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7.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handoutMasterIdLst>
    <p:handoutMasterId r:id="rId90"/>
  </p:handoutMasterIdLst>
  <p:sldIdLst>
    <p:sldId id="256" r:id="rId2"/>
    <p:sldId id="609" r:id="rId3"/>
    <p:sldId id="613" r:id="rId4"/>
    <p:sldId id="615" r:id="rId5"/>
    <p:sldId id="716" r:id="rId6"/>
    <p:sldId id="704" r:id="rId7"/>
    <p:sldId id="614" r:id="rId8"/>
    <p:sldId id="616" r:id="rId9"/>
    <p:sldId id="617" r:id="rId10"/>
    <p:sldId id="618" r:id="rId11"/>
    <p:sldId id="621" r:id="rId12"/>
    <p:sldId id="622" r:id="rId13"/>
    <p:sldId id="623" r:id="rId14"/>
    <p:sldId id="699" r:id="rId15"/>
    <p:sldId id="624" r:id="rId16"/>
    <p:sldId id="625" r:id="rId17"/>
    <p:sldId id="705" r:id="rId18"/>
    <p:sldId id="731" r:id="rId19"/>
    <p:sldId id="647" r:id="rId20"/>
    <p:sldId id="648" r:id="rId21"/>
    <p:sldId id="649" r:id="rId22"/>
    <p:sldId id="650" r:id="rId23"/>
    <p:sldId id="651" r:id="rId24"/>
    <p:sldId id="653" r:id="rId25"/>
    <p:sldId id="655" r:id="rId26"/>
    <p:sldId id="659" r:id="rId27"/>
    <p:sldId id="729" r:id="rId28"/>
    <p:sldId id="730" r:id="rId29"/>
    <p:sldId id="718" r:id="rId30"/>
    <p:sldId id="721" r:id="rId31"/>
    <p:sldId id="657" r:id="rId32"/>
    <p:sldId id="658" r:id="rId33"/>
    <p:sldId id="656" r:id="rId34"/>
    <p:sldId id="626" r:id="rId35"/>
    <p:sldId id="629" r:id="rId36"/>
    <p:sldId id="630" r:id="rId37"/>
    <p:sldId id="631" r:id="rId38"/>
    <p:sldId id="702" r:id="rId39"/>
    <p:sldId id="632" r:id="rId40"/>
    <p:sldId id="633" r:id="rId41"/>
    <p:sldId id="634" r:id="rId42"/>
    <p:sldId id="635" r:id="rId43"/>
    <p:sldId id="636" r:id="rId44"/>
    <p:sldId id="637" r:id="rId45"/>
    <p:sldId id="726" r:id="rId46"/>
    <p:sldId id="639" r:id="rId47"/>
    <p:sldId id="640" r:id="rId48"/>
    <p:sldId id="641" r:id="rId49"/>
    <p:sldId id="727" r:id="rId50"/>
    <p:sldId id="644" r:id="rId51"/>
    <p:sldId id="646" r:id="rId52"/>
    <p:sldId id="643" r:id="rId53"/>
    <p:sldId id="698" r:id="rId54"/>
    <p:sldId id="719" r:id="rId55"/>
    <p:sldId id="707" r:id="rId56"/>
    <p:sldId id="708" r:id="rId57"/>
    <p:sldId id="709" r:id="rId58"/>
    <p:sldId id="717" r:id="rId59"/>
    <p:sldId id="715" r:id="rId60"/>
    <p:sldId id="725" r:id="rId61"/>
    <p:sldId id="681" r:id="rId62"/>
    <p:sldId id="682" r:id="rId63"/>
    <p:sldId id="684" r:id="rId64"/>
    <p:sldId id="703" r:id="rId65"/>
    <p:sldId id="683" r:id="rId66"/>
    <p:sldId id="685" r:id="rId67"/>
    <p:sldId id="660" r:id="rId68"/>
    <p:sldId id="661" r:id="rId69"/>
    <p:sldId id="662" r:id="rId70"/>
    <p:sldId id="664" r:id="rId71"/>
    <p:sldId id="663" r:id="rId72"/>
    <p:sldId id="665" r:id="rId73"/>
    <p:sldId id="666" r:id="rId74"/>
    <p:sldId id="667" r:id="rId75"/>
    <p:sldId id="668" r:id="rId76"/>
    <p:sldId id="669" r:id="rId77"/>
    <p:sldId id="670" r:id="rId78"/>
    <p:sldId id="671" r:id="rId79"/>
    <p:sldId id="728" r:id="rId80"/>
    <p:sldId id="687" r:id="rId81"/>
    <p:sldId id="688" r:id="rId82"/>
    <p:sldId id="689" r:id="rId83"/>
    <p:sldId id="690" r:id="rId84"/>
    <p:sldId id="691" r:id="rId85"/>
    <p:sldId id="692" r:id="rId86"/>
    <p:sldId id="694" r:id="rId87"/>
    <p:sldId id="695" r:id="rId88"/>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23B"/>
    <a:srgbClr val="FFCCCC"/>
    <a:srgbClr val="FFFFCC"/>
    <a:srgbClr val="FF66FF"/>
    <a:srgbClr val="FFCC00"/>
    <a:srgbClr val="99CC00"/>
    <a:srgbClr val="FF0066"/>
    <a:srgbClr val="A88000"/>
    <a:srgbClr val="009242"/>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20" autoAdjust="0"/>
    <p:restoredTop sz="81980" autoAdjust="0"/>
  </p:normalViewPr>
  <p:slideViewPr>
    <p:cSldViewPr>
      <p:cViewPr varScale="1">
        <p:scale>
          <a:sx n="88" d="100"/>
          <a:sy n="88" d="100"/>
        </p:scale>
        <p:origin x="213"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11/8/2019</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32.169"/>
    </inkml:context>
    <inkml:brush xml:id="br0">
      <inkml:brushProperty name="width" value="0.05292" units="cm"/>
      <inkml:brushProperty name="height" value="0.05292" units="cm"/>
      <inkml:brushProperty name="color" value="#FF0000"/>
    </inkml:brush>
  </inkml:definitions>
  <inkml:trace contextRef="#ctx0" brushRef="#br0">16400 7848 148 0,'-3'0'65'0,"3"0"-51"0,0-3-17 16,0 3 77-16,0-3-59 15,0 3 65-15,0-2-60 16,0-1 48-16,-3 3-50 16,0 0 18-16,3 0-25 0,0 0 1 15,0 0-8-15,0 0-3 16,0 0 0-16,0 0 18 0,3 0-15 16,-3 0 27-16,6 0-23 15,3-3 18-15,0 1-19 16,3-1 16-16,6 0-18 15,6 3 4-15,3 0-7 16,5 0 8-16,1 0-8 16,3-2 2-16,5-1-3 15,4 0 5-15,-9 1-5 16,-3-1 9-16,17 1-8 16,-8-1-1-16,11 0 0 15,-5 1 15-15,12 2-12 16,-10 0 1-16,13 2-3 15,-10 1-4-15,7-3 1 16,-10 0 6-16,13 0-4 16,-10 0 0-16,19 0 0 15,-16 0 7-15,7 0-6 0,-10 0-1 16,4 0 0-16,-9 0 10 16,2 0-9-16,-8 0 14 15,0 0-12-15,-7 0 9 16,1 0-10-16,-6 0-1 15,-3 0-1-15,-4 0 1 16,1 0-1-16,-3 0 5 16,0 0-5-16,-3 0 0 15,-3 0 0-15,0 0 4 16,-4 0-4-16,-2 0 3 16,0 0-3-16,-3 0 2 0,-3 0-2 15,0 0-1-15,-3 0 1 16,0 0-69-16,-3 0 54 15,0 0-444 1,-3-8 358-16,0 3-48 16</inkml:trace>
  <inkml:trace contextRef="#ctx0" brushRef="#br0" timeOffset="929.3648">17948 7628 232 0,'-6'-3'105'0,"6"3"-83"0,-6 0-28 0,6 0 74 16,0 0-55-16,0 0 44 15,0 0-43-15,0 0 27 16,0 3-31-16,0 0 20 0,0-1-22 15,0 1 10-15,3 2-13 16,0 0 11-16,3 3-12 16,0-2 12-16,3 2-12 15,0 0 17-15,3 2-16 0,-3-2 1 16,9 8-4-16,-3-5 4 16,5-1-5-16,-2 1 0 15,6-1 0-15,-3-2 10 16,0 0-9-16,-3-3 8 15,-1 3-7-15,-2-2 9 16,0-1-9-16,-3 0 10 16,-3 1-10-16,0-1 7 15,-3 0-7-15,0-2 4 16,0-1-6-16,-3 1 0 16,0 0 0-16,0-1 1 15,0 1-1-15,0 0-6 0,0-1 4 16,0 1 6-16,-3 0-5 15,0-1 7-15,0-2-6 16,0 0 11-16,0 0-9 16,0 0 7-16,0 0-7 15,0 0-5-15,0 3 2 16,0-3 5-16,0 0-4 16,0 0 3-16,-3 0-3 15,0 0 11-15,-3 3-10 16,3-1 5-16,-9 6-5 15,0 0 2-15,-9 5-3 16,3-2-3-16,-6 2 1 16,4-2 6-16,-7 7-4 15,6-2-22-15,-3 0 16 16,6-3-155-16,-3 3 125 0,4 0-407 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33.157"/>
    </inkml:context>
    <inkml:brush xml:id="br0">
      <inkml:brushProperty name="width" value="0.05292" units="cm"/>
      <inkml:brushProperty name="height" value="0.05292" units="cm"/>
      <inkml:brushProperty name="color" value="#FF0000"/>
    </inkml:brush>
  </inkml:definitions>
  <inkml:trace contextRef="#ctx0" brushRef="#br0">17939 14843 128 0,'-3'0'59'0,"0"-3"-47"0,0 3-15 16,3 0 54-16,0 0-41 15,-3 0 25-15,3 0-25 16,0 0 24-16,0 0-25 16,0 0 29-16,0 0-29 0,0 0 30 15,0 0-30-15,0 0 38 16,0 0-35-16,0 0 24 15,0 0-26-15,3 0 25 16,3 0-26-16,0-2 4 16,0 2-9-16,3-3 11 15,0 3-11-15,0 0-2 0,3 0-1 16,0 0 10-16,6-2-9 16,2-1 17-16,4 3-15 15,6-3 7-15,-9 1-8 16,-3 2 1-16,8-3-3 15,-5 3 2-15,9-3-2 16,15 3-3-16,-1 0 1 16,4 0 4-16,-12 0-3 15,-7 0 3-15,13 0-2 16,-6 0 2-16,11-2-2 16,-8-1 2-16,6 3-2 15,-6 0 13-15,11 0-10 16,-8 0 0-16,8-3-2 0,-5 3 4 15,3-2-5-15,-10-1 0 16,7 3 0-16,-6 0-1 16,2 0 0-16,-5 0 0 15,6 3 0-15,-7-1 14 16,7 1-11-16,-6-3 1 16,3 0-2-16,-7 0 1 15,1 0-2-15,-3 0 5 16,3 0-5-16,-7 0 6 15,4 0-6-15,-3 0 6 16,-3 0-6-16,-3 0 6 16,2 0-6-16,1 0 0 15,0 0 0-15,-3 0-1 0,6 3 0 16,-4-1 2-16,4-2-1 16,-3 0-3-16,0 0 1 15,-3 0 15-15,-3 0-11 16,-1 0 10-16,-2 0-10 15,-3 0 4-15,-3 0-5 16,0 0-1-16,0 0 0 16,-3 0-1-16,0 0 0 15,0 0 2-15,0-2-1 16,0 2-3-16,0-3 1 16,0 3 1-16,0 0 0 15,0 0 0-15,0 0 0 16,-4 0 0-16,4 0 0 15,0 0-3-15,0 0 2 0,0 0 6 16,3 0-4-16,-3 0-3 16,3 0 2-16,-3 0 3 15,0 0-3-15,0 0 0 16,-3 0 1-16,0 0-7 16,0 0 5-16,0 0-25 15,-3 0 20-15,0 0-51 16,0-3 44-16,0 3-216 15,0 0 178-15,0 0-261 16</inkml:trace>
  <inkml:trace contextRef="#ctx0" brushRef="#br0" timeOffset="1035.9654">19755 14727 288 0,'-9'0'131'0,"9"0"-103"0,-3-6-35 15,3 4 79-15,0 2-58 16,0 0 40-16,0 0-40 16,0 0 12-16,3 0-19 15,0 0 10-15,6 2-12 0,-3-2 16 0,6 0-16 16,-3 0 7 0,6 3-9-16,-4 0 4 0,4-1-6 15,0 1 17-15,3 0-14 16,-3-1 12-16,3 1-11 15,-3 0 5-15,3 2-7 16,-4-2 9-16,4 2-9 16,-3-3-1-16,0 4-1 15,-3-1 4-15,0 0-4 16,-3 1-3-16,0-1 2 16,0 0 5-16,0 1-4 15,0-1 3-15,-1 0-3 16,-2-2 2-16,0-1-2 15,0 1-1-15,-3 0 1 16,0-1 7-16,0 1-6 0,0-3-7 16,0 0 5-16,0 0 7 15,-3 0-5-15,0 0-4 16,0 0 2-16,0 0 3 16,0 0-3-16,0 0 0 15,0 0 1-15,0 0-4 16,0 0 2-16,0 0 4 15,0 0-3-15,0 0 0 16,0 0 1-16,0 0 1 16,0 0-1-16,0 0 5 15,-3 0-5-15,0 0 6 16,0 3-6-16,0-3 3 0,-6 2-3 16,3 1 2-16,-9 2-2 15,1 0-1-15,-7 1 1 16,3-1 1-16,0 3-1 15,3 0 2-15,-3 0-2 16,3 0-1-16,1 0 1 16,2-3-1-16,3 0 0 15,0 1-3-15,0-4 2 16,3 1-2-16,0 0 2 16,3-1-10-16,0 1 8 15,0 0-10-15,0-3 10 16,0 0-29-16,3 0 24 15,0 0-24-15,0 0 24 16,0 0-41-16,0 0 37 16,0 0-243-16,3 0 198 15,0 0-186-15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9:02.926"/>
    </inkml:context>
    <inkml:brush xml:id="br0">
      <inkml:brushProperty name="width" value="0.05292" units="cm"/>
      <inkml:brushProperty name="height" value="0.05292" units="cm"/>
      <inkml:brushProperty name="color" value="#FF0000"/>
    </inkml:brush>
  </inkml:definitions>
  <inkml:trace contextRef="#ctx0" brushRef="#br0">21580 14830 96 0,'0'0'46'0,"0"0"-37"0,0-3-11 0,0 3 41 15,0 0-31-15,0 0 19 16,0 0-19-16,0 0 12 16,0 0-15-16,0 0 34 0,0 0-30 15,0 0 21-15,0 0-22 16,0 0 18-16,0 0-19 15,0 0 44-15,0 0-40 16,0 0 21-16,0 0-23 16,0 0-2-16,2 0-5 15,1 0-2-15,0 0 1 0,3 0 24 16,0 0-20-16,0-2 24 16,3-1-22-16,0 0 8 15,3 1-11-15,3-1 12 16,3 3-12-16,6 0 12 15,2 0-12-15,1 0 9 16,3 0-10-16,0 0 7 16,0 0-7-16,2 0-2 15,1 0 0-15,3 3-4 16,-4 2 2-16,4 0 6 16,3 3-4-16,-9-3 3 15,14 3-3-15,1 0 8 16,-3-2-7-16,-1 4 2 15,1 1-3-15,-3 2 5 16,-4 0-5-16,-2 1 6 16,0-1-6-16,3 0-3 0,-1 3 2 15,1-3 3-15,0 0-3 16,-4 1 3-16,-2-1-2 16,-3 0-1-16,-3-2 1 15,0-1 7-15,-1 1-6 16,-2-1-1-16,3 1 0 15,0-1 1-15,-6-2-1 16,0-2 8-16,-1-1-7 16,1 0-1-16,0 1 0 15,-3-1 4-15,0 0-4 16,-3 0 0-16,0 1 0 16,0-1-1-16,-3 3 0 0,5 0 0 15,-5 0 0-15,0 2-3 16,0 1 2-16,0 0 1 15,0-1 0-15,-3 3 2 16,0 1-1-16,0-4-3 16,0 6 1-16,-3 0 4 15,-3 5-3-15,0-2 6 16,0 2-5-16,0 0 3 16,-3 0-3-16,0 0-3 15,-3 1 1-15,0-1 1 16,0-3 0-16,0-5 5 15,0 1-4-15,-3-4 11 16,0 1-9-16,0-3 10 16,-2 0-10-16,-1 0 13 15,0 0-12-15,0 0-2 0,3-1-1 16,0 1 7-16,-3 0-6 16,0 0 7-16,-3 0-6 15,0 0 4-15,-2 0-6 16,-4 0 9-16,3 0-8 15,0 0 2-15,-6 0-3 16,3 0 8-16,-3-3-7 16,-8 6 2-16,-10-3-3 15,3 0 8-15,4-3-7 16,-1-3 2-16,-3 6-3 16,-2 3 2-16,2 2-2 15,0-5 2-15,-5 0-2 16,-4 0 5-16,-3-5-5 0,10 2 6 15,-1 0-6-15,-3-2 0 16,-2 2 0-16,2 0 1 16,-6 1-1-16,-8-1-1 15,-1-2 1-15,4-1 1 16,-1 1-1-16,-2 0 2 16,8-1-2-16,-5 6 2 15,-4-5-2-15,1 0 2 16,8-3-2-16,3 2 2 15,-2 1-2-15,2 2-3 16,0 0 1-16,-2 1 1 16,-7-4 0-16,4 4 0 15,5-4 0-15,0 1 2 0,1 0-1 16,-1-1-1-16,7 1 1 16,-4-1-1-1,0 1 0-15,-5-6 2 0,-4 3-1 16,3-2-3-16,1 2 1 15,-4 2 1-15,4 4 0 16,-4-4 0-16,-5 4 0 16,-1-4 0-16,6 1 0 15,1 0 0-15,-1-1 0 16,7 1 0-16,2 2 0 16,-6 1 2-16,-5-1-1 15,-1-3-1-15,7 4 1 0,-7-1-1 16,4 3 0-16,-1-3-3 15,0 6 2-15,-2-8 4 16,-1-3-3-16,7 7 0 16,2-4 1-16,0 0-4 15,-2 2 2-15,5 0 1 16,-5 3 0-16,-4-2 2 16,-3 4-1-16,7-2-1 15,-1 3 1-15,1-3-4 16,2 7 2-16,3-1 1 15,4 4 0-15,-1-5 0 16,-3-2 0-16,4 5 0 16,-1-3 0-16,9 6 0 15,1-6 0-15,-1 8 0 16,3-5 0-16,0 5 0 0,1-5 0 16,2 8 2-16,3-6-1 15,3 1-1-15,0-1 1 16,3-4-7-16,1-4 5 15,-1-2 3-15,0 5-2 16,0-2-2-16,3 2 1 16,0 0 1-16,3 1 0 15,0 1 2-15,3 1-1 16,1 0-6-16,2 0 4 16,3-3 0-16,0 6 1 15,3-1 2-15,3 4-1 16,3-1-1-16,2 3 1 0,1-3-1 15,3 0 0-15,3-5 2 16,-3 5-1-16,0-5-3 16,3-3 1-16,-3-2 1 15,0-1 0-15,0-2 0 16,0 3 0-16,2-3 0 16,4 0 0-16,3-3 0 15,3 0 0-15,0-2 2 16,0 2-1-16,5-2-3 15,4-1 1-15,3 1 1 16,2 0 0-16,-2-1 0 16,-3 1 0-16,0-3 0 15,-1 0 0-15,1 0 0 16,0 0 0-16,-3 5 0 0,-1-5 0 16,-2 0 5-1,0 3-4-15,-3-3-3 0,-3 5 2 16,-1-2 0-16,-2-3 0 15,-3 5 2-15,3-5-1 16,-3 0-1-16,0 0 1 16,3 0-1-16,-3 0 0 15,-1 0 0-15,-2 0 0 16,-6 0-3-16,0 0 2 16,-6 0 4-16,0 0-3 15,-3 0 0-15,0 0 1 16,0 0-24-16,0 0 18 15,0 0-85-15,0 3 70 0,-3-1-247 16,-2 4 206-16,-4-9-255 16</inkml:trace>
  <inkml:trace contextRef="#ctx0" brushRef="#br0" timeOffset="1125.2398">19008 16693 96 0,'-3'-6'42'0,"3"1"-33"0,-3 0-11 16,3 2 72-16,-3-2-56 15,0 2 74-15,0 0-66 16,0-2 51-16,-3 3-55 15,0 2 19-15,3 0-26 0,0 0 7 16,-3 0-13-16,3 0 19 16,0 0-18-16,0 0 14 15,0 2-15-15,3 1 14 16,0-1-14-16,0 1-5 16,0 0 0-16,0 2 14 15,3-2-11-15,3 5 13 16,0 0-12-16,0-3 9 0,3 3-10 15,3 0 4-15,0 0-5 16,3 0 5-16,0 0-6 16,-1-3 3-16,1 3-3 15,0-3 8-15,0 0-7 16,0 1 2-16,0-1-3 16,-3 0 5-16,0-2-5 15,-3 5 11-15,-1-8-9 16,-2 5 10-16,0-2-10 15,0-1 4-15,-3 1-5 16,0 0 8-16,0-1-8 0,-3-2 13 16,0 0-11-16,0 0 6 15,0 3-7-15,0-3-5 16,0 0 2-16,0 0 3 16,0 0-3-16,0 0 3 15,0 0-2-15,0 0-3 16,0 0 1-16,-3 0 6 15,3 0-4-15,0 0 3 16,0 0-3-16,0 0 5 16,0 0-5-16,0 0 9 15,0 0-8-15,0 0-4 16,0 0 2-16,-3 0 0 16,0 0 0-16,0 0 11 0,0 0-9 15,0 0 0 1,0 0-1-16,-3 0 7 0,-2 5-6 15,-1-2-1-15,-3-3 0 16,0 8-1-16,-3 0 0 16,-3 0 2-16,-3-3-1 15,0 3-1-15,1 3 1 16,-1-4 1-16,0-4-1 16,-3 5-1-16,6-3 1 15,0-2 4-15,3-3-4 16,4 5-3-16,2-2 2 15,3-3-37-15,0 0 29 16,0 0-128-16,6 0 105 16,3 3-400-16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32.169"/>
    </inkml:context>
    <inkml:brush xml:id="br0">
      <inkml:brushProperty name="width" value="0.05292" units="cm"/>
      <inkml:brushProperty name="height" value="0.05292" units="cm"/>
      <inkml:brushProperty name="color" value="#FF0000"/>
    </inkml:brush>
  </inkml:definitions>
  <inkml:trace contextRef="#ctx0" brushRef="#br0">16400 7848 148 0,'-3'0'65'0,"3"0"-51"0,0-3-17 16,0 3 77-16,0-3-59 15,0 3 65-15,0-2-60 16,0-1 48-16,-3 3-50 16,0 0 18-16,3 0-25 0,0 0 1 15,0 0-8-15,0 0-3 16,0 0 0-16,0 0 18 0,3 0-15 16,-3 0 27-16,6 0-23 15,3-3 18-15,0 1-19 16,3-1 16-16,6 0-18 15,6 3 4-15,3 0-7 16,5 0 8-16,1 0-8 16,3-2 2-16,5-1-3 15,4 0 5-15,-9 1-5 16,-3-1 9-16,17 1-8 16,-8-1-1-16,11 0 0 15,-5 1 15-15,12 2-12 16,-10 0 1-16,13 2-3 15,-10 1-4-15,7-3 1 16,-10 0 6-16,13 0-4 16,-10 0 0-16,19 0 0 15,-16 0 7-15,7 0-6 0,-10 0-1 16,4 0 0-16,-9 0 10 16,2 0-9-16,-8 0 14 15,0 0-12-15,-7 0 9 16,1 0-10-16,-6 0-1 15,-3 0-1-15,-4 0 1 16,1 0-1-16,-3 0 5 16,0 0-5-16,-3 0 0 15,-3 0 0-15,0 0 4 16,-4 0-4-16,-2 0 3 16,0 0-3-16,-3 0 2 0,-3 0-2 15,0 0-1-15,-3 0 1 16,0 0-69-16,-3 0 54 15,0 0-444 1,-3-8 358-16,0 3-48 16</inkml:trace>
  <inkml:trace contextRef="#ctx0" brushRef="#br0" timeOffset="929.3648">17948 7628 232 0,'-6'-3'105'0,"6"3"-83"0,-6 0-28 0,6 0 74 16,0 0-55-16,0 0 44 15,0 0-43-15,0 0 27 16,0 3-31-16,0 0 20 0,0-1-22 15,0 1 10-15,3 2-13 16,0 0 11-16,3 3-12 16,0-2 12-16,3 2-12 15,0 0 17-15,3 2-16 0,-3-2 1 16,9 8-4-16,-3-5 4 16,5-1-5-16,-2 1 0 15,6-1 0-15,-3-2 10 16,0 0-9-16,-3-3 8 15,-1 3-7-15,-2-2 9 16,0-1-9-16,-3 0 10 16,-3 1-10-16,0-1 7 15,-3 0-7-15,0-2 4 16,0-1-6-16,-3 1 0 16,0 0 0-16,0-1 1 15,0 1-1-15,0 0-6 0,0-1 4 16,0 1 6-16,-3 0-5 15,0-1 7-15,0-2-6 16,0 0 11-16,0 0-9 16,0 0 7-16,0 0-7 15,0 0-5-15,0 3 2 16,0-3 5-16,0 0-4 16,0 0 3-16,-3 0-3 15,0 0 11-15,-3 3-10 16,3-1 5-16,-9 6-5 15,0 0 2-15,-9 5-3 16,3-2-3-16,-6 2 1 16,4-2 6-16,-7 7-4 15,6-2-22-15,-3 0 16 16,6-3-155-16,-3 3 125 0,4 0-407 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54.553"/>
    </inkml:context>
    <inkml:brush xml:id="br0">
      <inkml:brushProperty name="width" value="0.05292" units="cm"/>
      <inkml:brushProperty name="height" value="0.05292" units="cm"/>
      <inkml:brushProperty name="color" value="#FF0000"/>
    </inkml:brush>
  </inkml:definitions>
  <inkml:trace contextRef="#ctx0" brushRef="#br0">19606 7498 84 0,'0'3'39'0,"0"-3"-31"0,0 0-10 0,0 0 19 16,0 0-14-16,0 0 27 15,3 0-23-15,-3 0 8 0,0 0-11 16,0 0 3-16,0 3-5 15,0-3 8-15,0 2-8 16,0-2 19-16,0 0-17 0,0 3 10 16,0-3-10-16,0 0 23 15,0 0-21-15,0 3 3 16,0-3-6-16,0 0 15 16,0 0-14-16,0 0-4 15,0 0 0-15,3 2 0 16,-3-2 0-16,0 0 16 15,0 0-12-15,0 0 21 0,0 0-19 16,0 0 22-16,0 0-21 16,0 3 8-16,0-3-11 15,0 0 12-15,3 0-12 16,-3 0 14-16,0 0-13 16,0 0 17-16,0 2-17 15,0-2 9-15,0 3-10 16,0-3 9-16,3 3-10 15,-3-3 18-15,0 2-16 16,0-2 18-16,3 3-18 16,0 0 23-16,-3-1-21 15,0-2 14-15,3 3-16 16,0-3 20-16,0 3-19 16,-3-3 8-16,3 2-10 15,-3 1 12-15,3 0-12 16,-3-1 0-16,3-2-2 0,0 0 15 15,0 0-13-15,0 3 7 16,0-3-8-16,0 0 9 16,6 0-9-16,5 0 2 15,1 0-4-15,3 0 2 16,-3 0-2-16,-3 0 5 16,6-3-5-16,-3 1 0 15,6-1 0-15,-4 0-1 16,4 1 0-16,-3-1 2 15,6 0-1-15,-3 3-3 16,3-2 1-16,-4 2 4 0,10 0-3 16,-3 0 3-16,9 0-2 15,-4 0-3-15,4 0 1 16,-3 0 4 0,3 0-3-16,-4 0-5 0,7 2 4 15,-6-2 3-15,11 3-2 16,-5 0 0-16,9-1 1 15,-7 1-1-15,4 0 0 16,-6-1 2-16,5 4-1 16,-5-1-3-16,6 3 1 15,-10 0 4-15,10 0-3 16,-9 0-2-16,9-1 1 16,-7 1 4-16,4 0-3 15,-6 0-2-15,-1 0 1 16,-2 0 4-16,3 3-3 0,-6-3 3 15,2 2-2-15,-5-2 2 16,3 3-2-16,-3-1-3 16,5 4 1-16,-5-4 4 15,3 1-3-15,-3-3 3 16,0 2-2-16,-4-2 2 16,1 0-2-16,-3 0 2 15,0 0-2-15,-3-3 11 16,0 1-10-16,-4-1 3 15,1 0-4-15,-3 1 2 16,3 1-2-16,-3-1-6 0,3 2 4 16,-3 0 6-16,0 2-5 15,-3-2 4-15,0 3-3 16,-1-3 5-16,1 2-5 16,-3 1 6-16,0-1-6 15,0-2 3-15,-3 3-3 16,0-3 11-16,-3 5-10 15,0-2 5-15,-3 2-5 16,3-3 2-16,-3 4-3 16,0-1 5-16,-6 0-5 15,3 0 3-15,-3 3-3 16,1-2-1-16,-1-1 1 16,0 0-1-16,0 3 0 15,0-3 5-15,-6 0-4 16,3-2 6-16,-9-1-6 15,3-2 6-15,-8 0-6 16,5-2 0-16,-3 2 0 0,3 0 1 16,-6-1-1-16,6-1 8 15,-5 2-7-15,2-3-4 16,-3 3 2-16,3-3 3 16,-6 3-3-16,4-3 0 15,-10 3 1-15,6-2 1 16,-6 2-1-16,7-3-1 15,-7 3 1-15,6-3 7 16,-5 3-6-16,2-3-7 16,-3 3 5-16,6-2 2 15,-8-1-2-15,5 0 3 0,-12 0-2 16,9-2-1 0,-5 0 1-16,2-1 1 0,-6 1-1 15,7 2 2-15,-7-2-2 16,6 0-3-16,-11 2 1 15,5-2 1-15,-5-1 0 16,5 1 5-16,-9-1-4 16,10 1 0-16,-10 0 0 15,6-1-1-15,-11-2 0 16,8 0 0-16,-8 0 0 16,8 0 2-16,-5 3-1 15,8 0-3-15,-14-1 1 16,8 1 6-16,-12-3-4 15,13 0-3-15,-10 3 2 0,10-1-3 16,-13 4 2-16,10-4 6 16,-10 1-4-16,10 0 0 15,-10 2 0 1,10 0-4-16,-10-2 2 0,13-1 1 16,-13 4 0-16,10-4-3 15,-10 4 2-15,10-1 6 16,-7 3-4-16,9-3-5 15,-17 0 3-15,11 1 3 16,-5-1-2-16,8 0 0 16,-2 3 1-16,8-2 1 15,-17 1-1-15,11-1-6 16,-11-1 4-16,11 0 3 0,-8 3-2 16,8-2 0-16,-14 2 1 15,11-3-1-15,-11 3 0 16,11-3 2-16,-8 0-1 15,5 1-1-15,-8 2 1 16,8 0-7-16,-8-1 5 16,8-1 3-16,-8 2-2 15,11-3 0-15,-11 3 1 16,9-3-1-16,-10 3 0 16,10-3 0-16,-7 6 0 15,10-3 0-15,-7 3 0 16,10-1 0-16,-13 3 0 15,7-2 0-15,-4 5 0 16,10-3-6-16,-7 11 5 0,12-6 3 16,-11 9-2-16,-57 26 3 15,68-29-2-15,7-6-3 16,-7 6 1-16,9-6 4 16,-2 4-3-16,5-4 0 15,-3 9 1-15,7-9-10 16,-4 6 7-16,-33 21 7 15,13-5-5-15,11-6-4 16,10 3 3-16,5-3 0 16,9 1 1-16,6-1 0 15,3-2 0-15,3-3-3 16,4-5 2-16,2-6 1 16,6 1 0-16,0-3-3 0,6 2 2 15,-1 1 1-15,4-1 0 16,3 1 0-16,3-1 0 15,3-2 0-15,-6-8 0 16,0 0 0-16,9 3 0 16,-6-3 0-16,2 2 0 15,-2 1 0-15,3 5 0 16,-3-6-3-16,6 1 2 16,18 10 6-16,-4-2-4 15,-2-6-3-15,3-3 2 16,-1 4 3-16,-11-9-3 15,-6 0-2-15,9 0 1 0,-6 1 4 16,3-4-3-16,-4 1-2 16,4 0 1-16,-3-1-2 15,3 1 2 1,-3 0 1-16,3-1 0 0,14 6 0 16,-20-5 0-16,-3-1 2 15,3 1-1-15,-3 0 2 16,3-1-2-16,5 6-1 15,-8-5 1-15,-3 0 1 16,0-3-1-16,-3 0-1 16,0 0 1-16,6 5-4 15,-6-5 2-15,-3 0 1 16,3 0 0-16,0 0 2 0,-1-3-1 16,1 3-3-16,0 0 1 15,-3 0 1-15,0 0 0 16,0 0 2-16,-3 0-1 15,0 0-1-15,0 0 1 16,0 0-1-16,0 0 0 16,0 0 0-16,0-2 0 15,0 2 0-15,0 0 0 16,0 0 0-16,-3 0 0 16,0 0-3-16,0 0 2 15,0 0-16-15,0 0 13 16,0 0-32-16,0 0 28 15,0 0-78-15,-3-3 66 16,3 0-344-16,-3 1 282 16,-6-6-164-16</inkml:trace>
  <inkml:trace contextRef="#ctx0" brushRef="#br0" timeOffset="1128.4176">15978 9689 216 0,'-3'-5'98'0,"0"-1"-77"0,0 4-26 0,3 2 86 0,-3 0-65 15,0-3 51 1,-3 3-49-16,0 0 34 0,0 0-38 16,0 3 34-16,3-3-35 0,0 0 23 15,0 0-26-15,0 0-6 16,3 0-1-16,0 2-1 15,0-2-1-15,0 0-1 16,3 3 1-16,3 2 7 16,0-2-6-16,-3 0 5 15,3 5-6-15,0-3 3 16,3 3-3-16,0-3 2 16,3 3-2-16,-4 0 13 15,4 0-10-15,0 0 6 16,3 0-7-16,-3 0 1 0,3 0-3 15,3 2 8-15,-6-4-7 16,0-1 5-16,0 0-6 16,-4 0 6-16,1 1-6 15,0-1 3-15,0 0-3 16,0-2 2-16,0 0-2 16,-3-1-3-16,3 1 1 15,-3 0 9-15,0-1-6 16,0 1 5-16,0 0-6 15,-3-3 11-15,0 0-9 16,0 0 2-16,0 2-4 16,0-2 2-16,0 0-2 15,-3 0 5-15,0 0-5 0,0 0 11 16,0 0-9-16,0 0 2 16,0 0-4-16,0 0 2 15,0 0-2-15,0 0-1 16,0 0 1-16,0 0-4 15,0 0 2-15,0 0 4 16,0 0-3-16,0 0 6 16,0 0-5-16,0 0 3 15,0 3-3-15,0-3 5 16,-3 0-5-16,3 0 6 16,-3 2-6-16,0 1 3 15,-3 0-3-15,0-1-1 0,-3 1 1 16,-6 2 1-16,-3 1-1 15,0-1-1-15,0 0 1 16,1 3 1-16,-1 0-1 16,0 0 5-16,3 0-5 15,0 0-5-15,3-3 3 16,0 0 0-16,0 1 1 16,3-1 0-16,4-2 0 15,-1-1-3-15,3-2 2 16,3 0-2-16,3-5 2 15,0 0-27-15,0-1 22 16,-3 1-144-16,0 3 117 16,0 2-442-1</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09.702"/>
    </inkml:context>
    <inkml:brush xml:id="br0">
      <inkml:brushProperty name="width" value="0.05292" units="cm"/>
      <inkml:brushProperty name="height" value="0.05292" units="cm"/>
      <inkml:brushProperty name="color" value="#FF0000"/>
    </inkml:brush>
  </inkml:definitions>
  <inkml:trace contextRef="#ctx0" brushRef="#br0">17695 9887 64 0,'0'0'29'0,"3"-2"-23"0,-3 2-7 0,0 0 33 16,0 0-25-16,0 0 14 16,0 0-15-16,0 0 24 15,0 0-22-15,0 0 40 16,0-3-36-16,-3 3 45 16,3 0-43-16,0 0 15 0,0 0-20 15,0 0 22-15,0-2-23 0,0 2 21 16,-3-3-22-16,3 3 16 15,0 0-17-15,0 0 17 16,0 0-18-16,0 0 21 16,0 0-20-16,6 0 11 15,3 0 21 1,0 0-12 0,0 0-16-16,0 0 6 15,3 0-13-15,0 0 13 16,0 0-12-16,2 0 9 15,-2 0-10-15,3 0 16 0,0 0-15 16,0 0 7 0,0-3-8-16,0 1 4 0,3-1-6 15,2 0 0-15,-5 1 0 16,0 2 4-16,3-3-4 16,9 0 3-16,3 3-3 15,-1 0 19-15,-5 0-16 16,-6 0-1-16,9 0-1 15,9 0 3-15,-4 0-4 16,1 0 6-16,0 0-6 16,0-2 9-16,-1 2-8 15,1-3-1-15,3 0 0 16,2 3 4-16,-11 0-4 16,-3 0 9-16,6 0-8 15,0 0 7-15,-1 0-6 0,16 0-2 16,-3 0 0-16,-1 0 4 15,1-2-4-15,0-1-3 16,2 3 2-16,4 0 0 16,-15 0 0-16,-7 0 2 15,7 0-1-15,-6 0 5 16,9 0-5-16,-7 0 0 16,7-2 0-16,21 2 1 15,-19 0-1-15,-5 0 2 16,9 0-2-16,-6 0 2 15,2 0-2-15,-5 0-1 16,6 0 1-16,-7 0 1 0,7 0-1 16,-6 0 2-16,6 0-2 15,-7 0 2-15,10 0-2 16,-9 0 2-16,2 0-2 16,-5 0 5-16,0 0-5 15,-3 0 0-15,0-3 0 16,-7 0 4-16,4 1-4 15,-6-1 6-15,0 0-6 16,0 1 0-16,0-1 0 16,-3 0 4-16,-1 1-4 15,-2-1 0-15,3 0 0 16,-3 1-4-16,3-1 2 16,-3 3 1-16,3-3 0 0,0 1 0 15,3 2 0-15,-4 0 0 16,1 0 0-16,-3 0 0 15,3-3 0-15,0 3 2 16,0-2-1-16,-3 2-1 16,3-3 1-16,-3 0-1 15,2 1 0-15,-2-1 2 16,0 0-1-16,-3 1-1 16,0-1 1-16,-3 0 1 15,0 3-1-15,0 0 2 16,-3 0-2-16,0 0-1 15,0 0 1-15,-3 0-7 16,0-2 5-16,0-1-81 16,0 0 64-16,0 1-181 0,0-4 153 15,0 1-345 1</inkml:trace>
  <inkml:trace contextRef="#ctx0" brushRef="#br0" timeOffset="1124.5258">19978 9655 128 0,'-3'0'59'0,"3"0"-47"0,0 0-15 0,0 0 88 15,0 0-68-15,0 0 65 16,0 0-61-16,0 0 45 16,-3 0-49-16,3 0 13 0,0 0-21 15,0 0 22-15,0 0-23 16,0 0 15-16,0 2-17 16,0 1 22-16,3 2-21 15,0-2 11-15,3 2-13 16,0-2 11-16,3 5-12 0,-3-3 14 15,3 3-13-15,0-3 6 16,6 3-8-16,-3-2 4 16,5 1-6-16,-2 1 9 15,3 0-8-15,-3-2 5 16,3-1-6-16,-3 0 14 16,0 0-11-16,0 1 6 15,-1-1-7-15,-2 0-2 16,-3 1 0-16,0-4 10 15,-3 4-9-15,0-4 3 16,0 1-4-16,0 0 2 16,0-1-2-16,-3 1-1 0,0-1 1 15,0 1-1-15,0 0 0 16,0-1 2-16,0 1-1 16,0 0-3-16,0-3 1 15,0 0 4-15,0 2-3 16,0 1 0-16,0 0 1 15,-3-1-7-15,3-2 5 16,0 0 6-16,-3 0-5 16,0 0 7-16,0 0-6 15,0 0 0-15,0 0 0 16,0 0 1-16,0 0-1 16,0 0 2-16,0 0-2 15,0 0 2-15,0 0-2 16,0 0-1-16,0 0 1 15,0 0 7-15,0 0-6 16,0 0 7-16,-3 3-6 0,0-3 1 16,-3 3-3-16,0-1-6 15,-3 1 4-15,0 0 3 16,-3 2-2-16,0-3 3 16,-6 4-2-16,3-1-3 15,-2 3 1-15,-1 0 4 16,0 0-3-16,3 0 0 15,3 0 1-15,0-3-49 16,3 0 38-16,0-2-109 16,0 0 92-16,3-3-384 15,9 0 318-15,0 0 3 16</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1.771"/>
    </inkml:context>
    <inkml:brush xml:id="br0">
      <inkml:brushProperty name="width" value="0.05292" units="cm"/>
      <inkml:brushProperty name="height" value="0.05292" units="cm"/>
      <inkml:brushProperty name="color" value="#FF0000"/>
    </inkml:brush>
  </inkml:definitions>
  <inkml:trace contextRef="#ctx0" brushRef="#br0">21782 9877 32 0,'-6'0'16'0,"6"0"-13"0,-3-3-3 0,3 3 43 16,0 0-34-16,0 0 27 16,0-2-26-16,-3-1 28 15,3 3-29-15,0 0 21 16,0-3-22-16,-3 1 38 15,3 2-35-15,-3-3 23 0,3 3-25 16,0 0 9-16,0 0-13 16,0 0 8-16,0 0-10 15,0 0 27-15,0 0-23 16,0 0 19-16,0 0-19 0,0 0 10 16,-3 0-12-16,3 0-1 15,-3 0-2-15,0 0 18 16,3 0-16-16,0 0 22 15,0 0-20-15,0 0 8 16,0 0-10-16,0 0 6 16,0 0-7-16,0 0 18 15,0 0-17-15,0 0 22 16,0 0-20-16,0 0 19 16,0 0-18-16,0 0 7 15,0 0-10-15,0 0 6 16,0 0-7-16,0 0 1 0,3-3-3 15,-3 3 11-15,0 0-10 16,0 0 3-16,6 0-4 16,-6 0 11-16,3 0-10 15,0 0 0-15,0 0-1 16,0 0-1-16,0 0 0 16,0 0 2-16,0 0-1 15,-3 0 5-15,3 0-5 16,-3 0 3-16,3 0-3 15,0 0-1-15,0 0 1 16,0 0 1-16,0 0-1 16,0 0 8-16,0 0-7 15,0 0-1-15,3 0 0 0,-3 0-4 16,3 0 2-16,-3 0-5 16,3-2 5-16,-1 2 8 15,1-3-5-15,0 3 7 16,0-3-6-16,0 3-2 15,0 0 0-15,0 0-1 16,0 0 0-16,0 0-3 16,0 0 2-16,0 0 4 15,3 0-3-15,-3 0 3 16,3 0-2-16,-3 0-1 16,3 0 1-16,0 0 7 15,0 0-6-15,-1 0-1 0,4 0 0 16,-3 0 4-16,3 0-4 15,-3 0 3-15,0 0-3 16,0 0 2-16,0-2-2 16,0 2-3-16,3 0 1 15,0 0 4-15,3 0-3 16,-4 0 3-16,7-3-2 16,-3 3-3-16,3 0 1 15,-3 0 6-15,3 0-4 16,-3 0 6-16,0-2-6 15,-1 2-3-15,1 0 2 16,-3 0 3-16,0 0-3 16,-3 0 0-16,3 0 1 15,-3 0 4-15,3 0-4 16,-3 0 0-16,3 0 0 0,-3 0-1 16,0 0 0-16,-1 0 5 15,1 0-4-15,0 0 0 16,0 0 0-16,0 0 1 15,0 2-1-15,0-2-1 16,0 3 1-16,0-1-1 16,0 1 0-16,0 0 2 15,0-1-1-15,-3 1-3 16,3 0 1-16,-1-1 4 16,1 1-3-16,0 0-2 15,3 2 1-15,-3-2 6 16,3 2-4-16,-3 0 0 0,0 3 0 15,0-3 1-15,3 3-1 16,-3 0-3-16,0 0 1 16,0 0 6-16,0 0-4 15,-1 0-5-15,1 0 3 16,-3 0 8-16,3 2-5 16,0 1 2-16,-3 2-3 15,-3-2-1-15,6-1 1 16,-3 1 1-16,0 0-1 15,0-1 2-15,0 3-2 16,0-2 2-16,0 2-2 16,-3-2-3-16,0 2 1 15,0-2 4-15,0 2-3 16,0-3 6-16,0 1-5 0,-3 0 0 16,3-1 0-16,-3 1 1 15,0-1-1-15,0-2-1 16,0 0 1-16,0 0-1 15,0 0 0-15,0 0 2 16,0 0-1-16,0-3 5 16,-3 3-5-16,0-3 0 15,0 3 0-15,0 0 4 16,0 0-4-16,0 0 3 16,0 3-3-16,0-3-1 15,-3 0 1-15,0 0 4 16,-3 0-4-16,3 0 3 0,-6-1-3 15,6 1 5-15,-6 0-5 16,3 0 3-16,-3 0-3 16,0 0-3-16,-2 0 1 15,2 0 4-15,0 3-3 16,0-3 6-16,0-1-5 16,0 1 0-16,-3 0 0 15,-6 6-15-15,6-6 11 16,4-1 20-16,-4 1-14 15,3 0 0-15,-3 0-1 16,0 0 3-16,-3 0-4 16,3 0 0-16,-9 0 0 15,7 0 1-15,-10 0-1 16,-18 5-1-16,18-8 1 16,4 1 4-16,-7-1-4 15,6 0 6-15,-6 1-6 0,3-1 0 16,-2 3 0-16,2-3 1 15,-9 0-1-15,-20 3 2 16,-1 0-2-16,6 0-3 16,1-3 1-16,-1 1 4 15,4-1-3-15,5 0 0 16,12-2 1-16,3 0-1 16,-14-1 0-16,-22 4 2 15,7-1-1-15,-1 0 2 16,1 0-2-16,2 1-1 15,0-4 1-15,-5 1-1 0,-4 0 0 16,7-1 0-16,-4 1 0 16,4 0 0-16,2-1 0 15,-5 1 2-15,-7-3-1 16,1 0 2-16,-4 0-2 16,7 3-6-16,-1-3 4 15,1 0 3-15,-10 0-2 16,4 0-5-16,-1 0 4 15,1 0 8-15,2 0-5 16,-5 0-1-16,-7 0 0 16,-11-3 1-16,3 3-1 15,11 0 2-15,-2 0-2 16,-6-3-6-16,2 3 4 16,1 0 0-16,9 3 1 15,-7-3 2-15,-8 0-1 16,0 0-1-16,-1 3 1 0,7 2 1 15,-6 0-1-15,-4-2-6 16,4 2 4-16,3 0 3 16,35-2-2-16,9 0 0 15,-23-1 1-15,-60 6 1 16,65-2-1-16,10-4-6 16,-22 3 4-16,-65 6 3 15,15 0-2-15,21-3-2 16,3 5 1-16,-7-3 9 15,7 1-6-15,9 2-4 0,8-2 2 16,-2 5 0-16,-6-6 0 16,2 1 0-16,4-1 0 15,6 6 0-15,32-8 0 16,6-2 0-16,-20 4 0 16,-52 9 0-16,13-3 0 15,15 5 0-15,-9-5 0 16,5-6 0-16,4 1 0 15,5-1 0-15,7 4 0 16,5-1-6-16,7 3 5 16,-7 0 0-16,-2-1 1 15,5 4 0-15,4-1 0 16,-1 1 5-16,10 5-4 16,8 0-3-16,-3-1 2 0,-2 4-3 15,-4-1 2 1,3 1 6-16,4-3-4 0,-1-3-5 15,3 3 3-15,1-6-3 16,2 1 3-16,6-1 4 16,3 1-3-16,-2-1-2 15,2 6 1-15,-3-3 1 16,0 0 0-16,1 0 2 16,-1-2-1-16,0 0-1 15,3 4 1-15,6 1 1 16,4 3-1-16,-1-4-6 15,3 4 4-15,0-3 0 16,3-1 1-16,0-1-3 0,0-4 2 16,0-2 4-16,3 0-3 15,0 0 0-15,3 2 1 16,0 1-1-16,4 2 0 16,-1-2-3-16,3-1 2 15,0 1 1-15,0-4 0 16,3 7 0-16,-1-4 0 15,1 3-6-15,3-2 5 16,0 2 6-16,0-2-5 16,0 2-2-16,0-3 2 15,0-5-3-15,3 3 2 16,0-2 1-16,0 1 0 16,3-4 0-16,3 0 0 15,0-1 0-15,0-2 0 16,-1 0 2-16,4 0-1 0,0-3-3 15,0 1 1-15,0-1-2 16,0 0 2-16,-3 0 1 16,2 1 0-16,1-1 0 15,-3-2 0-15,0-1-3 16,0-2 2-16,0 0 1 16,3 0 0-16,0 0 2 15,-1 0-1-15,1 0-3 16,0 3 1-16,-3-3 4 15,-3 3-3-15,0-3-2 16,-3 0 1-16,-3 0 4 0,0 2-3 16,-3 1-2-16,0 0 1 15,0-1 4-15,6 1-6 16,-4-1 3 0,4 1 0-16,0-3 0 15,-3 3 0-15,0-3 0 16,0 0 0-16,0 2 0 15,-6-2 2-15,0 0-1 16,0 0-3-16,0 0 1 16,0 0-16-16,0 0 13 15,0 0-1-15,0 0 3 16,0 0-9-16,0 0 8 16,0 0-15-16,0 0 13 15,0 0-56-15,0 0 47 16,0 0-190-16,0 0 158 15,0 0-358-15</inkml:trace>
  <inkml:trace contextRef="#ctx0" brushRef="#br0" timeOffset="825.9698">15198 12226 192 0,'0'0'85'0,"0"0"-67"0,-6 0-23 0,6-2 103 15,-3 2-78-15,0 0 80 16,3 0-75-16,-3 0 46 15,3 2-52-15,0-2 17 0,0 0-25 0,0 3 7 16,0 0-13-16,0-1 2 16,3 1-5-16,0 0 5 15,0 2-6-15,3 3 9 16,3-3-8-16,0 0 7 16,3 1-6-16,-1 2 4 15,4 0-6-15,0 0 6 16,0 2-6-16,-3 1 9 15,0-1-8-15,3-2 2 16,-3 0-3-16,0 0 5 16,-3 0-5-16,-1 0 6 15,1 0-6-15,-3 0 6 0,0 0-6 16,0 0 0-16,0-3 0 16,-3 0 10-1,0 1-9-15,0-1 11 0,0-2-10 16,-3-1 13-16,0 1-12 15,0-1 0-15,0 1-2 16,-3 0 7-16,3-1-7 16,-3 1 5-16,0 0-6 15,0-1 14-15,-3 4-11 16,3-1 0-16,-6 3 1 16,-3 2-4-1,1-2 8-15,-4 3-7 16,0 0 2-16,-3-1-3 15,3-2-3-15,0 3 1 0,0-3 6 16,3 0-4-16,3-3-11 16,0 0 8-16,4-2-92 15,5-3 73-15,5-8-294 16,4 0 243-16,0 0-203 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9.533"/>
    </inkml:context>
    <inkml:brush xml:id="br0">
      <inkml:brushProperty name="width" value="0.05292" units="cm"/>
      <inkml:brushProperty name="height" value="0.05292" units="cm"/>
      <inkml:brushProperty name="color" value="#FF0000"/>
    </inkml:brush>
  </inkml:definitions>
  <inkml:trace contextRef="#ctx0" brushRef="#br0">16829 12441 148 0,'-3'2'65'0,"6"-4"-51"0,-3 2-17 15,0 0 32-15,6 0-24 16,-3 0 44-16,0 0-38 15,0 2 37 1,-3 1 9-16,0 0-41 0,0-1 27 16,3 1-33-16,-3 0 15 15,0-1 7-15,0 4-24 16,0-4 16-16,3 1-18 16,0-1 17-16,-3 1-18 15,3 0 21-15,0-3-20 16,0 0 8-16,3 2-10 15,0-2 17-15,2 3-16 16,1-3 15-16,3 0-15 16,3 0 0-16,0 0-3 15,-3 0 4-15,6 3-5 16,0-1 3-16,3-7-3 16,-4 0 16-16,7-1-13 15,-3 1 7-15,3 0-8 16,-3 2 9-16,0 1-9 15,-4-1 4-15,4 3-5 16,-3 0 5-16,-6 0-6 0,0 0 3 16,-3 0-3-16,0 0 2 15,-3 0-2-15,0 0 5 16,-6 3-5-16,0-3-3 16,0 0 2-16,0 0-90 15,0 0 71-15,0 0-98 16,0 0 89-16,0 0-186 15,3-6 164-15,0 1-155 16</inkml:trace>
  <inkml:trace contextRef="#ctx0" brushRef="#br0" timeOffset="706.4703">17138 12343 220 0,'-2'0'101'0,"2"0"-79"0,0 0-28 16,0 0 52-16,0 0-38 15,0 0 45-15,0 0-40 16,0 0 39-16,0 0-39 15,0 0 33-15,2 2-35 0,1 1 17 16,3 0-20-16,0-1 12 16,3 4-15-16,3 2 11 15,0-3-11-15,-3 0 5 0,6 3-7 16,-3-3 1-16,6 3-3 16,-3-2 16-16,2-1-13 15,-2 0 7-15,0 1-8 16,0-1 12-16,-3-3-11 15,-3 1 6-15,0 2-7 16,-3-2 9-16,0 0-9 16,-3-1 4-16,0 4-5 15,0-1 8-15,-3 0-8 16,0-2-1-16,-3 2 0 16,0 0 7-16,-6 3-6 15,-6 6-1-15,6-4 0 16,0-2 4-16,-6 5-4 15,3-2 0-15,-3 2 0 16,3 0-1-16,-2 1 0 0,2-1 0 16,0 0 0-16,0-2 2 15,3-3-1-15,0 0-73 16,6-3 56-16,0-2-187 16,3-9 156-16,0 4-277 15</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36.635"/>
    </inkml:context>
    <inkml:brush xml:id="br0">
      <inkml:brushProperty name="width" value="0.05292" units="cm"/>
      <inkml:brushProperty name="height" value="0.05292" units="cm"/>
      <inkml:brushProperty name="color" value="#FF0000"/>
    </inkml:brush>
  </inkml:definitions>
  <inkml:trace contextRef="#ctx0" brushRef="#br0">18773 12417 128 0,'0'0'59'0,"0"0"-47"0,3 0-15 0,-3 0 43 15,0 0-32-15,0 0 67 16,0 0-57-16,0 0 53 16,0 0-53-16,0 0 50 0,0 0-51 15,0 0 22-15,3-3-28 16,0 3 10-16,-3 0-15 15,3 0-4-15,-3 0 0 16,0 0 6-16,3 0-6 16,-1 0 10-16,1 0-9 15,0 0 10-15,0 0-10 16,0 0 13-16,0 0-12 0,3 0 26 16,0 0-23-16,0 0 2 15,3 0-6-15,3 0 4 16,3 0-6-16,6 0 0 15,3 0 0-15,2 0 1 16,1 0-1-16,0 0-1 16,0-2 1-16,-3-1 1 15,-1 0-1-15,1-2 8 16,0 2-7-16,-3 1 5 16,-3-1-6-16,0 0 6 15,-4 1-6-15,-5-1 11 16,-3 3-9-16,0 0 7 0,-3 0-7 15,0 0 4-15,-3 0-6 16,0 0-3 0,3 0 2-16,-3 0 3 0,0 0-3 15,0 0-2-15,0 0 1 16,0 0-5-16,-3 0 5 16,-3 0-120-16,0 0 94 15,0 0-348 1,3 0 289-16,0 0-24 15</inkml:trace>
  <inkml:trace contextRef="#ctx0" brushRef="#br0" timeOffset="525.7465">19067 12327 204 0,'-15'-3'92'0,"18"1"-73"0,-3 2-24 16,0 0 100-16,0 0-76 15,0 0 47-15,6 0-48 16,0 0 32-16,-3 0-37 0,0 0 12 0,3 0-18 15,3 0 10-15,0 0-12 16,3 2 11-16,0 1-12 16,0 0 6-16,3-1-7 15,0 4 9-15,-4-1-9 16,1 0 13-16,-3 0-12 16,0 1 17-16,-3-1-16 15,0-2 9-15,-3 2-10 16,0 3 20-16,-3-3-18 15,0 0 14-15,-3 3-15 16,-3 3 14-16,0-3-14 16,3 0 11-16,-6 8-11 15,0-3-3-15,-3 3-1 16,4-3 1-16,-4 3-1 16,3 0-1-16,0-3 1 0,-3 3 1 15,6-8-1-15,3 0-96 16,3-6 75-16,0 1-237 15,6-8 198-15</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53.796"/>
    </inkml:context>
    <inkml:brush xml:id="br0">
      <inkml:brushProperty name="width" value="0.05292" units="cm"/>
      <inkml:brushProperty name="height" value="0.05292" units="cm"/>
      <inkml:brushProperty name="color" value="#FF0000"/>
    </inkml:brush>
  </inkml:definitions>
  <inkml:trace contextRef="#ctx0" brushRef="#br0">20734 12430 112 0,'-3'3'52'0,"3"-3"-41"16,-3 0-14-16,3 0 46 0,0 0-35 16,0 0 51-16,0 0-45 15,0 0 33-15,0 0-35 16,0 0 19-16,0 2-23 0,0 1 18 15,0 0-19-15,0-1 18 16,0 6-18-16,0-2 27 16,0-1-26-16,0 0 33 15,0 0-31-15,0-2 15 16,0 0-19-16,0-1 17 16,0 1-18-16,0 0 23 0,0-3-21 15,0 0 16-15,3 2-17 16,0-2 25-16,3-2-23 15,-3-1 12-15,6 0-14 16,0 1-1-16,9-1-3 16,-3 0 1-16,20 1-2 15,-5 2-3-15,12-5 1 16,-6 2 4-16,11-2-3 16,-8 2 14-16,6 0-10 15,-10 1 12-15,4-1-12 16,-6 0-2-16,2 3-1 15,-5 0 7-15,0 0-6 16,-3 0 2-16,0 0-3 16,-4 0-1-16,4-2 1 0,-6-1 4 15,0 0-4 1,-3 1-3-16,0-1 2 0,-4 0 5 16,1 3-4-16,-3 0-5 15,0 0 3-15,0 0 0 16,0 0 1-16,-3 0 2 15,3 0-1-15,0 0-3 16,0 0 1-16,-4 0 6 16,1 0-4-16,0 0 3 15,-3 0-3-15,0 0 13 16,0 0-10-16,-3 0-2 0,0 0-1 16,0 0-1-16,0 0 0 15,-3 0 5 1,0 0-4-16,0 0-42 0,-3-2 33 15,3-1-284-15,-3 1 228 16,0-1-243 0</inkml:trace>
  <inkml:trace contextRef="#ctx0" brushRef="#br0" timeOffset="703.1718">21395 12327 156 0,'-3'-3'69'0,"3"3"-55"0,0-2-18 16,0-1 104-16,0 0-80 15,0 1 75-15,0 2-71 16,0 0 27-16,0 0-37 16,0 0 9-16,6 0-17 0,0 0 8 15,3 0-11-15,0 0 4 0,6 5-5 16,-3-2 8-16,-1 2-8 15,1 0 27-15,3 3-22 16,-3-3 11-16,3 3-13 16,-3 0 11-16,3 0-12 15,0-2 14-15,0-1-13 16,-4 0 9-16,1 0-11 16,-3 1 4-16,0-1-5 15,-3-2 16-15,0 2-14 16,0-2-2-16,-3-1 0 15,0 1 3-15,0 0-4 16,0-1 6-16,0 1-6 16,0-1 17-16,0 1-14 15,0 0 15-15,-3-1-14 16,0 1 6-16,0-3-8 0,0 0 1 16,0 0-3-1,0 0 2-15,0 0-2 0,0 0 13 16,0 3-10-16,0-1 9 15,-3 1-10-15,3-3 2 16,-3 8-4-16,0-3-1 16,-3 3 1-16,0 0 1 15,-6 5-1-15,3-2-1 16,-9 7 1-16,4-2 4 16,-7 0-4-16,3 0-131 0,3-5 102 15,3-3-484 1</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03.912"/>
    </inkml:context>
    <inkml:brush xml:id="br0">
      <inkml:brushProperty name="width" value="0.05292" units="cm"/>
      <inkml:brushProperty name="height" value="0.05292" units="cm"/>
      <inkml:brushProperty name="color" value="#FF0000"/>
    </inkml:brush>
  </inkml:definitions>
  <inkml:trace contextRef="#ctx0" brushRef="#br0">23062 12404 148 0,'0'0'69'0,"0"0"-55"0,3 0-18 0,-3 0 62 16,0-3-47-16,0 3 50 16,3 0-46-16,-3 0 38 15,0 0-40-15,0 0 24 0,0 0-27 0,0 0 22 16,0 0-23-16,0 0 3 15,3 0-8-15,-3 0 5 16,0 0-6-16,0 0 6 16,0 0-6-16,0 0 12 15,3 0-11-15,3 0 9 16,-3 0-10-16,-3 0 13 16,6 0-12-16,0 0 12 15,-3-3-12-15,0 3 3 16,2-2-5-16,1 2 8 15,0-3-8-15,0 3 7 16,0-3-6-16,0 1 4 0,0-1-6 16,0 1 11-16,3 2-9 15,-3 0 7-15,3 0-7 16,-3 0 6-16,9 0-6 16,-6 0 6-16,3 0-6 15,-3 0 4-15,5 0-6 16,-2 0 3-16,6 0-3 15,-6 0-1-15,12 2 1 16,-6 1-4-16,3-1 2 16,-3 1-2-16,2 2 2 15,-2 1 6-15,3-1-4 16,-3 0 9-16,0 3-8 16,0 0-1-16,-4 3 0 15,4-1-4-15,3 1 2 0,-3-1 6 16,0 4-4-16,-3-4 3 15,0 4-3-15,3-1 5 16,-4 3-5-16,-2-3 6 16,3 3-6-16,0-3 11 15,0 0-9-15,-3-2 2 16,0 2-4-16,3-2 2 16,-3-1-2-16,-1-2-1 15,1 0 1-15,0 0 1 16,0 0-1-16,0 0-1 15,-3 2 1-15,0-2 4 16,3 3-4-16,-6 0 9 0,3 2-8 16,0-3-1-16,0 4 0 15,-3-4 4-15,0 9-4 16,-1-6 3-16,1 3-3 16,0-3 5-16,0 3-5 15,-3 0 9-15,0 2-8 16,0-2-4-16,0 3 2 15,-3-3 8-15,0 2-6 16,0-2 2-16,0 0-3 16,0 0 2-16,-3 0-2 15,0-3 8-15,-3-3-7 16,0 1-1-16,-3 0 0 16,1-4 4-16,-4 4-4 15,0-3 0-15,0 0 0 16,-3 0 4-16,0 0-4 0,3 0 9 15,-3 2-8-15,3-2 2 16,-6 3-3-16,4-3 8 16,-10 2-7-16,9 1 2 15,-6 0-3-15,3-4 2 16,-3 4-2-16,4-3-3 16,-10 3 1-16,6-1 9 15,-9 1-6-15,3-3 5 16,-2 0-6-16,2 0 6 15,-6 0-6-15,3-3 0 16,-2 0 0-16,2 0 1 0,-3 1-1 16,3-4-1-16,-8 4 1 15,2-4-1-15,-9 1 0 16,9 0 2-16,-8-1-1 16,5 1-6-16,-6 2 4 15,7 0 3-15,-16-2-2 16,10 0 0-16,-10-1 1 15,6 1 1-15,-8 0-1 16,8-1 5-16,-5 1-5 16,5 0 3-16,-15-3-3 15,10 0-3-15,-10 0 1 16,10 0 4-16,-10 0-3 16,10 0 0-16,-19-3 1 15,13 0 1-15,-13 1-1 16,13 2-1-16,-13 0 1 0,13 0-1 15,-19-3 0-15,10 0-3 16,-9 1 2-16,11-1 4 16,-14 0-3-16,11 1 0 15,-14-4 1-15,14 1-1 16,-11 3 0-16,12-1 2 16,-22-5-1-16,13 3-1 15,-12-1 1-15,11 1 1 16,-23-3-1-16,18 3-1 15,-13 0 1-15,16-1-4 16,-24 1 2-16,15 0 6 0,-13-1-4 16,16 1-3-16,-21 0 2 15,15 0-3-15,-13-1 2 16,16 1 1-16,-24 0 0 16,21-1 2-16,-15 1-1 15,14 2-1-15,-20-2 1 16,18 2-1-16,-15 1 0 15,15 2 0-15,-21 0 0 16,17 0 0-16,-20 2 0 16,21 1-6-16,-21 0 5 15,18-1 6-15,-18 1-5 16,17 0-2-16,-20-1 2 16,21 1 0-16,-21 2 0 15,15 1 0-15,-9-1 0 16,18 0 5-16,-24 0-4 15,20 1-3-15,-11 4 2 0,18-2-3 16,-24 3 2-16,18-1 1 16,-9 4 0-1,14-4 0-15,-17 6 0 0,-101 16 0 16,128-19 0-16,11-2 0 16,-14 5 0-16,-84 15 2 15,31-7-1-15,22-3-3 16,61-13 1-16,11 0 1 15,-17 3 0-15,-51 10 2 16,15 0-1-16,14 0-3 16,19 0 1-16,2 1 4 15,1-4-3-15,2 3 0 0,7 3 1 16,8 0-7-16,3-3 5 16,1 6 0-16,5-1 1 15,3-2 0-15,7 0 0 16,2 2-3-16,0-5 2 15,0-2-2-15,3-1 2 16,1 1 1-16,-1 2 0 16,0 0 0-16,3 3 0 15,0 0 2-15,6 0-1 16,-2-1-1-16,5 4 1 16,0-1-10-16,6 3 7 15,0 1 4-15,0 1-2 16,3-2-2-16,3-5 1 15,-3-5 6-15,6-3-4 16,-6-1-3-16,6 4 2 0,0-1 0 16,3 4 0-16,0-1 0 15,3 0 0-15,0 0-3 16,3-2 2-16,2-3 1 16,1 2 0-16,0 1 0 15,0-1 0-15,3-2 2 16,-3 3-1-16,3-4-1 15,-3 1 1-15,-4-3-1 16,1 1 0-16,0-6 0 16,6 2 0-16,-3-2-3 15,0 3 2-15,3-1 1 0,0-2 0 16,0 0 0 0,-4 3 0-16,1-3 5 0,3 0-4 15,3-3-3-15,0 0 2 16,0 1 0-16,-1-1 0 15,1-3 0-15,0 1 0 16,0 0-3-16,-3-3 2 16,3 2 6-16,-3 1-4 15,-4 0-3-15,-2-1 2 16,-3 1 0-16,0 0 0 16,-3-1-9-16,-3 1 7 15,0 0-35-15,0-1 28 16,-3 1-102-16,-3 0 85 15,3-1-286-15,-3-12 6 16</inkml:trace>
  <inkml:trace contextRef="#ctx0" brushRef="#br0" timeOffset="602.7166">14605 14594 324 0,'-6'-5'144'0,"9"5"-113"0,-3-8-39 0,0 6 101 15,0-1-75-15,0 0 50 16,-3 3-50-16,0 0 26 16,3 0-32-16,0 0 4 0,0 0-11 15,0 6 0 1,3 1-1-16,3 4-3 16,3 0-1-16,0 2 1 15,-3 0 4-15,3-2-4 16,0 2 3-16,0 3-3 15,0-6 2-15,0 1-2 16,-3-3 16-16,0 0-13 16,0-3 12-16,-3 0-11 0,-3 1 13 15,0-1-13-15,-3 0 9 16,0 3-11-16,-3 0 4 16,0 0-5-16,-3 3 8 15,0 2-8-15,-3 0-1 16,0-2 0-16,3-3 4 15,-6 2-4-15,-5 3 0 16,-1 1 0-16,0-4 1 16,3 1-1-16,3-1-3 15,3-2 1-15,3-2 1 16,3-1 0-16,3-2-26 16,-3-1 21-16,6-4-91 0,0-4 74 15,6-2-366-15,0-5 301 16,0 8-104-1</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54.553"/>
    </inkml:context>
    <inkml:brush xml:id="br0">
      <inkml:brushProperty name="width" value="0.05292" units="cm"/>
      <inkml:brushProperty name="height" value="0.05292" units="cm"/>
      <inkml:brushProperty name="color" value="#FF0000"/>
    </inkml:brush>
  </inkml:definitions>
  <inkml:trace contextRef="#ctx0" brushRef="#br0">19606 7498 84 0,'0'3'39'0,"0"-3"-31"0,0 0-10 0,0 0 19 16,0 0-14-16,0 0 27 15,3 0-23-15,-3 0 8 0,0 0-11 16,0 0 3-16,0 3-5 15,0-3 8-15,0 2-8 16,0-2 19-16,0 0-17 0,0 3 10 16,0-3-10-16,0 0 23 15,0 0-21-15,0 3 3 16,0-3-6-16,0 0 15 16,0 0-14-16,0 0-4 15,0 0 0-15,3 2 0 16,-3-2 0-16,0 0 16 15,0 0-12-15,0 0 21 0,0 0-19 16,0 0 22-16,0 0-21 16,0 3 8-16,0-3-11 15,0 0 12-15,3 0-12 16,-3 0 14-16,0 0-13 16,0 0 17-16,0 2-17 15,0-2 9-15,0 3-10 16,0-3 9-16,3 3-10 15,-3-3 18-15,0 2-16 16,0-2 18-16,3 3-18 16,0 0 23-16,-3-1-21 15,0-2 14-15,3 3-16 16,0-3 20-16,0 3-19 16,-3-3 8-16,3 2-10 15,-3 1 12-15,3 0-12 16,-3-1 0-16,3-2-2 0,0 0 15 15,0 0-13-15,0 3 7 16,0-3-8-16,0 0 9 16,6 0-9-16,5 0 2 15,1 0-4-15,3 0 2 16,-3 0-2-16,-3 0 5 16,6-3-5-16,-3 1 0 15,6-1 0-15,-4 0-1 16,4 1 0-16,-3-1 2 15,6 0-1-15,-3 3-3 16,3-2 1-16,-4 2 4 0,10 0-3 16,-3 0 3-16,9 0-2 15,-4 0-3-15,4 0 1 16,-3 0 4 0,3 0-3-16,-4 0-5 0,7 2 4 15,-6-2 3-15,11 3-2 16,-5 0 0-16,9-1 1 15,-7 1-1-15,4 0 0 16,-6-1 2-16,5 4-1 16,-5-1-3-16,6 3 1 15,-10 0 4-15,10 0-3 16,-9 0-2-16,9-1 1 16,-7 1 4-16,4 0-3 15,-6 0-2-15,-1 0 1 16,-2 0 4-16,3 3-3 0,-6-3 3 15,2 2-2-15,-5-2 2 16,3 3-2-16,-3-1-3 16,5 4 1-16,-5-4 4 15,3 1-3-15,-3-3 3 16,0 2-2-16,-4-2 2 16,1 0-2-16,-3 0 2 15,0 0-2-15,-3-3 11 16,0 1-10-16,-4-1 3 15,1 0-4-15,-3 1 2 16,3 1-2-16,-3-1-6 0,3 2 4 16,-3 0 6-16,0 2-5 15,-3-2 4-15,0 3-3 16,-1-3 5-16,1 2-5 16,-3 1 6-16,0-1-6 15,0-2 3-15,-3 3-3 16,0-3 11-16,-3 5-10 15,0-2 5-15,-3 2-5 16,3-3 2-16,-3 4-3 16,0-1 5-16,-6 0-5 15,3 0 3-15,-3 3-3 16,1-2-1-16,-1-1 1 16,0 0-1-16,0 3 0 15,0-3 5-15,-6 0-4 16,3-2 6-16,-9-1-6 15,3-2 6-15,-8 0-6 16,5-2 0-16,-3 2 0 0,3 0 1 16,-6-1-1-16,6-1 8 15,-5 2-7-15,2-3-4 16,-3 3 2-16,3-3 3 16,-6 3-3-16,4-3 0 15,-10 3 1-15,6-2 1 16,-6 2-1-16,7-3-1 15,-7 3 1-15,6-3 7 16,-5 3-6-16,2-3-7 16,-3 3 5-16,6-2 2 15,-8-1-2-15,5 0 3 0,-12 0-2 16,9-2-1 0,-5 0 1-16,2-1 1 0,-6 1-1 15,7 2 2-15,-7-2-2 16,6 0-3-16,-11 2 1 15,5-2 1-15,-5-1 0 16,5 1 5-16,-9-1-4 16,10 1 0-16,-10 0 0 15,6-1-1-15,-11-2 0 16,8 0 0-16,-8 0 0 16,8 0 2-16,-5 3-1 15,8 0-3-15,-14-1 1 16,8 1 6-16,-12-3-4 15,13 0-3-15,-10 3 2 0,10-1-3 16,-13 4 2-16,10-4 6 16,-10 1-4-16,10 0 0 15,-10 2 0 1,10 0-4-16,-10-2 2 0,13-1 1 16,-13 4 0-16,10-4-3 15,-10 4 2-15,10-1 6 16,-7 3-4-16,9-3-5 15,-17 0 3-15,11 1 3 16,-5-1-2-16,8 0 0 16,-2 3 1-16,8-2 1 15,-17 1-1-15,11-1-6 16,-11-1 4-16,11 0 3 0,-8 3-2 16,8-2 0-16,-14 2 1 15,11-3-1-15,-11 3 0 16,11-3 2-16,-8 0-1 15,5 1-1-15,-8 2 1 16,8 0-7-16,-8-1 5 16,8-1 3-16,-8 2-2 15,11-3 0-15,-11 3 1 16,9-3-1-16,-10 3 0 16,10-3 0-16,-7 6 0 15,10-3 0-15,-7 3 0 16,10-1 0-16,-13 3 0 15,7-2 0-15,-4 5 0 16,10-3-6-16,-7 11 5 0,12-6 3 16,-11 9-2-16,-57 26 3 15,68-29-2-15,7-6-3 16,-7 6 1-16,9-6 4 16,-2 4-3-16,5-4 0 15,-3 9 1-15,7-9-10 16,-4 6 7-16,-33 21 7 15,13-5-5-15,11-6-4 16,10 3 3-16,5-3 0 16,9 1 1-16,6-1 0 15,3-2 0-15,3-3-3 16,4-5 2-16,2-6 1 16,6 1 0-16,0-3-3 0,6 2 2 15,-1 1 1-15,4-1 0 16,3 1 0-16,3-1 0 15,3-2 0-15,-6-8 0 16,0 0 0-16,9 3 0 16,-6-3 0-16,2 2 0 15,-2 1 0-15,3 5 0 16,-3-6-3-16,6 1 2 16,18 10 6-16,-4-2-4 15,-2-6-3-15,3-3 2 16,-1 4 3-16,-11-9-3 15,-6 0-2-15,9 0 1 0,-6 1 4 16,3-4-3-16,-4 1-2 16,4 0 1-16,-3-1-2 15,3 1 2 1,-3 0 1-16,3-1 0 0,14 6 0 16,-20-5 0-16,-3-1 2 15,3 1-1-15,-3 0 2 16,3-1-2-16,5 6-1 15,-8-5 1-15,-3 0 1 16,0-3-1-16,-3 0-1 16,0 0 1-16,6 5-4 15,-6-5 2-15,-3 0 1 16,3 0 0-16,0 0 2 0,-1-3-1 16,1 3-3-16,0 0 1 15,-3 0 1-15,0 0 0 16,0 0 2-16,-3 0-1 15,0 0-1-15,0 0 1 16,0 0-1-16,0 0 0 16,0 0 0-16,0-2 0 15,0 2 0-15,0 0 0 16,0 0 0-16,-3 0 0 16,0 0-3-16,0 0 2 15,0 0-16-15,0 0 13 16,0 0-32-16,0 0 28 15,0 0-78-15,-3-3 66 16,3 0-344-16,-3 1 282 16,-6-6-164-16</inkml:trace>
  <inkml:trace contextRef="#ctx0" brushRef="#br0" timeOffset="1128.4176">15978 9689 216 0,'-3'-5'98'0,"0"-1"-77"0,0 4-26 0,3 2 86 0,-3 0-65 15,0-3 51 1,-3 3-49-16,0 0 34 0,0 0-38 16,0 3 34-16,3-3-35 0,0 0 23 15,0 0-26-15,0 0-6 16,3 0-1-16,0 2-1 15,0-2-1-15,0 0-1 16,3 3 1-16,3 2 7 16,0-2-6-16,-3 0 5 15,3 5-6-15,0-3 3 16,3 3-3-16,0-3 2 16,3 3-2-16,-4 0 13 15,4 0-10-15,0 0 6 16,3 0-7-16,-3 0 1 0,3 0-3 15,3 2 8-15,-6-4-7 16,0-1 5-16,0 0-6 16,-4 0 6-16,1 1-6 15,0-1 3-15,0 0-3 16,0-2 2-16,0 0-2 16,-3-1-3-16,3 1 1 15,-3 0 9-15,0-1-6 16,0 1 5-16,0 0-6 15,-3-3 11-15,0 0-9 16,0 0 2-16,0 2-4 16,0-2 2-16,0 0-2 15,-3 0 5-15,0 0-5 0,0 0 11 16,0 0-9-16,0 0 2 16,0 0-4-16,0 0 2 15,0 0-2-15,0 0-1 16,0 0 1-16,0 0-4 15,0 0 2-15,0 0 4 16,0 0-3-16,0 0 6 16,0 0-5-16,0 0 3 15,0 3-3-15,0-3 5 16,-3 0-5-16,3 0 6 16,-3 2-6-16,0 1 3 15,-3 0-3-15,0-1-1 0,-3 1 1 16,-6 2 1-16,-3 1-1 15,0-1-1-15,0 0 1 16,1 3 1-16,-1 0-1 16,0 0 5-16,3 0-5 15,0 0-5-15,3-3 3 16,0 0 0-16,0 1 1 16,3-1 0-16,4-2 0 15,-1-1-3-15,3-2 2 16,3 0-2-16,3-5 2 15,0 0-27-15,0-1 22 16,-3 1-144-16,0 3 117 16,0 2-442-1</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11.643"/>
    </inkml:context>
    <inkml:brush xml:id="br0">
      <inkml:brushProperty name="width" value="0.05292" units="cm"/>
      <inkml:brushProperty name="height" value="0.05292" units="cm"/>
      <inkml:brushProperty name="color" value="#FF0000"/>
    </inkml:brush>
  </inkml:definitions>
  <inkml:trace contextRef="#ctx0" brushRef="#br0">16129 14825 132 0,'-6'0'59'0,"6"-3"-47"0,0 3-15 16,0 0 40-16,0 0-30 16,0 0 40-16,0 0-35 15,0 0 27-15,0 0-29 16,0 0 37-16,0 0-35 0,0 0 8 16,0 0-14-16,0 0 26 15,0 0-24-15,0 0 27 0,3 0-26 16,3 0 21-16,0 0-23 15,3-3 25-15,0 1-24 16,0 2 7-16,3 0-11 16,0 0 3-16,0 0-5 15,0 0 5-15,0 2-6 16,0-2 6-16,2 0-6 16,7 0 17-16,3 0-14 15,0 0 1-15,0 0-3 16,0 0 12-16,-4 0-10 15,-2 0 12-15,-3 0-12 16,-3 0 0-16,-3 0-2 16,0 0 7-16,-3 0-7 15,-3 0 5-15,-3 0-6 16,0 0 3-16,0 0-3 0,0 0-34 16,0 0 26-16,0 0-96 15,3-5 80-15,0 0-235 16,0-1 199-16,0 4-116 15</inkml:trace>
  <inkml:trace contextRef="#ctx0" brushRef="#br0" timeOffset="540.6354">16356 14756 160 0,'-6'0'72'0,"3"-3"-57"0,0 1-19 0,3 2 101 16,0 0-77-16,0 0 69 15,0 0-67-15,0 0 28 16,0 0-36-16,0 0 14 0,0 0-20 15,3 0 17-15,3 0-18 16,0 2 10-16,0 1-12 16,3-1 8-16,5 1-10 15,1 2 2-15,3 1-4 16,0 2 16-16,0 0-13 0,-3 2 7 16,0 1-8-16,-6-1 23 15,-1-2-20-15,-2 0 20 16,-3 0-19-16,-3 0 10 15,-3 0-12-15,0 0-1 16,-2 0-2-16,-1-3 4 16,-3 3-5-16,0 0 6 15,-3 3-6-15,0-1 3 16,3 1-3-16,-3-3 5 16,3 2-5-16,0-2-5 15,0 0 3-15,3-3 6 16,0 1-5-16,3-1-13 0,0-2 11 15,-3-1-79-15,6 1 63 16,0-3-105 0,0 0 94-16,0 0-343 15</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33.157"/>
    </inkml:context>
    <inkml:brush xml:id="br0">
      <inkml:brushProperty name="width" value="0.05292" units="cm"/>
      <inkml:brushProperty name="height" value="0.05292" units="cm"/>
      <inkml:brushProperty name="color" value="#FF0000"/>
    </inkml:brush>
  </inkml:definitions>
  <inkml:trace contextRef="#ctx0" brushRef="#br0">17939 14843 128 0,'-3'0'59'0,"0"-3"-47"0,0 3-15 16,3 0 54-16,0 0-41 15,-3 0 25-15,3 0-25 16,0 0 24-16,0 0-25 16,0 0 29-16,0 0-29 0,0 0 30 15,0 0-30-15,0 0 38 16,0 0-35-16,0 0 24 15,0 0-26-15,3 0 25 16,3 0-26-16,0-2 4 16,0 2-9-16,3-3 11 15,0 3-11-15,0 0-2 0,3 0-1 16,0 0 10-16,6-2-9 16,2-1 17-16,4 3-15 15,6-3 7-15,-9 1-8 16,-3 2 1-16,8-3-3 15,-5 3 2-15,9-3-2 16,15 3-3-16,-1 0 1 16,4 0 4-16,-12 0-3 15,-7 0 3-15,13 0-2 16,-6 0 2-16,11-2-2 16,-8-1 2-16,6 3-2 15,-6 0 13-15,11 0-10 16,-8 0 0-16,8-3-2 0,-5 3 4 15,3-2-5-15,-10-1 0 16,7 3 0-16,-6 0-1 16,2 0 0-16,-5 0 0 15,6 3 0-15,-7-1 14 16,7 1-11-16,-6-3 1 16,3 0-2-16,-7 0 1 15,1 0-2-15,-3 0 5 16,3 0-5-16,-7 0 6 15,4 0-6-15,-3 0 6 16,-3 0-6-16,-3 0 6 16,2 0-6-16,1 0 0 15,0 0 0-15,-3 0-1 0,6 3 0 16,-4-1 2-16,4-2-1 16,-3 0-3-16,0 0 1 15,-3 0 15-15,-3 0-11 16,-1 0 10-16,-2 0-10 15,-3 0 4-15,-3 0-5 16,0 0-1-16,0 0 0 16,-3 0-1-16,0 0 0 15,0 0 2-15,0-2-1 16,0 2-3-16,0-3 1 16,0 3 1-16,0 0 0 15,0 0 0-15,0 0 0 16,-4 0 0-16,4 0 0 15,0 0-3-15,0 0 2 0,0 0 6 16,3 0-4-16,-3 0-3 16,3 0 2-16,-3 0 3 15,0 0-3-15,0 0 0 16,-3 0 1-16,0 0-7 16,0 0 5-16,0 0-25 15,-3 0 20-15,0 0-51 16,0-3 44-16,0 3-216 15,0 0 178-15,0 0-261 16</inkml:trace>
  <inkml:trace contextRef="#ctx0" brushRef="#br0" timeOffset="1035.9654">19755 14727 288 0,'-9'0'131'0,"9"0"-103"0,-3-6-35 15,3 4 79-15,0 2-58 16,0 0 40-16,0 0-40 16,0 0 12-16,3 0-19 15,0 0 10-15,6 2-12 0,-3-2 16 0,6 0-16 16,-3 0 7 0,6 3-9-16,-4 0 4 0,4-1-6 15,0 1 17-15,3 0-14 16,-3-1 12-16,3 1-11 15,-3 0 5-15,3 2-7 16,-4-2 9-16,4 2-9 16,-3-3-1-16,0 4-1 15,-3-1 4-15,0 0-4 16,-3 1-3-16,0-1 2 16,0 0 5-16,0 1-4 15,0-1 3-15,-1 0-3 16,-2-2 2-16,0-1-2 15,0 1-1-15,-3 0 1 16,0-1 7-16,0 1-6 0,0-3-7 16,0 0 5-16,0 0 7 15,-3 0-5-15,0 0-4 16,0 0 2-16,0 0 3 16,0 0-3-16,0 0 0 15,0 0 1-15,0 0-4 16,0 0 2-16,0 0 4 15,0 0-3-15,0 0 0 16,0 0 1-16,0 0 1 16,0 0-1-16,0 0 5 15,-3 0-5-15,0 0 6 16,0 3-6-16,0-3 3 0,-6 2-3 16,3 1 2-16,-9 2-2 15,1 0-1-15,-7 1 1 16,3-1 1-16,0 3-1 15,3 0 2-15,-3 0-2 16,3 0-1-16,1 0 1 16,2-3-1-16,3 0 0 15,0 1-3-15,0-4 2 16,3 1-2-16,0 0 2 16,3-1-10-16,0 1 8 15,0 0-10-15,0-3 10 16,0 0-29-16,3 0 24 15,0 0-24-15,0 0 24 16,0 0-41-16,0 0 37 16,0 0-243-16,3 0 198 15,0 0-186-15</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9:02.926"/>
    </inkml:context>
    <inkml:brush xml:id="br0">
      <inkml:brushProperty name="width" value="0.05292" units="cm"/>
      <inkml:brushProperty name="height" value="0.05292" units="cm"/>
      <inkml:brushProperty name="color" value="#FF0000"/>
    </inkml:brush>
  </inkml:definitions>
  <inkml:trace contextRef="#ctx0" brushRef="#br0">21580 14830 96 0,'0'0'46'0,"0"0"-37"0,0-3-11 0,0 3 41 15,0 0-31-15,0 0 19 16,0 0-19-16,0 0 12 16,0 0-15-16,0 0 34 0,0 0-30 15,0 0 21-15,0 0-22 16,0 0 18-16,0 0-19 15,0 0 44-15,0 0-40 16,0 0 21-16,0 0-23 16,0 0-2-16,2 0-5 15,1 0-2-15,0 0 1 0,3 0 24 16,0 0-20-16,0-2 24 16,3-1-22-16,0 0 8 15,3 1-11-15,3-1 12 16,3 3-12-16,6 0 12 15,2 0-12-15,1 0 9 16,3 0-10-16,0 0 7 16,0 0-7-16,2 0-2 15,1 0 0-15,3 3-4 16,-4 2 2-16,4 0 6 16,3 3-4-16,-9-3 3 15,14 3-3-15,1 0 8 16,-3-2-7-16,-1 4 2 15,1 1-3-15,-3 2 5 16,-4 0-5-16,-2 1 6 16,0-1-6-16,3 0-3 0,-1 3 2 15,1-3 3-15,0 0-3 16,-4 1 3-16,-2-1-2 16,-3 0-1-16,-3-2 1 15,0-1 7-15,-1 1-6 16,-2-1-1-16,3 1 0 15,0-1 1-15,-6-2-1 16,0-2 8-16,-1-1-7 16,1 0-1-16,0 1 0 15,-3-1 4-15,0 0-4 16,-3 0 0-16,0 1 0 16,0-1-1-16,-3 3 0 0,5 0 0 15,-5 0 0-15,0 2-3 16,0 1 2-16,0 0 1 15,0-1 0-15,-3 3 2 16,0 1-1-16,0-4-3 16,0 6 1-16,-3 0 4 15,-3 5-3-15,0-2 6 16,0 2-5-16,0 0 3 16,-3 0-3-16,0 0-3 15,-3 1 1-15,0-1 1 16,0-3 0-16,0-5 5 15,0 1-4-15,-3-4 11 16,0 1-9-16,0-3 10 16,-2 0-10-16,-1 0 13 15,0 0-12-15,0 0-2 0,3-1-1 16,0 1 7-16,-3 0-6 16,0 0 7-16,-3 0-6 15,0 0 4-15,-2 0-6 16,-4 0 9-16,3 0-8 15,0 0 2-15,-6 0-3 16,3 0 8-16,-3-3-7 16,-8 6 2-16,-10-3-3 15,3 0 8-15,4-3-7 16,-1-3 2-16,-3 6-3 16,-2 3 2-16,2 2-2 15,0-5 2-15,-5 0-2 16,-4 0 5-16,-3-5-5 0,10 2 6 15,-1 0-6-15,-3-2 0 16,-2 2 0-16,2 0 1 16,-6 1-1-16,-8-1-1 15,-1-2 1-15,4-1 1 16,-1 1-1-16,-2 0 2 16,8-1-2-16,-5 6 2 15,-4-5-2-15,1 0 2 16,8-3-2-16,3 2 2 15,-2 1-2-15,2 2-3 16,0 0 1-16,-2 1 1 16,-7-4 0-16,4 4 0 15,5-4 0-15,0 1 2 0,1 0-1 16,-1-1-1-16,7 1 1 16,-4-1-1-1,0 1 0-15,-5-6 2 0,-4 3-1 16,3-2-3-16,1 2 1 15,-4 2 1-15,4 4 0 16,-4-4 0-16,-5 4 0 16,-1-4 0-16,6 1 0 15,1 0 0-15,-1-1 0 16,7 1 0-16,2 2 0 16,-6 1 2-16,-5-1-1 15,-1-3-1-15,7 4 1 0,-7-1-1 16,4 3 0-16,-1-3-3 15,0 6 2-15,-2-8 4 16,-1-3-3-16,7 7 0 16,2-4 1-16,0 0-4 15,-2 2 2-15,5 0 1 16,-5 3 0-16,-4-2 2 16,-3 4-1-16,7-2-1 15,-1 3 1-15,1-3-4 16,2 7 2-16,3-1 1 15,4 4 0-15,-1-5 0 16,-3-2 0-16,4 5 0 16,-1-3 0-16,9 6 0 15,1-6 0-15,-1 8 0 16,3-5 0-16,0 5 0 0,1-5 0 16,2 8 2-16,3-6-1 15,3 1-1-15,0-1 1 16,3-4-7-16,1-4 5 15,-1-2 3-15,0 5-2 16,0-2-2-16,3 2 1 16,0 0 1-16,3 1 0 15,0 1 2-15,3 1-1 16,1 0-6-16,2 0 4 16,3-3 0-16,0 6 1 15,3-1 2-15,3 4-1 16,3-1-1-16,2 3 1 0,1-3-1 15,3 0 0-15,3-5 2 16,-3 5-1-16,0-5-3 16,3-3 1-16,-3-2 1 15,0-1 0-15,0-2 0 16,0 3 0-16,2-3 0 16,4 0 0-16,3-3 0 15,3 0 0-15,0-2 2 16,0 2-1-16,5-2-3 15,4-1 1-15,3 1 1 16,2 0 0-16,-2-1 0 16,-3 1 0-16,0-3 0 15,-1 0 0-15,1 0 0 16,0 0 0-16,-3 5 0 0,-1-5 0 16,-2 0 5-1,0 3-4-15,-3-3-3 0,-3 5 2 16,-1-2 0-16,-2-3 0 15,-3 5 2-15,3-5-1 16,-3 0-1-16,0 0 1 16,3 0-1-16,-3 0 0 15,-1 0 0-15,-2 0 0 16,-6 0-3-16,0 0 2 16,-6 0 4-16,0 0-3 15,-3 0 0-15,0 0 1 16,0 0-24-16,0 0 18 15,0 0-85-15,0 3 70 0,-3-1-247 16,-2 4 206-16,-4-9-255 16</inkml:trace>
  <inkml:trace contextRef="#ctx0" brushRef="#br0" timeOffset="1125.2398">19008 16693 96 0,'-3'-6'42'0,"3"1"-33"0,-3 0-11 16,3 2 72-16,-3-2-56 15,0 2 74-15,0 0-66 16,0-2 51-16,-3 3-55 15,0 2 19-15,3 0-26 0,0 0 7 16,-3 0-13-16,3 0 19 16,0 0-18-16,0 0 14 15,0 2-15-15,3 1 14 16,0-1-14-16,0 1-5 16,0 0 0-16,0 2 14 15,3-2-11-15,3 5 13 16,0 0-12-16,0-3 9 0,3 3-10 15,3 0 4-15,0 0-5 16,3 0 5-16,0 0-6 16,-1-3 3-16,1 3-3 15,0-3 8-15,0 0-7 16,0 1 2-16,0-1-3 16,-3 0 5-16,0-2-5 15,-3 5 11-15,-1-8-9 16,-2 5 10-16,0-2-10 15,0-1 4-15,-3 1-5 16,0 0 8-16,0-1-8 0,-3-2 13 16,0 0-11-16,0 0 6 15,0 3-7-15,0-3-5 16,0 0 2-16,0 0 3 16,0 0-3-16,0 0 3 15,0 0-2-15,0 0-3 16,0 0 1-16,-3 0 6 15,3 0-4-15,0 0 3 16,0 0-3-16,0 0 5 16,0 0-5-16,0 0 9 15,0 0-8-15,0 0-4 16,0 0 2-16,-3 0 0 16,0 0 0-16,0 0 11 0,0 0-9 15,0 0 0 1,0 0-1-16,-3 0 7 0,-2 5-6 15,-1-2-1-15,-3-3 0 16,0 8-1-16,-3 0 0 16,-3 0 2-16,-3-3-1 15,0 3-1-15,1 3 1 16,-1-4 1-16,0-4-1 16,-3 5-1-16,6-3 1 15,0-2 4-15,3-3-4 16,4 5-3-16,2-2 2 15,3-3-37-15,0 0 29 16,0 0-128-16,6 0 105 16,3 3-400-16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09.702"/>
    </inkml:context>
    <inkml:brush xml:id="br0">
      <inkml:brushProperty name="width" value="0.05292" units="cm"/>
      <inkml:brushProperty name="height" value="0.05292" units="cm"/>
      <inkml:brushProperty name="color" value="#FF0000"/>
    </inkml:brush>
  </inkml:definitions>
  <inkml:trace contextRef="#ctx0" brushRef="#br0">17695 9887 64 0,'0'0'29'0,"3"-2"-23"0,-3 2-7 0,0 0 33 16,0 0-25-16,0 0 14 16,0 0-15-16,0 0 24 15,0 0-22-15,0 0 40 16,0-3-36-16,-3 3 45 16,3 0-43-16,0 0 15 0,0 0-20 15,0 0 22-15,0-2-23 0,0 2 21 16,-3-3-22-16,3 3 16 15,0 0-17-15,0 0 17 16,0 0-18-16,0 0 21 16,0 0-20-16,6 0 11 15,3 0 21 1,0 0-12 0,0 0-16-16,0 0 6 15,3 0-13-15,0 0 13 16,0 0-12-16,2 0 9 15,-2 0-10-15,3 0 16 0,0 0-15 16,0 0 7 0,0-3-8-16,0 1 4 0,3-1-6 15,2 0 0-15,-5 1 0 16,0 2 4-16,3-3-4 16,9 0 3-16,3 3-3 15,-1 0 19-15,-5 0-16 16,-6 0-1-16,9 0-1 15,9 0 3-15,-4 0-4 16,1 0 6-16,0 0-6 16,0-2 9-16,-1 2-8 15,1-3-1-15,3 0 0 16,2 3 4-16,-11 0-4 16,-3 0 9-16,6 0-8 15,0 0 7-15,-1 0-6 0,16 0-2 16,-3 0 0-16,-1 0 4 15,1-2-4-15,0-1-3 16,2 3 2-16,4 0 0 16,-15 0 0-16,-7 0 2 15,7 0-1-15,-6 0 5 16,9 0-5-16,-7 0 0 16,7-2 0-16,21 2 1 15,-19 0-1-15,-5 0 2 16,9 0-2-16,-6 0 2 15,2 0-2-15,-5 0-1 16,6 0 1-16,-7 0 1 0,7 0-1 16,-6 0 2-16,6 0-2 15,-7 0 2-15,10 0-2 16,-9 0 2-16,2 0-2 16,-5 0 5-16,0 0-5 15,-3 0 0-15,0-3 0 16,-7 0 4-16,4 1-4 15,-6-1 6-15,0 0-6 16,0 1 0-16,0-1 0 16,-3 0 4-16,-1 1-4 15,-2-1 0-15,3 0 0 16,-3 1-4-16,3-1 2 16,-3 3 1-16,3-3 0 0,0 1 0 15,3 2 0-15,-4 0 0 16,1 0 0-16,-3 0 0 15,3-3 0-15,0 3 2 16,0-2-1-16,-3 2-1 16,3-3 1-16,-3 0-1 15,2 1 0-15,-2-1 2 16,0 0-1-16,-3 1-1 16,0-1 1-16,-3 0 1 15,0 3-1-15,0 0 2 16,-3 0-2-16,0 0-1 15,0 0 1-15,-3 0-7 16,0-2 5-16,0-1-81 16,0 0 64-16,0 1-181 0,0-4 153 15,0 1-345 1</inkml:trace>
  <inkml:trace contextRef="#ctx0" brushRef="#br0" timeOffset="1124.5258">19978 9655 128 0,'-3'0'59'0,"3"0"-47"0,0 0-15 0,0 0 88 15,0 0-68-15,0 0 65 16,0 0-61-16,0 0 45 16,-3 0-49-16,3 0 13 0,0 0-21 15,0 0 22-15,0 0-23 16,0 0 15-16,0 2-17 16,0 1 22-16,3 2-21 15,0-2 11-15,3 2-13 16,0-2 11-16,3 5-12 0,-3-3 14 15,3 3-13-15,0-3 6 16,6 3-8-16,-3-2 4 16,5 1-6-16,-2 1 9 15,3 0-8-15,-3-2 5 16,3-1-6-16,-3 0 14 16,0 0-11-16,0 1 6 15,-1-1-7-15,-2 0-2 16,-3 1 0-16,0-4 10 15,-3 4-9-15,0-4 3 16,0 1-4-16,0 0 2 16,0-1-2-16,-3 1-1 0,0-1 1 15,0 1-1-15,0 0 0 16,0-1 2-16,0 1-1 16,0 0-3-16,0-3 1 15,0 0 4-15,0 2-3 16,0 1 0-16,0 0 1 15,-3-1-7-15,3-2 5 16,0 0 6-16,-3 0-5 16,0 0 7-16,0 0-6 15,0 0 0-15,0 0 0 16,0 0 1-16,0 0-1 16,0 0 2-16,0 0-2 15,0 0 2-15,0 0-2 16,0 0-1-16,0 0 1 15,0 0 7-15,0 0-6 16,0 0 7-16,-3 3-6 0,0-3 1 16,-3 3-3-16,0-1-6 15,-3 1 4-15,0 0 3 16,-3 2-2-16,0-3 3 16,-6 4-2-16,3-1-3 15,-2 3 1-15,-1 0 4 16,0 0-3-16,3 0 0 15,3 0 1-15,0-3-49 16,3 0 38-16,0-2-109 16,0 0 92-16,3-3-384 15,9 0 318-15,0 0 3 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1.771"/>
    </inkml:context>
    <inkml:brush xml:id="br0">
      <inkml:brushProperty name="width" value="0.05292" units="cm"/>
      <inkml:brushProperty name="height" value="0.05292" units="cm"/>
      <inkml:brushProperty name="color" value="#FF0000"/>
    </inkml:brush>
  </inkml:definitions>
  <inkml:trace contextRef="#ctx0" brushRef="#br0">21782 9877 32 0,'-6'0'16'0,"6"0"-13"0,-3-3-3 0,3 3 43 16,0 0-34-16,0 0 27 16,0-2-26-16,-3-1 28 15,3 3-29-15,0 0 21 16,0-3-22-16,-3 1 38 15,3 2-35-15,-3-3 23 0,3 3-25 16,0 0 9-16,0 0-13 16,0 0 8-16,0 0-10 15,0 0 27-15,0 0-23 16,0 0 19-16,0 0-19 0,0 0 10 16,-3 0-12-16,3 0-1 15,-3 0-2-15,0 0 18 16,3 0-16-16,0 0 22 15,0 0-20-15,0 0 8 16,0 0-10-16,0 0 6 16,0 0-7-16,0 0 18 15,0 0-17-15,0 0 22 16,0 0-20-16,0 0 19 16,0 0-18-16,0 0 7 15,0 0-10-15,0 0 6 16,0 0-7-16,0 0 1 0,3-3-3 15,-3 3 11-15,0 0-10 16,0 0 3-16,6 0-4 16,-6 0 11-16,3 0-10 15,0 0 0-15,0 0-1 16,0 0-1-16,0 0 0 16,0 0 2-16,0 0-1 15,-3 0 5-15,3 0-5 16,-3 0 3-16,3 0-3 15,0 0-1-15,0 0 1 16,0 0 1-16,0 0-1 16,0 0 8-16,0 0-7 15,0 0-1-15,3 0 0 0,-3 0-4 16,3 0 2-16,-3 0-5 16,3-2 5-16,-1 2 8 15,1-3-5-15,0 3 7 16,0-3-6-16,0 3-2 15,0 0 0-15,0 0-1 16,0 0 0-16,0 0-3 16,0 0 2-16,0 0 4 15,3 0-3-15,-3 0 3 16,3 0-2-16,-3 0-1 16,3 0 1-16,0 0 7 15,0 0-6-15,-1 0-1 0,4 0 0 16,-3 0 4-16,3 0-4 15,-3 0 3-15,0 0-3 16,0 0 2-16,0-2-2 16,0 2-3-16,3 0 1 15,0 0 4-15,3 0-3 16,-4 0 3-16,7-3-2 16,-3 3-3-16,3 0 1 15,-3 0 6-15,3 0-4 16,-3 0 6-16,0-2-6 15,-1 2-3-15,1 0 2 16,-3 0 3-16,0 0-3 16,-3 0 0-16,3 0 1 15,-3 0 4-15,3 0-4 16,-3 0 0-16,3 0 0 0,-3 0-1 16,0 0 0-16,-1 0 5 15,1 0-4-15,0 0 0 16,0 0 0-16,0 0 1 15,0 2-1-15,0-2-1 16,0 3 1-16,0-1-1 16,0 1 0-16,0 0 2 15,0-1-1-15,-3 1-3 16,3 0 1-16,-1-1 4 16,1 1-3-16,0 0-2 15,3 2 1-15,-3-2 6 16,3 2-4-16,-3 0 0 0,0 3 0 15,0-3 1-15,3 3-1 16,-3 0-3-16,0 0 1 16,0 0 6-16,0 0-4 15,-1 0-5-15,1 0 3 16,-3 0 8-16,3 2-5 16,0 1 2-16,-3 2-3 15,-3-2-1-15,6-1 1 16,-3 1 1-16,0 0-1 15,0-1 2-15,0 3-2 16,0-2 2-16,0 2-2 16,-3-2-3-16,0 2 1 15,0-2 4-15,0 2-3 16,0-3 6-16,0 1-5 0,-3 0 0 16,3-1 0-16,-3 1 1 15,0-1-1-15,0-2-1 16,0 0 1-16,0 0-1 15,0 0 0-15,0 0 2 16,0 0-1-16,0-3 5 16,-3 3-5-16,0-3 0 15,0 3 0-15,0 0 4 16,0 0-4-16,0 0 3 16,0 3-3-16,0-3-1 15,-3 0 1-15,0 0 4 16,-3 0-4-16,3 0 3 0,-6-1-3 15,6 1 5-15,-6 0-5 16,3 0 3-16,-3 0-3 16,0 0-3-16,-2 0 1 15,2 0 4-15,0 3-3 16,0-3 6-16,0-1-5 16,0 1 0-16,-3 0 0 15,-6 6-15-15,6-6 11 16,4-1 20-16,-4 1-14 15,3 0 0-15,-3 0-1 16,0 0 3-16,-3 0-4 16,3 0 0-16,-9 0 0 15,7 0 1-15,-10 0-1 16,-18 5-1-16,18-8 1 16,4 1 4-16,-7-1-4 15,6 0 6-15,-6 1-6 0,3-1 0 16,-2 3 0-16,2-3 1 15,-9 0-1-15,-20 3 2 16,-1 0-2-16,6 0-3 16,1-3 1-16,-1 1 4 15,4-1-3-15,5 0 0 16,12-2 1-16,3 0-1 16,-14-1 0-16,-22 4 2 15,7-1-1-15,-1 0 2 16,1 0-2-16,2 1-1 15,0-4 1-15,-5 1-1 0,-4 0 0 16,7-1 0-16,-4 1 0 16,4 0 0-16,2-1 0 15,-5 1 2-15,-7-3-1 16,1 0 2-16,-4 0-2 16,7 3-6-16,-1-3 4 15,1 0 3-15,-10 0-2 16,4 0-5-16,-1 0 4 15,1 0 8-15,2 0-5 16,-5 0-1-16,-7 0 0 16,-11-3 1-16,3 3-1 15,11 0 2-15,-2 0-2 16,-6-3-6-16,2 3 4 16,1 0 0-16,9 3 1 15,-7-3 2-15,-8 0-1 16,0 0-1-16,-1 3 1 0,7 2 1 15,-6 0-1-15,-4-2-6 16,4 2 4-16,3 0 3 16,35-2-2-16,9 0 0 15,-23-1 1-15,-60 6 1 16,65-2-1-16,10-4-6 16,-22 3 4-16,-65 6 3 15,15 0-2-15,21-3-2 16,3 5 1-16,-7-3 9 15,7 1-6-15,9 2-4 0,8-2 2 16,-2 5 0-16,-6-6 0 16,2 1 0-16,4-1 0 15,6 6 0-15,32-8 0 16,6-2 0-16,-20 4 0 16,-52 9 0-16,13-3 0 15,15 5 0-15,-9-5 0 16,5-6 0-16,4 1 0 15,5-1 0-15,7 4 0 16,5-1-6-16,7 3 5 16,-7 0 0-16,-2-1 1 15,5 4 0-15,4-1 0 16,-1 1 5-16,10 5-4 16,8 0-3-16,-3-1 2 0,-2 4-3 15,-4-1 2 1,3 1 6-16,4-3-4 0,-1-3-5 15,3 3 3-15,1-6-3 16,2 1 3-16,6-1 4 16,3 1-3-16,-2-1-2 15,2 6 1-15,-3-3 1 16,0 0 0-16,1 0 2 16,-1-2-1-16,0 0-1 15,3 4 1-15,6 1 1 16,4 3-1-16,-1-4-6 15,3 4 4-15,0-3 0 16,3-1 1-16,0-1-3 0,0-4 2 16,0-2 4-16,3 0-3 15,0 0 0-15,3 2 1 16,0 1-1-16,4 2 0 16,-1-2-3-16,3-1 2 15,0 1 1-15,0-4 0 16,3 7 0-16,-1-4 0 15,1 3-6-15,3-2 5 16,0 2 6-16,0-2-5 16,0 2-2-16,0-3 2 15,0-5-3-15,3 3 2 16,0-2 1-16,0 1 0 16,3-4 0-16,3 0 0 15,0-1 0-15,0-2 0 16,-1 0 2-16,4 0-1 0,0-3-3 15,0 1 1-15,0-1-2 16,0 0 2-16,-3 0 1 16,2 1 0-16,1-1 0 15,-3-2 0-15,0-1-3 16,0-2 2-16,0 0 1 16,3 0 0-16,0 0 2 15,-1 0-1-15,1 0-3 16,0 3 1-16,-3-3 4 15,-3 3-3-15,0-3-2 16,-3 0 1-16,-3 0 4 0,0 2-3 16,-3 1-2-16,0 0 1 15,0-1 4-15,6 1-6 16,-4-1 3 0,4 1 0-16,0-3 0 15,-3 3 0-15,0-3 0 16,0 0 0-16,0 2 0 15,-6-2 2-15,0 0-1 16,0 0-3-16,0 0 1 16,0 0-16-16,0 0 13 15,0 0-1-15,0 0 3 16,0 0-9-16,0 0 8 16,0 0-15-16,0 0 13 15,0 0-56-15,0 0 47 16,0 0-190-16,0 0 158 15,0 0-358-15</inkml:trace>
  <inkml:trace contextRef="#ctx0" brushRef="#br0" timeOffset="825.9698">15198 12226 192 0,'0'0'85'0,"0"0"-67"0,-6 0-23 0,6-2 103 15,-3 2-78-15,0 0 80 16,3 0-75-16,-3 0 46 15,3 2-52-15,0-2 17 0,0 0-25 0,0 3 7 16,0 0-13-16,0-1 2 16,3 1-5-16,0 0 5 15,0 2-6-15,3 3 9 16,3-3-8-16,0 0 7 16,3 1-6-16,-1 2 4 15,4 0-6-15,0 0 6 16,0 2-6-16,-3 1 9 15,0-1-8-15,3-2 2 16,-3 0-3-16,0 0 5 16,-3 0-5-16,-1 0 6 15,1 0-6-15,-3 0 6 0,0 0-6 16,0 0 0-16,0-3 0 16,-3 0 10-1,0 1-9-15,0-1 11 0,0-2-10 16,-3-1 13-16,0 1-12 15,0-1 0-15,0 1-2 16,-3 0 7-16,3-1-7 16,-3 1 5-16,0 0-6 15,0-1 14-15,-3 4-11 16,3-1 0-16,-6 3 1 16,-3 2-4-1,1-2 8-15,-4 3-7 16,0 0 2-16,-3-1-3 15,3-2-3-15,0 3 1 0,0-3 6 16,3 0-4-16,3-3-11 16,0 0 8-16,4-2-92 15,5-3 73-15,5-8-294 16,4 0 243-16,0 0-203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9.533"/>
    </inkml:context>
    <inkml:brush xml:id="br0">
      <inkml:brushProperty name="width" value="0.05292" units="cm"/>
      <inkml:brushProperty name="height" value="0.05292" units="cm"/>
      <inkml:brushProperty name="color" value="#FF0000"/>
    </inkml:brush>
  </inkml:definitions>
  <inkml:trace contextRef="#ctx0" brushRef="#br0">16829 12441 148 0,'-3'2'65'0,"6"-4"-51"0,-3 2-17 15,0 0 32-15,6 0-24 16,-3 0 44-16,0 0-38 15,0 2 37 1,-3 1 9-16,0 0-41 0,0-1 27 16,3 1-33-16,-3 0 15 15,0-1 7-15,0 4-24 16,0-4 16-16,3 1-18 16,0-1 17-16,-3 1-18 15,3 0 21-15,0-3-20 16,0 0 8-16,3 2-10 15,0-2 17-15,2 3-16 16,1-3 15-16,3 0-15 16,3 0 0-16,0 0-3 15,-3 0 4-15,6 3-5 16,0-1 3-16,3-7-3 16,-4 0 16-16,7-1-13 15,-3 1 7-15,3 0-8 16,-3 2 9-16,0 1-9 15,-4-1 4-15,4 3-5 16,-3 0 5-16,-6 0-6 0,0 0 3 16,-3 0-3-16,0 0 2 15,-3 0-2-15,0 0 5 16,-6 3-5-16,0-3-3 16,0 0 2-16,0 0-90 15,0 0 71-15,0 0-98 16,0 0 89-16,0 0-186 15,3-6 164-15,0 1-155 16</inkml:trace>
  <inkml:trace contextRef="#ctx0" brushRef="#br0" timeOffset="706.4703">17138 12343 220 0,'-2'0'101'0,"2"0"-79"0,0 0-28 16,0 0 52-16,0 0-38 15,0 0 45-15,0 0-40 16,0 0 39-16,0 0-39 15,0 0 33-15,2 2-35 0,1 1 17 16,3 0-20-16,0-1 12 16,3 4-15-16,3 2 11 15,0-3-11-15,-3 0 5 0,6 3-7 16,-3-3 1-16,6 3-3 16,-3-2 16-16,2-1-13 15,-2 0 7-15,0 1-8 16,0-1 12-16,-3-3-11 15,-3 1 6-15,0 2-7 16,-3-2 9-16,0 0-9 16,-3-1 4-16,0 4-5 15,0-1 8-15,-3 0-8 16,0-2-1-16,-3 2 0 16,0 0 7-16,-6 3-6 15,-6 6-1-15,6-4 0 16,0-2 4-16,-6 5-4 15,3-2 0-15,-3 2 0 16,3 0-1-16,-2 1 0 0,2-1 0 16,0 0 0-16,0-2 2 15,3-3-1-15,0 0-73 16,6-3 56-16,0-2-187 16,3-9 156-16,0 4-277 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36.635"/>
    </inkml:context>
    <inkml:brush xml:id="br0">
      <inkml:brushProperty name="width" value="0.05292" units="cm"/>
      <inkml:brushProperty name="height" value="0.05292" units="cm"/>
      <inkml:brushProperty name="color" value="#FF0000"/>
    </inkml:brush>
  </inkml:definitions>
  <inkml:trace contextRef="#ctx0" brushRef="#br0">18773 12417 128 0,'0'0'59'0,"0"0"-47"0,3 0-15 0,-3 0 43 15,0 0-32-15,0 0 67 16,0 0-57-16,0 0 53 16,0 0-53-16,0 0 50 0,0 0-51 15,0 0 22-15,3-3-28 16,0 3 10-16,-3 0-15 15,3 0-4-15,-3 0 0 16,0 0 6-16,3 0-6 16,-1 0 10-16,1 0-9 15,0 0 10-15,0 0-10 16,0 0 13-16,0 0-12 0,3 0 26 16,0 0-23-16,0 0 2 15,3 0-6-15,3 0 4 16,3 0-6-16,6 0 0 15,3 0 0-15,2 0 1 16,1 0-1-16,0 0-1 16,0-2 1-16,-3-1 1 15,-1 0-1-15,1-2 8 16,0 2-7-16,-3 1 5 16,-3-1-6-16,0 0 6 15,-4 1-6-15,-5-1 11 16,-3 3-9-16,0 0 7 0,-3 0-7 15,0 0 4-15,-3 0-6 16,0 0-3 0,3 0 2-16,-3 0 3 0,0 0-3 15,0 0-2-15,0 0 1 16,0 0-5-16,-3 0 5 16,-3 0-120-16,0 0 94 15,0 0-348 1,3 0 289-16,0 0-24 15</inkml:trace>
  <inkml:trace contextRef="#ctx0" brushRef="#br0" timeOffset="525.7465">19067 12327 204 0,'-15'-3'92'0,"18"1"-73"0,-3 2-24 16,0 0 100-16,0 0-76 15,0 0 47-15,6 0-48 16,0 0 32-16,-3 0-37 0,0 0 12 0,3 0-18 15,3 0 10-15,0 0-12 16,3 2 11-16,0 1-12 16,0 0 6-16,3-1-7 15,0 4 9-15,-4-1-9 16,1 0 13-16,-3 0-12 16,0 1 17-16,-3-1-16 15,0-2 9-15,-3 2-10 16,0 3 20-16,-3-3-18 15,0 0 14-15,-3 3-15 16,-3 3 14-16,0-3-14 16,3 0 11-16,-6 8-11 15,0-3-3-15,-3 3-1 16,4-3 1-16,-4 3-1 16,3 0-1-16,0-3 1 0,-3 3 1 15,6-8-1-15,3 0-96 16,3-6 75-16,0 1-237 15,6-8 198-15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53.796"/>
    </inkml:context>
    <inkml:brush xml:id="br0">
      <inkml:brushProperty name="width" value="0.05292" units="cm"/>
      <inkml:brushProperty name="height" value="0.05292" units="cm"/>
      <inkml:brushProperty name="color" value="#FF0000"/>
    </inkml:brush>
  </inkml:definitions>
  <inkml:trace contextRef="#ctx0" brushRef="#br0">20734 12430 112 0,'-3'3'52'0,"3"-3"-41"16,-3 0-14-16,3 0 46 0,0 0-35 16,0 0 51-16,0 0-45 15,0 0 33-15,0 0-35 16,0 0 19-16,0 2-23 0,0 1 18 15,0 0-19-15,0-1 18 16,0 6-18-16,0-2 27 16,0-1-26-16,0 0 33 15,0 0-31-15,0-2 15 16,0 0-19-16,0-1 17 16,0 1-18-16,0 0 23 0,0-3-21 15,0 0 16-15,3 2-17 16,0-2 25-16,3-2-23 15,-3-1 12-15,6 0-14 16,0 1-1-16,9-1-3 16,-3 0 1-16,20 1-2 15,-5 2-3-15,12-5 1 16,-6 2 4-16,11-2-3 16,-8 2 14-16,6 0-10 15,-10 1 12-15,4-1-12 16,-6 0-2-16,2 3-1 15,-5 0 7-15,0 0-6 16,-3 0 2-16,0 0-3 16,-4 0-1-16,4-2 1 0,-6-1 4 15,0 0-4 1,-3 1-3-16,0-1 2 0,-4 0 5 16,1 3-4-16,-3 0-5 15,0 0 3-15,0 0 0 16,0 0 1-16,-3 0 2 15,3 0-1-15,0 0-3 16,0 0 1-16,-4 0 6 16,1 0-4-16,0 0 3 15,-3 0-3-15,0 0 13 16,0 0-10-16,-3 0-2 0,0 0-1 16,0 0-1-16,0 0 0 15,-3 0 5 1,0 0-4-16,0 0-42 0,-3-2 33 15,3-1-284-15,-3 1 228 16,0-1-243 0</inkml:trace>
  <inkml:trace contextRef="#ctx0" brushRef="#br0" timeOffset="703.1718">21395 12327 156 0,'-3'-3'69'0,"3"3"-55"0,0-2-18 16,0-1 104-16,0 0-80 15,0 1 75-15,0 2-71 16,0 0 27-16,0 0-37 16,0 0 9-16,6 0-17 0,0 0 8 15,3 0-11-15,0 0 4 0,6 5-5 16,-3-2 8-16,-1 2-8 15,1 0 27-15,3 3-22 16,-3-3 11-16,3 3-13 16,-3 0 11-16,3 0-12 15,0-2 14-15,0-1-13 16,-4 0 9-16,1 0-11 16,-3 1 4-16,0-1-5 15,-3-2 16-15,0 2-14 16,0-2-2-16,-3-1 0 15,0 1 3-15,0 0-4 16,0-1 6-16,0 1-6 16,0-1 17-16,0 1-14 15,0 0 15-15,-3-1-14 16,0 1 6-16,0-3-8 0,0 0 1 16,0 0-3-1,0 0 2-15,0 0-2 0,0 0 13 16,0 3-10-16,0-1 9 15,-3 1-10-15,3-3 2 16,-3 8-4-16,0-3-1 16,-3 3 1-16,0 0 1 15,-6 5-1-15,3-2-1 16,-9 7 1-16,4-2 4 16,-7 0-4-16,3 0-131 0,3-5 102 15,3-3-484 1</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03.912"/>
    </inkml:context>
    <inkml:brush xml:id="br0">
      <inkml:brushProperty name="width" value="0.05292" units="cm"/>
      <inkml:brushProperty name="height" value="0.05292" units="cm"/>
      <inkml:brushProperty name="color" value="#FF0000"/>
    </inkml:brush>
  </inkml:definitions>
  <inkml:trace contextRef="#ctx0" brushRef="#br0">23062 12404 148 0,'0'0'69'0,"0"0"-55"0,3 0-18 0,-3 0 62 16,0-3-47-16,0 3 50 16,3 0-46-16,-3 0 38 15,0 0-40-15,0 0 24 0,0 0-27 0,0 0 22 16,0 0-23-16,0 0 3 15,3 0-8-15,-3 0 5 16,0 0-6-16,0 0 6 16,0 0-6-16,0 0 12 15,3 0-11-15,3 0 9 16,-3 0-10-16,-3 0 13 16,6 0-12-16,0 0 12 15,-3-3-12-15,0 3 3 16,2-2-5-16,1 2 8 15,0-3-8-15,0 3 7 16,0-3-6-16,0 1 4 0,0-1-6 16,0 1 11-16,3 2-9 15,-3 0 7-15,3 0-7 16,-3 0 6-16,9 0-6 16,-6 0 6-16,3 0-6 15,-3 0 4-15,5 0-6 16,-2 0 3-16,6 0-3 15,-6 0-1-15,12 2 1 16,-6 1-4-16,3-1 2 16,-3 1-2-16,2 2 2 15,-2 1 6-15,3-1-4 16,-3 0 9-16,0 3-8 16,0 0-1-16,-4 3 0 15,4-1-4-15,3 1 2 0,-3-1 6 16,0 4-4-16,-3-4 3 15,0 4-3-15,3-1 5 16,-4 3-5-16,-2-3 6 16,3 3-6-16,0-3 11 15,0 0-9-15,-3-2 2 16,0 2-4-16,3-2 2 16,-3-1-2-16,-1-2-1 15,1 0 1-15,0 0 1 16,0 0-1-16,0 0-1 15,-3 2 1-15,0-2 4 16,3 3-4-16,-6 0 9 0,3 2-8 16,0-3-1-16,0 4 0 15,-3-4 4-15,0 9-4 16,-1-6 3-16,1 3-3 16,0-3 5-16,0 3-5 15,-3 0 9-15,0 2-8 16,0-2-4-16,0 3 2 15,-3-3 8-15,0 2-6 16,0-2 2-16,0 0-3 16,0 0 2-16,-3 0-2 15,0-3 8-15,-3-3-7 16,0 1-1-16,-3 0 0 16,1-4 4-16,-4 4-4 15,0-3 0-15,0 0 0 16,-3 0 4-16,0 0-4 0,3 0 9 15,-3 2-8-15,3-2 2 16,-6 3-3-16,4-3 8 16,-10 2-7-16,9 1 2 15,-6 0-3-15,3-4 2 16,-3 4-2-16,4-3-3 16,-10 3 1-16,6-1 9 15,-9 1-6-15,3-3 5 16,-2 0-6-16,2 0 6 15,-6 0-6-15,3-3 0 16,-2 0 0-16,2 0 1 0,-3 1-1 16,3-4-1-16,-8 4 1 15,2-4-1-15,-9 1 0 16,9 0 2-16,-8-1-1 16,5 1-6-16,-6 2 4 15,7 0 3-15,-16-2-2 16,10 0 0-16,-10-1 1 15,6 1 1-15,-8 0-1 16,8-1 5-16,-5 1-5 16,5 0 3-16,-15-3-3 15,10 0-3-15,-10 0 1 16,10 0 4-16,-10 0-3 16,10 0 0-16,-19-3 1 15,13 0 1-15,-13 1-1 16,13 2-1-16,-13 0 1 0,13 0-1 15,-19-3 0-15,10 0-3 16,-9 1 2-16,11-1 4 16,-14 0-3-16,11 1 0 15,-14-4 1-15,14 1-1 16,-11 3 0-16,12-1 2 16,-22-5-1-16,13 3-1 15,-12-1 1-15,11 1 1 16,-23-3-1-16,18 3-1 15,-13 0 1-15,16-1-4 16,-24 1 2-16,15 0 6 0,-13-1-4 16,16 1-3-16,-21 0 2 15,15 0-3-15,-13-1 2 16,16 1 1-16,-24 0 0 16,21-1 2-16,-15 1-1 15,14 2-1-15,-20-2 1 16,18 2-1-16,-15 1 0 15,15 2 0-15,-21 0 0 16,17 0 0-16,-20 2 0 16,21 1-6-16,-21 0 5 15,18-1 6-15,-18 1-5 16,17 0-2-16,-20-1 2 16,21 1 0-16,-21 2 0 15,15 1 0-15,-9-1 0 16,18 0 5-16,-24 0-4 15,20 1-3-15,-11 4 2 0,18-2-3 16,-24 3 2-16,18-1 1 16,-9 4 0-1,14-4 0-15,-17 6 0 0,-101 16 0 16,128-19 0-16,11-2 0 16,-14 5 0-16,-84 15 2 15,31-7-1-15,22-3-3 16,61-13 1-16,11 0 1 15,-17 3 0-15,-51 10 2 16,15 0-1-16,14 0-3 16,19 0 1-16,2 1 4 15,1-4-3-15,2 3 0 0,7 3 1 16,8 0-7-16,3-3 5 16,1 6 0-16,5-1 1 15,3-2 0-15,7 0 0 16,2 2-3-16,0-5 2 15,0-2-2-15,3-1 2 16,1 1 1-16,-1 2 0 16,0 0 0-16,3 3 0 15,0 0 2-15,6 0-1 16,-2-1-1-16,5 4 1 16,0-1-10-16,6 3 7 15,0 1 4-15,0 1-2 16,3-2-2-16,3-5 1 15,-3-5 6-15,6-3-4 16,-6-1-3-16,6 4 2 0,0-1 0 16,3 4 0-16,0-1 0 15,3 0 0-15,0 0-3 16,3-2 2-16,2-3 1 16,1 2 0-16,0 1 0 15,0-1 0-15,3-2 2 16,-3 3-1-16,3-4-1 15,-3 1 1-15,-4-3-1 16,1 1 0-16,0-6 0 16,6 2 0-16,-3-2-3 15,0 3 2-15,3-1 1 0,0-2 0 16,0 0 0 0,-4 3 0-16,1-3 5 0,3 0-4 15,3-3-3-15,0 0 2 16,0 1 0-16,-1-1 0 15,1-3 0-15,0 1 0 16,0 0-3-16,-3-3 2 16,3 2 6-16,-3 1-4 15,-4 0-3-15,-2-1 2 16,-3 1 0-16,0 0 0 16,-3-1-9-16,-3 1 7 15,0 0-35-15,0-1 28 16,-3 1-102-16,-3 0 85 15,3-1-286-15,-3-12 6 16</inkml:trace>
  <inkml:trace contextRef="#ctx0" brushRef="#br0" timeOffset="602.7166">14605 14594 324 0,'-6'-5'144'0,"9"5"-113"0,-3-8-39 0,0 6 101 15,0-1-75-15,0 0 50 16,-3 3-50-16,0 0 26 16,3 0-32-16,0 0 4 0,0 0-11 15,0 6 0 1,3 1-1-16,3 4-3 16,3 0-1-16,0 2 1 15,-3 0 4-15,3-2-4 16,0 2 3-16,0 3-3 15,0-6 2-15,0 1-2 16,-3-3 16-16,0 0-13 16,0-3 12-16,-3 0-11 0,-3 1 13 15,0-1-13-15,-3 0 9 16,0 3-11-16,-3 0 4 16,0 0-5-16,-3 3 8 15,0 2-8-15,-3 0-1 16,0-2 0-16,3-3 4 15,-6 2-4-15,-5 3 0 16,-1 1 0-16,0-4 1 16,3 1-1-16,3-1-3 15,3-2 1-15,3-2 1 16,3-1 0-16,3-2-26 16,-3-1 21-16,6-4-91 0,0-4 74 15,6-2-366-15,0-5 301 16,0 8-104-1</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11.643"/>
    </inkml:context>
    <inkml:brush xml:id="br0">
      <inkml:brushProperty name="width" value="0.05292" units="cm"/>
      <inkml:brushProperty name="height" value="0.05292" units="cm"/>
      <inkml:brushProperty name="color" value="#FF0000"/>
    </inkml:brush>
  </inkml:definitions>
  <inkml:trace contextRef="#ctx0" brushRef="#br0">16129 14825 132 0,'-6'0'59'0,"6"-3"-47"0,0 3-15 16,0 0 40-16,0 0-30 16,0 0 40-16,0 0-35 15,0 0 27-15,0 0-29 16,0 0 37-16,0 0-35 0,0 0 8 16,0 0-14-16,0 0 26 15,0 0-24-15,0 0 27 0,3 0-26 16,3 0 21-16,0 0-23 15,3-3 25-15,0 1-24 16,0 2 7-16,3 0-11 16,0 0 3-16,0 0-5 15,0 0 5-15,0 2-6 16,0-2 6-16,2 0-6 16,7 0 17-16,3 0-14 15,0 0 1-15,0 0-3 16,0 0 12-16,-4 0-10 15,-2 0 12-15,-3 0-12 16,-3 0 0-16,-3 0-2 16,0 0 7-16,-3 0-7 15,-3 0 5-15,-3 0-6 16,0 0 3-16,0 0-3 0,0 0-34 16,0 0 26-16,0 0-96 15,3-5 80-15,0 0-235 16,0-1 199-16,0 4-116 15</inkml:trace>
  <inkml:trace contextRef="#ctx0" brushRef="#br0" timeOffset="540.6354">16356 14756 160 0,'-6'0'72'0,"3"-3"-57"0,0 1-19 0,3 2 101 16,0 0-77-16,0 0 69 15,0 0-67-15,0 0 28 16,0 0-36-16,0 0 14 0,0 0-20 15,3 0 17-15,3 0-18 16,0 2 10-16,0 1-12 16,3-1 8-16,5 1-10 15,1 2 2-15,3 1-4 16,0 2 16-16,0 0-13 0,-3 2 7 16,0 1-8-16,-6-1 23 15,-1-2-20-15,-2 0 20 16,-3 0-19-16,-3 0 10 15,-3 0-12-15,0 0-1 16,-2 0-2-16,-1-3 4 16,-3 3-5-16,0 0 6 15,-3 3-6-15,0-1 3 16,3 1-3-16,-3-3 5 16,3 2-5-16,0-2-5 15,0 0 3-15,3-3 6 16,0 1-5-16,3-1-13 0,0-2 11 15,-3-1-79-15,6 1 63 16,0-3-105 0,0 0 94-16,0 0-343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2019/11/8</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380126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944735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103249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2807619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287433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393805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2814794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2324827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600830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274722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1071436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3720215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4177801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3417490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724325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3110371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1230394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4017192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4059681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3688526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1822366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2442423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3313740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380733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427444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1863568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226882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13644437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3898698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4242269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2090731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162998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1552192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36214087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4281928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29196752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3024764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2939882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918605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840442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498879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30306585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334164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19241118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21178699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341075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6240523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2845638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23013143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5069261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39382549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29655479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34282995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382400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15478188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33474883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230452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6021912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4691280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64</a:t>
            </a:fld>
            <a:endParaRPr lang="en-US" altLang="zh-CN"/>
          </a:p>
        </p:txBody>
      </p:sp>
    </p:spTree>
    <p:extLst>
      <p:ext uri="{BB962C8B-B14F-4D97-AF65-F5344CB8AC3E}">
        <p14:creationId xmlns:p14="http://schemas.microsoft.com/office/powerpoint/2010/main" val="7966191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65</a:t>
            </a:fld>
            <a:endParaRPr lang="en-US" altLang="zh-CN"/>
          </a:p>
        </p:txBody>
      </p:sp>
    </p:spTree>
    <p:extLst>
      <p:ext uri="{BB962C8B-B14F-4D97-AF65-F5344CB8AC3E}">
        <p14:creationId xmlns:p14="http://schemas.microsoft.com/office/powerpoint/2010/main" val="5482722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66</a:t>
            </a:fld>
            <a:endParaRPr lang="en-US" altLang="zh-CN"/>
          </a:p>
        </p:txBody>
      </p:sp>
    </p:spTree>
    <p:extLst>
      <p:ext uri="{BB962C8B-B14F-4D97-AF65-F5344CB8AC3E}">
        <p14:creationId xmlns:p14="http://schemas.microsoft.com/office/powerpoint/2010/main" val="25232563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67</a:t>
            </a:fld>
            <a:endParaRPr lang="en-US" altLang="zh-CN"/>
          </a:p>
        </p:txBody>
      </p:sp>
    </p:spTree>
    <p:extLst>
      <p:ext uri="{BB962C8B-B14F-4D97-AF65-F5344CB8AC3E}">
        <p14:creationId xmlns:p14="http://schemas.microsoft.com/office/powerpoint/2010/main" val="31466665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68</a:t>
            </a:fld>
            <a:endParaRPr lang="en-US" altLang="zh-CN"/>
          </a:p>
        </p:txBody>
      </p:sp>
    </p:spTree>
    <p:extLst>
      <p:ext uri="{BB962C8B-B14F-4D97-AF65-F5344CB8AC3E}">
        <p14:creationId xmlns:p14="http://schemas.microsoft.com/office/powerpoint/2010/main" val="11059674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69</a:t>
            </a:fld>
            <a:endParaRPr lang="en-US" altLang="zh-CN"/>
          </a:p>
        </p:txBody>
      </p:sp>
    </p:spTree>
    <p:extLst>
      <p:ext uri="{BB962C8B-B14F-4D97-AF65-F5344CB8AC3E}">
        <p14:creationId xmlns:p14="http://schemas.microsoft.com/office/powerpoint/2010/main" val="109636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19671870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70</a:t>
            </a:fld>
            <a:endParaRPr lang="en-US" altLang="zh-CN"/>
          </a:p>
        </p:txBody>
      </p:sp>
    </p:spTree>
    <p:extLst>
      <p:ext uri="{BB962C8B-B14F-4D97-AF65-F5344CB8AC3E}">
        <p14:creationId xmlns:p14="http://schemas.microsoft.com/office/powerpoint/2010/main" val="25548720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71</a:t>
            </a:fld>
            <a:endParaRPr lang="en-US" altLang="zh-CN"/>
          </a:p>
        </p:txBody>
      </p:sp>
    </p:spTree>
    <p:extLst>
      <p:ext uri="{BB962C8B-B14F-4D97-AF65-F5344CB8AC3E}">
        <p14:creationId xmlns:p14="http://schemas.microsoft.com/office/powerpoint/2010/main" val="28812490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72</a:t>
            </a:fld>
            <a:endParaRPr lang="en-US" altLang="zh-CN"/>
          </a:p>
        </p:txBody>
      </p:sp>
    </p:spTree>
    <p:extLst>
      <p:ext uri="{BB962C8B-B14F-4D97-AF65-F5344CB8AC3E}">
        <p14:creationId xmlns:p14="http://schemas.microsoft.com/office/powerpoint/2010/main" val="41011073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73</a:t>
            </a:fld>
            <a:endParaRPr lang="en-US" altLang="zh-CN"/>
          </a:p>
        </p:txBody>
      </p:sp>
    </p:spTree>
    <p:extLst>
      <p:ext uri="{BB962C8B-B14F-4D97-AF65-F5344CB8AC3E}">
        <p14:creationId xmlns:p14="http://schemas.microsoft.com/office/powerpoint/2010/main" val="35722906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74</a:t>
            </a:fld>
            <a:endParaRPr lang="en-US" altLang="zh-CN"/>
          </a:p>
        </p:txBody>
      </p:sp>
    </p:spTree>
    <p:extLst>
      <p:ext uri="{BB962C8B-B14F-4D97-AF65-F5344CB8AC3E}">
        <p14:creationId xmlns:p14="http://schemas.microsoft.com/office/powerpoint/2010/main" val="4135489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75</a:t>
            </a:fld>
            <a:endParaRPr lang="en-US" altLang="zh-CN"/>
          </a:p>
        </p:txBody>
      </p:sp>
    </p:spTree>
    <p:extLst>
      <p:ext uri="{BB962C8B-B14F-4D97-AF65-F5344CB8AC3E}">
        <p14:creationId xmlns:p14="http://schemas.microsoft.com/office/powerpoint/2010/main" val="38549319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76</a:t>
            </a:fld>
            <a:endParaRPr lang="en-US" altLang="zh-CN"/>
          </a:p>
        </p:txBody>
      </p:sp>
    </p:spTree>
    <p:extLst>
      <p:ext uri="{BB962C8B-B14F-4D97-AF65-F5344CB8AC3E}">
        <p14:creationId xmlns:p14="http://schemas.microsoft.com/office/powerpoint/2010/main" val="14902455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77</a:t>
            </a:fld>
            <a:endParaRPr lang="en-US" altLang="zh-CN"/>
          </a:p>
        </p:txBody>
      </p:sp>
    </p:spTree>
    <p:extLst>
      <p:ext uri="{BB962C8B-B14F-4D97-AF65-F5344CB8AC3E}">
        <p14:creationId xmlns:p14="http://schemas.microsoft.com/office/powerpoint/2010/main" val="33726435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78</a:t>
            </a:fld>
            <a:endParaRPr lang="en-US" altLang="zh-CN"/>
          </a:p>
        </p:txBody>
      </p:sp>
    </p:spTree>
    <p:extLst>
      <p:ext uri="{BB962C8B-B14F-4D97-AF65-F5344CB8AC3E}">
        <p14:creationId xmlns:p14="http://schemas.microsoft.com/office/powerpoint/2010/main" val="26454639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79</a:t>
            </a:fld>
            <a:endParaRPr lang="en-US" altLang="zh-CN"/>
          </a:p>
        </p:txBody>
      </p:sp>
    </p:spTree>
    <p:extLst>
      <p:ext uri="{BB962C8B-B14F-4D97-AF65-F5344CB8AC3E}">
        <p14:creationId xmlns:p14="http://schemas.microsoft.com/office/powerpoint/2010/main" val="33723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2533066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80</a:t>
            </a:fld>
            <a:endParaRPr lang="en-US" altLang="zh-CN"/>
          </a:p>
        </p:txBody>
      </p:sp>
    </p:spTree>
    <p:extLst>
      <p:ext uri="{BB962C8B-B14F-4D97-AF65-F5344CB8AC3E}">
        <p14:creationId xmlns:p14="http://schemas.microsoft.com/office/powerpoint/2010/main" val="40897231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81</a:t>
            </a:fld>
            <a:endParaRPr lang="en-US" altLang="zh-CN"/>
          </a:p>
        </p:txBody>
      </p:sp>
    </p:spTree>
    <p:extLst>
      <p:ext uri="{BB962C8B-B14F-4D97-AF65-F5344CB8AC3E}">
        <p14:creationId xmlns:p14="http://schemas.microsoft.com/office/powerpoint/2010/main" val="2296333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82</a:t>
            </a:fld>
            <a:endParaRPr lang="en-US" altLang="zh-CN"/>
          </a:p>
        </p:txBody>
      </p:sp>
    </p:spTree>
    <p:extLst>
      <p:ext uri="{BB962C8B-B14F-4D97-AF65-F5344CB8AC3E}">
        <p14:creationId xmlns:p14="http://schemas.microsoft.com/office/powerpoint/2010/main" val="13813159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83</a:t>
            </a:fld>
            <a:endParaRPr lang="en-US" altLang="zh-CN"/>
          </a:p>
        </p:txBody>
      </p:sp>
    </p:spTree>
    <p:extLst>
      <p:ext uri="{BB962C8B-B14F-4D97-AF65-F5344CB8AC3E}">
        <p14:creationId xmlns:p14="http://schemas.microsoft.com/office/powerpoint/2010/main" val="8060563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84</a:t>
            </a:fld>
            <a:endParaRPr lang="en-US" altLang="zh-CN"/>
          </a:p>
        </p:txBody>
      </p:sp>
    </p:spTree>
    <p:extLst>
      <p:ext uri="{BB962C8B-B14F-4D97-AF65-F5344CB8AC3E}">
        <p14:creationId xmlns:p14="http://schemas.microsoft.com/office/powerpoint/2010/main" val="26388247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85</a:t>
            </a:fld>
            <a:endParaRPr lang="en-US" altLang="zh-CN"/>
          </a:p>
        </p:txBody>
      </p:sp>
    </p:spTree>
    <p:extLst>
      <p:ext uri="{BB962C8B-B14F-4D97-AF65-F5344CB8AC3E}">
        <p14:creationId xmlns:p14="http://schemas.microsoft.com/office/powerpoint/2010/main" val="3151918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86</a:t>
            </a:fld>
            <a:endParaRPr lang="en-US" altLang="zh-CN"/>
          </a:p>
        </p:txBody>
      </p:sp>
    </p:spTree>
    <p:extLst>
      <p:ext uri="{BB962C8B-B14F-4D97-AF65-F5344CB8AC3E}">
        <p14:creationId xmlns:p14="http://schemas.microsoft.com/office/powerpoint/2010/main" val="26322844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87</a:t>
            </a:fld>
            <a:endParaRPr lang="en-US" altLang="zh-CN"/>
          </a:p>
        </p:txBody>
      </p:sp>
    </p:spTree>
    <p:extLst>
      <p:ext uri="{BB962C8B-B14F-4D97-AF65-F5344CB8AC3E}">
        <p14:creationId xmlns:p14="http://schemas.microsoft.com/office/powerpoint/2010/main" val="68037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525856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2019/11/8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2019/11/8</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0.png"/><Relationship Id="rId7"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6.xml"/><Relationship Id="rId18" Type="http://schemas.openxmlformats.org/officeDocument/2006/relationships/image" Target="../media/image15.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2.emf"/><Relationship Id="rId17" Type="http://schemas.openxmlformats.org/officeDocument/2006/relationships/customXml" Target="../ink/ink8.xml"/><Relationship Id="rId2" Type="http://schemas.openxmlformats.org/officeDocument/2006/relationships/notesSlide" Target="../notesSlides/notesSlide46.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5.xml"/><Relationship Id="rId24" Type="http://schemas.openxmlformats.org/officeDocument/2006/relationships/image" Target="../media/image18.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1.emf"/><Relationship Id="rId19" Type="http://schemas.openxmlformats.org/officeDocument/2006/relationships/customXml" Target="../ink/ink9.xml"/><Relationship Id="rId4" Type="http://schemas.openxmlformats.org/officeDocument/2006/relationships/image" Target="../media/image8.emf"/><Relationship Id="rId9" Type="http://schemas.openxmlformats.org/officeDocument/2006/relationships/customXml" Target="../ink/ink4.xml"/><Relationship Id="rId14" Type="http://schemas.openxmlformats.org/officeDocument/2006/relationships/image" Target="../media/image13.emf"/><Relationship Id="rId22" Type="http://schemas.openxmlformats.org/officeDocument/2006/relationships/image" Target="../media/image17.emf"/></Relationships>
</file>

<file path=ppt/slides/_rels/slide47.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17.xml"/><Relationship Id="rId18" Type="http://schemas.openxmlformats.org/officeDocument/2006/relationships/image" Target="../media/image15.emf"/><Relationship Id="rId3" Type="http://schemas.openxmlformats.org/officeDocument/2006/relationships/customXml" Target="../ink/ink12.xml"/><Relationship Id="rId21" Type="http://schemas.openxmlformats.org/officeDocument/2006/relationships/customXml" Target="../ink/ink21.xml"/><Relationship Id="rId7" Type="http://schemas.openxmlformats.org/officeDocument/2006/relationships/customXml" Target="../ink/ink14.xml"/><Relationship Id="rId12" Type="http://schemas.openxmlformats.org/officeDocument/2006/relationships/image" Target="../media/image12.emf"/><Relationship Id="rId17" Type="http://schemas.openxmlformats.org/officeDocument/2006/relationships/customXml" Target="../ink/ink19.xml"/><Relationship Id="rId2" Type="http://schemas.openxmlformats.org/officeDocument/2006/relationships/notesSlide" Target="../notesSlides/notesSlide47.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16.xml"/><Relationship Id="rId24" Type="http://schemas.openxmlformats.org/officeDocument/2006/relationships/image" Target="../media/image18.emf"/><Relationship Id="rId5" Type="http://schemas.openxmlformats.org/officeDocument/2006/relationships/customXml" Target="../ink/ink13.xml"/><Relationship Id="rId15" Type="http://schemas.openxmlformats.org/officeDocument/2006/relationships/customXml" Target="../ink/ink18.xml"/><Relationship Id="rId23" Type="http://schemas.openxmlformats.org/officeDocument/2006/relationships/customXml" Target="../ink/ink22.xml"/><Relationship Id="rId10" Type="http://schemas.openxmlformats.org/officeDocument/2006/relationships/image" Target="../media/image11.emf"/><Relationship Id="rId19" Type="http://schemas.openxmlformats.org/officeDocument/2006/relationships/customXml" Target="../ink/ink20.xml"/><Relationship Id="rId4" Type="http://schemas.openxmlformats.org/officeDocument/2006/relationships/image" Target="../media/image8.emf"/><Relationship Id="rId9" Type="http://schemas.openxmlformats.org/officeDocument/2006/relationships/customXml" Target="../ink/ink15.xml"/><Relationship Id="rId14" Type="http://schemas.openxmlformats.org/officeDocument/2006/relationships/image" Target="../media/image13.emf"/><Relationship Id="rId22" Type="http://schemas.openxmlformats.org/officeDocument/2006/relationships/image" Target="../media/image17.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slide" Target="slide87.xml"/><Relationship Id="rId3" Type="http://schemas.openxmlformats.org/officeDocument/2006/relationships/slide" Target="slide81.xml"/><Relationship Id="rId7" Type="http://schemas.openxmlformats.org/officeDocument/2006/relationships/slide" Target="slide86.xml"/><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slide" Target="slide85.xml"/><Relationship Id="rId5" Type="http://schemas.openxmlformats.org/officeDocument/2006/relationships/slide" Target="slide83.xml"/><Relationship Id="rId4" Type="http://schemas.openxmlformats.org/officeDocument/2006/relationships/slide" Target="slide82.xml"/></Relationships>
</file>

<file path=ppt/slides/_rels/slide81.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a:t>
            </a:r>
            <a:r>
              <a:rPr lang="zh-CN" altLang="en-US" sz="5400" b="1" dirty="0" smtClean="0">
                <a:solidFill>
                  <a:srgbClr val="FF0000"/>
                </a:solidFill>
                <a:latin typeface="微软雅黑"/>
                <a:ea typeface="微软雅黑"/>
                <a:cs typeface="微软雅黑"/>
              </a:rPr>
              <a:t>第七讲</a:t>
            </a:r>
            <a:endParaRPr lang="zh-CN" altLang="en-US" sz="5400" b="1" dirty="0">
              <a:solidFill>
                <a:srgbClr val="FF0000"/>
              </a:solidFill>
              <a:latin typeface="微软雅黑"/>
              <a:ea typeface="微软雅黑"/>
              <a:cs typeface="微软雅黑"/>
            </a:endParaRPr>
          </a:p>
          <a:p>
            <a:pPr eaLnBrk="1" hangingPunct="1">
              <a:spcBef>
                <a:spcPts val="0"/>
              </a:spcBef>
              <a:defRPr/>
            </a:pPr>
            <a:r>
              <a:rPr lang="zh-CN" altLang="en-US" sz="4800" b="1" dirty="0">
                <a:solidFill>
                  <a:srgbClr val="0000FF"/>
                </a:solidFill>
                <a:latin typeface="微软雅黑"/>
                <a:ea typeface="微软雅黑"/>
                <a:cs typeface="微软雅黑"/>
              </a:rPr>
              <a:t>                                     二叉树</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刘烨斌</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清华大学自动化系</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marL="0" indent="0" algn="ctr">
              <a:buNone/>
              <a:defRPr/>
            </a:pPr>
            <a:r>
              <a:rPr lang="en-US" altLang="zh-CN" sz="2000" kern="0" dirty="0" smtClean="0">
                <a:solidFill>
                  <a:srgbClr val="000000"/>
                </a:solidFill>
                <a:latin typeface="微软雅黑" panose="020B0503020204020204" pitchFamily="34" charset="-122"/>
                <a:ea typeface="微软雅黑" panose="020B0503020204020204" pitchFamily="34" charset="-122"/>
              </a:rPr>
              <a:t>2019</a:t>
            </a:r>
            <a:r>
              <a:rPr lang="zh-CN" altLang="en-US" sz="2000" kern="0" dirty="0" smtClean="0">
                <a:solidFill>
                  <a:srgbClr val="000000"/>
                </a:solidFill>
                <a:latin typeface="微软雅黑" panose="020B0503020204020204" pitchFamily="34" charset="-122"/>
                <a:ea typeface="微软雅黑" panose="020B0503020204020204" pitchFamily="34" charset="-122"/>
              </a:rPr>
              <a:t>年</a:t>
            </a:r>
            <a:r>
              <a:rPr lang="en-US" altLang="zh-CN" sz="2000" kern="0" dirty="0" smtClean="0">
                <a:solidFill>
                  <a:srgbClr val="000000"/>
                </a:solidFill>
                <a:latin typeface="微软雅黑" panose="020B0503020204020204" pitchFamily="34" charset="-122"/>
                <a:ea typeface="微软雅黑" panose="020B0503020204020204" pitchFamily="34" charset="-122"/>
              </a:rPr>
              <a:t>11</a:t>
            </a:r>
            <a:r>
              <a:rPr lang="zh-CN" altLang="en-US" sz="2000" kern="0" dirty="0" smtClean="0">
                <a:solidFill>
                  <a:srgbClr val="000000"/>
                </a:solidFill>
                <a:latin typeface="微软雅黑" panose="020B0503020204020204" pitchFamily="34" charset="-122"/>
                <a:ea typeface="微软雅黑" panose="020B0503020204020204" pitchFamily="34" charset="-122"/>
              </a:rPr>
              <a:t>月</a:t>
            </a:r>
            <a:r>
              <a:rPr lang="en-US" altLang="zh-CN" sz="2000" kern="0" dirty="0" smtClean="0">
                <a:solidFill>
                  <a:srgbClr val="000000"/>
                </a:solidFill>
                <a:latin typeface="微软雅黑" panose="020B0503020204020204" pitchFamily="34" charset="-122"/>
                <a:ea typeface="微软雅黑" panose="020B0503020204020204" pitchFamily="34" charset="-122"/>
              </a:rPr>
              <a:t>7</a:t>
            </a:r>
            <a:r>
              <a:rPr lang="zh-CN" altLang="en-US" sz="2000" kern="0" dirty="0" smtClean="0">
                <a:solidFill>
                  <a:srgbClr val="000000"/>
                </a:solidFill>
                <a:latin typeface="微软雅黑" panose="020B0503020204020204" pitchFamily="34" charset="-122"/>
                <a:ea typeface="微软雅黑" panose="020B0503020204020204" pitchFamily="34" charset="-122"/>
              </a:rPr>
              <a:t>日</a:t>
            </a:r>
            <a:endParaRPr lang="zh-CN" altLang="en-US" sz="2000" kern="0" dirty="0">
              <a:solidFill>
                <a:srgbClr val="000000"/>
              </a:solidFill>
              <a:latin typeface="微软雅黑" panose="020B0503020204020204" pitchFamily="34" charset="-122"/>
              <a:ea typeface="微软雅黑" panose="020B0503020204020204" pitchFamily="34"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168178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401329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95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endCxn id="59" idx="0"/>
          </p:cNvCxnSpPr>
          <p:nvPr/>
        </p:nvCxnSpPr>
        <p:spPr bwMode="auto">
          <a:xfrm flipH="1">
            <a:off x="1322139" y="3594718"/>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endCxn id="63" idx="0"/>
          </p:cNvCxnSpPr>
          <p:nvPr/>
        </p:nvCxnSpPr>
        <p:spPr bwMode="auto">
          <a:xfrm>
            <a:off x="3162631" y="3592224"/>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p:cNvCxnSpPr>
          <p:nvPr/>
        </p:nvCxnSpPr>
        <p:spPr bwMode="auto">
          <a:xfrm flipH="1">
            <a:off x="929012" y="4445173"/>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9452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90495"/>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811930"/>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811930"/>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
        <p:nvSpPr>
          <p:cNvPr id="81" name="TextBox 20"/>
          <p:cNvSpPr txBox="1">
            <a:spLocks noChangeArrowheads="1"/>
          </p:cNvSpPr>
          <p:nvPr/>
        </p:nvSpPr>
        <p:spPr bwMode="auto">
          <a:xfrm>
            <a:off x="1873084" y="1122495"/>
            <a:ext cx="680337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：每个节点至多有两个孩子节点的树</a:t>
            </a:r>
            <a:endParaRPr lang="en-US" altLang="zh-CN" sz="28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6516216" y="2237612"/>
            <a:ext cx="657394" cy="423225"/>
            <a:chOff x="6485405" y="2377554"/>
            <a:chExt cx="657394" cy="423225"/>
          </a:xfrm>
        </p:grpSpPr>
        <p:sp>
          <p:nvSpPr>
            <p:cNvPr id="82" name="矩形 81"/>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矩形 95"/>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27" name="矩形 126"/>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28" name="组合 127"/>
          <p:cNvGrpSpPr/>
          <p:nvPr/>
        </p:nvGrpSpPr>
        <p:grpSpPr>
          <a:xfrm>
            <a:off x="5141316" y="3075580"/>
            <a:ext cx="657394" cy="423225"/>
            <a:chOff x="6485405" y="2377554"/>
            <a:chExt cx="657394" cy="423225"/>
          </a:xfrm>
        </p:grpSpPr>
        <p:sp>
          <p:nvSpPr>
            <p:cNvPr id="129" name="矩形 128"/>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0" name="矩形 129"/>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31" name="矩形 130"/>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32" name="组合 131"/>
          <p:cNvGrpSpPr/>
          <p:nvPr/>
        </p:nvGrpSpPr>
        <p:grpSpPr>
          <a:xfrm>
            <a:off x="7766168" y="3082617"/>
            <a:ext cx="657394" cy="423225"/>
            <a:chOff x="6485405" y="2377554"/>
            <a:chExt cx="657394" cy="423225"/>
          </a:xfrm>
        </p:grpSpPr>
        <p:sp>
          <p:nvSpPr>
            <p:cNvPr id="145" name="矩形 144"/>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6" name="矩形 145"/>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7" name="矩形 146"/>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48" name="组合 147"/>
          <p:cNvGrpSpPr/>
          <p:nvPr/>
        </p:nvGrpSpPr>
        <p:grpSpPr>
          <a:xfrm>
            <a:off x="4639506" y="4078237"/>
            <a:ext cx="657394" cy="423225"/>
            <a:chOff x="6485405" y="2377554"/>
            <a:chExt cx="657394" cy="423225"/>
          </a:xfrm>
        </p:grpSpPr>
        <p:sp>
          <p:nvSpPr>
            <p:cNvPr id="149" name="矩形 148"/>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0" name="矩形 149"/>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52" name="组合 151"/>
          <p:cNvGrpSpPr/>
          <p:nvPr/>
        </p:nvGrpSpPr>
        <p:grpSpPr>
          <a:xfrm>
            <a:off x="5638489" y="4078237"/>
            <a:ext cx="657394" cy="423225"/>
            <a:chOff x="6485405" y="2377554"/>
            <a:chExt cx="657394" cy="423225"/>
          </a:xfrm>
        </p:grpSpPr>
        <p:sp>
          <p:nvSpPr>
            <p:cNvPr id="153" name="矩形 152"/>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4" name="矩形 153"/>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5" name="矩形 154"/>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56" name="组合 155"/>
          <p:cNvGrpSpPr/>
          <p:nvPr/>
        </p:nvGrpSpPr>
        <p:grpSpPr>
          <a:xfrm>
            <a:off x="7273937" y="4078237"/>
            <a:ext cx="657394" cy="423225"/>
            <a:chOff x="6485405" y="2377554"/>
            <a:chExt cx="657394" cy="423225"/>
          </a:xfrm>
        </p:grpSpPr>
        <p:sp>
          <p:nvSpPr>
            <p:cNvPr id="158" name="矩形 157"/>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0" name="矩形 159"/>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61" name="组合 160"/>
          <p:cNvGrpSpPr/>
          <p:nvPr/>
        </p:nvGrpSpPr>
        <p:grpSpPr>
          <a:xfrm>
            <a:off x="8235086" y="4078237"/>
            <a:ext cx="657394" cy="423225"/>
            <a:chOff x="6485405" y="2377554"/>
            <a:chExt cx="657394" cy="423225"/>
          </a:xfrm>
        </p:grpSpPr>
        <p:sp>
          <p:nvSpPr>
            <p:cNvPr id="162" name="矩形 161"/>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3" name="矩形 162"/>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4" name="矩形 163"/>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65" name="组合 164"/>
          <p:cNvGrpSpPr/>
          <p:nvPr/>
        </p:nvGrpSpPr>
        <p:grpSpPr>
          <a:xfrm>
            <a:off x="6699124" y="5124639"/>
            <a:ext cx="657394" cy="423225"/>
            <a:chOff x="6485405" y="2377554"/>
            <a:chExt cx="657394" cy="423225"/>
          </a:xfrm>
        </p:grpSpPr>
        <p:sp>
          <p:nvSpPr>
            <p:cNvPr id="166" name="矩形 165"/>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7" name="矩形 166"/>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8" name="矩形 167"/>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cxnSp>
        <p:nvCxnSpPr>
          <p:cNvPr id="169" name="直接箭头连接符 168"/>
          <p:cNvCxnSpPr>
            <a:endCxn id="145" idx="0"/>
          </p:cNvCxnSpPr>
          <p:nvPr/>
        </p:nvCxnSpPr>
        <p:spPr bwMode="auto">
          <a:xfrm>
            <a:off x="7003491" y="2662969"/>
            <a:ext cx="1087727" cy="4196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0" name="直接箭头连接符 169"/>
          <p:cNvCxnSpPr>
            <a:endCxn id="129" idx="0"/>
          </p:cNvCxnSpPr>
          <p:nvPr/>
        </p:nvCxnSpPr>
        <p:spPr bwMode="auto">
          <a:xfrm flipH="1">
            <a:off x="5466366" y="2668193"/>
            <a:ext cx="1205239" cy="40738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1" name="直接箭头连接符 170"/>
          <p:cNvCxnSpPr>
            <a:endCxn id="153" idx="0"/>
          </p:cNvCxnSpPr>
          <p:nvPr/>
        </p:nvCxnSpPr>
        <p:spPr bwMode="auto">
          <a:xfrm>
            <a:off x="5640976" y="3505680"/>
            <a:ext cx="322563" cy="5725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2" name="直接箭头连接符 171"/>
          <p:cNvCxnSpPr>
            <a:endCxn id="149" idx="0"/>
          </p:cNvCxnSpPr>
          <p:nvPr/>
        </p:nvCxnSpPr>
        <p:spPr bwMode="auto">
          <a:xfrm flipH="1">
            <a:off x="4964556" y="3510904"/>
            <a:ext cx="344535" cy="5673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3" name="直接箭头连接符 172"/>
          <p:cNvCxnSpPr/>
          <p:nvPr/>
        </p:nvCxnSpPr>
        <p:spPr bwMode="auto">
          <a:xfrm>
            <a:off x="8252063" y="3522209"/>
            <a:ext cx="322563" cy="5725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4" name="直接箭头连接符 173"/>
          <p:cNvCxnSpPr/>
          <p:nvPr/>
        </p:nvCxnSpPr>
        <p:spPr bwMode="auto">
          <a:xfrm flipH="1">
            <a:off x="7575643" y="3527433"/>
            <a:ext cx="344535" cy="5673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5" name="直接箭头连接符 174"/>
          <p:cNvCxnSpPr>
            <a:endCxn id="166" idx="0"/>
          </p:cNvCxnSpPr>
          <p:nvPr/>
        </p:nvCxnSpPr>
        <p:spPr bwMode="auto">
          <a:xfrm flipH="1">
            <a:off x="7024174" y="4519271"/>
            <a:ext cx="422030" cy="605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5" name="组合 14"/>
          <p:cNvGrpSpPr/>
          <p:nvPr/>
        </p:nvGrpSpPr>
        <p:grpSpPr>
          <a:xfrm>
            <a:off x="6838656" y="1667851"/>
            <a:ext cx="947164" cy="550441"/>
            <a:chOff x="7038896" y="1701446"/>
            <a:chExt cx="947164" cy="550441"/>
          </a:xfrm>
        </p:grpSpPr>
        <p:cxnSp>
          <p:nvCxnSpPr>
            <p:cNvPr id="178" name="直接箭头连接符 177"/>
            <p:cNvCxnSpPr/>
            <p:nvPr/>
          </p:nvCxnSpPr>
          <p:spPr bwMode="auto">
            <a:xfrm flipV="1">
              <a:off x="7038896" y="1984012"/>
              <a:ext cx="185517" cy="267875"/>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0" name="文本框 179"/>
            <p:cNvSpPr txBox="1"/>
            <p:nvPr/>
          </p:nvSpPr>
          <p:spPr>
            <a:xfrm>
              <a:off x="7203731" y="1701446"/>
              <a:ext cx="782329"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数据</a:t>
              </a:r>
            </a:p>
          </p:txBody>
        </p:sp>
      </p:grpSp>
      <p:cxnSp>
        <p:nvCxnSpPr>
          <p:cNvPr id="182" name="直接箭头连接符 181"/>
          <p:cNvCxnSpPr/>
          <p:nvPr/>
        </p:nvCxnSpPr>
        <p:spPr bwMode="auto">
          <a:xfrm>
            <a:off x="7166315" y="2444145"/>
            <a:ext cx="304723" cy="3422"/>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3" name="文本框 182"/>
          <p:cNvSpPr txBox="1"/>
          <p:nvPr/>
        </p:nvSpPr>
        <p:spPr>
          <a:xfrm>
            <a:off x="7443029" y="2249946"/>
            <a:ext cx="1502767" cy="369332"/>
          </a:xfrm>
          <a:prstGeom prst="rect">
            <a:avLst/>
          </a:prstGeom>
          <a:noFill/>
        </p:spPr>
        <p:txBody>
          <a:bodyPr wrap="square" rtlCol="0">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右孩子地址</a:t>
            </a:r>
          </a:p>
        </p:txBody>
      </p:sp>
      <p:cxnSp>
        <p:nvCxnSpPr>
          <p:cNvPr id="184" name="直接箭头连接符 183"/>
          <p:cNvCxnSpPr/>
          <p:nvPr/>
        </p:nvCxnSpPr>
        <p:spPr bwMode="auto">
          <a:xfrm flipH="1">
            <a:off x="6206461" y="2439467"/>
            <a:ext cx="288032" cy="0"/>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5" name="文本框 184"/>
          <p:cNvSpPr txBox="1"/>
          <p:nvPr/>
        </p:nvSpPr>
        <p:spPr>
          <a:xfrm>
            <a:off x="4886033" y="2252160"/>
            <a:ext cx="1502767" cy="369332"/>
          </a:xfrm>
          <a:prstGeom prst="rect">
            <a:avLst/>
          </a:prstGeom>
          <a:noFill/>
        </p:spPr>
        <p:txBody>
          <a:bodyPr wrap="square" rtlCol="0">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左孩子地址</a:t>
            </a:r>
          </a:p>
        </p:txBody>
      </p:sp>
      <p:sp>
        <p:nvSpPr>
          <p:cNvPr id="186" name="矩形 185"/>
          <p:cNvSpPr/>
          <p:nvPr/>
        </p:nvSpPr>
        <p:spPr>
          <a:xfrm>
            <a:off x="4163296" y="4744495"/>
            <a:ext cx="2653965" cy="1938992"/>
          </a:xfrm>
          <a:prstGeom prst="rect">
            <a:avLst/>
          </a:prstGeom>
        </p:spPr>
        <p:txBody>
          <a:bodyPr wrap="square">
            <a:spAutoFit/>
          </a:bodyPr>
          <a:lstStyle/>
          <a:p>
            <a:r>
              <a:rPr lang="en-US" altLang="zh-CN" sz="2000" b="1" dirty="0" err="1">
                <a:solidFill>
                  <a:srgbClr val="0000FF"/>
                </a:solidFill>
                <a:highlight>
                  <a:srgbClr val="FFFFFF"/>
                </a:highlight>
                <a:latin typeface="Consolas" panose="020B0609020204030204" pitchFamily="49" charset="0"/>
              </a:rPr>
              <a:t>struct</a:t>
            </a:r>
            <a:r>
              <a:rPr lang="en-US" altLang="zh-CN" sz="2000" b="1" dirty="0">
                <a:solidFill>
                  <a:srgbClr val="000000"/>
                </a:solidFill>
                <a:highlight>
                  <a:srgbClr val="FFFFFF"/>
                </a:highlight>
                <a:latin typeface="Consolas" panose="020B0609020204030204" pitchFamily="49" charset="0"/>
              </a:rPr>
              <a:t> Node</a:t>
            </a:r>
          </a:p>
          <a:p>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FF"/>
                </a:solidFill>
                <a:highlight>
                  <a:srgbClr val="FFFFFF"/>
                </a:highlight>
                <a:latin typeface="Consolas" panose="020B0609020204030204" pitchFamily="49" charset="0"/>
              </a:rPr>
              <a:t>int</a:t>
            </a:r>
            <a:r>
              <a:rPr lang="en-US" altLang="zh-CN" sz="2000" b="1" dirty="0">
                <a:solidFill>
                  <a:srgbClr val="0000FF"/>
                </a:solidFill>
                <a:highlight>
                  <a:srgbClr val="FFFFFF"/>
                </a:highlight>
                <a:latin typeface="Consolas" panose="020B0609020204030204" pitchFamily="49" charset="0"/>
              </a:rPr>
              <a:t> </a:t>
            </a:r>
            <a:r>
              <a:rPr lang="en-US" altLang="zh-CN" sz="2000" b="1" dirty="0">
                <a:highlight>
                  <a:srgbClr val="FFFFFF"/>
                </a:highlight>
                <a:latin typeface="Consolas" panose="020B0609020204030204" pitchFamily="49" charset="0"/>
              </a:rPr>
              <a:t>data; </a:t>
            </a:r>
          </a:p>
          <a:p>
            <a:r>
              <a:rPr lang="en-US" altLang="zh-CN" sz="2000" b="1" dirty="0">
                <a:solidFill>
                  <a:srgbClr val="0000FF"/>
                </a:solidFill>
                <a:highlight>
                  <a:srgbClr val="FFFFFF"/>
                </a:highlight>
                <a:latin typeface="Consolas" panose="020B0609020204030204" pitchFamily="49" charset="0"/>
              </a:rPr>
              <a:t>   Node*</a:t>
            </a:r>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00"/>
                </a:solidFill>
                <a:highlight>
                  <a:srgbClr val="FFFFFF"/>
                </a:highlight>
                <a:latin typeface="Consolas" panose="020B0609020204030204" pitchFamily="49" charset="0"/>
              </a:rPr>
              <a:t>lChild</a:t>
            </a:r>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   </a:t>
            </a:r>
            <a:r>
              <a:rPr lang="en-US" altLang="zh-CN" sz="2000" b="1" dirty="0">
                <a:solidFill>
                  <a:srgbClr val="0000FF"/>
                </a:solidFill>
                <a:highlight>
                  <a:srgbClr val="FFFFFF"/>
                </a:highlight>
                <a:latin typeface="Consolas" panose="020B0609020204030204" pitchFamily="49" charset="0"/>
              </a:rPr>
              <a:t>Node*</a:t>
            </a:r>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00"/>
                </a:solidFill>
                <a:highlight>
                  <a:srgbClr val="FFFFFF"/>
                </a:highlight>
                <a:latin typeface="Consolas" panose="020B0609020204030204" pitchFamily="49" charset="0"/>
              </a:rPr>
              <a:t>rChild</a:t>
            </a:r>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a:t>
            </a:r>
          </a:p>
        </p:txBody>
      </p:sp>
      <p:sp>
        <p:nvSpPr>
          <p:cNvPr id="187" name="椭圆 186"/>
          <p:cNvSpPr/>
          <p:nvPr/>
        </p:nvSpPr>
        <p:spPr bwMode="auto">
          <a:xfrm>
            <a:off x="1121356" y="3073964"/>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88" name="椭圆 187"/>
          <p:cNvSpPr/>
          <p:nvPr/>
        </p:nvSpPr>
        <p:spPr bwMode="auto">
          <a:xfrm>
            <a:off x="1968796" y="227316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solidFill>
                  <a:schemeClr val="bg1"/>
                </a:solidFill>
                <a:latin typeface="Times New Roman" panose="02020603050405020304" pitchFamily="18" charset="0"/>
                <a:ea typeface="黑体" pitchFamily="2" charset="-122"/>
                <a:cs typeface="Times New Roman" panose="02020603050405020304" pitchFamily="18" charset="0"/>
              </a:rPr>
              <a:t>4</a:t>
            </a:r>
            <a:endParaRPr lang="zh-CN" altLang="en-US" sz="2800"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89" name="椭圆 188"/>
          <p:cNvSpPr/>
          <p:nvPr/>
        </p:nvSpPr>
        <p:spPr bwMode="auto">
          <a:xfrm>
            <a:off x="1693831" y="3994643"/>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0" name="椭圆 189"/>
          <p:cNvSpPr/>
          <p:nvPr/>
        </p:nvSpPr>
        <p:spPr bwMode="auto">
          <a:xfrm>
            <a:off x="2450796" y="5071961"/>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5</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1" name="椭圆 190"/>
          <p:cNvSpPr/>
          <p:nvPr/>
        </p:nvSpPr>
        <p:spPr bwMode="auto">
          <a:xfrm>
            <a:off x="2457213" y="399133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2" name="椭圆 191"/>
          <p:cNvSpPr/>
          <p:nvPr/>
        </p:nvSpPr>
        <p:spPr bwMode="auto">
          <a:xfrm>
            <a:off x="3605605" y="398771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9</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3" name="椭圆 192"/>
          <p:cNvSpPr/>
          <p:nvPr/>
        </p:nvSpPr>
        <p:spPr bwMode="auto">
          <a:xfrm>
            <a:off x="2901749" y="308261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7</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4" name="椭圆 193"/>
          <p:cNvSpPr/>
          <p:nvPr/>
        </p:nvSpPr>
        <p:spPr bwMode="auto">
          <a:xfrm>
            <a:off x="440064" y="4003144"/>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5" name="椭圆 194"/>
          <p:cNvSpPr/>
          <p:nvPr/>
        </p:nvSpPr>
        <p:spPr bwMode="auto">
          <a:xfrm>
            <a:off x="8322598" y="4039466"/>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9</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6" name="椭圆 195"/>
          <p:cNvSpPr/>
          <p:nvPr/>
        </p:nvSpPr>
        <p:spPr bwMode="auto">
          <a:xfrm>
            <a:off x="7354691" y="4039466"/>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7" name="椭圆 196"/>
          <p:cNvSpPr/>
          <p:nvPr/>
        </p:nvSpPr>
        <p:spPr bwMode="auto">
          <a:xfrm>
            <a:off x="5728407" y="404359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8" name="椭圆 197"/>
          <p:cNvSpPr/>
          <p:nvPr/>
        </p:nvSpPr>
        <p:spPr bwMode="auto">
          <a:xfrm>
            <a:off x="4734338" y="404359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9" name="椭圆 198"/>
          <p:cNvSpPr/>
          <p:nvPr/>
        </p:nvSpPr>
        <p:spPr bwMode="auto">
          <a:xfrm>
            <a:off x="6781288" y="5071961"/>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5</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0" name="椭圆 199"/>
          <p:cNvSpPr/>
          <p:nvPr/>
        </p:nvSpPr>
        <p:spPr bwMode="auto">
          <a:xfrm>
            <a:off x="7844132" y="306291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7</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1" name="椭圆 200"/>
          <p:cNvSpPr/>
          <p:nvPr/>
        </p:nvSpPr>
        <p:spPr bwMode="auto">
          <a:xfrm>
            <a:off x="5236257" y="302955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2" name="椭圆 201"/>
          <p:cNvSpPr/>
          <p:nvPr/>
        </p:nvSpPr>
        <p:spPr bwMode="auto">
          <a:xfrm>
            <a:off x="6604964" y="2198405"/>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2507042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4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33"/>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35"/>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3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41"/>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4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86"/>
                                        </p:tgtEl>
                                        <p:attrNameLst>
                                          <p:attrName>style.visibility</p:attrName>
                                        </p:attrNameLst>
                                      </p:cBhvr>
                                      <p:to>
                                        <p:strVal val="visible"/>
                                      </p:to>
                                    </p:set>
                                    <p:anim calcmode="lin" valueType="num">
                                      <p:cBhvr additive="base">
                                        <p:cTn id="97" dur="500" fill="hold"/>
                                        <p:tgtEl>
                                          <p:spTgt spid="186"/>
                                        </p:tgtEl>
                                        <p:attrNameLst>
                                          <p:attrName>ppt_x</p:attrName>
                                        </p:attrNameLst>
                                      </p:cBhvr>
                                      <p:tavLst>
                                        <p:tav tm="0">
                                          <p:val>
                                            <p:strVal val="#ppt_x"/>
                                          </p:val>
                                        </p:tav>
                                        <p:tav tm="100000">
                                          <p:val>
                                            <p:strVal val="#ppt_x"/>
                                          </p:val>
                                        </p:tav>
                                      </p:tavLst>
                                    </p:anim>
                                    <p:anim calcmode="lin" valueType="num">
                                      <p:cBhvr additive="base">
                                        <p:cTn id="98"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9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6" grpId="0" animBg="1"/>
      <p:bldP spid="74" grpId="0" animBg="1"/>
      <p:bldP spid="133" grpId="0"/>
      <p:bldP spid="134" grpId="0"/>
      <p:bldP spid="135" grpId="0"/>
      <p:bldP spid="136" grpId="0"/>
      <p:bldP spid="137" grpId="0"/>
      <p:bldP spid="138" grpId="0"/>
      <p:bldP spid="139" grpId="0"/>
      <p:bldP spid="140" grpId="0"/>
      <p:bldP spid="141" grpId="0"/>
      <p:bldP spid="142" grpId="0"/>
      <p:bldP spid="143" grpId="0"/>
      <p:bldP spid="144" grpId="0"/>
      <p:bldP spid="81" grpId="0"/>
      <p:bldP spid="183" grpId="0"/>
      <p:bldP spid="185" grpId="0"/>
      <p:bldP spid="186" grpId="0"/>
      <p:bldP spid="187"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605464"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二叉树：每个节点至多有两个孩子节点的树，并且区分左右孩子节点</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871242" y="24459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447420" y="2886592"/>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endCxn id="11" idx="1"/>
          </p:cNvCxnSpPr>
          <p:nvPr/>
        </p:nvCxnSpPr>
        <p:spPr bwMode="auto">
          <a:xfrm>
            <a:off x="2345977" y="2858317"/>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017181" y="32392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2813049" y="32367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335307" y="41289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599668" y="416383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365353" y="41668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507022" y="416383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276613"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1902532"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587335" y="3671156"/>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447420" y="3671156"/>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0"/>
          </p:cNvCxnSpPr>
          <p:nvPr/>
        </p:nvCxnSpPr>
        <p:spPr bwMode="auto">
          <a:xfrm>
            <a:off x="3243288" y="3668662"/>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617381" y="3668662"/>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528641" y="4637900"/>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a:endCxn id="19" idx="0"/>
          </p:cNvCxnSpPr>
          <p:nvPr/>
        </p:nvCxnSpPr>
        <p:spPr bwMode="auto">
          <a:xfrm>
            <a:off x="1997112" y="4634888"/>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684238"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714148" y="4634888"/>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3182543"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3489565" y="4653854"/>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7" name="椭圆 116"/>
          <p:cNvSpPr/>
          <p:nvPr/>
        </p:nvSpPr>
        <p:spPr bwMode="auto">
          <a:xfrm>
            <a:off x="4374741" y="2630052"/>
            <a:ext cx="504056" cy="505976"/>
          </a:xfrm>
          <a:prstGeom prst="ellipse">
            <a:avLst/>
          </a:prstGeom>
          <a:solidFill>
            <a:srgbClr val="7030A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7" name="组合 166"/>
          <p:cNvGrpSpPr/>
          <p:nvPr/>
        </p:nvGrpSpPr>
        <p:grpSpPr>
          <a:xfrm>
            <a:off x="6633505" y="3952056"/>
            <a:ext cx="1994891" cy="2501280"/>
            <a:chOff x="6758199" y="2743162"/>
            <a:chExt cx="1994891" cy="2501280"/>
          </a:xfrm>
        </p:grpSpPr>
        <p:sp>
          <p:nvSpPr>
            <p:cNvPr id="144" name="椭圆 143"/>
            <p:cNvSpPr/>
            <p:nvPr/>
          </p:nvSpPr>
          <p:spPr bwMode="auto">
            <a:xfrm>
              <a:off x="7337899" y="2743162"/>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5" name="直接箭头连接符 144"/>
            <p:cNvCxnSpPr/>
            <p:nvPr/>
          </p:nvCxnSpPr>
          <p:spPr bwMode="auto">
            <a:xfrm flipH="1">
              <a:off x="7352137" y="3249138"/>
              <a:ext cx="173611" cy="53990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7" name="椭圆 146"/>
            <p:cNvSpPr/>
            <p:nvPr/>
          </p:nvSpPr>
          <p:spPr bwMode="auto">
            <a:xfrm>
              <a:off x="6758199" y="4738466"/>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8" name="直接箭头连接符 147"/>
            <p:cNvCxnSpPr/>
            <p:nvPr/>
          </p:nvCxnSpPr>
          <p:spPr bwMode="auto">
            <a:xfrm flipH="1">
              <a:off x="7059874" y="4280754"/>
              <a:ext cx="137505" cy="45771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6" name="椭圆 145"/>
            <p:cNvSpPr/>
            <p:nvPr/>
          </p:nvSpPr>
          <p:spPr bwMode="auto">
            <a:xfrm>
              <a:off x="7010227" y="3774778"/>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61" name="直接箭头连接符 160"/>
            <p:cNvCxnSpPr/>
            <p:nvPr/>
          </p:nvCxnSpPr>
          <p:spPr bwMode="auto">
            <a:xfrm>
              <a:off x="7692306" y="3227389"/>
              <a:ext cx="300849" cy="56165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3" name="椭圆 162"/>
            <p:cNvSpPr/>
            <p:nvPr/>
          </p:nvSpPr>
          <p:spPr bwMode="auto">
            <a:xfrm>
              <a:off x="7841955" y="3763590"/>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64" name="直接箭头连接符 163"/>
            <p:cNvCxnSpPr/>
            <p:nvPr/>
          </p:nvCxnSpPr>
          <p:spPr bwMode="auto">
            <a:xfrm>
              <a:off x="8184158" y="4245929"/>
              <a:ext cx="252028" cy="48592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6" name="椭圆 165"/>
            <p:cNvSpPr/>
            <p:nvPr/>
          </p:nvSpPr>
          <p:spPr bwMode="auto">
            <a:xfrm>
              <a:off x="8249034" y="4731852"/>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81" name="组合 180"/>
          <p:cNvGrpSpPr/>
          <p:nvPr/>
        </p:nvGrpSpPr>
        <p:grpSpPr>
          <a:xfrm>
            <a:off x="4221871" y="2618191"/>
            <a:ext cx="3232951" cy="3531543"/>
            <a:chOff x="4230834" y="1989049"/>
            <a:chExt cx="3232951" cy="3531543"/>
          </a:xfrm>
        </p:grpSpPr>
        <p:sp>
          <p:nvSpPr>
            <p:cNvPr id="118" name="椭圆 117"/>
            <p:cNvSpPr/>
            <p:nvPr/>
          </p:nvSpPr>
          <p:spPr bwMode="auto">
            <a:xfrm>
              <a:off x="6959729" y="198904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9" name="直接箭头连接符 118"/>
            <p:cNvCxnSpPr>
              <a:endCxn id="120" idx="7"/>
            </p:cNvCxnSpPr>
            <p:nvPr/>
          </p:nvCxnSpPr>
          <p:spPr bwMode="auto">
            <a:xfrm flipH="1">
              <a:off x="6663798" y="2422808"/>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20" name="椭圆 119"/>
            <p:cNvSpPr/>
            <p:nvPr/>
          </p:nvSpPr>
          <p:spPr bwMode="auto">
            <a:xfrm>
              <a:off x="6233559" y="272993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1" name="椭圆 120"/>
            <p:cNvSpPr/>
            <p:nvPr/>
          </p:nvSpPr>
          <p:spPr bwMode="auto">
            <a:xfrm>
              <a:off x="5516949" y="34689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2" name="直接箭头连接符 121"/>
            <p:cNvCxnSpPr>
              <a:stCxn id="120" idx="3"/>
            </p:cNvCxnSpPr>
            <p:nvPr/>
          </p:nvCxnSpPr>
          <p:spPr bwMode="auto">
            <a:xfrm flipH="1">
              <a:off x="5947266" y="3161817"/>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1" name="直接箭头连接符 170"/>
            <p:cNvCxnSpPr/>
            <p:nvPr/>
          </p:nvCxnSpPr>
          <p:spPr bwMode="auto">
            <a:xfrm flipH="1">
              <a:off x="5230578" y="3918999"/>
              <a:ext cx="361982" cy="44610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72" name="椭圆 171"/>
            <p:cNvSpPr/>
            <p:nvPr/>
          </p:nvSpPr>
          <p:spPr bwMode="auto">
            <a:xfrm>
              <a:off x="4791919" y="42950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4230834" y="501461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74" name="直接箭头连接符 173"/>
            <p:cNvCxnSpPr/>
            <p:nvPr/>
          </p:nvCxnSpPr>
          <p:spPr bwMode="auto">
            <a:xfrm flipH="1">
              <a:off x="4643656" y="4761628"/>
              <a:ext cx="251840" cy="31113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spTree>
    <p:extLst>
      <p:ext uri="{BB962C8B-B14F-4D97-AF65-F5344CB8AC3E}">
        <p14:creationId xmlns:p14="http://schemas.microsoft.com/office/powerpoint/2010/main" val="345589785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208009802"/>
      </p:ext>
    </p:extLst>
  </p:cSld>
  <p:clrMapOvr>
    <a:masterClrMapping/>
  </p:clrMapOvr>
  <p:transition advTm="157">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满二叉树：所有叶子节点都处于最底层的二叉树（树中所有层都是满的）</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3555417" y="239559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5181798" y="214663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a:endCxn id="64" idx="1"/>
          </p:cNvCxnSpPr>
          <p:nvPr/>
        </p:nvCxnSpPr>
        <p:spPr bwMode="auto">
          <a:xfrm>
            <a:off x="4167586" y="3330251"/>
            <a:ext cx="1014212" cy="990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5181798" y="310931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932040" y="4215676"/>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5181798" y="398839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a:xfrm>
            <a:off x="5181797" y="5194559"/>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6535537" y="2246494"/>
                <a:ext cx="2472888"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节点总数：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6535537" y="2246494"/>
                <a:ext cx="2472888" cy="1124219"/>
              </a:xfrm>
              <a:prstGeom prst="rect">
                <a:avLst/>
              </a:prstGeom>
              <a:blipFill>
                <a:blip r:embed="rId3"/>
                <a:stretch>
                  <a:fillRect l="-4187" t="-5978"/>
                </a:stretch>
              </a:blipFill>
              <a:ln w="9525">
                <a:noFill/>
                <a:miter lim="800000"/>
                <a:headEnd/>
                <a:tailEnd/>
              </a:ln>
            </p:spPr>
            <p:txBody>
              <a:bodyPr/>
              <a:lstStyle/>
              <a:p>
                <a:r>
                  <a:rPr lang="zh-CN" altLang="en-US">
                    <a:noFill/>
                  </a:rPr>
                  <a:t> </a:t>
                </a:r>
              </a:p>
            </p:txBody>
          </p:sp>
        </mc:Fallback>
      </mc:AlternateContent>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1" name="TextBox 20"/>
              <p:cNvSpPr txBox="1">
                <a:spLocks noChangeArrowheads="1"/>
              </p:cNvSpPr>
              <p:nvPr/>
            </p:nvSpPr>
            <p:spPr bwMode="auto">
              <a:xfrm>
                <a:off x="6535537" y="3484818"/>
                <a:ext cx="2496031"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1" name="TextBox 20"/>
              <p:cNvSpPr txBox="1">
                <a:spLocks noRot="1" noChangeAspect="1" noMove="1" noResize="1" noEditPoints="1" noAdjustHandles="1" noChangeArrowheads="1" noChangeShapeType="1" noTextEdit="1"/>
              </p:cNvSpPr>
              <p:nvPr/>
            </p:nvSpPr>
            <p:spPr bwMode="auto">
              <a:xfrm>
                <a:off x="6535537" y="3484818"/>
                <a:ext cx="2496031" cy="1124219"/>
              </a:xfrm>
              <a:prstGeom prst="rect">
                <a:avLst/>
              </a:prstGeom>
              <a:blipFill>
                <a:blip r:embed="rId4"/>
                <a:stretch>
                  <a:fillRect l="-4146" t="-5978" r="-114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6535537" y="4609037"/>
                <a:ext cx="2544896"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内部节点数：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6535537" y="4609037"/>
                <a:ext cx="2544896" cy="1124219"/>
              </a:xfrm>
              <a:prstGeom prst="rect">
                <a:avLst/>
              </a:prstGeom>
              <a:blipFill>
                <a:blip r:embed="rId5"/>
                <a:stretch>
                  <a:fillRect l="-4067" t="-5435" r="-933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486499" y="5780394"/>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个节点的满二叉树的高度：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a:latin typeface="Cambria Math" panose="02040503050406030204" pitchFamily="18" charset="0"/>
                      </a:rPr>
                      <m:t>−</m:t>
                    </m:r>
                    <m:r>
                      <a:rPr lang="en-US" altLang="zh-CN" sz="2400">
                        <a:latin typeface="Cambria Math" panose="02040503050406030204" pitchFamily="18" charset="0"/>
                      </a:rPr>
                      <m:t>𝟏</m:t>
                    </m:r>
                  </m:oMath>
                </a14:m>
                <a:endParaRPr lang="en-US" altLang="zh-CN" sz="2400" dirty="0"/>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486499" y="5780394"/>
                <a:ext cx="8030604" cy="461665"/>
              </a:xfrm>
              <a:prstGeom prst="rect">
                <a:avLst/>
              </a:prstGeom>
              <a:blipFill>
                <a:blip r:embed="rId6"/>
                <a:stretch>
                  <a:fillRect t="-10526" b="-28947"/>
                </a:stretch>
              </a:blipFill>
              <a:ln w="317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486499" y="6281199"/>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个节点的完全二叉树高度：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r>
                          <a:rPr lang="en-US" altLang="zh-CN" sz="2400">
                            <a:latin typeface="Cambria Math" panose="02040503050406030204" pitchFamily="18" charset="0"/>
                          </a:rPr>
                          <m:t>(</m:t>
                        </m:r>
                        <m:r>
                          <a:rPr lang="en-US" altLang="zh-CN" sz="2400">
                            <a:latin typeface="Cambria Math" panose="02040503050406030204" pitchFamily="18" charset="0"/>
                          </a:rPr>
                          <m:t>𝒏</m:t>
                        </m:r>
                        <m:r>
                          <a:rPr lang="en-US" altLang="zh-CN" sz="2400">
                            <a:latin typeface="Cambria Math" panose="02040503050406030204" pitchFamily="18" charset="0"/>
                          </a:rPr>
                          <m:t>)</m:t>
                        </m:r>
                      </m:e>
                    </m:d>
                  </m:oMath>
                </a14:m>
                <a:endParaRPr lang="en-US" altLang="zh-CN" sz="2400" dirty="0"/>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486499" y="6281199"/>
                <a:ext cx="8030604" cy="461665"/>
              </a:xfrm>
              <a:prstGeom prst="rect">
                <a:avLst/>
              </a:prstGeom>
              <a:blipFill>
                <a:blip r:embed="rId7"/>
                <a:stretch>
                  <a:fillRect t="-10526" b="-28947"/>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1298358279"/>
      </p:ext>
    </p:extLst>
  </p:cSld>
  <p:clrMapOvr>
    <a:masterClrMapping/>
  </p:clrMapOvr>
  <p:transition advTm="157">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真二叉树：每个节点的孩子数目为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个或</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4037769" y="20621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3418063" y="2494003"/>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4468008" y="2494003"/>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2987824" y="2852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5161531" y="28164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2305950" y="37425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3697591" y="37590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4713835" y="37464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5694414" y="374112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2557978" y="3284814"/>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3418063" y="3284814"/>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5591770" y="3248308"/>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4965863" y="324830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2654881" y="49044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2684791" y="4248546"/>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4396000" y="48966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4703023" y="4252432"/>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1936321" y="488546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2243343" y="4248546"/>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4778579" y="227797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6392447" y="2062125"/>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5759593" y="3046686"/>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6392447" y="282545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6202955" y="3993615"/>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6392447" y="378544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5759593" y="5103033"/>
            <a:ext cx="632854" cy="1326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6392447" y="488546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37" name="椭圆 36"/>
          <p:cNvSpPr/>
          <p:nvPr/>
        </p:nvSpPr>
        <p:spPr bwMode="auto">
          <a:xfrm>
            <a:off x="4996572" y="48839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8" name="直接箭头连接符 37"/>
          <p:cNvCxnSpPr/>
          <p:nvPr/>
        </p:nvCxnSpPr>
        <p:spPr bwMode="auto">
          <a:xfrm>
            <a:off x="5085579" y="423585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638813473"/>
      </p:ext>
    </p:extLst>
  </p:cSld>
  <p:clrMapOvr>
    <a:masterClrMapping/>
  </p:clrMapOvr>
  <p:transition advTm="157">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519355" y="5826906"/>
                <a:ext cx="7725053" cy="907941"/>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若算法复杂度为</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𝑶</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𝒉</m:t>
                    </m:r>
                    <m:r>
                      <a:rPr lang="en-US" altLang="zh-CN" sz="2400" b="1" i="1" smtClean="0">
                        <a:latin typeface="Cambria Math" panose="02040503050406030204" pitchFamily="18" charset="0"/>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，为尽量保持树高较小，</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选择平衡二叉树</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519355" y="5826906"/>
                <a:ext cx="7725053" cy="907941"/>
              </a:xfrm>
              <a:prstGeom prst="rect">
                <a:avLst/>
              </a:prstGeom>
              <a:blipFill>
                <a:blip r:embed="rId3"/>
                <a:stretch>
                  <a:fillRect t="-5369" b="-14765"/>
                </a:stretch>
              </a:blipFill>
              <a:ln w="31750">
                <a:noFill/>
              </a:ln>
            </p:spPr>
            <p:txBody>
              <a:bodyPr/>
              <a:lstStyle/>
              <a:p>
                <a:r>
                  <a:rPr lang="zh-CN" altLang="en-US">
                    <a:noFill/>
                  </a:rPr>
                  <a:t> </a:t>
                </a:r>
              </a:p>
            </p:txBody>
          </p:sp>
        </mc:Fallback>
      </mc:AlternateContent>
      <p:grpSp>
        <p:nvGrpSpPr>
          <p:cNvPr id="49" name="组合 48"/>
          <p:cNvGrpSpPr/>
          <p:nvPr/>
        </p:nvGrpSpPr>
        <p:grpSpPr>
          <a:xfrm>
            <a:off x="5604701" y="2160903"/>
            <a:ext cx="3232951" cy="3531543"/>
            <a:chOff x="4230834" y="1989049"/>
            <a:chExt cx="3232951" cy="3531543"/>
          </a:xfrm>
        </p:grpSpPr>
        <p:sp>
          <p:nvSpPr>
            <p:cNvPr id="50" name="椭圆 49"/>
            <p:cNvSpPr/>
            <p:nvPr/>
          </p:nvSpPr>
          <p:spPr bwMode="auto">
            <a:xfrm>
              <a:off x="6959729" y="198904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5" name="直接箭头连接符 54"/>
            <p:cNvCxnSpPr>
              <a:endCxn id="56" idx="7"/>
            </p:cNvCxnSpPr>
            <p:nvPr/>
          </p:nvCxnSpPr>
          <p:spPr bwMode="auto">
            <a:xfrm flipH="1">
              <a:off x="6663798" y="2422808"/>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6233559" y="272993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5516949" y="34689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8" name="直接箭头连接符 57"/>
            <p:cNvCxnSpPr>
              <a:stCxn id="56" idx="3"/>
            </p:cNvCxnSpPr>
            <p:nvPr/>
          </p:nvCxnSpPr>
          <p:spPr bwMode="auto">
            <a:xfrm flipH="1">
              <a:off x="5947266" y="3161817"/>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9" name="直接箭头连接符 58"/>
            <p:cNvCxnSpPr/>
            <p:nvPr/>
          </p:nvCxnSpPr>
          <p:spPr bwMode="auto">
            <a:xfrm flipH="1">
              <a:off x="5230578" y="3918999"/>
              <a:ext cx="361982" cy="44610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0" name="椭圆 59"/>
            <p:cNvSpPr/>
            <p:nvPr/>
          </p:nvSpPr>
          <p:spPr bwMode="auto">
            <a:xfrm>
              <a:off x="4791919" y="42950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椭圆 60"/>
            <p:cNvSpPr/>
            <p:nvPr/>
          </p:nvSpPr>
          <p:spPr bwMode="auto">
            <a:xfrm>
              <a:off x="4230834" y="501461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2" name="直接箭头连接符 61"/>
            <p:cNvCxnSpPr/>
            <p:nvPr/>
          </p:nvCxnSpPr>
          <p:spPr bwMode="auto">
            <a:xfrm flipH="1">
              <a:off x="4643656" y="4761628"/>
              <a:ext cx="251840" cy="31113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mc:AlternateContent xmlns:mc="http://schemas.openxmlformats.org/markup-compatibility/2006" xmlns:a14="http://schemas.microsoft.com/office/drawing/2010/main">
        <mc:Choice Requires="a14">
          <p:sp>
            <p:nvSpPr>
              <p:cNvPr id="3" name="矩形 2"/>
              <p:cNvSpPr/>
              <p:nvPr/>
            </p:nvSpPr>
            <p:spPr>
              <a:xfrm>
                <a:off x="1623722" y="3159627"/>
                <a:ext cx="21820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smtClean="0">
                          <a:solidFill>
                            <a:srgbClr val="C00000"/>
                          </a:solidFill>
                          <a:latin typeface="Cambria Math" panose="02040503050406030204" pitchFamily="18" charset="0"/>
                        </a:rPr>
                        <m:t>𝒉</m:t>
                      </m:r>
                      <m:r>
                        <a:rPr lang="en-US" altLang="zh-CN" sz="2400" smtClean="0">
                          <a:solidFill>
                            <a:srgbClr val="C00000"/>
                          </a:solidFill>
                          <a:latin typeface="Cambria Math" panose="02040503050406030204" pitchFamily="18" charset="0"/>
                        </a:rPr>
                        <m:t>=</m:t>
                      </m:r>
                      <m:d>
                        <m:dPr>
                          <m:begChr m:val="⌊"/>
                          <m:endChr m:val="⌋"/>
                          <m:ctrlPr>
                            <a:rPr lang="en-US" altLang="zh-CN" sz="2400" i="1">
                              <a:solidFill>
                                <a:srgbClr val="C00000"/>
                              </a:solidFill>
                              <a:latin typeface="Cambria Math" panose="02040503050406030204" pitchFamily="18" charset="0"/>
                            </a:rPr>
                          </m:ctrlPr>
                        </m:dPr>
                        <m:e>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𝒍𝒐𝒈</m:t>
                              </m:r>
                            </m:e>
                            <m:sub>
                              <m:r>
                                <a:rPr lang="en-US" altLang="zh-CN" sz="2400">
                                  <a:solidFill>
                                    <a:srgbClr val="C00000"/>
                                  </a:solidFill>
                                  <a:latin typeface="Cambria Math" panose="02040503050406030204" pitchFamily="18" charset="0"/>
                                </a:rPr>
                                <m:t>𝟐</m:t>
                              </m:r>
                            </m:sub>
                          </m:sSub>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𝒏</m:t>
                          </m:r>
                          <m:r>
                            <a:rPr lang="en-US" altLang="zh-CN" sz="2400">
                              <a:solidFill>
                                <a:srgbClr val="C00000"/>
                              </a:solidFill>
                              <a:latin typeface="Cambria Math" panose="02040503050406030204" pitchFamily="18" charset="0"/>
                            </a:rPr>
                            <m:t>)</m:t>
                          </m:r>
                        </m:e>
                      </m:d>
                    </m:oMath>
                  </m:oMathPara>
                </a14:m>
                <a:endParaRPr lang="zh-CN" altLang="en-US" sz="2400" dirty="0">
                  <a:solidFill>
                    <a:srgbClr val="C0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623722" y="3159627"/>
                <a:ext cx="2182008" cy="461665"/>
              </a:xfrm>
              <a:prstGeom prst="rect">
                <a:avLst/>
              </a:prstGeom>
              <a:blipFill>
                <a:blip r:embed="rId4"/>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p:cNvSpPr/>
              <p:nvPr/>
            </p:nvSpPr>
            <p:spPr>
              <a:xfrm>
                <a:off x="7142844" y="4401892"/>
                <a:ext cx="16129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smtClean="0">
                          <a:solidFill>
                            <a:srgbClr val="C00000"/>
                          </a:solidFill>
                          <a:latin typeface="Cambria Math" panose="02040503050406030204" pitchFamily="18" charset="0"/>
                        </a:rPr>
                        <m:t>𝒉</m:t>
                      </m:r>
                      <m:r>
                        <a:rPr lang="en-US" altLang="zh-CN" sz="2400"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𝒏</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oMath>
                  </m:oMathPara>
                </a14:m>
                <a:endParaRPr lang="zh-CN" altLang="en-US" sz="2400" b="1" i="1" dirty="0">
                  <a:solidFill>
                    <a:srgbClr val="C00000"/>
                  </a:solidFill>
                </a:endParaRPr>
              </a:p>
            </p:txBody>
          </p:sp>
        </mc:Choice>
        <mc:Fallback xmlns="">
          <p:sp>
            <p:nvSpPr>
              <p:cNvPr id="65" name="矩形 64"/>
              <p:cNvSpPr>
                <a:spLocks noRot="1" noChangeAspect="1" noMove="1" noResize="1" noEditPoints="1" noAdjustHandles="1" noChangeArrowheads="1" noChangeShapeType="1" noTextEdit="1"/>
              </p:cNvSpPr>
              <p:nvPr/>
            </p:nvSpPr>
            <p:spPr>
              <a:xfrm>
                <a:off x="7142844" y="4401892"/>
                <a:ext cx="1612942"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842919372"/>
                  </p:ext>
                </p:extLst>
              </p:nvPr>
            </p:nvGraphicFramePr>
            <p:xfrm>
              <a:off x="4596138" y="2041215"/>
              <a:ext cx="2211252" cy="799402"/>
            </p:xfrm>
            <a:graphic>
              <a:graphicData uri="http://schemas.openxmlformats.org/drawingml/2006/table">
                <a:tbl>
                  <a:tblPr firstRow="1" bandRow="1">
                    <a:tableStyleId>{5C22544A-7EE6-4342-B048-85BDC9FD1C3A}</a:tableStyleId>
                  </a:tblPr>
                  <a:tblGrid>
                    <a:gridCol w="1105626">
                      <a:extLst>
                        <a:ext uri="{9D8B030D-6E8A-4147-A177-3AD203B41FA5}">
                          <a16:colId xmlns:a16="http://schemas.microsoft.com/office/drawing/2014/main" val="47292308"/>
                        </a:ext>
                      </a:extLst>
                    </a:gridCol>
                    <a:gridCol w="1105626">
                      <a:extLst>
                        <a:ext uri="{9D8B030D-6E8A-4147-A177-3AD203B41FA5}">
                          <a16:colId xmlns:a16="http://schemas.microsoft.com/office/drawing/2014/main" val="4294265423"/>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rPr>
                                  <m:t>𝒏</m:t>
                                </m:r>
                              </m:oMath>
                            </m:oMathPara>
                          </a14:m>
                          <a:endParaRPr lang="zh-CN" altLang="en-US" sz="2000" b="1" dirty="0">
                            <a:solidFill>
                              <a:schemeClr val="tx1"/>
                            </a:solidFill>
                          </a:endParaRPr>
                        </a:p>
                      </a:txBody>
                      <a:tcPr>
                        <a:solidFill>
                          <a:schemeClr val="bg2">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𝒍𝒐𝒈</m:t>
                                    </m:r>
                                  </m:e>
                                  <m:sub>
                                    <m:r>
                                      <a:rPr lang="en-US" altLang="zh-CN" sz="2000" b="1" i="1" smtClean="0">
                                        <a:solidFill>
                                          <a:schemeClr val="tx1"/>
                                        </a:solidFill>
                                        <a:latin typeface="Cambria Math" panose="02040503050406030204" pitchFamily="18" charset="0"/>
                                      </a:rPr>
                                      <m:t>𝟐</m:t>
                                    </m:r>
                                  </m:sub>
                                </m:sSub>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𝒏</m:t>
                                </m:r>
                                <m:r>
                                  <a:rPr lang="en-US" altLang="zh-CN" sz="2000" b="1" i="1" smtClean="0">
                                    <a:solidFill>
                                      <a:schemeClr val="tx1"/>
                                    </a:solidFill>
                                    <a:latin typeface="Cambria Math" panose="02040503050406030204" pitchFamily="18" charset="0"/>
                                  </a:rPr>
                                  <m:t>)</m:t>
                                </m:r>
                              </m:oMath>
                            </m:oMathPara>
                          </a14:m>
                          <a:endParaRPr lang="zh-CN" altLang="en-US" sz="2000" b="1" dirty="0">
                            <a:solidFill>
                              <a:schemeClr val="tx1"/>
                            </a:solidFill>
                          </a:endParaRPr>
                        </a:p>
                      </a:txBody>
                      <a:tcPr>
                        <a:solidFill>
                          <a:schemeClr val="bg2">
                            <a:lumMod val="40000"/>
                            <a:lumOff val="60000"/>
                          </a:schemeClr>
                        </a:solidFill>
                      </a:tcPr>
                    </a:tc>
                    <a:extLst>
                      <a:ext uri="{0D108BD9-81ED-4DB2-BD59-A6C34878D82A}">
                        <a16:rowId xmlns:a16="http://schemas.microsoft.com/office/drawing/2014/main" val="486852674"/>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𝟐</m:t>
                                    </m:r>
                                  </m:e>
                                  <m:sup>
                                    <m:r>
                                      <a:rPr lang="en-US" altLang="zh-CN" sz="2000" b="1" i="1" smtClean="0">
                                        <a:latin typeface="Cambria Math" panose="02040503050406030204" pitchFamily="18" charset="0"/>
                                      </a:rPr>
                                      <m:t>𝟏𝟎𝟎</m:t>
                                    </m:r>
                                  </m:sup>
                                </m:sSup>
                              </m:oMath>
                            </m:oMathPara>
                          </a14:m>
                          <a:endParaRPr lang="zh-CN" altLang="en-US" sz="2000" b="1" dirty="0"/>
                        </a:p>
                      </a:txBody>
                      <a:tcPr>
                        <a:solidFill>
                          <a:schemeClr val="tx2">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𝟏𝟎𝟎</m:t>
                                </m:r>
                              </m:oMath>
                            </m:oMathPara>
                          </a14:m>
                          <a:endParaRPr lang="zh-CN" altLang="en-US" sz="2000" b="1" dirty="0"/>
                        </a:p>
                      </a:txBody>
                      <a:tcPr>
                        <a:solidFill>
                          <a:schemeClr val="tx2">
                            <a:lumMod val="85000"/>
                          </a:schemeClr>
                        </a:solidFill>
                      </a:tcPr>
                    </a:tc>
                    <a:extLst>
                      <a:ext uri="{0D108BD9-81ED-4DB2-BD59-A6C34878D82A}">
                        <a16:rowId xmlns:a16="http://schemas.microsoft.com/office/drawing/2014/main" val="270178758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842919372"/>
                  </p:ext>
                </p:extLst>
              </p:nvPr>
            </p:nvGraphicFramePr>
            <p:xfrm>
              <a:off x="4596138" y="2041215"/>
              <a:ext cx="2211252" cy="799402"/>
            </p:xfrm>
            <a:graphic>
              <a:graphicData uri="http://schemas.openxmlformats.org/drawingml/2006/table">
                <a:tbl>
                  <a:tblPr firstRow="1" bandRow="1">
                    <a:tableStyleId>{5C22544A-7EE6-4342-B048-85BDC9FD1C3A}</a:tableStyleId>
                  </a:tblPr>
                  <a:tblGrid>
                    <a:gridCol w="1105626">
                      <a:extLst>
                        <a:ext uri="{9D8B030D-6E8A-4147-A177-3AD203B41FA5}">
                          <a16:colId xmlns:a16="http://schemas.microsoft.com/office/drawing/2014/main" val="47292308"/>
                        </a:ext>
                      </a:extLst>
                    </a:gridCol>
                    <a:gridCol w="1105626">
                      <a:extLst>
                        <a:ext uri="{9D8B030D-6E8A-4147-A177-3AD203B41FA5}">
                          <a16:colId xmlns:a16="http://schemas.microsoft.com/office/drawing/2014/main" val="4294265423"/>
                        </a:ext>
                      </a:extLst>
                    </a:gridCol>
                  </a:tblGrid>
                  <a:tr h="396240">
                    <a:tc>
                      <a:txBody>
                        <a:bodyPr/>
                        <a:lstStyle/>
                        <a:p>
                          <a:endParaRPr lang="zh-CN"/>
                        </a:p>
                      </a:txBody>
                      <a:tcPr>
                        <a:blipFill>
                          <a:blip r:embed="rId6"/>
                          <a:stretch>
                            <a:fillRect l="-549" t="-1538" r="-102198" b="-107692"/>
                          </a:stretch>
                        </a:blipFill>
                      </a:tcPr>
                    </a:tc>
                    <a:tc>
                      <a:txBody>
                        <a:bodyPr/>
                        <a:lstStyle/>
                        <a:p>
                          <a:endParaRPr lang="zh-CN"/>
                        </a:p>
                      </a:txBody>
                      <a:tcPr>
                        <a:blipFill>
                          <a:blip r:embed="rId6"/>
                          <a:stretch>
                            <a:fillRect l="-100549" t="-1538" r="-2198" b="-107692"/>
                          </a:stretch>
                        </a:blipFill>
                      </a:tcPr>
                    </a:tc>
                    <a:extLst>
                      <a:ext uri="{0D108BD9-81ED-4DB2-BD59-A6C34878D82A}">
                        <a16:rowId xmlns:a16="http://schemas.microsoft.com/office/drawing/2014/main" val="486852674"/>
                      </a:ext>
                    </a:extLst>
                  </a:tr>
                  <a:tr h="403162">
                    <a:tc>
                      <a:txBody>
                        <a:bodyPr/>
                        <a:lstStyle/>
                        <a:p>
                          <a:endParaRPr lang="zh-CN"/>
                        </a:p>
                      </a:txBody>
                      <a:tcPr>
                        <a:blipFill>
                          <a:blip r:embed="rId6"/>
                          <a:stretch>
                            <a:fillRect l="-549" t="-98507" r="-102198" b="-4478"/>
                          </a:stretch>
                        </a:blipFill>
                      </a:tcPr>
                    </a:tc>
                    <a:tc>
                      <a:txBody>
                        <a:bodyPr/>
                        <a:lstStyle/>
                        <a:p>
                          <a:endParaRPr lang="zh-CN"/>
                        </a:p>
                      </a:txBody>
                      <a:tcPr>
                        <a:blipFill>
                          <a:blip r:embed="rId6"/>
                          <a:stretch>
                            <a:fillRect l="-100549" t="-98507" r="-2198" b="-4478"/>
                          </a:stretch>
                        </a:blipFill>
                      </a:tcPr>
                    </a:tc>
                    <a:extLst>
                      <a:ext uri="{0D108BD9-81ED-4DB2-BD59-A6C34878D82A}">
                        <a16:rowId xmlns:a16="http://schemas.microsoft.com/office/drawing/2014/main" val="2701787584"/>
                      </a:ext>
                    </a:extLst>
                  </a:tr>
                </a:tbl>
              </a:graphicData>
            </a:graphic>
          </p:graphicFrame>
        </mc:Fallback>
      </mc:AlternateContent>
    </p:spTree>
    <p:extLst>
      <p:ext uri="{BB962C8B-B14F-4D97-AF65-F5344CB8AC3E}">
        <p14:creationId xmlns:p14="http://schemas.microsoft.com/office/powerpoint/2010/main" val="1658118711"/>
      </p:ext>
    </p:extLst>
  </p:cSld>
  <p:clrMapOvr>
    <a:masterClrMapping/>
  </p:clrMapOvr>
  <p:transition advTm="157">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159732" y="214488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694075" y="2581894"/>
            <a:ext cx="533969" cy="5909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p:nvPr/>
        </p:nvCxnSpPr>
        <p:spPr bwMode="auto">
          <a:xfrm>
            <a:off x="2606110" y="2572802"/>
            <a:ext cx="563831" cy="5758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097492" y="3092755"/>
            <a:ext cx="504056" cy="505976"/>
          </a:xfrm>
          <a:prstGeom prst="ellipse">
            <a:avLst/>
          </a:prstGeom>
          <a:solidFill>
            <a:srgbClr val="FFC0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753088"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607016"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863916"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p:cNvCxnSpPr>
          <p:nvPr/>
        </p:nvCxnSpPr>
        <p:spPr bwMode="auto">
          <a:xfrm flipH="1">
            <a:off x="1120638" y="3530635"/>
            <a:ext cx="217015" cy="5260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3527731"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901824"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1102019" y="51843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1131929" y="4528499"/>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383459" y="51654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690481" y="452849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3491196"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3806964"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344888" y="5150248"/>
            <a:ext cx="504056" cy="505976"/>
          </a:xfrm>
          <a:prstGeom prst="ellipse">
            <a:avLst/>
          </a:prstGeom>
          <a:solidFill>
            <a:schemeClr val="accent2">
              <a:lumMod val="90000"/>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260374" y="4486567"/>
            <a:ext cx="306261" cy="64471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 name="矩形 4"/>
              <p:cNvSpPr/>
              <p:nvPr/>
            </p:nvSpPr>
            <p:spPr>
              <a:xfrm>
                <a:off x="4490341" y="2276422"/>
                <a:ext cx="4325158" cy="523092"/>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高度差</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𝒍𝒆𝒇𝒕</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𝒓𝒊𝒈𝒉𝒕</m:t>
                            </m:r>
                          </m:sub>
                        </m:sSub>
                      </m:e>
                    </m:d>
                  </m:oMath>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490341" y="2276422"/>
                <a:ext cx="4325158" cy="523092"/>
              </a:xfrm>
              <a:prstGeom prst="rect">
                <a:avLst/>
              </a:prstGeom>
              <a:blipFill>
                <a:blip r:embed="rId3"/>
                <a:stretch>
                  <a:fillRect l="-2257" t="-4651" b="-18605"/>
                </a:stretch>
              </a:blipFill>
            </p:spPr>
            <p:txBody>
              <a:bodyPr/>
              <a:lstStyle/>
              <a:p>
                <a:r>
                  <a:rPr lang="zh-CN" altLang="en-US">
                    <a:noFill/>
                  </a:rPr>
                  <a:t> </a:t>
                </a:r>
              </a:p>
            </p:txBody>
          </p:sp>
        </mc:Fallback>
      </mc:AlternateContent>
      <p:grpSp>
        <p:nvGrpSpPr>
          <p:cNvPr id="29" name="组合 28"/>
          <p:cNvGrpSpPr/>
          <p:nvPr/>
        </p:nvGrpSpPr>
        <p:grpSpPr>
          <a:xfrm>
            <a:off x="3836739" y="5627532"/>
            <a:ext cx="1611353" cy="1030451"/>
            <a:chOff x="4219230" y="5627532"/>
            <a:chExt cx="1611353" cy="1030451"/>
          </a:xfrm>
        </p:grpSpPr>
        <p:cxnSp>
          <p:nvCxnSpPr>
            <p:cNvPr id="51" name="直接箭头连接符 50"/>
            <p:cNvCxnSpPr/>
            <p:nvPr/>
          </p:nvCxnSpPr>
          <p:spPr bwMode="auto">
            <a:xfrm flipH="1">
              <a:off x="4727379" y="5649658"/>
              <a:ext cx="188534" cy="37163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cxnSp>
          <p:nvCxnSpPr>
            <p:cNvPr id="52" name="直接箭头连接符 51"/>
            <p:cNvCxnSpPr/>
            <p:nvPr/>
          </p:nvCxnSpPr>
          <p:spPr bwMode="auto">
            <a:xfrm>
              <a:off x="5130703" y="5627532"/>
              <a:ext cx="233385" cy="393756"/>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6" name="矩形 25"/>
            <p:cNvSpPr/>
            <p:nvPr/>
          </p:nvSpPr>
          <p:spPr>
            <a:xfrm>
              <a:off x="4219230" y="5997509"/>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3" name="矩形 62"/>
            <p:cNvSpPr/>
            <p:nvPr/>
          </p:nvSpPr>
          <p:spPr>
            <a:xfrm>
              <a:off x="5017540" y="5992458"/>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4" name="矩形 63"/>
            <p:cNvSpPr/>
            <p:nvPr/>
          </p:nvSpPr>
          <p:spPr>
            <a:xfrm>
              <a:off x="440165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66" name="矩形 65"/>
            <p:cNvSpPr/>
            <p:nvPr/>
          </p:nvSpPr>
          <p:spPr>
            <a:xfrm>
              <a:off x="519996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grpSp>
      <mc:AlternateContent xmlns:mc="http://schemas.openxmlformats.org/markup-compatibility/2006" xmlns:a14="http://schemas.microsoft.com/office/drawing/2010/main">
        <mc:Choice Requires="a14">
          <p:sp>
            <p:nvSpPr>
              <p:cNvPr id="67" name="矩形 66"/>
              <p:cNvSpPr/>
              <p:nvPr/>
            </p:nvSpPr>
            <p:spPr>
              <a:xfrm>
                <a:off x="4878894" y="3004117"/>
                <a:ext cx="41131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𝑨</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𝟎</m:t>
                      </m:r>
                    </m:oMath>
                  </m:oMathPara>
                </a14:m>
                <a:endParaRPr lang="zh-CN" altLang="en-US" sz="2400" dirty="0"/>
              </a:p>
            </p:txBody>
          </p:sp>
        </mc:Choice>
        <mc:Fallback xmlns="">
          <p:sp>
            <p:nvSpPr>
              <p:cNvPr id="67" name="矩形 66"/>
              <p:cNvSpPr>
                <a:spLocks noRot="1" noChangeAspect="1" noMove="1" noResize="1" noEditPoints="1" noAdjustHandles="1" noChangeArrowheads="1" noChangeShapeType="1" noTextEdit="1"/>
              </p:cNvSpPr>
              <p:nvPr/>
            </p:nvSpPr>
            <p:spPr>
              <a:xfrm>
                <a:off x="4878894" y="3004117"/>
                <a:ext cx="4113114" cy="461665"/>
              </a:xfrm>
              <a:prstGeom prst="rect">
                <a:avLst/>
              </a:prstGeom>
              <a:blipFill>
                <a:blip r:embed="rId4"/>
                <a:stretch>
                  <a:fillRect b="-19737"/>
                </a:stretch>
              </a:blipFill>
            </p:spPr>
            <p:txBody>
              <a:bodyPr/>
              <a:lstStyle/>
              <a:p>
                <a:r>
                  <a:rPr lang="zh-CN" altLang="en-US">
                    <a:noFill/>
                  </a:rPr>
                  <a:t> </a:t>
                </a:r>
              </a:p>
            </p:txBody>
          </p:sp>
        </mc:Fallback>
      </mc:AlternateContent>
      <p:sp>
        <p:nvSpPr>
          <p:cNvPr id="31" name="矩形 30"/>
          <p:cNvSpPr/>
          <p:nvPr/>
        </p:nvSpPr>
        <p:spPr>
          <a:xfrm>
            <a:off x="4802702" y="5169134"/>
            <a:ext cx="377026"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a:xfrm>
            <a:off x="3169941" y="2732504"/>
            <a:ext cx="359394"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a:xfrm>
            <a:off x="2411760" y="372967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0" name="矩形 69"/>
          <p:cNvSpPr/>
          <p:nvPr/>
        </p:nvSpPr>
        <p:spPr>
          <a:xfrm>
            <a:off x="4045583" y="362034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71" name="矩形 70"/>
              <p:cNvSpPr/>
              <p:nvPr/>
            </p:nvSpPr>
            <p:spPr>
              <a:xfrm>
                <a:off x="5351781" y="3683511"/>
                <a:ext cx="31545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𝑩</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𝟎</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5351781" y="3683511"/>
                <a:ext cx="3154518" cy="461665"/>
              </a:xfrm>
              <a:prstGeom prst="rect">
                <a:avLst/>
              </a:prstGeom>
              <a:blipFill>
                <a:blip r:embed="rId5"/>
                <a:stretch>
                  <a:fillRect b="-19737"/>
                </a:stretch>
              </a:blipFill>
            </p:spPr>
            <p:txBody>
              <a:bodyPr/>
              <a:lstStyle/>
              <a:p>
                <a:r>
                  <a:rPr lang="zh-CN" altLang="en-US">
                    <a:noFill/>
                  </a:rPr>
                  <a:t> </a:t>
                </a:r>
              </a:p>
            </p:txBody>
          </p:sp>
        </mc:Fallback>
      </mc:AlternateContent>
      <p:sp>
        <p:nvSpPr>
          <p:cNvPr id="72" name="矩形 71"/>
          <p:cNvSpPr/>
          <p:nvPr/>
        </p:nvSpPr>
        <p:spPr>
          <a:xfrm>
            <a:off x="1085281" y="2712597"/>
            <a:ext cx="357790"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dirty="0">
              <a:solidFill>
                <a:srgbClr val="C00000"/>
              </a:solidFill>
            </a:endParaRPr>
          </a:p>
        </p:txBody>
      </p:sp>
      <mc:AlternateContent xmlns:mc="http://schemas.openxmlformats.org/markup-compatibility/2006" xmlns:a14="http://schemas.microsoft.com/office/drawing/2010/main">
        <mc:Choice Requires="a14">
          <p:sp>
            <p:nvSpPr>
              <p:cNvPr id="73" name="矩形 72"/>
              <p:cNvSpPr/>
              <p:nvPr/>
            </p:nvSpPr>
            <p:spPr>
              <a:xfrm>
                <a:off x="5374632" y="4337415"/>
                <a:ext cx="36193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𝑪</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𝟐</m:t>
                      </m:r>
                    </m:oMath>
                  </m:oMathPara>
                </a14:m>
                <a:endParaRPr lang="zh-CN" altLang="en-US" sz="2400" dirty="0"/>
              </a:p>
            </p:txBody>
          </p:sp>
        </mc:Choice>
        <mc:Fallback xmlns="">
          <p:sp>
            <p:nvSpPr>
              <p:cNvPr id="73" name="矩形 72"/>
              <p:cNvSpPr>
                <a:spLocks noRot="1" noChangeAspect="1" noMove="1" noResize="1" noEditPoints="1" noAdjustHandles="1" noChangeArrowheads="1" noChangeShapeType="1" noTextEdit="1"/>
              </p:cNvSpPr>
              <p:nvPr/>
            </p:nvSpPr>
            <p:spPr>
              <a:xfrm>
                <a:off x="5374632" y="4337415"/>
                <a:ext cx="3619389" cy="461665"/>
              </a:xfrm>
              <a:prstGeom prst="rect">
                <a:avLst/>
              </a:prstGeom>
              <a:blipFill>
                <a:blip r:embed="rId6"/>
                <a:stretch>
                  <a:fillRect b="-21333"/>
                </a:stretch>
              </a:blipFill>
            </p:spPr>
            <p:txBody>
              <a:bodyPr/>
              <a:lstStyle/>
              <a:p>
                <a:r>
                  <a:rPr lang="zh-CN" altLang="en-US">
                    <a:noFill/>
                  </a:rPr>
                  <a:t> </a:t>
                </a:r>
              </a:p>
            </p:txBody>
          </p:sp>
        </mc:Fallback>
      </mc:AlternateContent>
      <p:sp>
        <p:nvSpPr>
          <p:cNvPr id="74" name="矩形 73"/>
          <p:cNvSpPr/>
          <p:nvPr/>
        </p:nvSpPr>
        <p:spPr>
          <a:xfrm>
            <a:off x="422646" y="391621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5" name="矩形 74"/>
          <p:cNvSpPr/>
          <p:nvPr/>
        </p:nvSpPr>
        <p:spPr>
          <a:xfrm>
            <a:off x="1691623" y="3697412"/>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176837894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31" grpId="0"/>
      <p:bldP spid="68" grpId="0"/>
      <p:bldP spid="69" grpId="0"/>
      <p:bldP spid="70" grpId="0"/>
      <p:bldP spid="71" grpId="0"/>
      <p:bldP spid="72" grpId="0"/>
      <p:bldP spid="73" grpId="0"/>
      <p:bldP spid="74" grpId="0"/>
      <p:bldP spid="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二叉树的性质</a:t>
            </a:r>
          </a:p>
        </p:txBody>
      </p:sp>
      <p:sp>
        <p:nvSpPr>
          <p:cNvPr id="6" name="TextBox 20"/>
          <p:cNvSpPr txBox="1">
            <a:spLocks noChangeArrowheads="1"/>
          </p:cNvSpPr>
          <p:nvPr/>
        </p:nvSpPr>
        <p:spPr bwMode="auto">
          <a:xfrm>
            <a:off x="323528" y="1268760"/>
            <a:ext cx="8533456" cy="481670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：若二叉树节点的层次从 </a:t>
            </a:r>
            <a:r>
              <a:rPr lang="en-US" altLang="zh-CN" sz="2800" b="1" dirty="0">
                <a:latin typeface="微软雅黑" panose="020B0503020204020204" pitchFamily="34" charset="-122"/>
                <a:ea typeface="微软雅黑" panose="020B0503020204020204" pitchFamily="34" charset="-122"/>
              </a:rPr>
              <a:t>0 </a:t>
            </a:r>
            <a:r>
              <a:rPr lang="zh-CN" altLang="en-US" sz="2800" b="1" dirty="0">
                <a:latin typeface="微软雅黑" panose="020B0503020204020204" pitchFamily="34" charset="-122"/>
                <a:ea typeface="微软雅黑" panose="020B0503020204020204" pitchFamily="34" charset="-122"/>
              </a:rPr>
              <a:t>开始</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则在二叉树的第 </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层最多有     个节点。</a:t>
            </a:r>
            <a:r>
              <a:rPr lang="en-US" altLang="zh-CN" sz="2800" b="1" dirty="0">
                <a:latin typeface="微软雅黑" panose="020B0503020204020204" pitchFamily="34" charset="-122"/>
                <a:ea typeface="微软雅黑" panose="020B0503020204020204" pitchFamily="34" charset="-122"/>
              </a:rPr>
              <a:t>( i≥0)</a:t>
            </a: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：深度为 </a:t>
            </a:r>
            <a:r>
              <a:rPr lang="en-US" altLang="zh-CN" sz="2800" b="1" dirty="0">
                <a:latin typeface="微软雅黑" panose="020B0503020204020204" pitchFamily="34" charset="-122"/>
                <a:ea typeface="微软雅黑" panose="020B0503020204020204" pitchFamily="34" charset="-122"/>
              </a:rPr>
              <a:t>k </a:t>
            </a:r>
            <a:r>
              <a:rPr lang="zh-CN" altLang="en-US" sz="2800" b="1" dirty="0">
                <a:latin typeface="微软雅黑" panose="020B0503020204020204" pitchFamily="34" charset="-122"/>
                <a:ea typeface="微软雅黑" panose="020B0503020204020204" pitchFamily="34" charset="-122"/>
              </a:rPr>
              <a:t>的二叉树最少有 </a:t>
            </a:r>
            <a:r>
              <a:rPr lang="en-US" altLang="zh-CN" sz="2800" b="1" dirty="0">
                <a:latin typeface="微软雅黑" panose="020B0503020204020204" pitchFamily="34" charset="-122"/>
                <a:ea typeface="微软雅黑" panose="020B0503020204020204" pitchFamily="34" charset="-122"/>
              </a:rPr>
              <a:t>k+1 </a:t>
            </a:r>
            <a:r>
              <a:rPr lang="zh-CN" altLang="en-US" sz="2800" b="1" dirty="0">
                <a:latin typeface="微软雅黑" panose="020B0503020204020204" pitchFamily="34" charset="-122"/>
                <a:ea typeface="微软雅黑" panose="020B0503020204020204" pitchFamily="34" charset="-122"/>
              </a:rPr>
              <a:t>个节点，最多有          个节点。</a:t>
            </a:r>
            <a:r>
              <a:rPr lang="en-US" altLang="zh-CN" sz="2800" b="1" dirty="0">
                <a:latin typeface="微软雅黑" panose="020B0503020204020204" pitchFamily="34" charset="-122"/>
                <a:ea typeface="微软雅黑" panose="020B0503020204020204" pitchFamily="34" charset="-122"/>
              </a:rPr>
              <a:t>( k≥0 )</a:t>
            </a: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：对任一棵二叉树，若度为 </a:t>
            </a: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的节点有 </a:t>
            </a:r>
            <a:r>
              <a:rPr lang="en-US" altLang="zh-CN" sz="2800" b="1" dirty="0">
                <a:latin typeface="微软雅黑" panose="020B0503020204020204" pitchFamily="34" charset="-122"/>
                <a:ea typeface="微软雅黑" panose="020B0503020204020204" pitchFamily="34" charset="-122"/>
              </a:rPr>
              <a:t>n</a:t>
            </a:r>
            <a:r>
              <a:rPr lang="en-US" altLang="zh-CN" sz="2800" b="1" baseline="-25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个</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则其叶节点个数 </a:t>
            </a:r>
            <a:r>
              <a:rPr lang="en-US" altLang="zh-CN" sz="2800" b="1" dirty="0">
                <a:latin typeface="微软雅黑" panose="020B0503020204020204" pitchFamily="34" charset="-122"/>
                <a:ea typeface="微软雅黑" panose="020B0503020204020204" pitchFamily="34" charset="-122"/>
              </a:rPr>
              <a:t>n</a:t>
            </a:r>
            <a:r>
              <a:rPr lang="en-US" altLang="zh-CN" sz="2800" b="1" baseline="-25000"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满足</a:t>
            </a:r>
          </a:p>
          <a:p>
            <a:pPr>
              <a:lnSpc>
                <a:spcPct val="105000"/>
              </a:lnSpc>
              <a:spcBef>
                <a:spcPct val="15000"/>
              </a:spcBef>
              <a:buFont typeface="Wingdings" pitchFamily="2" charset="2"/>
              <a:buNone/>
            </a:pPr>
            <a:r>
              <a:rPr kumimoji="1" lang="zh-CN" altLang="en-US" sz="2800" b="1" dirty="0">
                <a:solidFill>
                  <a:srgbClr val="008000"/>
                </a:solidFill>
                <a:latin typeface="Times New Roman" pitchFamily="18" charset="0"/>
                <a:ea typeface="仿宋_GB2312" pitchFamily="49" charset="-122"/>
              </a:rPr>
              <a:t>                                  </a:t>
            </a:r>
            <a:r>
              <a:rPr kumimoji="1" lang="en-US" altLang="zh-CN" sz="4000" b="1" i="1" dirty="0">
                <a:solidFill>
                  <a:srgbClr val="C00000"/>
                </a:solidFill>
                <a:latin typeface="Times New Roman" pitchFamily="18" charset="0"/>
                <a:ea typeface="仿宋_GB2312" pitchFamily="49" charset="-122"/>
              </a:rPr>
              <a:t>n</a:t>
            </a:r>
            <a:r>
              <a:rPr kumimoji="1" lang="en-US" altLang="zh-CN" sz="4000" b="1" baseline="-25000" dirty="0">
                <a:solidFill>
                  <a:srgbClr val="C00000"/>
                </a:solidFill>
                <a:latin typeface="Times New Roman" pitchFamily="18" charset="0"/>
                <a:ea typeface="仿宋_GB2312" pitchFamily="49" charset="-122"/>
              </a:rPr>
              <a:t>0</a:t>
            </a:r>
            <a:r>
              <a:rPr kumimoji="1" lang="zh-CN" altLang="en-US" sz="4000" b="1" dirty="0">
                <a:solidFill>
                  <a:srgbClr val="C00000"/>
                </a:solidFill>
                <a:latin typeface="Times New Roman" pitchFamily="18" charset="0"/>
                <a:ea typeface="仿宋_GB2312" pitchFamily="49" charset="-122"/>
              </a:rPr>
              <a:t>＝</a:t>
            </a:r>
            <a:r>
              <a:rPr kumimoji="1" lang="en-US" altLang="zh-CN" sz="4000" b="1" i="1" dirty="0">
                <a:solidFill>
                  <a:srgbClr val="C00000"/>
                </a:solidFill>
                <a:latin typeface="Times New Roman" pitchFamily="18" charset="0"/>
                <a:ea typeface="仿宋_GB2312" pitchFamily="49" charset="-122"/>
              </a:rPr>
              <a:t>n</a:t>
            </a:r>
            <a:r>
              <a:rPr kumimoji="1" lang="en-US" altLang="zh-CN" sz="4000" b="1" baseline="-25000" dirty="0">
                <a:solidFill>
                  <a:srgbClr val="C00000"/>
                </a:solidFill>
                <a:latin typeface="Times New Roman" pitchFamily="18" charset="0"/>
                <a:ea typeface="仿宋_GB2312" pitchFamily="49" charset="-122"/>
              </a:rPr>
              <a:t>2</a:t>
            </a:r>
            <a:r>
              <a:rPr kumimoji="1" lang="zh-CN" altLang="en-US" sz="4000" b="1" dirty="0">
                <a:solidFill>
                  <a:srgbClr val="C00000"/>
                </a:solidFill>
                <a:latin typeface="Times New Roman" pitchFamily="18" charset="0"/>
                <a:ea typeface="仿宋_GB2312" pitchFamily="49" charset="-122"/>
              </a:rPr>
              <a:t>＋</a:t>
            </a:r>
            <a:r>
              <a:rPr kumimoji="1" lang="en-US" altLang="zh-CN" sz="4000" b="1" dirty="0">
                <a:solidFill>
                  <a:srgbClr val="C00000"/>
                </a:solidFill>
                <a:latin typeface="Times New Roman" pitchFamily="18" charset="0"/>
                <a:ea typeface="仿宋_GB2312" pitchFamily="49" charset="-122"/>
              </a:rPr>
              <a:t>1</a:t>
            </a:r>
          </a:p>
          <a:p>
            <a:pPr>
              <a:lnSpc>
                <a:spcPct val="105000"/>
              </a:lnSpc>
              <a:spcBef>
                <a:spcPct val="15000"/>
              </a:spcBef>
              <a:buFont typeface="Wingdings" pitchFamily="2" charset="2"/>
              <a:buNone/>
            </a:pPr>
            <a:endParaRPr kumimoji="1" lang="en-US" altLang="zh-CN" sz="4000" b="1" dirty="0">
              <a:solidFill>
                <a:srgbClr val="C00000"/>
              </a:solidFill>
              <a:latin typeface="Times New Roman" pitchFamily="18" charset="0"/>
              <a:ea typeface="仿宋_GB2312" pitchFamily="49"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树的性质：树中节点数 </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总分叉数 </a:t>
            </a:r>
            <a:r>
              <a:rPr lang="en-US" altLang="zh-CN" sz="2800" b="1" dirty="0">
                <a:latin typeface="微软雅黑" panose="020B0503020204020204" pitchFamily="34" charset="-122"/>
                <a:ea typeface="微软雅黑" panose="020B0503020204020204" pitchFamily="34" charset="-122"/>
              </a:rPr>
              <a:t>+1</a:t>
            </a:r>
          </a:p>
        </p:txBody>
      </p:sp>
      <p:sp>
        <p:nvSpPr>
          <p:cNvPr id="3" name="矩形 2"/>
          <p:cNvSpPr/>
          <p:nvPr/>
        </p:nvSpPr>
        <p:spPr>
          <a:xfrm>
            <a:off x="3275856" y="1700808"/>
            <a:ext cx="576064"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2</a:t>
            </a:r>
            <a:r>
              <a:rPr lang="en-US" altLang="zh-CN" sz="2800" b="1" baseline="30000" dirty="0">
                <a:solidFill>
                  <a:srgbClr val="C00000"/>
                </a:solidFill>
                <a:latin typeface="微软雅黑" panose="020B0503020204020204" pitchFamily="34" charset="-122"/>
                <a:ea typeface="微软雅黑" panose="020B0503020204020204" pitchFamily="34" charset="-122"/>
              </a:rPr>
              <a:t>i</a:t>
            </a:r>
            <a:r>
              <a:rPr lang="en-US" altLang="zh-CN" sz="2800" b="1" dirty="0">
                <a:solidFill>
                  <a:srgbClr val="C00000"/>
                </a:solidFill>
                <a:latin typeface="微软雅黑" panose="020B0503020204020204" pitchFamily="34" charset="-122"/>
                <a:ea typeface="微软雅黑" panose="020B0503020204020204" pitchFamily="34" charset="-122"/>
              </a:rPr>
              <a:t> </a:t>
            </a:r>
            <a:endParaRPr lang="zh-CN" altLang="en-US" sz="2800" dirty="0">
              <a:solidFill>
                <a:srgbClr val="C00000"/>
              </a:solidFill>
            </a:endParaRPr>
          </a:p>
        </p:txBody>
      </p:sp>
      <p:sp>
        <p:nvSpPr>
          <p:cNvPr id="4" name="矩形 3"/>
          <p:cNvSpPr/>
          <p:nvPr/>
        </p:nvSpPr>
        <p:spPr>
          <a:xfrm>
            <a:off x="1475656" y="2636912"/>
            <a:ext cx="1101584" cy="461665"/>
          </a:xfrm>
          <a:prstGeom prst="rect">
            <a:avLst/>
          </a:prstGeom>
        </p:spPr>
        <p:txBody>
          <a:bodyPr wrap="none">
            <a:spAutoFit/>
          </a:bodyPr>
          <a:lstStyle/>
          <a:p>
            <a:r>
              <a:rPr lang="en-US" altLang="zh-CN" sz="2400" b="1" dirty="0">
                <a:solidFill>
                  <a:srgbClr val="C00000"/>
                </a:solidFill>
                <a:latin typeface="微软雅黑" panose="020B0503020204020204" pitchFamily="34" charset="-122"/>
                <a:ea typeface="微软雅黑" panose="020B0503020204020204" pitchFamily="34" charset="-122"/>
              </a:rPr>
              <a:t>2</a:t>
            </a:r>
            <a:r>
              <a:rPr lang="en-US" altLang="zh-CN" sz="2400" b="1" baseline="30000" dirty="0">
                <a:solidFill>
                  <a:srgbClr val="C00000"/>
                </a:solidFill>
                <a:latin typeface="微软雅黑" panose="020B0503020204020204" pitchFamily="34" charset="-122"/>
                <a:ea typeface="微软雅黑" panose="020B0503020204020204" pitchFamily="34" charset="-122"/>
              </a:rPr>
              <a:t>k+1</a:t>
            </a:r>
            <a:r>
              <a:rPr lang="en-US" altLang="zh-CN" sz="2400" b="1" dirty="0">
                <a:solidFill>
                  <a:srgbClr val="C00000"/>
                </a:solidFill>
                <a:latin typeface="微软雅黑" panose="020B0503020204020204" pitchFamily="34" charset="-122"/>
                <a:ea typeface="微软雅黑" panose="020B0503020204020204" pitchFamily="34" charset="-122"/>
              </a:rPr>
              <a:t>-1</a:t>
            </a:r>
            <a:endParaRPr lang="zh-CN" altLang="en-US" sz="2400" dirty="0">
              <a:solidFill>
                <a:srgbClr val="C00000"/>
              </a:solidFill>
            </a:endParaRPr>
          </a:p>
        </p:txBody>
      </p:sp>
      <mc:AlternateContent xmlns:mc="http://schemas.openxmlformats.org/markup-compatibility/2006" xmlns:a14="http://schemas.microsoft.com/office/drawing/2010/main">
        <mc:Choice Requires="a14">
          <p:sp>
            <p:nvSpPr>
              <p:cNvPr id="5" name="文本框 4"/>
              <p:cNvSpPr txBox="1"/>
              <p:nvPr/>
            </p:nvSpPr>
            <p:spPr>
              <a:xfrm>
                <a:off x="2293405" y="6138654"/>
                <a:ext cx="5497018" cy="430887"/>
              </a:xfrm>
              <a:prstGeom prst="rect">
                <a:avLst/>
              </a:prstGeom>
              <a:noFill/>
            </p:spPr>
            <p:txBody>
              <a:bodyPr wrap="none" lIns="0" tIns="0" rIns="0" bIns="0" rtlCol="0">
                <a:spAutoFit/>
              </a:bodyPr>
              <a:lstStyle/>
              <a:p>
                <a:r>
                  <a:rPr lang="en-US" altLang="zh-CN" sz="2800" b="1" i="1" dirty="0">
                    <a:solidFill>
                      <a:srgbClr val="C00000"/>
                    </a:solidFill>
                    <a:latin typeface="Times New Roman" panose="02020603050405020304" pitchFamily="18" charset="0"/>
                    <a:cs typeface="Times New Roman" panose="02020603050405020304" pitchFamily="18" charset="0"/>
                  </a:rPr>
                  <a:t>N</a:t>
                </a:r>
                <a14:m>
                  <m:oMath xmlns:m="http://schemas.openxmlformats.org/officeDocument/2006/math">
                    <m:r>
                      <a:rPr lang="en-US" altLang="zh-CN" sz="2800" b="1" i="1" smtClean="0">
                        <a:solidFill>
                          <a:srgbClr val="C00000"/>
                        </a:solidFill>
                        <a:latin typeface="Cambria Math" panose="02040503050406030204" pitchFamily="18" charset="0"/>
                      </a:rPr>
                      <m:t> =</m:t>
                    </m:r>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r>
                      <a:rPr lang="en-US" altLang="zh-CN" sz="2800" b="1" i="1">
                        <a:solidFill>
                          <a:srgbClr val="C00000"/>
                        </a:solidFill>
                        <a:latin typeface="Cambria Math" panose="02040503050406030204" pitchFamily="18" charset="0"/>
                      </a:rPr>
                      <m:t>𝒏</m:t>
                    </m:r>
                    <m:r>
                      <a:rPr lang="en-US" altLang="zh-CN" sz="2800" b="1" i="1" baseline="-2500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𝟐</m:t>
                    </m:r>
                    <m:r>
                      <a:rPr lang="en-US" altLang="zh-CN" sz="2800" b="1" i="1">
                        <a:solidFill>
                          <a:srgbClr val="C00000"/>
                        </a:solidFill>
                        <a:latin typeface="Cambria Math" panose="02040503050406030204" pitchFamily="18" charset="0"/>
                      </a:rPr>
                      <m:t>𝒏</m:t>
                    </m:r>
                    <m:r>
                      <a:rPr lang="en-US" altLang="zh-CN" sz="2800" b="1" i="1" baseline="-25000" smtClean="0">
                        <a:solidFill>
                          <a:srgbClr val="C00000"/>
                        </a:solidFill>
                        <a:latin typeface="Cambria Math" panose="02040503050406030204" pitchFamily="18" charset="0"/>
                      </a:rPr>
                      <m:t>𝟐</m:t>
                    </m:r>
                    <m:r>
                      <a:rPr lang="en-US" altLang="zh-CN" sz="2800" b="1" i="1">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𝟑</m:t>
                    </m:r>
                    <m:r>
                      <a:rPr lang="en-US" altLang="zh-CN" sz="2800" b="1" i="1" smtClean="0">
                        <a:solidFill>
                          <a:srgbClr val="C00000"/>
                        </a:solidFill>
                        <a:latin typeface="Cambria Math" panose="02040503050406030204" pitchFamily="18" charset="0"/>
                      </a:rPr>
                      <m:t>𝒏</m:t>
                    </m:r>
                    <m:r>
                      <a:rPr lang="en-US" altLang="zh-CN" sz="2800" b="1" i="1" baseline="-25000" smtClean="0">
                        <a:solidFill>
                          <a:srgbClr val="C00000"/>
                        </a:solidFill>
                        <a:latin typeface="Cambria Math" panose="02040503050406030204" pitchFamily="18" charset="0"/>
                      </a:rPr>
                      <m:t>𝟑</m:t>
                    </m:r>
                  </m:oMath>
                </a14:m>
                <a:r>
                  <a:rPr lang="en-US" altLang="zh-CN" sz="2800" b="1" dirty="0">
                    <a:solidFill>
                      <a:srgbClr val="C00000"/>
                    </a:solidFill>
                  </a:rPr>
                  <a:t> </a:t>
                </a:r>
                <a14:m>
                  <m:oMath xmlns:m="http://schemas.openxmlformats.org/officeDocument/2006/math">
                    <m:r>
                      <a:rPr lang="en-US" altLang="zh-CN" sz="2800" b="1" i="1">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𝒌𝒏𝒌</m:t>
                    </m:r>
                  </m:oMath>
                </a14:m>
                <a:endParaRPr lang="zh-CN" altLang="en-US" sz="2800" b="1" baseline="-25000" dirty="0">
                  <a:solidFill>
                    <a:srgbClr val="C0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293405" y="6138654"/>
                <a:ext cx="5497018" cy="430887"/>
              </a:xfrm>
              <a:prstGeom prst="rect">
                <a:avLst/>
              </a:prstGeom>
              <a:blipFill>
                <a:blip r:embed="rId3"/>
                <a:stretch>
                  <a:fillRect l="-3880" t="-25352" b="-47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74544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森林与二叉树</a:t>
            </a:r>
            <a:endParaRPr lang="zh-CN" altLang="en-US" sz="3600" dirty="0">
              <a:solidFill>
                <a:srgbClr val="003366"/>
              </a:solidFill>
              <a:latin typeface="微软雅黑" pitchFamily="34" charset="-122"/>
              <a:ea typeface="微软雅黑" pitchFamily="34" charset="-122"/>
            </a:endParaRPr>
          </a:p>
        </p:txBody>
      </p:sp>
      <p:sp>
        <p:nvSpPr>
          <p:cNvPr id="76" name="TextBox 20"/>
          <p:cNvSpPr txBox="1">
            <a:spLocks noChangeArrowheads="1"/>
          </p:cNvSpPr>
          <p:nvPr/>
        </p:nvSpPr>
        <p:spPr bwMode="auto">
          <a:xfrm>
            <a:off x="360041" y="1196752"/>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森林：由若干棵树组成的集合，可理解为森林的每棵树都是兄弟</a:t>
            </a:r>
            <a:endParaRPr lang="en-US" altLang="zh-CN" sz="2800" b="1" dirty="0">
              <a:latin typeface="微软雅黑" panose="020B0503020204020204" pitchFamily="34" charset="-122"/>
              <a:ea typeface="微软雅黑" panose="020B0503020204020204" pitchFamily="34" charset="-122"/>
            </a:endParaRPr>
          </a:p>
        </p:txBody>
      </p:sp>
      <p:sp>
        <p:nvSpPr>
          <p:cNvPr id="84" name="椭圆 83"/>
          <p:cNvSpPr/>
          <p:nvPr/>
        </p:nvSpPr>
        <p:spPr bwMode="auto">
          <a:xfrm>
            <a:off x="2937282" y="24181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2942010" y="32237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2147528" y="324140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0" name="椭圆 99"/>
          <p:cNvSpPr/>
          <p:nvPr/>
        </p:nvSpPr>
        <p:spPr bwMode="auto">
          <a:xfrm>
            <a:off x="4499992" y="2347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499992" y="32359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3" name="直接箭头连接符 102"/>
          <p:cNvCxnSpPr>
            <a:stCxn id="87" idx="0"/>
            <a:endCxn id="84" idx="4"/>
          </p:cNvCxnSpPr>
          <p:nvPr/>
        </p:nvCxnSpPr>
        <p:spPr bwMode="auto">
          <a:xfrm flipH="1" flipV="1">
            <a:off x="3189310" y="2924076"/>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4" name="椭圆 103"/>
          <p:cNvSpPr/>
          <p:nvPr/>
        </p:nvSpPr>
        <p:spPr bwMode="auto">
          <a:xfrm>
            <a:off x="5805907" y="18434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椭圆 104"/>
          <p:cNvSpPr/>
          <p:nvPr/>
        </p:nvSpPr>
        <p:spPr bwMode="auto">
          <a:xfrm>
            <a:off x="3759246" y="323616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6" name="直接箭头连接符 105"/>
          <p:cNvCxnSpPr>
            <a:stCxn id="105" idx="1"/>
            <a:endCxn id="84" idx="5"/>
          </p:cNvCxnSpPr>
          <p:nvPr/>
        </p:nvCxnSpPr>
        <p:spPr bwMode="auto">
          <a:xfrm flipH="1" flipV="1">
            <a:off x="3367521" y="2849978"/>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7" name="直接箭头连接符 106"/>
          <p:cNvCxnSpPr>
            <a:stCxn id="92" idx="7"/>
            <a:endCxn id="84" idx="3"/>
          </p:cNvCxnSpPr>
          <p:nvPr/>
        </p:nvCxnSpPr>
        <p:spPr bwMode="auto">
          <a:xfrm flipV="1">
            <a:off x="2577767" y="2849978"/>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4752020" y="2864247"/>
            <a:ext cx="1336" cy="37168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0" name="直接箭头连接符 109"/>
          <p:cNvCxnSpPr/>
          <p:nvPr/>
        </p:nvCxnSpPr>
        <p:spPr bwMode="auto">
          <a:xfrm flipV="1">
            <a:off x="5596533" y="3205418"/>
            <a:ext cx="0" cy="35180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1" name="椭圆 110"/>
          <p:cNvSpPr/>
          <p:nvPr/>
        </p:nvSpPr>
        <p:spPr bwMode="auto">
          <a:xfrm>
            <a:off x="5344505" y="27084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386915" y="26994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180868" y="2315092"/>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V="1">
            <a:off x="5711601" y="2332366"/>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6" name="椭圆 115"/>
          <p:cNvSpPr/>
          <p:nvPr/>
        </p:nvSpPr>
        <p:spPr bwMode="auto">
          <a:xfrm>
            <a:off x="5344505" y="35388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TextBox 20"/>
          <p:cNvSpPr txBox="1">
            <a:spLocks noChangeArrowheads="1"/>
          </p:cNvSpPr>
          <p:nvPr/>
        </p:nvSpPr>
        <p:spPr bwMode="auto">
          <a:xfrm>
            <a:off x="368709" y="4642525"/>
            <a:ext cx="8533456" cy="1200329"/>
          </a:xfrm>
          <a:prstGeom prst="rect">
            <a:avLst/>
          </a:prstGeom>
          <a:noFill/>
          <a:ln w="28575">
            <a:solidFill>
              <a:srgbClr val="C00000"/>
            </a:solidFill>
            <a:miter lim="800000"/>
            <a:headEnd/>
            <a:tailEnd/>
          </a:ln>
        </p:spPr>
        <p:txBody>
          <a:bodyPr wrap="square">
            <a:spAutoFit/>
          </a:bodyPr>
          <a:lstStyle/>
          <a:p>
            <a:pPr>
              <a:spcAft>
                <a:spcPts val="600"/>
              </a:spcAft>
              <a:buClr>
                <a:srgbClr val="C00000"/>
              </a:buClr>
              <a:defRPr/>
            </a:pPr>
            <a:r>
              <a:rPr lang="zh-CN" altLang="en-US" sz="3600" b="1" dirty="0" smtClean="0">
                <a:latin typeface="微软雅黑" panose="020B0503020204020204" pitchFamily="34" charset="-122"/>
                <a:ea typeface="微软雅黑" panose="020B0503020204020204" pitchFamily="34" charset="-122"/>
              </a:rPr>
              <a:t>问题：</a:t>
            </a:r>
            <a:r>
              <a:rPr lang="en-US" altLang="zh-CN" sz="3600" b="1" dirty="0" smtClean="0">
                <a:latin typeface="微软雅黑" panose="020B0503020204020204" pitchFamily="34" charset="-122"/>
                <a:ea typeface="微软雅黑" panose="020B0503020204020204" pitchFamily="34" charset="-122"/>
              </a:rPr>
              <a:t>N</a:t>
            </a:r>
            <a:r>
              <a:rPr lang="zh-CN" altLang="en-US" sz="3600" b="1" dirty="0" smtClean="0">
                <a:latin typeface="微软雅黑" panose="020B0503020204020204" pitchFamily="34" charset="-122"/>
                <a:ea typeface="微软雅黑" panose="020B0503020204020204" pitchFamily="34" charset="-122"/>
              </a:rPr>
              <a:t>个节点分别构成森林和二叉树，问形态数目哪个更多？</a:t>
            </a:r>
            <a:r>
              <a:rPr lang="zh-CN" altLang="en-US" sz="3600" b="1" dirty="0" smtClean="0">
                <a:solidFill>
                  <a:srgbClr val="C00000"/>
                </a:solidFill>
                <a:latin typeface="微软雅黑" panose="020B0503020204020204" pitchFamily="34" charset="-122"/>
                <a:ea typeface="微软雅黑" panose="020B0503020204020204" pitchFamily="34" charset="-122"/>
              </a:rPr>
              <a:t>森林多？</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241814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5077072"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树：抽象数据类型</a:t>
            </a:r>
            <a:r>
              <a:rPr lang="en-US" altLang="zh-CN" sz="2800" b="1" dirty="0">
                <a:latin typeface="微软雅黑" panose="020B0503020204020204" pitchFamily="34" charset="-122"/>
                <a:ea typeface="微软雅黑" panose="020B0503020204020204" pitchFamily="34" charset="-122"/>
              </a:rPr>
              <a:t>(ADT)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接口</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749836841"/>
              </p:ext>
            </p:extLst>
          </p:nvPr>
        </p:nvGraphicFramePr>
        <p:xfrm>
          <a:off x="827088" y="2301894"/>
          <a:ext cx="7273304" cy="3791400"/>
        </p:xfrm>
        <a:graphic>
          <a:graphicData uri="http://schemas.openxmlformats.org/drawingml/2006/table">
            <a:tbl>
              <a:tblPr firstRow="1" bandRow="1">
                <a:tableStyleId>{5C22544A-7EE6-4342-B048-85BDC9FD1C3A}</a:tableStyleId>
              </a:tblPr>
              <a:tblGrid>
                <a:gridCol w="3636652">
                  <a:extLst>
                    <a:ext uri="{9D8B030D-6E8A-4147-A177-3AD203B41FA5}">
                      <a16:colId xmlns:a16="http://schemas.microsoft.com/office/drawing/2014/main" val="2094180394"/>
                    </a:ext>
                  </a:extLst>
                </a:gridCol>
                <a:gridCol w="3636652">
                  <a:extLst>
                    <a:ext uri="{9D8B030D-6E8A-4147-A177-3AD203B41FA5}">
                      <a16:colId xmlns:a16="http://schemas.microsoft.com/office/drawing/2014/main" val="3478402082"/>
                    </a:ext>
                  </a:extLst>
                </a:gridCol>
              </a:tblGrid>
              <a:tr h="473925">
                <a:tc>
                  <a:txBody>
                    <a:bodyPr/>
                    <a:lstStyle/>
                    <a:p>
                      <a:pPr algn="ctr"/>
                      <a:r>
                        <a:rPr lang="zh-CN" altLang="en-US" sz="2000" b="1" dirty="0">
                          <a:solidFill>
                            <a:srgbClr val="7030A0"/>
                          </a:solidFill>
                          <a:latin typeface="微软雅黑" panose="020B0503020204020204" pitchFamily="34" charset="-122"/>
                          <a:ea typeface="微软雅黑" panose="020B0503020204020204" pitchFamily="34" charset="-122"/>
                        </a:rPr>
                        <a:t>节点成员函数</a:t>
                      </a:r>
                    </a:p>
                  </a:txBody>
                  <a:tcPr anchor="ctr"/>
                </a:tc>
                <a:tc>
                  <a:txBody>
                    <a:bodyPr/>
                    <a:lstStyle/>
                    <a:p>
                      <a:pPr algn="ctr"/>
                      <a:r>
                        <a:rPr lang="zh-CN" altLang="en-US" sz="2000" b="1" dirty="0">
                          <a:solidFill>
                            <a:srgbClr val="7030A0"/>
                          </a:solidFill>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952763151"/>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root()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节点对应的根节点</a:t>
                      </a:r>
                    </a:p>
                  </a:txBody>
                  <a:tcPr anchor="ctr"/>
                </a:tc>
                <a:extLst>
                  <a:ext uri="{0D108BD9-81ED-4DB2-BD59-A6C34878D82A}">
                    <a16:rowId xmlns:a16="http://schemas.microsoft.com/office/drawing/2014/main" val="656688077"/>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parent()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节点的父节点</a:t>
                      </a:r>
                    </a:p>
                  </a:txBody>
                  <a:tcPr anchor="ctr"/>
                </a:tc>
                <a:extLst>
                  <a:ext uri="{0D108BD9-81ED-4DB2-BD59-A6C34878D82A}">
                    <a16:rowId xmlns:a16="http://schemas.microsoft.com/office/drawing/2014/main" val="129050796"/>
                  </a:ext>
                </a:extLst>
              </a:tr>
              <a:tr h="473925">
                <a:tc>
                  <a:txBody>
                    <a:bodyPr/>
                    <a:lstStyle/>
                    <a:p>
                      <a:pPr algn="ctr"/>
                      <a:r>
                        <a:rPr lang="en-US" altLang="zh-CN" sz="2000" b="1" dirty="0" err="1">
                          <a:latin typeface="微软雅黑" panose="020B0503020204020204" pitchFamily="34" charset="-122"/>
                          <a:ea typeface="微软雅黑" panose="020B0503020204020204" pitchFamily="34" charset="-122"/>
                        </a:rPr>
                        <a:t>firstChid</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节点的长子</a:t>
                      </a:r>
                    </a:p>
                  </a:txBody>
                  <a:tcPr anchor="ctr"/>
                </a:tc>
                <a:extLst>
                  <a:ext uri="{0D108BD9-81ED-4DB2-BD59-A6C34878D82A}">
                    <a16:rowId xmlns:a16="http://schemas.microsoft.com/office/drawing/2014/main" val="2527911608"/>
                  </a:ext>
                </a:extLst>
              </a:tr>
              <a:tr h="473925">
                <a:tc>
                  <a:txBody>
                    <a:bodyPr/>
                    <a:lstStyle/>
                    <a:p>
                      <a:pPr algn="ctr"/>
                      <a:r>
                        <a:rPr lang="en-US" altLang="zh-CN" sz="2000" b="1" dirty="0" err="1">
                          <a:latin typeface="微软雅黑" panose="020B0503020204020204" pitchFamily="34" charset="-122"/>
                          <a:ea typeface="微软雅黑" panose="020B0503020204020204" pitchFamily="34" charset="-122"/>
                        </a:rPr>
                        <a:t>nextSibling</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节点的兄弟</a:t>
                      </a:r>
                    </a:p>
                  </a:txBody>
                  <a:tcPr anchor="ctr"/>
                </a:tc>
                <a:extLst>
                  <a:ext uri="{0D108BD9-81ED-4DB2-BD59-A6C34878D82A}">
                    <a16:rowId xmlns:a16="http://schemas.microsoft.com/office/drawing/2014/main" val="223529207"/>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inset(</a:t>
                      </a:r>
                      <a:r>
                        <a:rPr lang="en-US" altLang="zh-CN" sz="2000" b="1" dirty="0" err="1">
                          <a:latin typeface="微软雅黑" panose="020B0503020204020204" pitchFamily="34" charset="-122"/>
                          <a:ea typeface="微软雅黑" panose="020B0503020204020204" pitchFamily="34" charset="-122"/>
                        </a:rPr>
                        <a:t>i,e</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将</a:t>
                      </a:r>
                      <a:r>
                        <a:rPr lang="en-US" altLang="zh-CN" sz="2000" b="1" dirty="0">
                          <a:latin typeface="微软雅黑" panose="020B0503020204020204" pitchFamily="34" charset="-122"/>
                          <a:ea typeface="微软雅黑" panose="020B0503020204020204" pitchFamily="34" charset="-122"/>
                        </a:rPr>
                        <a:t>e</a:t>
                      </a:r>
                      <a:r>
                        <a:rPr lang="zh-CN" altLang="en-US" sz="2000" b="1" dirty="0">
                          <a:latin typeface="微软雅黑" panose="020B0503020204020204" pitchFamily="34" charset="-122"/>
                          <a:ea typeface="微软雅黑" panose="020B0503020204020204" pitchFamily="34" charset="-122"/>
                        </a:rPr>
                        <a:t>作为节点的第</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个孩子插入</a:t>
                      </a:r>
                    </a:p>
                  </a:txBody>
                  <a:tcPr anchor="ctr"/>
                </a:tc>
                <a:extLst>
                  <a:ext uri="{0D108BD9-81ED-4DB2-BD59-A6C34878D82A}">
                    <a16:rowId xmlns:a16="http://schemas.microsoft.com/office/drawing/2014/main" val="1986859416"/>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remove(</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删除第</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个孩子及其后代</a:t>
                      </a:r>
                    </a:p>
                  </a:txBody>
                  <a:tcPr anchor="ctr"/>
                </a:tc>
                <a:extLst>
                  <a:ext uri="{0D108BD9-81ED-4DB2-BD59-A6C34878D82A}">
                    <a16:rowId xmlns:a16="http://schemas.microsoft.com/office/drawing/2014/main" val="630299239"/>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traverse</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遍历</a:t>
                      </a:r>
                    </a:p>
                  </a:txBody>
                  <a:tcPr anchor="ctr"/>
                </a:tc>
                <a:extLst>
                  <a:ext uri="{0D108BD9-81ED-4DB2-BD59-A6C34878D82A}">
                    <a16:rowId xmlns:a16="http://schemas.microsoft.com/office/drawing/2014/main" val="4054717245"/>
                  </a:ext>
                </a:extLst>
              </a:tr>
            </a:tbl>
          </a:graphicData>
        </a:graphic>
      </p:graphicFrame>
    </p:spTree>
    <p:extLst>
      <p:ext uri="{BB962C8B-B14F-4D97-AF65-F5344CB8AC3E}">
        <p14:creationId xmlns:p14="http://schemas.microsoft.com/office/powerpoint/2010/main" val="4059505600"/>
      </p:ext>
    </p:extLst>
  </p:cSld>
  <p:clrMapOvr>
    <a:masterClrMapping/>
  </p:clrMapOvr>
  <p:transition advTm="157">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回顾：数据结构分类</a:t>
            </a:r>
          </a:p>
        </p:txBody>
      </p:sp>
      <p:sp>
        <p:nvSpPr>
          <p:cNvPr id="5" name="矩形 4"/>
          <p:cNvSpPr/>
          <p:nvPr/>
        </p:nvSpPr>
        <p:spPr bwMode="auto">
          <a:xfrm>
            <a:off x="263955" y="3686525"/>
            <a:ext cx="1080120" cy="136815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数据结构</a:t>
            </a:r>
          </a:p>
        </p:txBody>
      </p:sp>
      <p:sp>
        <p:nvSpPr>
          <p:cNvPr id="6" name="左大括号 5"/>
          <p:cNvSpPr/>
          <p:nvPr/>
        </p:nvSpPr>
        <p:spPr bwMode="auto">
          <a:xfrm>
            <a:off x="1393360" y="2422380"/>
            <a:ext cx="576064" cy="3654904"/>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7" name="矩形 6"/>
          <p:cNvSpPr/>
          <p:nvPr/>
        </p:nvSpPr>
        <p:spPr bwMode="auto">
          <a:xfrm>
            <a:off x="1931500" y="1916832"/>
            <a:ext cx="1296144"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线性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结构</a:t>
            </a:r>
          </a:p>
        </p:txBody>
      </p:sp>
      <p:sp>
        <p:nvSpPr>
          <p:cNvPr id="8" name="矩形 7"/>
          <p:cNvSpPr/>
          <p:nvPr/>
        </p:nvSpPr>
        <p:spPr bwMode="auto">
          <a:xfrm>
            <a:off x="1931500" y="3745776"/>
            <a:ext cx="1296144"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半线性结构</a:t>
            </a:r>
          </a:p>
        </p:txBody>
      </p:sp>
      <p:sp>
        <p:nvSpPr>
          <p:cNvPr id="9" name="矩形 8"/>
          <p:cNvSpPr/>
          <p:nvPr/>
        </p:nvSpPr>
        <p:spPr bwMode="auto">
          <a:xfrm>
            <a:off x="1937976" y="5341525"/>
            <a:ext cx="1289668"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非线性结构</a:t>
            </a:r>
          </a:p>
        </p:txBody>
      </p:sp>
      <p:sp>
        <p:nvSpPr>
          <p:cNvPr id="10" name="左大括号 9"/>
          <p:cNvSpPr/>
          <p:nvPr/>
        </p:nvSpPr>
        <p:spPr bwMode="auto">
          <a:xfrm>
            <a:off x="5547156" y="2044921"/>
            <a:ext cx="576064" cy="1546681"/>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cxnSp>
        <p:nvCxnSpPr>
          <p:cNvPr id="12" name="直接连接符 11"/>
          <p:cNvCxnSpPr>
            <a:stCxn id="7" idx="3"/>
            <a:endCxn id="13" idx="1"/>
          </p:cNvCxnSpPr>
          <p:nvPr/>
        </p:nvCxnSpPr>
        <p:spPr bwMode="auto">
          <a:xfrm>
            <a:off x="3227644" y="2422380"/>
            <a:ext cx="600275" cy="0"/>
          </a:xfrm>
          <a:prstGeom prst="line">
            <a:avLst/>
          </a:prstGeom>
          <a:noFill/>
          <a:ln w="25400" cap="flat" cmpd="sng" algn="ctr">
            <a:solidFill>
              <a:srgbClr val="FF0000"/>
            </a:solidFill>
            <a:prstDash val="dash"/>
            <a:round/>
            <a:headEnd type="none"/>
            <a:tailEnd type="none"/>
          </a:ln>
          <a:effectLst/>
        </p:spPr>
      </p:cxnSp>
      <p:sp>
        <p:nvSpPr>
          <p:cNvPr id="13" name="矩形 12"/>
          <p:cNvSpPr/>
          <p:nvPr/>
        </p:nvSpPr>
        <p:spPr bwMode="auto">
          <a:xfrm>
            <a:off x="3827919" y="1916832"/>
            <a:ext cx="1707930"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   序列</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（线性表）</a:t>
            </a:r>
          </a:p>
        </p:txBody>
      </p:sp>
      <p:sp>
        <p:nvSpPr>
          <p:cNvPr id="14" name="矩形 13"/>
          <p:cNvSpPr/>
          <p:nvPr/>
        </p:nvSpPr>
        <p:spPr bwMode="auto">
          <a:xfrm>
            <a:off x="6157303" y="1743676"/>
            <a:ext cx="2799357"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向量（顺序表）</a:t>
            </a:r>
          </a:p>
        </p:txBody>
      </p:sp>
      <p:sp>
        <p:nvSpPr>
          <p:cNvPr id="15" name="矩形 14"/>
          <p:cNvSpPr/>
          <p:nvPr/>
        </p:nvSpPr>
        <p:spPr bwMode="auto">
          <a:xfrm>
            <a:off x="6157304" y="3226867"/>
            <a:ext cx="2799355"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列表（链表）</a:t>
            </a:r>
          </a:p>
        </p:txBody>
      </p:sp>
      <p:sp>
        <p:nvSpPr>
          <p:cNvPr id="17" name="矩形 16"/>
          <p:cNvSpPr/>
          <p:nvPr/>
        </p:nvSpPr>
        <p:spPr bwMode="auto">
          <a:xfrm>
            <a:off x="1344075" y="6323638"/>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逻辑结构分类</a:t>
            </a:r>
          </a:p>
        </p:txBody>
      </p:sp>
      <p:sp>
        <p:nvSpPr>
          <p:cNvPr id="18" name="矩形 17"/>
          <p:cNvSpPr/>
          <p:nvPr/>
        </p:nvSpPr>
        <p:spPr bwMode="auto">
          <a:xfrm>
            <a:off x="6208950" y="3857349"/>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存储结构分类</a:t>
            </a:r>
          </a:p>
        </p:txBody>
      </p:sp>
      <p:pic>
        <p:nvPicPr>
          <p:cNvPr id="3" name="图片 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57645"/>
          <a:stretch/>
        </p:blipFill>
        <p:spPr>
          <a:xfrm>
            <a:off x="3425160" y="2858476"/>
            <a:ext cx="2256793" cy="460358"/>
          </a:xfrm>
          <a:prstGeom prst="rect">
            <a:avLst/>
          </a:prstGeom>
          <a:noFill/>
          <a:ln>
            <a:noFill/>
          </a:ln>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17920"/>
          <a:stretch/>
        </p:blipFill>
        <p:spPr>
          <a:xfrm>
            <a:off x="3754557" y="3511662"/>
            <a:ext cx="1792599" cy="1497632"/>
          </a:xfrm>
          <a:prstGeom prst="rect">
            <a:avLst/>
          </a:prstGeom>
          <a:solidFill>
            <a:schemeClr val="accent1"/>
          </a:solidFill>
          <a:ln>
            <a:noFill/>
          </a:ln>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b="20728"/>
          <a:stretch/>
        </p:blipFill>
        <p:spPr>
          <a:xfrm>
            <a:off x="3827919" y="5292864"/>
            <a:ext cx="1819348" cy="1446861"/>
          </a:xfrm>
          <a:prstGeom prst="rect">
            <a:avLst/>
          </a:prstGeom>
          <a:solidFill>
            <a:schemeClr val="accent1"/>
          </a:solidFill>
          <a:ln>
            <a:noFill/>
          </a:ln>
        </p:spPr>
      </p:pic>
      <p:sp>
        <p:nvSpPr>
          <p:cNvPr id="20" name="TextBox 20"/>
          <p:cNvSpPr txBox="1">
            <a:spLocks noChangeArrowheads="1"/>
          </p:cNvSpPr>
          <p:nvPr/>
        </p:nvSpPr>
        <p:spPr bwMode="auto">
          <a:xfrm>
            <a:off x="107504" y="1125217"/>
            <a:ext cx="85449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数据结构三元素：</a:t>
            </a:r>
            <a:r>
              <a:rPr lang="zh-CN" altLang="en-US" sz="2800" b="1" dirty="0">
                <a:solidFill>
                  <a:srgbClr val="FF0000"/>
                </a:solidFill>
                <a:latin typeface="微软雅黑" panose="020B0503020204020204" pitchFamily="34" charset="-122"/>
                <a:ea typeface="微软雅黑" panose="020B0503020204020204" pitchFamily="34" charset="-122"/>
              </a:rPr>
              <a:t>逻辑结构、存储结构、运算</a:t>
            </a:r>
          </a:p>
        </p:txBody>
      </p:sp>
    </p:spTree>
    <p:extLst>
      <p:ext uri="{BB962C8B-B14F-4D97-AF65-F5344CB8AC3E}">
        <p14:creationId xmlns:p14="http://schemas.microsoft.com/office/powerpoint/2010/main" val="164010692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animBg="1"/>
      <p:bldP spid="14" grpId="0" animBg="1"/>
      <p:bldP spid="15" grpId="0" animBg="1"/>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1328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1" name="直接箭头连接符 40"/>
          <p:cNvCxnSpPr/>
          <p:nvPr/>
        </p:nvCxnSpPr>
        <p:spPr bwMode="auto">
          <a:xfrm flipV="1">
            <a:off x="3377236" y="4416964"/>
            <a:ext cx="0" cy="732616"/>
          </a:xfrm>
          <a:prstGeom prst="straightConnector1">
            <a:avLst/>
          </a:prstGeom>
          <a:solidFill>
            <a:schemeClr val="accent1"/>
          </a:solidFill>
          <a:ln w="22225" cap="flat" cmpd="sng" algn="ctr">
            <a:solidFill>
              <a:schemeClr val="tx1"/>
            </a:solidFill>
            <a:prstDash val="solid"/>
            <a:round/>
            <a:headEnd type="none"/>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634666410"/>
              </p:ext>
            </p:extLst>
          </p:nvPr>
        </p:nvGraphicFramePr>
        <p:xfrm>
          <a:off x="3852345" y="1746234"/>
          <a:ext cx="2088231" cy="4079240"/>
        </p:xfrm>
        <a:graphic>
          <a:graphicData uri="http://schemas.openxmlformats.org/drawingml/2006/table">
            <a:tbl>
              <a:tblPr firstRow="1" bandRow="1">
                <a:tableStyleId>{5C22544A-7EE6-4342-B048-85BDC9FD1C3A}</a:tableStyleId>
              </a:tblPr>
              <a:tblGrid>
                <a:gridCol w="696077">
                  <a:extLst>
                    <a:ext uri="{9D8B030D-6E8A-4147-A177-3AD203B41FA5}">
                      <a16:colId xmlns:a16="http://schemas.microsoft.com/office/drawing/2014/main" val="3276182586"/>
                    </a:ext>
                  </a:extLst>
                </a:gridCol>
                <a:gridCol w="696077">
                  <a:extLst>
                    <a:ext uri="{9D8B030D-6E8A-4147-A177-3AD203B41FA5}">
                      <a16:colId xmlns:a16="http://schemas.microsoft.com/office/drawing/2014/main" val="3960573217"/>
                    </a:ext>
                  </a:extLst>
                </a:gridCol>
                <a:gridCol w="696077">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3</a:t>
                      </a: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1663631234"/>
                  </a:ext>
                </a:extLst>
              </a:tr>
            </a:tbl>
          </a:graphicData>
        </a:graphic>
      </p:graphicFrame>
      <p:sp>
        <p:nvSpPr>
          <p:cNvPr id="52" name="TextBox 20"/>
          <p:cNvSpPr txBox="1">
            <a:spLocks noChangeArrowheads="1"/>
          </p:cNvSpPr>
          <p:nvPr/>
        </p:nvSpPr>
        <p:spPr bwMode="auto">
          <a:xfrm>
            <a:off x="6012160" y="1844824"/>
            <a:ext cx="3168352"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空间复杂度：</a:t>
            </a:r>
            <a:r>
              <a:rPr lang="en-US" altLang="zh-CN" sz="2400" b="1" dirty="0">
                <a:latin typeface="微软雅黑" panose="020B0503020204020204" pitchFamily="34" charset="-122"/>
                <a:ea typeface="微软雅黑" panose="020B0503020204020204" pitchFamily="34" charset="-122"/>
              </a:rPr>
              <a:t>O(n)</a:t>
            </a:r>
          </a:p>
        </p:txBody>
      </p:sp>
      <p:sp>
        <p:nvSpPr>
          <p:cNvPr id="53" name="TextBox 20"/>
          <p:cNvSpPr txBox="1">
            <a:spLocks noChangeArrowheads="1"/>
          </p:cNvSpPr>
          <p:nvPr/>
        </p:nvSpPr>
        <p:spPr bwMode="auto">
          <a:xfrm>
            <a:off x="6016522" y="2567055"/>
            <a:ext cx="3096344" cy="161582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时间复杂度</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parent():O(1)</a:t>
            </a: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child(): O(n)</a:t>
            </a:r>
          </a:p>
          <a:p>
            <a:pPr marL="800100" lvl="1" indent="-342900">
              <a:spcAft>
                <a:spcPts val="600"/>
              </a:spcAft>
              <a:buClr>
                <a:srgbClr val="C00000"/>
              </a:buClr>
              <a:buFont typeface="Wingdings" panose="05000000000000000000" pitchFamily="2" charset="2"/>
              <a:buChar char="ü"/>
              <a:defRPr/>
            </a:pPr>
            <a:r>
              <a:rPr lang="en-US" altLang="zh-CN" sz="2000" b="1" dirty="0" err="1">
                <a:latin typeface="微软雅黑" panose="020B0503020204020204" pitchFamily="34" charset="-122"/>
                <a:ea typeface="微软雅黑" panose="020B0503020204020204" pitchFamily="34" charset="-122"/>
              </a:rPr>
              <a:t>nextSibling:O</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701397" y="6000596"/>
            <a:ext cx="7725053"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父亲表示法在查询节点孩子及兄弟时，效率不理想</a:t>
            </a:r>
            <a:endParaRPr lang="en-US" altLang="zh-CN" sz="2400" dirty="0">
              <a:latin typeface="微软雅黑" panose="020B0503020204020204" pitchFamily="34" charset="-122"/>
              <a:ea typeface="微软雅黑" panose="020B0503020204020204" pitchFamily="34" charset="-122"/>
            </a:endParaRPr>
          </a:p>
        </p:txBody>
      </p:sp>
      <p:cxnSp>
        <p:nvCxnSpPr>
          <p:cNvPr id="55" name="直接箭头连接符 54"/>
          <p:cNvCxnSpPr/>
          <p:nvPr/>
        </p:nvCxnSpPr>
        <p:spPr bwMode="auto">
          <a:xfrm flipH="1" flipV="1">
            <a:off x="2659303" y="4694355"/>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211376718"/>
      </p:ext>
    </p:extLst>
  </p:cSld>
  <p:clrMapOvr>
    <a:masterClrMapping/>
  </p:clrMapOvr>
  <p:transition advTm="157">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1328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a:stCxn id="14" idx="0"/>
          </p:cNvCxnSpPr>
          <p:nvPr/>
        </p:nvCxnSpPr>
        <p:spPr bwMode="auto">
          <a:xfrm flipH="1" flipV="1">
            <a:off x="2661546" y="3707569"/>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2207803712"/>
              </p:ext>
            </p:extLst>
          </p:nvPr>
        </p:nvGraphicFramePr>
        <p:xfrm>
          <a:off x="3935513" y="1628800"/>
          <a:ext cx="2088231" cy="4079240"/>
        </p:xfrm>
        <a:graphic>
          <a:graphicData uri="http://schemas.openxmlformats.org/drawingml/2006/table">
            <a:tbl>
              <a:tblPr firstRow="1" bandRow="1">
                <a:tableStyleId>{5C22544A-7EE6-4342-B048-85BDC9FD1C3A}</a:tableStyleId>
              </a:tblPr>
              <a:tblGrid>
                <a:gridCol w="696077">
                  <a:extLst>
                    <a:ext uri="{9D8B030D-6E8A-4147-A177-3AD203B41FA5}">
                      <a16:colId xmlns:a16="http://schemas.microsoft.com/office/drawing/2014/main" val="3276182586"/>
                    </a:ext>
                  </a:extLst>
                </a:gridCol>
                <a:gridCol w="696077">
                  <a:extLst>
                    <a:ext uri="{9D8B030D-6E8A-4147-A177-3AD203B41FA5}">
                      <a16:colId xmlns:a16="http://schemas.microsoft.com/office/drawing/2014/main" val="3960573217"/>
                    </a:ext>
                  </a:extLst>
                </a:gridCol>
                <a:gridCol w="696077">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07853" y="5821569"/>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孩子表示法在查询节点父亲及根节点时，</a:t>
            </a:r>
            <a:endParaRPr lang="en-US" altLang="zh-CN" dirty="0"/>
          </a:p>
          <a:p>
            <a:r>
              <a:rPr lang="zh-CN" altLang="en-US" dirty="0"/>
              <a:t>需遍历整个表，效率不理想</a:t>
            </a:r>
            <a:endParaRPr lang="en-US" altLang="zh-CN" dirty="0"/>
          </a:p>
        </p:txBody>
      </p:sp>
      <p:sp>
        <p:nvSpPr>
          <p:cNvPr id="35" name="矩形 34"/>
          <p:cNvSpPr/>
          <p:nvPr/>
        </p:nvSpPr>
        <p:spPr bwMode="auto">
          <a:xfrm>
            <a:off x="622426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573528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568832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566328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566328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52845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17626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668729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664032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48045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19921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571024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566328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50341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15122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666224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61528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45541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12871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63974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59277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43290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22426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573528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566328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52845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21536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572639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51955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16736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667839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63142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47155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14486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765588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60892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44905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95" name="直接箭头连接符 94"/>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1391312443"/>
      </p:ext>
    </p:extLst>
  </p:cSld>
  <p:clrMapOvr>
    <a:masterClrMapping/>
  </p:clrMapOvr>
  <p:transition advTm="157">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1173915713"/>
              </p:ext>
            </p:extLst>
          </p:nvPr>
        </p:nvGraphicFramePr>
        <p:xfrm>
          <a:off x="3714288" y="1628800"/>
          <a:ext cx="2629918" cy="4079240"/>
        </p:xfrm>
        <a:graphic>
          <a:graphicData uri="http://schemas.openxmlformats.org/drawingml/2006/table">
            <a:tbl>
              <a:tblPr firstRow="1" bandRow="1">
                <a:tableStyleId>{5C22544A-7EE6-4342-B048-85BDC9FD1C3A}</a:tableStyleId>
              </a:tblPr>
              <a:tblGrid>
                <a:gridCol w="641688">
                  <a:extLst>
                    <a:ext uri="{9D8B030D-6E8A-4147-A177-3AD203B41FA5}">
                      <a16:colId xmlns:a16="http://schemas.microsoft.com/office/drawing/2014/main" val="3276182586"/>
                    </a:ext>
                  </a:extLst>
                </a:gridCol>
                <a:gridCol w="648072">
                  <a:extLst>
                    <a:ext uri="{9D8B030D-6E8A-4147-A177-3AD203B41FA5}">
                      <a16:colId xmlns:a16="http://schemas.microsoft.com/office/drawing/2014/main" val="3960573217"/>
                    </a:ext>
                  </a:extLst>
                </a:gridCol>
                <a:gridCol w="657213">
                  <a:extLst>
                    <a:ext uri="{9D8B030D-6E8A-4147-A177-3AD203B41FA5}">
                      <a16:colId xmlns:a16="http://schemas.microsoft.com/office/drawing/2014/main" val="1204619372"/>
                    </a:ext>
                  </a:extLst>
                </a:gridCol>
                <a:gridCol w="682945">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4</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t>-1</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2</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52952" y="5865316"/>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每个节点所具有的孩子数量可能差异巨大，动态增加、删除，更新和维护树的拓扑时效率低</a:t>
            </a:r>
            <a:endParaRPr lang="en-US" altLang="zh-CN" dirty="0"/>
          </a:p>
        </p:txBody>
      </p:sp>
      <p:sp>
        <p:nvSpPr>
          <p:cNvPr id="35" name="矩形 34"/>
          <p:cNvSpPr/>
          <p:nvPr/>
        </p:nvSpPr>
        <p:spPr bwMode="auto">
          <a:xfrm>
            <a:off x="658430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609532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604836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602332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602332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88849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53630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704733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700036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84049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55925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607028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602332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86345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51126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702228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97532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81545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48875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99978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95281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79294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58430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609532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602332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88849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57540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608643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87959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52740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703843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99146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83159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50490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801592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96896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80909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79" name="直接箭头连接符 7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2459531091"/>
      </p:ext>
    </p:extLst>
  </p:cSld>
  <p:clrMapOvr>
    <a:masterClrMapping/>
  </p:clrMapOvr>
  <p:transition advTm="157">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长子</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兄弟表示法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1" name="组合 30"/>
          <p:cNvGrpSpPr/>
          <p:nvPr/>
        </p:nvGrpSpPr>
        <p:grpSpPr>
          <a:xfrm>
            <a:off x="1979712" y="2499070"/>
            <a:ext cx="684076" cy="708214"/>
            <a:chOff x="1979712" y="2499070"/>
            <a:chExt cx="684076" cy="708214"/>
          </a:xfrm>
        </p:grpSpPr>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2" name="组合 31"/>
          <p:cNvGrpSpPr/>
          <p:nvPr/>
        </p:nvGrpSpPr>
        <p:grpSpPr>
          <a:xfrm>
            <a:off x="1038088" y="3448071"/>
            <a:ext cx="255388" cy="732616"/>
            <a:chOff x="1038088" y="3448071"/>
            <a:chExt cx="255388" cy="732616"/>
          </a:xfrm>
        </p:grpSpPr>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3" name="组合 32"/>
          <p:cNvGrpSpPr/>
          <p:nvPr/>
        </p:nvGrpSpPr>
        <p:grpSpPr>
          <a:xfrm>
            <a:off x="2915818" y="4427682"/>
            <a:ext cx="461418" cy="736656"/>
            <a:chOff x="2915818" y="4427682"/>
            <a:chExt cx="461418" cy="736656"/>
          </a:xfrm>
        </p:grpSpPr>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54" name="TextBox 20"/>
          <p:cNvSpPr txBox="1">
            <a:spLocks noChangeArrowheads="1"/>
          </p:cNvSpPr>
          <p:nvPr/>
        </p:nvSpPr>
        <p:spPr bwMode="auto">
          <a:xfrm>
            <a:off x="584238" y="5846037"/>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该转换保留了节点间的层级和兄弟关系，为一一映射</a:t>
            </a:r>
            <a:endParaRPr lang="en-US" altLang="zh-CN" dirty="0"/>
          </a:p>
          <a:p>
            <a:pPr algn="l"/>
            <a:r>
              <a:rPr lang="zh-CN" altLang="en-US" dirty="0"/>
              <a:t>每个节点仅需维护最多两个邻域，孩子与下一兄弟</a:t>
            </a:r>
            <a:endParaRPr lang="en-US" altLang="zh-CN" dirty="0"/>
          </a:p>
        </p:txBody>
      </p:sp>
      <p:cxnSp>
        <p:nvCxnSpPr>
          <p:cNvPr id="79" name="直接箭头连接符 78"/>
          <p:cNvCxnSpPr/>
          <p:nvPr/>
        </p:nvCxnSpPr>
        <p:spPr bwMode="auto">
          <a:xfrm flipH="1">
            <a:off x="1038088"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5" name="直接箭头连接符 94"/>
          <p:cNvCxnSpPr/>
          <p:nvPr/>
        </p:nvCxnSpPr>
        <p:spPr bwMode="auto">
          <a:xfrm flipH="1">
            <a:off x="1979712"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6" name="直接箭头连接符 95"/>
          <p:cNvCxnSpPr>
            <a:stCxn id="13" idx="2"/>
          </p:cNvCxnSpPr>
          <p:nvPr/>
        </p:nvCxnSpPr>
        <p:spPr bwMode="auto">
          <a:xfrm flipH="1" flipV="1">
            <a:off x="539044" y="4427682"/>
            <a:ext cx="499044" cy="3738"/>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7" name="直接箭头连接符 96"/>
          <p:cNvCxnSpPr>
            <a:stCxn id="15" idx="2"/>
          </p:cNvCxnSpPr>
          <p:nvPr/>
        </p:nvCxnSpPr>
        <p:spPr bwMode="auto">
          <a:xfrm flipH="1">
            <a:off x="2235232" y="540256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8" name="直接箭头连接符 97"/>
          <p:cNvCxnSpPr/>
          <p:nvPr/>
        </p:nvCxnSpPr>
        <p:spPr bwMode="auto">
          <a:xfrm flipH="1">
            <a:off x="2924828" y="540148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9" name="直接箭头连接符 9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nvGrpSpPr>
          <p:cNvPr id="44" name="组合 43"/>
          <p:cNvGrpSpPr/>
          <p:nvPr/>
        </p:nvGrpSpPr>
        <p:grpSpPr>
          <a:xfrm>
            <a:off x="4815064" y="2230019"/>
            <a:ext cx="3804197" cy="3417572"/>
            <a:chOff x="4539242" y="2246082"/>
            <a:chExt cx="3804197" cy="3417572"/>
          </a:xfrm>
        </p:grpSpPr>
        <p:sp>
          <p:nvSpPr>
            <p:cNvPr id="100" name="椭圆 99"/>
            <p:cNvSpPr/>
            <p:nvPr/>
          </p:nvSpPr>
          <p:spPr bwMode="auto">
            <a:xfrm>
              <a:off x="4539242"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53924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539242"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475854"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6411958"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5" name="直接箭头连接符 104"/>
            <p:cNvCxnSpPr/>
            <p:nvPr/>
          </p:nvCxnSpPr>
          <p:spPr bwMode="auto">
            <a:xfrm flipH="1">
              <a:off x="5038286"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6" name="直接箭头连接符 105"/>
            <p:cNvCxnSpPr/>
            <p:nvPr/>
          </p:nvCxnSpPr>
          <p:spPr bwMode="auto">
            <a:xfrm flipH="1">
              <a:off x="5979910"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7" name="直接箭头连接符 106"/>
            <p:cNvCxnSpPr/>
            <p:nvPr/>
          </p:nvCxnSpPr>
          <p:spPr bwMode="auto">
            <a:xfrm flipH="1" flipV="1">
              <a:off x="4791270"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4791270" y="3719703"/>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9" name="椭圆 108"/>
            <p:cNvSpPr/>
            <p:nvPr/>
          </p:nvSpPr>
          <p:spPr bwMode="auto">
            <a:xfrm>
              <a:off x="5472885" y="4168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0" name="直接箭头连接符 109"/>
            <p:cNvCxnSpPr/>
            <p:nvPr/>
          </p:nvCxnSpPr>
          <p:spPr bwMode="auto">
            <a:xfrm flipH="1" flipV="1">
              <a:off x="5040329" y="4436162"/>
              <a:ext cx="435525" cy="373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11" name="椭圆 110"/>
            <p:cNvSpPr/>
            <p:nvPr/>
          </p:nvSpPr>
          <p:spPr bwMode="auto">
            <a:xfrm>
              <a:off x="6427863" y="41865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436875" y="51576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677649" y="3715666"/>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H="1" flipV="1">
              <a:off x="6684821" y="4698480"/>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5" name="椭圆 114"/>
            <p:cNvSpPr/>
            <p:nvPr/>
          </p:nvSpPr>
          <p:spPr bwMode="auto">
            <a:xfrm>
              <a:off x="7146295" y="5151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7839383" y="5151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a:stCxn id="115" idx="2"/>
            </p:cNvCxnSpPr>
            <p:nvPr/>
          </p:nvCxnSpPr>
          <p:spPr bwMode="auto">
            <a:xfrm flipH="1">
              <a:off x="6960755" y="5404491"/>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18" name="直接箭头连接符 117"/>
            <p:cNvCxnSpPr/>
            <p:nvPr/>
          </p:nvCxnSpPr>
          <p:spPr bwMode="auto">
            <a:xfrm flipH="1">
              <a:off x="7650351" y="5403411"/>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43" name="右箭头 42"/>
          <p:cNvSpPr/>
          <p:nvPr/>
        </p:nvSpPr>
        <p:spPr bwMode="auto">
          <a:xfrm>
            <a:off x="3626932" y="3266662"/>
            <a:ext cx="819833"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688226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Righ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strips(downRight)">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strips(downRight)">
                                      <p:cBhvr>
                                        <p:cTn id="17" dur="500"/>
                                        <p:tgtEl>
                                          <p:spTgt spid="9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strips(downRight)">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strips(downRight)">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xit" presetSubtype="3" fill="hold" nodeType="clickEffect">
                                  <p:stCondLst>
                                    <p:cond delay="0"/>
                                  </p:stCondLst>
                                  <p:childTnLst>
                                    <p:animEffect transition="out" filter="strips(upRight)">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xit" presetSubtype="9" fill="hold" nodeType="clickEffect">
                                  <p:stCondLst>
                                    <p:cond delay="0"/>
                                  </p:stCondLst>
                                  <p:childTnLst>
                                    <p:animEffect transition="out" filter="strips(upLeft)">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xit" presetSubtype="9" fill="hold" nodeType="clickEffect">
                                  <p:stCondLst>
                                    <p:cond delay="0"/>
                                  </p:stCondLst>
                                  <p:childTnLst>
                                    <p:animEffect transition="out" filter="strips(upLeft)">
                                      <p:cBhvr>
                                        <p:cTn id="41" dur="500"/>
                                        <p:tgtEl>
                                          <p:spTgt spid="32"/>
                                        </p:tgtEl>
                                      </p:cBhvr>
                                    </p:animEffect>
                                    <p:set>
                                      <p:cBhvr>
                                        <p:cTn id="42" dur="1" fill="hold">
                                          <p:stCondLst>
                                            <p:cond delay="499"/>
                                          </p:stCondLst>
                                        </p:cTn>
                                        <p:tgtEl>
                                          <p:spTgt spid="3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8" presetClass="exit" presetSubtype="9" fill="hold" nodeType="clickEffect">
                                  <p:stCondLst>
                                    <p:cond delay="0"/>
                                  </p:stCondLst>
                                  <p:childTnLst>
                                    <p:animEffect transition="out" filter="strips(upLeft)">
                                      <p:cBhvr>
                                        <p:cTn id="46" dur="500"/>
                                        <p:tgtEl>
                                          <p:spTgt spid="99"/>
                                        </p:tgtEl>
                                      </p:cBhvr>
                                    </p:animEffect>
                                    <p:set>
                                      <p:cBhvr>
                                        <p:cTn id="47" dur="1" fill="hold">
                                          <p:stCondLst>
                                            <p:cond delay="499"/>
                                          </p:stCondLst>
                                        </p:cTn>
                                        <p:tgtEl>
                                          <p:spTgt spid="9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8" presetClass="exit" presetSubtype="9" fill="hold" nodeType="clickEffect">
                                  <p:stCondLst>
                                    <p:cond delay="0"/>
                                  </p:stCondLst>
                                  <p:childTnLst>
                                    <p:animEffect transition="out" filter="strips(upLeft)">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长子</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兄弟表示法</a:t>
            </a:r>
            <a:endParaRPr lang="en-US" altLang="zh-CN" sz="28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2555776" y="6020394"/>
            <a:ext cx="6196466" cy="461665"/>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任意多叉树（有根有序）可转化为二叉树</a:t>
            </a:r>
            <a:endParaRPr lang="en-US" altLang="zh-CN" dirty="0"/>
          </a:p>
        </p:txBody>
      </p:sp>
      <p:sp>
        <p:nvSpPr>
          <p:cNvPr id="100" name="椭圆 99"/>
          <p:cNvSpPr/>
          <p:nvPr/>
        </p:nvSpPr>
        <p:spPr bwMode="auto">
          <a:xfrm>
            <a:off x="4815064" y="223001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815064"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815064" y="41623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751676"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6687780"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5" name="直接箭头连接符 104"/>
          <p:cNvCxnSpPr/>
          <p:nvPr/>
        </p:nvCxnSpPr>
        <p:spPr bwMode="auto">
          <a:xfrm flipH="1">
            <a:off x="5314108" y="3444209"/>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6" name="直接箭头连接符 105"/>
          <p:cNvCxnSpPr/>
          <p:nvPr/>
        </p:nvCxnSpPr>
        <p:spPr bwMode="auto">
          <a:xfrm flipH="1">
            <a:off x="6255732" y="3444209"/>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7" name="直接箭头连接符 106"/>
          <p:cNvCxnSpPr/>
          <p:nvPr/>
        </p:nvCxnSpPr>
        <p:spPr bwMode="auto">
          <a:xfrm flipH="1" flipV="1">
            <a:off x="5067092" y="2735996"/>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5067092" y="3703640"/>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9" name="椭圆 108"/>
          <p:cNvSpPr/>
          <p:nvPr/>
        </p:nvSpPr>
        <p:spPr bwMode="auto">
          <a:xfrm>
            <a:off x="5748707" y="415242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0" name="直接箭头连接符 109"/>
          <p:cNvCxnSpPr/>
          <p:nvPr/>
        </p:nvCxnSpPr>
        <p:spPr bwMode="auto">
          <a:xfrm flipH="1" flipV="1">
            <a:off x="5316151" y="4420099"/>
            <a:ext cx="435525" cy="373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11" name="椭圆 110"/>
          <p:cNvSpPr/>
          <p:nvPr/>
        </p:nvSpPr>
        <p:spPr bwMode="auto">
          <a:xfrm>
            <a:off x="6703685" y="41704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712697" y="514161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953471" y="3699603"/>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H="1" flipV="1">
            <a:off x="6960643" y="4682417"/>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5" name="椭圆 114"/>
          <p:cNvSpPr/>
          <p:nvPr/>
        </p:nvSpPr>
        <p:spPr bwMode="auto">
          <a:xfrm>
            <a:off x="7422117" y="51354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8115205" y="51354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a:stCxn id="115" idx="2"/>
          </p:cNvCxnSpPr>
          <p:nvPr/>
        </p:nvCxnSpPr>
        <p:spPr bwMode="auto">
          <a:xfrm flipH="1">
            <a:off x="7236577" y="538842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18" name="直接箭头连接符 117"/>
          <p:cNvCxnSpPr/>
          <p:nvPr/>
        </p:nvCxnSpPr>
        <p:spPr bwMode="auto">
          <a:xfrm flipH="1">
            <a:off x="7926173" y="538734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43" name="右箭头 42"/>
          <p:cNvSpPr/>
          <p:nvPr/>
        </p:nvSpPr>
        <p:spPr bwMode="auto">
          <a:xfrm flipH="1">
            <a:off x="2370391" y="3456731"/>
            <a:ext cx="2035354" cy="520033"/>
          </a:xfrm>
          <a:prstGeom prst="rightArrow">
            <a:avLst>
              <a:gd name="adj1" fmla="val 50000"/>
              <a:gd name="adj2" fmla="val 197439"/>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67" name="组合 66"/>
          <p:cNvGrpSpPr/>
          <p:nvPr/>
        </p:nvGrpSpPr>
        <p:grpSpPr>
          <a:xfrm>
            <a:off x="250373" y="1822788"/>
            <a:ext cx="1911005" cy="4659271"/>
            <a:chOff x="727075" y="1866073"/>
            <a:chExt cx="1911005" cy="4659271"/>
          </a:xfrm>
        </p:grpSpPr>
        <p:sp>
          <p:nvSpPr>
            <p:cNvPr id="60" name="椭圆 59"/>
            <p:cNvSpPr/>
            <p:nvPr/>
          </p:nvSpPr>
          <p:spPr bwMode="auto">
            <a:xfrm>
              <a:off x="1580345" y="18660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1150456" y="251086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a:endCxn id="60" idx="3"/>
            </p:cNvCxnSpPr>
            <p:nvPr/>
          </p:nvCxnSpPr>
          <p:spPr bwMode="auto">
            <a:xfrm flipV="1">
              <a:off x="1535557" y="2297951"/>
              <a:ext cx="118605" cy="25082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727075" y="32037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a:endCxn id="63" idx="5"/>
            </p:cNvCxnSpPr>
            <p:nvPr/>
          </p:nvCxnSpPr>
          <p:spPr bwMode="auto">
            <a:xfrm flipH="1" flipV="1">
              <a:off x="1580695" y="2942738"/>
              <a:ext cx="139816" cy="25909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0" name="椭圆 69"/>
            <p:cNvSpPr/>
            <p:nvPr/>
          </p:nvSpPr>
          <p:spPr bwMode="auto">
            <a:xfrm>
              <a:off x="1562286"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1" name="直接箭头连接符 70"/>
            <p:cNvCxnSpPr/>
            <p:nvPr/>
          </p:nvCxnSpPr>
          <p:spPr bwMode="auto">
            <a:xfrm flipH="1" flipV="1">
              <a:off x="1951720" y="3632409"/>
              <a:ext cx="145724" cy="210276"/>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2" name="椭圆 71"/>
            <p:cNvSpPr/>
            <p:nvPr/>
          </p:nvSpPr>
          <p:spPr bwMode="auto">
            <a:xfrm>
              <a:off x="1967004" y="38027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3" name="直接箭头连接符 72"/>
            <p:cNvCxnSpPr/>
            <p:nvPr/>
          </p:nvCxnSpPr>
          <p:spPr bwMode="auto">
            <a:xfrm flipH="1" flipV="1">
              <a:off x="1129864" y="3659018"/>
              <a:ext cx="145045" cy="20203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4" name="椭圆 73"/>
            <p:cNvSpPr/>
            <p:nvPr/>
          </p:nvSpPr>
          <p:spPr bwMode="auto">
            <a:xfrm>
              <a:off x="1129864" y="38379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1625490" y="44254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267395" y="50074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7" name="椭圆 76"/>
            <p:cNvSpPr/>
            <p:nvPr/>
          </p:nvSpPr>
          <p:spPr bwMode="auto">
            <a:xfrm>
              <a:off x="1699691" y="55133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8" name="椭圆 77"/>
            <p:cNvSpPr/>
            <p:nvPr/>
          </p:nvSpPr>
          <p:spPr bwMode="auto">
            <a:xfrm>
              <a:off x="2134024" y="601936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a:endCxn id="63" idx="3"/>
            </p:cNvCxnSpPr>
            <p:nvPr/>
          </p:nvCxnSpPr>
          <p:spPr bwMode="auto">
            <a:xfrm flipV="1">
              <a:off x="1084457" y="2942738"/>
              <a:ext cx="139816" cy="27712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9" name="直接箭头连接符 88"/>
            <p:cNvCxnSpPr/>
            <p:nvPr/>
          </p:nvCxnSpPr>
          <p:spPr bwMode="auto">
            <a:xfrm flipV="1">
              <a:off x="1982267" y="4291988"/>
              <a:ext cx="120185" cy="1502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9" name="直接箭头连接符 118"/>
            <p:cNvCxnSpPr/>
            <p:nvPr/>
          </p:nvCxnSpPr>
          <p:spPr bwMode="auto">
            <a:xfrm flipV="1">
              <a:off x="1639598" y="4897854"/>
              <a:ext cx="120185" cy="1502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0" name="直接箭头连接符 119"/>
            <p:cNvCxnSpPr>
              <a:stCxn id="77" idx="1"/>
            </p:cNvCxnSpPr>
            <p:nvPr/>
          </p:nvCxnSpPr>
          <p:spPr bwMode="auto">
            <a:xfrm flipH="1" flipV="1">
              <a:off x="1679867" y="5449480"/>
              <a:ext cx="93641" cy="13801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21" name="直接箭头连接符 120"/>
            <p:cNvCxnSpPr/>
            <p:nvPr/>
          </p:nvCxnSpPr>
          <p:spPr bwMode="auto">
            <a:xfrm flipH="1" flipV="1">
              <a:off x="2110106" y="5959677"/>
              <a:ext cx="93641" cy="13801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45" name="TextBox 20"/>
          <p:cNvSpPr txBox="1">
            <a:spLocks noChangeArrowheads="1"/>
          </p:cNvSpPr>
          <p:nvPr/>
        </p:nvSpPr>
        <p:spPr bwMode="auto">
          <a:xfrm>
            <a:off x="2179858" y="2628576"/>
            <a:ext cx="2326829"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孩子：左孩子</a:t>
            </a:r>
            <a:endParaRPr lang="en-US" altLang="zh-CN" sz="20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下一兄弟：右孩子</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17486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3" grpId="0" animBg="1"/>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二叉树转多叉树</a:t>
            </a:r>
            <a:endParaRPr lang="en-US" altLang="zh-CN" sz="28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98176" y="1690885"/>
            <a:ext cx="2254804" cy="2591868"/>
            <a:chOff x="721095" y="1703317"/>
            <a:chExt cx="2254804" cy="2591868"/>
          </a:xfrm>
        </p:grpSpPr>
        <p:cxnSp>
          <p:nvCxnSpPr>
            <p:cNvPr id="40" name="直接箭头连接符 39"/>
            <p:cNvCxnSpPr>
              <a:endCxn id="20" idx="5"/>
            </p:cNvCxnSpPr>
            <p:nvPr/>
          </p:nvCxnSpPr>
          <p:spPr bwMode="auto">
            <a:xfrm flipH="1" flipV="1">
              <a:off x="2346949" y="3183770"/>
              <a:ext cx="207603" cy="18073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9" name="椭圆 18"/>
            <p:cNvSpPr/>
            <p:nvPr/>
          </p:nvSpPr>
          <p:spPr bwMode="auto">
            <a:xfrm>
              <a:off x="1967787" y="1703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 name="椭圆 19"/>
            <p:cNvSpPr/>
            <p:nvPr/>
          </p:nvSpPr>
          <p:spPr bwMode="auto">
            <a:xfrm>
              <a:off x="1916710"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1" name="椭圆 20"/>
            <p:cNvSpPr/>
            <p:nvPr/>
          </p:nvSpPr>
          <p:spPr bwMode="auto">
            <a:xfrm>
              <a:off x="1331640" y="219765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2" name="椭圆 21"/>
            <p:cNvSpPr/>
            <p:nvPr/>
          </p:nvSpPr>
          <p:spPr bwMode="auto">
            <a:xfrm>
              <a:off x="721095"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1355152"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8" name="直接箭头连接符 27"/>
            <p:cNvCxnSpPr/>
            <p:nvPr/>
          </p:nvCxnSpPr>
          <p:spPr bwMode="auto">
            <a:xfrm flipV="1">
              <a:off x="1784652" y="2094747"/>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1" name="直接箭头连接符 30"/>
            <p:cNvCxnSpPr>
              <a:stCxn id="20" idx="1"/>
              <a:endCxn id="21" idx="5"/>
            </p:cNvCxnSpPr>
            <p:nvPr/>
          </p:nvCxnSpPr>
          <p:spPr bwMode="auto">
            <a:xfrm flipH="1" flipV="1">
              <a:off x="1761879" y="2629537"/>
              <a:ext cx="228648" cy="19645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3" name="椭圆 32"/>
            <p:cNvSpPr/>
            <p:nvPr/>
          </p:nvSpPr>
          <p:spPr bwMode="auto">
            <a:xfrm>
              <a:off x="1934122" y="378920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V="1">
              <a:off x="1166126" y="2624851"/>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H="1" flipV="1">
              <a:off x="1166126" y="3167297"/>
              <a:ext cx="232748" cy="1972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9" name="椭圆 38"/>
            <p:cNvSpPr/>
            <p:nvPr/>
          </p:nvSpPr>
          <p:spPr bwMode="auto">
            <a:xfrm>
              <a:off x="2471843"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stCxn id="33" idx="7"/>
              <a:endCxn id="39" idx="3"/>
            </p:cNvCxnSpPr>
            <p:nvPr/>
          </p:nvCxnSpPr>
          <p:spPr bwMode="auto">
            <a:xfrm flipV="1">
              <a:off x="2364361" y="3697780"/>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34" name="直接箭头连接符 33"/>
          <p:cNvCxnSpPr>
            <a:stCxn id="60" idx="0"/>
            <a:endCxn id="54" idx="4"/>
          </p:cNvCxnSpPr>
          <p:nvPr/>
        </p:nvCxnSpPr>
        <p:spPr bwMode="auto">
          <a:xfrm flipV="1">
            <a:off x="5705618" y="2088222"/>
            <a:ext cx="51077" cy="542599"/>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nvGrpSpPr>
          <p:cNvPr id="48" name="组合 47"/>
          <p:cNvGrpSpPr/>
          <p:nvPr/>
        </p:nvGrpSpPr>
        <p:grpSpPr>
          <a:xfrm>
            <a:off x="4257975" y="1582246"/>
            <a:ext cx="2254804" cy="2591868"/>
            <a:chOff x="721095" y="1703317"/>
            <a:chExt cx="2254804" cy="2591868"/>
          </a:xfrm>
        </p:grpSpPr>
        <p:cxnSp>
          <p:nvCxnSpPr>
            <p:cNvPr id="49" name="直接箭头连接符 48"/>
            <p:cNvCxnSpPr>
              <a:endCxn id="60" idx="5"/>
            </p:cNvCxnSpPr>
            <p:nvPr/>
          </p:nvCxnSpPr>
          <p:spPr bwMode="auto">
            <a:xfrm flipH="1" flipV="1">
              <a:off x="2346949" y="3183770"/>
              <a:ext cx="207603" cy="18073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4" name="椭圆 53"/>
            <p:cNvSpPr/>
            <p:nvPr/>
          </p:nvSpPr>
          <p:spPr bwMode="auto">
            <a:xfrm>
              <a:off x="1967787" y="1703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椭圆 59"/>
            <p:cNvSpPr/>
            <p:nvPr/>
          </p:nvSpPr>
          <p:spPr bwMode="auto">
            <a:xfrm>
              <a:off x="1916710"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2" name="椭圆 61"/>
            <p:cNvSpPr/>
            <p:nvPr/>
          </p:nvSpPr>
          <p:spPr bwMode="auto">
            <a:xfrm>
              <a:off x="1331640" y="219765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21095"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4" name="椭圆 63"/>
            <p:cNvSpPr/>
            <p:nvPr/>
          </p:nvSpPr>
          <p:spPr bwMode="auto">
            <a:xfrm>
              <a:off x="1355152"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p:nvPr/>
          </p:nvCxnSpPr>
          <p:spPr bwMode="auto">
            <a:xfrm flipV="1">
              <a:off x="1784652" y="2094747"/>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7" name="直接箭头连接符 66"/>
            <p:cNvCxnSpPr>
              <a:stCxn id="60" idx="1"/>
              <a:endCxn id="62" idx="5"/>
            </p:cNvCxnSpPr>
            <p:nvPr/>
          </p:nvCxnSpPr>
          <p:spPr bwMode="auto">
            <a:xfrm flipH="1" flipV="1">
              <a:off x="1761879" y="2629537"/>
              <a:ext cx="228648" cy="19645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8" name="椭圆 67"/>
            <p:cNvSpPr/>
            <p:nvPr/>
          </p:nvSpPr>
          <p:spPr bwMode="auto">
            <a:xfrm>
              <a:off x="1934122" y="378920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9" name="直接箭头连接符 68"/>
            <p:cNvCxnSpPr/>
            <p:nvPr/>
          </p:nvCxnSpPr>
          <p:spPr bwMode="auto">
            <a:xfrm flipV="1">
              <a:off x="1166126" y="2624851"/>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0" name="直接箭头连接符 69"/>
            <p:cNvCxnSpPr/>
            <p:nvPr/>
          </p:nvCxnSpPr>
          <p:spPr bwMode="auto">
            <a:xfrm flipH="1" flipV="1">
              <a:off x="1166126" y="3167297"/>
              <a:ext cx="232748" cy="1972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1" name="椭圆 70"/>
            <p:cNvSpPr/>
            <p:nvPr/>
          </p:nvSpPr>
          <p:spPr bwMode="auto">
            <a:xfrm>
              <a:off x="2471843"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a:stCxn id="68" idx="7"/>
              <a:endCxn id="71" idx="3"/>
            </p:cNvCxnSpPr>
            <p:nvPr/>
          </p:nvCxnSpPr>
          <p:spPr bwMode="auto">
            <a:xfrm flipV="1">
              <a:off x="2364361" y="3697780"/>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73" name="直接箭头连接符 72"/>
          <p:cNvCxnSpPr>
            <a:stCxn id="71" idx="0"/>
            <a:endCxn id="54" idx="5"/>
          </p:cNvCxnSpPr>
          <p:nvPr/>
        </p:nvCxnSpPr>
        <p:spPr bwMode="auto">
          <a:xfrm flipH="1" flipV="1">
            <a:off x="5934906" y="2014124"/>
            <a:ext cx="325845" cy="113070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74" name="直接箭头连接符 73"/>
          <p:cNvCxnSpPr>
            <a:stCxn id="64" idx="0"/>
          </p:cNvCxnSpPr>
          <p:nvPr/>
        </p:nvCxnSpPr>
        <p:spPr bwMode="auto">
          <a:xfrm flipH="1" flipV="1">
            <a:off x="5121630" y="2568857"/>
            <a:ext cx="22430" cy="575974"/>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40" name="右箭头 139"/>
          <p:cNvSpPr/>
          <p:nvPr/>
        </p:nvSpPr>
        <p:spPr bwMode="auto">
          <a:xfrm>
            <a:off x="2707891" y="2798271"/>
            <a:ext cx="1128062"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 name="组合 2"/>
          <p:cNvGrpSpPr/>
          <p:nvPr/>
        </p:nvGrpSpPr>
        <p:grpSpPr>
          <a:xfrm>
            <a:off x="6476116" y="3167314"/>
            <a:ext cx="2456678" cy="3275429"/>
            <a:chOff x="6476116" y="3167314"/>
            <a:chExt cx="2456678" cy="3275429"/>
          </a:xfrm>
        </p:grpSpPr>
        <p:grpSp>
          <p:nvGrpSpPr>
            <p:cNvPr id="139" name="组合 138"/>
            <p:cNvGrpSpPr/>
            <p:nvPr/>
          </p:nvGrpSpPr>
          <p:grpSpPr>
            <a:xfrm>
              <a:off x="6677990" y="3850875"/>
              <a:ext cx="2254804" cy="2591868"/>
              <a:chOff x="6349644" y="1773236"/>
              <a:chExt cx="2254804" cy="2591868"/>
            </a:xfrm>
          </p:grpSpPr>
          <p:cxnSp>
            <p:nvCxnSpPr>
              <p:cNvPr id="75" name="直接箭头连接符 74"/>
              <p:cNvCxnSpPr>
                <a:stCxn id="79" idx="0"/>
                <a:endCxn id="78" idx="4"/>
              </p:cNvCxnSpPr>
              <p:nvPr/>
            </p:nvCxnSpPr>
            <p:spPr bwMode="auto">
              <a:xfrm flipV="1">
                <a:off x="7797287" y="2279212"/>
                <a:ext cx="51077" cy="542599"/>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8" name="椭圆 77"/>
              <p:cNvSpPr/>
              <p:nvPr/>
            </p:nvSpPr>
            <p:spPr bwMode="auto">
              <a:xfrm>
                <a:off x="7596336" y="17732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9" name="椭圆 78"/>
              <p:cNvSpPr/>
              <p:nvPr/>
            </p:nvSpPr>
            <p:spPr bwMode="auto">
              <a:xfrm>
                <a:off x="7545259" y="28218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0" name="椭圆 79"/>
              <p:cNvSpPr/>
              <p:nvPr/>
            </p:nvSpPr>
            <p:spPr bwMode="auto">
              <a:xfrm>
                <a:off x="6960189" y="22675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1" name="椭圆 80"/>
              <p:cNvSpPr/>
              <p:nvPr/>
            </p:nvSpPr>
            <p:spPr bwMode="auto">
              <a:xfrm>
                <a:off x="6349644" y="28218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2" name="椭圆 81"/>
              <p:cNvSpPr/>
              <p:nvPr/>
            </p:nvSpPr>
            <p:spPr bwMode="auto">
              <a:xfrm>
                <a:off x="6983701" y="33358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p:nvPr/>
            </p:nvCxnSpPr>
            <p:spPr bwMode="auto">
              <a:xfrm flipV="1">
                <a:off x="7413201" y="2164666"/>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5" name="椭圆 84"/>
              <p:cNvSpPr/>
              <p:nvPr/>
            </p:nvSpPr>
            <p:spPr bwMode="auto">
              <a:xfrm>
                <a:off x="7562671" y="3859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6" name="直接箭头连接符 85"/>
              <p:cNvCxnSpPr/>
              <p:nvPr/>
            </p:nvCxnSpPr>
            <p:spPr bwMode="auto">
              <a:xfrm flipV="1">
                <a:off x="6794675" y="2694770"/>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8" name="椭圆 87"/>
              <p:cNvSpPr/>
              <p:nvPr/>
            </p:nvSpPr>
            <p:spPr bwMode="auto">
              <a:xfrm>
                <a:off x="8100392" y="33358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9" name="直接箭头连接符 88"/>
              <p:cNvCxnSpPr>
                <a:stCxn id="85" idx="7"/>
                <a:endCxn id="88" idx="3"/>
              </p:cNvCxnSpPr>
              <p:nvPr/>
            </p:nvCxnSpPr>
            <p:spPr bwMode="auto">
              <a:xfrm flipV="1">
                <a:off x="7992910" y="3767699"/>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90" name="直接箭头连接符 89"/>
              <p:cNvCxnSpPr>
                <a:stCxn id="88" idx="0"/>
                <a:endCxn id="78" idx="5"/>
              </p:cNvCxnSpPr>
              <p:nvPr/>
            </p:nvCxnSpPr>
            <p:spPr bwMode="auto">
              <a:xfrm flipH="1" flipV="1">
                <a:off x="8026575" y="2205114"/>
                <a:ext cx="325845" cy="113070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1" name="直接箭头连接符 90"/>
              <p:cNvCxnSpPr>
                <a:stCxn id="82" idx="0"/>
              </p:cNvCxnSpPr>
              <p:nvPr/>
            </p:nvCxnSpPr>
            <p:spPr bwMode="auto">
              <a:xfrm flipH="1" flipV="1">
                <a:off x="7213299" y="2759847"/>
                <a:ext cx="22430" cy="575974"/>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141" name="右箭头 140"/>
            <p:cNvSpPr/>
            <p:nvPr/>
          </p:nvSpPr>
          <p:spPr bwMode="auto">
            <a:xfrm rot="3032446">
              <a:off x="6345690" y="3929901"/>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3" name="TextBox 20"/>
            <p:cNvSpPr txBox="1">
              <a:spLocks noChangeArrowheads="1"/>
            </p:cNvSpPr>
            <p:nvPr/>
          </p:nvSpPr>
          <p:spPr bwMode="auto">
            <a:xfrm>
              <a:off x="6737013" y="3167314"/>
              <a:ext cx="1352474" cy="707886"/>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删除所有右链路</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
        <p:nvSpPr>
          <p:cNvPr id="144" name="TextBox 20"/>
          <p:cNvSpPr txBox="1">
            <a:spLocks noChangeArrowheads="1"/>
          </p:cNvSpPr>
          <p:nvPr/>
        </p:nvSpPr>
        <p:spPr bwMode="auto">
          <a:xfrm>
            <a:off x="2256423" y="1867171"/>
            <a:ext cx="2390911" cy="9233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增加节点到左孩子的右孩子（及后续右孩子）的链路</a:t>
            </a:r>
            <a:endParaRPr lang="en-US" altLang="zh-CN"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675085" y="4212924"/>
            <a:ext cx="4527788" cy="2128785"/>
            <a:chOff x="1831961" y="4222415"/>
            <a:chExt cx="4527788" cy="2128785"/>
          </a:xfrm>
        </p:grpSpPr>
        <p:grpSp>
          <p:nvGrpSpPr>
            <p:cNvPr id="137" name="组合 136"/>
            <p:cNvGrpSpPr/>
            <p:nvPr/>
          </p:nvGrpSpPr>
          <p:grpSpPr>
            <a:xfrm>
              <a:off x="1831961" y="4222415"/>
              <a:ext cx="2608349" cy="2128785"/>
              <a:chOff x="1961456" y="4221508"/>
              <a:chExt cx="2608349" cy="2128785"/>
            </a:xfrm>
          </p:grpSpPr>
          <p:sp>
            <p:nvSpPr>
              <p:cNvPr id="93" name="椭圆 92"/>
              <p:cNvSpPr/>
              <p:nvPr/>
            </p:nvSpPr>
            <p:spPr bwMode="auto">
              <a:xfrm>
                <a:off x="3226404" y="42215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3231132" y="502718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5" name="椭圆 94"/>
              <p:cNvSpPr/>
              <p:nvPr/>
            </p:nvSpPr>
            <p:spPr bwMode="auto">
              <a:xfrm>
                <a:off x="2436650" y="504481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椭圆 95"/>
              <p:cNvSpPr/>
              <p:nvPr/>
            </p:nvSpPr>
            <p:spPr bwMode="auto">
              <a:xfrm>
                <a:off x="1961456" y="582332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7" name="椭圆 96"/>
              <p:cNvSpPr/>
              <p:nvPr/>
            </p:nvSpPr>
            <p:spPr bwMode="auto">
              <a:xfrm>
                <a:off x="2869075" y="583079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8" name="直接箭头连接符 97"/>
              <p:cNvCxnSpPr>
                <a:stCxn id="94" idx="0"/>
                <a:endCxn id="93" idx="4"/>
              </p:cNvCxnSpPr>
              <p:nvPr/>
            </p:nvCxnSpPr>
            <p:spPr bwMode="auto">
              <a:xfrm flipH="1" flipV="1">
                <a:off x="3478432" y="4727484"/>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9" name="椭圆 98"/>
              <p:cNvSpPr/>
              <p:nvPr/>
            </p:nvSpPr>
            <p:spPr bwMode="auto">
              <a:xfrm>
                <a:off x="4065749" y="5844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048368" y="50395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5" name="直接箭头连接符 114"/>
              <p:cNvCxnSpPr>
                <a:stCxn id="101" idx="1"/>
                <a:endCxn id="93" idx="5"/>
              </p:cNvCxnSpPr>
              <p:nvPr/>
            </p:nvCxnSpPr>
            <p:spPr bwMode="auto">
              <a:xfrm flipH="1" flipV="1">
                <a:off x="3656643" y="4653386"/>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8" name="直接箭头连接符 117"/>
              <p:cNvCxnSpPr>
                <a:stCxn id="95" idx="7"/>
                <a:endCxn id="93" idx="3"/>
              </p:cNvCxnSpPr>
              <p:nvPr/>
            </p:nvCxnSpPr>
            <p:spPr bwMode="auto">
              <a:xfrm flipV="1">
                <a:off x="2866889" y="4653386"/>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1" name="直接箭头连接符 120"/>
              <p:cNvCxnSpPr>
                <a:stCxn id="96" idx="7"/>
              </p:cNvCxnSpPr>
              <p:nvPr/>
            </p:nvCxnSpPr>
            <p:spPr bwMode="auto">
              <a:xfrm flipV="1">
                <a:off x="2391695" y="5533165"/>
                <a:ext cx="219030" cy="36425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5" name="直接箭头连接符 124"/>
              <p:cNvCxnSpPr>
                <a:stCxn id="97" idx="1"/>
              </p:cNvCxnSpPr>
              <p:nvPr/>
            </p:nvCxnSpPr>
            <p:spPr bwMode="auto">
              <a:xfrm flipH="1" flipV="1">
                <a:off x="2782027" y="5538202"/>
                <a:ext cx="160865" cy="36668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1" name="直接箭头连接符 130"/>
              <p:cNvCxnSpPr>
                <a:stCxn id="99" idx="0"/>
              </p:cNvCxnSpPr>
              <p:nvPr/>
            </p:nvCxnSpPr>
            <p:spPr bwMode="auto">
              <a:xfrm flipH="1" flipV="1">
                <a:off x="4314732" y="5545545"/>
                <a:ext cx="3045" cy="29877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42" name="右箭头 141"/>
            <p:cNvSpPr/>
            <p:nvPr/>
          </p:nvSpPr>
          <p:spPr bwMode="auto">
            <a:xfrm rot="10800000">
              <a:off x="5154487" y="5182148"/>
              <a:ext cx="875544"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5" name="TextBox 20"/>
            <p:cNvSpPr txBox="1">
              <a:spLocks noChangeArrowheads="1"/>
            </p:cNvSpPr>
            <p:nvPr/>
          </p:nvSpPr>
          <p:spPr bwMode="auto">
            <a:xfrm>
              <a:off x="5007275" y="5610755"/>
              <a:ext cx="13524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层次调整</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3894812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strips(downLeft)">
                                      <p:cBhvr>
                                        <p:cTn id="15" dur="500"/>
                                        <p:tgtEl>
                                          <p:spTgt spid="73"/>
                                        </p:tgtEl>
                                      </p:cBhvr>
                                    </p:animEffect>
                                  </p:childTnLst>
                                </p:cTn>
                              </p:par>
                            </p:childTnLst>
                          </p:cTn>
                        </p:par>
                        <p:par>
                          <p:cTn id="16" fill="hold">
                            <p:stCondLst>
                              <p:cond delay="500"/>
                            </p:stCondLst>
                            <p:childTnLst>
                              <p:par>
                                <p:cTn id="17" presetID="18" presetClass="entr" presetSubtype="12"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trips(downLeft)">
                                      <p:cBhvr>
                                        <p:cTn id="19" dur="500"/>
                                        <p:tgtEl>
                                          <p:spTgt spid="34"/>
                                        </p:tgtEl>
                                      </p:cBhvr>
                                    </p:animEffect>
                                  </p:childTnLst>
                                </p:cTn>
                              </p:par>
                            </p:childTnLst>
                          </p:cTn>
                        </p:par>
                        <p:par>
                          <p:cTn id="20" fill="hold">
                            <p:stCondLst>
                              <p:cond delay="1000"/>
                            </p:stCondLst>
                            <p:childTnLst>
                              <p:par>
                                <p:cTn id="21" presetID="18" presetClass="entr" presetSubtype="12"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strips(downLeft)">
                                      <p:cBhvr>
                                        <p:cTn id="23" dur="500"/>
                                        <p:tgtEl>
                                          <p:spTgt spid="7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trips(downRigh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p:tgtEl>
                                          <p:spTgt spid="4"/>
                                        </p:tgtEl>
                                        <p:attrNameLst>
                                          <p:attrName>ppt_x</p:attrName>
                                        </p:attrNameLst>
                                      </p:cBhvr>
                                      <p:tavLst>
                                        <p:tav tm="0">
                                          <p:val>
                                            <p:strVal val="#ppt_x+#ppt_w*1.125000"/>
                                          </p:val>
                                        </p:tav>
                                        <p:tav tm="100000">
                                          <p:val>
                                            <p:strVal val="#ppt_x"/>
                                          </p:val>
                                        </p:tav>
                                      </p:tavLst>
                                    </p:anim>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
            </a:r>
            <a:br>
              <a:rPr lang="en-US" altLang="zh-CN" sz="3600" dirty="0">
                <a:solidFill>
                  <a:srgbClr val="003366"/>
                </a:solidFill>
                <a:latin typeface="微软雅黑" pitchFamily="34" charset="-122"/>
                <a:ea typeface="微软雅黑" pitchFamily="34" charset="-122"/>
              </a:rPr>
            </a:br>
            <a:r>
              <a:rPr lang="zh-CN" altLang="en-US" sz="3600" dirty="0">
                <a:solidFill>
                  <a:srgbClr val="003366"/>
                </a:solidFill>
                <a:latin typeface="微软雅黑" pitchFamily="34" charset="-122"/>
                <a:ea typeface="微软雅黑" pitchFamily="34" charset="-122"/>
              </a:rPr>
              <a:t>森林到二叉树的转换</a:t>
            </a:r>
            <a:r>
              <a:rPr lang="en-US" altLang="zh-CN" sz="3600" dirty="0">
                <a:latin typeface="微软雅黑" panose="020B0503020204020204" pitchFamily="34" charset="-122"/>
                <a:ea typeface="微软雅黑" panose="020B0503020204020204" pitchFamily="34" charset="-122"/>
              </a:rPr>
              <a:t/>
            </a:r>
            <a:br>
              <a:rPr lang="en-US" altLang="zh-CN" sz="3600" dirty="0">
                <a:latin typeface="微软雅黑" panose="020B0503020204020204" pitchFamily="34" charset="-122"/>
                <a:ea typeface="微软雅黑" panose="020B0503020204020204" pitchFamily="34" charset="-122"/>
              </a:rPr>
            </a:br>
            <a:endParaRPr lang="zh-CN" altLang="en-US" sz="3600" dirty="0">
              <a:solidFill>
                <a:srgbClr val="003366"/>
              </a:solidFill>
              <a:latin typeface="微软雅黑" pitchFamily="34" charset="-122"/>
              <a:ea typeface="微软雅黑" pitchFamily="34" charset="-122"/>
            </a:endParaRPr>
          </a:p>
        </p:txBody>
      </p:sp>
      <p:sp>
        <p:nvSpPr>
          <p:cNvPr id="76" name="TextBox 20"/>
          <p:cNvSpPr txBox="1">
            <a:spLocks noChangeArrowheads="1"/>
          </p:cNvSpPr>
          <p:nvPr/>
        </p:nvSpPr>
        <p:spPr bwMode="auto">
          <a:xfrm>
            <a:off x="360041" y="1196752"/>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森林：由若干棵树组成的集合，可理解为森林的每棵树都是兄弟</a:t>
            </a:r>
            <a:endParaRPr lang="en-US" altLang="zh-CN" sz="2800" b="1" dirty="0">
              <a:latin typeface="微软雅黑" panose="020B0503020204020204" pitchFamily="34" charset="-122"/>
              <a:ea typeface="微软雅黑" panose="020B0503020204020204" pitchFamily="34" charset="-122"/>
            </a:endParaRPr>
          </a:p>
        </p:txBody>
      </p:sp>
      <p:sp>
        <p:nvSpPr>
          <p:cNvPr id="84" name="椭圆 83"/>
          <p:cNvSpPr/>
          <p:nvPr/>
        </p:nvSpPr>
        <p:spPr bwMode="auto">
          <a:xfrm>
            <a:off x="965969" y="2347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970697" y="315316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176215" y="31707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0" name="椭圆 99"/>
          <p:cNvSpPr/>
          <p:nvPr/>
        </p:nvSpPr>
        <p:spPr bwMode="auto">
          <a:xfrm>
            <a:off x="2528679" y="227687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2528679" y="31653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3" name="直接箭头连接符 102"/>
          <p:cNvCxnSpPr>
            <a:stCxn id="87" idx="0"/>
            <a:endCxn id="84" idx="4"/>
          </p:cNvCxnSpPr>
          <p:nvPr/>
        </p:nvCxnSpPr>
        <p:spPr bwMode="auto">
          <a:xfrm flipH="1" flipV="1">
            <a:off x="1217997" y="2853462"/>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4" name="椭圆 103"/>
          <p:cNvSpPr/>
          <p:nvPr/>
        </p:nvSpPr>
        <p:spPr bwMode="auto">
          <a:xfrm>
            <a:off x="3834594" y="17728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椭圆 104"/>
          <p:cNvSpPr/>
          <p:nvPr/>
        </p:nvSpPr>
        <p:spPr bwMode="auto">
          <a:xfrm>
            <a:off x="1787933" y="31655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6" name="直接箭头连接符 105"/>
          <p:cNvCxnSpPr>
            <a:stCxn id="105" idx="1"/>
            <a:endCxn id="84" idx="5"/>
          </p:cNvCxnSpPr>
          <p:nvPr/>
        </p:nvCxnSpPr>
        <p:spPr bwMode="auto">
          <a:xfrm flipH="1" flipV="1">
            <a:off x="1396208" y="2779364"/>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7" name="直接箭头连接符 106"/>
          <p:cNvCxnSpPr>
            <a:stCxn id="92" idx="7"/>
            <a:endCxn id="84" idx="3"/>
          </p:cNvCxnSpPr>
          <p:nvPr/>
        </p:nvCxnSpPr>
        <p:spPr bwMode="auto">
          <a:xfrm flipV="1">
            <a:off x="606454" y="2779364"/>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2780707" y="2793633"/>
            <a:ext cx="1336" cy="37168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0" name="直接箭头连接符 109"/>
          <p:cNvCxnSpPr/>
          <p:nvPr/>
        </p:nvCxnSpPr>
        <p:spPr bwMode="auto">
          <a:xfrm flipV="1">
            <a:off x="3625220" y="3134804"/>
            <a:ext cx="0" cy="35180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1" name="椭圆 110"/>
          <p:cNvSpPr/>
          <p:nvPr/>
        </p:nvSpPr>
        <p:spPr bwMode="auto">
          <a:xfrm>
            <a:off x="3373192" y="26377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4415602" y="26288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4209555" y="2244478"/>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V="1">
            <a:off x="3740288" y="2261752"/>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6" name="椭圆 115"/>
          <p:cNvSpPr/>
          <p:nvPr/>
        </p:nvSpPr>
        <p:spPr bwMode="auto">
          <a:xfrm>
            <a:off x="3373192" y="346824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7" name="右箭头 116"/>
          <p:cNvSpPr/>
          <p:nvPr/>
        </p:nvSpPr>
        <p:spPr bwMode="auto">
          <a:xfrm rot="5400000">
            <a:off x="531579" y="3966651"/>
            <a:ext cx="447816"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 name="组合 2"/>
          <p:cNvGrpSpPr/>
          <p:nvPr/>
        </p:nvGrpSpPr>
        <p:grpSpPr>
          <a:xfrm>
            <a:off x="408659" y="4518621"/>
            <a:ext cx="4471006" cy="2135073"/>
            <a:chOff x="408659" y="4518621"/>
            <a:chExt cx="4471006" cy="2135073"/>
          </a:xfrm>
        </p:grpSpPr>
        <p:cxnSp>
          <p:nvCxnSpPr>
            <p:cNvPr id="109" name="直接箭头连接符 108"/>
            <p:cNvCxnSpPr/>
            <p:nvPr/>
          </p:nvCxnSpPr>
          <p:spPr bwMode="auto">
            <a:xfrm flipV="1">
              <a:off x="810448" y="4970757"/>
              <a:ext cx="202947" cy="2432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9" name="椭圆 118"/>
            <p:cNvSpPr/>
            <p:nvPr/>
          </p:nvSpPr>
          <p:spPr bwMode="auto">
            <a:xfrm>
              <a:off x="902670" y="45342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0" name="椭圆 119"/>
            <p:cNvSpPr/>
            <p:nvPr/>
          </p:nvSpPr>
          <p:spPr bwMode="auto">
            <a:xfrm>
              <a:off x="924123" y="56310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2" name="椭圆 121"/>
            <p:cNvSpPr/>
            <p:nvPr/>
          </p:nvSpPr>
          <p:spPr bwMode="auto">
            <a:xfrm>
              <a:off x="408659" y="512502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3" name="椭圆 122"/>
            <p:cNvSpPr/>
            <p:nvPr/>
          </p:nvSpPr>
          <p:spPr bwMode="auto">
            <a:xfrm>
              <a:off x="1457536" y="614771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4" name="椭圆 123"/>
            <p:cNvSpPr/>
            <p:nvPr/>
          </p:nvSpPr>
          <p:spPr bwMode="auto">
            <a:xfrm>
              <a:off x="2616304" y="451862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6" name="椭圆 125"/>
            <p:cNvSpPr/>
            <p:nvPr/>
          </p:nvSpPr>
          <p:spPr bwMode="auto">
            <a:xfrm>
              <a:off x="2147979" y="509942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29" name="直接箭头连接符 128"/>
            <p:cNvCxnSpPr>
              <a:stCxn id="120" idx="1"/>
            </p:cNvCxnSpPr>
            <p:nvPr/>
          </p:nvCxnSpPr>
          <p:spPr bwMode="auto">
            <a:xfrm flipH="1" flipV="1">
              <a:off x="863758" y="5539280"/>
              <a:ext cx="134182" cy="16582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0" name="直接箭头连接符 129"/>
            <p:cNvCxnSpPr/>
            <p:nvPr/>
          </p:nvCxnSpPr>
          <p:spPr bwMode="auto">
            <a:xfrm flipH="1" flipV="1">
              <a:off x="1354454" y="6051322"/>
              <a:ext cx="170265" cy="1713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2" name="直接箭头连接符 131"/>
            <p:cNvCxnSpPr>
              <a:endCxn id="124" idx="3"/>
            </p:cNvCxnSpPr>
            <p:nvPr/>
          </p:nvCxnSpPr>
          <p:spPr bwMode="auto">
            <a:xfrm flipV="1">
              <a:off x="2550561" y="4950499"/>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33" name="椭圆 132"/>
            <p:cNvSpPr/>
            <p:nvPr/>
          </p:nvSpPr>
          <p:spPr bwMode="auto">
            <a:xfrm>
              <a:off x="4375609" y="453466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4" name="椭圆 133"/>
            <p:cNvSpPr/>
            <p:nvPr/>
          </p:nvSpPr>
          <p:spPr bwMode="auto">
            <a:xfrm>
              <a:off x="3907284" y="51154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5" name="直接箭头连接符 134"/>
            <p:cNvCxnSpPr>
              <a:endCxn id="133" idx="3"/>
            </p:cNvCxnSpPr>
            <p:nvPr/>
          </p:nvCxnSpPr>
          <p:spPr bwMode="auto">
            <a:xfrm flipV="1">
              <a:off x="4309866" y="4966544"/>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36" name="椭圆 135"/>
            <p:cNvSpPr/>
            <p:nvPr/>
          </p:nvSpPr>
          <p:spPr bwMode="auto">
            <a:xfrm>
              <a:off x="3491880" y="574240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6" name="直接箭头连接符 145"/>
            <p:cNvCxnSpPr/>
            <p:nvPr/>
          </p:nvCxnSpPr>
          <p:spPr bwMode="auto">
            <a:xfrm flipV="1">
              <a:off x="3894462" y="5593487"/>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4375609" y="573232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stCxn id="147" idx="1"/>
            </p:cNvCxnSpPr>
            <p:nvPr/>
          </p:nvCxnSpPr>
          <p:spPr bwMode="auto">
            <a:xfrm flipH="1" flipV="1">
              <a:off x="4298832" y="5593487"/>
              <a:ext cx="150594" cy="2129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49" name="TextBox 20"/>
          <p:cNvSpPr txBox="1">
            <a:spLocks noChangeArrowheads="1"/>
          </p:cNvSpPr>
          <p:nvPr/>
        </p:nvSpPr>
        <p:spPr bwMode="auto">
          <a:xfrm>
            <a:off x="930849" y="3953105"/>
            <a:ext cx="2701184" cy="369332"/>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把每棵树转换为二叉树</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50" name="右箭头 149"/>
          <p:cNvSpPr/>
          <p:nvPr/>
        </p:nvSpPr>
        <p:spPr bwMode="auto">
          <a:xfrm>
            <a:off x="5368493" y="4822723"/>
            <a:ext cx="1023528"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组合 3"/>
          <p:cNvGrpSpPr/>
          <p:nvPr/>
        </p:nvGrpSpPr>
        <p:grpSpPr>
          <a:xfrm>
            <a:off x="5636162" y="2265231"/>
            <a:ext cx="3404678" cy="4045414"/>
            <a:chOff x="5636162" y="2265231"/>
            <a:chExt cx="3404678" cy="4045414"/>
          </a:xfrm>
        </p:grpSpPr>
        <p:sp>
          <p:nvSpPr>
            <p:cNvPr id="151" name="椭圆 150"/>
            <p:cNvSpPr/>
            <p:nvPr/>
          </p:nvSpPr>
          <p:spPr bwMode="auto">
            <a:xfrm>
              <a:off x="6637661" y="2265231"/>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3" name="椭圆 152"/>
            <p:cNvSpPr/>
            <p:nvPr/>
          </p:nvSpPr>
          <p:spPr bwMode="auto">
            <a:xfrm>
              <a:off x="5636162" y="305977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5" name="椭圆 154"/>
            <p:cNvSpPr/>
            <p:nvPr/>
          </p:nvSpPr>
          <p:spPr bwMode="auto">
            <a:xfrm>
              <a:off x="7809518" y="307963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6" name="直接箭头连接符 155"/>
            <p:cNvCxnSpPr>
              <a:stCxn id="155" idx="1"/>
              <a:endCxn id="151" idx="5"/>
            </p:cNvCxnSpPr>
            <p:nvPr/>
          </p:nvCxnSpPr>
          <p:spPr bwMode="auto">
            <a:xfrm flipH="1" flipV="1">
              <a:off x="7067900" y="2697109"/>
              <a:ext cx="815435" cy="4566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7" name="直接箭头连接符 156"/>
            <p:cNvCxnSpPr>
              <a:stCxn id="153" idx="7"/>
              <a:endCxn id="151" idx="3"/>
            </p:cNvCxnSpPr>
            <p:nvPr/>
          </p:nvCxnSpPr>
          <p:spPr bwMode="auto">
            <a:xfrm flipV="1">
              <a:off x="6066401" y="2697109"/>
              <a:ext cx="645077" cy="43676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8" name="椭圆 157"/>
            <p:cNvSpPr/>
            <p:nvPr/>
          </p:nvSpPr>
          <p:spPr bwMode="auto">
            <a:xfrm>
              <a:off x="7374047" y="393677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9" name="椭圆 158"/>
            <p:cNvSpPr/>
            <p:nvPr/>
          </p:nvSpPr>
          <p:spPr bwMode="auto">
            <a:xfrm>
              <a:off x="8416457" y="392781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0" name="直接箭头连接符 159"/>
            <p:cNvCxnSpPr/>
            <p:nvPr/>
          </p:nvCxnSpPr>
          <p:spPr bwMode="auto">
            <a:xfrm flipH="1" flipV="1">
              <a:off x="8210410" y="3543467"/>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61" name="直接箭头连接符 160"/>
            <p:cNvCxnSpPr/>
            <p:nvPr/>
          </p:nvCxnSpPr>
          <p:spPr bwMode="auto">
            <a:xfrm flipV="1">
              <a:off x="7741143" y="3560741"/>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2" name="椭圆 161"/>
            <p:cNvSpPr/>
            <p:nvPr/>
          </p:nvSpPr>
          <p:spPr bwMode="auto">
            <a:xfrm>
              <a:off x="7994353" y="486247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3" name="椭圆 162"/>
            <p:cNvSpPr/>
            <p:nvPr/>
          </p:nvSpPr>
          <p:spPr bwMode="auto">
            <a:xfrm>
              <a:off x="7557490" y="58046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5" name="椭圆 164"/>
            <p:cNvSpPr/>
            <p:nvPr/>
          </p:nvSpPr>
          <p:spPr bwMode="auto">
            <a:xfrm>
              <a:off x="8536784" y="58046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p:nvPr/>
          </p:nvCxnSpPr>
          <p:spPr bwMode="auto">
            <a:xfrm flipV="1">
              <a:off x="8366503" y="4421708"/>
              <a:ext cx="215323" cy="45318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8" name="椭圆 167"/>
            <p:cNvSpPr/>
            <p:nvPr/>
          </p:nvSpPr>
          <p:spPr bwMode="auto">
            <a:xfrm>
              <a:off x="6366365" y="393677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9" name="直接箭头连接符 168"/>
            <p:cNvCxnSpPr>
              <a:stCxn id="168" idx="1"/>
              <a:endCxn id="153" idx="5"/>
            </p:cNvCxnSpPr>
            <p:nvPr/>
          </p:nvCxnSpPr>
          <p:spPr bwMode="auto">
            <a:xfrm flipH="1" flipV="1">
              <a:off x="6066401" y="3491657"/>
              <a:ext cx="373781" cy="519219"/>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0" name="椭圆 169"/>
            <p:cNvSpPr/>
            <p:nvPr/>
          </p:nvSpPr>
          <p:spPr bwMode="auto">
            <a:xfrm>
              <a:off x="7111369" y="490926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1" name="直接箭头连接符 170"/>
            <p:cNvCxnSpPr>
              <a:stCxn id="170" idx="1"/>
              <a:endCxn id="168" idx="5"/>
            </p:cNvCxnSpPr>
            <p:nvPr/>
          </p:nvCxnSpPr>
          <p:spPr bwMode="auto">
            <a:xfrm flipH="1" flipV="1">
              <a:off x="6796604" y="4368656"/>
              <a:ext cx="388582" cy="6147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72" name="直接箭头连接符 171"/>
            <p:cNvCxnSpPr/>
            <p:nvPr/>
          </p:nvCxnSpPr>
          <p:spPr bwMode="auto">
            <a:xfrm flipV="1">
              <a:off x="7924777" y="5343950"/>
              <a:ext cx="215323" cy="45318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73" name="直接箭头连接符 172"/>
            <p:cNvCxnSpPr/>
            <p:nvPr/>
          </p:nvCxnSpPr>
          <p:spPr bwMode="auto">
            <a:xfrm flipH="1" flipV="1">
              <a:off x="8393723" y="5336151"/>
              <a:ext cx="274762" cy="46851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74" name="TextBox 20"/>
          <p:cNvSpPr txBox="1">
            <a:spLocks noChangeArrowheads="1"/>
          </p:cNvSpPr>
          <p:nvPr/>
        </p:nvSpPr>
        <p:spPr bwMode="auto">
          <a:xfrm>
            <a:off x="4946249" y="5269666"/>
            <a:ext cx="1943440" cy="9233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将所有二叉树树根看成兄弟，转为一棵二叉树</a:t>
            </a:r>
            <a:endParaRPr lang="en-US" altLang="zh-CN"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067090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49" grpId="0"/>
      <p:bldP spid="150" grpId="0" animBg="1"/>
      <p:bldP spid="1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51" name="TextBox 20"/>
          <p:cNvSpPr txBox="1">
            <a:spLocks noChangeArrowheads="1"/>
          </p:cNvSpPr>
          <p:nvPr/>
        </p:nvSpPr>
        <p:spPr bwMode="auto">
          <a:xfrm>
            <a:off x="323528" y="1196632"/>
            <a:ext cx="6624736"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二叉树的棵树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节点二叉树棵</a:t>
            </a:r>
            <a:r>
              <a:rPr lang="zh-CN" altLang="en-US" sz="2400" b="1">
                <a:latin typeface="微软雅黑" panose="020B0503020204020204" pitchFamily="34" charset="-122"/>
                <a:ea typeface="微软雅黑" panose="020B0503020204020204" pitchFamily="34" charset="-122"/>
              </a:rPr>
              <a:t>树形态数目？</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卡特兰数</a:t>
            </a:r>
            <a:endParaRPr lang="en-US" altLang="zh-CN" sz="2400" b="1" dirty="0">
              <a:latin typeface="微软雅黑" panose="020B0503020204020204" pitchFamily="34" charset="-122"/>
              <a:ea typeface="微软雅黑" panose="020B0503020204020204" pitchFamily="34" charset="-122"/>
            </a:endParaRPr>
          </a:p>
        </p:txBody>
      </p:sp>
      <p:sp>
        <p:nvSpPr>
          <p:cNvPr id="52" name="Line 2"/>
          <p:cNvSpPr>
            <a:spLocks noChangeShapeType="1"/>
          </p:cNvSpPr>
          <p:nvPr/>
        </p:nvSpPr>
        <p:spPr bwMode="auto">
          <a:xfrm>
            <a:off x="4499992" y="3316305"/>
            <a:ext cx="533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3" name="Line 3"/>
          <p:cNvSpPr>
            <a:spLocks noChangeShapeType="1"/>
          </p:cNvSpPr>
          <p:nvPr/>
        </p:nvSpPr>
        <p:spPr bwMode="auto">
          <a:xfrm flipH="1">
            <a:off x="3661792" y="3316305"/>
            <a:ext cx="533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5" name="Oval 8" descr="羊皮纸"/>
          <p:cNvSpPr>
            <a:spLocks noChangeArrowheads="1"/>
          </p:cNvSpPr>
          <p:nvPr/>
        </p:nvSpPr>
        <p:spPr bwMode="auto">
          <a:xfrm>
            <a:off x="4118992" y="2935305"/>
            <a:ext cx="533400" cy="533400"/>
          </a:xfrm>
          <a:prstGeom prst="ellipse">
            <a:avLst/>
          </a:prstGeom>
          <a:solidFill>
            <a:srgbClr val="00B050"/>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56" name="Oval 9" descr="羊皮纸"/>
          <p:cNvSpPr>
            <a:spLocks noChangeArrowheads="1"/>
          </p:cNvSpPr>
          <p:nvPr/>
        </p:nvSpPr>
        <p:spPr bwMode="auto">
          <a:xfrm>
            <a:off x="2747392" y="3773505"/>
            <a:ext cx="1447800" cy="609600"/>
          </a:xfrm>
          <a:prstGeom prst="ellipse">
            <a:avLst/>
          </a:prstGeom>
          <a:solidFill>
            <a:schemeClr val="accent1"/>
          </a:solidFill>
          <a:ln w="19050">
            <a:solidFill>
              <a:schemeClr val="accent1"/>
            </a:solidFill>
            <a:round/>
            <a:headEnd/>
            <a:tailEnd/>
          </a:ln>
          <a:effectLst>
            <a:outerShdw dist="35921" dir="2700000" algn="ctr" rotWithShape="0">
              <a:schemeClr val="bg2"/>
            </a:outerShdw>
          </a:effectLst>
        </p:spPr>
        <p:txBody>
          <a:bodyPr wrap="none" anchor="ctr"/>
          <a:lstStyle/>
          <a:p>
            <a:endParaRPr lang="zh-CN" altLang="en-US"/>
          </a:p>
        </p:txBody>
      </p:sp>
      <p:sp>
        <p:nvSpPr>
          <p:cNvPr id="57" name="Oval 10" descr="羊皮纸"/>
          <p:cNvSpPr>
            <a:spLocks noChangeArrowheads="1"/>
          </p:cNvSpPr>
          <p:nvPr/>
        </p:nvSpPr>
        <p:spPr bwMode="auto">
          <a:xfrm>
            <a:off x="4499992" y="3773505"/>
            <a:ext cx="1524000" cy="609600"/>
          </a:xfrm>
          <a:prstGeom prst="ellipse">
            <a:avLst/>
          </a:prstGeom>
          <a:solidFill>
            <a:schemeClr val="accent1"/>
          </a:solidFill>
          <a:ln w="19050">
            <a:solidFill>
              <a:schemeClr val="accent1"/>
            </a:solidFill>
            <a:round/>
            <a:headEnd/>
            <a:tailEnd/>
          </a:ln>
          <a:effectLst>
            <a:outerShdw dist="35921" dir="2700000" algn="ctr" rotWithShape="0">
              <a:schemeClr val="bg2"/>
            </a:outerShdw>
          </a:effectLst>
        </p:spPr>
        <p:txBody>
          <a:bodyPr wrap="none" anchor="ctr"/>
          <a:lstStyle/>
          <a:p>
            <a:endParaRPr lang="zh-CN" altLang="en-US"/>
          </a:p>
        </p:txBody>
      </p:sp>
      <p:sp>
        <p:nvSpPr>
          <p:cNvPr id="58" name="Text Box 11"/>
          <p:cNvSpPr txBox="1">
            <a:spLocks noChangeArrowheads="1"/>
          </p:cNvSpPr>
          <p:nvPr/>
        </p:nvSpPr>
        <p:spPr bwMode="auto">
          <a:xfrm>
            <a:off x="3203005" y="3697305"/>
            <a:ext cx="534987" cy="641350"/>
          </a:xfrm>
          <a:prstGeom prst="rect">
            <a:avLst/>
          </a:prstGeom>
          <a:noFill/>
          <a:ln w="38100">
            <a:noFill/>
            <a:miter lim="800000"/>
            <a:headEnd/>
            <a:tailEnd/>
          </a:ln>
          <a:effectLst/>
        </p:spPr>
        <p:txBody>
          <a:bodyPr anchor="ctr">
            <a:spAutoFit/>
          </a:bodyPr>
          <a:lstStyle/>
          <a:p>
            <a:pPr algn="ctr"/>
            <a:r>
              <a:rPr kumimoji="1" lang="en-US" altLang="zh-CN" sz="3600" b="1" i="1" dirty="0">
                <a:effectLst>
                  <a:outerShdw blurRad="38100" dist="38100" dir="2700000" algn="tl">
                    <a:srgbClr val="C0C0C0"/>
                  </a:outerShdw>
                </a:effectLst>
                <a:latin typeface="Times New Roman" pitchFamily="18" charset="0"/>
              </a:rPr>
              <a:t>b</a:t>
            </a:r>
            <a:r>
              <a:rPr kumimoji="1" lang="en-US" altLang="zh-CN" sz="3600" b="1" i="1" baseline="-25000" dirty="0">
                <a:effectLst>
                  <a:outerShdw blurRad="38100" dist="38100" dir="2700000" algn="tl">
                    <a:srgbClr val="C0C0C0"/>
                  </a:outerShdw>
                </a:effectLst>
                <a:latin typeface="Times New Roman" pitchFamily="18" charset="0"/>
              </a:rPr>
              <a:t>i</a:t>
            </a:r>
            <a:endParaRPr kumimoji="1" lang="en-US" altLang="zh-CN" sz="3600" b="1" i="1" dirty="0">
              <a:effectLst>
                <a:outerShdw blurRad="38100" dist="38100" dir="2700000" algn="tl">
                  <a:srgbClr val="C0C0C0"/>
                </a:outerShdw>
              </a:effectLst>
              <a:latin typeface="Times New Roman" pitchFamily="18" charset="0"/>
            </a:endParaRPr>
          </a:p>
        </p:txBody>
      </p:sp>
      <p:sp>
        <p:nvSpPr>
          <p:cNvPr id="59" name="Text Box 12"/>
          <p:cNvSpPr txBox="1">
            <a:spLocks noChangeArrowheads="1"/>
          </p:cNvSpPr>
          <p:nvPr/>
        </p:nvSpPr>
        <p:spPr bwMode="auto">
          <a:xfrm>
            <a:off x="4652392" y="3697305"/>
            <a:ext cx="1219200" cy="641350"/>
          </a:xfrm>
          <a:prstGeom prst="rect">
            <a:avLst/>
          </a:prstGeom>
          <a:noFill/>
          <a:ln w="38100">
            <a:noFill/>
            <a:miter lim="800000"/>
            <a:headEnd/>
            <a:tailEnd/>
          </a:ln>
          <a:effectLst/>
        </p:spPr>
        <p:txBody>
          <a:bodyPr anchor="ctr">
            <a:spAutoFit/>
          </a:bodyPr>
          <a:lstStyle/>
          <a:p>
            <a:pPr algn="ctr"/>
            <a:r>
              <a:rPr kumimoji="1" lang="en-US" altLang="zh-CN" sz="3600" b="1" i="1" dirty="0">
                <a:effectLst>
                  <a:outerShdw blurRad="38100" dist="38100" dir="2700000" algn="tl">
                    <a:srgbClr val="C0C0C0"/>
                  </a:outerShdw>
                </a:effectLst>
                <a:latin typeface="Times New Roman" pitchFamily="18" charset="0"/>
              </a:rPr>
              <a:t>b</a:t>
            </a:r>
            <a:r>
              <a:rPr kumimoji="1" lang="en-US" altLang="zh-CN" sz="3600" b="1" i="1" baseline="-25000" dirty="0">
                <a:effectLst>
                  <a:outerShdw blurRad="38100" dist="38100" dir="2700000" algn="tl">
                    <a:srgbClr val="C0C0C0"/>
                  </a:outerShdw>
                </a:effectLst>
                <a:latin typeface="Times New Roman" pitchFamily="18" charset="0"/>
              </a:rPr>
              <a:t>n-i-</a:t>
            </a:r>
            <a:r>
              <a:rPr kumimoji="1" lang="en-US" altLang="zh-CN" sz="3600" b="1" baseline="-25000" dirty="0">
                <a:effectLst>
                  <a:outerShdw blurRad="38100" dist="38100" dir="2700000" algn="tl">
                    <a:srgbClr val="C0C0C0"/>
                  </a:outerShdw>
                </a:effectLst>
                <a:latin typeface="Times New Roman" pitchFamily="18" charset="0"/>
              </a:rPr>
              <a:t>1</a:t>
            </a:r>
            <a:endParaRPr kumimoji="1" lang="en-US" altLang="zh-CN" sz="3200" b="1" i="1" dirty="0">
              <a:effectLst>
                <a:outerShdw blurRad="38100" dist="38100" dir="2700000" algn="tl">
                  <a:srgbClr val="C0C0C0"/>
                </a:outerShdw>
              </a:effectLst>
              <a:latin typeface="Times New Roman" pitchFamily="18" charset="0"/>
            </a:endParaRPr>
          </a:p>
        </p:txBody>
      </p:sp>
      <p:sp>
        <p:nvSpPr>
          <p:cNvPr id="61" name="Text Box 13"/>
          <p:cNvSpPr txBox="1">
            <a:spLocks noChangeArrowheads="1"/>
          </p:cNvSpPr>
          <p:nvPr/>
        </p:nvSpPr>
        <p:spPr bwMode="auto">
          <a:xfrm>
            <a:off x="4195192" y="2889268"/>
            <a:ext cx="387350"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1</a:t>
            </a:r>
            <a:endParaRPr kumimoji="1" lang="en-US" altLang="zh-CN" sz="2400" dirty="0">
              <a:latin typeface="Times New Roman" pitchFamily="18" charset="0"/>
            </a:endParaRPr>
          </a:p>
        </p:txBody>
      </p:sp>
      <p:graphicFrame>
        <p:nvGraphicFramePr>
          <p:cNvPr id="65" name="Object 15"/>
          <p:cNvGraphicFramePr>
            <a:graphicFrameLocks noChangeAspect="1"/>
          </p:cNvGraphicFramePr>
          <p:nvPr>
            <p:extLst/>
          </p:nvPr>
        </p:nvGraphicFramePr>
        <p:xfrm>
          <a:off x="2087910" y="5047422"/>
          <a:ext cx="4951412" cy="1076325"/>
        </p:xfrm>
        <a:graphic>
          <a:graphicData uri="http://schemas.openxmlformats.org/presentationml/2006/ole">
            <mc:AlternateContent xmlns:mc="http://schemas.openxmlformats.org/markup-compatibility/2006">
              <mc:Choice xmlns:v="urn:schemas-microsoft-com:vml" Requires="v">
                <p:oleObj spid="_x0000_s2050" name="公式" r:id="rId4" imgW="2145960" imgH="444240" progId="Equation.3">
                  <p:embed/>
                </p:oleObj>
              </mc:Choice>
              <mc:Fallback>
                <p:oleObj name="公式" r:id="rId4" imgW="2145960" imgH="444240" progId="Equation.3">
                  <p:embed/>
                  <p:pic>
                    <p:nvPicPr>
                      <p:cNvPr id="65" name="Object 15"/>
                      <p:cNvPicPr>
                        <a:picLocks noChangeAspect="1" noChangeArrowheads="1"/>
                      </p:cNvPicPr>
                      <p:nvPr/>
                    </p:nvPicPr>
                    <p:blipFill>
                      <a:blip r:embed="rId5"/>
                      <a:srcRect/>
                      <a:stretch>
                        <a:fillRect/>
                      </a:stretch>
                    </p:blipFill>
                    <p:spPr bwMode="auto">
                      <a:xfrm>
                        <a:off x="2087910" y="5047422"/>
                        <a:ext cx="4951412" cy="1076325"/>
                      </a:xfrm>
                      <a:prstGeom prst="rect">
                        <a:avLst/>
                      </a:prstGeom>
                      <a:noFill/>
                      <a:extLst/>
                    </p:spPr>
                  </p:pic>
                </p:oleObj>
              </mc:Fallback>
            </mc:AlternateContent>
          </a:graphicData>
        </a:graphic>
      </p:graphicFrame>
    </p:spTree>
    <p:extLst>
      <p:ext uri="{BB962C8B-B14F-4D97-AF65-F5344CB8AC3E}">
        <p14:creationId xmlns:p14="http://schemas.microsoft.com/office/powerpoint/2010/main" val="33170598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2" end="2"/>
                                            </p:txEl>
                                          </p:spTgt>
                                        </p:tgtEl>
                                        <p:attrNameLst>
                                          <p:attrName>style.visibility</p:attrName>
                                        </p:attrNameLst>
                                      </p:cBhvr>
                                      <p:to>
                                        <p:strVal val="visible"/>
                                      </p:to>
                                    </p:set>
                                    <p:anim calcmode="lin" valueType="num">
                                      <p:cBhvr additive="base">
                                        <p:cTn id="7"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ppt_x"/>
                                          </p:val>
                                        </p:tav>
                                        <p:tav tm="100000">
                                          <p:val>
                                            <p:strVal val="#ppt_x"/>
                                          </p:val>
                                        </p:tav>
                                      </p:tavLst>
                                    </p:anim>
                                    <p:anim calcmode="lin" valueType="num">
                                      <p:cBhvr additive="base">
                                        <p:cTn id="18" dur="500" fill="hold"/>
                                        <p:tgtEl>
                                          <p:spTgt spid="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additive="base">
                                        <p:cTn id="21" dur="500" fill="hold"/>
                                        <p:tgtEl>
                                          <p:spTgt spid="53"/>
                                        </p:tgtEl>
                                        <p:attrNameLst>
                                          <p:attrName>ppt_x</p:attrName>
                                        </p:attrNameLst>
                                      </p:cBhvr>
                                      <p:tavLst>
                                        <p:tav tm="0">
                                          <p:val>
                                            <p:strVal val="#ppt_x"/>
                                          </p:val>
                                        </p:tav>
                                        <p:tav tm="100000">
                                          <p:val>
                                            <p:strVal val="#ppt_x"/>
                                          </p:val>
                                        </p:tav>
                                      </p:tavLst>
                                    </p:anim>
                                    <p:anim calcmode="lin" valueType="num">
                                      <p:cBhvr additive="base">
                                        <p:cTn id="22" dur="500" fill="hold"/>
                                        <p:tgtEl>
                                          <p:spTgt spid="5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ppt_x"/>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additive="base">
                                        <p:cTn id="33" dur="500" fill="hold"/>
                                        <p:tgtEl>
                                          <p:spTgt spid="57"/>
                                        </p:tgtEl>
                                        <p:attrNameLst>
                                          <p:attrName>ppt_x</p:attrName>
                                        </p:attrNameLst>
                                      </p:cBhvr>
                                      <p:tavLst>
                                        <p:tav tm="0">
                                          <p:val>
                                            <p:strVal val="#ppt_x"/>
                                          </p:val>
                                        </p:tav>
                                        <p:tav tm="100000">
                                          <p:val>
                                            <p:strVal val="#ppt_x"/>
                                          </p:val>
                                        </p:tav>
                                      </p:tavLst>
                                    </p:anim>
                                    <p:anim calcmode="lin" valueType="num">
                                      <p:cBhvr additive="base">
                                        <p:cTn id="34" dur="500" fill="hold"/>
                                        <p:tgtEl>
                                          <p:spTgt spid="5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 calcmode="lin" valueType="num">
                                      <p:cBhvr additive="base">
                                        <p:cTn id="45" dur="500" fill="hold"/>
                                        <p:tgtEl>
                                          <p:spTgt spid="61"/>
                                        </p:tgtEl>
                                        <p:attrNameLst>
                                          <p:attrName>ppt_x</p:attrName>
                                        </p:attrNameLst>
                                      </p:cBhvr>
                                      <p:tavLst>
                                        <p:tav tm="0">
                                          <p:val>
                                            <p:strVal val="#ppt_x"/>
                                          </p:val>
                                        </p:tav>
                                        <p:tav tm="100000">
                                          <p:val>
                                            <p:strVal val="#ppt_x"/>
                                          </p:val>
                                        </p:tav>
                                      </p:tavLst>
                                    </p:anim>
                                    <p:anim calcmode="lin" valueType="num">
                                      <p:cBhvr additive="base">
                                        <p:cTn id="46" dur="500" fill="hold"/>
                                        <p:tgtEl>
                                          <p:spTgt spid="6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additive="base">
                                        <p:cTn id="49" dur="500" fill="hold"/>
                                        <p:tgtEl>
                                          <p:spTgt spid="65"/>
                                        </p:tgtEl>
                                        <p:attrNameLst>
                                          <p:attrName>ppt_x</p:attrName>
                                        </p:attrNameLst>
                                      </p:cBhvr>
                                      <p:tavLst>
                                        <p:tav tm="0">
                                          <p:val>
                                            <p:strVal val="#ppt_x"/>
                                          </p:val>
                                        </p:tav>
                                        <p:tav tm="100000">
                                          <p:val>
                                            <p:strVal val="#ppt_x"/>
                                          </p:val>
                                        </p:tav>
                                      </p:tavLst>
                                    </p:anim>
                                    <p:anim calcmode="lin" valueType="num">
                                      <p:cBhvr additive="base">
                                        <p:cTn id="5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P spid="53" grpId="0" animBg="1"/>
      <p:bldP spid="55" grpId="0" animBg="1"/>
      <p:bldP spid="56" grpId="0" animBg="1"/>
      <p:bldP spid="57" grpId="0" animBg="1"/>
      <p:bldP spid="58" grpId="0"/>
      <p:bldP spid="59" grpId="0"/>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20" name="Line 66"/>
          <p:cNvSpPr>
            <a:spLocks noChangeShapeType="1"/>
          </p:cNvSpPr>
          <p:nvPr/>
        </p:nvSpPr>
        <p:spPr bwMode="auto">
          <a:xfrm flipH="1">
            <a:off x="7239001" y="4473923"/>
            <a:ext cx="141288" cy="452438"/>
          </a:xfrm>
          <a:prstGeom prst="line">
            <a:avLst/>
          </a:prstGeom>
          <a:noFill/>
          <a:ln w="38100">
            <a:solidFill>
              <a:schemeClr val="tx1"/>
            </a:solidFill>
            <a:round/>
            <a:headEnd/>
            <a:tailEnd/>
          </a:ln>
          <a:effectLst/>
        </p:spPr>
        <p:txBody>
          <a:bodyPr wrap="none" anchor="ctr"/>
          <a:lstStyle/>
          <a:p>
            <a:endParaRPr lang="zh-CN" altLang="en-US"/>
          </a:p>
        </p:txBody>
      </p:sp>
      <p:sp>
        <p:nvSpPr>
          <p:cNvPr id="21" name="Line 89"/>
          <p:cNvSpPr>
            <a:spLocks noChangeShapeType="1"/>
          </p:cNvSpPr>
          <p:nvPr/>
        </p:nvSpPr>
        <p:spPr bwMode="auto">
          <a:xfrm flipH="1">
            <a:off x="49530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2" name="Line 117"/>
          <p:cNvSpPr>
            <a:spLocks noChangeShapeType="1"/>
          </p:cNvSpPr>
          <p:nvPr/>
        </p:nvSpPr>
        <p:spPr bwMode="auto">
          <a:xfrm>
            <a:off x="1727201" y="4437410"/>
            <a:ext cx="180975" cy="504825"/>
          </a:xfrm>
          <a:prstGeom prst="line">
            <a:avLst/>
          </a:prstGeom>
          <a:noFill/>
          <a:ln w="38100">
            <a:solidFill>
              <a:schemeClr val="tx1"/>
            </a:solidFill>
            <a:round/>
            <a:headEnd/>
            <a:tailEnd/>
          </a:ln>
          <a:effectLst/>
        </p:spPr>
        <p:txBody>
          <a:bodyPr wrap="none" anchor="ctr"/>
          <a:lstStyle/>
          <a:p>
            <a:endParaRPr lang="zh-CN" altLang="en-US"/>
          </a:p>
        </p:txBody>
      </p:sp>
      <p:sp>
        <p:nvSpPr>
          <p:cNvPr id="23" name="Line 2"/>
          <p:cNvSpPr>
            <a:spLocks noChangeShapeType="1"/>
          </p:cNvSpPr>
          <p:nvPr/>
        </p:nvSpPr>
        <p:spPr bwMode="auto">
          <a:xfrm flipH="1">
            <a:off x="6858001" y="44691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24" name="Line 3"/>
          <p:cNvSpPr>
            <a:spLocks noChangeShapeType="1"/>
          </p:cNvSpPr>
          <p:nvPr/>
        </p:nvSpPr>
        <p:spPr bwMode="auto">
          <a:xfrm flipH="1">
            <a:off x="15240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5" name="Line 4"/>
          <p:cNvSpPr>
            <a:spLocks noChangeShapeType="1"/>
          </p:cNvSpPr>
          <p:nvPr/>
        </p:nvSpPr>
        <p:spPr bwMode="auto">
          <a:xfrm flipH="1">
            <a:off x="1143001" y="38595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26" name="Line 5"/>
          <p:cNvSpPr>
            <a:spLocks noChangeShapeType="1"/>
          </p:cNvSpPr>
          <p:nvPr/>
        </p:nvSpPr>
        <p:spPr bwMode="auto">
          <a:xfrm>
            <a:off x="4267201" y="3859560"/>
            <a:ext cx="76200" cy="381000"/>
          </a:xfrm>
          <a:prstGeom prst="line">
            <a:avLst/>
          </a:prstGeom>
          <a:noFill/>
          <a:ln w="38100">
            <a:solidFill>
              <a:schemeClr val="tx1"/>
            </a:solidFill>
            <a:round/>
            <a:headEnd/>
            <a:tailEnd/>
          </a:ln>
          <a:effectLst/>
        </p:spPr>
        <p:txBody>
          <a:bodyPr wrap="none" anchor="ctr"/>
          <a:lstStyle/>
          <a:p>
            <a:endParaRPr lang="zh-CN" altLang="en-US"/>
          </a:p>
        </p:txBody>
      </p:sp>
      <p:sp>
        <p:nvSpPr>
          <p:cNvPr id="27" name="Line 6"/>
          <p:cNvSpPr>
            <a:spLocks noChangeShapeType="1"/>
          </p:cNvSpPr>
          <p:nvPr/>
        </p:nvSpPr>
        <p:spPr bwMode="auto">
          <a:xfrm>
            <a:off x="3995738" y="4473923"/>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8" name="Line 7"/>
          <p:cNvSpPr>
            <a:spLocks noChangeShapeType="1"/>
          </p:cNvSpPr>
          <p:nvPr/>
        </p:nvSpPr>
        <p:spPr bwMode="auto">
          <a:xfrm flipH="1">
            <a:off x="3962401" y="38595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9" name="Line 8"/>
          <p:cNvSpPr>
            <a:spLocks noChangeShapeType="1"/>
          </p:cNvSpPr>
          <p:nvPr/>
        </p:nvSpPr>
        <p:spPr bwMode="auto">
          <a:xfrm flipH="1">
            <a:off x="5508626" y="3862735"/>
            <a:ext cx="107950" cy="466725"/>
          </a:xfrm>
          <a:prstGeom prst="line">
            <a:avLst/>
          </a:prstGeom>
          <a:noFill/>
          <a:ln w="38100">
            <a:solidFill>
              <a:schemeClr val="tx1"/>
            </a:solidFill>
            <a:round/>
            <a:headEnd/>
            <a:tailEnd/>
          </a:ln>
          <a:effectLst/>
        </p:spPr>
        <p:txBody>
          <a:bodyPr wrap="none" anchor="ctr"/>
          <a:lstStyle/>
          <a:p>
            <a:endParaRPr lang="zh-CN" altLang="en-US"/>
          </a:p>
        </p:txBody>
      </p:sp>
      <p:sp>
        <p:nvSpPr>
          <p:cNvPr id="30" name="Line 9"/>
          <p:cNvSpPr>
            <a:spLocks noChangeShapeType="1"/>
          </p:cNvSpPr>
          <p:nvPr/>
        </p:nvSpPr>
        <p:spPr bwMode="auto">
          <a:xfrm flipH="1">
            <a:off x="2209801" y="50787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31" name="Line 10"/>
          <p:cNvSpPr>
            <a:spLocks noChangeShapeType="1"/>
          </p:cNvSpPr>
          <p:nvPr/>
        </p:nvSpPr>
        <p:spPr bwMode="auto">
          <a:xfrm flipH="1">
            <a:off x="25146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32" name="Line 11"/>
          <p:cNvSpPr>
            <a:spLocks noChangeShapeType="1"/>
          </p:cNvSpPr>
          <p:nvPr/>
        </p:nvSpPr>
        <p:spPr bwMode="auto">
          <a:xfrm flipH="1">
            <a:off x="7848601" y="50787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33" name="Line 12"/>
          <p:cNvSpPr>
            <a:spLocks noChangeShapeType="1"/>
          </p:cNvSpPr>
          <p:nvPr/>
        </p:nvSpPr>
        <p:spPr bwMode="auto">
          <a:xfrm flipH="1">
            <a:off x="7467601" y="21069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34" name="Line 13"/>
          <p:cNvSpPr>
            <a:spLocks noChangeShapeType="1"/>
          </p:cNvSpPr>
          <p:nvPr/>
        </p:nvSpPr>
        <p:spPr bwMode="auto">
          <a:xfrm>
            <a:off x="7467601" y="14973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35" name="Line 14"/>
          <p:cNvSpPr>
            <a:spLocks noChangeShapeType="1"/>
          </p:cNvSpPr>
          <p:nvPr/>
        </p:nvSpPr>
        <p:spPr bwMode="auto">
          <a:xfrm>
            <a:off x="8001001" y="14973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36" name="Oval 16"/>
          <p:cNvSpPr>
            <a:spLocks noChangeArrowheads="1"/>
          </p:cNvSpPr>
          <p:nvPr/>
        </p:nvSpPr>
        <p:spPr bwMode="auto">
          <a:xfrm>
            <a:off x="78486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7" name="Oval 17"/>
          <p:cNvSpPr>
            <a:spLocks noChangeArrowheads="1"/>
          </p:cNvSpPr>
          <p:nvPr/>
        </p:nvSpPr>
        <p:spPr bwMode="auto">
          <a:xfrm>
            <a:off x="80010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8" name="Oval 18"/>
          <p:cNvSpPr>
            <a:spLocks noChangeArrowheads="1"/>
          </p:cNvSpPr>
          <p:nvPr/>
        </p:nvSpPr>
        <p:spPr bwMode="auto">
          <a:xfrm>
            <a:off x="81534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9" name="Oval 19"/>
          <p:cNvSpPr>
            <a:spLocks noChangeArrowheads="1"/>
          </p:cNvSpPr>
          <p:nvPr/>
        </p:nvSpPr>
        <p:spPr bwMode="auto">
          <a:xfrm>
            <a:off x="73152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0" name="Oval 20"/>
          <p:cNvSpPr>
            <a:spLocks noChangeArrowheads="1"/>
          </p:cNvSpPr>
          <p:nvPr/>
        </p:nvSpPr>
        <p:spPr bwMode="auto">
          <a:xfrm>
            <a:off x="74676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1" name="Oval 21"/>
          <p:cNvSpPr>
            <a:spLocks noChangeArrowheads="1"/>
          </p:cNvSpPr>
          <p:nvPr/>
        </p:nvSpPr>
        <p:spPr bwMode="auto">
          <a:xfrm>
            <a:off x="73152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2" name="Line 22"/>
          <p:cNvSpPr>
            <a:spLocks noChangeShapeType="1"/>
          </p:cNvSpPr>
          <p:nvPr/>
        </p:nvSpPr>
        <p:spPr bwMode="auto">
          <a:xfrm>
            <a:off x="6911976" y="1486248"/>
            <a:ext cx="180975" cy="468313"/>
          </a:xfrm>
          <a:prstGeom prst="line">
            <a:avLst/>
          </a:prstGeom>
          <a:noFill/>
          <a:ln w="38100">
            <a:solidFill>
              <a:schemeClr val="tx1"/>
            </a:solidFill>
            <a:round/>
            <a:headEnd/>
            <a:tailEnd/>
          </a:ln>
          <a:effectLst/>
        </p:spPr>
        <p:txBody>
          <a:bodyPr wrap="none" anchor="ctr"/>
          <a:lstStyle/>
          <a:p>
            <a:endParaRPr lang="zh-CN" altLang="en-US"/>
          </a:p>
        </p:txBody>
      </p:sp>
      <p:sp>
        <p:nvSpPr>
          <p:cNvPr id="43" name="Oval 24"/>
          <p:cNvSpPr>
            <a:spLocks noChangeArrowheads="1"/>
          </p:cNvSpPr>
          <p:nvPr/>
        </p:nvSpPr>
        <p:spPr bwMode="auto">
          <a:xfrm>
            <a:off x="69342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4" name="Line 26"/>
          <p:cNvSpPr>
            <a:spLocks noChangeShapeType="1"/>
          </p:cNvSpPr>
          <p:nvPr/>
        </p:nvSpPr>
        <p:spPr bwMode="auto">
          <a:xfrm flipH="1">
            <a:off x="6629401" y="1486248"/>
            <a:ext cx="174625" cy="468313"/>
          </a:xfrm>
          <a:prstGeom prst="line">
            <a:avLst/>
          </a:prstGeom>
          <a:noFill/>
          <a:ln w="38100">
            <a:solidFill>
              <a:schemeClr val="tx1"/>
            </a:solidFill>
            <a:round/>
            <a:headEnd/>
            <a:tailEnd/>
          </a:ln>
          <a:effectLst/>
        </p:spPr>
        <p:txBody>
          <a:bodyPr wrap="none" anchor="ctr"/>
          <a:lstStyle/>
          <a:p>
            <a:endParaRPr lang="zh-CN" altLang="en-US"/>
          </a:p>
        </p:txBody>
      </p:sp>
      <p:sp>
        <p:nvSpPr>
          <p:cNvPr id="45" name="Line 27"/>
          <p:cNvSpPr>
            <a:spLocks noChangeShapeType="1"/>
          </p:cNvSpPr>
          <p:nvPr/>
        </p:nvSpPr>
        <p:spPr bwMode="auto">
          <a:xfrm>
            <a:off x="6019801" y="21069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46" name="Line 28"/>
          <p:cNvSpPr>
            <a:spLocks noChangeShapeType="1"/>
          </p:cNvSpPr>
          <p:nvPr/>
        </p:nvSpPr>
        <p:spPr bwMode="auto">
          <a:xfrm flipH="1">
            <a:off x="6011863" y="1486248"/>
            <a:ext cx="163513" cy="503238"/>
          </a:xfrm>
          <a:prstGeom prst="line">
            <a:avLst/>
          </a:prstGeom>
          <a:noFill/>
          <a:ln w="38100">
            <a:solidFill>
              <a:schemeClr val="tx1"/>
            </a:solidFill>
            <a:round/>
            <a:headEnd/>
            <a:tailEnd/>
          </a:ln>
          <a:effectLst/>
        </p:spPr>
        <p:txBody>
          <a:bodyPr wrap="none" anchor="ctr"/>
          <a:lstStyle/>
          <a:p>
            <a:endParaRPr lang="zh-CN" altLang="en-US"/>
          </a:p>
        </p:txBody>
      </p:sp>
      <p:sp>
        <p:nvSpPr>
          <p:cNvPr id="48" name="Line 29"/>
          <p:cNvSpPr>
            <a:spLocks noChangeShapeType="1"/>
          </p:cNvSpPr>
          <p:nvPr/>
        </p:nvSpPr>
        <p:spPr bwMode="auto">
          <a:xfrm flipH="1">
            <a:off x="5257801" y="14973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49" name="Oval 30"/>
          <p:cNvSpPr>
            <a:spLocks noChangeArrowheads="1"/>
          </p:cNvSpPr>
          <p:nvPr/>
        </p:nvSpPr>
        <p:spPr bwMode="auto">
          <a:xfrm flipH="1">
            <a:off x="54102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4" name="Oval 31"/>
          <p:cNvSpPr>
            <a:spLocks noChangeArrowheads="1"/>
          </p:cNvSpPr>
          <p:nvPr/>
        </p:nvSpPr>
        <p:spPr bwMode="auto">
          <a:xfrm flipH="1">
            <a:off x="52578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0" name="Oval 32"/>
          <p:cNvSpPr>
            <a:spLocks noChangeArrowheads="1"/>
          </p:cNvSpPr>
          <p:nvPr/>
        </p:nvSpPr>
        <p:spPr bwMode="auto">
          <a:xfrm flipH="1">
            <a:off x="51054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2" name="Oval 33"/>
          <p:cNvSpPr>
            <a:spLocks noChangeArrowheads="1"/>
          </p:cNvSpPr>
          <p:nvPr/>
        </p:nvSpPr>
        <p:spPr bwMode="auto">
          <a:xfrm flipH="1">
            <a:off x="60198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Oval 34"/>
          <p:cNvSpPr>
            <a:spLocks noChangeArrowheads="1"/>
          </p:cNvSpPr>
          <p:nvPr/>
        </p:nvSpPr>
        <p:spPr bwMode="auto">
          <a:xfrm flipH="1">
            <a:off x="58674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4" name="Oval 35"/>
          <p:cNvSpPr>
            <a:spLocks noChangeArrowheads="1"/>
          </p:cNvSpPr>
          <p:nvPr/>
        </p:nvSpPr>
        <p:spPr bwMode="auto">
          <a:xfrm flipH="1">
            <a:off x="60198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6" name="Line 36"/>
          <p:cNvSpPr>
            <a:spLocks noChangeShapeType="1"/>
          </p:cNvSpPr>
          <p:nvPr/>
        </p:nvSpPr>
        <p:spPr bwMode="auto">
          <a:xfrm>
            <a:off x="4284663" y="1665635"/>
            <a:ext cx="107950" cy="396875"/>
          </a:xfrm>
          <a:prstGeom prst="line">
            <a:avLst/>
          </a:prstGeom>
          <a:noFill/>
          <a:ln w="38100">
            <a:solidFill>
              <a:schemeClr val="tx2"/>
            </a:solidFill>
            <a:round/>
            <a:headEnd/>
            <a:tailEnd/>
          </a:ln>
          <a:effectLst/>
        </p:spPr>
        <p:txBody>
          <a:bodyPr wrap="none" anchor="ctr"/>
          <a:lstStyle/>
          <a:p>
            <a:endParaRPr lang="zh-CN" altLang="en-US"/>
          </a:p>
        </p:txBody>
      </p:sp>
      <p:sp>
        <p:nvSpPr>
          <p:cNvPr id="69" name="Line 39"/>
          <p:cNvSpPr>
            <a:spLocks noChangeShapeType="1"/>
          </p:cNvSpPr>
          <p:nvPr/>
        </p:nvSpPr>
        <p:spPr bwMode="auto">
          <a:xfrm flipH="1">
            <a:off x="3419476" y="1649760"/>
            <a:ext cx="136525" cy="412750"/>
          </a:xfrm>
          <a:prstGeom prst="line">
            <a:avLst/>
          </a:prstGeom>
          <a:noFill/>
          <a:ln w="38100">
            <a:solidFill>
              <a:schemeClr val="tx2"/>
            </a:solidFill>
            <a:round/>
            <a:headEnd/>
            <a:tailEnd/>
          </a:ln>
          <a:effectLst/>
        </p:spPr>
        <p:txBody>
          <a:bodyPr wrap="none" anchor="ctr"/>
          <a:lstStyle/>
          <a:p>
            <a:endParaRPr lang="zh-CN" altLang="en-US"/>
          </a:p>
        </p:txBody>
      </p:sp>
      <p:sp>
        <p:nvSpPr>
          <p:cNvPr id="72" name="Oval 42"/>
          <p:cNvSpPr>
            <a:spLocks noChangeArrowheads="1"/>
          </p:cNvSpPr>
          <p:nvPr/>
        </p:nvSpPr>
        <p:spPr bwMode="auto">
          <a:xfrm flipH="1">
            <a:off x="2286001" y="1725960"/>
            <a:ext cx="304800" cy="304800"/>
          </a:xfrm>
          <a:prstGeom prst="ellipse">
            <a:avLst/>
          </a:prstGeom>
          <a:solidFill>
            <a:srgbClr val="C00000"/>
          </a:solidFill>
          <a:ln w="12700">
            <a:solidFill>
              <a:schemeClr val="tx1"/>
            </a:solidFill>
            <a:round/>
            <a:headEnd/>
            <a:tailEnd/>
          </a:ln>
          <a:effectLst/>
        </p:spPr>
        <p:txBody>
          <a:bodyPr wrap="none" anchor="ctr"/>
          <a:lstStyle/>
          <a:p>
            <a:endParaRPr lang="zh-CN" altLang="en-US"/>
          </a:p>
        </p:txBody>
      </p:sp>
      <p:sp>
        <p:nvSpPr>
          <p:cNvPr id="73" name="Oval 43"/>
          <p:cNvSpPr>
            <a:spLocks noChangeArrowheads="1"/>
          </p:cNvSpPr>
          <p:nvPr/>
        </p:nvSpPr>
        <p:spPr bwMode="auto">
          <a:xfrm>
            <a:off x="990601" y="1725960"/>
            <a:ext cx="304800" cy="228600"/>
          </a:xfrm>
          <a:prstGeom prst="ellipse">
            <a:avLst/>
          </a:prstGeom>
          <a:noFill/>
          <a:ln w="38100">
            <a:solidFill>
              <a:srgbClr val="990099"/>
            </a:solidFill>
            <a:round/>
            <a:headEnd/>
            <a:tailEnd/>
          </a:ln>
          <a:effectLst/>
        </p:spPr>
        <p:txBody>
          <a:bodyPr wrap="none" anchor="ctr"/>
          <a:lstStyle/>
          <a:p>
            <a:endParaRPr lang="zh-CN" altLang="en-US"/>
          </a:p>
        </p:txBody>
      </p:sp>
      <p:sp>
        <p:nvSpPr>
          <p:cNvPr id="74" name="Line 44"/>
          <p:cNvSpPr>
            <a:spLocks noChangeShapeType="1"/>
          </p:cNvSpPr>
          <p:nvPr/>
        </p:nvSpPr>
        <p:spPr bwMode="auto">
          <a:xfrm flipH="1">
            <a:off x="1143001" y="1649760"/>
            <a:ext cx="0" cy="381000"/>
          </a:xfrm>
          <a:prstGeom prst="line">
            <a:avLst/>
          </a:prstGeom>
          <a:noFill/>
          <a:ln w="38100">
            <a:solidFill>
              <a:srgbClr val="990099"/>
            </a:solidFill>
            <a:round/>
            <a:headEnd/>
            <a:tailEnd/>
          </a:ln>
          <a:effectLst/>
        </p:spPr>
        <p:txBody>
          <a:bodyPr wrap="none" anchor="ctr"/>
          <a:lstStyle/>
          <a:p>
            <a:endParaRPr lang="zh-CN" altLang="en-US"/>
          </a:p>
        </p:txBody>
      </p:sp>
      <p:sp>
        <p:nvSpPr>
          <p:cNvPr id="75" name="Text Box 45"/>
          <p:cNvSpPr txBox="1">
            <a:spLocks noChangeArrowheads="1"/>
          </p:cNvSpPr>
          <p:nvPr/>
        </p:nvSpPr>
        <p:spPr bwMode="auto">
          <a:xfrm>
            <a:off x="668306"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0</a:t>
            </a:r>
            <a:r>
              <a:rPr kumimoji="1" lang="en-US" altLang="zh-CN" sz="2800" b="1" i="1" dirty="0">
                <a:latin typeface="Times New Roman" pitchFamily="18" charset="0"/>
              </a:rPr>
              <a:t> =1</a:t>
            </a:r>
          </a:p>
        </p:txBody>
      </p:sp>
      <p:sp>
        <p:nvSpPr>
          <p:cNvPr id="76" name="Text Box 46"/>
          <p:cNvSpPr txBox="1">
            <a:spLocks noChangeArrowheads="1"/>
          </p:cNvSpPr>
          <p:nvPr/>
        </p:nvSpPr>
        <p:spPr bwMode="auto">
          <a:xfrm>
            <a:off x="1877981"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1</a:t>
            </a:r>
            <a:r>
              <a:rPr kumimoji="1" lang="en-US" altLang="zh-CN" sz="2800" b="1" i="1" dirty="0">
                <a:latin typeface="Times New Roman" pitchFamily="18" charset="0"/>
              </a:rPr>
              <a:t> =1</a:t>
            </a:r>
          </a:p>
        </p:txBody>
      </p:sp>
      <p:sp>
        <p:nvSpPr>
          <p:cNvPr id="77" name="Text Box 47"/>
          <p:cNvSpPr txBox="1">
            <a:spLocks noChangeArrowheads="1"/>
          </p:cNvSpPr>
          <p:nvPr/>
        </p:nvSpPr>
        <p:spPr bwMode="auto">
          <a:xfrm>
            <a:off x="3478181"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2</a:t>
            </a:r>
            <a:r>
              <a:rPr kumimoji="1" lang="en-US" altLang="zh-CN" sz="2800" b="1" dirty="0">
                <a:latin typeface="Times New Roman" pitchFamily="18" charset="0"/>
              </a:rPr>
              <a:t> </a:t>
            </a:r>
            <a:r>
              <a:rPr kumimoji="1" lang="en-US" altLang="zh-CN" sz="2800" b="1" i="1" dirty="0">
                <a:latin typeface="Times New Roman" pitchFamily="18" charset="0"/>
              </a:rPr>
              <a:t>=2</a:t>
            </a:r>
          </a:p>
        </p:txBody>
      </p:sp>
      <p:sp>
        <p:nvSpPr>
          <p:cNvPr id="78" name="Text Box 48"/>
          <p:cNvSpPr txBox="1">
            <a:spLocks noChangeArrowheads="1"/>
          </p:cNvSpPr>
          <p:nvPr/>
        </p:nvSpPr>
        <p:spPr bwMode="auto">
          <a:xfrm>
            <a:off x="6373781" y="2790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3</a:t>
            </a:r>
            <a:r>
              <a:rPr kumimoji="1" lang="en-US" altLang="zh-CN" sz="2800" b="1" i="1" dirty="0">
                <a:latin typeface="Times New Roman" pitchFamily="18" charset="0"/>
              </a:rPr>
              <a:t> =5</a:t>
            </a:r>
          </a:p>
        </p:txBody>
      </p:sp>
      <p:sp>
        <p:nvSpPr>
          <p:cNvPr id="79" name="Line 49"/>
          <p:cNvSpPr>
            <a:spLocks noChangeShapeType="1"/>
          </p:cNvSpPr>
          <p:nvPr/>
        </p:nvSpPr>
        <p:spPr bwMode="auto">
          <a:xfrm>
            <a:off x="8077201" y="3859560"/>
            <a:ext cx="527050" cy="1838325"/>
          </a:xfrm>
          <a:prstGeom prst="line">
            <a:avLst/>
          </a:prstGeom>
          <a:noFill/>
          <a:ln w="38100">
            <a:solidFill>
              <a:schemeClr val="tx1"/>
            </a:solidFill>
            <a:round/>
            <a:headEnd/>
            <a:tailEnd/>
          </a:ln>
          <a:effectLst/>
        </p:spPr>
        <p:txBody>
          <a:bodyPr wrap="none" anchor="ctr"/>
          <a:lstStyle/>
          <a:p>
            <a:endParaRPr lang="zh-CN" altLang="en-US"/>
          </a:p>
        </p:txBody>
      </p:sp>
      <p:sp>
        <p:nvSpPr>
          <p:cNvPr id="80" name="Oval 50"/>
          <p:cNvSpPr>
            <a:spLocks noChangeArrowheads="1"/>
          </p:cNvSpPr>
          <p:nvPr/>
        </p:nvSpPr>
        <p:spPr bwMode="auto">
          <a:xfrm>
            <a:off x="79248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1" name="Oval 51"/>
          <p:cNvSpPr>
            <a:spLocks noChangeArrowheads="1"/>
          </p:cNvSpPr>
          <p:nvPr/>
        </p:nvSpPr>
        <p:spPr bwMode="auto">
          <a:xfrm>
            <a:off x="8077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2" name="Oval 52"/>
          <p:cNvSpPr>
            <a:spLocks noChangeArrowheads="1"/>
          </p:cNvSpPr>
          <p:nvPr/>
        </p:nvSpPr>
        <p:spPr bwMode="auto">
          <a:xfrm>
            <a:off x="8229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3" name="Oval 53"/>
          <p:cNvSpPr>
            <a:spLocks noChangeArrowheads="1"/>
          </p:cNvSpPr>
          <p:nvPr/>
        </p:nvSpPr>
        <p:spPr bwMode="auto">
          <a:xfrm>
            <a:off x="8443913" y="5535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4" name="Oval 54"/>
          <p:cNvSpPr>
            <a:spLocks noChangeArrowheads="1"/>
          </p:cNvSpPr>
          <p:nvPr/>
        </p:nvSpPr>
        <p:spPr bwMode="auto">
          <a:xfrm>
            <a:off x="7696201" y="5535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5" name="Line 55"/>
          <p:cNvSpPr>
            <a:spLocks noChangeShapeType="1"/>
          </p:cNvSpPr>
          <p:nvPr/>
        </p:nvSpPr>
        <p:spPr bwMode="auto">
          <a:xfrm>
            <a:off x="7696201" y="38595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86" name="Oval 56"/>
          <p:cNvSpPr>
            <a:spLocks noChangeArrowheads="1"/>
          </p:cNvSpPr>
          <p:nvPr/>
        </p:nvSpPr>
        <p:spPr bwMode="auto">
          <a:xfrm>
            <a:off x="75438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7" name="Oval 57"/>
          <p:cNvSpPr>
            <a:spLocks noChangeArrowheads="1"/>
          </p:cNvSpPr>
          <p:nvPr/>
        </p:nvSpPr>
        <p:spPr bwMode="auto">
          <a:xfrm>
            <a:off x="7696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8" name="Oval 58"/>
          <p:cNvSpPr>
            <a:spLocks noChangeArrowheads="1"/>
          </p:cNvSpPr>
          <p:nvPr/>
        </p:nvSpPr>
        <p:spPr bwMode="auto">
          <a:xfrm>
            <a:off x="7848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9" name="Line 60"/>
          <p:cNvSpPr>
            <a:spLocks noChangeShapeType="1"/>
          </p:cNvSpPr>
          <p:nvPr/>
        </p:nvSpPr>
        <p:spPr bwMode="auto">
          <a:xfrm>
            <a:off x="7239001" y="38595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90" name="Oval 61"/>
          <p:cNvSpPr>
            <a:spLocks noChangeArrowheads="1"/>
          </p:cNvSpPr>
          <p:nvPr/>
        </p:nvSpPr>
        <p:spPr bwMode="auto">
          <a:xfrm>
            <a:off x="7086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2" name="Line 63"/>
          <p:cNvSpPr>
            <a:spLocks noChangeShapeType="1"/>
          </p:cNvSpPr>
          <p:nvPr/>
        </p:nvSpPr>
        <p:spPr bwMode="auto">
          <a:xfrm>
            <a:off x="7451726" y="4473923"/>
            <a:ext cx="144463" cy="396875"/>
          </a:xfrm>
          <a:prstGeom prst="line">
            <a:avLst/>
          </a:prstGeom>
          <a:noFill/>
          <a:ln w="38100">
            <a:solidFill>
              <a:schemeClr val="tx1"/>
            </a:solidFill>
            <a:round/>
            <a:headEnd/>
            <a:tailEnd/>
          </a:ln>
          <a:effectLst/>
        </p:spPr>
        <p:txBody>
          <a:bodyPr wrap="none" anchor="ctr"/>
          <a:lstStyle/>
          <a:p>
            <a:endParaRPr lang="zh-CN" altLang="en-US"/>
          </a:p>
        </p:txBody>
      </p:sp>
      <p:sp>
        <p:nvSpPr>
          <p:cNvPr id="93" name="Oval 64"/>
          <p:cNvSpPr>
            <a:spLocks noChangeArrowheads="1"/>
          </p:cNvSpPr>
          <p:nvPr/>
        </p:nvSpPr>
        <p:spPr bwMode="auto">
          <a:xfrm>
            <a:off x="7467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4" name="Oval 65"/>
          <p:cNvSpPr>
            <a:spLocks noChangeArrowheads="1"/>
          </p:cNvSpPr>
          <p:nvPr/>
        </p:nvSpPr>
        <p:spPr bwMode="auto">
          <a:xfrm>
            <a:off x="7086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5" name="Line 67"/>
          <p:cNvSpPr>
            <a:spLocks noChangeShapeType="1"/>
          </p:cNvSpPr>
          <p:nvPr/>
        </p:nvSpPr>
        <p:spPr bwMode="auto">
          <a:xfrm>
            <a:off x="2514601" y="4469160"/>
            <a:ext cx="304800" cy="1219200"/>
          </a:xfrm>
          <a:prstGeom prst="line">
            <a:avLst/>
          </a:prstGeom>
          <a:noFill/>
          <a:ln w="38100">
            <a:solidFill>
              <a:schemeClr val="tx1"/>
            </a:solidFill>
            <a:round/>
            <a:headEnd/>
            <a:tailEnd/>
          </a:ln>
          <a:effectLst/>
        </p:spPr>
        <p:txBody>
          <a:bodyPr wrap="none" anchor="ctr"/>
          <a:lstStyle/>
          <a:p>
            <a:endParaRPr lang="zh-CN" altLang="en-US"/>
          </a:p>
        </p:txBody>
      </p:sp>
      <p:sp>
        <p:nvSpPr>
          <p:cNvPr id="96" name="Oval 68"/>
          <p:cNvSpPr>
            <a:spLocks noChangeArrowheads="1"/>
          </p:cNvSpPr>
          <p:nvPr/>
        </p:nvSpPr>
        <p:spPr bwMode="auto">
          <a:xfrm>
            <a:off x="2362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7" name="Oval 69"/>
          <p:cNvSpPr>
            <a:spLocks noChangeArrowheads="1"/>
          </p:cNvSpPr>
          <p:nvPr/>
        </p:nvSpPr>
        <p:spPr bwMode="auto">
          <a:xfrm>
            <a:off x="2514601" y="4850160"/>
            <a:ext cx="304800" cy="304800"/>
          </a:xfrm>
          <a:prstGeom prst="ellipse">
            <a:avLst/>
          </a:prstGeom>
          <a:solidFill>
            <a:srgbClr val="92D050"/>
          </a:solidFill>
          <a:ln w="12700">
            <a:solidFill>
              <a:schemeClr val="tx1"/>
            </a:solidFill>
            <a:round/>
            <a:headEnd/>
            <a:tailEnd/>
          </a:ln>
          <a:effectLst/>
        </p:spPr>
        <p:txBody>
          <a:bodyPr wrap="none" anchor="ctr"/>
          <a:lstStyle/>
          <a:p>
            <a:r>
              <a:rPr lang="en-US" altLang="zh-CN" dirty="0"/>
              <a:t>  </a:t>
            </a:r>
          </a:p>
        </p:txBody>
      </p:sp>
      <p:sp>
        <p:nvSpPr>
          <p:cNvPr id="98" name="Oval 70"/>
          <p:cNvSpPr>
            <a:spLocks noChangeArrowheads="1"/>
          </p:cNvSpPr>
          <p:nvPr/>
        </p:nvSpPr>
        <p:spPr bwMode="auto">
          <a:xfrm>
            <a:off x="26670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9" name="Oval 71"/>
          <p:cNvSpPr>
            <a:spLocks noChangeArrowheads="1"/>
          </p:cNvSpPr>
          <p:nvPr/>
        </p:nvSpPr>
        <p:spPr bwMode="auto">
          <a:xfrm>
            <a:off x="2438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0" name="Line 72"/>
          <p:cNvSpPr>
            <a:spLocks noChangeShapeType="1"/>
          </p:cNvSpPr>
          <p:nvPr/>
        </p:nvSpPr>
        <p:spPr bwMode="auto">
          <a:xfrm flipH="1">
            <a:off x="21336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01" name="Line 73"/>
          <p:cNvSpPr>
            <a:spLocks noChangeShapeType="1"/>
          </p:cNvSpPr>
          <p:nvPr/>
        </p:nvSpPr>
        <p:spPr bwMode="auto">
          <a:xfrm>
            <a:off x="21336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102" name="Oval 74"/>
          <p:cNvSpPr>
            <a:spLocks noChangeArrowheads="1"/>
          </p:cNvSpPr>
          <p:nvPr/>
        </p:nvSpPr>
        <p:spPr bwMode="auto">
          <a:xfrm>
            <a:off x="1981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3" name="Oval 75"/>
          <p:cNvSpPr>
            <a:spLocks noChangeArrowheads="1"/>
          </p:cNvSpPr>
          <p:nvPr/>
        </p:nvSpPr>
        <p:spPr bwMode="auto">
          <a:xfrm>
            <a:off x="2133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4" name="Oval 76"/>
          <p:cNvSpPr>
            <a:spLocks noChangeArrowheads="1"/>
          </p:cNvSpPr>
          <p:nvPr/>
        </p:nvSpPr>
        <p:spPr bwMode="auto">
          <a:xfrm>
            <a:off x="20574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5" name="Oval 77"/>
          <p:cNvSpPr>
            <a:spLocks noChangeArrowheads="1"/>
          </p:cNvSpPr>
          <p:nvPr/>
        </p:nvSpPr>
        <p:spPr bwMode="auto">
          <a:xfrm>
            <a:off x="2057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7" name="Line 79"/>
          <p:cNvSpPr>
            <a:spLocks noChangeShapeType="1"/>
          </p:cNvSpPr>
          <p:nvPr/>
        </p:nvSpPr>
        <p:spPr bwMode="auto">
          <a:xfrm>
            <a:off x="5688013" y="3897660"/>
            <a:ext cx="396875" cy="1044575"/>
          </a:xfrm>
          <a:prstGeom prst="line">
            <a:avLst/>
          </a:prstGeom>
          <a:noFill/>
          <a:ln w="38100">
            <a:solidFill>
              <a:schemeClr val="tx1"/>
            </a:solidFill>
            <a:round/>
            <a:headEnd/>
            <a:tailEnd/>
          </a:ln>
          <a:effectLst/>
        </p:spPr>
        <p:txBody>
          <a:bodyPr wrap="none" anchor="ctr"/>
          <a:lstStyle/>
          <a:p>
            <a:endParaRPr lang="zh-CN" altLang="en-US"/>
          </a:p>
        </p:txBody>
      </p:sp>
      <p:sp>
        <p:nvSpPr>
          <p:cNvPr id="108" name="Oval 80"/>
          <p:cNvSpPr>
            <a:spLocks noChangeArrowheads="1"/>
          </p:cNvSpPr>
          <p:nvPr/>
        </p:nvSpPr>
        <p:spPr bwMode="auto">
          <a:xfrm>
            <a:off x="5715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9" name="Oval 81"/>
          <p:cNvSpPr>
            <a:spLocks noChangeArrowheads="1"/>
          </p:cNvSpPr>
          <p:nvPr/>
        </p:nvSpPr>
        <p:spPr bwMode="auto">
          <a:xfrm>
            <a:off x="5334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0" name="Oval 83"/>
          <p:cNvSpPr>
            <a:spLocks noChangeArrowheads="1"/>
          </p:cNvSpPr>
          <p:nvPr/>
        </p:nvSpPr>
        <p:spPr bwMode="auto">
          <a:xfrm>
            <a:off x="5943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1" name="Line 84"/>
          <p:cNvSpPr>
            <a:spLocks noChangeShapeType="1"/>
          </p:cNvSpPr>
          <p:nvPr/>
        </p:nvSpPr>
        <p:spPr bwMode="auto">
          <a:xfrm flipH="1">
            <a:off x="4724401" y="3862735"/>
            <a:ext cx="134938" cy="454025"/>
          </a:xfrm>
          <a:prstGeom prst="line">
            <a:avLst/>
          </a:prstGeom>
          <a:noFill/>
          <a:ln w="38100">
            <a:solidFill>
              <a:schemeClr val="tx1"/>
            </a:solidFill>
            <a:round/>
            <a:headEnd/>
            <a:tailEnd/>
          </a:ln>
          <a:effectLst/>
        </p:spPr>
        <p:txBody>
          <a:bodyPr wrap="none" anchor="ctr"/>
          <a:lstStyle/>
          <a:p>
            <a:endParaRPr lang="zh-CN" altLang="en-US"/>
          </a:p>
        </p:txBody>
      </p:sp>
      <p:sp>
        <p:nvSpPr>
          <p:cNvPr id="113" name="Line 86"/>
          <p:cNvSpPr>
            <a:spLocks noChangeShapeType="1"/>
          </p:cNvSpPr>
          <p:nvPr/>
        </p:nvSpPr>
        <p:spPr bwMode="auto">
          <a:xfrm>
            <a:off x="4932363" y="38976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114" name="Oval 87"/>
          <p:cNvSpPr>
            <a:spLocks noChangeArrowheads="1"/>
          </p:cNvSpPr>
          <p:nvPr/>
        </p:nvSpPr>
        <p:spPr bwMode="auto">
          <a:xfrm>
            <a:off x="4953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5" name="Oval 88"/>
          <p:cNvSpPr>
            <a:spLocks noChangeArrowheads="1"/>
          </p:cNvSpPr>
          <p:nvPr/>
        </p:nvSpPr>
        <p:spPr bwMode="auto">
          <a:xfrm>
            <a:off x="4572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6" name="Oval 90"/>
          <p:cNvSpPr>
            <a:spLocks noChangeArrowheads="1"/>
          </p:cNvSpPr>
          <p:nvPr/>
        </p:nvSpPr>
        <p:spPr bwMode="auto">
          <a:xfrm>
            <a:off x="4800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7" name="Oval 91"/>
          <p:cNvSpPr>
            <a:spLocks noChangeArrowheads="1"/>
          </p:cNvSpPr>
          <p:nvPr/>
        </p:nvSpPr>
        <p:spPr bwMode="auto">
          <a:xfrm>
            <a:off x="4038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8" name="Oval 92"/>
          <p:cNvSpPr>
            <a:spLocks noChangeArrowheads="1"/>
          </p:cNvSpPr>
          <p:nvPr/>
        </p:nvSpPr>
        <p:spPr bwMode="auto">
          <a:xfrm>
            <a:off x="4191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9" name="Oval 93"/>
          <p:cNvSpPr>
            <a:spLocks noChangeArrowheads="1"/>
          </p:cNvSpPr>
          <p:nvPr/>
        </p:nvSpPr>
        <p:spPr bwMode="auto">
          <a:xfrm>
            <a:off x="3810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0" name="Oval 94"/>
          <p:cNvSpPr>
            <a:spLocks noChangeArrowheads="1"/>
          </p:cNvSpPr>
          <p:nvPr/>
        </p:nvSpPr>
        <p:spPr bwMode="auto">
          <a:xfrm>
            <a:off x="4038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1" name="Line 95"/>
          <p:cNvSpPr>
            <a:spLocks noChangeShapeType="1"/>
          </p:cNvSpPr>
          <p:nvPr/>
        </p:nvSpPr>
        <p:spPr bwMode="auto">
          <a:xfrm>
            <a:off x="3455988" y="3862735"/>
            <a:ext cx="144463" cy="431800"/>
          </a:xfrm>
          <a:prstGeom prst="line">
            <a:avLst/>
          </a:prstGeom>
          <a:noFill/>
          <a:ln w="38100">
            <a:solidFill>
              <a:schemeClr val="tx1"/>
            </a:solidFill>
            <a:round/>
            <a:headEnd/>
            <a:tailEnd/>
          </a:ln>
          <a:effectLst/>
        </p:spPr>
        <p:txBody>
          <a:bodyPr wrap="none" anchor="ctr"/>
          <a:lstStyle/>
          <a:p>
            <a:endParaRPr lang="zh-CN" altLang="en-US"/>
          </a:p>
        </p:txBody>
      </p:sp>
      <p:sp>
        <p:nvSpPr>
          <p:cNvPr id="122" name="Line 97"/>
          <p:cNvSpPr>
            <a:spLocks noChangeShapeType="1"/>
          </p:cNvSpPr>
          <p:nvPr/>
        </p:nvSpPr>
        <p:spPr bwMode="auto">
          <a:xfrm flipH="1">
            <a:off x="3059113" y="3862735"/>
            <a:ext cx="333375" cy="1116013"/>
          </a:xfrm>
          <a:prstGeom prst="line">
            <a:avLst/>
          </a:prstGeom>
          <a:noFill/>
          <a:ln w="38100">
            <a:solidFill>
              <a:schemeClr val="tx1"/>
            </a:solidFill>
            <a:round/>
            <a:headEnd/>
            <a:tailEnd/>
          </a:ln>
          <a:effectLst/>
        </p:spPr>
        <p:txBody>
          <a:bodyPr wrap="none" anchor="ctr"/>
          <a:lstStyle/>
          <a:p>
            <a:endParaRPr lang="zh-CN" altLang="en-US"/>
          </a:p>
        </p:txBody>
      </p:sp>
      <p:sp>
        <p:nvSpPr>
          <p:cNvPr id="123" name="Oval 98"/>
          <p:cNvSpPr>
            <a:spLocks noChangeArrowheads="1"/>
          </p:cNvSpPr>
          <p:nvPr/>
        </p:nvSpPr>
        <p:spPr bwMode="auto">
          <a:xfrm>
            <a:off x="3276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4" name="Oval 99"/>
          <p:cNvSpPr>
            <a:spLocks noChangeArrowheads="1"/>
          </p:cNvSpPr>
          <p:nvPr/>
        </p:nvSpPr>
        <p:spPr bwMode="auto">
          <a:xfrm>
            <a:off x="3438526"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5" name="Oval 100"/>
          <p:cNvSpPr>
            <a:spLocks noChangeArrowheads="1"/>
          </p:cNvSpPr>
          <p:nvPr/>
        </p:nvSpPr>
        <p:spPr bwMode="auto">
          <a:xfrm>
            <a:off x="307975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6" name="Oval 101"/>
          <p:cNvSpPr>
            <a:spLocks noChangeArrowheads="1"/>
          </p:cNvSpPr>
          <p:nvPr/>
        </p:nvSpPr>
        <p:spPr bwMode="auto">
          <a:xfrm>
            <a:off x="2895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7" name="Line 102"/>
          <p:cNvSpPr>
            <a:spLocks noChangeShapeType="1"/>
          </p:cNvSpPr>
          <p:nvPr/>
        </p:nvSpPr>
        <p:spPr bwMode="auto">
          <a:xfrm>
            <a:off x="6858001" y="50787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128" name="Line 103"/>
          <p:cNvSpPr>
            <a:spLocks noChangeShapeType="1"/>
          </p:cNvSpPr>
          <p:nvPr/>
        </p:nvSpPr>
        <p:spPr bwMode="auto">
          <a:xfrm>
            <a:off x="68580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29" name="Line 104"/>
          <p:cNvSpPr>
            <a:spLocks noChangeShapeType="1"/>
          </p:cNvSpPr>
          <p:nvPr/>
        </p:nvSpPr>
        <p:spPr bwMode="auto">
          <a:xfrm flipH="1">
            <a:off x="6400801" y="4469160"/>
            <a:ext cx="152400" cy="1143000"/>
          </a:xfrm>
          <a:prstGeom prst="line">
            <a:avLst/>
          </a:prstGeom>
          <a:noFill/>
          <a:ln w="38100">
            <a:solidFill>
              <a:schemeClr val="tx1"/>
            </a:solidFill>
            <a:round/>
            <a:headEnd/>
            <a:tailEnd/>
          </a:ln>
          <a:effectLst/>
        </p:spPr>
        <p:txBody>
          <a:bodyPr wrap="none" anchor="ctr"/>
          <a:lstStyle/>
          <a:p>
            <a:endParaRPr lang="zh-CN" altLang="en-US"/>
          </a:p>
        </p:txBody>
      </p:sp>
      <p:sp>
        <p:nvSpPr>
          <p:cNvPr id="130" name="Oval 105"/>
          <p:cNvSpPr>
            <a:spLocks noChangeArrowheads="1"/>
          </p:cNvSpPr>
          <p:nvPr/>
        </p:nvSpPr>
        <p:spPr bwMode="auto">
          <a:xfrm>
            <a:off x="67818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1" name="Oval 106"/>
          <p:cNvSpPr>
            <a:spLocks noChangeArrowheads="1"/>
          </p:cNvSpPr>
          <p:nvPr/>
        </p:nvSpPr>
        <p:spPr bwMode="auto">
          <a:xfrm>
            <a:off x="6705601" y="4850160"/>
            <a:ext cx="304800" cy="304800"/>
          </a:xfrm>
          <a:prstGeom prst="ellipse">
            <a:avLst/>
          </a:prstGeom>
          <a:solidFill>
            <a:srgbClr val="92D050"/>
          </a:solidFill>
          <a:ln w="12700">
            <a:solidFill>
              <a:schemeClr val="tx1"/>
            </a:solidFill>
            <a:round/>
            <a:headEnd/>
            <a:tailEnd/>
          </a:ln>
          <a:effectLst/>
        </p:spPr>
        <p:txBody>
          <a:bodyPr wrap="none" anchor="ctr"/>
          <a:lstStyle/>
          <a:p>
            <a:r>
              <a:rPr lang="en-US" altLang="zh-CN" dirty="0"/>
              <a:t>  </a:t>
            </a:r>
          </a:p>
        </p:txBody>
      </p:sp>
      <p:sp>
        <p:nvSpPr>
          <p:cNvPr id="132" name="Oval 107"/>
          <p:cNvSpPr>
            <a:spLocks noChangeArrowheads="1"/>
          </p:cNvSpPr>
          <p:nvPr/>
        </p:nvSpPr>
        <p:spPr bwMode="auto">
          <a:xfrm>
            <a:off x="67818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3" name="Oval 108"/>
          <p:cNvSpPr>
            <a:spLocks noChangeArrowheads="1"/>
          </p:cNvSpPr>
          <p:nvPr/>
        </p:nvSpPr>
        <p:spPr bwMode="auto">
          <a:xfrm>
            <a:off x="6705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4" name="Line 109"/>
          <p:cNvSpPr>
            <a:spLocks noChangeShapeType="1"/>
          </p:cNvSpPr>
          <p:nvPr/>
        </p:nvSpPr>
        <p:spPr bwMode="auto">
          <a:xfrm>
            <a:off x="64770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35" name="Oval 110"/>
          <p:cNvSpPr>
            <a:spLocks noChangeArrowheads="1"/>
          </p:cNvSpPr>
          <p:nvPr/>
        </p:nvSpPr>
        <p:spPr bwMode="auto">
          <a:xfrm>
            <a:off x="64008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6" name="Oval 111"/>
          <p:cNvSpPr>
            <a:spLocks noChangeArrowheads="1"/>
          </p:cNvSpPr>
          <p:nvPr/>
        </p:nvSpPr>
        <p:spPr bwMode="auto">
          <a:xfrm>
            <a:off x="6324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7" name="Oval 112"/>
          <p:cNvSpPr>
            <a:spLocks noChangeArrowheads="1"/>
          </p:cNvSpPr>
          <p:nvPr/>
        </p:nvSpPr>
        <p:spPr bwMode="auto">
          <a:xfrm>
            <a:off x="62484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8" name="Oval 113"/>
          <p:cNvSpPr>
            <a:spLocks noChangeArrowheads="1"/>
          </p:cNvSpPr>
          <p:nvPr/>
        </p:nvSpPr>
        <p:spPr bwMode="auto">
          <a:xfrm>
            <a:off x="6324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9" name="Line 114"/>
          <p:cNvSpPr>
            <a:spLocks noChangeShapeType="1"/>
          </p:cNvSpPr>
          <p:nvPr/>
        </p:nvSpPr>
        <p:spPr bwMode="auto">
          <a:xfrm flipH="1">
            <a:off x="1727201" y="3859560"/>
            <a:ext cx="101600" cy="381000"/>
          </a:xfrm>
          <a:prstGeom prst="line">
            <a:avLst/>
          </a:prstGeom>
          <a:noFill/>
          <a:ln w="38100">
            <a:solidFill>
              <a:schemeClr val="tx1"/>
            </a:solidFill>
            <a:round/>
            <a:headEnd/>
            <a:tailEnd/>
          </a:ln>
          <a:effectLst/>
        </p:spPr>
        <p:txBody>
          <a:bodyPr wrap="none" anchor="ctr"/>
          <a:lstStyle/>
          <a:p>
            <a:endParaRPr lang="zh-CN" altLang="en-US"/>
          </a:p>
        </p:txBody>
      </p:sp>
      <p:sp>
        <p:nvSpPr>
          <p:cNvPr id="140" name="Oval 115"/>
          <p:cNvSpPr>
            <a:spLocks noChangeArrowheads="1"/>
          </p:cNvSpPr>
          <p:nvPr/>
        </p:nvSpPr>
        <p:spPr bwMode="auto">
          <a:xfrm>
            <a:off x="1676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1" name="Oval 116"/>
          <p:cNvSpPr>
            <a:spLocks noChangeArrowheads="1"/>
          </p:cNvSpPr>
          <p:nvPr/>
        </p:nvSpPr>
        <p:spPr bwMode="auto">
          <a:xfrm>
            <a:off x="1547813"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2" name="Oval 118"/>
          <p:cNvSpPr>
            <a:spLocks noChangeArrowheads="1"/>
          </p:cNvSpPr>
          <p:nvPr/>
        </p:nvSpPr>
        <p:spPr bwMode="auto">
          <a:xfrm>
            <a:off x="1752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3" name="Oval 119"/>
          <p:cNvSpPr>
            <a:spLocks noChangeArrowheads="1"/>
          </p:cNvSpPr>
          <p:nvPr/>
        </p:nvSpPr>
        <p:spPr bwMode="auto">
          <a:xfrm>
            <a:off x="1371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4" name="Line 120"/>
          <p:cNvSpPr>
            <a:spLocks noChangeShapeType="1"/>
          </p:cNvSpPr>
          <p:nvPr/>
        </p:nvSpPr>
        <p:spPr bwMode="auto">
          <a:xfrm>
            <a:off x="1143001" y="50787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145" name="Line 121"/>
          <p:cNvSpPr>
            <a:spLocks noChangeShapeType="1"/>
          </p:cNvSpPr>
          <p:nvPr/>
        </p:nvSpPr>
        <p:spPr bwMode="auto">
          <a:xfrm flipH="1">
            <a:off x="576263" y="3859560"/>
            <a:ext cx="490538" cy="1695450"/>
          </a:xfrm>
          <a:prstGeom prst="line">
            <a:avLst/>
          </a:prstGeom>
          <a:noFill/>
          <a:ln w="38100">
            <a:solidFill>
              <a:schemeClr val="tx1"/>
            </a:solidFill>
            <a:round/>
            <a:headEnd/>
            <a:tailEnd/>
          </a:ln>
          <a:effectLst/>
        </p:spPr>
        <p:txBody>
          <a:bodyPr wrap="none" anchor="ctr"/>
          <a:lstStyle/>
          <a:p>
            <a:endParaRPr lang="zh-CN" altLang="en-US"/>
          </a:p>
        </p:txBody>
      </p:sp>
      <p:sp>
        <p:nvSpPr>
          <p:cNvPr id="146" name="Oval 122"/>
          <p:cNvSpPr>
            <a:spLocks noChangeArrowheads="1"/>
          </p:cNvSpPr>
          <p:nvPr/>
        </p:nvSpPr>
        <p:spPr bwMode="auto">
          <a:xfrm flipH="1">
            <a:off x="1295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7" name="Oval 123"/>
          <p:cNvSpPr>
            <a:spLocks noChangeArrowheads="1"/>
          </p:cNvSpPr>
          <p:nvPr/>
        </p:nvSpPr>
        <p:spPr bwMode="auto">
          <a:xfrm flipH="1">
            <a:off x="1143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8" name="Oval 124"/>
          <p:cNvSpPr>
            <a:spLocks noChangeArrowheads="1"/>
          </p:cNvSpPr>
          <p:nvPr/>
        </p:nvSpPr>
        <p:spPr bwMode="auto">
          <a:xfrm flipH="1">
            <a:off x="576263"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9" name="Oval 125"/>
          <p:cNvSpPr>
            <a:spLocks noChangeArrowheads="1"/>
          </p:cNvSpPr>
          <p:nvPr/>
        </p:nvSpPr>
        <p:spPr bwMode="auto">
          <a:xfrm flipH="1">
            <a:off x="395288"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0" name="Oval 126"/>
          <p:cNvSpPr>
            <a:spLocks noChangeArrowheads="1"/>
          </p:cNvSpPr>
          <p:nvPr/>
        </p:nvSpPr>
        <p:spPr bwMode="auto">
          <a:xfrm flipH="1">
            <a:off x="11430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1" name="Oval 127"/>
          <p:cNvSpPr>
            <a:spLocks noChangeArrowheads="1"/>
          </p:cNvSpPr>
          <p:nvPr/>
        </p:nvSpPr>
        <p:spPr bwMode="auto">
          <a:xfrm flipH="1">
            <a:off x="914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2" name="Oval 128"/>
          <p:cNvSpPr>
            <a:spLocks noChangeArrowheads="1"/>
          </p:cNvSpPr>
          <p:nvPr/>
        </p:nvSpPr>
        <p:spPr bwMode="auto">
          <a:xfrm flipH="1">
            <a:off x="762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3" name="Oval 129"/>
          <p:cNvSpPr>
            <a:spLocks noChangeArrowheads="1"/>
          </p:cNvSpPr>
          <p:nvPr/>
        </p:nvSpPr>
        <p:spPr bwMode="auto">
          <a:xfrm flipH="1">
            <a:off x="990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4" name="Text Box 130"/>
          <p:cNvSpPr txBox="1">
            <a:spLocks noChangeArrowheads="1"/>
          </p:cNvSpPr>
          <p:nvPr/>
        </p:nvSpPr>
        <p:spPr bwMode="auto">
          <a:xfrm>
            <a:off x="3949701" y="5397848"/>
            <a:ext cx="1101725" cy="519113"/>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4 </a:t>
            </a:r>
            <a:r>
              <a:rPr kumimoji="1" lang="en-US" altLang="zh-CN" sz="2800" b="1" dirty="0">
                <a:latin typeface="Times New Roman" pitchFamily="18" charset="0"/>
              </a:rPr>
              <a:t>=14</a:t>
            </a:r>
            <a:endParaRPr kumimoji="1" lang="en-US" altLang="zh-CN" sz="2400" dirty="0">
              <a:latin typeface="Times New Roman" pitchFamily="18" charset="0"/>
            </a:endParaRPr>
          </a:p>
        </p:txBody>
      </p:sp>
      <p:sp>
        <p:nvSpPr>
          <p:cNvPr id="155" name="Oval 25"/>
          <p:cNvSpPr>
            <a:spLocks noChangeArrowheads="1"/>
          </p:cNvSpPr>
          <p:nvPr/>
        </p:nvSpPr>
        <p:spPr bwMode="auto">
          <a:xfrm>
            <a:off x="64770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6" name="Oval 23"/>
          <p:cNvSpPr>
            <a:spLocks noChangeArrowheads="1"/>
          </p:cNvSpPr>
          <p:nvPr/>
        </p:nvSpPr>
        <p:spPr bwMode="auto">
          <a:xfrm>
            <a:off x="67056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7" name="Line 29"/>
          <p:cNvSpPr>
            <a:spLocks noChangeShapeType="1"/>
          </p:cNvSpPr>
          <p:nvPr/>
        </p:nvSpPr>
        <p:spPr bwMode="auto">
          <a:xfrm flipH="1">
            <a:off x="3354197" y="1573560"/>
            <a:ext cx="227203" cy="621772"/>
          </a:xfrm>
          <a:prstGeom prst="line">
            <a:avLst/>
          </a:prstGeom>
          <a:noFill/>
          <a:ln w="38100">
            <a:solidFill>
              <a:schemeClr val="tx1"/>
            </a:solidFill>
            <a:round/>
            <a:headEnd/>
            <a:tailEnd/>
          </a:ln>
          <a:effectLst/>
        </p:spPr>
        <p:txBody>
          <a:bodyPr wrap="none" anchor="ctr"/>
          <a:lstStyle/>
          <a:p>
            <a:endParaRPr lang="zh-CN" altLang="en-US"/>
          </a:p>
        </p:txBody>
      </p:sp>
      <p:sp>
        <p:nvSpPr>
          <p:cNvPr id="70" name="Oval 40"/>
          <p:cNvSpPr>
            <a:spLocks noChangeArrowheads="1"/>
          </p:cNvSpPr>
          <p:nvPr/>
        </p:nvSpPr>
        <p:spPr bwMode="auto">
          <a:xfrm flipH="1">
            <a:off x="3429001" y="14211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71" name="Oval 41"/>
          <p:cNvSpPr>
            <a:spLocks noChangeArrowheads="1"/>
          </p:cNvSpPr>
          <p:nvPr/>
        </p:nvSpPr>
        <p:spPr bwMode="auto">
          <a:xfrm flipH="1">
            <a:off x="3200401" y="20307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158" name="Line 29"/>
          <p:cNvSpPr>
            <a:spLocks noChangeShapeType="1"/>
          </p:cNvSpPr>
          <p:nvPr/>
        </p:nvSpPr>
        <p:spPr bwMode="auto">
          <a:xfrm>
            <a:off x="4241800" y="1559272"/>
            <a:ext cx="191007" cy="636060"/>
          </a:xfrm>
          <a:prstGeom prst="line">
            <a:avLst/>
          </a:prstGeom>
          <a:noFill/>
          <a:ln w="38100">
            <a:solidFill>
              <a:schemeClr val="tx1"/>
            </a:solidFill>
            <a:round/>
            <a:headEnd/>
            <a:tailEnd/>
          </a:ln>
          <a:effectLst/>
        </p:spPr>
        <p:txBody>
          <a:bodyPr wrap="none" anchor="ctr"/>
          <a:lstStyle/>
          <a:p>
            <a:endParaRPr lang="zh-CN" altLang="en-US"/>
          </a:p>
        </p:txBody>
      </p:sp>
      <p:sp>
        <p:nvSpPr>
          <p:cNvPr id="68" name="Oval 38"/>
          <p:cNvSpPr>
            <a:spLocks noChangeArrowheads="1"/>
          </p:cNvSpPr>
          <p:nvPr/>
        </p:nvSpPr>
        <p:spPr bwMode="auto">
          <a:xfrm>
            <a:off x="4267201" y="20307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67" name="Oval 37"/>
          <p:cNvSpPr>
            <a:spLocks noChangeArrowheads="1"/>
          </p:cNvSpPr>
          <p:nvPr/>
        </p:nvSpPr>
        <p:spPr bwMode="auto">
          <a:xfrm>
            <a:off x="4114801" y="14211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91" name="Oval 62"/>
          <p:cNvSpPr>
            <a:spLocks noChangeArrowheads="1"/>
          </p:cNvSpPr>
          <p:nvPr/>
        </p:nvSpPr>
        <p:spPr bwMode="auto">
          <a:xfrm>
            <a:off x="7239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6" name="Oval 78"/>
          <p:cNvSpPr>
            <a:spLocks noChangeArrowheads="1"/>
          </p:cNvSpPr>
          <p:nvPr/>
        </p:nvSpPr>
        <p:spPr bwMode="auto">
          <a:xfrm>
            <a:off x="5486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2" name="Oval 85"/>
          <p:cNvSpPr>
            <a:spLocks noChangeArrowheads="1"/>
          </p:cNvSpPr>
          <p:nvPr/>
        </p:nvSpPr>
        <p:spPr bwMode="auto">
          <a:xfrm>
            <a:off x="4724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9" name="Text Box 15"/>
          <p:cNvSpPr txBox="1">
            <a:spLocks noChangeArrowheads="1"/>
          </p:cNvSpPr>
          <p:nvPr/>
        </p:nvSpPr>
        <p:spPr bwMode="auto">
          <a:xfrm>
            <a:off x="1653999" y="6088311"/>
            <a:ext cx="5898357" cy="461665"/>
          </a:xfrm>
          <a:prstGeom prst="rect">
            <a:avLst/>
          </a:prstGeom>
          <a:solidFill>
            <a:srgbClr val="C00000"/>
          </a:solidFill>
          <a:ln w="31750">
            <a:noFill/>
          </a:ln>
        </p:spPr>
        <p:txBody>
          <a:bodyPr wrap="square" rtlCol="0">
            <a:spAutoFit/>
          </a:bodyPr>
          <a:lstStyle>
            <a:defPPr>
              <a:defRPr lang="zh-CN"/>
            </a:defPPr>
            <a:lvl1pPr marL="342900" indent="-342900" algn="ctr">
              <a:spcAft>
                <a:spcPts val="600"/>
              </a:spcAft>
              <a:buClr>
                <a:srgbClr val="C00000"/>
              </a:buClr>
              <a:buFont typeface="Wingdings" panose="05000000000000000000" pitchFamily="2" charset="2"/>
              <a:buChar char="n"/>
              <a:defRPr kumimoji="1" sz="2400" b="1">
                <a:solidFill>
                  <a:schemeClr val="bg1"/>
                </a:solidFill>
                <a:latin typeface="微软雅黑" panose="020B0503020204020204" pitchFamily="34" charset="-122"/>
                <a:ea typeface="微软雅黑" panose="020B0503020204020204" pitchFamily="34" charset="-122"/>
                <a:cs typeface="Microsoft YaHei" charset="0"/>
              </a:defRPr>
            </a:lvl1pPr>
          </a:lstStyle>
          <a:p>
            <a:r>
              <a:rPr lang="en-US" altLang="zh-CN" i="1" dirty="0">
                <a:latin typeface="Times New Roman" panose="02020603050405020304" pitchFamily="18" charset="0"/>
                <a:cs typeface="Times New Roman" panose="02020603050405020304" pitchFamily="18" charset="0"/>
              </a:rPr>
              <a:t>n</a:t>
            </a:r>
            <a:r>
              <a:rPr lang="zh-CN" altLang="en-US" dirty="0"/>
              <a:t>个结点的不同形态的二叉树</a:t>
            </a:r>
          </a:p>
        </p:txBody>
      </p:sp>
    </p:spTree>
    <p:extLst>
      <p:ext uri="{BB962C8B-B14F-4D97-AF65-F5344CB8AC3E}">
        <p14:creationId xmlns:p14="http://schemas.microsoft.com/office/powerpoint/2010/main" val="2060411864"/>
      </p:ext>
    </p:extLst>
  </p:cSld>
  <p:clrMapOvr>
    <a:masterClrMapping/>
  </p:clrMapOvr>
  <p:transition advTm="157">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169178" y="1094391"/>
            <a:ext cx="5048300" cy="289310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二叉树与森林</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个节点的森林与</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个节点的二叉树的转换是一一映射的吗？</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个节点的森林的形态数与</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个节点的二叉树的形态数是一样吗？</a:t>
            </a:r>
            <a:endParaRPr lang="en-US" altLang="zh-CN" sz="2400" b="1" dirty="0">
              <a:latin typeface="微软雅黑" panose="020B0503020204020204" pitchFamily="34" charset="-122"/>
              <a:ea typeface="微软雅黑" panose="020B0503020204020204" pitchFamily="34" charset="-122"/>
            </a:endParaRPr>
          </a:p>
        </p:txBody>
      </p:sp>
      <p:sp>
        <p:nvSpPr>
          <p:cNvPr id="50" name="TextBox 20"/>
          <p:cNvSpPr txBox="1">
            <a:spLocks noChangeArrowheads="1"/>
          </p:cNvSpPr>
          <p:nvPr/>
        </p:nvSpPr>
        <p:spPr bwMode="auto">
          <a:xfrm>
            <a:off x="611560" y="5375447"/>
            <a:ext cx="7992888" cy="907941"/>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二叉树</a:t>
            </a:r>
            <a:r>
              <a:rPr lang="zh-CN" altLang="en-US" sz="2400" dirty="0">
                <a:latin typeface="微软雅黑" panose="020B0503020204020204" pitchFamily="34" charset="-122"/>
                <a:ea typeface="微软雅黑" panose="020B0503020204020204" pitchFamily="34" charset="-122"/>
              </a:rPr>
              <a:t>不是</a:t>
            </a:r>
            <a:r>
              <a:rPr lang="zh-CN" altLang="en-US" sz="2400" dirty="0" smtClean="0">
                <a:latin typeface="微软雅黑" panose="020B0503020204020204" pitchFamily="34" charset="-122"/>
                <a:ea typeface="微软雅黑" panose="020B0503020204020204" pitchFamily="34" charset="-122"/>
              </a:rPr>
              <a:t>多</a:t>
            </a:r>
            <a:r>
              <a:rPr lang="zh-CN" altLang="en-US" sz="2400" dirty="0">
                <a:latin typeface="微软雅黑" panose="020B0503020204020204" pitchFamily="34" charset="-122"/>
                <a:ea typeface="微软雅黑" panose="020B0503020204020204" pitchFamily="34" charset="-122"/>
              </a:rPr>
              <a:t>叉树的</a:t>
            </a:r>
            <a:r>
              <a:rPr lang="zh-CN" altLang="en-US" sz="2400" dirty="0" smtClean="0">
                <a:latin typeface="微软雅黑" panose="020B0503020204020204" pitchFamily="34" charset="-122"/>
                <a:ea typeface="微软雅黑" panose="020B0503020204020204" pitchFamily="34" charset="-122"/>
              </a:rPr>
              <a:t>特例，其表现</a:t>
            </a:r>
            <a:r>
              <a:rPr lang="zh-CN" altLang="en-US" sz="2400" dirty="0">
                <a:latin typeface="微软雅黑" panose="020B0503020204020204" pitchFamily="34" charset="-122"/>
                <a:ea typeface="微软雅黑" panose="020B0503020204020204" pitchFamily="34" charset="-122"/>
              </a:rPr>
              <a:t>能力相当</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二叉树：更简洁，结构更规范，计算效率更高</a:t>
            </a:r>
            <a:endParaRPr lang="en-US" altLang="zh-CN" sz="2400" dirty="0">
              <a:latin typeface="微软雅黑" panose="020B0503020204020204" pitchFamily="34" charset="-122"/>
              <a:ea typeface="微软雅黑" panose="020B0503020204020204" pitchFamily="34" charset="-122"/>
            </a:endParaRPr>
          </a:p>
        </p:txBody>
      </p:sp>
      <p:sp>
        <p:nvSpPr>
          <p:cNvPr id="19" name="TextBox 20"/>
          <p:cNvSpPr txBox="1">
            <a:spLocks noChangeArrowheads="1"/>
          </p:cNvSpPr>
          <p:nvPr/>
        </p:nvSpPr>
        <p:spPr bwMode="auto">
          <a:xfrm>
            <a:off x="169177" y="4271172"/>
            <a:ext cx="6779085" cy="830997"/>
          </a:xfrm>
          <a:prstGeom prst="rect">
            <a:avLst/>
          </a:prstGeom>
          <a:noFill/>
          <a:ln w="9525">
            <a:noFill/>
            <a:miter lim="800000"/>
            <a:headEnd/>
            <a:tailEnd/>
          </a:ln>
        </p:spPr>
        <p:txBody>
          <a:bodyPr wrap="square">
            <a:spAutoFit/>
          </a:bodyPr>
          <a:lstStyle/>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森林中的单节点无左右之分，因此形态数是一致的</a:t>
            </a:r>
            <a:endParaRPr lang="en-US" altLang="zh-CN" sz="24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5580112" y="1556792"/>
            <a:ext cx="3312368" cy="3104046"/>
            <a:chOff x="5508104" y="1340768"/>
            <a:chExt cx="3312368" cy="3104046"/>
          </a:xfrm>
        </p:grpSpPr>
        <p:sp>
          <p:nvSpPr>
            <p:cNvPr id="47" name="椭圆 46"/>
            <p:cNvSpPr/>
            <p:nvPr/>
          </p:nvSpPr>
          <p:spPr bwMode="auto">
            <a:xfrm>
              <a:off x="7092280" y="2788630"/>
              <a:ext cx="1728192" cy="1656184"/>
            </a:xfrm>
            <a:prstGeom prst="ellipse">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二叉树</a:t>
              </a:r>
            </a:p>
          </p:txBody>
        </p:sp>
        <p:sp>
          <p:nvSpPr>
            <p:cNvPr id="20" name="椭圆 19"/>
            <p:cNvSpPr/>
            <p:nvPr/>
          </p:nvSpPr>
          <p:spPr bwMode="auto">
            <a:xfrm>
              <a:off x="5508104" y="1340768"/>
              <a:ext cx="1728192" cy="1656184"/>
            </a:xfrm>
            <a:prstGeom prst="ellipse">
              <a:avLst/>
            </a:prstGeom>
            <a:solidFill>
              <a:srgbClr val="FFC000"/>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森林</a:t>
              </a:r>
            </a:p>
          </p:txBody>
        </p:sp>
        <p:sp>
          <p:nvSpPr>
            <p:cNvPr id="7" name="右箭头 6"/>
            <p:cNvSpPr/>
            <p:nvPr/>
          </p:nvSpPr>
          <p:spPr bwMode="auto">
            <a:xfrm rot="2563695">
              <a:off x="6912883" y="2429098"/>
              <a:ext cx="864096" cy="445974"/>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右箭头 21"/>
            <p:cNvSpPr/>
            <p:nvPr/>
          </p:nvSpPr>
          <p:spPr bwMode="auto">
            <a:xfrm rot="13345579">
              <a:off x="6550923" y="2773966"/>
              <a:ext cx="864096" cy="445974"/>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126735444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3924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树：层次化结构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grpSp>
        <p:nvGrpSpPr>
          <p:cNvPr id="7" name="组合 6"/>
          <p:cNvGrpSpPr/>
          <p:nvPr/>
        </p:nvGrpSpPr>
        <p:grpSpPr>
          <a:xfrm>
            <a:off x="230989" y="1988840"/>
            <a:ext cx="3974618" cy="3960440"/>
            <a:chOff x="323528" y="1700808"/>
            <a:chExt cx="3974618" cy="396044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4451"/>
            <a:stretch/>
          </p:blipFill>
          <p:spPr>
            <a:xfrm>
              <a:off x="467544" y="1844824"/>
              <a:ext cx="3830602" cy="3816424"/>
            </a:xfrm>
            <a:prstGeom prst="rect">
              <a:avLst/>
            </a:prstGeom>
          </p:spPr>
        </p:pic>
        <p:sp>
          <p:nvSpPr>
            <p:cNvPr id="6" name="矩形 5"/>
            <p:cNvSpPr/>
            <p:nvPr/>
          </p:nvSpPr>
          <p:spPr bwMode="auto">
            <a:xfrm>
              <a:off x="323528" y="1700808"/>
              <a:ext cx="1512168" cy="360040"/>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64" name="文本框 163"/>
          <p:cNvSpPr txBox="1"/>
          <p:nvPr/>
        </p:nvSpPr>
        <p:spPr>
          <a:xfrm>
            <a:off x="6240928" y="1774685"/>
            <a:ext cx="153593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清华大学</a:t>
            </a:r>
          </a:p>
        </p:txBody>
      </p:sp>
      <p:cxnSp>
        <p:nvCxnSpPr>
          <p:cNvPr id="165" name="直接箭头连接符 164"/>
          <p:cNvCxnSpPr/>
          <p:nvPr/>
        </p:nvCxnSpPr>
        <p:spPr bwMode="auto">
          <a:xfrm flipH="1">
            <a:off x="5904656" y="2290441"/>
            <a:ext cx="864096" cy="64807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66" name="直接箭头连接符 165"/>
          <p:cNvCxnSpPr>
            <a:endCxn id="168" idx="0"/>
          </p:cNvCxnSpPr>
          <p:nvPr/>
        </p:nvCxnSpPr>
        <p:spPr bwMode="auto">
          <a:xfrm>
            <a:off x="7128792" y="2278792"/>
            <a:ext cx="1008112" cy="67320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7" name="文本框 166"/>
          <p:cNvSpPr txBox="1"/>
          <p:nvPr/>
        </p:nvSpPr>
        <p:spPr>
          <a:xfrm>
            <a:off x="5256584" y="2951992"/>
            <a:ext cx="129614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信息学院</a:t>
            </a:r>
          </a:p>
        </p:txBody>
      </p:sp>
      <p:sp>
        <p:nvSpPr>
          <p:cNvPr id="168" name="文本框 167"/>
          <p:cNvSpPr txBox="1"/>
          <p:nvPr/>
        </p:nvSpPr>
        <p:spPr>
          <a:xfrm>
            <a:off x="7560840" y="2951992"/>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理学院</a:t>
            </a:r>
          </a:p>
        </p:txBody>
      </p:sp>
      <p:cxnSp>
        <p:nvCxnSpPr>
          <p:cNvPr id="169" name="直接连接符 168"/>
          <p:cNvCxnSpPr/>
          <p:nvPr/>
        </p:nvCxnSpPr>
        <p:spPr bwMode="auto">
          <a:xfrm>
            <a:off x="8210934" y="249481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0" name="直接连接符 169"/>
          <p:cNvCxnSpPr/>
          <p:nvPr/>
        </p:nvCxnSpPr>
        <p:spPr bwMode="auto">
          <a:xfrm>
            <a:off x="5256584" y="2565672"/>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1" name="直接箭头连接符 170"/>
          <p:cNvCxnSpPr>
            <a:endCxn id="174" idx="0"/>
          </p:cNvCxnSpPr>
          <p:nvPr/>
        </p:nvCxnSpPr>
        <p:spPr bwMode="auto">
          <a:xfrm flipH="1">
            <a:off x="4930320" y="3366103"/>
            <a:ext cx="759552" cy="67276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2" name="直接箭头连接符 171"/>
          <p:cNvCxnSpPr/>
          <p:nvPr/>
        </p:nvCxnSpPr>
        <p:spPr bwMode="auto">
          <a:xfrm flipH="1">
            <a:off x="5820726" y="3429367"/>
            <a:ext cx="13302" cy="5917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3" name="直接箭头连接符 172"/>
          <p:cNvCxnSpPr/>
          <p:nvPr/>
        </p:nvCxnSpPr>
        <p:spPr bwMode="auto">
          <a:xfrm>
            <a:off x="5976022" y="3415115"/>
            <a:ext cx="542588" cy="566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74" name="文本框 173"/>
          <p:cNvSpPr txBox="1"/>
          <p:nvPr/>
        </p:nvSpPr>
        <p:spPr>
          <a:xfrm>
            <a:off x="4516020" y="4038863"/>
            <a:ext cx="828600"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计算机系</a:t>
            </a:r>
          </a:p>
        </p:txBody>
      </p:sp>
      <p:sp>
        <p:nvSpPr>
          <p:cNvPr id="175" name="文本框 174"/>
          <p:cNvSpPr txBox="1"/>
          <p:nvPr/>
        </p:nvSpPr>
        <p:spPr>
          <a:xfrm>
            <a:off x="5436096" y="4038863"/>
            <a:ext cx="70338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自动化系</a:t>
            </a:r>
          </a:p>
        </p:txBody>
      </p:sp>
      <p:sp>
        <p:nvSpPr>
          <p:cNvPr id="176" name="文本框 175"/>
          <p:cNvSpPr txBox="1"/>
          <p:nvPr/>
        </p:nvSpPr>
        <p:spPr>
          <a:xfrm>
            <a:off x="6228184"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电子系</a:t>
            </a:r>
          </a:p>
        </p:txBody>
      </p:sp>
      <p:cxnSp>
        <p:nvCxnSpPr>
          <p:cNvPr id="177" name="直接连接符 176"/>
          <p:cNvCxnSpPr/>
          <p:nvPr/>
        </p:nvCxnSpPr>
        <p:spPr bwMode="auto">
          <a:xfrm>
            <a:off x="655272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8" name="直接连接符 177"/>
          <p:cNvCxnSpPr/>
          <p:nvPr/>
        </p:nvCxnSpPr>
        <p:spPr bwMode="auto">
          <a:xfrm>
            <a:off x="4787182"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9" name="直接箭头连接符 178"/>
          <p:cNvCxnSpPr/>
          <p:nvPr/>
        </p:nvCxnSpPr>
        <p:spPr bwMode="auto">
          <a:xfrm flipH="1">
            <a:off x="7545288" y="3361171"/>
            <a:ext cx="414667" cy="6483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0" name="直接箭头连接符 179"/>
          <p:cNvCxnSpPr/>
          <p:nvPr/>
        </p:nvCxnSpPr>
        <p:spPr bwMode="auto">
          <a:xfrm>
            <a:off x="8136904" y="3349522"/>
            <a:ext cx="434070" cy="66000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1" name="直接箭头连接符 180"/>
          <p:cNvCxnSpPr/>
          <p:nvPr/>
        </p:nvCxnSpPr>
        <p:spPr bwMode="auto">
          <a:xfrm>
            <a:off x="8058193" y="3415115"/>
            <a:ext cx="6703" cy="59441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82" name="文本框 181"/>
          <p:cNvSpPr txBox="1"/>
          <p:nvPr/>
        </p:nvSpPr>
        <p:spPr>
          <a:xfrm>
            <a:off x="716314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数学系</a:t>
            </a:r>
          </a:p>
        </p:txBody>
      </p:sp>
      <p:sp>
        <p:nvSpPr>
          <p:cNvPr id="183" name="文本框 182"/>
          <p:cNvSpPr txBox="1"/>
          <p:nvPr/>
        </p:nvSpPr>
        <p:spPr>
          <a:xfrm>
            <a:off x="7783767"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物理系</a:t>
            </a:r>
          </a:p>
        </p:txBody>
      </p:sp>
      <p:sp>
        <p:nvSpPr>
          <p:cNvPr id="184" name="文本框 183"/>
          <p:cNvSpPr txBox="1"/>
          <p:nvPr/>
        </p:nvSpPr>
        <p:spPr>
          <a:xfrm>
            <a:off x="840223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化学系</a:t>
            </a:r>
          </a:p>
        </p:txBody>
      </p:sp>
      <p:cxnSp>
        <p:nvCxnSpPr>
          <p:cNvPr id="185" name="直接连接符 184"/>
          <p:cNvCxnSpPr/>
          <p:nvPr/>
        </p:nvCxnSpPr>
        <p:spPr bwMode="auto">
          <a:xfrm>
            <a:off x="853294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86" name="直接箭头连接符 185"/>
          <p:cNvCxnSpPr/>
          <p:nvPr/>
        </p:nvCxnSpPr>
        <p:spPr bwMode="auto">
          <a:xfrm flipH="1">
            <a:off x="5337362" y="4764469"/>
            <a:ext cx="403963" cy="4560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7" name="直接箭头连接符 186"/>
          <p:cNvCxnSpPr/>
          <p:nvPr/>
        </p:nvCxnSpPr>
        <p:spPr bwMode="auto">
          <a:xfrm>
            <a:off x="5851702" y="4764469"/>
            <a:ext cx="380668" cy="4835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88" name="文本框 187"/>
          <p:cNvSpPr txBox="1"/>
          <p:nvPr/>
        </p:nvSpPr>
        <p:spPr>
          <a:xfrm>
            <a:off x="5120951" y="5220552"/>
            <a:ext cx="460076"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控理所</a:t>
            </a:r>
          </a:p>
        </p:txBody>
      </p:sp>
      <p:sp>
        <p:nvSpPr>
          <p:cNvPr id="189" name="文本框 188"/>
          <p:cNvSpPr txBox="1"/>
          <p:nvPr/>
        </p:nvSpPr>
        <p:spPr>
          <a:xfrm>
            <a:off x="5972156" y="5229680"/>
            <a:ext cx="460076"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系统所</a:t>
            </a:r>
          </a:p>
        </p:txBody>
      </p:sp>
      <p:cxnSp>
        <p:nvCxnSpPr>
          <p:cNvPr id="190" name="直接连接符 189"/>
          <p:cNvCxnSpPr/>
          <p:nvPr/>
        </p:nvCxnSpPr>
        <p:spPr bwMode="auto">
          <a:xfrm>
            <a:off x="6338590"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1" name="直接连接符 190"/>
          <p:cNvCxnSpPr/>
          <p:nvPr/>
        </p:nvCxnSpPr>
        <p:spPr bwMode="auto">
          <a:xfrm>
            <a:off x="4990949"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2" name="直接箭头连接符 191"/>
          <p:cNvCxnSpPr/>
          <p:nvPr/>
        </p:nvCxnSpPr>
        <p:spPr bwMode="auto">
          <a:xfrm>
            <a:off x="7490687" y="4745816"/>
            <a:ext cx="0" cy="4628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93" name="文本框 192"/>
          <p:cNvSpPr txBox="1"/>
          <p:nvPr/>
        </p:nvSpPr>
        <p:spPr>
          <a:xfrm>
            <a:off x="7128792" y="5238002"/>
            <a:ext cx="776564" cy="1015663"/>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应用数学所</a:t>
            </a:r>
          </a:p>
        </p:txBody>
      </p:sp>
      <p:cxnSp>
        <p:nvCxnSpPr>
          <p:cNvPr id="194" name="直接连接符 193"/>
          <p:cNvCxnSpPr/>
          <p:nvPr/>
        </p:nvCxnSpPr>
        <p:spPr bwMode="auto">
          <a:xfrm>
            <a:off x="7666277"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5" name="直接连接符 194"/>
          <p:cNvCxnSpPr/>
          <p:nvPr/>
        </p:nvCxnSpPr>
        <p:spPr bwMode="auto">
          <a:xfrm>
            <a:off x="7008896"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grpSp>
        <p:nvGrpSpPr>
          <p:cNvPr id="196" name="组合 195"/>
          <p:cNvGrpSpPr/>
          <p:nvPr/>
        </p:nvGrpSpPr>
        <p:grpSpPr>
          <a:xfrm rot="10800000">
            <a:off x="283112" y="2058643"/>
            <a:ext cx="3974618" cy="3960440"/>
            <a:chOff x="323528" y="1700808"/>
            <a:chExt cx="3974618" cy="3960440"/>
          </a:xfrm>
        </p:grpSpPr>
        <p:pic>
          <p:nvPicPr>
            <p:cNvPr id="197" name="图片 196"/>
            <p:cNvPicPr>
              <a:picLocks noChangeAspect="1"/>
            </p:cNvPicPr>
            <p:nvPr/>
          </p:nvPicPr>
          <p:blipFill rotWithShape="1">
            <a:blip r:embed="rId3">
              <a:extLst>
                <a:ext uri="{28A0092B-C50C-407E-A947-70E740481C1C}">
                  <a14:useLocalDpi xmlns:a14="http://schemas.microsoft.com/office/drawing/2010/main" val="0"/>
                </a:ext>
              </a:extLst>
            </a:blip>
            <a:srcRect b="4451"/>
            <a:stretch/>
          </p:blipFill>
          <p:spPr>
            <a:xfrm>
              <a:off x="467544" y="1844824"/>
              <a:ext cx="3830602" cy="3816424"/>
            </a:xfrm>
            <a:prstGeom prst="rect">
              <a:avLst/>
            </a:prstGeom>
          </p:spPr>
        </p:pic>
        <p:sp>
          <p:nvSpPr>
            <p:cNvPr id="198" name="矩形 197"/>
            <p:cNvSpPr/>
            <p:nvPr/>
          </p:nvSpPr>
          <p:spPr bwMode="auto">
            <a:xfrm>
              <a:off x="323528" y="1700808"/>
              <a:ext cx="1512168" cy="360040"/>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10862066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Line 109"/>
          <p:cNvSpPr>
            <a:spLocks noChangeShapeType="1"/>
          </p:cNvSpPr>
          <p:nvPr/>
        </p:nvSpPr>
        <p:spPr bwMode="auto">
          <a:xfrm>
            <a:off x="7720340" y="2862382"/>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91" name="Line 109"/>
          <p:cNvSpPr>
            <a:spLocks noChangeShapeType="1"/>
          </p:cNvSpPr>
          <p:nvPr/>
        </p:nvSpPr>
        <p:spPr bwMode="auto">
          <a:xfrm>
            <a:off x="4306440" y="2902455"/>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二叉树转多叉树例子</a:t>
            </a:r>
          </a:p>
        </p:txBody>
      </p:sp>
      <p:sp>
        <p:nvSpPr>
          <p:cNvPr id="160" name="Line 104"/>
          <p:cNvSpPr>
            <a:spLocks noChangeShapeType="1"/>
          </p:cNvSpPr>
          <p:nvPr/>
        </p:nvSpPr>
        <p:spPr bwMode="auto">
          <a:xfrm flipH="1">
            <a:off x="2446112" y="2471928"/>
            <a:ext cx="605336" cy="857852"/>
          </a:xfrm>
          <a:prstGeom prst="line">
            <a:avLst/>
          </a:prstGeom>
          <a:noFill/>
          <a:ln w="38100">
            <a:solidFill>
              <a:schemeClr val="tx1"/>
            </a:solidFill>
            <a:round/>
            <a:headEnd/>
            <a:tailEnd/>
          </a:ln>
          <a:effectLst/>
        </p:spPr>
        <p:txBody>
          <a:bodyPr wrap="none" anchor="ctr"/>
          <a:lstStyle/>
          <a:p>
            <a:endParaRPr lang="zh-CN" altLang="en-US"/>
          </a:p>
        </p:txBody>
      </p:sp>
      <p:sp>
        <p:nvSpPr>
          <p:cNvPr id="161" name="Line 109"/>
          <p:cNvSpPr>
            <a:spLocks noChangeShapeType="1"/>
          </p:cNvSpPr>
          <p:nvPr/>
        </p:nvSpPr>
        <p:spPr bwMode="auto">
          <a:xfrm>
            <a:off x="2734352" y="2111897"/>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62" name="Oval 110"/>
          <p:cNvSpPr>
            <a:spLocks noChangeArrowheads="1"/>
          </p:cNvSpPr>
          <p:nvPr/>
        </p:nvSpPr>
        <p:spPr bwMode="auto">
          <a:xfrm>
            <a:off x="2899048" y="232319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3" name="Oval 111"/>
          <p:cNvSpPr>
            <a:spLocks noChangeArrowheads="1"/>
          </p:cNvSpPr>
          <p:nvPr/>
        </p:nvSpPr>
        <p:spPr bwMode="auto">
          <a:xfrm>
            <a:off x="2632832" y="2739268"/>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4" name="Oval 112"/>
          <p:cNvSpPr>
            <a:spLocks noChangeArrowheads="1"/>
          </p:cNvSpPr>
          <p:nvPr/>
        </p:nvSpPr>
        <p:spPr bwMode="auto">
          <a:xfrm>
            <a:off x="2350512" y="3107607"/>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5" name="Oval 113"/>
          <p:cNvSpPr>
            <a:spLocks noChangeArrowheads="1"/>
          </p:cNvSpPr>
          <p:nvPr/>
        </p:nvSpPr>
        <p:spPr bwMode="auto">
          <a:xfrm>
            <a:off x="2581952" y="193552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5" name="Line 104"/>
          <p:cNvSpPr>
            <a:spLocks noChangeShapeType="1"/>
          </p:cNvSpPr>
          <p:nvPr/>
        </p:nvSpPr>
        <p:spPr bwMode="auto">
          <a:xfrm flipH="1">
            <a:off x="4301240" y="2469613"/>
            <a:ext cx="266216" cy="423411"/>
          </a:xfrm>
          <a:prstGeom prst="line">
            <a:avLst/>
          </a:prstGeom>
          <a:noFill/>
          <a:ln w="38100">
            <a:solidFill>
              <a:schemeClr val="tx1"/>
            </a:solidFill>
            <a:round/>
            <a:headEnd/>
            <a:tailEnd/>
          </a:ln>
          <a:effectLst/>
        </p:spPr>
        <p:txBody>
          <a:bodyPr wrap="none" anchor="ctr"/>
          <a:lstStyle/>
          <a:p>
            <a:endParaRPr lang="zh-CN" altLang="en-US"/>
          </a:p>
        </p:txBody>
      </p:sp>
      <p:sp>
        <p:nvSpPr>
          <p:cNvPr id="186" name="Line 109"/>
          <p:cNvSpPr>
            <a:spLocks noChangeShapeType="1"/>
          </p:cNvSpPr>
          <p:nvPr/>
        </p:nvSpPr>
        <p:spPr bwMode="auto">
          <a:xfrm>
            <a:off x="4250360" y="2109582"/>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87" name="Oval 110"/>
          <p:cNvSpPr>
            <a:spLocks noChangeArrowheads="1"/>
          </p:cNvSpPr>
          <p:nvPr/>
        </p:nvSpPr>
        <p:spPr bwMode="auto">
          <a:xfrm>
            <a:off x="4415056" y="232088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8" name="Oval 111"/>
          <p:cNvSpPr>
            <a:spLocks noChangeArrowheads="1"/>
          </p:cNvSpPr>
          <p:nvPr/>
        </p:nvSpPr>
        <p:spPr bwMode="auto">
          <a:xfrm>
            <a:off x="4148840" y="2736953"/>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9" name="Oval 112"/>
          <p:cNvSpPr>
            <a:spLocks noChangeArrowheads="1"/>
          </p:cNvSpPr>
          <p:nvPr/>
        </p:nvSpPr>
        <p:spPr bwMode="auto">
          <a:xfrm>
            <a:off x="4457469" y="314753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90" name="Oval 113"/>
          <p:cNvSpPr>
            <a:spLocks noChangeArrowheads="1"/>
          </p:cNvSpPr>
          <p:nvPr/>
        </p:nvSpPr>
        <p:spPr bwMode="auto">
          <a:xfrm>
            <a:off x="4097960" y="193320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99" name="Line 109"/>
          <p:cNvSpPr>
            <a:spLocks noChangeShapeType="1"/>
          </p:cNvSpPr>
          <p:nvPr/>
        </p:nvSpPr>
        <p:spPr bwMode="auto">
          <a:xfrm>
            <a:off x="6322947" y="2473288"/>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00" name="Line 104"/>
          <p:cNvSpPr>
            <a:spLocks noChangeShapeType="1"/>
          </p:cNvSpPr>
          <p:nvPr/>
        </p:nvSpPr>
        <p:spPr bwMode="auto">
          <a:xfrm flipH="1">
            <a:off x="6067298" y="2469614"/>
            <a:ext cx="266216" cy="423411"/>
          </a:xfrm>
          <a:prstGeom prst="line">
            <a:avLst/>
          </a:prstGeom>
          <a:noFill/>
          <a:ln w="38100">
            <a:solidFill>
              <a:schemeClr val="tx1"/>
            </a:solidFill>
            <a:round/>
            <a:headEnd/>
            <a:tailEnd/>
          </a:ln>
          <a:effectLst/>
        </p:spPr>
        <p:txBody>
          <a:bodyPr wrap="none" anchor="ctr"/>
          <a:lstStyle/>
          <a:p>
            <a:endParaRPr lang="zh-CN" altLang="en-US"/>
          </a:p>
        </p:txBody>
      </p:sp>
      <p:sp>
        <p:nvSpPr>
          <p:cNvPr id="201" name="Line 109"/>
          <p:cNvSpPr>
            <a:spLocks noChangeShapeType="1"/>
          </p:cNvSpPr>
          <p:nvPr/>
        </p:nvSpPr>
        <p:spPr bwMode="auto">
          <a:xfrm>
            <a:off x="6016418" y="2109583"/>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02" name="Oval 110"/>
          <p:cNvSpPr>
            <a:spLocks noChangeArrowheads="1"/>
          </p:cNvSpPr>
          <p:nvPr/>
        </p:nvSpPr>
        <p:spPr bwMode="auto">
          <a:xfrm>
            <a:off x="6181114" y="232088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3" name="Oval 111"/>
          <p:cNvSpPr>
            <a:spLocks noChangeArrowheads="1"/>
          </p:cNvSpPr>
          <p:nvPr/>
        </p:nvSpPr>
        <p:spPr bwMode="auto">
          <a:xfrm>
            <a:off x="5914898" y="273695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4" name="Oval 112"/>
          <p:cNvSpPr>
            <a:spLocks noChangeArrowheads="1"/>
          </p:cNvSpPr>
          <p:nvPr/>
        </p:nvSpPr>
        <p:spPr bwMode="auto">
          <a:xfrm>
            <a:off x="6446787" y="273695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5" name="Oval 113"/>
          <p:cNvSpPr>
            <a:spLocks noChangeArrowheads="1"/>
          </p:cNvSpPr>
          <p:nvPr/>
        </p:nvSpPr>
        <p:spPr bwMode="auto">
          <a:xfrm>
            <a:off x="5864018" y="193321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2" name="Line 104"/>
          <p:cNvSpPr>
            <a:spLocks noChangeShapeType="1"/>
          </p:cNvSpPr>
          <p:nvPr/>
        </p:nvSpPr>
        <p:spPr bwMode="auto">
          <a:xfrm flipH="1">
            <a:off x="7658340" y="2063450"/>
            <a:ext cx="605336" cy="857852"/>
          </a:xfrm>
          <a:prstGeom prst="line">
            <a:avLst/>
          </a:prstGeom>
          <a:noFill/>
          <a:ln w="38100">
            <a:solidFill>
              <a:schemeClr val="tx1"/>
            </a:solidFill>
            <a:round/>
            <a:headEnd/>
            <a:tailEnd/>
          </a:ln>
          <a:effectLst/>
        </p:spPr>
        <p:txBody>
          <a:bodyPr wrap="none" anchor="ctr"/>
          <a:lstStyle/>
          <a:p>
            <a:endParaRPr lang="zh-CN" altLang="en-US"/>
          </a:p>
        </p:txBody>
      </p:sp>
      <p:sp>
        <p:nvSpPr>
          <p:cNvPr id="213" name="Oval 110"/>
          <p:cNvSpPr>
            <a:spLocks noChangeArrowheads="1"/>
          </p:cNvSpPr>
          <p:nvPr/>
        </p:nvSpPr>
        <p:spPr bwMode="auto">
          <a:xfrm>
            <a:off x="8111276" y="191472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4" name="Oval 111"/>
          <p:cNvSpPr>
            <a:spLocks noChangeArrowheads="1"/>
          </p:cNvSpPr>
          <p:nvPr/>
        </p:nvSpPr>
        <p:spPr bwMode="auto">
          <a:xfrm>
            <a:off x="7845060" y="233079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5" name="Oval 112"/>
          <p:cNvSpPr>
            <a:spLocks noChangeArrowheads="1"/>
          </p:cNvSpPr>
          <p:nvPr/>
        </p:nvSpPr>
        <p:spPr bwMode="auto">
          <a:xfrm>
            <a:off x="7562740" y="269912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7" name="Oval 113"/>
          <p:cNvSpPr>
            <a:spLocks noChangeArrowheads="1"/>
          </p:cNvSpPr>
          <p:nvPr/>
        </p:nvSpPr>
        <p:spPr bwMode="auto">
          <a:xfrm>
            <a:off x="7869775" y="3067468"/>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7" name="矩形 6"/>
          <p:cNvSpPr/>
          <p:nvPr/>
        </p:nvSpPr>
        <p:spPr bwMode="auto">
          <a:xfrm>
            <a:off x="395536" y="1203754"/>
            <a:ext cx="8326841" cy="573024"/>
          </a:xfrm>
          <a:prstGeom prst="rect">
            <a:avLst/>
          </a:prstGeom>
          <a:solidFill>
            <a:srgbClr val="92D050"/>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 叉 树</a:t>
            </a:r>
          </a:p>
        </p:txBody>
      </p:sp>
      <p:sp>
        <p:nvSpPr>
          <p:cNvPr id="228" name="矩形 227"/>
          <p:cNvSpPr/>
          <p:nvPr/>
        </p:nvSpPr>
        <p:spPr bwMode="auto">
          <a:xfrm>
            <a:off x="323528" y="6006696"/>
            <a:ext cx="8326841" cy="573024"/>
          </a:xfrm>
          <a:prstGeom prst="rect">
            <a:avLst/>
          </a:prstGeom>
          <a:solidFill>
            <a:schemeClr val="accent1"/>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多 叉 树</a:t>
            </a:r>
          </a:p>
        </p:txBody>
      </p:sp>
      <p:grpSp>
        <p:nvGrpSpPr>
          <p:cNvPr id="9" name="组合 8"/>
          <p:cNvGrpSpPr/>
          <p:nvPr/>
        </p:nvGrpSpPr>
        <p:grpSpPr>
          <a:xfrm>
            <a:off x="2264656" y="3641421"/>
            <a:ext cx="861376" cy="2117453"/>
            <a:chOff x="653326" y="3641421"/>
            <a:chExt cx="861376" cy="2117453"/>
          </a:xfrm>
        </p:grpSpPr>
        <p:grpSp>
          <p:nvGrpSpPr>
            <p:cNvPr id="6" name="组合 5"/>
            <p:cNvGrpSpPr/>
            <p:nvPr/>
          </p:nvGrpSpPr>
          <p:grpSpPr>
            <a:xfrm>
              <a:off x="653326" y="4471462"/>
              <a:ext cx="861376" cy="1287412"/>
              <a:chOff x="5209631" y="3626816"/>
              <a:chExt cx="861376" cy="1287412"/>
            </a:xfrm>
          </p:grpSpPr>
          <p:sp>
            <p:nvSpPr>
              <p:cNvPr id="179" name="Line 104"/>
              <p:cNvSpPr>
                <a:spLocks noChangeShapeType="1"/>
              </p:cNvSpPr>
              <p:nvPr/>
            </p:nvSpPr>
            <p:spPr bwMode="auto">
              <a:xfrm flipH="1">
                <a:off x="5905702" y="3779216"/>
                <a:ext cx="12903" cy="916389"/>
              </a:xfrm>
              <a:prstGeom prst="line">
                <a:avLst/>
              </a:prstGeom>
              <a:noFill/>
              <a:ln w="38100">
                <a:solidFill>
                  <a:schemeClr val="tx1"/>
                </a:solidFill>
                <a:round/>
                <a:headEnd/>
                <a:tailEnd/>
              </a:ln>
              <a:effectLst/>
            </p:spPr>
            <p:txBody>
              <a:bodyPr wrap="none" anchor="ctr"/>
              <a:lstStyle/>
              <a:p>
                <a:endParaRPr lang="zh-CN" altLang="en-US"/>
              </a:p>
            </p:txBody>
          </p:sp>
          <p:sp>
            <p:nvSpPr>
              <p:cNvPr id="181" name="Oval 110"/>
              <p:cNvSpPr>
                <a:spLocks noChangeArrowheads="1"/>
              </p:cNvSpPr>
              <p:nvPr/>
            </p:nvSpPr>
            <p:spPr bwMode="auto">
              <a:xfrm>
                <a:off x="5766207" y="363048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2" name="Oval 111"/>
              <p:cNvSpPr>
                <a:spLocks noChangeArrowheads="1"/>
              </p:cNvSpPr>
              <p:nvPr/>
            </p:nvSpPr>
            <p:spPr bwMode="auto">
              <a:xfrm>
                <a:off x="5766207" y="411622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3" name="Oval 112"/>
              <p:cNvSpPr>
                <a:spLocks noChangeArrowheads="1"/>
              </p:cNvSpPr>
              <p:nvPr/>
            </p:nvSpPr>
            <p:spPr bwMode="auto">
              <a:xfrm>
                <a:off x="5766207" y="460942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4" name="Oval 113"/>
              <p:cNvSpPr>
                <a:spLocks noChangeArrowheads="1"/>
              </p:cNvSpPr>
              <p:nvPr/>
            </p:nvSpPr>
            <p:spPr bwMode="auto">
              <a:xfrm>
                <a:off x="5209631" y="3626816"/>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8" name="下箭头 7"/>
            <p:cNvSpPr/>
            <p:nvPr/>
          </p:nvSpPr>
          <p:spPr bwMode="auto">
            <a:xfrm>
              <a:off x="913365" y="36414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0" name="组合 9"/>
          <p:cNvGrpSpPr/>
          <p:nvPr/>
        </p:nvGrpSpPr>
        <p:grpSpPr>
          <a:xfrm>
            <a:off x="3855672" y="3647754"/>
            <a:ext cx="1076368" cy="1664328"/>
            <a:chOff x="2855360" y="3647754"/>
            <a:chExt cx="1076368" cy="1664328"/>
          </a:xfrm>
        </p:grpSpPr>
        <p:sp>
          <p:nvSpPr>
            <p:cNvPr id="198" name="Line 104"/>
            <p:cNvSpPr>
              <a:spLocks noChangeShapeType="1"/>
            </p:cNvSpPr>
            <p:nvPr/>
          </p:nvSpPr>
          <p:spPr bwMode="auto">
            <a:xfrm>
              <a:off x="3600527" y="4620210"/>
              <a:ext cx="197429" cy="562329"/>
            </a:xfrm>
            <a:prstGeom prst="line">
              <a:avLst/>
            </a:prstGeom>
            <a:noFill/>
            <a:ln w="38100">
              <a:solidFill>
                <a:schemeClr val="tx1"/>
              </a:solidFill>
              <a:round/>
              <a:headEnd/>
              <a:tailEnd/>
            </a:ln>
            <a:effectLst/>
          </p:spPr>
          <p:txBody>
            <a:bodyPr wrap="none" anchor="ctr"/>
            <a:lstStyle/>
            <a:p>
              <a:endParaRPr lang="zh-CN" altLang="en-US"/>
            </a:p>
          </p:txBody>
        </p:sp>
        <p:sp>
          <p:nvSpPr>
            <p:cNvPr id="193" name="Line 104"/>
            <p:cNvSpPr>
              <a:spLocks noChangeShapeType="1"/>
            </p:cNvSpPr>
            <p:nvPr/>
          </p:nvSpPr>
          <p:spPr bwMode="auto">
            <a:xfrm flipH="1">
              <a:off x="3362840" y="4620210"/>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194" name="Oval 110"/>
            <p:cNvSpPr>
              <a:spLocks noChangeArrowheads="1"/>
            </p:cNvSpPr>
            <p:nvPr/>
          </p:nvSpPr>
          <p:spPr bwMode="auto">
            <a:xfrm>
              <a:off x="3411936" y="44714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5" name="Oval 111"/>
            <p:cNvSpPr>
              <a:spLocks noChangeArrowheads="1"/>
            </p:cNvSpPr>
            <p:nvPr/>
          </p:nvSpPr>
          <p:spPr bwMode="auto">
            <a:xfrm>
              <a:off x="3210438" y="50072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6" name="Oval 112"/>
            <p:cNvSpPr>
              <a:spLocks noChangeArrowheads="1"/>
            </p:cNvSpPr>
            <p:nvPr/>
          </p:nvSpPr>
          <p:spPr bwMode="auto">
            <a:xfrm>
              <a:off x="3626928" y="50072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7" name="Oval 113"/>
            <p:cNvSpPr>
              <a:spLocks noChangeArrowheads="1"/>
            </p:cNvSpPr>
            <p:nvPr/>
          </p:nvSpPr>
          <p:spPr bwMode="auto">
            <a:xfrm>
              <a:off x="2855360" y="446781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9" name="下箭头 228"/>
            <p:cNvSpPr/>
            <p:nvPr/>
          </p:nvSpPr>
          <p:spPr bwMode="auto">
            <a:xfrm>
              <a:off x="3250048" y="3647754"/>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 name="组合 10"/>
          <p:cNvGrpSpPr/>
          <p:nvPr/>
        </p:nvGrpSpPr>
        <p:grpSpPr>
          <a:xfrm>
            <a:off x="5597946" y="3647776"/>
            <a:ext cx="1399986" cy="1669796"/>
            <a:chOff x="4991640" y="3647776"/>
            <a:chExt cx="1399986" cy="1669796"/>
          </a:xfrm>
        </p:grpSpPr>
        <p:sp>
          <p:nvSpPr>
            <p:cNvPr id="207" name="Line 104"/>
            <p:cNvSpPr>
              <a:spLocks noChangeShapeType="1"/>
            </p:cNvSpPr>
            <p:nvPr/>
          </p:nvSpPr>
          <p:spPr bwMode="auto">
            <a:xfrm flipH="1">
              <a:off x="5688378" y="4623862"/>
              <a:ext cx="12235" cy="593963"/>
            </a:xfrm>
            <a:prstGeom prst="line">
              <a:avLst/>
            </a:prstGeom>
            <a:noFill/>
            <a:ln w="38100">
              <a:solidFill>
                <a:schemeClr val="tx1"/>
              </a:solidFill>
              <a:round/>
              <a:headEnd/>
              <a:tailEnd/>
            </a:ln>
            <a:effectLst/>
          </p:spPr>
          <p:txBody>
            <a:bodyPr wrap="none" anchor="ctr"/>
            <a:lstStyle/>
            <a:p>
              <a:endParaRPr lang="zh-CN" altLang="en-US"/>
            </a:p>
          </p:txBody>
        </p:sp>
        <p:sp>
          <p:nvSpPr>
            <p:cNvPr id="208" name="Oval 110"/>
            <p:cNvSpPr>
              <a:spLocks noChangeArrowheads="1"/>
            </p:cNvSpPr>
            <p:nvPr/>
          </p:nvSpPr>
          <p:spPr bwMode="auto">
            <a:xfrm>
              <a:off x="5548216" y="44751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09" name="Oval 111"/>
            <p:cNvSpPr>
              <a:spLocks noChangeArrowheads="1"/>
            </p:cNvSpPr>
            <p:nvPr/>
          </p:nvSpPr>
          <p:spPr bwMode="auto">
            <a:xfrm>
              <a:off x="5528933" y="501277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0" name="Oval 112"/>
            <p:cNvSpPr>
              <a:spLocks noChangeArrowheads="1"/>
            </p:cNvSpPr>
            <p:nvPr/>
          </p:nvSpPr>
          <p:spPr bwMode="auto">
            <a:xfrm>
              <a:off x="6086826" y="4481285"/>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1" name="Oval 113"/>
            <p:cNvSpPr>
              <a:spLocks noChangeArrowheads="1"/>
            </p:cNvSpPr>
            <p:nvPr/>
          </p:nvSpPr>
          <p:spPr bwMode="auto">
            <a:xfrm>
              <a:off x="4991640" y="447146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30" name="下箭头 229"/>
            <p:cNvSpPr/>
            <p:nvPr/>
          </p:nvSpPr>
          <p:spPr bwMode="auto">
            <a:xfrm>
              <a:off x="5410112" y="3647776"/>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2" name="组合 11"/>
          <p:cNvGrpSpPr/>
          <p:nvPr/>
        </p:nvGrpSpPr>
        <p:grpSpPr>
          <a:xfrm>
            <a:off x="7737348" y="3636180"/>
            <a:ext cx="721290" cy="2141502"/>
            <a:chOff x="7737348" y="3636180"/>
            <a:chExt cx="721290" cy="2141502"/>
          </a:xfrm>
        </p:grpSpPr>
        <p:sp>
          <p:nvSpPr>
            <p:cNvPr id="219" name="Line 104"/>
            <p:cNvSpPr>
              <a:spLocks noChangeShapeType="1"/>
            </p:cNvSpPr>
            <p:nvPr/>
          </p:nvSpPr>
          <p:spPr bwMode="auto">
            <a:xfrm>
              <a:off x="8079008" y="4623863"/>
              <a:ext cx="4" cy="491306"/>
            </a:xfrm>
            <a:prstGeom prst="line">
              <a:avLst/>
            </a:prstGeom>
            <a:noFill/>
            <a:ln w="38100">
              <a:solidFill>
                <a:schemeClr val="tx1"/>
              </a:solidFill>
              <a:round/>
              <a:headEnd/>
              <a:tailEnd/>
            </a:ln>
            <a:effectLst/>
          </p:spPr>
          <p:txBody>
            <a:bodyPr wrap="none" anchor="ctr"/>
            <a:lstStyle/>
            <a:p>
              <a:endParaRPr lang="zh-CN" altLang="en-US"/>
            </a:p>
          </p:txBody>
        </p:sp>
        <p:sp>
          <p:nvSpPr>
            <p:cNvPr id="220" name="Oval 110"/>
            <p:cNvSpPr>
              <a:spLocks noChangeArrowheads="1"/>
            </p:cNvSpPr>
            <p:nvPr/>
          </p:nvSpPr>
          <p:spPr bwMode="auto">
            <a:xfrm>
              <a:off x="7926611" y="44751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4" name="Line 104"/>
            <p:cNvSpPr>
              <a:spLocks noChangeShapeType="1"/>
            </p:cNvSpPr>
            <p:nvPr/>
          </p:nvSpPr>
          <p:spPr bwMode="auto">
            <a:xfrm>
              <a:off x="8127437" y="5085810"/>
              <a:ext cx="197429" cy="562329"/>
            </a:xfrm>
            <a:prstGeom prst="line">
              <a:avLst/>
            </a:prstGeom>
            <a:noFill/>
            <a:ln w="38100">
              <a:solidFill>
                <a:schemeClr val="tx1"/>
              </a:solidFill>
              <a:round/>
              <a:headEnd/>
              <a:tailEnd/>
            </a:ln>
            <a:effectLst/>
          </p:spPr>
          <p:txBody>
            <a:bodyPr wrap="none" anchor="ctr"/>
            <a:lstStyle/>
            <a:p>
              <a:endParaRPr lang="zh-CN" altLang="en-US"/>
            </a:p>
          </p:txBody>
        </p:sp>
        <p:sp>
          <p:nvSpPr>
            <p:cNvPr id="225" name="Line 104"/>
            <p:cNvSpPr>
              <a:spLocks noChangeShapeType="1"/>
            </p:cNvSpPr>
            <p:nvPr/>
          </p:nvSpPr>
          <p:spPr bwMode="auto">
            <a:xfrm flipH="1">
              <a:off x="7889750" y="5085810"/>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226" name="Oval 111"/>
            <p:cNvSpPr>
              <a:spLocks noChangeArrowheads="1"/>
            </p:cNvSpPr>
            <p:nvPr/>
          </p:nvSpPr>
          <p:spPr bwMode="auto">
            <a:xfrm>
              <a:off x="7737348" y="54728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7" name="Oval 112"/>
            <p:cNvSpPr>
              <a:spLocks noChangeArrowheads="1"/>
            </p:cNvSpPr>
            <p:nvPr/>
          </p:nvSpPr>
          <p:spPr bwMode="auto">
            <a:xfrm>
              <a:off x="8153838" y="54728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1" name="Oval 111"/>
            <p:cNvSpPr>
              <a:spLocks noChangeArrowheads="1"/>
            </p:cNvSpPr>
            <p:nvPr/>
          </p:nvSpPr>
          <p:spPr bwMode="auto">
            <a:xfrm>
              <a:off x="7926611" y="496087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31" name="下箭头 230"/>
            <p:cNvSpPr/>
            <p:nvPr/>
          </p:nvSpPr>
          <p:spPr bwMode="auto">
            <a:xfrm>
              <a:off x="7787940" y="3636180"/>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63" name="Line 104">
            <a:extLst>
              <a:ext uri="{FF2B5EF4-FFF2-40B4-BE49-F238E27FC236}">
                <a16:creationId xmlns:a16="http://schemas.microsoft.com/office/drawing/2014/main" id="{1D40300A-C34B-4328-96C4-4BA7BC75D68F}"/>
              </a:ext>
            </a:extLst>
          </p:cNvPr>
          <p:cNvSpPr>
            <a:spLocks noChangeShapeType="1"/>
          </p:cNvSpPr>
          <p:nvPr/>
        </p:nvSpPr>
        <p:spPr bwMode="auto">
          <a:xfrm>
            <a:off x="802269" y="2467740"/>
            <a:ext cx="574634" cy="798168"/>
          </a:xfrm>
          <a:prstGeom prst="line">
            <a:avLst/>
          </a:prstGeom>
          <a:noFill/>
          <a:ln w="38100">
            <a:solidFill>
              <a:schemeClr val="tx1"/>
            </a:solidFill>
            <a:round/>
            <a:headEnd/>
            <a:tailEnd/>
          </a:ln>
          <a:effectLst/>
        </p:spPr>
        <p:txBody>
          <a:bodyPr wrap="none" anchor="ctr"/>
          <a:lstStyle/>
          <a:p>
            <a:endParaRPr lang="zh-CN" altLang="en-US"/>
          </a:p>
        </p:txBody>
      </p:sp>
      <p:sp>
        <p:nvSpPr>
          <p:cNvPr id="64" name="Line 109">
            <a:extLst>
              <a:ext uri="{FF2B5EF4-FFF2-40B4-BE49-F238E27FC236}">
                <a16:creationId xmlns:a16="http://schemas.microsoft.com/office/drawing/2014/main" id="{96E33082-4640-47D1-ACD2-72AC1894FEEC}"/>
              </a:ext>
            </a:extLst>
          </p:cNvPr>
          <p:cNvSpPr>
            <a:spLocks noChangeShapeType="1"/>
          </p:cNvSpPr>
          <p:nvPr/>
        </p:nvSpPr>
        <p:spPr bwMode="auto">
          <a:xfrm flipH="1">
            <a:off x="791894" y="2096624"/>
            <a:ext cx="246137" cy="341659"/>
          </a:xfrm>
          <a:prstGeom prst="line">
            <a:avLst/>
          </a:prstGeom>
          <a:noFill/>
          <a:ln w="38100">
            <a:solidFill>
              <a:schemeClr val="tx1"/>
            </a:solidFill>
            <a:round/>
            <a:headEnd/>
            <a:tailEnd/>
          </a:ln>
          <a:effectLst/>
        </p:spPr>
        <p:txBody>
          <a:bodyPr wrap="none" anchor="ctr"/>
          <a:lstStyle/>
          <a:p>
            <a:endParaRPr lang="zh-CN" altLang="en-US"/>
          </a:p>
        </p:txBody>
      </p:sp>
      <p:sp>
        <p:nvSpPr>
          <p:cNvPr id="65" name="Oval 110">
            <a:extLst>
              <a:ext uri="{FF2B5EF4-FFF2-40B4-BE49-F238E27FC236}">
                <a16:creationId xmlns:a16="http://schemas.microsoft.com/office/drawing/2014/main" id="{7423CE77-0508-460C-9437-A560B833D967}"/>
              </a:ext>
            </a:extLst>
          </p:cNvPr>
          <p:cNvSpPr>
            <a:spLocks noChangeArrowheads="1"/>
          </p:cNvSpPr>
          <p:nvPr/>
        </p:nvSpPr>
        <p:spPr bwMode="auto">
          <a:xfrm>
            <a:off x="639494" y="231729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6" name="Oval 111">
            <a:extLst>
              <a:ext uri="{FF2B5EF4-FFF2-40B4-BE49-F238E27FC236}">
                <a16:creationId xmlns:a16="http://schemas.microsoft.com/office/drawing/2014/main" id="{AE95FF5E-CE84-4042-BF16-0D31B7307518}"/>
              </a:ext>
            </a:extLst>
          </p:cNvPr>
          <p:cNvSpPr>
            <a:spLocks noChangeArrowheads="1"/>
          </p:cNvSpPr>
          <p:nvPr/>
        </p:nvSpPr>
        <p:spPr bwMode="auto">
          <a:xfrm>
            <a:off x="928002" y="2693853"/>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7" name="Oval 112">
            <a:extLst>
              <a:ext uri="{FF2B5EF4-FFF2-40B4-BE49-F238E27FC236}">
                <a16:creationId xmlns:a16="http://schemas.microsoft.com/office/drawing/2014/main" id="{44F31B3D-D695-4F44-9B95-02AC81F489DC}"/>
              </a:ext>
            </a:extLst>
          </p:cNvPr>
          <p:cNvSpPr>
            <a:spLocks noChangeArrowheads="1"/>
          </p:cNvSpPr>
          <p:nvPr/>
        </p:nvSpPr>
        <p:spPr bwMode="auto">
          <a:xfrm>
            <a:off x="1229725" y="310272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8" name="Oval 113">
            <a:extLst>
              <a:ext uri="{FF2B5EF4-FFF2-40B4-BE49-F238E27FC236}">
                <a16:creationId xmlns:a16="http://schemas.microsoft.com/office/drawing/2014/main" id="{C099D970-907D-4E7C-9D63-8F3400B5BB21}"/>
              </a:ext>
            </a:extLst>
          </p:cNvPr>
          <p:cNvSpPr>
            <a:spLocks noChangeArrowheads="1"/>
          </p:cNvSpPr>
          <p:nvPr/>
        </p:nvSpPr>
        <p:spPr bwMode="auto">
          <a:xfrm>
            <a:off x="885631" y="192025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nvGrpSpPr>
          <p:cNvPr id="4" name="组合 3">
            <a:extLst>
              <a:ext uri="{FF2B5EF4-FFF2-40B4-BE49-F238E27FC236}">
                <a16:creationId xmlns:a16="http://schemas.microsoft.com/office/drawing/2014/main" id="{29923742-C90A-4F38-B9A9-1103ABA3068B}"/>
              </a:ext>
            </a:extLst>
          </p:cNvPr>
          <p:cNvGrpSpPr/>
          <p:nvPr/>
        </p:nvGrpSpPr>
        <p:grpSpPr>
          <a:xfrm>
            <a:off x="513770" y="3626148"/>
            <a:ext cx="1180836" cy="1591677"/>
            <a:chOff x="513770" y="3626148"/>
            <a:chExt cx="1180836" cy="1591677"/>
          </a:xfrm>
        </p:grpSpPr>
        <p:grpSp>
          <p:nvGrpSpPr>
            <p:cNvPr id="3" name="组合 2">
              <a:extLst>
                <a:ext uri="{FF2B5EF4-FFF2-40B4-BE49-F238E27FC236}">
                  <a16:creationId xmlns:a16="http://schemas.microsoft.com/office/drawing/2014/main" id="{466559A1-EE6B-41FA-AE6E-94EDDFC7027E}"/>
                </a:ext>
              </a:extLst>
            </p:cNvPr>
            <p:cNvGrpSpPr/>
            <p:nvPr/>
          </p:nvGrpSpPr>
          <p:grpSpPr>
            <a:xfrm>
              <a:off x="513770" y="4421176"/>
              <a:ext cx="1180836" cy="796649"/>
              <a:chOff x="500867" y="4449319"/>
              <a:chExt cx="1180836" cy="796649"/>
            </a:xfrm>
          </p:grpSpPr>
          <p:sp>
            <p:nvSpPr>
              <p:cNvPr id="78" name="Line 104">
                <a:extLst>
                  <a:ext uri="{FF2B5EF4-FFF2-40B4-BE49-F238E27FC236}">
                    <a16:creationId xmlns:a16="http://schemas.microsoft.com/office/drawing/2014/main" id="{1DA49DB4-DA87-4C82-AAF3-F0A60620D5C0}"/>
                  </a:ext>
                </a:extLst>
              </p:cNvPr>
              <p:cNvSpPr>
                <a:spLocks noChangeShapeType="1"/>
              </p:cNvSpPr>
              <p:nvPr/>
            </p:nvSpPr>
            <p:spPr bwMode="auto">
              <a:xfrm flipH="1" flipV="1">
                <a:off x="1086267" y="4600284"/>
                <a:ext cx="14208" cy="531094"/>
              </a:xfrm>
              <a:prstGeom prst="line">
                <a:avLst/>
              </a:prstGeom>
              <a:noFill/>
              <a:ln w="38100">
                <a:solidFill>
                  <a:schemeClr val="tx1"/>
                </a:solidFill>
                <a:round/>
                <a:headEnd/>
                <a:tailEnd/>
              </a:ln>
              <a:effectLst/>
            </p:spPr>
            <p:txBody>
              <a:bodyPr wrap="none" anchor="ctr"/>
              <a:lstStyle/>
              <a:p>
                <a:endParaRPr lang="zh-CN" altLang="en-US"/>
              </a:p>
            </p:txBody>
          </p:sp>
          <p:sp>
            <p:nvSpPr>
              <p:cNvPr id="77" name="Line 104">
                <a:extLst>
                  <a:ext uri="{FF2B5EF4-FFF2-40B4-BE49-F238E27FC236}">
                    <a16:creationId xmlns:a16="http://schemas.microsoft.com/office/drawing/2014/main" id="{0431B507-2AF3-4D45-9CA1-FEFE9CBFEEA6}"/>
                  </a:ext>
                </a:extLst>
              </p:cNvPr>
              <p:cNvSpPr>
                <a:spLocks noChangeShapeType="1"/>
              </p:cNvSpPr>
              <p:nvPr/>
            </p:nvSpPr>
            <p:spPr bwMode="auto">
              <a:xfrm flipH="1" flipV="1">
                <a:off x="1082095" y="4584699"/>
                <a:ext cx="489110" cy="442330"/>
              </a:xfrm>
              <a:prstGeom prst="line">
                <a:avLst/>
              </a:prstGeom>
              <a:noFill/>
              <a:ln w="38100">
                <a:solidFill>
                  <a:schemeClr val="tx1"/>
                </a:solidFill>
                <a:round/>
                <a:headEnd/>
                <a:tailEnd/>
              </a:ln>
              <a:effectLst/>
            </p:spPr>
            <p:txBody>
              <a:bodyPr wrap="none" anchor="ctr"/>
              <a:lstStyle/>
              <a:p>
                <a:endParaRPr lang="zh-CN" altLang="en-US"/>
              </a:p>
            </p:txBody>
          </p:sp>
          <p:sp>
            <p:nvSpPr>
              <p:cNvPr id="72" name="Line 104">
                <a:extLst>
                  <a:ext uri="{FF2B5EF4-FFF2-40B4-BE49-F238E27FC236}">
                    <a16:creationId xmlns:a16="http://schemas.microsoft.com/office/drawing/2014/main" id="{99A1C2B1-35E2-4E87-AFFA-CD75C71F349E}"/>
                  </a:ext>
                </a:extLst>
              </p:cNvPr>
              <p:cNvSpPr>
                <a:spLocks noChangeShapeType="1"/>
              </p:cNvSpPr>
              <p:nvPr/>
            </p:nvSpPr>
            <p:spPr bwMode="auto">
              <a:xfrm flipH="1">
                <a:off x="611046" y="4578757"/>
                <a:ext cx="470976" cy="423184"/>
              </a:xfrm>
              <a:prstGeom prst="line">
                <a:avLst/>
              </a:prstGeom>
              <a:noFill/>
              <a:ln w="38100">
                <a:solidFill>
                  <a:schemeClr val="tx1"/>
                </a:solidFill>
                <a:round/>
                <a:headEnd/>
                <a:tailEnd/>
              </a:ln>
              <a:effectLst/>
            </p:spPr>
            <p:txBody>
              <a:bodyPr wrap="none" anchor="ctr"/>
              <a:lstStyle/>
              <a:p>
                <a:endParaRPr lang="zh-CN" altLang="en-US"/>
              </a:p>
            </p:txBody>
          </p:sp>
          <p:sp>
            <p:nvSpPr>
              <p:cNvPr id="73" name="Oval 110">
                <a:extLst>
                  <a:ext uri="{FF2B5EF4-FFF2-40B4-BE49-F238E27FC236}">
                    <a16:creationId xmlns:a16="http://schemas.microsoft.com/office/drawing/2014/main" id="{2BBD4678-78B4-42C0-A815-D1013047A54B}"/>
                  </a:ext>
                </a:extLst>
              </p:cNvPr>
              <p:cNvSpPr>
                <a:spLocks noChangeArrowheads="1"/>
              </p:cNvSpPr>
              <p:nvPr/>
            </p:nvSpPr>
            <p:spPr bwMode="auto">
              <a:xfrm>
                <a:off x="928002" y="444931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4" name="Oval 111">
                <a:extLst>
                  <a:ext uri="{FF2B5EF4-FFF2-40B4-BE49-F238E27FC236}">
                    <a16:creationId xmlns:a16="http://schemas.microsoft.com/office/drawing/2014/main" id="{FF55715C-4F22-4B7E-AD35-CCAA3F2294D6}"/>
                  </a:ext>
                </a:extLst>
              </p:cNvPr>
              <p:cNvSpPr>
                <a:spLocks noChangeArrowheads="1"/>
              </p:cNvSpPr>
              <p:nvPr/>
            </p:nvSpPr>
            <p:spPr bwMode="auto">
              <a:xfrm>
                <a:off x="500867" y="490137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5" name="Oval 112">
                <a:extLst>
                  <a:ext uri="{FF2B5EF4-FFF2-40B4-BE49-F238E27FC236}">
                    <a16:creationId xmlns:a16="http://schemas.microsoft.com/office/drawing/2014/main" id="{D4B8602B-EEE4-43D8-9E24-72A2108A99EF}"/>
                  </a:ext>
                </a:extLst>
              </p:cNvPr>
              <p:cNvSpPr>
                <a:spLocks noChangeArrowheads="1"/>
              </p:cNvSpPr>
              <p:nvPr/>
            </p:nvSpPr>
            <p:spPr bwMode="auto">
              <a:xfrm>
                <a:off x="1376903" y="489260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6" name="Oval 113">
                <a:extLst>
                  <a:ext uri="{FF2B5EF4-FFF2-40B4-BE49-F238E27FC236}">
                    <a16:creationId xmlns:a16="http://schemas.microsoft.com/office/drawing/2014/main" id="{D4F6CC40-22E0-49C6-84EA-6A81DF491864}"/>
                  </a:ext>
                </a:extLst>
              </p:cNvPr>
              <p:cNvSpPr>
                <a:spLocks noChangeArrowheads="1"/>
              </p:cNvSpPr>
              <p:nvPr/>
            </p:nvSpPr>
            <p:spPr bwMode="auto">
              <a:xfrm>
                <a:off x="950233" y="494116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71" name="下箭头 7">
              <a:extLst>
                <a:ext uri="{FF2B5EF4-FFF2-40B4-BE49-F238E27FC236}">
                  <a16:creationId xmlns:a16="http://schemas.microsoft.com/office/drawing/2014/main" id="{D30F437D-7688-4717-AE4B-C684297C135F}"/>
                </a:ext>
              </a:extLst>
            </p:cNvPr>
            <p:cNvSpPr/>
            <p:nvPr/>
          </p:nvSpPr>
          <p:spPr bwMode="auto">
            <a:xfrm>
              <a:off x="828374" y="3626148"/>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253418677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完全二叉树顺序表示</a:t>
            </a:r>
          </a:p>
        </p:txBody>
      </p:sp>
      <p:sp>
        <p:nvSpPr>
          <p:cNvPr id="21" name="Line 2"/>
          <p:cNvSpPr>
            <a:spLocks noChangeShapeType="1"/>
          </p:cNvSpPr>
          <p:nvPr/>
        </p:nvSpPr>
        <p:spPr bwMode="auto">
          <a:xfrm>
            <a:off x="5638918" y="2830265"/>
            <a:ext cx="228600" cy="3810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64" name="Line 36"/>
          <p:cNvSpPr>
            <a:spLocks noChangeShapeType="1"/>
          </p:cNvSpPr>
          <p:nvPr/>
        </p:nvSpPr>
        <p:spPr bwMode="auto">
          <a:xfrm>
            <a:off x="7391518" y="2830265"/>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65" name="Line 37"/>
          <p:cNvSpPr>
            <a:spLocks noChangeShapeType="1"/>
          </p:cNvSpPr>
          <p:nvPr/>
        </p:nvSpPr>
        <p:spPr bwMode="auto">
          <a:xfrm flipH="1">
            <a:off x="6934318" y="2787402"/>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66" name="Line 38"/>
          <p:cNvSpPr>
            <a:spLocks noChangeShapeType="1"/>
          </p:cNvSpPr>
          <p:nvPr/>
        </p:nvSpPr>
        <p:spPr bwMode="auto">
          <a:xfrm flipH="1">
            <a:off x="4648318" y="3363665"/>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67" name="Line 39"/>
          <p:cNvSpPr>
            <a:spLocks noChangeShapeType="1"/>
          </p:cNvSpPr>
          <p:nvPr/>
        </p:nvSpPr>
        <p:spPr bwMode="auto">
          <a:xfrm flipH="1">
            <a:off x="5029318" y="2830265"/>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68" name="Line 40"/>
          <p:cNvSpPr>
            <a:spLocks noChangeShapeType="1"/>
          </p:cNvSpPr>
          <p:nvPr/>
        </p:nvSpPr>
        <p:spPr bwMode="auto">
          <a:xfrm>
            <a:off x="6553318" y="2220665"/>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69" name="Line 41"/>
          <p:cNvSpPr>
            <a:spLocks noChangeShapeType="1"/>
          </p:cNvSpPr>
          <p:nvPr/>
        </p:nvSpPr>
        <p:spPr bwMode="auto">
          <a:xfrm flipH="1">
            <a:off x="5562718" y="2220665"/>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70" name="Line 42"/>
          <p:cNvSpPr>
            <a:spLocks noChangeShapeType="1"/>
          </p:cNvSpPr>
          <p:nvPr/>
        </p:nvSpPr>
        <p:spPr bwMode="auto">
          <a:xfrm flipH="1">
            <a:off x="6705718" y="33636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1" name="Line 43"/>
          <p:cNvSpPr>
            <a:spLocks noChangeShapeType="1"/>
          </p:cNvSpPr>
          <p:nvPr/>
        </p:nvSpPr>
        <p:spPr bwMode="auto">
          <a:xfrm>
            <a:off x="5105518" y="3439865"/>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72" name="Line 44"/>
          <p:cNvSpPr>
            <a:spLocks noChangeShapeType="1"/>
          </p:cNvSpPr>
          <p:nvPr/>
        </p:nvSpPr>
        <p:spPr bwMode="auto">
          <a:xfrm flipH="1">
            <a:off x="7543918" y="34398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3" name="Oval 45"/>
          <p:cNvSpPr>
            <a:spLocks noChangeArrowheads="1"/>
          </p:cNvSpPr>
          <p:nvPr/>
        </p:nvSpPr>
        <p:spPr bwMode="auto">
          <a:xfrm>
            <a:off x="73026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4" name="Text Box 46"/>
          <p:cNvSpPr txBox="1">
            <a:spLocks noChangeArrowheads="1"/>
          </p:cNvSpPr>
          <p:nvPr/>
        </p:nvSpPr>
        <p:spPr bwMode="auto">
          <a:xfrm>
            <a:off x="7194171" y="3702130"/>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14</a:t>
            </a: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3" name="Text Box 85"/>
          <p:cNvSpPr txBox="1">
            <a:spLocks noChangeArrowheads="1"/>
          </p:cNvSpPr>
          <p:nvPr/>
        </p:nvSpPr>
        <p:spPr bwMode="auto">
          <a:xfrm>
            <a:off x="1726140" y="3715069"/>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a:t>10</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1" name="Oval 93"/>
          <p:cNvSpPr>
            <a:spLocks noChangeArrowheads="1"/>
          </p:cNvSpPr>
          <p:nvPr/>
        </p:nvSpPr>
        <p:spPr bwMode="auto">
          <a:xfrm>
            <a:off x="624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2" name="Oval 94"/>
          <p:cNvSpPr>
            <a:spLocks noChangeArrowheads="1"/>
          </p:cNvSpPr>
          <p:nvPr/>
        </p:nvSpPr>
        <p:spPr bwMode="auto">
          <a:xfrm>
            <a:off x="533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3" name="Oval 95"/>
          <p:cNvSpPr>
            <a:spLocks noChangeArrowheads="1"/>
          </p:cNvSpPr>
          <p:nvPr/>
        </p:nvSpPr>
        <p:spPr bwMode="auto">
          <a:xfrm>
            <a:off x="70867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4" name="Text Box 96"/>
          <p:cNvSpPr txBox="1">
            <a:spLocks noChangeArrowheads="1"/>
          </p:cNvSpPr>
          <p:nvPr/>
        </p:nvSpPr>
        <p:spPr bwMode="auto">
          <a:xfrm>
            <a:off x="6300906" y="1853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25" name="Text Box 97"/>
          <p:cNvSpPr txBox="1">
            <a:spLocks noChangeArrowheads="1"/>
          </p:cNvSpPr>
          <p:nvPr/>
        </p:nvSpPr>
        <p:spPr bwMode="auto">
          <a:xfrm>
            <a:off x="539761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26" name="Text Box 98"/>
          <p:cNvSpPr txBox="1">
            <a:spLocks noChangeArrowheads="1"/>
          </p:cNvSpPr>
          <p:nvPr/>
        </p:nvSpPr>
        <p:spPr bwMode="auto">
          <a:xfrm>
            <a:off x="7102345" y="23916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7" name="Oval 99"/>
          <p:cNvSpPr>
            <a:spLocks noChangeArrowheads="1"/>
          </p:cNvSpPr>
          <p:nvPr/>
        </p:nvSpPr>
        <p:spPr bwMode="auto">
          <a:xfrm>
            <a:off x="670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8" name="Oval 100"/>
          <p:cNvSpPr>
            <a:spLocks noChangeArrowheads="1"/>
          </p:cNvSpPr>
          <p:nvPr/>
        </p:nvSpPr>
        <p:spPr bwMode="auto">
          <a:xfrm>
            <a:off x="754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9" name="Text Box 101"/>
          <p:cNvSpPr txBox="1">
            <a:spLocks noChangeArrowheads="1"/>
          </p:cNvSpPr>
          <p:nvPr/>
        </p:nvSpPr>
        <p:spPr bwMode="auto">
          <a:xfrm>
            <a:off x="7596306" y="3020765"/>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30" name="Text Box 102"/>
          <p:cNvSpPr txBox="1">
            <a:spLocks noChangeArrowheads="1"/>
          </p:cNvSpPr>
          <p:nvPr/>
        </p:nvSpPr>
        <p:spPr bwMode="auto">
          <a:xfrm>
            <a:off x="673111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31" name="Oval 103"/>
          <p:cNvSpPr>
            <a:spLocks noChangeArrowheads="1"/>
          </p:cNvSpPr>
          <p:nvPr/>
        </p:nvSpPr>
        <p:spPr bwMode="auto">
          <a:xfrm>
            <a:off x="4800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2" name="Text Box 104"/>
          <p:cNvSpPr txBox="1">
            <a:spLocks noChangeArrowheads="1"/>
          </p:cNvSpPr>
          <p:nvPr/>
        </p:nvSpPr>
        <p:spPr bwMode="auto">
          <a:xfrm>
            <a:off x="485786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33" name="Oval 105"/>
          <p:cNvSpPr>
            <a:spLocks noChangeArrowheads="1"/>
          </p:cNvSpPr>
          <p:nvPr/>
        </p:nvSpPr>
        <p:spPr bwMode="auto">
          <a:xfrm>
            <a:off x="4419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4" name="Text Box 106"/>
          <p:cNvSpPr txBox="1">
            <a:spLocks noChangeArrowheads="1"/>
          </p:cNvSpPr>
          <p:nvPr/>
        </p:nvSpPr>
        <p:spPr bwMode="auto">
          <a:xfrm>
            <a:off x="4436933"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35" name="Oval 107"/>
          <p:cNvSpPr>
            <a:spLocks noChangeArrowheads="1"/>
          </p:cNvSpPr>
          <p:nvPr/>
        </p:nvSpPr>
        <p:spPr bwMode="auto">
          <a:xfrm>
            <a:off x="502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6" name="Text Box 108"/>
          <p:cNvSpPr txBox="1">
            <a:spLocks noChangeArrowheads="1"/>
          </p:cNvSpPr>
          <p:nvPr/>
        </p:nvSpPr>
        <p:spPr bwMode="auto">
          <a:xfrm>
            <a:off x="5048120"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37" name="Oval 109"/>
          <p:cNvSpPr>
            <a:spLocks noChangeArrowheads="1"/>
          </p:cNvSpPr>
          <p:nvPr/>
        </p:nvSpPr>
        <p:spPr bwMode="auto">
          <a:xfrm>
            <a:off x="63882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8" name="Text Box 110"/>
          <p:cNvSpPr txBox="1">
            <a:spLocks noChangeArrowheads="1"/>
          </p:cNvSpPr>
          <p:nvPr/>
        </p:nvSpPr>
        <p:spPr bwMode="auto">
          <a:xfrm>
            <a:off x="6311521" y="36878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12</a:t>
            </a:r>
          </a:p>
        </p:txBody>
      </p:sp>
      <p:sp>
        <p:nvSpPr>
          <p:cNvPr id="139" name="Text Box 111"/>
          <p:cNvSpPr txBox="1">
            <a:spLocks noChangeArrowheads="1"/>
          </p:cNvSpPr>
          <p:nvPr/>
        </p:nvSpPr>
        <p:spPr bwMode="auto">
          <a:xfrm>
            <a:off x="5734168" y="30731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40" name="Text Box 112"/>
          <p:cNvSpPr txBox="1">
            <a:spLocks noChangeArrowheads="1"/>
          </p:cNvSpPr>
          <p:nvPr/>
        </p:nvSpPr>
        <p:spPr bwMode="auto">
          <a:xfrm>
            <a:off x="5423712" y="3679905"/>
            <a:ext cx="611593" cy="523220"/>
          </a:xfrm>
          <a:prstGeom prst="rect">
            <a:avLst/>
          </a:prstGeom>
          <a:noFill/>
          <a:ln w="38100">
            <a:noFill/>
            <a:miter lim="800000"/>
            <a:headEnd/>
            <a:tailEnd/>
          </a:ln>
          <a:effectLst/>
        </p:spPr>
        <p:txBody>
          <a:bodyPr wrap="square" anchor="ctr">
            <a:spAutoFit/>
          </a:bodyPr>
          <a:lstStyle>
            <a:defPPr>
              <a:defRPr lang="zh-CN"/>
            </a:defPPr>
            <a:lvl1pPr algn="ctr">
              <a:defRPr kumimoji="1" sz="2800" b="1">
                <a:latin typeface="Times New Roman" pitchFamily="18" charset="0"/>
              </a:defRPr>
            </a:lvl1pPr>
          </a:lstStyle>
          <a:p>
            <a:r>
              <a:rPr lang="en-US" altLang="zh-CN" dirty="0"/>
              <a:t>10</a:t>
            </a:r>
          </a:p>
        </p:txBody>
      </p:sp>
      <p:sp>
        <p:nvSpPr>
          <p:cNvPr id="141" name="Text Box 113"/>
          <p:cNvSpPr txBox="1">
            <a:spLocks noChangeArrowheads="1"/>
          </p:cNvSpPr>
          <p:nvPr/>
        </p:nvSpPr>
        <p:spPr bwMode="auto">
          <a:xfrm>
            <a:off x="6791864" y="3702130"/>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13</a:t>
            </a:r>
          </a:p>
        </p:txBody>
      </p:sp>
      <p:sp>
        <p:nvSpPr>
          <p:cNvPr id="142" name="Line 114"/>
          <p:cNvSpPr>
            <a:spLocks noChangeShapeType="1"/>
          </p:cNvSpPr>
          <p:nvPr/>
        </p:nvSpPr>
        <p:spPr bwMode="auto">
          <a:xfrm flipH="1">
            <a:off x="5791318" y="3516065"/>
            <a:ext cx="76200" cy="2286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3" name="Line 115"/>
          <p:cNvSpPr>
            <a:spLocks noChangeShapeType="1"/>
          </p:cNvSpPr>
          <p:nvPr/>
        </p:nvSpPr>
        <p:spPr bwMode="auto">
          <a:xfrm>
            <a:off x="6019918" y="3516065"/>
            <a:ext cx="1524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4" name="Line 116"/>
          <p:cNvSpPr>
            <a:spLocks noChangeShapeType="1"/>
          </p:cNvSpPr>
          <p:nvPr/>
        </p:nvSpPr>
        <p:spPr bwMode="auto">
          <a:xfrm>
            <a:off x="7010518" y="3516065"/>
            <a:ext cx="762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5" name="矩形 4"/>
          <p:cNvSpPr/>
          <p:nvPr/>
        </p:nvSpPr>
        <p:spPr>
          <a:xfrm>
            <a:off x="4584502" y="5410007"/>
            <a:ext cx="3775393" cy="523220"/>
          </a:xfrm>
          <a:prstGeom prst="rect">
            <a:avLst/>
          </a:prstGeom>
          <a:noFill/>
          <a:ln w="9525">
            <a:noFill/>
            <a:miter lim="800000"/>
            <a:headEnd/>
            <a:tailEnd/>
          </a:ln>
        </p:spPr>
        <p:txBody>
          <a:bodyPr wrap="square">
            <a:spAutoFit/>
          </a:bodyPr>
          <a:lstStyle/>
          <a:p>
            <a:pPr algn="ctr">
              <a:spcAft>
                <a:spcPts val="600"/>
              </a:spcAft>
              <a:buClr>
                <a:srgbClr val="C00000"/>
              </a:buClr>
              <a:buFont typeface="Wingdings" panose="05000000000000000000" pitchFamily="2" charset="2"/>
              <a:buNone/>
            </a:pPr>
            <a:r>
              <a:rPr lang="zh-CN" altLang="en-US" sz="2800" b="1" dirty="0">
                <a:latin typeface="微软雅黑" panose="020B0503020204020204" pitchFamily="34" charset="-122"/>
                <a:ea typeface="微软雅黑" panose="020B0503020204020204" pitchFamily="34" charset="-122"/>
              </a:rPr>
              <a:t>一般二叉树顺序表示</a:t>
            </a:r>
          </a:p>
        </p:txBody>
      </p:sp>
      <p:sp>
        <p:nvSpPr>
          <p:cNvPr id="145" name="Text Box 112"/>
          <p:cNvSpPr txBox="1">
            <a:spLocks noChangeArrowheads="1"/>
          </p:cNvSpPr>
          <p:nvPr/>
        </p:nvSpPr>
        <p:spPr bwMode="auto">
          <a:xfrm>
            <a:off x="5880103" y="3684995"/>
            <a:ext cx="523926"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11</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a:t>
            </a:r>
            <a:endParaRPr kumimoji="1" lang="zh-CN" altLang="en-US" sz="31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2</a:t>
            </a:r>
            <a:endParaRPr kumimoji="1" lang="zh-CN" altLang="en-US" sz="31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3</a:t>
            </a:r>
            <a:endParaRPr kumimoji="1" lang="zh-CN" altLang="en-US" sz="31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4</a:t>
            </a:r>
            <a:endParaRPr kumimoji="1" lang="zh-CN" altLang="en-US" sz="31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5</a:t>
            </a:r>
            <a:endParaRPr kumimoji="1" lang="zh-CN" altLang="en-US" sz="31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6</a:t>
            </a:r>
            <a:endParaRPr kumimoji="1" lang="zh-CN" altLang="en-US" sz="31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7</a:t>
            </a:r>
            <a:endParaRPr kumimoji="1" lang="zh-CN" altLang="en-US" sz="31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8</a:t>
            </a:r>
            <a:endParaRPr kumimoji="1" lang="zh-CN" altLang="en-US" sz="31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9</a:t>
            </a:r>
            <a:endParaRPr kumimoji="1" lang="zh-CN" altLang="en-US" sz="3100" b="1" dirty="0">
              <a:latin typeface="Times New Roman" pitchFamily="18" charset="0"/>
            </a:endParaRPr>
          </a:p>
        </p:txBody>
      </p:sp>
      <p:sp>
        <p:nvSpPr>
          <p:cNvPr id="155" name="Rectangle 47"/>
          <p:cNvSpPr>
            <a:spLocks noChangeArrowheads="1"/>
          </p:cNvSpPr>
          <p:nvPr/>
        </p:nvSpPr>
        <p:spPr bwMode="auto">
          <a:xfrm>
            <a:off x="3674440" y="4626627"/>
            <a:ext cx="307963" cy="477243"/>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10</a:t>
            </a:r>
            <a:endParaRPr kumimoji="1" lang="zh-CN" altLang="en-US" sz="3100" b="1" dirty="0">
              <a:latin typeface="Times New Roman" pitchFamily="18" charset="0"/>
            </a:endParaRPr>
          </a:p>
        </p:txBody>
      </p:sp>
      <p:sp>
        <p:nvSpPr>
          <p:cNvPr id="180" name="Rectangle 47"/>
          <p:cNvSpPr>
            <a:spLocks noChangeArrowheads="1"/>
          </p:cNvSpPr>
          <p:nvPr/>
        </p:nvSpPr>
        <p:spPr bwMode="auto">
          <a:xfrm>
            <a:off x="450818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81" name="Rectangle 47"/>
          <p:cNvSpPr>
            <a:spLocks noChangeArrowheads="1"/>
          </p:cNvSpPr>
          <p:nvPr/>
        </p:nvSpPr>
        <p:spPr bwMode="auto">
          <a:xfrm>
            <a:off x="479972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2</a:t>
            </a:r>
            <a:endParaRPr kumimoji="1" lang="zh-CN" altLang="en-US" sz="2000" b="1" dirty="0">
              <a:latin typeface="Times New Roman" pitchFamily="18" charset="0"/>
            </a:endParaRPr>
          </a:p>
        </p:txBody>
      </p:sp>
      <p:sp>
        <p:nvSpPr>
          <p:cNvPr id="182" name="Rectangle 47"/>
          <p:cNvSpPr>
            <a:spLocks noChangeArrowheads="1"/>
          </p:cNvSpPr>
          <p:nvPr/>
        </p:nvSpPr>
        <p:spPr bwMode="auto">
          <a:xfrm>
            <a:off x="509127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83" name="Rectangle 47"/>
          <p:cNvSpPr>
            <a:spLocks noChangeArrowheads="1"/>
          </p:cNvSpPr>
          <p:nvPr/>
        </p:nvSpPr>
        <p:spPr bwMode="auto">
          <a:xfrm>
            <a:off x="538282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4</a:t>
            </a:r>
            <a:endParaRPr kumimoji="1" lang="zh-CN" altLang="en-US" sz="2000" b="1" dirty="0">
              <a:latin typeface="Times New Roman" pitchFamily="18" charset="0"/>
            </a:endParaRPr>
          </a:p>
        </p:txBody>
      </p:sp>
      <p:sp>
        <p:nvSpPr>
          <p:cNvPr id="184" name="Rectangle 47"/>
          <p:cNvSpPr>
            <a:spLocks noChangeArrowheads="1"/>
          </p:cNvSpPr>
          <p:nvPr/>
        </p:nvSpPr>
        <p:spPr bwMode="auto">
          <a:xfrm>
            <a:off x="567437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85" name="Rectangle 47"/>
          <p:cNvSpPr>
            <a:spLocks noChangeArrowheads="1"/>
          </p:cNvSpPr>
          <p:nvPr/>
        </p:nvSpPr>
        <p:spPr bwMode="auto">
          <a:xfrm>
            <a:off x="596592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6</a:t>
            </a:r>
            <a:endParaRPr kumimoji="1" lang="zh-CN" altLang="en-US" sz="2000" b="1" dirty="0">
              <a:latin typeface="Times New Roman" pitchFamily="18" charset="0"/>
            </a:endParaRPr>
          </a:p>
        </p:txBody>
      </p:sp>
      <p:sp>
        <p:nvSpPr>
          <p:cNvPr id="186" name="Rectangle 47"/>
          <p:cNvSpPr>
            <a:spLocks noChangeArrowheads="1"/>
          </p:cNvSpPr>
          <p:nvPr/>
        </p:nvSpPr>
        <p:spPr bwMode="auto">
          <a:xfrm>
            <a:off x="625746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87" name="Rectangle 47"/>
          <p:cNvSpPr>
            <a:spLocks noChangeArrowheads="1"/>
          </p:cNvSpPr>
          <p:nvPr/>
        </p:nvSpPr>
        <p:spPr bwMode="auto">
          <a:xfrm>
            <a:off x="654901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8</a:t>
            </a:r>
            <a:endParaRPr kumimoji="1" lang="zh-CN" altLang="en-US" sz="2000" b="1" dirty="0">
              <a:latin typeface="Times New Roman" pitchFamily="18" charset="0"/>
            </a:endParaRPr>
          </a:p>
        </p:txBody>
      </p:sp>
      <p:sp>
        <p:nvSpPr>
          <p:cNvPr id="188" name="Rectangle 47"/>
          <p:cNvSpPr>
            <a:spLocks noChangeArrowheads="1"/>
          </p:cNvSpPr>
          <p:nvPr/>
        </p:nvSpPr>
        <p:spPr bwMode="auto">
          <a:xfrm>
            <a:off x="684056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9</a:t>
            </a:r>
            <a:endParaRPr kumimoji="1" lang="zh-CN" altLang="en-US" sz="2000" b="1" dirty="0">
              <a:latin typeface="Times New Roman" pitchFamily="18" charset="0"/>
            </a:endParaRPr>
          </a:p>
        </p:txBody>
      </p:sp>
      <p:sp>
        <p:nvSpPr>
          <p:cNvPr id="189" name="Rectangle 47"/>
          <p:cNvSpPr>
            <a:spLocks noChangeArrowheads="1"/>
          </p:cNvSpPr>
          <p:nvPr/>
        </p:nvSpPr>
        <p:spPr bwMode="auto">
          <a:xfrm>
            <a:off x="713211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0" name="Rectangle 47"/>
          <p:cNvSpPr>
            <a:spLocks noChangeArrowheads="1"/>
          </p:cNvSpPr>
          <p:nvPr/>
        </p:nvSpPr>
        <p:spPr bwMode="auto">
          <a:xfrm>
            <a:off x="742366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1" name="Rectangle 47"/>
          <p:cNvSpPr>
            <a:spLocks noChangeArrowheads="1"/>
          </p:cNvSpPr>
          <p:nvPr/>
        </p:nvSpPr>
        <p:spPr bwMode="auto">
          <a:xfrm>
            <a:off x="771520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12</a:t>
            </a:r>
            <a:endParaRPr kumimoji="1" lang="zh-CN" altLang="en-US" sz="2000" b="1" dirty="0">
              <a:latin typeface="Times New Roman" pitchFamily="18" charset="0"/>
            </a:endParaRPr>
          </a:p>
        </p:txBody>
      </p:sp>
      <p:sp>
        <p:nvSpPr>
          <p:cNvPr id="192" name="Rectangle 47"/>
          <p:cNvSpPr>
            <a:spLocks noChangeArrowheads="1"/>
          </p:cNvSpPr>
          <p:nvPr/>
        </p:nvSpPr>
        <p:spPr bwMode="auto">
          <a:xfrm>
            <a:off x="800675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3" name="Rectangle 47"/>
          <p:cNvSpPr>
            <a:spLocks noChangeArrowheads="1"/>
          </p:cNvSpPr>
          <p:nvPr/>
        </p:nvSpPr>
        <p:spPr bwMode="auto">
          <a:xfrm>
            <a:off x="8298309"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14</a:t>
            </a:r>
            <a:endParaRPr kumimoji="1" lang="zh-CN" altLang="en-US" sz="2000" b="1" dirty="0">
              <a:latin typeface="Times New Roman" pitchFamily="18" charset="0"/>
            </a:endParaRPr>
          </a:p>
        </p:txBody>
      </p:sp>
    </p:spTree>
    <p:extLst>
      <p:ext uri="{BB962C8B-B14F-4D97-AF65-F5344CB8AC3E}">
        <p14:creationId xmlns:p14="http://schemas.microsoft.com/office/powerpoint/2010/main" val="2167542266"/>
      </p:ext>
    </p:extLst>
  </p:cSld>
  <p:clrMapOvr>
    <a:masterClrMapping/>
  </p:clrMapOvr>
  <p:transition advTm="157">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385293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二叉树的顺序表示</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587362" y="3925280"/>
            <a:ext cx="3396259" cy="954107"/>
          </a:xfrm>
          <a:prstGeom prst="rect">
            <a:avLst/>
          </a:prstGeom>
          <a:noFill/>
          <a:ln w="9525">
            <a:noFill/>
            <a:miter lim="800000"/>
            <a:headEnd/>
            <a:tailEnd/>
          </a:ln>
        </p:spPr>
        <p:txBody>
          <a:bodyPr wrap="square">
            <a:spAutoFit/>
          </a:bodyPr>
          <a:lstStyle/>
          <a:p>
            <a:pPr algn="ctr">
              <a:spcAft>
                <a:spcPts val="600"/>
              </a:spcAft>
              <a:buClr>
                <a:srgbClr val="C00000"/>
              </a:buClr>
            </a:pPr>
            <a:r>
              <a:rPr lang="zh-CN" altLang="en-US" sz="2800" b="1" dirty="0">
                <a:latin typeface="微软雅黑" panose="020B0503020204020204" pitchFamily="34" charset="-122"/>
                <a:ea typeface="微软雅黑" panose="020B0503020204020204" pitchFamily="34" charset="-122"/>
              </a:rPr>
              <a:t>极端情形</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只有右单支的二叉树</a:t>
            </a:r>
          </a:p>
        </p:txBody>
      </p:sp>
      <p:sp>
        <p:nvSpPr>
          <p:cNvPr id="29" name="Line 10"/>
          <p:cNvSpPr>
            <a:spLocks noChangeShapeType="1"/>
          </p:cNvSpPr>
          <p:nvPr/>
        </p:nvSpPr>
        <p:spPr bwMode="auto">
          <a:xfrm>
            <a:off x="2926777" y="2010882"/>
            <a:ext cx="3074939" cy="3001650"/>
          </a:xfrm>
          <a:prstGeom prst="line">
            <a:avLst/>
          </a:prstGeom>
          <a:noFill/>
          <a:ln w="38100">
            <a:solidFill>
              <a:srgbClr val="009900"/>
            </a:solidFill>
            <a:round/>
            <a:headEnd/>
            <a:tailEnd/>
          </a:ln>
          <a:effectLst/>
        </p:spPr>
        <p:txBody>
          <a:bodyPr wrap="none" anchor="ctr"/>
          <a:lstStyle/>
          <a:p>
            <a:endParaRPr lang="zh-CN" altLang="en-US"/>
          </a:p>
        </p:txBody>
      </p:sp>
      <p:sp>
        <p:nvSpPr>
          <p:cNvPr id="103" name="Oval 75"/>
          <p:cNvSpPr>
            <a:spLocks noChangeArrowheads="1"/>
          </p:cNvSpPr>
          <p:nvPr/>
        </p:nvSpPr>
        <p:spPr bwMode="auto">
          <a:xfrm flipH="1">
            <a:off x="3412613" y="2419807"/>
            <a:ext cx="461048" cy="48585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flipH="1">
            <a:off x="3460999" y="2367241"/>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grpSp>
        <p:nvGrpSpPr>
          <p:cNvPr id="3" name="组合 2"/>
          <p:cNvGrpSpPr/>
          <p:nvPr/>
        </p:nvGrpSpPr>
        <p:grpSpPr>
          <a:xfrm flipH="1">
            <a:off x="4216142" y="3171397"/>
            <a:ext cx="461048" cy="523220"/>
            <a:chOff x="5084615" y="3581978"/>
            <a:chExt cx="457200" cy="492357"/>
          </a:xfrm>
        </p:grpSpPr>
        <p:sp>
          <p:nvSpPr>
            <p:cNvPr id="104"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0" name="Text Box 82"/>
            <p:cNvSpPr txBox="1">
              <a:spLocks noChangeArrowheads="1"/>
            </p:cNvSpPr>
            <p:nvPr/>
          </p:nvSpPr>
          <p:spPr bwMode="auto">
            <a:xfrm>
              <a:off x="5133660" y="3581978"/>
              <a:ext cx="361162" cy="492357"/>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grpSp>
      <p:grpSp>
        <p:nvGrpSpPr>
          <p:cNvPr id="98" name="组合 97"/>
          <p:cNvGrpSpPr/>
          <p:nvPr/>
        </p:nvGrpSpPr>
        <p:grpSpPr>
          <a:xfrm flipH="1">
            <a:off x="4924603" y="3936615"/>
            <a:ext cx="543740" cy="523220"/>
            <a:chOff x="5043614" y="3584252"/>
            <a:chExt cx="539202" cy="492357"/>
          </a:xfrm>
        </p:grpSpPr>
        <p:sp>
          <p:nvSpPr>
            <p:cNvPr id="99"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0" name="Text Box 82"/>
            <p:cNvSpPr txBox="1">
              <a:spLocks noChangeArrowheads="1"/>
            </p:cNvSpPr>
            <p:nvPr/>
          </p:nvSpPr>
          <p:spPr bwMode="auto">
            <a:xfrm>
              <a:off x="5043614" y="3584252"/>
              <a:ext cx="539202" cy="492357"/>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15</a:t>
              </a:r>
            </a:p>
          </p:txBody>
        </p:sp>
      </p:grpSp>
      <p:grpSp>
        <p:nvGrpSpPr>
          <p:cNvPr id="101" name="组合 100"/>
          <p:cNvGrpSpPr/>
          <p:nvPr/>
        </p:nvGrpSpPr>
        <p:grpSpPr>
          <a:xfrm flipH="1">
            <a:off x="5729844" y="4729184"/>
            <a:ext cx="543740" cy="523220"/>
            <a:chOff x="5044137" y="3599322"/>
            <a:chExt cx="539202" cy="492358"/>
          </a:xfrm>
        </p:grpSpPr>
        <p:sp>
          <p:nvSpPr>
            <p:cNvPr id="102"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56" name="Text Box 82"/>
            <p:cNvSpPr txBox="1">
              <a:spLocks noChangeArrowheads="1"/>
            </p:cNvSpPr>
            <p:nvPr/>
          </p:nvSpPr>
          <p:spPr bwMode="auto">
            <a:xfrm>
              <a:off x="5044137" y="3599322"/>
              <a:ext cx="539202" cy="492358"/>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31</a:t>
              </a:r>
            </a:p>
          </p:txBody>
        </p:sp>
      </p:grpSp>
      <p:sp>
        <p:nvSpPr>
          <p:cNvPr id="157" name="Rectangle 47"/>
          <p:cNvSpPr>
            <a:spLocks noChangeArrowheads="1"/>
          </p:cNvSpPr>
          <p:nvPr/>
        </p:nvSpPr>
        <p:spPr bwMode="auto">
          <a:xfrm>
            <a:off x="7731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58" name="Rectangle 47"/>
          <p:cNvSpPr>
            <a:spLocks noChangeArrowheads="1"/>
          </p:cNvSpPr>
          <p:nvPr/>
        </p:nvSpPr>
        <p:spPr bwMode="auto">
          <a:xfrm>
            <a:off x="36186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59" name="Rectangle 47"/>
          <p:cNvSpPr>
            <a:spLocks noChangeArrowheads="1"/>
          </p:cNvSpPr>
          <p:nvPr/>
        </p:nvSpPr>
        <p:spPr bwMode="auto">
          <a:xfrm>
            <a:off x="64641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60" name="Rectangle 47"/>
          <p:cNvSpPr>
            <a:spLocks noChangeArrowheads="1"/>
          </p:cNvSpPr>
          <p:nvPr/>
        </p:nvSpPr>
        <p:spPr bwMode="auto">
          <a:xfrm>
            <a:off x="93095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1" name="Rectangle 47"/>
          <p:cNvSpPr>
            <a:spLocks noChangeArrowheads="1"/>
          </p:cNvSpPr>
          <p:nvPr/>
        </p:nvSpPr>
        <p:spPr bwMode="auto">
          <a:xfrm>
            <a:off x="121550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2" name="Rectangle 47"/>
          <p:cNvSpPr>
            <a:spLocks noChangeArrowheads="1"/>
          </p:cNvSpPr>
          <p:nvPr/>
        </p:nvSpPr>
        <p:spPr bwMode="auto">
          <a:xfrm>
            <a:off x="150005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3" name="Rectangle 47"/>
          <p:cNvSpPr>
            <a:spLocks noChangeArrowheads="1"/>
          </p:cNvSpPr>
          <p:nvPr/>
        </p:nvSpPr>
        <p:spPr bwMode="auto">
          <a:xfrm>
            <a:off x="178459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64" name="Rectangle 47"/>
          <p:cNvSpPr>
            <a:spLocks noChangeArrowheads="1"/>
          </p:cNvSpPr>
          <p:nvPr/>
        </p:nvSpPr>
        <p:spPr bwMode="auto">
          <a:xfrm>
            <a:off x="206914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5" name="Rectangle 47"/>
          <p:cNvSpPr>
            <a:spLocks noChangeArrowheads="1"/>
          </p:cNvSpPr>
          <p:nvPr/>
        </p:nvSpPr>
        <p:spPr bwMode="auto">
          <a:xfrm>
            <a:off x="235369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6" name="Rectangle 47"/>
          <p:cNvSpPr>
            <a:spLocks noChangeArrowheads="1"/>
          </p:cNvSpPr>
          <p:nvPr/>
        </p:nvSpPr>
        <p:spPr bwMode="auto">
          <a:xfrm>
            <a:off x="263823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7" name="Rectangle 47"/>
          <p:cNvSpPr>
            <a:spLocks noChangeArrowheads="1"/>
          </p:cNvSpPr>
          <p:nvPr/>
        </p:nvSpPr>
        <p:spPr bwMode="auto">
          <a:xfrm>
            <a:off x="292278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8" name="Rectangle 47"/>
          <p:cNvSpPr>
            <a:spLocks noChangeArrowheads="1"/>
          </p:cNvSpPr>
          <p:nvPr/>
        </p:nvSpPr>
        <p:spPr bwMode="auto">
          <a:xfrm>
            <a:off x="320733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9" name="Rectangle 47"/>
          <p:cNvSpPr>
            <a:spLocks noChangeArrowheads="1"/>
          </p:cNvSpPr>
          <p:nvPr/>
        </p:nvSpPr>
        <p:spPr bwMode="auto">
          <a:xfrm>
            <a:off x="349188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70" name="Rectangle 47"/>
          <p:cNvSpPr>
            <a:spLocks noChangeArrowheads="1"/>
          </p:cNvSpPr>
          <p:nvPr/>
        </p:nvSpPr>
        <p:spPr bwMode="auto">
          <a:xfrm>
            <a:off x="377642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71" name="Rectangle 47"/>
          <p:cNvSpPr>
            <a:spLocks noChangeArrowheads="1"/>
          </p:cNvSpPr>
          <p:nvPr/>
        </p:nvSpPr>
        <p:spPr bwMode="auto">
          <a:xfrm>
            <a:off x="406097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15</a:t>
            </a:r>
            <a:endParaRPr kumimoji="1" lang="zh-CN" altLang="en-US" sz="2000" b="1" dirty="0">
              <a:latin typeface="Times New Roman" pitchFamily="18" charset="0"/>
            </a:endParaRPr>
          </a:p>
        </p:txBody>
      </p:sp>
      <p:sp>
        <p:nvSpPr>
          <p:cNvPr id="172" name="Rectangle 47"/>
          <p:cNvSpPr>
            <a:spLocks noChangeArrowheads="1"/>
          </p:cNvSpPr>
          <p:nvPr/>
        </p:nvSpPr>
        <p:spPr bwMode="auto">
          <a:xfrm>
            <a:off x="434552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30" name="Oval 11"/>
          <p:cNvSpPr>
            <a:spLocks noChangeArrowheads="1"/>
          </p:cNvSpPr>
          <p:nvPr/>
        </p:nvSpPr>
        <p:spPr bwMode="auto">
          <a:xfrm>
            <a:off x="2595290" y="16986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5" name="Text Box 15"/>
          <p:cNvSpPr txBox="1">
            <a:spLocks noChangeArrowheads="1"/>
          </p:cNvSpPr>
          <p:nvPr/>
        </p:nvSpPr>
        <p:spPr bwMode="auto">
          <a:xfrm flipH="1">
            <a:off x="2671345" y="1636779"/>
            <a:ext cx="364996" cy="55165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197" name="Rectangle 47"/>
          <p:cNvSpPr>
            <a:spLocks noChangeArrowheads="1"/>
          </p:cNvSpPr>
          <p:nvPr/>
        </p:nvSpPr>
        <p:spPr bwMode="auto">
          <a:xfrm>
            <a:off x="463006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8" name="Rectangle 47"/>
          <p:cNvSpPr>
            <a:spLocks noChangeArrowheads="1"/>
          </p:cNvSpPr>
          <p:nvPr/>
        </p:nvSpPr>
        <p:spPr bwMode="auto">
          <a:xfrm>
            <a:off x="491461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9" name="Rectangle 47"/>
          <p:cNvSpPr>
            <a:spLocks noChangeArrowheads="1"/>
          </p:cNvSpPr>
          <p:nvPr/>
        </p:nvSpPr>
        <p:spPr bwMode="auto">
          <a:xfrm>
            <a:off x="519916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0" name="Rectangle 47"/>
          <p:cNvSpPr>
            <a:spLocks noChangeArrowheads="1"/>
          </p:cNvSpPr>
          <p:nvPr/>
        </p:nvSpPr>
        <p:spPr bwMode="auto">
          <a:xfrm>
            <a:off x="548370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1" name="Rectangle 47"/>
          <p:cNvSpPr>
            <a:spLocks noChangeArrowheads="1"/>
          </p:cNvSpPr>
          <p:nvPr/>
        </p:nvSpPr>
        <p:spPr bwMode="auto">
          <a:xfrm>
            <a:off x="576825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2" name="Rectangle 47"/>
          <p:cNvSpPr>
            <a:spLocks noChangeArrowheads="1"/>
          </p:cNvSpPr>
          <p:nvPr/>
        </p:nvSpPr>
        <p:spPr bwMode="auto">
          <a:xfrm>
            <a:off x="605280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3" name="Rectangle 47"/>
          <p:cNvSpPr>
            <a:spLocks noChangeArrowheads="1"/>
          </p:cNvSpPr>
          <p:nvPr/>
        </p:nvSpPr>
        <p:spPr bwMode="auto">
          <a:xfrm>
            <a:off x="633735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4" name="Rectangle 47"/>
          <p:cNvSpPr>
            <a:spLocks noChangeArrowheads="1"/>
          </p:cNvSpPr>
          <p:nvPr/>
        </p:nvSpPr>
        <p:spPr bwMode="auto">
          <a:xfrm>
            <a:off x="662189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5" name="Rectangle 47"/>
          <p:cNvSpPr>
            <a:spLocks noChangeArrowheads="1"/>
          </p:cNvSpPr>
          <p:nvPr/>
        </p:nvSpPr>
        <p:spPr bwMode="auto">
          <a:xfrm>
            <a:off x="690644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6" name="Rectangle 47"/>
          <p:cNvSpPr>
            <a:spLocks noChangeArrowheads="1"/>
          </p:cNvSpPr>
          <p:nvPr/>
        </p:nvSpPr>
        <p:spPr bwMode="auto">
          <a:xfrm>
            <a:off x="719099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7" name="Rectangle 47"/>
          <p:cNvSpPr>
            <a:spLocks noChangeArrowheads="1"/>
          </p:cNvSpPr>
          <p:nvPr/>
        </p:nvSpPr>
        <p:spPr bwMode="auto">
          <a:xfrm>
            <a:off x="747553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8" name="Rectangle 47"/>
          <p:cNvSpPr>
            <a:spLocks noChangeArrowheads="1"/>
          </p:cNvSpPr>
          <p:nvPr/>
        </p:nvSpPr>
        <p:spPr bwMode="auto">
          <a:xfrm>
            <a:off x="776008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9" name="Rectangle 47"/>
          <p:cNvSpPr>
            <a:spLocks noChangeArrowheads="1"/>
          </p:cNvSpPr>
          <p:nvPr/>
        </p:nvSpPr>
        <p:spPr bwMode="auto">
          <a:xfrm>
            <a:off x="804463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10" name="Rectangle 47"/>
          <p:cNvSpPr>
            <a:spLocks noChangeArrowheads="1"/>
          </p:cNvSpPr>
          <p:nvPr/>
        </p:nvSpPr>
        <p:spPr bwMode="auto">
          <a:xfrm>
            <a:off x="832917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11" name="Rectangle 47"/>
          <p:cNvSpPr>
            <a:spLocks noChangeArrowheads="1"/>
          </p:cNvSpPr>
          <p:nvPr/>
        </p:nvSpPr>
        <p:spPr bwMode="auto">
          <a:xfrm>
            <a:off x="861372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31</a:t>
            </a:r>
            <a:endParaRPr kumimoji="1" lang="zh-CN" altLang="en-US" sz="2000" b="1" dirty="0">
              <a:latin typeface="Times New Roman" pitchFamily="18" charset="0"/>
            </a:endParaRPr>
          </a:p>
        </p:txBody>
      </p:sp>
      <p:sp>
        <p:nvSpPr>
          <p:cNvPr id="50" name="Text Box 15"/>
          <p:cNvSpPr txBox="1">
            <a:spLocks noChangeArrowheads="1"/>
          </p:cNvSpPr>
          <p:nvPr/>
        </p:nvSpPr>
        <p:spPr bwMode="auto">
          <a:xfrm>
            <a:off x="2638239" y="6187110"/>
            <a:ext cx="4214145" cy="461665"/>
          </a:xfrm>
          <a:prstGeom prst="rect">
            <a:avLst/>
          </a:prstGeom>
          <a:solidFill>
            <a:srgbClr val="C00000"/>
          </a:solidFill>
          <a:ln w="31750">
            <a:noFill/>
          </a:ln>
        </p:spPr>
        <p:txBody>
          <a:bodyPr wrap="square" rtlCol="0">
            <a:spAutoFit/>
          </a:bodyPr>
          <a:lstStyle>
            <a:defPPr>
              <a:defRPr lang="zh-CN"/>
            </a:defPPr>
            <a:lvl1pPr marL="342900" indent="-342900" algn="ctr">
              <a:spcAft>
                <a:spcPts val="600"/>
              </a:spcAft>
              <a:buClr>
                <a:srgbClr val="C00000"/>
              </a:buClr>
              <a:buFont typeface="Wingdings" panose="05000000000000000000" pitchFamily="2" charset="2"/>
              <a:buChar char="n"/>
              <a:defRPr kumimoji="1" sz="2400" b="1">
                <a:solidFill>
                  <a:schemeClr val="bg1"/>
                </a:solidFill>
                <a:latin typeface="微软雅黑" panose="020B0503020204020204" pitchFamily="34" charset="-122"/>
                <a:ea typeface="微软雅黑" panose="020B0503020204020204" pitchFamily="34" charset="-122"/>
                <a:cs typeface="Microsoft YaHei" charset="0"/>
              </a:defRPr>
            </a:lvl1pPr>
          </a:lstStyle>
          <a:p>
            <a:r>
              <a:rPr lang="zh-CN" altLang="en-US" dirty="0">
                <a:latin typeface="Times New Roman" panose="02020603050405020304" pitchFamily="18" charset="0"/>
                <a:cs typeface="Times New Roman" panose="02020603050405020304" pitchFamily="18" charset="0"/>
              </a:rPr>
              <a:t>空间利用率极低</a:t>
            </a:r>
            <a:endParaRPr lang="zh-CN" altLang="en-US" dirty="0"/>
          </a:p>
        </p:txBody>
      </p:sp>
    </p:spTree>
    <p:extLst>
      <p:ext uri="{BB962C8B-B14F-4D97-AF65-F5344CB8AC3E}">
        <p14:creationId xmlns:p14="http://schemas.microsoft.com/office/powerpoint/2010/main" val="2009239003"/>
      </p:ext>
    </p:extLst>
  </p:cSld>
  <p:clrMapOvr>
    <a:masterClrMapping/>
  </p:clrMapOvr>
  <p:transition advTm="157">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331611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二叉树节点定义</a:t>
            </a:r>
            <a:endParaRPr lang="en-US" altLang="zh-CN" sz="2800" b="1"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08959" y="1978792"/>
            <a:ext cx="3137640" cy="2188407"/>
            <a:chOff x="1032139" y="1753901"/>
            <a:chExt cx="3137640" cy="2188407"/>
          </a:xfrm>
        </p:grpSpPr>
        <p:sp>
          <p:nvSpPr>
            <p:cNvPr id="3" name="椭圆 2"/>
            <p:cNvSpPr/>
            <p:nvPr/>
          </p:nvSpPr>
          <p:spPr bwMode="auto">
            <a:xfrm>
              <a:off x="1619672" y="2606094"/>
              <a:ext cx="1872208" cy="576064"/>
            </a:xfrm>
            <a:prstGeom prst="ellipse">
              <a:avLst/>
            </a:prstGeom>
            <a:solidFill>
              <a:schemeClr val="accent1"/>
            </a:solidFill>
            <a:ln w="3175" algn="ctr">
              <a:noFill/>
              <a:miter lim="800000"/>
              <a:headEnd/>
              <a:tailEnd/>
            </a:ln>
            <a:effectLst/>
          </p:spPr>
          <p:txBody>
            <a:bodyPr lIns="91446" tIns="91446" rIns="91446" bIns="91446" rtlCol="0" anchor="ctr"/>
            <a:lstStyle/>
            <a:p>
              <a:pPr algn="ctr"/>
              <a:r>
                <a:rPr lang="en-US" altLang="zh-CN" sz="2800" b="1" dirty="0">
                  <a:latin typeface="Consolas" panose="020B0609020204030204" pitchFamily="49" charset="0"/>
                  <a:ea typeface="黑体" pitchFamily="2" charset="-122"/>
                </a:rPr>
                <a:t>data</a:t>
              </a:r>
              <a:endParaRPr lang="zh-CN" altLang="en-US" sz="2800" b="1" dirty="0">
                <a:latin typeface="Consolas" panose="020B0609020204030204" pitchFamily="49" charset="0"/>
                <a:ea typeface="黑体" pitchFamily="2" charset="-122"/>
              </a:endParaRPr>
            </a:p>
          </p:txBody>
        </p:sp>
        <p:cxnSp>
          <p:nvCxnSpPr>
            <p:cNvPr id="13" name="直接箭头连接符 12"/>
            <p:cNvCxnSpPr>
              <a:stCxn id="3" idx="0"/>
            </p:cNvCxnSpPr>
            <p:nvPr/>
          </p:nvCxnSpPr>
          <p:spPr bwMode="auto">
            <a:xfrm flipV="1">
              <a:off x="2555776" y="2102038"/>
              <a:ext cx="0" cy="5040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 name="矩形 13"/>
            <p:cNvSpPr/>
            <p:nvPr/>
          </p:nvSpPr>
          <p:spPr>
            <a:xfrm>
              <a:off x="2040250" y="1753901"/>
              <a:ext cx="1031051" cy="400110"/>
            </a:xfrm>
            <a:prstGeom prst="rect">
              <a:avLst/>
            </a:prstGeom>
          </p:spPr>
          <p:txBody>
            <a:bodyPr wrap="none">
              <a:spAutoFit/>
            </a:bodyP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cxnSp>
          <p:nvCxnSpPr>
            <p:cNvPr id="49" name="直接箭头连接符 48"/>
            <p:cNvCxnSpPr/>
            <p:nvPr/>
          </p:nvCxnSpPr>
          <p:spPr bwMode="auto">
            <a:xfrm flipH="1">
              <a:off x="1547664" y="3110150"/>
              <a:ext cx="432048" cy="4320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0" name="矩形 49"/>
            <p:cNvSpPr/>
            <p:nvPr/>
          </p:nvSpPr>
          <p:spPr>
            <a:xfrm>
              <a:off x="1032139" y="3542198"/>
              <a:ext cx="1031051" cy="400110"/>
            </a:xfrm>
            <a:prstGeom prst="rect">
              <a:avLst/>
            </a:prstGeom>
          </p:spPr>
          <p:txBody>
            <a:bodyPr wrap="none">
              <a:spAutoFit/>
            </a:bodyPr>
            <a:lstStyle/>
            <a:p>
              <a:pPr algn="ctr"/>
              <a:r>
                <a:rPr lang="en-US" altLang="zh-CN" sz="2000" b="1" dirty="0" err="1">
                  <a:latin typeface="Consolas" panose="020B0609020204030204" pitchFamily="49" charset="0"/>
                  <a:ea typeface="黑体" pitchFamily="2" charset="-122"/>
                </a:rPr>
                <a:t>lChild</a:t>
              </a:r>
              <a:endParaRPr lang="zh-CN" altLang="en-US" sz="2000" b="1" dirty="0">
                <a:latin typeface="Consolas" panose="020B0609020204030204" pitchFamily="49" charset="0"/>
                <a:ea typeface="黑体" pitchFamily="2" charset="-122"/>
              </a:endParaRPr>
            </a:p>
          </p:txBody>
        </p:sp>
        <p:cxnSp>
          <p:nvCxnSpPr>
            <p:cNvPr id="53" name="直接箭头连接符 52"/>
            <p:cNvCxnSpPr/>
            <p:nvPr/>
          </p:nvCxnSpPr>
          <p:spPr bwMode="auto">
            <a:xfrm>
              <a:off x="3203848" y="3110150"/>
              <a:ext cx="450406" cy="42144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4" name="矩形 53"/>
            <p:cNvSpPr/>
            <p:nvPr/>
          </p:nvSpPr>
          <p:spPr>
            <a:xfrm>
              <a:off x="3138728" y="3542198"/>
              <a:ext cx="1031051" cy="400110"/>
            </a:xfrm>
            <a:prstGeom prst="rect">
              <a:avLst/>
            </a:prstGeom>
          </p:spPr>
          <p:txBody>
            <a:bodyPr wrap="none">
              <a:spAutoFit/>
            </a:bodyPr>
            <a:lstStyle/>
            <a:p>
              <a:pPr algn="ctr"/>
              <a:r>
                <a:rPr lang="en-US" altLang="zh-CN" sz="2000" b="1" dirty="0" err="1">
                  <a:latin typeface="Consolas" panose="020B0609020204030204" pitchFamily="49" charset="0"/>
                  <a:ea typeface="黑体" pitchFamily="2" charset="-122"/>
                </a:rPr>
                <a:t>rChild</a:t>
              </a:r>
              <a:endParaRPr lang="zh-CN" altLang="en-US" sz="2000" b="1" dirty="0">
                <a:latin typeface="Consolas" panose="020B0609020204030204" pitchFamily="49" charset="0"/>
                <a:ea typeface="黑体" pitchFamily="2" charset="-122"/>
              </a:endParaRPr>
            </a:p>
          </p:txBody>
        </p:sp>
      </p:grpSp>
      <p:grpSp>
        <p:nvGrpSpPr>
          <p:cNvPr id="4" name="组合 3"/>
          <p:cNvGrpSpPr/>
          <p:nvPr/>
        </p:nvGrpSpPr>
        <p:grpSpPr>
          <a:xfrm>
            <a:off x="239411" y="4757289"/>
            <a:ext cx="3505636" cy="1516348"/>
            <a:chOff x="214198" y="5700870"/>
            <a:chExt cx="3505636" cy="1516348"/>
          </a:xfrm>
        </p:grpSpPr>
        <p:sp>
          <p:nvSpPr>
            <p:cNvPr id="28" name="圆角矩形 27"/>
            <p:cNvSpPr/>
            <p:nvPr/>
          </p:nvSpPr>
          <p:spPr bwMode="auto">
            <a:xfrm>
              <a:off x="218492" y="6713048"/>
              <a:ext cx="1148071"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err="1">
                  <a:latin typeface="Consolas" panose="020B0609020204030204" pitchFamily="49" charset="0"/>
                  <a:ea typeface="黑体" pitchFamily="2" charset="-122"/>
                </a:rPr>
                <a:t>lChild</a:t>
              </a:r>
              <a:endParaRPr lang="zh-CN" altLang="en-US" sz="2000" b="1" dirty="0">
                <a:latin typeface="Consolas" panose="020B0609020204030204" pitchFamily="49" charset="0"/>
                <a:ea typeface="黑体" pitchFamily="2" charset="-122"/>
              </a:endParaRPr>
            </a:p>
          </p:txBody>
        </p:sp>
        <p:sp>
          <p:nvSpPr>
            <p:cNvPr id="57" name="圆角矩形 56"/>
            <p:cNvSpPr/>
            <p:nvPr/>
          </p:nvSpPr>
          <p:spPr bwMode="auto">
            <a:xfrm>
              <a:off x="2547828" y="6713162"/>
              <a:ext cx="1172006"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err="1">
                  <a:latin typeface="Consolas" panose="020B0609020204030204" pitchFamily="49" charset="0"/>
                  <a:ea typeface="黑体" pitchFamily="2" charset="-122"/>
                </a:rPr>
                <a:t>rChild</a:t>
              </a:r>
              <a:endParaRPr lang="zh-CN" altLang="en-US" sz="2000" b="1" dirty="0">
                <a:latin typeface="Consolas" panose="020B0609020204030204" pitchFamily="49" charset="0"/>
                <a:ea typeface="黑体" pitchFamily="2" charset="-122"/>
              </a:endParaRPr>
            </a:p>
          </p:txBody>
        </p:sp>
        <p:sp>
          <p:nvSpPr>
            <p:cNvPr id="58" name="圆角矩形 57"/>
            <p:cNvSpPr/>
            <p:nvPr/>
          </p:nvSpPr>
          <p:spPr bwMode="auto">
            <a:xfrm>
              <a:off x="1366563" y="6713162"/>
              <a:ext cx="1172006"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9" name="圆角矩形 58"/>
            <p:cNvSpPr/>
            <p:nvPr/>
          </p:nvSpPr>
          <p:spPr bwMode="auto">
            <a:xfrm>
              <a:off x="214199" y="6208992"/>
              <a:ext cx="3492083" cy="504056"/>
            </a:xfrm>
            <a:prstGeom prst="roundRect">
              <a:avLst>
                <a:gd name="adj" fmla="val 29062"/>
              </a:avLst>
            </a:prstGeom>
            <a:solidFill>
              <a:schemeClr val="accent1">
                <a:alpha val="59000"/>
              </a:schemeClr>
            </a:solidFill>
            <a:ln w="15875"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sp>
          <p:nvSpPr>
            <p:cNvPr id="60" name="圆角矩形 59"/>
            <p:cNvSpPr/>
            <p:nvPr/>
          </p:nvSpPr>
          <p:spPr bwMode="auto">
            <a:xfrm>
              <a:off x="214198" y="5700870"/>
              <a:ext cx="3492084" cy="504056"/>
            </a:xfrm>
            <a:prstGeom prst="roundRect">
              <a:avLst>
                <a:gd name="adj" fmla="val 29062"/>
              </a:avLst>
            </a:prstGeom>
            <a:solidFill>
              <a:schemeClr val="accent6">
                <a:lumMod val="40000"/>
                <a:lumOff val="60000"/>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Height | </a:t>
              </a:r>
              <a:r>
                <a:rPr lang="en-US" altLang="zh-CN" sz="2000" b="1" dirty="0" err="1">
                  <a:latin typeface="Consolas" panose="020B0609020204030204" pitchFamily="49" charset="0"/>
                  <a:ea typeface="黑体" pitchFamily="2" charset="-122"/>
                </a:rPr>
                <a:t>npl</a:t>
              </a:r>
              <a:r>
                <a:rPr lang="en-US" altLang="zh-CN" sz="2000" b="1" dirty="0">
                  <a:latin typeface="Consolas" panose="020B0609020204030204" pitchFamily="49" charset="0"/>
                  <a:ea typeface="黑体" pitchFamily="2" charset="-122"/>
                </a:rPr>
                <a:t> | color     </a:t>
              </a:r>
              <a:endParaRPr lang="zh-CN" altLang="en-US" sz="2000" b="1" dirty="0">
                <a:latin typeface="Consolas" panose="020B0609020204030204" pitchFamily="49" charset="0"/>
                <a:ea typeface="黑体" pitchFamily="2" charset="-122"/>
              </a:endParaRPr>
            </a:p>
          </p:txBody>
        </p:sp>
      </p:grpSp>
      <p:sp>
        <p:nvSpPr>
          <p:cNvPr id="32" name="矩形 31"/>
          <p:cNvSpPr/>
          <p:nvPr/>
        </p:nvSpPr>
        <p:spPr>
          <a:xfrm>
            <a:off x="3707904" y="1124744"/>
            <a:ext cx="5782943" cy="5509200"/>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&lt;T&gt;*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节点位置</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数值</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parent;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父节点</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lc,rc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左、右孩子</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height;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高度</a:t>
            </a:r>
            <a:endParaRPr lang="en-US" altLang="zh-CN" sz="1600" kern="0" dirty="0">
              <a:solidFill>
                <a:srgbClr val="CC0000"/>
              </a:solidFill>
              <a:latin typeface="Consolas" panose="020B0609020204030204" pitchFamily="49" charset="0"/>
              <a:ea typeface="隶书" pitchFamily="49" charset="-122"/>
            </a:endParaRPr>
          </a:p>
          <a:p>
            <a:endParaRPr lang="en-US" altLang="zh-CN" sz="1600" kern="0" dirty="0">
              <a:solidFill>
                <a:srgbClr val="CC0000"/>
              </a:solidFill>
              <a:latin typeface="Consolas" panose="020B0609020204030204" pitchFamily="49" charset="0"/>
              <a:ea typeface="隶书" pitchFamily="49" charset="-122"/>
            </a:endParaRPr>
          </a:p>
          <a:p>
            <a:r>
              <a:rPr lang="en-US" altLang="zh-CN" sz="1600" kern="0" dirty="0">
                <a:solidFill>
                  <a:srgbClr val="CC0000"/>
                </a:solidFill>
                <a:latin typeface="Consolas" panose="020B0609020204030204" pitchFamily="49" charset="0"/>
                <a:ea typeface="隶书" pitchFamily="49" charset="-122"/>
              </a:rPr>
              <a:t>// </a:t>
            </a:r>
            <a:r>
              <a:rPr lang="zh-CN" altLang="en-US" sz="1600" kern="0" dirty="0">
                <a:solidFill>
                  <a:srgbClr val="CC0000"/>
                </a:solidFill>
                <a:latin typeface="Consolas" panose="020B0609020204030204" pitchFamily="49" charset="0"/>
                <a:ea typeface="隶书" pitchFamily="49" charset="-122"/>
              </a:rPr>
              <a:t>操作接口</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size();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统计当前节点子树的规模</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insertAsLC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作为当前节点的左孩子插入新节点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insertAsRC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作为当前节点的右孩子插入新节点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当前节点直接后继</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travLevel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子树层次遍历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子树先序遍历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travIn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子树中序遍历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travPost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子树后序遍历</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1310558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331611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二叉树节点插入</a:t>
            </a:r>
            <a:endParaRPr lang="en-US" altLang="zh-CN" sz="2800" b="1" dirty="0">
              <a:latin typeface="微软雅黑" panose="020B0503020204020204" pitchFamily="34" charset="-122"/>
              <a:ea typeface="微软雅黑" panose="020B0503020204020204" pitchFamily="34" charset="-122"/>
            </a:endParaRPr>
          </a:p>
        </p:txBody>
      </p:sp>
      <p:sp>
        <p:nvSpPr>
          <p:cNvPr id="28" name="圆角矩形 27"/>
          <p:cNvSpPr/>
          <p:nvPr/>
        </p:nvSpPr>
        <p:spPr bwMode="auto">
          <a:xfrm>
            <a:off x="2214501" y="3284984"/>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7" name="圆角矩形 56"/>
          <p:cNvSpPr/>
          <p:nvPr/>
        </p:nvSpPr>
        <p:spPr bwMode="auto">
          <a:xfrm>
            <a:off x="2771800" y="3284984"/>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rc</a:t>
            </a:r>
            <a:endParaRPr lang="zh-CN" altLang="en-US" sz="2000" b="1" dirty="0">
              <a:latin typeface="Consolas" panose="020B0609020204030204" pitchFamily="49" charset="0"/>
              <a:ea typeface="黑体" pitchFamily="2" charset="-122"/>
            </a:endParaRPr>
          </a:p>
        </p:txBody>
      </p:sp>
      <p:sp>
        <p:nvSpPr>
          <p:cNvPr id="58" name="圆角矩形 57"/>
          <p:cNvSpPr/>
          <p:nvPr/>
        </p:nvSpPr>
        <p:spPr bwMode="auto">
          <a:xfrm>
            <a:off x="2214501" y="2432188"/>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9" name="圆角矩形 58"/>
          <p:cNvSpPr/>
          <p:nvPr/>
        </p:nvSpPr>
        <p:spPr bwMode="auto">
          <a:xfrm>
            <a:off x="2214501" y="2780929"/>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cxnSp>
        <p:nvCxnSpPr>
          <p:cNvPr id="36" name="直接箭头连接符 35"/>
          <p:cNvCxnSpPr/>
          <p:nvPr/>
        </p:nvCxnSpPr>
        <p:spPr bwMode="auto">
          <a:xfrm flipH="1">
            <a:off x="1763688" y="3629677"/>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cxnSp>
        <p:nvCxnSpPr>
          <p:cNvPr id="76" name="直接箭头连接符 75"/>
          <p:cNvCxnSpPr/>
          <p:nvPr/>
        </p:nvCxnSpPr>
        <p:spPr bwMode="auto">
          <a:xfrm>
            <a:off x="3347864" y="3629677"/>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77" name="圆角矩形 76"/>
          <p:cNvSpPr/>
          <p:nvPr/>
        </p:nvSpPr>
        <p:spPr bwMode="auto">
          <a:xfrm>
            <a:off x="630325" y="4965175"/>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78" name="圆角矩形 77"/>
          <p:cNvSpPr/>
          <p:nvPr/>
        </p:nvSpPr>
        <p:spPr bwMode="auto">
          <a:xfrm>
            <a:off x="1187624" y="4965175"/>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79" name="圆角矩形 78"/>
          <p:cNvSpPr/>
          <p:nvPr/>
        </p:nvSpPr>
        <p:spPr bwMode="auto">
          <a:xfrm>
            <a:off x="630325" y="4112379"/>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80" name="圆角矩形 79"/>
          <p:cNvSpPr/>
          <p:nvPr/>
        </p:nvSpPr>
        <p:spPr bwMode="auto">
          <a:xfrm>
            <a:off x="630325" y="4461120"/>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Consolas" panose="020B0609020204030204" pitchFamily="49" charset="0"/>
                <a:ea typeface="黑体" pitchFamily="2" charset="-122"/>
              </a:rPr>
              <a:t>e</a:t>
            </a:r>
            <a:endParaRPr lang="zh-CN" altLang="en-US" sz="2400" b="1" dirty="0">
              <a:solidFill>
                <a:schemeClr val="accent2">
                  <a:lumMod val="50000"/>
                </a:schemeClr>
              </a:solidFill>
              <a:latin typeface="Consolas" panose="020B0609020204030204" pitchFamily="49" charset="0"/>
              <a:ea typeface="黑体" pitchFamily="2" charset="-122"/>
            </a:endParaRPr>
          </a:p>
        </p:txBody>
      </p:sp>
      <p:cxnSp>
        <p:nvCxnSpPr>
          <p:cNvPr id="81" name="直接箭头连接符 80"/>
          <p:cNvCxnSpPr>
            <a:stCxn id="58" idx="0"/>
          </p:cNvCxnSpPr>
          <p:nvPr/>
        </p:nvCxnSpPr>
        <p:spPr bwMode="auto">
          <a:xfrm flipH="1" flipV="1">
            <a:off x="2771800" y="1949168"/>
            <a:ext cx="9383" cy="48302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83" name="圆角矩形 82"/>
          <p:cNvSpPr/>
          <p:nvPr/>
        </p:nvSpPr>
        <p:spPr bwMode="auto">
          <a:xfrm>
            <a:off x="2214501" y="3284983"/>
            <a:ext cx="557298"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90</a:t>
            </a:r>
            <a:endParaRPr lang="zh-CN" altLang="en-US" sz="2000" b="1" dirty="0">
              <a:latin typeface="Consolas" panose="020B0609020204030204" pitchFamily="49" charset="0"/>
              <a:ea typeface="黑体" pitchFamily="2" charset="-122"/>
            </a:endParaRPr>
          </a:p>
        </p:txBody>
      </p:sp>
      <p:grpSp>
        <p:nvGrpSpPr>
          <p:cNvPr id="93" name="组合 92"/>
          <p:cNvGrpSpPr/>
          <p:nvPr/>
        </p:nvGrpSpPr>
        <p:grpSpPr>
          <a:xfrm>
            <a:off x="1204231" y="3025226"/>
            <a:ext cx="1017495" cy="1091071"/>
            <a:chOff x="202898" y="1658743"/>
            <a:chExt cx="1017495" cy="1091071"/>
          </a:xfrm>
        </p:grpSpPr>
        <p:cxnSp>
          <p:nvCxnSpPr>
            <p:cNvPr id="84" name="直接箭头连接符 83"/>
            <p:cNvCxnSpPr/>
            <p:nvPr/>
          </p:nvCxnSpPr>
          <p:spPr bwMode="auto">
            <a:xfrm flipH="1" flipV="1">
              <a:off x="202898" y="1658743"/>
              <a:ext cx="8459" cy="1091071"/>
            </a:xfrm>
            <a:prstGeom prst="straightConnector1">
              <a:avLst/>
            </a:prstGeom>
            <a:solidFill>
              <a:schemeClr val="accent1"/>
            </a:solidFill>
            <a:ln w="19050" cap="flat" cmpd="sng" algn="ctr">
              <a:solidFill>
                <a:schemeClr val="tx1"/>
              </a:solidFill>
              <a:prstDash val="solid"/>
              <a:round/>
              <a:headEnd type="none"/>
              <a:tailEnd type="none" w="lg" len="lg"/>
            </a:ln>
            <a:effectLst/>
          </p:spPr>
        </p:cxnSp>
        <p:cxnSp>
          <p:nvCxnSpPr>
            <p:cNvPr id="86" name="直接箭头连接符 85"/>
            <p:cNvCxnSpPr/>
            <p:nvPr/>
          </p:nvCxnSpPr>
          <p:spPr bwMode="auto">
            <a:xfrm>
              <a:off x="202898" y="1666474"/>
              <a:ext cx="1017495" cy="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grpSp>
      <p:sp>
        <p:nvSpPr>
          <p:cNvPr id="94" name="矩形 93"/>
          <p:cNvSpPr/>
          <p:nvPr/>
        </p:nvSpPr>
        <p:spPr>
          <a:xfrm>
            <a:off x="141101" y="4017772"/>
            <a:ext cx="437940"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90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97" name="矩形 96"/>
          <p:cNvSpPr/>
          <p:nvPr/>
        </p:nvSpPr>
        <p:spPr>
          <a:xfrm>
            <a:off x="1640541" y="2352945"/>
            <a:ext cx="564578"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100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98" name="圆角矩形 97"/>
          <p:cNvSpPr/>
          <p:nvPr/>
        </p:nvSpPr>
        <p:spPr bwMode="auto">
          <a:xfrm>
            <a:off x="630324" y="4112378"/>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100</a:t>
            </a:r>
            <a:endParaRPr lang="zh-CN" altLang="en-US" sz="2000" b="1" dirty="0">
              <a:latin typeface="Consolas" panose="020B0609020204030204" pitchFamily="49" charset="0"/>
              <a:ea typeface="黑体" pitchFamily="2" charset="-122"/>
            </a:endParaRPr>
          </a:p>
        </p:txBody>
      </p:sp>
      <p:sp>
        <p:nvSpPr>
          <p:cNvPr id="3" name="矩形 2"/>
          <p:cNvSpPr/>
          <p:nvPr/>
        </p:nvSpPr>
        <p:spPr>
          <a:xfrm>
            <a:off x="4365294" y="1576237"/>
            <a:ext cx="4572000" cy="400110"/>
          </a:xfrm>
          <a:prstGeom prst="rect">
            <a:avLst/>
          </a:prstGeom>
        </p:spPr>
        <p:txBody>
          <a:bodyPr>
            <a:spAutoFit/>
          </a:bodyPr>
          <a:lstStyle/>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new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BinNode</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24" name="矩形 23"/>
          <p:cNvSpPr/>
          <p:nvPr/>
        </p:nvSpPr>
        <p:spPr>
          <a:xfrm>
            <a:off x="4365294" y="1976347"/>
            <a:ext cx="3940574" cy="1631216"/>
          </a:xfrm>
          <a:prstGeom prst="rect">
            <a:avLst/>
          </a:prstGeom>
        </p:spPr>
        <p:txBody>
          <a:bodyPr wrap="square">
            <a:spAutoFit/>
          </a:bodyPr>
          <a:lstStyle/>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data = e;</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a:t>
            </a:r>
            <a:r>
              <a:rPr lang="en-US" altLang="zh-CN" sz="2000" dirty="0" err="1">
                <a:highlight>
                  <a:srgbClr val="FFFFFF"/>
                </a:highlight>
                <a:latin typeface="Consolas" panose="020B0609020204030204" pitchFamily="49" charset="0"/>
                <a:ea typeface="新宋体" panose="02010609030101010101" pitchFamily="49" charset="-122"/>
              </a:rPr>
              <a:t>lc</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a:solidFill>
                  <a:srgbClr val="7030A0"/>
                </a:solidFill>
                <a:highlight>
                  <a:srgbClr val="FFFFFF"/>
                </a:highlight>
                <a:latin typeface="Consolas" panose="020B0609020204030204" pitchFamily="49" charset="0"/>
                <a:ea typeface="新宋体" panose="02010609030101010101" pitchFamily="49" charset="-122"/>
              </a:rPr>
              <a:t>NULL</a:t>
            </a:r>
            <a:r>
              <a:rPr lang="en-US" altLang="zh-CN" sz="2000" dirty="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000" dirty="0">
                <a:highlight>
                  <a:srgbClr val="FFFFFF"/>
                </a:highlight>
                <a:latin typeface="Consolas" panose="020B0609020204030204" pitchFamily="49" charset="0"/>
                <a:ea typeface="新宋体" panose="02010609030101010101" pitchFamily="49" charset="-122"/>
              </a:rPr>
              <a:t>-&gt; rc = </a:t>
            </a:r>
            <a:r>
              <a:rPr lang="en-US" altLang="zh-CN" sz="2000" dirty="0">
                <a:solidFill>
                  <a:srgbClr val="7030A0"/>
                </a:solidFill>
                <a:highlight>
                  <a:srgbClr val="FFFFFF"/>
                </a:highlight>
                <a:latin typeface="Consolas" panose="020B0609020204030204" pitchFamily="49" charset="0"/>
                <a:ea typeface="新宋体" panose="02010609030101010101" pitchFamily="49" charset="-122"/>
              </a:rPr>
              <a:t>NULL</a:t>
            </a:r>
            <a:r>
              <a:rPr lang="en-US" altLang="zh-CN" sz="2000" dirty="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parent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smtClean="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a:t>
            </a:r>
            <a:r>
              <a:rPr lang="en-US" altLang="zh-CN" sz="2000" dirty="0" smtClean="0">
                <a:highlight>
                  <a:srgbClr val="FFFFFF"/>
                </a:highlight>
                <a:latin typeface="Consolas" panose="020B0609020204030204" pitchFamily="49" charset="0"/>
                <a:ea typeface="新宋体" panose="02010609030101010101" pitchFamily="49" charset="-122"/>
              </a:rPr>
              <a:t>-&gt; height = 0;</a:t>
            </a:r>
            <a:endParaRPr lang="en-US" altLang="zh-CN" sz="2000" dirty="0">
              <a:highlight>
                <a:srgbClr val="FFFFFF"/>
              </a:highlight>
              <a:latin typeface="Consolas" panose="020B0609020204030204" pitchFamily="49" charset="0"/>
              <a:ea typeface="新宋体" panose="02010609030101010101" pitchFamily="49" charset="-122"/>
            </a:endParaRPr>
          </a:p>
        </p:txBody>
      </p:sp>
      <p:sp>
        <p:nvSpPr>
          <p:cNvPr id="25" name="矩形 24"/>
          <p:cNvSpPr/>
          <p:nvPr/>
        </p:nvSpPr>
        <p:spPr>
          <a:xfrm>
            <a:off x="4372583" y="3554574"/>
            <a:ext cx="3940574" cy="40011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highlight>
                  <a:srgbClr val="FFFFFF"/>
                </a:highlight>
                <a:latin typeface="Consolas" panose="020B0609020204030204" pitchFamily="49" charset="0"/>
                <a:ea typeface="新宋体" panose="02010609030101010101" pitchFamily="49" charset="-122"/>
              </a:rPr>
              <a:t> -&gt; </a:t>
            </a:r>
            <a:r>
              <a:rPr lang="en-US" altLang="zh-CN" sz="2000" dirty="0" err="1">
                <a:highlight>
                  <a:srgbClr val="FFFFFF"/>
                </a:highlight>
                <a:latin typeface="Consolas" panose="020B0609020204030204" pitchFamily="49" charset="0"/>
                <a:ea typeface="新宋体" panose="02010609030101010101" pitchFamily="49" charset="-122"/>
              </a:rPr>
              <a:t>lc</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5" name="矩形 4"/>
          <p:cNvSpPr/>
          <p:nvPr/>
        </p:nvSpPr>
        <p:spPr>
          <a:xfrm>
            <a:off x="672098" y="5348805"/>
            <a:ext cx="1031051" cy="400110"/>
          </a:xfrm>
          <a:prstGeom prst="rect">
            <a:avLst/>
          </a:prstGeom>
        </p:spPr>
        <p:txBody>
          <a:bodyPr wrap="none">
            <a:spAutoFit/>
          </a:bodyPr>
          <a:lstStyle/>
          <a:p>
            <a:r>
              <a:rPr lang="en-US" altLang="zh-CN" sz="2000" b="1" dirty="0" err="1">
                <a:highlight>
                  <a:srgbClr val="FFFFFF"/>
                </a:highlight>
                <a:latin typeface="Consolas" panose="020B0609020204030204" pitchFamily="49" charset="0"/>
                <a:ea typeface="新宋体" panose="02010609030101010101" pitchFamily="49" charset="-122"/>
              </a:rPr>
              <a:t>lchild</a:t>
            </a:r>
            <a:endParaRPr lang="zh-CN" altLang="en-US" sz="2000" b="1" dirty="0"/>
          </a:p>
        </p:txBody>
      </p:sp>
      <p:sp>
        <p:nvSpPr>
          <p:cNvPr id="7" name="下箭头 6"/>
          <p:cNvSpPr/>
          <p:nvPr/>
        </p:nvSpPr>
        <p:spPr bwMode="auto">
          <a:xfrm>
            <a:off x="5340107" y="4125518"/>
            <a:ext cx="1143190" cy="540758"/>
          </a:xfrm>
          <a:prstGeom prst="downArrow">
            <a:avLst/>
          </a:prstGeom>
          <a:solidFill>
            <a:srgbClr val="00823B"/>
          </a:solidFill>
          <a:ln w="3175" algn="ctr">
            <a:noFill/>
            <a:miter lim="800000"/>
            <a:headEnd/>
            <a:tailEnd/>
          </a:ln>
          <a:effectLst/>
        </p:spPr>
        <p:txBody>
          <a:bodyPr lIns="91446" tIns="91446" rIns="91446" bIns="91446" rtlCol="0" anchor="ctr"/>
          <a:lstStyle/>
          <a:p>
            <a:pPr algn="ctr"/>
            <a:endParaRPr lang="zh-CN" altLang="en-US" sz="2800">
              <a:solidFill>
                <a:srgbClr val="00823B"/>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a:xfrm>
            <a:off x="2295337" y="4482473"/>
            <a:ext cx="6712346" cy="1261884"/>
          </a:xfrm>
          <a:prstGeom prst="rect">
            <a:avLst/>
          </a:prstGeom>
        </p:spPr>
        <p:txBody>
          <a:bodyPr wrap="square">
            <a:spAutoFit/>
          </a:bodyPr>
          <a:lstStyle/>
          <a:p>
            <a:r>
              <a:rPr lang="fr-FR"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fr-FR" altLang="zh-CN"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BinNode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&gt;::insertAsLC (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将</a:t>
            </a:r>
            <a:r>
              <a:rPr lang="en-US" altLang="zh-CN" sz="2000" kern="0" dirty="0">
                <a:solidFill>
                  <a:srgbClr val="CC0000"/>
                </a:solidFill>
                <a:latin typeface="Consolas" panose="020B0609020204030204" pitchFamily="49" charset="0"/>
                <a:ea typeface="隶书" pitchFamily="49" charset="-122"/>
              </a:rPr>
              <a:t>e</a:t>
            </a:r>
            <a:r>
              <a:rPr lang="zh-CN" altLang="en-US" sz="2000" kern="0" dirty="0">
                <a:solidFill>
                  <a:srgbClr val="CC0000"/>
                </a:solidFill>
                <a:latin typeface="Consolas" panose="020B0609020204030204" pitchFamily="49" charset="0"/>
                <a:ea typeface="隶书" pitchFamily="49" charset="-122"/>
              </a:rPr>
              <a:t>作为当前节点的左孩子插入二叉树</a:t>
            </a:r>
          </a:p>
        </p:txBody>
      </p:sp>
      <p:sp>
        <p:nvSpPr>
          <p:cNvPr id="29" name="TextBox 20"/>
          <p:cNvSpPr txBox="1">
            <a:spLocks noChangeArrowheads="1"/>
          </p:cNvSpPr>
          <p:nvPr/>
        </p:nvSpPr>
        <p:spPr bwMode="auto">
          <a:xfrm>
            <a:off x="579041" y="6003441"/>
            <a:ext cx="7725053" cy="461665"/>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同理可进行右孩子插入，复杂度为</a:t>
            </a:r>
            <a:r>
              <a:rPr lang="en-US" altLang="zh-CN" dirty="0"/>
              <a:t>O(1)</a:t>
            </a:r>
          </a:p>
        </p:txBody>
      </p:sp>
      <p:sp>
        <p:nvSpPr>
          <p:cNvPr id="9" name="矩形 8"/>
          <p:cNvSpPr/>
          <p:nvPr/>
        </p:nvSpPr>
        <p:spPr>
          <a:xfrm>
            <a:off x="6483297" y="4152876"/>
            <a:ext cx="1723549" cy="400110"/>
          </a:xfrm>
          <a:prstGeom prst="rect">
            <a:avLst/>
          </a:prstGeom>
        </p:spPr>
        <p:txBody>
          <a:bodyPr wrap="none">
            <a:spAutoFit/>
          </a:bodyPr>
          <a:lstStyle/>
          <a:p>
            <a:r>
              <a:rPr lang="zh-CN" altLang="en-US" sz="2000" b="1" kern="0" dirty="0">
                <a:solidFill>
                  <a:srgbClr val="00823B"/>
                </a:solidFill>
                <a:latin typeface="微软雅黑" panose="020B0503020204020204" pitchFamily="34" charset="-122"/>
                <a:ea typeface="微软雅黑" panose="020B0503020204020204" pitchFamily="34" charset="-122"/>
              </a:rPr>
              <a:t>教材封装代码</a:t>
            </a:r>
          </a:p>
        </p:txBody>
      </p:sp>
    </p:spTree>
    <p:extLst>
      <p:ext uri="{BB962C8B-B14F-4D97-AF65-F5344CB8AC3E}">
        <p14:creationId xmlns:p14="http://schemas.microsoft.com/office/powerpoint/2010/main" val="30432320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strips(upRight)">
                                      <p:cBhvr>
                                        <p:cTn id="25" dur="500"/>
                                        <p:tgtEl>
                                          <p:spTgt spid="93"/>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childTnLst>
                                </p:cTn>
                              </p:par>
                              <p:par>
                                <p:cTn id="28" presetID="1" presetClass="exit" presetSubtype="0" fill="hold" grpId="1" nodeType="withEffect">
                                  <p:stCondLst>
                                    <p:cond delay="0"/>
                                  </p:stCondLst>
                                  <p:childTnLst>
                                    <p:set>
                                      <p:cBhvr>
                                        <p:cTn id="29" dur="1" fill="hold">
                                          <p:stCondLst>
                                            <p:cond delay="0"/>
                                          </p:stCondLst>
                                        </p:cTn>
                                        <p:tgtEl>
                                          <p:spTgt spid="7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strips(downLeft)">
                                      <p:cBhvr>
                                        <p:cTn id="38" dur="500"/>
                                        <p:tgtEl>
                                          <p:spTgt spid="36"/>
                                        </p:tgtEl>
                                      </p:cBhvr>
                                    </p:animEffect>
                                  </p:childTnLst>
                                </p:cTn>
                              </p:par>
                              <p:par>
                                <p:cTn id="39" presetID="1" presetClass="exit"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7" grpId="0" animBg="1"/>
      <p:bldP spid="78" grpId="0" animBg="1"/>
      <p:bldP spid="79" grpId="0" animBg="1"/>
      <p:bldP spid="79" grpId="1" animBg="1"/>
      <p:bldP spid="80" grpId="0" animBg="1"/>
      <p:bldP spid="83" grpId="0" animBg="1"/>
      <p:bldP spid="94" grpId="0"/>
      <p:bldP spid="98" grpId="0" animBg="1"/>
      <p:bldP spid="3" grpId="0"/>
      <p:bldP spid="24" grpId="0"/>
      <p:bldP spid="25" grpId="0"/>
      <p:bldP spid="5" grpId="0"/>
      <p:bldP spid="7" grpId="0" animBg="1"/>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二叉树模板类</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251520" y="1700808"/>
            <a:ext cx="8892480" cy="4308872"/>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二叉树模板类</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protected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规模、根节点</a:t>
            </a:r>
            <a:endParaRPr lang="zh-CN" altLang="en-US" sz="1600"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FF0000"/>
                </a:solidFill>
                <a:highlight>
                  <a:srgbClr val="FFFFFF"/>
                </a:highlight>
                <a:latin typeface="Consolas" panose="020B0609020204030204" pitchFamily="49" charset="0"/>
                <a:ea typeface="新宋体" panose="02010609030101010101" pitchFamily="49" charset="-122"/>
              </a:rPr>
              <a:t>virtual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高度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及其祖先高度</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public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size()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规模</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empty()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判空</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root()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树根</a:t>
            </a:r>
            <a:endParaRPr lang="en-US" altLang="zh-CN" kern="0" dirty="0">
              <a:solidFill>
                <a:srgbClr val="CC0000"/>
              </a:solidFill>
              <a:latin typeface="Consolas" panose="020B0609020204030204" pitchFamily="49" charset="0"/>
              <a:ea typeface="隶书" pitchFamily="49" charset="-122"/>
            </a:endParaRPr>
          </a:p>
          <a:p>
            <a:endParaRPr lang="en-US" altLang="zh-CN" kern="0" dirty="0">
              <a:solidFill>
                <a:srgbClr val="CC0000"/>
              </a:solidFill>
              <a:latin typeface="Consolas" panose="020B0609020204030204" pitchFamily="49" charset="0"/>
              <a:ea typeface="隶书" pitchFamily="49" charset="-122"/>
            </a:endParaRPr>
          </a:p>
          <a:p>
            <a:r>
              <a:rPr lang="en-US" altLang="zh-CN" sz="2000" kern="0" dirty="0">
                <a:solidFill>
                  <a:srgbClr val="CC0000"/>
                </a:solidFill>
                <a:latin typeface="Consolas" panose="020B0609020204030204" pitchFamily="49" charset="0"/>
                <a:ea typeface="隶书" pitchFamily="49" charset="-122"/>
              </a:rPr>
              <a:t>   /* </a:t>
            </a:r>
            <a:r>
              <a:rPr lang="zh-CN" altLang="en-US" sz="2000" kern="0" dirty="0">
                <a:solidFill>
                  <a:srgbClr val="CC0000"/>
                </a:solidFill>
                <a:latin typeface="Consolas" panose="020B0609020204030204" pitchFamily="49" charset="0"/>
                <a:ea typeface="隶书" pitchFamily="49" charset="-122"/>
              </a:rPr>
              <a:t>子树插入、删除、分离接口 </a:t>
            </a:r>
            <a:r>
              <a:rPr lang="en-US" altLang="zh-CN" sz="2000" kern="0" dirty="0">
                <a:solidFill>
                  <a:srgbClr val="CC0000"/>
                </a:solidFill>
                <a:latin typeface="Consolas" panose="020B0609020204030204" pitchFamily="49" charset="0"/>
                <a:ea typeface="隶书" pitchFamily="49" charset="-122"/>
              </a:rPr>
              <a:t>*/</a:t>
            </a:r>
          </a:p>
          <a:p>
            <a:r>
              <a:rPr lang="en-US" altLang="zh-CN" kern="0" dirty="0">
                <a:solidFill>
                  <a:srgbClr val="CC0000"/>
                </a:solidFill>
                <a:latin typeface="Consolas" panose="020B0609020204030204" pitchFamily="49" charset="0"/>
                <a:ea typeface="隶书" pitchFamily="49" charset="-122"/>
              </a:rPr>
              <a:t>   </a:t>
            </a:r>
          </a:p>
          <a:p>
            <a:r>
              <a:rPr lang="en-US" altLang="zh-CN" sz="2000" kern="0" dirty="0">
                <a:solidFill>
                  <a:srgbClr val="CC0000"/>
                </a:solidFill>
                <a:latin typeface="Consolas" panose="020B0609020204030204" pitchFamily="49" charset="0"/>
                <a:ea typeface="隶书" pitchFamily="49" charset="-122"/>
              </a:rPr>
              <a:t>   /* </a:t>
            </a:r>
            <a:r>
              <a:rPr lang="zh-CN" altLang="en-US" sz="2000" kern="0" dirty="0">
                <a:solidFill>
                  <a:srgbClr val="CC0000"/>
                </a:solidFill>
                <a:latin typeface="Consolas" panose="020B0609020204030204" pitchFamily="49" charset="0"/>
                <a:ea typeface="隶书" pitchFamily="49" charset="-122"/>
              </a:rPr>
              <a:t>遍历接口 </a:t>
            </a:r>
            <a:r>
              <a:rPr lang="en-US" altLang="zh-CN" sz="2000" kern="0" dirty="0">
                <a:solidFill>
                  <a:srgbClr val="CC0000"/>
                </a:solidFill>
                <a:latin typeface="Consolas" panose="020B0609020204030204" pitchFamily="49" charset="0"/>
                <a:ea typeface="隶书" pitchFamily="49" charset="-122"/>
              </a:rPr>
              <a:t>*/</a:t>
            </a:r>
          </a:p>
          <a:p>
            <a:endParaRPr lang="zh-CN" altLang="en-US" kern="0" dirty="0">
              <a:solidFill>
                <a:srgbClr val="CC0000"/>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1743196443"/>
      </p:ext>
    </p:extLst>
  </p:cSld>
  <p:clrMapOvr>
    <a:masterClrMapping/>
  </p:clrMapOvr>
  <p:transition advTm="157">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6060426" y="1213673"/>
            <a:ext cx="2763769" cy="1408033"/>
          </a:xfrm>
          <a:prstGeom prst="rect">
            <a:avLst/>
          </a:prstGeom>
          <a:noFill/>
          <a:ln w="1587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a:xfrm>
            <a:off x="374439" y="2564904"/>
            <a:ext cx="5486602"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高度</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-&gt;height = 1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max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(x-&gt;rc));</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节点高度更新</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359024" y="1658806"/>
            <a:ext cx="5727921" cy="923330"/>
          </a:xfrm>
          <a:prstGeom prst="rect">
            <a:avLst/>
          </a:prstGeom>
        </p:spPr>
        <p:txBody>
          <a:bodyPr wrap="square">
            <a:spAutoFit/>
          </a:bodyPr>
          <a:lstStyle/>
          <a:p>
            <a:r>
              <a:rPr lang="en-US" altLang="zh-CN"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 ((p) ? (p)-&gt;height : -1)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 节点高度（宏定义封装，使得实现简便，</a:t>
            </a:r>
            <a:endParaRPr lang="en-US" altLang="zh-CN" kern="0" dirty="0">
              <a:solidFill>
                <a:srgbClr val="CC0000"/>
              </a:solidFill>
              <a:latin typeface="Consolas" panose="020B0609020204030204" pitchFamily="49" charset="0"/>
              <a:ea typeface="隶书" pitchFamily="49" charset="-122"/>
            </a:endParaRPr>
          </a:p>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与“空树高度为</a:t>
            </a:r>
            <a:r>
              <a:rPr lang="en-US" altLang="zh-CN" kern="0" dirty="0">
                <a:solidFill>
                  <a:srgbClr val="CC0000"/>
                </a:solidFill>
                <a:latin typeface="Consolas" panose="020B0609020204030204" pitchFamily="49" charset="0"/>
                <a:ea typeface="隶书" pitchFamily="49" charset="-122"/>
              </a:rPr>
              <a:t>-1”</a:t>
            </a:r>
            <a:r>
              <a:rPr lang="zh-CN" altLang="en-US" kern="0" dirty="0">
                <a:solidFill>
                  <a:srgbClr val="CC0000"/>
                </a:solidFill>
                <a:latin typeface="Consolas" panose="020B0609020204030204" pitchFamily="49" charset="0"/>
                <a:ea typeface="隶书" pitchFamily="49" charset="-122"/>
              </a:rPr>
              <a:t>的约定相统一）</a:t>
            </a:r>
          </a:p>
        </p:txBody>
      </p:sp>
      <p:sp>
        <p:nvSpPr>
          <p:cNvPr id="9" name="矩形 8"/>
          <p:cNvSpPr/>
          <p:nvPr/>
        </p:nvSpPr>
        <p:spPr>
          <a:xfrm>
            <a:off x="336012" y="4420821"/>
            <a:ext cx="5135626"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更新高度</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从</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出发，覆盖历代祖先</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-&gt;parent;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kern="0" dirty="0">
              <a:solidFill>
                <a:srgbClr val="CC0000"/>
              </a:solidFill>
              <a:latin typeface="Consolas" panose="020B0609020204030204" pitchFamily="49" charset="0"/>
              <a:ea typeface="隶书" pitchFamily="49" charset="-122"/>
            </a:endParaRPr>
          </a:p>
        </p:txBody>
      </p:sp>
      <p:sp>
        <p:nvSpPr>
          <p:cNvPr id="10" name="椭圆 9"/>
          <p:cNvSpPr/>
          <p:nvPr/>
        </p:nvSpPr>
        <p:spPr bwMode="auto">
          <a:xfrm>
            <a:off x="6420113" y="170346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 name="直接箭头连接符 10"/>
          <p:cNvCxnSpPr/>
          <p:nvPr/>
        </p:nvCxnSpPr>
        <p:spPr bwMode="auto">
          <a:xfrm>
            <a:off x="6672141" y="1288524"/>
            <a:ext cx="0" cy="414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 name="矩形 12"/>
          <p:cNvSpPr/>
          <p:nvPr/>
        </p:nvSpPr>
        <p:spPr>
          <a:xfrm>
            <a:off x="6813381" y="1213673"/>
            <a:ext cx="792087" cy="369332"/>
          </a:xfrm>
          <a:prstGeom prst="rect">
            <a:avLst/>
          </a:prstGeom>
        </p:spPr>
        <p:txBody>
          <a:bodyPr wrap="square">
            <a:spAutoFit/>
          </a:bodyPr>
          <a:lstStyle/>
          <a:p>
            <a:r>
              <a:rPr lang="en-US" altLang="zh-CN" dirty="0">
                <a:highlight>
                  <a:srgbClr val="FFFFFF"/>
                </a:highlight>
                <a:latin typeface="Consolas" panose="020B0609020204030204" pitchFamily="49" charset="0"/>
                <a:ea typeface="新宋体" panose="02010609030101010101" pitchFamily="49" charset="-122"/>
              </a:rPr>
              <a:t>root</a:t>
            </a:r>
            <a:endParaRPr lang="zh-CN" altLang="en-US" dirty="0"/>
          </a:p>
        </p:txBody>
      </p:sp>
      <p:cxnSp>
        <p:nvCxnSpPr>
          <p:cNvPr id="15" name="直接箭头连接符 14"/>
          <p:cNvCxnSpPr/>
          <p:nvPr/>
        </p:nvCxnSpPr>
        <p:spPr bwMode="auto">
          <a:xfrm>
            <a:off x="7996022" y="1304986"/>
            <a:ext cx="0" cy="414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 name="矩形 15"/>
          <p:cNvSpPr/>
          <p:nvPr/>
        </p:nvSpPr>
        <p:spPr>
          <a:xfrm>
            <a:off x="8032108" y="1260514"/>
            <a:ext cx="792087" cy="369332"/>
          </a:xfrm>
          <a:prstGeom prst="rect">
            <a:avLst/>
          </a:prstGeom>
        </p:spPr>
        <p:txBody>
          <a:bodyPr wrap="square">
            <a:spAutoFit/>
          </a:bodyPr>
          <a:lstStyle/>
          <a:p>
            <a:r>
              <a:rPr lang="en-US" altLang="zh-CN" dirty="0">
                <a:highlight>
                  <a:srgbClr val="FFFFFF"/>
                </a:highlight>
                <a:latin typeface="Consolas" panose="020B0609020204030204" pitchFamily="49" charset="0"/>
                <a:ea typeface="新宋体" panose="02010609030101010101" pitchFamily="49" charset="-122"/>
              </a:rPr>
              <a:t>root</a:t>
            </a:r>
            <a:endParaRPr lang="zh-CN" altLang="en-US" dirty="0"/>
          </a:p>
        </p:txBody>
      </p:sp>
      <p:sp>
        <p:nvSpPr>
          <p:cNvPr id="17" name="矩形 16"/>
          <p:cNvSpPr/>
          <p:nvPr/>
        </p:nvSpPr>
        <p:spPr>
          <a:xfrm>
            <a:off x="7645064" y="1712282"/>
            <a:ext cx="975314" cy="461665"/>
          </a:xfrm>
          <a:prstGeom prst="rect">
            <a:avLst/>
          </a:prstGeom>
        </p:spPr>
        <p:txBody>
          <a:bodyPr wrap="square">
            <a:spAutoFit/>
          </a:bodyPr>
          <a:lstStyle/>
          <a:p>
            <a:r>
              <a:rPr lang="en-US" altLang="zh-CN" sz="2400" dirty="0">
                <a:solidFill>
                  <a:srgbClr val="FF0000"/>
                </a:solidFill>
                <a:highlight>
                  <a:srgbClr val="FFFFFF"/>
                </a:highlight>
                <a:latin typeface="Consolas" panose="020B0609020204030204" pitchFamily="49" charset="0"/>
                <a:ea typeface="新宋体" panose="02010609030101010101" pitchFamily="49" charset="-122"/>
              </a:rPr>
              <a:t>NULL</a:t>
            </a:r>
            <a:endParaRPr lang="zh-CN" altLang="en-US" sz="2400" dirty="0">
              <a:solidFill>
                <a:srgbClr val="FF0000"/>
              </a:solidFill>
            </a:endParaRPr>
          </a:p>
        </p:txBody>
      </p:sp>
      <p:sp>
        <p:nvSpPr>
          <p:cNvPr id="18" name="矩形 17"/>
          <p:cNvSpPr/>
          <p:nvPr/>
        </p:nvSpPr>
        <p:spPr>
          <a:xfrm>
            <a:off x="5993031" y="2207126"/>
            <a:ext cx="1445118"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单节点高度</a:t>
            </a:r>
            <a:r>
              <a:rPr lang="en-US" altLang="zh-CN" sz="1600" b="1" dirty="0">
                <a:latin typeface="微软雅黑" panose="020B0503020204020204" pitchFamily="34" charset="-122"/>
                <a:ea typeface="微软雅黑" panose="020B0503020204020204" pitchFamily="34" charset="-122"/>
              </a:rPr>
              <a:t>0</a:t>
            </a:r>
            <a:endParaRPr lang="zh-CN" altLang="en-US" sz="1600" dirty="0"/>
          </a:p>
        </p:txBody>
      </p:sp>
      <p:sp>
        <p:nvSpPr>
          <p:cNvPr id="19" name="矩形 18"/>
          <p:cNvSpPr/>
          <p:nvPr/>
        </p:nvSpPr>
        <p:spPr>
          <a:xfrm>
            <a:off x="7318187" y="2195232"/>
            <a:ext cx="1648165"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空节点高度</a:t>
            </a:r>
            <a:r>
              <a:rPr lang="en-US" altLang="zh-CN" sz="1600" b="1" dirty="0">
                <a:latin typeface="微软雅黑" panose="020B0503020204020204" pitchFamily="34" charset="-122"/>
                <a:ea typeface="微软雅黑" panose="020B0503020204020204" pitchFamily="34" charset="-122"/>
              </a:rPr>
              <a:t>-1</a:t>
            </a:r>
            <a:endParaRPr lang="zh-CN" altLang="en-US" sz="1600" dirty="0"/>
          </a:p>
        </p:txBody>
      </p:sp>
      <p:cxnSp>
        <p:nvCxnSpPr>
          <p:cNvPr id="22" name="直接箭头连接符 21"/>
          <p:cNvCxnSpPr/>
          <p:nvPr/>
        </p:nvCxnSpPr>
        <p:spPr bwMode="auto">
          <a:xfrm flipH="1">
            <a:off x="6917917" y="31635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p:nvPr/>
        </p:nvCxnSpPr>
        <p:spPr bwMode="auto">
          <a:xfrm>
            <a:off x="7713292" y="3166470"/>
            <a:ext cx="532237" cy="40802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6530394" y="35931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椭圆 24"/>
          <p:cNvSpPr/>
          <p:nvPr/>
        </p:nvSpPr>
        <p:spPr bwMode="auto">
          <a:xfrm>
            <a:off x="7993501" y="35960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椭圆 27"/>
          <p:cNvSpPr/>
          <p:nvPr/>
        </p:nvSpPr>
        <p:spPr bwMode="auto">
          <a:xfrm>
            <a:off x="6925243" y="45207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椭圆 28"/>
          <p:cNvSpPr/>
          <p:nvPr/>
        </p:nvSpPr>
        <p:spPr bwMode="auto">
          <a:xfrm>
            <a:off x="7606600" y="45207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8465128" y="45122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5983350"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椭圆 32"/>
          <p:cNvSpPr/>
          <p:nvPr/>
        </p:nvSpPr>
        <p:spPr bwMode="auto">
          <a:xfrm>
            <a:off x="6622758"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6" name="直接箭头连接符 35"/>
          <p:cNvCxnSpPr/>
          <p:nvPr/>
        </p:nvCxnSpPr>
        <p:spPr bwMode="auto">
          <a:xfrm flipH="1">
            <a:off x="6466727" y="40807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4" idx="5"/>
            <a:endCxn id="28" idx="0"/>
          </p:cNvCxnSpPr>
          <p:nvPr/>
        </p:nvCxnSpPr>
        <p:spPr bwMode="auto">
          <a:xfrm>
            <a:off x="6960633" y="40250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stCxn id="25" idx="3"/>
            <a:endCxn id="29" idx="0"/>
          </p:cNvCxnSpPr>
          <p:nvPr/>
        </p:nvCxnSpPr>
        <p:spPr bwMode="auto">
          <a:xfrm flipH="1">
            <a:off x="7858628" y="40279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0" name="直接箭头连接符 39"/>
          <p:cNvCxnSpPr>
            <a:stCxn id="25" idx="5"/>
            <a:endCxn id="30" idx="0"/>
          </p:cNvCxnSpPr>
          <p:nvPr/>
        </p:nvCxnSpPr>
        <p:spPr bwMode="auto">
          <a:xfrm>
            <a:off x="8423740" y="40279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1" name="直接箭头连接符 40"/>
          <p:cNvCxnSpPr>
            <a:endCxn id="32" idx="0"/>
          </p:cNvCxnSpPr>
          <p:nvPr/>
        </p:nvCxnSpPr>
        <p:spPr bwMode="auto">
          <a:xfrm flipH="1">
            <a:off x="6235378" y="50165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2" name="直接箭头连接符 41"/>
          <p:cNvCxnSpPr>
            <a:endCxn id="33" idx="0"/>
          </p:cNvCxnSpPr>
          <p:nvPr/>
        </p:nvCxnSpPr>
        <p:spPr bwMode="auto">
          <a:xfrm>
            <a:off x="6649689" y="4997832"/>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5" name="椭圆 84"/>
          <p:cNvSpPr/>
          <p:nvPr/>
        </p:nvSpPr>
        <p:spPr bwMode="auto">
          <a:xfrm>
            <a:off x="6949292" y="61237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6" name="直接箭头连接符 85"/>
          <p:cNvCxnSpPr/>
          <p:nvPr/>
        </p:nvCxnSpPr>
        <p:spPr bwMode="auto">
          <a:xfrm>
            <a:off x="6976223" y="5858219"/>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7" name="椭圆 86"/>
          <p:cNvSpPr/>
          <p:nvPr/>
        </p:nvSpPr>
        <p:spPr bwMode="auto">
          <a:xfrm>
            <a:off x="7940378"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8" name="直接箭头连接符 87"/>
          <p:cNvCxnSpPr>
            <a:endCxn id="87" idx="0"/>
          </p:cNvCxnSpPr>
          <p:nvPr/>
        </p:nvCxnSpPr>
        <p:spPr bwMode="auto">
          <a:xfrm>
            <a:off x="7973388" y="50127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0" name="椭圆 99"/>
          <p:cNvSpPr/>
          <p:nvPr/>
        </p:nvSpPr>
        <p:spPr bwMode="auto">
          <a:xfrm>
            <a:off x="6235378" y="45288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椭圆 26"/>
          <p:cNvSpPr/>
          <p:nvPr/>
        </p:nvSpPr>
        <p:spPr bwMode="auto">
          <a:xfrm>
            <a:off x="6235378" y="4528836"/>
            <a:ext cx="504056" cy="505976"/>
          </a:xfrm>
          <a:prstGeom prst="ellipse">
            <a:avLst/>
          </a:prstGeom>
          <a:solidFill>
            <a:srgbClr val="92D05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椭圆 103"/>
          <p:cNvSpPr/>
          <p:nvPr/>
        </p:nvSpPr>
        <p:spPr bwMode="auto">
          <a:xfrm>
            <a:off x="7235555" y="28079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椭圆 105"/>
          <p:cNvSpPr/>
          <p:nvPr/>
        </p:nvSpPr>
        <p:spPr bwMode="auto">
          <a:xfrm rot="786861">
            <a:off x="5880764" y="5161799"/>
            <a:ext cx="659402" cy="1168468"/>
          </a:xfrm>
          <a:prstGeom prst="ellipse">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椭圆 106"/>
          <p:cNvSpPr/>
          <p:nvPr/>
        </p:nvSpPr>
        <p:spPr bwMode="auto">
          <a:xfrm rot="20437336">
            <a:off x="6658995" y="5063310"/>
            <a:ext cx="788103" cy="1719679"/>
          </a:xfrm>
          <a:prstGeom prst="ellipse">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14" name="组合 113"/>
          <p:cNvGrpSpPr/>
          <p:nvPr/>
        </p:nvGrpSpPr>
        <p:grpSpPr>
          <a:xfrm>
            <a:off x="6324414" y="2808200"/>
            <a:ext cx="1415197" cy="1728204"/>
            <a:chOff x="6324414" y="2808200"/>
            <a:chExt cx="1415197" cy="1728204"/>
          </a:xfrm>
        </p:grpSpPr>
        <p:sp>
          <p:nvSpPr>
            <p:cNvPr id="105" name="椭圆 104"/>
            <p:cNvSpPr/>
            <p:nvPr/>
          </p:nvSpPr>
          <p:spPr bwMode="auto">
            <a:xfrm>
              <a:off x="7235555" y="2808200"/>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椭圆 20"/>
            <p:cNvSpPr/>
            <p:nvPr/>
          </p:nvSpPr>
          <p:spPr bwMode="auto">
            <a:xfrm>
              <a:off x="6530394" y="3593193"/>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9" name="直接箭头连接符 108"/>
            <p:cNvCxnSpPr>
              <a:endCxn id="21" idx="3"/>
            </p:cNvCxnSpPr>
            <p:nvPr/>
          </p:nvCxnSpPr>
          <p:spPr bwMode="auto">
            <a:xfrm flipV="1">
              <a:off x="6324414" y="4025071"/>
              <a:ext cx="279797" cy="511333"/>
            </a:xfrm>
            <a:prstGeom prst="straightConnector1">
              <a:avLst/>
            </a:prstGeom>
            <a:solidFill>
              <a:schemeClr val="accent1"/>
            </a:solidFill>
            <a:ln w="22225" cap="flat" cmpd="sng" algn="ctr">
              <a:solidFill>
                <a:srgbClr val="C00000"/>
              </a:solidFill>
              <a:prstDash val="dash"/>
              <a:round/>
              <a:headEnd type="none"/>
              <a:tailEnd type="stealth" w="lg" len="lg"/>
            </a:ln>
            <a:effectLst/>
          </p:spPr>
        </p:cxnSp>
        <p:cxnSp>
          <p:nvCxnSpPr>
            <p:cNvPr id="112" name="直接箭头连接符 111"/>
            <p:cNvCxnSpPr>
              <a:endCxn id="105" idx="2"/>
            </p:cNvCxnSpPr>
            <p:nvPr/>
          </p:nvCxnSpPr>
          <p:spPr bwMode="auto">
            <a:xfrm flipV="1">
              <a:off x="6820734" y="3061188"/>
              <a:ext cx="414821" cy="485783"/>
            </a:xfrm>
            <a:prstGeom prst="straightConnector1">
              <a:avLst/>
            </a:prstGeom>
            <a:solidFill>
              <a:schemeClr val="accent1"/>
            </a:solidFill>
            <a:ln w="22225" cap="flat" cmpd="sng" algn="ctr">
              <a:solidFill>
                <a:srgbClr val="C00000"/>
              </a:solidFill>
              <a:prstDash val="dash"/>
              <a:round/>
              <a:headEnd type="none"/>
              <a:tailEnd type="stealth" w="lg" len="lg"/>
            </a:ln>
            <a:effectLst/>
          </p:spPr>
        </p:cxnSp>
      </p:grpSp>
      <p:sp>
        <p:nvSpPr>
          <p:cNvPr id="115" name="文本框 114"/>
          <p:cNvSpPr txBox="1"/>
          <p:nvPr/>
        </p:nvSpPr>
        <p:spPr>
          <a:xfrm>
            <a:off x="683568" y="3960667"/>
            <a:ext cx="1872208" cy="461665"/>
          </a:xfrm>
          <a:prstGeom prst="rect">
            <a:avLst/>
          </a:prstGeom>
          <a:noFill/>
        </p:spPr>
        <p:txBody>
          <a:bodyPr wrap="square" rtlCol="0">
            <a:spAutoFit/>
          </a:bodyPr>
          <a:lstStyle/>
          <a:p>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Consolas" panose="020B0609020204030204" pitchFamily="49" charset="0"/>
              </a:rPr>
              <a:t>O(1)</a:t>
            </a:r>
            <a:endParaRPr lang="zh-CN" altLang="en-US" sz="2400" b="1" dirty="0">
              <a:solidFill>
                <a:schemeClr val="accent2">
                  <a:lumMod val="50000"/>
                </a:schemeClr>
              </a:solidFill>
              <a:latin typeface="Consolas" panose="020B0609020204030204" pitchFamily="49" charset="0"/>
            </a:endParaRPr>
          </a:p>
        </p:txBody>
      </p:sp>
      <p:sp>
        <p:nvSpPr>
          <p:cNvPr id="116" name="文本框 115"/>
          <p:cNvSpPr txBox="1"/>
          <p:nvPr/>
        </p:nvSpPr>
        <p:spPr>
          <a:xfrm>
            <a:off x="683568" y="6083644"/>
            <a:ext cx="2938096" cy="461665"/>
          </a:xfrm>
          <a:prstGeom prst="rect">
            <a:avLst/>
          </a:prstGeom>
          <a:noFill/>
        </p:spPr>
        <p:txBody>
          <a:bodyPr wrap="square" rtlCol="0">
            <a:spAutoFit/>
          </a:bodyPr>
          <a:lstStyle/>
          <a:p>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O(depth(x))</a:t>
            </a:r>
            <a:endParaRPr lang="zh-CN" altLang="en-US"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64317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strips(upRight)">
                                      <p:cBhvr>
                                        <p:cTn id="23" dur="2000"/>
                                        <p:tgtEl>
                                          <p:spTgt spid="1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5"/>
                                        </p:tgtEl>
                                        <p:attrNameLst>
                                          <p:attrName>style.visibility</p:attrName>
                                        </p:attrNameLst>
                                      </p:cBhvr>
                                      <p:to>
                                        <p:strVal val="visible"/>
                                      </p:to>
                                    </p:set>
                                    <p:anim calcmode="lin" valueType="num">
                                      <p:cBhvr additive="base">
                                        <p:cTn id="34" dur="500" fill="hold"/>
                                        <p:tgtEl>
                                          <p:spTgt spid="115"/>
                                        </p:tgtEl>
                                        <p:attrNameLst>
                                          <p:attrName>ppt_x</p:attrName>
                                        </p:attrNameLst>
                                      </p:cBhvr>
                                      <p:tavLst>
                                        <p:tav tm="0">
                                          <p:val>
                                            <p:strVal val="#ppt_x"/>
                                          </p:val>
                                        </p:tav>
                                        <p:tav tm="100000">
                                          <p:val>
                                            <p:strVal val="#ppt_x"/>
                                          </p:val>
                                        </p:tav>
                                      </p:tavLst>
                                    </p:anim>
                                    <p:anim calcmode="lin" valueType="num">
                                      <p:cBhvr additive="base">
                                        <p:cTn id="35"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6"/>
                                        </p:tgtEl>
                                        <p:attrNameLst>
                                          <p:attrName>style.visibility</p:attrName>
                                        </p:attrNameLst>
                                      </p:cBhvr>
                                      <p:to>
                                        <p:strVal val="visible"/>
                                      </p:to>
                                    </p:set>
                                    <p:anim calcmode="lin" valueType="num">
                                      <p:cBhvr additive="base">
                                        <p:cTn id="40" dur="500" fill="hold"/>
                                        <p:tgtEl>
                                          <p:spTgt spid="116"/>
                                        </p:tgtEl>
                                        <p:attrNameLst>
                                          <p:attrName>ppt_x</p:attrName>
                                        </p:attrNameLst>
                                      </p:cBhvr>
                                      <p:tavLst>
                                        <p:tav tm="0">
                                          <p:val>
                                            <p:strVal val="#ppt_x"/>
                                          </p:val>
                                        </p:tav>
                                        <p:tav tm="100000">
                                          <p:val>
                                            <p:strVal val="#ppt_x"/>
                                          </p:val>
                                        </p:tav>
                                      </p:tavLst>
                                    </p:anim>
                                    <p:anim calcmode="lin" valueType="num">
                                      <p:cBhvr additive="base">
                                        <p:cTn id="41"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7" grpId="1" animBg="1"/>
      <p:bldP spid="106" grpId="0" animBg="1"/>
      <p:bldP spid="107" grpId="0" animBg="1"/>
      <p:bldP spid="115" grpId="0"/>
      <p:bldP spid="1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676817"/>
            <a:ext cx="8288776" cy="2554545"/>
          </a:xfrm>
          <a:prstGeom prst="rect">
            <a:avLst/>
          </a:prstGeom>
        </p:spPr>
        <p:txBody>
          <a:bodyPr wrap="square">
            <a:spAutoFit/>
          </a:bodyPr>
          <a:lstStyle/>
          <a:p>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endParaRPr lang="fr-FR" altLang="zh-CN" sz="2000" dirty="0">
              <a:solidFill>
                <a:srgbClr val="000000"/>
              </a:solidFill>
              <a:highlight>
                <a:srgbClr val="FFFFFF"/>
              </a:highlight>
              <a:latin typeface="Consolas" panose="020B0609020204030204" pitchFamily="49" charset="0"/>
              <a:ea typeface="新宋体" panose="02010609030101010101" pitchFamily="49" charset="-122"/>
            </a:endParaRPr>
          </a:p>
          <a:p>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BinTree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&gt;::insertAsLC (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kern="0" dirty="0">
                <a:solidFill>
                  <a:srgbClr val="CC0000"/>
                </a:solidFill>
                <a:latin typeface="Consolas" panose="020B0609020204030204" pitchFamily="49" charset="0"/>
                <a:ea typeface="隶书" pitchFamily="49" charset="-122"/>
              </a:rPr>
              <a:t>//e</a:t>
            </a:r>
            <a:r>
              <a:rPr lang="zh-CN" altLang="en-US" sz="2000" kern="0" dirty="0">
                <a:solidFill>
                  <a:srgbClr val="CC0000"/>
                </a:solidFill>
                <a:latin typeface="Consolas" panose="020B0609020204030204" pitchFamily="49" charset="0"/>
                <a:ea typeface="隶书" pitchFamily="49" charset="-122"/>
              </a:rPr>
              <a:t>插入为</a:t>
            </a:r>
            <a:r>
              <a:rPr lang="en-US" altLang="zh-CN" sz="2000" kern="0" dirty="0">
                <a:solidFill>
                  <a:srgbClr val="CC0000"/>
                </a:solidFill>
                <a:latin typeface="Consolas" panose="020B0609020204030204" pitchFamily="49" charset="0"/>
                <a:ea typeface="隶书" pitchFamily="49" charset="-122"/>
              </a:rPr>
              <a:t>x</a:t>
            </a:r>
            <a:r>
              <a:rPr lang="zh-CN" altLang="en-US" sz="2000" kern="0" dirty="0">
                <a:solidFill>
                  <a:srgbClr val="CC0000"/>
                </a:solidFill>
                <a:latin typeface="Consolas" panose="020B0609020204030204" pitchFamily="49" charset="0"/>
                <a:ea typeface="隶书" pitchFamily="49" charset="-122"/>
              </a:rPr>
              <a:t>的左孩子</a:t>
            </a:r>
            <a:endParaRPr lang="en-US" altLang="zh-CN" sz="20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_size++; </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insertAsLC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kern="0" dirty="0">
              <a:solidFill>
                <a:srgbClr val="CC0000"/>
              </a:solidFill>
              <a:latin typeface="Consolas" panose="020B0609020204030204" pitchFamily="49" charset="0"/>
              <a:ea typeface="隶书" pitchFamily="49" charset="-122"/>
            </a:endParaRPr>
          </a:p>
        </p:txBody>
      </p:sp>
      <p:sp>
        <p:nvSpPr>
          <p:cNvPr id="65" name="矩形 64"/>
          <p:cNvSpPr/>
          <p:nvPr/>
        </p:nvSpPr>
        <p:spPr>
          <a:xfrm>
            <a:off x="7696370" y="4158092"/>
            <a:ext cx="381836" cy="523220"/>
          </a:xfrm>
          <a:prstGeom prst="rect">
            <a:avLst/>
          </a:prstGeom>
        </p:spPr>
        <p:txBody>
          <a:bodyPr wrap="none">
            <a:spAutoFit/>
          </a:bodyPr>
          <a:lstStyle/>
          <a:p>
            <a:r>
              <a:rPr lang="en-US" altLang="zh-CN" sz="2800" b="1" dirty="0">
                <a:highlight>
                  <a:srgbClr val="FFFFFF"/>
                </a:highlight>
                <a:latin typeface="Consolas" panose="020B0609020204030204" pitchFamily="49" charset="0"/>
                <a:ea typeface="新宋体" panose="02010609030101010101" pitchFamily="49" charset="-122"/>
              </a:rPr>
              <a:t>x</a:t>
            </a:r>
            <a:endParaRPr lang="zh-CN" altLang="en-US" sz="2800" b="1" dirty="0"/>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节点插入</a:t>
            </a:r>
            <a:endParaRPr lang="en-US" altLang="zh-CN" sz="2800" b="1" dirty="0">
              <a:latin typeface="微软雅黑" panose="020B0503020204020204" pitchFamily="34" charset="-122"/>
              <a:ea typeface="微软雅黑" panose="020B0503020204020204" pitchFamily="34" charset="-122"/>
            </a:endParaRPr>
          </a:p>
        </p:txBody>
      </p:sp>
      <p:sp>
        <p:nvSpPr>
          <p:cNvPr id="47" name="圆角矩形 46"/>
          <p:cNvSpPr/>
          <p:nvPr/>
        </p:nvSpPr>
        <p:spPr bwMode="auto">
          <a:xfrm>
            <a:off x="7336290" y="3870059"/>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48" name="圆角矩形 47"/>
          <p:cNvSpPr/>
          <p:nvPr/>
        </p:nvSpPr>
        <p:spPr bwMode="auto">
          <a:xfrm>
            <a:off x="7893589" y="3870059"/>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rc</a:t>
            </a:r>
            <a:endParaRPr lang="zh-CN" altLang="en-US" sz="2000" b="1" dirty="0">
              <a:latin typeface="Consolas" panose="020B0609020204030204" pitchFamily="49" charset="0"/>
              <a:ea typeface="黑体" pitchFamily="2" charset="-122"/>
            </a:endParaRPr>
          </a:p>
        </p:txBody>
      </p:sp>
      <p:sp>
        <p:nvSpPr>
          <p:cNvPr id="49" name="圆角矩形 48"/>
          <p:cNvSpPr/>
          <p:nvPr/>
        </p:nvSpPr>
        <p:spPr bwMode="auto">
          <a:xfrm>
            <a:off x="7336290" y="3017263"/>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0" name="圆角矩形 49"/>
          <p:cNvSpPr/>
          <p:nvPr/>
        </p:nvSpPr>
        <p:spPr bwMode="auto">
          <a:xfrm>
            <a:off x="7336290" y="3366004"/>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cxnSp>
        <p:nvCxnSpPr>
          <p:cNvPr id="51" name="直接箭头连接符 50"/>
          <p:cNvCxnSpPr/>
          <p:nvPr/>
        </p:nvCxnSpPr>
        <p:spPr bwMode="auto">
          <a:xfrm flipH="1">
            <a:off x="6885477" y="4214752"/>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cxnSp>
        <p:nvCxnSpPr>
          <p:cNvPr id="52" name="直接箭头连接符 51"/>
          <p:cNvCxnSpPr/>
          <p:nvPr/>
        </p:nvCxnSpPr>
        <p:spPr bwMode="auto">
          <a:xfrm>
            <a:off x="8469653" y="4214752"/>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53" name="圆角矩形 52"/>
          <p:cNvSpPr/>
          <p:nvPr/>
        </p:nvSpPr>
        <p:spPr bwMode="auto">
          <a:xfrm>
            <a:off x="5752114" y="5550250"/>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4" name="圆角矩形 53"/>
          <p:cNvSpPr/>
          <p:nvPr/>
        </p:nvSpPr>
        <p:spPr bwMode="auto">
          <a:xfrm>
            <a:off x="6309413" y="5550250"/>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5" name="圆角矩形 54"/>
          <p:cNvSpPr/>
          <p:nvPr/>
        </p:nvSpPr>
        <p:spPr bwMode="auto">
          <a:xfrm>
            <a:off x="5752114" y="4697454"/>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6" name="圆角矩形 55"/>
          <p:cNvSpPr/>
          <p:nvPr/>
        </p:nvSpPr>
        <p:spPr bwMode="auto">
          <a:xfrm>
            <a:off x="5752114" y="5046195"/>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Consolas" panose="020B0609020204030204" pitchFamily="49" charset="0"/>
                <a:ea typeface="黑体" pitchFamily="2" charset="-122"/>
              </a:rPr>
              <a:t>e</a:t>
            </a:r>
            <a:endParaRPr lang="zh-CN" altLang="en-US" sz="2400" b="1" dirty="0">
              <a:solidFill>
                <a:schemeClr val="accent2">
                  <a:lumMod val="50000"/>
                </a:schemeClr>
              </a:solidFill>
              <a:latin typeface="Consolas" panose="020B0609020204030204" pitchFamily="49" charset="0"/>
              <a:ea typeface="黑体" pitchFamily="2" charset="-122"/>
            </a:endParaRPr>
          </a:p>
        </p:txBody>
      </p:sp>
      <p:cxnSp>
        <p:nvCxnSpPr>
          <p:cNvPr id="57" name="直接箭头连接符 56"/>
          <p:cNvCxnSpPr>
            <a:stCxn id="49" idx="0"/>
          </p:cNvCxnSpPr>
          <p:nvPr/>
        </p:nvCxnSpPr>
        <p:spPr bwMode="auto">
          <a:xfrm flipH="1" flipV="1">
            <a:off x="7893589" y="2534243"/>
            <a:ext cx="9383" cy="48302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58" name="圆角矩形 57"/>
          <p:cNvSpPr/>
          <p:nvPr/>
        </p:nvSpPr>
        <p:spPr bwMode="auto">
          <a:xfrm>
            <a:off x="7336290" y="3870058"/>
            <a:ext cx="557298"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90</a:t>
            </a:r>
            <a:endParaRPr lang="zh-CN" altLang="en-US" sz="2000" b="1" dirty="0">
              <a:latin typeface="Consolas" panose="020B0609020204030204" pitchFamily="49" charset="0"/>
              <a:ea typeface="黑体" pitchFamily="2" charset="-122"/>
            </a:endParaRPr>
          </a:p>
        </p:txBody>
      </p:sp>
      <p:grpSp>
        <p:nvGrpSpPr>
          <p:cNvPr id="59" name="组合 58"/>
          <p:cNvGrpSpPr/>
          <p:nvPr/>
        </p:nvGrpSpPr>
        <p:grpSpPr>
          <a:xfrm>
            <a:off x="6326020" y="3610301"/>
            <a:ext cx="1017495" cy="1091071"/>
            <a:chOff x="202898" y="1658743"/>
            <a:chExt cx="1017495" cy="1091071"/>
          </a:xfrm>
        </p:grpSpPr>
        <p:cxnSp>
          <p:nvCxnSpPr>
            <p:cNvPr id="60" name="直接箭头连接符 59"/>
            <p:cNvCxnSpPr/>
            <p:nvPr/>
          </p:nvCxnSpPr>
          <p:spPr bwMode="auto">
            <a:xfrm flipH="1" flipV="1">
              <a:off x="202898" y="1658743"/>
              <a:ext cx="8459" cy="1091071"/>
            </a:xfrm>
            <a:prstGeom prst="straightConnector1">
              <a:avLst/>
            </a:prstGeom>
            <a:solidFill>
              <a:schemeClr val="accent1"/>
            </a:solidFill>
            <a:ln w="19050" cap="flat" cmpd="sng" algn="ctr">
              <a:solidFill>
                <a:schemeClr val="tx1"/>
              </a:solidFill>
              <a:prstDash val="solid"/>
              <a:round/>
              <a:headEnd type="none"/>
              <a:tailEnd type="none" w="lg" len="lg"/>
            </a:ln>
            <a:effectLst/>
          </p:spPr>
        </p:cxnSp>
        <p:cxnSp>
          <p:nvCxnSpPr>
            <p:cNvPr id="61" name="直接箭头连接符 60"/>
            <p:cNvCxnSpPr/>
            <p:nvPr/>
          </p:nvCxnSpPr>
          <p:spPr bwMode="auto">
            <a:xfrm>
              <a:off x="202898" y="1666474"/>
              <a:ext cx="1017495" cy="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grpSp>
      <p:sp>
        <p:nvSpPr>
          <p:cNvPr id="62" name="矩形 61"/>
          <p:cNvSpPr/>
          <p:nvPr/>
        </p:nvSpPr>
        <p:spPr>
          <a:xfrm>
            <a:off x="5746970" y="4299045"/>
            <a:ext cx="437940"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90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63" name="矩形 62"/>
          <p:cNvSpPr/>
          <p:nvPr/>
        </p:nvSpPr>
        <p:spPr>
          <a:xfrm>
            <a:off x="7241069" y="2580570"/>
            <a:ext cx="564578"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100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64" name="圆角矩形 63"/>
          <p:cNvSpPr/>
          <p:nvPr/>
        </p:nvSpPr>
        <p:spPr bwMode="auto">
          <a:xfrm>
            <a:off x="5752113" y="4697453"/>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100</a:t>
            </a:r>
            <a:endParaRPr lang="zh-CN" altLang="en-US" sz="2000" b="1" dirty="0">
              <a:latin typeface="Consolas" panose="020B0609020204030204" pitchFamily="49" charset="0"/>
              <a:ea typeface="黑体" pitchFamily="2" charset="-122"/>
            </a:endParaRPr>
          </a:p>
        </p:txBody>
      </p:sp>
      <p:sp>
        <p:nvSpPr>
          <p:cNvPr id="4" name="矩形 3"/>
          <p:cNvSpPr/>
          <p:nvPr/>
        </p:nvSpPr>
        <p:spPr>
          <a:xfrm>
            <a:off x="206253" y="4256077"/>
            <a:ext cx="5505530" cy="2308324"/>
          </a:xfrm>
          <a:prstGeom prst="rect">
            <a:avLst/>
          </a:prstGeom>
        </p:spPr>
        <p:txBody>
          <a:bodyPr wrap="square">
            <a:spAutoFit/>
          </a:bodyPr>
          <a:lstStyle/>
          <a:p>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BinTree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&gt;::insertAsRoot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_size = 1;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_root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将</a:t>
            </a:r>
            <a:r>
              <a:rPr lang="en-US" altLang="zh-CN" sz="2400" kern="0" dirty="0">
                <a:solidFill>
                  <a:srgbClr val="CC0000"/>
                </a:solidFill>
                <a:latin typeface="Consolas" panose="020B0609020204030204" pitchFamily="49" charset="0"/>
                <a:ea typeface="隶书" pitchFamily="49" charset="-122"/>
              </a:rPr>
              <a:t>e</a:t>
            </a:r>
            <a:r>
              <a:rPr lang="zh-CN" altLang="en-US" sz="2400" kern="0" dirty="0">
                <a:solidFill>
                  <a:srgbClr val="CC0000"/>
                </a:solidFill>
                <a:latin typeface="Consolas" panose="020B0609020204030204" pitchFamily="49" charset="0"/>
                <a:ea typeface="隶书" pitchFamily="49" charset="-122"/>
              </a:rPr>
              <a:t>当作根节点插入空的二叉树</a:t>
            </a:r>
          </a:p>
        </p:txBody>
      </p:sp>
    </p:spTree>
    <p:extLst>
      <p:ext uri="{BB962C8B-B14F-4D97-AF65-F5344CB8AC3E}">
        <p14:creationId xmlns:p14="http://schemas.microsoft.com/office/powerpoint/2010/main" val="688250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strips(upRight)">
                                      <p:cBhvr>
                                        <p:cTn id="21" dur="500"/>
                                        <p:tgtEl>
                                          <p:spTgt spid="5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childTnLst>
                                </p:cTn>
                              </p:par>
                              <p:par>
                                <p:cTn id="24" presetID="1" presetClass="exit" presetSubtype="0" fill="hold" grpId="1" nodeType="withEffect">
                                  <p:stCondLst>
                                    <p:cond delay="0"/>
                                  </p:stCondLst>
                                  <p:childTnLst>
                                    <p:set>
                                      <p:cBhvr>
                                        <p:cTn id="25" dur="1" fill="hold">
                                          <p:stCondLst>
                                            <p:cond delay="0"/>
                                          </p:stCondLst>
                                        </p:cTn>
                                        <p:tgtEl>
                                          <p:spTgt spid="5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strips(downLeft)">
                                      <p:cBhvr>
                                        <p:cTn id="30" dur="500"/>
                                        <p:tgtEl>
                                          <p:spTgt spid="51"/>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47" grpId="0" animBg="1"/>
      <p:bldP spid="53" grpId="0" animBg="1"/>
      <p:bldP spid="54" grpId="0" animBg="1"/>
      <p:bldP spid="55" grpId="0" animBg="1"/>
      <p:bldP spid="55" grpId="1" animBg="1"/>
      <p:bldP spid="56" grpId="0" animBg="1"/>
      <p:bldP spid="58" grpId="0" animBg="1"/>
      <p:bldP spid="62" grpId="0"/>
      <p:bldP spid="64" grpId="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219675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子树接入</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320869" y="1648055"/>
            <a:ext cx="8611799" cy="4247317"/>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a:t>
            </a:r>
            <a:r>
              <a:rPr lang="en-US" altLang="zh-CN" kern="0" dirty="0">
                <a:solidFill>
                  <a:srgbClr val="CC0000"/>
                </a:solidFill>
                <a:latin typeface="Consolas" panose="020B0609020204030204" pitchFamily="49" charset="0"/>
                <a:ea typeface="隶书" pitchFamily="49" charset="-122"/>
              </a:rPr>
              <a:t>S</a:t>
            </a:r>
            <a:r>
              <a:rPr lang="zh-CN" altLang="en-US" kern="0" dirty="0">
                <a:solidFill>
                  <a:srgbClr val="CC0000"/>
                </a:solidFill>
                <a:latin typeface="Consolas" panose="020B0609020204030204" pitchFamily="49" charset="0"/>
                <a:ea typeface="隶书" pitchFamily="49" charset="-122"/>
              </a:rPr>
              <a:t>当作节点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的左子树接入，</a:t>
            </a:r>
            <a:r>
              <a:rPr lang="en-US" altLang="zh-CN" kern="0" dirty="0">
                <a:solidFill>
                  <a:srgbClr val="CC0000"/>
                </a:solidFill>
                <a:latin typeface="Consolas" panose="020B0609020204030204" pitchFamily="49" charset="0"/>
                <a:ea typeface="隶书" pitchFamily="49" charset="-122"/>
              </a:rPr>
              <a:t>S</a:t>
            </a:r>
            <a:r>
              <a:rPr lang="zh-CN" altLang="en-US" kern="0" dirty="0">
                <a:solidFill>
                  <a:srgbClr val="CC0000"/>
                </a:solidFill>
                <a:latin typeface="Consolas" panose="020B0609020204030204" pitchFamily="49" charset="0"/>
                <a:ea typeface="隶书" pitchFamily="49" charset="-122"/>
              </a:rPr>
              <a:t>本身置空</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attachAsLC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&amp;</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kern="0" dirty="0">
              <a:solidFill>
                <a:srgbClr val="CC0000"/>
              </a:solidFill>
              <a:latin typeface="Consolas" panose="020B0609020204030204" pitchFamily="49" charset="0"/>
              <a:ea typeface="隶书"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-&gt;_root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-&gt;parent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接入</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-&gt;_size;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更新全树规模与</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所有祖先的高度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-&gt;_root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-&gt;_size = 0;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release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释放原树，返回接入位置</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grpSp>
        <p:nvGrpSpPr>
          <p:cNvPr id="23" name="组合 22"/>
          <p:cNvGrpSpPr/>
          <p:nvPr/>
        </p:nvGrpSpPr>
        <p:grpSpPr>
          <a:xfrm>
            <a:off x="4416473" y="2276872"/>
            <a:ext cx="4492709" cy="4364337"/>
            <a:chOff x="4416473" y="2276872"/>
            <a:chExt cx="4492709" cy="4364337"/>
          </a:xfrm>
        </p:grpSpPr>
        <p:sp>
          <p:nvSpPr>
            <p:cNvPr id="26" name="等腰三角形 25"/>
            <p:cNvSpPr/>
            <p:nvPr/>
          </p:nvSpPr>
          <p:spPr bwMode="auto">
            <a:xfrm>
              <a:off x="5702804" y="2276872"/>
              <a:ext cx="3206378" cy="35464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27" name="圆角矩形 26"/>
            <p:cNvSpPr/>
            <p:nvPr/>
          </p:nvSpPr>
          <p:spPr bwMode="auto">
            <a:xfrm>
              <a:off x="6577856" y="4528859"/>
              <a:ext cx="434206" cy="283384"/>
            </a:xfrm>
            <a:prstGeom prst="roundRect">
              <a:avLst>
                <a:gd name="adj" fmla="val 0"/>
              </a:avLst>
            </a:prstGeom>
            <a:solidFill>
              <a:srgbClr val="FFFFCC"/>
            </a:solidFill>
            <a:ln w="12700" algn="ctr">
              <a:solidFill>
                <a:schemeClr val="tx1"/>
              </a:solidFill>
              <a:miter lim="800000"/>
              <a:headEnd/>
              <a:tailEnd/>
            </a:ln>
            <a:effectLst/>
          </p:spPr>
          <p:txBody>
            <a:bodyPr lIns="91446" tIns="91446" rIns="91446" bIns="91446" rtlCol="0" anchor="ctr"/>
            <a:lstStyle/>
            <a:p>
              <a:pPr algn="ctr"/>
              <a:r>
                <a:rPr lang="en-US" altLang="zh-CN" sz="1600" b="1" dirty="0">
                  <a:latin typeface="Consolas" panose="020B0609020204030204" pitchFamily="49" charset="0"/>
                  <a:ea typeface="黑体" pitchFamily="2" charset="-122"/>
                </a:rPr>
                <a:t>*</a:t>
              </a:r>
              <a:endParaRPr lang="zh-CN" altLang="en-US" sz="1600" b="1" dirty="0">
                <a:latin typeface="Consolas" panose="020B0609020204030204" pitchFamily="49" charset="0"/>
                <a:ea typeface="黑体" pitchFamily="2" charset="-122"/>
              </a:endParaRPr>
            </a:p>
          </p:txBody>
        </p:sp>
        <p:sp>
          <p:nvSpPr>
            <p:cNvPr id="28" name="圆角矩形 27"/>
            <p:cNvSpPr/>
            <p:nvPr/>
          </p:nvSpPr>
          <p:spPr bwMode="auto">
            <a:xfrm>
              <a:off x="7015825" y="4528859"/>
              <a:ext cx="428285" cy="283384"/>
            </a:xfrm>
            <a:prstGeom prst="roundRect">
              <a:avLst>
                <a:gd name="adj" fmla="val 0"/>
              </a:avLst>
            </a:prstGeom>
            <a:solidFill>
              <a:srgbClr val="FFFFCC"/>
            </a:solidFill>
            <a:ln w="12700" algn="ctr">
              <a:solidFill>
                <a:schemeClr val="tx1"/>
              </a:solidFill>
              <a:miter lim="800000"/>
              <a:headEnd/>
              <a:tailEnd/>
            </a:ln>
            <a:effectLst/>
          </p:spPr>
          <p:txBody>
            <a:bodyPr lIns="91446" tIns="91446" rIns="91446" bIns="91446" rtlCol="0" anchor="ctr"/>
            <a:lstStyle/>
            <a:p>
              <a:pPr algn="ctr"/>
              <a:r>
                <a:rPr lang="en-US" altLang="zh-CN" sz="1600" b="1" dirty="0">
                  <a:latin typeface="Consolas" panose="020B0609020204030204" pitchFamily="49" charset="0"/>
                  <a:ea typeface="黑体" pitchFamily="2" charset="-122"/>
                </a:rPr>
                <a:t>rc</a:t>
              </a:r>
              <a:endParaRPr lang="zh-CN" altLang="en-US" sz="1600" b="1" dirty="0">
                <a:latin typeface="Consolas" panose="020B0609020204030204" pitchFamily="49" charset="0"/>
                <a:ea typeface="黑体" pitchFamily="2" charset="-122"/>
              </a:endParaRPr>
            </a:p>
          </p:txBody>
        </p:sp>
        <p:sp>
          <p:nvSpPr>
            <p:cNvPr id="29" name="圆角矩形 28"/>
            <p:cNvSpPr/>
            <p:nvPr/>
          </p:nvSpPr>
          <p:spPr bwMode="auto">
            <a:xfrm>
              <a:off x="6580015" y="3952793"/>
              <a:ext cx="864096" cy="288031"/>
            </a:xfrm>
            <a:prstGeom prst="roundRect">
              <a:avLst>
                <a:gd name="adj" fmla="val 0"/>
              </a:avLst>
            </a:prstGeom>
            <a:solidFill>
              <a:srgbClr val="FFFFCC"/>
            </a:solidFill>
            <a:ln w="12700" algn="ctr">
              <a:solidFill>
                <a:schemeClr val="tx1"/>
              </a:solidFill>
              <a:miter lim="800000"/>
              <a:headEnd/>
              <a:tailEnd/>
            </a:ln>
            <a:effectLst/>
          </p:spPr>
          <p:txBody>
            <a:bodyPr lIns="91446" tIns="91446" rIns="91446" bIns="91446" rtlCol="0" anchor="ctr"/>
            <a:lstStyle/>
            <a:p>
              <a:pPr algn="ctr"/>
              <a:r>
                <a:rPr lang="en-US" altLang="zh-CN" sz="1600" b="1" dirty="0">
                  <a:latin typeface="Consolas" panose="020B0609020204030204" pitchFamily="49" charset="0"/>
                  <a:ea typeface="黑体" pitchFamily="2" charset="-122"/>
                </a:rPr>
                <a:t>parent</a:t>
              </a:r>
              <a:endParaRPr lang="zh-CN" altLang="en-US" sz="1600" b="1" dirty="0">
                <a:latin typeface="Consolas" panose="020B0609020204030204" pitchFamily="49" charset="0"/>
                <a:ea typeface="黑体" pitchFamily="2" charset="-122"/>
              </a:endParaRPr>
            </a:p>
          </p:txBody>
        </p:sp>
        <p:sp>
          <p:nvSpPr>
            <p:cNvPr id="30" name="圆角矩形 29"/>
            <p:cNvSpPr/>
            <p:nvPr/>
          </p:nvSpPr>
          <p:spPr bwMode="auto">
            <a:xfrm>
              <a:off x="6580014" y="4240826"/>
              <a:ext cx="864097" cy="288032"/>
            </a:xfrm>
            <a:prstGeom prst="roundRect">
              <a:avLst>
                <a:gd name="adj" fmla="val 87"/>
              </a:avLst>
            </a:prstGeom>
            <a:solidFill>
              <a:srgbClr val="FFCCCC"/>
            </a:solidFill>
            <a:ln w="12700" algn="ctr">
              <a:solidFill>
                <a:schemeClr val="tx1"/>
              </a:solidFill>
              <a:miter lim="800000"/>
              <a:headEnd/>
              <a:tailEnd/>
            </a:ln>
            <a:effectLst/>
          </p:spPr>
          <p:txBody>
            <a:bodyPr lIns="91446" tIns="91446" rIns="91446" bIns="91446" rtlCol="0" anchor="ctr"/>
            <a:lstStyle/>
            <a:p>
              <a:pPr algn="ctr"/>
              <a:r>
                <a:rPr lang="en-US" altLang="zh-CN" sz="1600" b="1" dirty="0">
                  <a:latin typeface="Consolas" panose="020B0609020204030204" pitchFamily="49" charset="0"/>
                  <a:ea typeface="黑体" pitchFamily="2" charset="-122"/>
                </a:rPr>
                <a:t>data</a:t>
              </a:r>
              <a:endParaRPr lang="zh-CN" altLang="en-US" sz="1600" b="1" dirty="0">
                <a:latin typeface="Consolas" panose="020B0609020204030204" pitchFamily="49" charset="0"/>
                <a:ea typeface="黑体" pitchFamily="2" charset="-122"/>
              </a:endParaRPr>
            </a:p>
          </p:txBody>
        </p:sp>
        <p:sp>
          <p:nvSpPr>
            <p:cNvPr id="33" name="等腰三角形 32"/>
            <p:cNvSpPr/>
            <p:nvPr/>
          </p:nvSpPr>
          <p:spPr bwMode="auto">
            <a:xfrm>
              <a:off x="4416473" y="5079340"/>
              <a:ext cx="1332288" cy="1561869"/>
            </a:xfrm>
            <a:prstGeom prst="triangle">
              <a:avLst/>
            </a:prstGeom>
            <a:solidFill>
              <a:srgbClr val="FFC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5400" b="1" baseline="-25000" dirty="0">
                  <a:solidFill>
                    <a:srgbClr val="009242"/>
                  </a:solidFill>
                  <a:latin typeface="Consolas" panose="020B0609020204030204" pitchFamily="49" charset="0"/>
                  <a:ea typeface="微软雅黑" panose="020B0503020204020204" pitchFamily="34" charset="-122"/>
                </a:rPr>
                <a:t>S</a:t>
              </a:r>
              <a:endParaRPr lang="zh-CN" altLang="en-US" sz="5400" b="1" baseline="-25000" dirty="0">
                <a:solidFill>
                  <a:srgbClr val="009242"/>
                </a:solidFill>
                <a:latin typeface="Consolas" panose="020B0609020204030204" pitchFamily="49" charset="0"/>
                <a:ea typeface="微软雅黑" panose="020B0503020204020204" pitchFamily="34" charset="-122"/>
              </a:endParaRPr>
            </a:p>
          </p:txBody>
        </p:sp>
        <p:sp>
          <p:nvSpPr>
            <p:cNvPr id="34" name="圆角矩形 33"/>
            <p:cNvSpPr/>
            <p:nvPr/>
          </p:nvSpPr>
          <p:spPr bwMode="auto">
            <a:xfrm>
              <a:off x="6796038" y="4821538"/>
              <a:ext cx="428285" cy="283384"/>
            </a:xfrm>
            <a:prstGeom prst="roundRect">
              <a:avLst>
                <a:gd name="adj" fmla="val 0"/>
              </a:avLst>
            </a:prstGeom>
            <a:noFill/>
            <a:ln w="12700" algn="ctr">
              <a:noFill/>
              <a:miter lim="800000"/>
              <a:headEnd/>
              <a:tailEnd/>
            </a:ln>
            <a:effectLst/>
          </p:spPr>
          <p:txBody>
            <a:bodyPr lIns="91446" tIns="91446" rIns="91446" bIns="91446" rtlCol="0" anchor="ctr"/>
            <a:lstStyle/>
            <a:p>
              <a:pPr algn="ctr"/>
              <a:r>
                <a:rPr lang="en-US" altLang="zh-CN" sz="3200" b="1" dirty="0">
                  <a:latin typeface="Consolas" panose="020B0609020204030204" pitchFamily="49" charset="0"/>
                  <a:ea typeface="黑体" pitchFamily="2" charset="-122"/>
                </a:rPr>
                <a:t>x</a:t>
              </a:r>
              <a:endParaRPr lang="zh-CN" altLang="en-US" sz="3200" b="1" dirty="0">
                <a:latin typeface="Consolas" panose="020B0609020204030204" pitchFamily="49" charset="0"/>
                <a:ea typeface="黑体" pitchFamily="2" charset="-122"/>
              </a:endParaRPr>
            </a:p>
          </p:txBody>
        </p:sp>
        <p:sp>
          <p:nvSpPr>
            <p:cNvPr id="7" name="椭圆 6"/>
            <p:cNvSpPr/>
            <p:nvPr/>
          </p:nvSpPr>
          <p:spPr bwMode="auto">
            <a:xfrm>
              <a:off x="4902597" y="4937137"/>
              <a:ext cx="360040" cy="360039"/>
            </a:xfrm>
            <a:prstGeom prst="ellipse">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7" name="直接箭头连接符 36"/>
            <p:cNvCxnSpPr/>
            <p:nvPr/>
          </p:nvCxnSpPr>
          <p:spPr bwMode="auto">
            <a:xfrm flipH="1" flipV="1">
              <a:off x="5081616" y="4431410"/>
              <a:ext cx="9324" cy="505727"/>
            </a:xfrm>
            <a:prstGeom prst="straightConnector1">
              <a:avLst/>
            </a:prstGeom>
            <a:solidFill>
              <a:schemeClr val="accent1"/>
            </a:solidFill>
            <a:ln w="31750" cap="flat" cmpd="sng" algn="ctr">
              <a:solidFill>
                <a:schemeClr val="tx1"/>
              </a:solidFill>
              <a:prstDash val="solid"/>
              <a:round/>
              <a:headEnd type="none"/>
              <a:tailEnd type="none" w="lg" len="lg"/>
            </a:ln>
            <a:effectLst/>
          </p:spPr>
        </p:cxnSp>
        <p:cxnSp>
          <p:nvCxnSpPr>
            <p:cNvPr id="38" name="直接箭头连接符 37"/>
            <p:cNvCxnSpPr/>
            <p:nvPr/>
          </p:nvCxnSpPr>
          <p:spPr bwMode="auto">
            <a:xfrm>
              <a:off x="5081616" y="4431410"/>
              <a:ext cx="1488714" cy="0"/>
            </a:xfrm>
            <a:prstGeom prst="straightConnector1">
              <a:avLst/>
            </a:prstGeom>
            <a:solidFill>
              <a:schemeClr val="accent1"/>
            </a:solidFill>
            <a:ln w="31750" cap="flat" cmpd="sng" algn="ctr">
              <a:solidFill>
                <a:schemeClr val="tx1"/>
              </a:solidFill>
              <a:prstDash val="solid"/>
              <a:round/>
              <a:headEnd type="none"/>
              <a:tailEnd type="stealth" w="lg" len="lg"/>
            </a:ln>
            <a:effectLst/>
          </p:spPr>
        </p:cxnSp>
        <p:cxnSp>
          <p:nvCxnSpPr>
            <p:cNvPr id="43" name="直接箭头连接符 42"/>
            <p:cNvCxnSpPr/>
            <p:nvPr/>
          </p:nvCxnSpPr>
          <p:spPr bwMode="auto">
            <a:xfrm flipH="1" flipV="1">
              <a:off x="6791736" y="4665884"/>
              <a:ext cx="539" cy="460993"/>
            </a:xfrm>
            <a:prstGeom prst="straightConnector1">
              <a:avLst/>
            </a:prstGeom>
            <a:solidFill>
              <a:schemeClr val="accent1"/>
            </a:solidFill>
            <a:ln w="31750" cap="flat" cmpd="sng" algn="ctr">
              <a:solidFill>
                <a:schemeClr val="tx1"/>
              </a:solidFill>
              <a:prstDash val="solid"/>
              <a:round/>
              <a:headEnd type="none"/>
              <a:tailEnd type="none" w="lg" len="lg"/>
            </a:ln>
            <a:effectLst/>
          </p:spPr>
        </p:cxnSp>
        <p:cxnSp>
          <p:nvCxnSpPr>
            <p:cNvPr id="44" name="直接箭头连接符 43"/>
            <p:cNvCxnSpPr>
              <a:endCxn id="7" idx="6"/>
            </p:cNvCxnSpPr>
            <p:nvPr/>
          </p:nvCxnSpPr>
          <p:spPr bwMode="auto">
            <a:xfrm flipH="1" flipV="1">
              <a:off x="5262637" y="5117157"/>
              <a:ext cx="1540537" cy="6393"/>
            </a:xfrm>
            <a:prstGeom prst="straightConnector1">
              <a:avLst/>
            </a:prstGeom>
            <a:solidFill>
              <a:schemeClr val="accent1"/>
            </a:solidFill>
            <a:ln w="31750" cap="flat" cmpd="sng" algn="ctr">
              <a:solidFill>
                <a:schemeClr val="tx1"/>
              </a:solidFill>
              <a:prstDash val="solid"/>
              <a:round/>
              <a:headEnd type="none"/>
              <a:tailEnd type="stealth" w="lg" len="lg"/>
            </a:ln>
            <a:effectLst/>
          </p:spPr>
        </p:cxnSp>
      </p:grpSp>
    </p:spTree>
    <p:extLst>
      <p:ext uri="{BB962C8B-B14F-4D97-AF65-F5344CB8AC3E}">
        <p14:creationId xmlns:p14="http://schemas.microsoft.com/office/powerpoint/2010/main" val="3803120851"/>
      </p:ext>
    </p:extLst>
  </p:cSld>
  <p:clrMapOvr>
    <a:masterClrMapping/>
  </p:clrMapOvr>
  <p:transition advTm="157">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grpSp>
        <p:nvGrpSpPr>
          <p:cNvPr id="9" name="组合 8"/>
          <p:cNvGrpSpPr/>
          <p:nvPr/>
        </p:nvGrpSpPr>
        <p:grpSpPr>
          <a:xfrm>
            <a:off x="362075" y="2671049"/>
            <a:ext cx="5711483" cy="461665"/>
            <a:chOff x="369568" y="3112520"/>
            <a:chExt cx="5711483" cy="461665"/>
          </a:xfrm>
        </p:grpSpPr>
        <p:sp>
          <p:nvSpPr>
            <p:cNvPr id="73" name="矩形 72"/>
            <p:cNvSpPr/>
            <p:nvPr/>
          </p:nvSpPr>
          <p:spPr bwMode="auto">
            <a:xfrm>
              <a:off x="704200"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a:off x="1208256" y="3320926"/>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5" name="矩形 74"/>
            <p:cNvSpPr/>
            <p:nvPr/>
          </p:nvSpPr>
          <p:spPr bwMode="auto">
            <a:xfrm>
              <a:off x="1542888"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flipV="1">
              <a:off x="2065703" y="3320926"/>
              <a:ext cx="315873" cy="320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矩形 76"/>
            <p:cNvSpPr/>
            <p:nvPr/>
          </p:nvSpPr>
          <p:spPr bwMode="auto">
            <a:xfrm>
              <a:off x="2381576"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8" name="直接箭头连接符 77"/>
            <p:cNvCxnSpPr/>
            <p:nvPr/>
          </p:nvCxnSpPr>
          <p:spPr bwMode="auto">
            <a:xfrm>
              <a:off x="2893127" y="3320926"/>
              <a:ext cx="310161" cy="373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9" name="矩形 78"/>
            <p:cNvSpPr/>
            <p:nvPr/>
          </p:nvSpPr>
          <p:spPr bwMode="auto">
            <a:xfrm>
              <a:off x="3203288"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80" name="直接箭头连接符 79"/>
            <p:cNvCxnSpPr/>
            <p:nvPr/>
          </p:nvCxnSpPr>
          <p:spPr bwMode="auto">
            <a:xfrm flipV="1">
              <a:off x="3716071" y="3320926"/>
              <a:ext cx="325905" cy="267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1" name="矩形 80"/>
            <p:cNvSpPr/>
            <p:nvPr/>
          </p:nvSpPr>
          <p:spPr bwMode="auto">
            <a:xfrm>
              <a:off x="4041976"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86" name="直接箭头连接符 85"/>
            <p:cNvCxnSpPr/>
            <p:nvPr/>
          </p:nvCxnSpPr>
          <p:spPr bwMode="auto">
            <a:xfrm>
              <a:off x="369568" y="3343353"/>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 name="矩形 6"/>
            <p:cNvSpPr/>
            <p:nvPr/>
          </p:nvSpPr>
          <p:spPr>
            <a:xfrm>
              <a:off x="4665279" y="3112520"/>
              <a:ext cx="1415772" cy="461665"/>
            </a:xfrm>
            <a:prstGeom prst="rect">
              <a:avLst/>
            </a:prstGeom>
          </p:spPr>
          <p:txBody>
            <a:bodyPr wrap="non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顺序遍历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073558" y="2588637"/>
            <a:ext cx="2985834" cy="4109841"/>
            <a:chOff x="6073558" y="2588637"/>
            <a:chExt cx="2985834" cy="4109841"/>
          </a:xfrm>
        </p:grpSpPr>
        <p:cxnSp>
          <p:nvCxnSpPr>
            <p:cNvPr id="25" name="直接箭头连接符 24"/>
            <p:cNvCxnSpPr/>
            <p:nvPr/>
          </p:nvCxnSpPr>
          <p:spPr bwMode="auto">
            <a:xfrm flipH="1">
              <a:off x="7008125" y="294417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803500" y="294711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620602" y="337384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椭圆 27"/>
            <p:cNvSpPr/>
            <p:nvPr/>
          </p:nvSpPr>
          <p:spPr bwMode="auto">
            <a:xfrm>
              <a:off x="8083709" y="33767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椭圆 28"/>
            <p:cNvSpPr/>
            <p:nvPr/>
          </p:nvSpPr>
          <p:spPr bwMode="auto">
            <a:xfrm>
              <a:off x="7015451" y="430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7696808" y="430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椭圆 30"/>
            <p:cNvSpPr/>
            <p:nvPr/>
          </p:nvSpPr>
          <p:spPr bwMode="auto">
            <a:xfrm>
              <a:off x="8555336" y="429284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6073558"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椭圆 32"/>
            <p:cNvSpPr/>
            <p:nvPr/>
          </p:nvSpPr>
          <p:spPr bwMode="auto">
            <a:xfrm>
              <a:off x="6712966"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4" name="直接箭头连接符 33"/>
            <p:cNvCxnSpPr/>
            <p:nvPr/>
          </p:nvCxnSpPr>
          <p:spPr bwMode="auto">
            <a:xfrm flipH="1">
              <a:off x="6556935" y="386139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7050841" y="380571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948836" y="380858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513948" y="380858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325586" y="479718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739897" y="477848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7039500" y="59044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1" name="直接箭头连接符 40"/>
            <p:cNvCxnSpPr/>
            <p:nvPr/>
          </p:nvCxnSpPr>
          <p:spPr bwMode="auto">
            <a:xfrm>
              <a:off x="7066431" y="5638867"/>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8030586"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3" name="直接箭头连接符 42"/>
            <p:cNvCxnSpPr>
              <a:endCxn id="42" idx="0"/>
            </p:cNvCxnSpPr>
            <p:nvPr/>
          </p:nvCxnSpPr>
          <p:spPr bwMode="auto">
            <a:xfrm>
              <a:off x="8063596" y="479344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325586" y="43094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椭圆 45"/>
            <p:cNvSpPr/>
            <p:nvPr/>
          </p:nvSpPr>
          <p:spPr bwMode="auto">
            <a:xfrm>
              <a:off x="7325763" y="258863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7532867" y="5929037"/>
              <a:ext cx="748923" cy="769441"/>
            </a:xfrm>
            <a:prstGeom prst="rect">
              <a:avLst/>
            </a:prstGeom>
          </p:spPr>
          <p:txBody>
            <a:bodyPr wrap="none">
              <a:spAutoFit/>
            </a:bodyPr>
            <a:lstStyle/>
            <a:p>
              <a:pPr>
                <a:spcAft>
                  <a:spcPts val="600"/>
                </a:spcAft>
                <a:buClr>
                  <a:srgbClr val="C00000"/>
                </a:buClr>
                <a:defRPr/>
              </a:pPr>
              <a:r>
                <a:rPr lang="zh-CN" altLang="en-US" sz="4400" b="1" dirty="0">
                  <a:solidFill>
                    <a:srgbClr val="FF0000"/>
                  </a:solidFill>
                  <a:latin typeface="微软雅黑" panose="020B0503020204020204" pitchFamily="34" charset="-122"/>
                  <a:ea typeface="微软雅黑" panose="020B0503020204020204" pitchFamily="34" charset="-122"/>
                </a:rPr>
                <a:t>？</a:t>
              </a:r>
              <a:endParaRPr lang="en-US" altLang="zh-CN" sz="4400" b="1" dirty="0">
                <a:solidFill>
                  <a:srgbClr val="FF0000"/>
                </a:solidFill>
                <a:latin typeface="微软雅黑" panose="020B0503020204020204" pitchFamily="34" charset="-122"/>
                <a:ea typeface="微软雅黑" panose="020B0503020204020204" pitchFamily="34" charset="-122"/>
              </a:endParaRPr>
            </a:p>
          </p:txBody>
        </p:sp>
      </p:grpSp>
      <p:sp>
        <p:nvSpPr>
          <p:cNvPr id="88" name="TextBox 20"/>
          <p:cNvSpPr txBox="1">
            <a:spLocks noChangeArrowheads="1"/>
          </p:cNvSpPr>
          <p:nvPr/>
        </p:nvSpPr>
        <p:spPr bwMode="auto">
          <a:xfrm>
            <a:off x="214643" y="1117236"/>
            <a:ext cx="8503640" cy="146193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按某种次序访问树中所有节点，并且每个节点仅访问一次</a:t>
            </a:r>
            <a:endParaRPr lang="en-US" altLang="zh-CN" sz="2800" b="1" dirty="0">
              <a:latin typeface="微软雅黑" panose="020B0503020204020204" pitchFamily="34" charset="-122"/>
              <a:ea typeface="微软雅黑" panose="020B0503020204020204" pitchFamily="34" charset="-122"/>
            </a:endParaRPr>
          </a:p>
        </p:txBody>
      </p:sp>
      <p:sp>
        <p:nvSpPr>
          <p:cNvPr id="90" name="TextBox 20"/>
          <p:cNvSpPr txBox="1">
            <a:spLocks noChangeArrowheads="1"/>
          </p:cNvSpPr>
          <p:nvPr/>
        </p:nvSpPr>
        <p:spPr bwMode="auto">
          <a:xfrm>
            <a:off x="166048" y="3261476"/>
            <a:ext cx="6008149"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访问：</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读取</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处理节点中的数据</a:t>
            </a:r>
            <a:r>
              <a:rPr lang="en-US" altLang="zh-CN" sz="2800" b="1" dirty="0">
                <a:latin typeface="微软雅黑" panose="020B0503020204020204" pitchFamily="34" charset="-122"/>
                <a:ea typeface="微软雅黑" panose="020B0503020204020204" pitchFamily="34" charset="-122"/>
              </a:rPr>
              <a:t>(data)</a:t>
            </a:r>
          </a:p>
        </p:txBody>
      </p:sp>
    </p:spTree>
    <p:extLst>
      <p:ext uri="{BB962C8B-B14F-4D97-AF65-F5344CB8AC3E}">
        <p14:creationId xmlns:p14="http://schemas.microsoft.com/office/powerpoint/2010/main" val="402314486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8" name="文本框 7"/>
          <p:cNvSpPr txBox="1"/>
          <p:nvPr/>
        </p:nvSpPr>
        <p:spPr>
          <a:xfrm>
            <a:off x="6240928" y="1774685"/>
            <a:ext cx="153593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清华大学</a:t>
            </a:r>
          </a:p>
        </p:txBody>
      </p:sp>
      <p:cxnSp>
        <p:nvCxnSpPr>
          <p:cNvPr id="10" name="直接箭头连接符 9"/>
          <p:cNvCxnSpPr/>
          <p:nvPr/>
        </p:nvCxnSpPr>
        <p:spPr bwMode="auto">
          <a:xfrm flipH="1">
            <a:off x="5904656" y="2290441"/>
            <a:ext cx="864096" cy="64807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6" name="直接箭头连接符 15"/>
          <p:cNvCxnSpPr>
            <a:endCxn id="20" idx="0"/>
          </p:cNvCxnSpPr>
          <p:nvPr/>
        </p:nvCxnSpPr>
        <p:spPr bwMode="auto">
          <a:xfrm>
            <a:off x="7128792" y="2278792"/>
            <a:ext cx="1008112" cy="67320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9" name="文本框 18"/>
          <p:cNvSpPr txBox="1"/>
          <p:nvPr/>
        </p:nvSpPr>
        <p:spPr>
          <a:xfrm>
            <a:off x="5256584" y="2951992"/>
            <a:ext cx="129614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信息学院</a:t>
            </a:r>
          </a:p>
        </p:txBody>
      </p:sp>
      <p:sp>
        <p:nvSpPr>
          <p:cNvPr id="20" name="文本框 19"/>
          <p:cNvSpPr txBox="1"/>
          <p:nvPr/>
        </p:nvSpPr>
        <p:spPr>
          <a:xfrm>
            <a:off x="7560840" y="2951992"/>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理学院</a:t>
            </a:r>
          </a:p>
        </p:txBody>
      </p:sp>
      <p:cxnSp>
        <p:nvCxnSpPr>
          <p:cNvPr id="15" name="直接连接符 14"/>
          <p:cNvCxnSpPr/>
          <p:nvPr/>
        </p:nvCxnSpPr>
        <p:spPr bwMode="auto">
          <a:xfrm>
            <a:off x="8210934" y="249481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27" name="直接连接符 26"/>
          <p:cNvCxnSpPr/>
          <p:nvPr/>
        </p:nvCxnSpPr>
        <p:spPr bwMode="auto">
          <a:xfrm>
            <a:off x="5256584" y="2565672"/>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30" name="直接箭头连接符 29"/>
          <p:cNvCxnSpPr>
            <a:endCxn id="39" idx="0"/>
          </p:cNvCxnSpPr>
          <p:nvPr/>
        </p:nvCxnSpPr>
        <p:spPr bwMode="auto">
          <a:xfrm flipH="1">
            <a:off x="4930320" y="3366103"/>
            <a:ext cx="759552" cy="67276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4" name="直接箭头连接符 33"/>
          <p:cNvCxnSpPr/>
          <p:nvPr/>
        </p:nvCxnSpPr>
        <p:spPr bwMode="auto">
          <a:xfrm flipH="1">
            <a:off x="5820726" y="3429367"/>
            <a:ext cx="13302" cy="5917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p:nvPr/>
        </p:nvCxnSpPr>
        <p:spPr bwMode="auto">
          <a:xfrm>
            <a:off x="5976022" y="3415115"/>
            <a:ext cx="542588" cy="566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9" name="文本框 38"/>
          <p:cNvSpPr txBox="1"/>
          <p:nvPr/>
        </p:nvSpPr>
        <p:spPr>
          <a:xfrm>
            <a:off x="4516020" y="4038863"/>
            <a:ext cx="828600"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计算机系</a:t>
            </a:r>
          </a:p>
        </p:txBody>
      </p:sp>
      <p:sp>
        <p:nvSpPr>
          <p:cNvPr id="44" name="文本框 43"/>
          <p:cNvSpPr txBox="1"/>
          <p:nvPr/>
        </p:nvSpPr>
        <p:spPr>
          <a:xfrm>
            <a:off x="5436096" y="4038863"/>
            <a:ext cx="70338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自动化系</a:t>
            </a:r>
          </a:p>
        </p:txBody>
      </p:sp>
      <p:sp>
        <p:nvSpPr>
          <p:cNvPr id="45" name="文本框 44"/>
          <p:cNvSpPr txBox="1"/>
          <p:nvPr/>
        </p:nvSpPr>
        <p:spPr>
          <a:xfrm>
            <a:off x="6228184"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电子系</a:t>
            </a:r>
          </a:p>
        </p:txBody>
      </p:sp>
      <p:cxnSp>
        <p:nvCxnSpPr>
          <p:cNvPr id="47" name="直接连接符 46"/>
          <p:cNvCxnSpPr/>
          <p:nvPr/>
        </p:nvCxnSpPr>
        <p:spPr bwMode="auto">
          <a:xfrm>
            <a:off x="655272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8" name="直接连接符 47"/>
          <p:cNvCxnSpPr/>
          <p:nvPr/>
        </p:nvCxnSpPr>
        <p:spPr bwMode="auto">
          <a:xfrm>
            <a:off x="4787182"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9" name="直接箭头连接符 48"/>
          <p:cNvCxnSpPr/>
          <p:nvPr/>
        </p:nvCxnSpPr>
        <p:spPr bwMode="auto">
          <a:xfrm flipH="1">
            <a:off x="7545288" y="3361171"/>
            <a:ext cx="414667" cy="6483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0" name="直接箭头连接符 49"/>
          <p:cNvCxnSpPr/>
          <p:nvPr/>
        </p:nvCxnSpPr>
        <p:spPr bwMode="auto">
          <a:xfrm>
            <a:off x="8136904" y="3349522"/>
            <a:ext cx="434070" cy="66000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1" name="直接箭头连接符 50"/>
          <p:cNvCxnSpPr/>
          <p:nvPr/>
        </p:nvCxnSpPr>
        <p:spPr bwMode="auto">
          <a:xfrm>
            <a:off x="8058193" y="3415115"/>
            <a:ext cx="6703" cy="59441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7" name="文本框 66"/>
          <p:cNvSpPr txBox="1"/>
          <p:nvPr/>
        </p:nvSpPr>
        <p:spPr>
          <a:xfrm>
            <a:off x="716314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数学系</a:t>
            </a:r>
          </a:p>
        </p:txBody>
      </p:sp>
      <p:sp>
        <p:nvSpPr>
          <p:cNvPr id="68" name="文本框 67"/>
          <p:cNvSpPr txBox="1"/>
          <p:nvPr/>
        </p:nvSpPr>
        <p:spPr>
          <a:xfrm>
            <a:off x="7783767"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物理系</a:t>
            </a:r>
          </a:p>
        </p:txBody>
      </p:sp>
      <p:sp>
        <p:nvSpPr>
          <p:cNvPr id="69" name="文本框 68"/>
          <p:cNvSpPr txBox="1"/>
          <p:nvPr/>
        </p:nvSpPr>
        <p:spPr>
          <a:xfrm>
            <a:off x="840223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化学系</a:t>
            </a:r>
          </a:p>
        </p:txBody>
      </p:sp>
      <p:cxnSp>
        <p:nvCxnSpPr>
          <p:cNvPr id="71" name="直接连接符 70"/>
          <p:cNvCxnSpPr/>
          <p:nvPr/>
        </p:nvCxnSpPr>
        <p:spPr bwMode="auto">
          <a:xfrm>
            <a:off x="853294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72" name="直接箭头连接符 71"/>
          <p:cNvCxnSpPr/>
          <p:nvPr/>
        </p:nvCxnSpPr>
        <p:spPr bwMode="auto">
          <a:xfrm flipH="1">
            <a:off x="5337362" y="4764469"/>
            <a:ext cx="403963" cy="4560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3" name="直接箭头连接符 72"/>
          <p:cNvCxnSpPr/>
          <p:nvPr/>
        </p:nvCxnSpPr>
        <p:spPr bwMode="auto">
          <a:xfrm>
            <a:off x="5851702" y="4764469"/>
            <a:ext cx="380668" cy="4835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78" name="文本框 77"/>
          <p:cNvSpPr txBox="1"/>
          <p:nvPr/>
        </p:nvSpPr>
        <p:spPr>
          <a:xfrm>
            <a:off x="5120951" y="5220552"/>
            <a:ext cx="460076"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控理所</a:t>
            </a:r>
          </a:p>
        </p:txBody>
      </p:sp>
      <p:sp>
        <p:nvSpPr>
          <p:cNvPr id="81" name="文本框 80"/>
          <p:cNvSpPr txBox="1"/>
          <p:nvPr/>
        </p:nvSpPr>
        <p:spPr>
          <a:xfrm>
            <a:off x="5972156" y="5229680"/>
            <a:ext cx="460076"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系统所</a:t>
            </a:r>
          </a:p>
        </p:txBody>
      </p:sp>
      <p:cxnSp>
        <p:nvCxnSpPr>
          <p:cNvPr id="83" name="直接连接符 82"/>
          <p:cNvCxnSpPr/>
          <p:nvPr/>
        </p:nvCxnSpPr>
        <p:spPr bwMode="auto">
          <a:xfrm>
            <a:off x="6338590"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84" name="直接连接符 83"/>
          <p:cNvCxnSpPr/>
          <p:nvPr/>
        </p:nvCxnSpPr>
        <p:spPr bwMode="auto">
          <a:xfrm>
            <a:off x="4990949"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2" name="直接箭头连接符 41"/>
          <p:cNvCxnSpPr/>
          <p:nvPr/>
        </p:nvCxnSpPr>
        <p:spPr bwMode="auto">
          <a:xfrm>
            <a:off x="7490687" y="4745816"/>
            <a:ext cx="0" cy="4628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2" name="文本框 51"/>
          <p:cNvSpPr txBox="1"/>
          <p:nvPr/>
        </p:nvSpPr>
        <p:spPr>
          <a:xfrm>
            <a:off x="7128792" y="5238002"/>
            <a:ext cx="776564" cy="1015663"/>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应用数学所</a:t>
            </a:r>
          </a:p>
        </p:txBody>
      </p:sp>
      <p:sp>
        <p:nvSpPr>
          <p:cNvPr id="3" name="椭圆 2"/>
          <p:cNvSpPr/>
          <p:nvPr/>
        </p:nvSpPr>
        <p:spPr bwMode="auto">
          <a:xfrm>
            <a:off x="1968796" y="228375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5855" y="2721278"/>
            <a:ext cx="494949" cy="4303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5616" y="3077545"/>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9542"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4766"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5187" y="398709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25299"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83568"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476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701570" y="3509423"/>
            <a:ext cx="487863" cy="49372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83521"/>
            <a:ext cx="45505" cy="41962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5855" y="3509423"/>
            <a:ext cx="403395" cy="49372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31272" cy="4917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6794" y="3511420"/>
            <a:ext cx="272839" cy="4917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9371" cy="40158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3" name="直接连接符 92"/>
          <p:cNvCxnSpPr/>
          <p:nvPr/>
        </p:nvCxnSpPr>
        <p:spPr bwMode="auto">
          <a:xfrm>
            <a:off x="7666277"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94" name="直接连接符 93"/>
          <p:cNvCxnSpPr/>
          <p:nvPr/>
        </p:nvCxnSpPr>
        <p:spPr bwMode="auto">
          <a:xfrm>
            <a:off x="7008896"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95" name="直接箭头连接符 94"/>
          <p:cNvCxnSpPr>
            <a:stCxn id="59" idx="3"/>
            <a:endCxn id="66" idx="0"/>
          </p:cNvCxnSpPr>
          <p:nvPr/>
        </p:nvCxnSpPr>
        <p:spPr bwMode="auto">
          <a:xfrm flipH="1">
            <a:off x="935596" y="4435022"/>
            <a:ext cx="208332" cy="648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5022"/>
            <a:ext cx="227334" cy="648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6794" y="4509120"/>
            <a:ext cx="0" cy="57414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2719759541"/>
      </p:ext>
    </p:extLst>
  </p:cSld>
  <p:clrMapOvr>
    <a:masterClrMapping/>
  </p:clrMapOvr>
  <p:transition advTm="157">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235416" y="285823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030791" y="286118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5847893" y="3287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311000" y="329077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242742"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6924099"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7782627" y="42069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300849"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594025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5784226" y="377545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278132" y="371978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176127" y="372265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7741239" y="372265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552877" y="471124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5967188" y="4692542"/>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301026" y="582661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293722" y="5552929"/>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25787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290887" y="470750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552877" y="42235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553054" y="250269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8236526" y="24610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8236526" y="32581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8236526" y="4217848"/>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8236526" y="5070838"/>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8236526" y="582642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 name="矩形 3"/>
          <p:cNvSpPr/>
          <p:nvPr/>
        </p:nvSpPr>
        <p:spPr bwMode="auto">
          <a:xfrm>
            <a:off x="5228841" y="2423976"/>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5228841" y="3208793"/>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矩形 50"/>
          <p:cNvSpPr/>
          <p:nvPr/>
        </p:nvSpPr>
        <p:spPr bwMode="auto">
          <a:xfrm>
            <a:off x="5228841" y="4149272"/>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5228842" y="4977597"/>
            <a:ext cx="3663638"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5228841" y="5733183"/>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28686638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5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0" grpId="0" animBg="1"/>
      <p:bldP spid="50" grpId="1" animBg="1"/>
      <p:bldP spid="51" grpId="0" animBg="1"/>
      <p:bldP spid="51" grpId="1" animBg="1"/>
      <p:bldP spid="52" grpId="0" animBg="1"/>
      <p:bldP spid="52" grpId="1" animBg="1"/>
      <p:bldP spid="53" grpId="0" animBg="1"/>
      <p:bldP spid="53" grpId="1" animBg="1"/>
      <p:bldP spid="54" grpId="0"/>
      <p:bldP spid="55" grpId="0"/>
      <p:bldP spid="56" grpId="0"/>
      <p:bldP spid="57" grpId="0"/>
      <p:bldP spid="58" grpId="0"/>
      <p:bldP spid="59" grpId="0"/>
      <p:bldP spid="60" grpId="0"/>
      <p:bldP spid="61" grpId="0"/>
      <p:bldP spid="62" grpId="0"/>
      <p:bldP spid="63" grpId="0"/>
      <p:bldP spid="6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5" name="矩形 64"/>
          <p:cNvSpPr/>
          <p:nvPr/>
        </p:nvSpPr>
        <p:spPr bwMode="auto">
          <a:xfrm>
            <a:off x="6660185" y="1340768"/>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5508104" y="2145702"/>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矩形 66"/>
          <p:cNvSpPr/>
          <p:nvPr/>
        </p:nvSpPr>
        <p:spPr bwMode="auto">
          <a:xfrm>
            <a:off x="7194763" y="2145702"/>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5" name="组合 4"/>
          <p:cNvGrpSpPr/>
          <p:nvPr/>
        </p:nvGrpSpPr>
        <p:grpSpPr>
          <a:xfrm>
            <a:off x="199423" y="3575401"/>
            <a:ext cx="4951920" cy="648145"/>
            <a:chOff x="199423" y="3575401"/>
            <a:chExt cx="4951920" cy="648145"/>
          </a:xfrm>
        </p:grpSpPr>
        <mc:AlternateContent xmlns:mc="http://schemas.openxmlformats.org/markup-compatibility/2006" xmlns:a14="http://schemas.microsoft.com/office/drawing/2010/main">
          <mc:Choice Requires="a14">
            <p:sp>
              <p:nvSpPr>
                <p:cNvPr id="68" name="矩形 67"/>
                <p:cNvSpPr/>
                <p:nvPr/>
              </p:nvSpPr>
              <p:spPr bwMode="auto">
                <a:xfrm>
                  <a:off x="199423"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8" name="矩形 67"/>
                <p:cNvSpPr>
                  <a:spLocks noRot="1" noChangeAspect="1" noMove="1" noResize="1" noEditPoints="1" noAdjustHandles="1" noChangeArrowheads="1" noChangeShapeType="1" noTextEdit="1"/>
                </p:cNvSpPr>
                <p:nvPr/>
              </p:nvSpPr>
              <p:spPr bwMode="auto">
                <a:xfrm>
                  <a:off x="199423" y="3575401"/>
                  <a:ext cx="1822846" cy="648145"/>
                </a:xfrm>
                <a:prstGeom prst="rect">
                  <a:avLst/>
                </a:prstGeom>
                <a:blipFill>
                  <a:blip r:embed="rId3"/>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bwMode="auto">
                <a:xfrm>
                  <a:off x="1669524"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9" name="矩形 68"/>
                <p:cNvSpPr>
                  <a:spLocks noRot="1" noChangeAspect="1" noMove="1" noResize="1" noEditPoints="1" noAdjustHandles="1" noChangeArrowheads="1" noChangeShapeType="1" noTextEdit="1"/>
                </p:cNvSpPr>
                <p:nvPr/>
              </p:nvSpPr>
              <p:spPr bwMode="auto">
                <a:xfrm>
                  <a:off x="1669524" y="3575401"/>
                  <a:ext cx="1822846" cy="648145"/>
                </a:xfrm>
                <a:prstGeom prst="rect">
                  <a:avLst/>
                </a:prstGeom>
                <a:blipFill>
                  <a:blip r:embed="rId4"/>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bwMode="auto">
                <a:xfrm>
                  <a:off x="3063631" y="3575401"/>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0" name="矩形 69"/>
                <p:cNvSpPr>
                  <a:spLocks noRot="1" noChangeAspect="1" noMove="1" noResize="1" noEditPoints="1" noAdjustHandles="1" noChangeArrowheads="1" noChangeShapeType="1" noTextEdit="1"/>
                </p:cNvSpPr>
                <p:nvPr/>
              </p:nvSpPr>
              <p:spPr bwMode="auto">
                <a:xfrm>
                  <a:off x="3063631" y="3575401"/>
                  <a:ext cx="2087712" cy="648145"/>
                </a:xfrm>
                <a:prstGeom prst="rect">
                  <a:avLst/>
                </a:prstGeom>
                <a:blipFill>
                  <a:blip r:embed="rId5"/>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6" name="组合 5"/>
          <p:cNvGrpSpPr/>
          <p:nvPr/>
        </p:nvGrpSpPr>
        <p:grpSpPr>
          <a:xfrm>
            <a:off x="179512" y="4581128"/>
            <a:ext cx="5023928" cy="648145"/>
            <a:chOff x="179512" y="4581128"/>
            <a:chExt cx="5023928" cy="648145"/>
          </a:xfrm>
        </p:grpSpPr>
        <mc:AlternateContent xmlns:mc="http://schemas.openxmlformats.org/markup-compatibility/2006" xmlns:a14="http://schemas.microsoft.com/office/drawing/2010/main">
          <mc:Choice Requires="a14">
            <p:sp>
              <p:nvSpPr>
                <p:cNvPr id="71" name="矩形 70"/>
                <p:cNvSpPr/>
                <p:nvPr/>
              </p:nvSpPr>
              <p:spPr bwMode="auto">
                <a:xfrm>
                  <a:off x="1669034"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1" name="矩形 70"/>
                <p:cNvSpPr>
                  <a:spLocks noRot="1" noChangeAspect="1" noMove="1" noResize="1" noEditPoints="1" noAdjustHandles="1" noChangeArrowheads="1" noChangeShapeType="1" noTextEdit="1"/>
                </p:cNvSpPr>
                <p:nvPr/>
              </p:nvSpPr>
              <p:spPr bwMode="auto">
                <a:xfrm>
                  <a:off x="1669034" y="4581128"/>
                  <a:ext cx="1822846" cy="648145"/>
                </a:xfrm>
                <a:prstGeom prst="rect">
                  <a:avLst/>
                </a:prstGeom>
                <a:blipFill>
                  <a:blip r:embed="rId6"/>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p:cNvSpPr/>
                <p:nvPr/>
              </p:nvSpPr>
              <p:spPr bwMode="auto">
                <a:xfrm>
                  <a:off x="179512"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2" name="矩形 71"/>
                <p:cNvSpPr>
                  <a:spLocks noRot="1" noChangeAspect="1" noMove="1" noResize="1" noEditPoints="1" noAdjustHandles="1" noChangeArrowheads="1" noChangeShapeType="1" noTextEdit="1"/>
                </p:cNvSpPr>
                <p:nvPr/>
              </p:nvSpPr>
              <p:spPr bwMode="auto">
                <a:xfrm>
                  <a:off x="179512" y="4581128"/>
                  <a:ext cx="1822846" cy="648145"/>
                </a:xfrm>
                <a:prstGeom prst="rect">
                  <a:avLst/>
                </a:prstGeom>
                <a:blipFill>
                  <a:blip r:embed="rId7"/>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bwMode="auto">
                <a:xfrm>
                  <a:off x="3115728" y="4581128"/>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3" name="矩形 72"/>
                <p:cNvSpPr>
                  <a:spLocks noRot="1" noChangeAspect="1" noMove="1" noResize="1" noEditPoints="1" noAdjustHandles="1" noChangeArrowheads="1" noChangeShapeType="1" noTextEdit="1"/>
                </p:cNvSpPr>
                <p:nvPr/>
              </p:nvSpPr>
              <p:spPr bwMode="auto">
                <a:xfrm>
                  <a:off x="3115728" y="4581128"/>
                  <a:ext cx="2087712" cy="648145"/>
                </a:xfrm>
                <a:prstGeom prst="rect">
                  <a:avLst/>
                </a:prstGeom>
                <a:blipFill>
                  <a:blip r:embed="rId8"/>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7" name="组合 6"/>
          <p:cNvGrpSpPr/>
          <p:nvPr/>
        </p:nvGrpSpPr>
        <p:grpSpPr>
          <a:xfrm>
            <a:off x="251520" y="5589167"/>
            <a:ext cx="4968552" cy="648145"/>
            <a:chOff x="251520" y="5589167"/>
            <a:chExt cx="4968552" cy="648145"/>
          </a:xfrm>
        </p:grpSpPr>
        <mc:AlternateContent xmlns:mc="http://schemas.openxmlformats.org/markup-compatibility/2006" xmlns:a14="http://schemas.microsoft.com/office/drawing/2010/main">
          <mc:Choice Requires="a14">
            <p:sp>
              <p:nvSpPr>
                <p:cNvPr id="74" name="矩形 73"/>
                <p:cNvSpPr/>
                <p:nvPr/>
              </p:nvSpPr>
              <p:spPr bwMode="auto">
                <a:xfrm>
                  <a:off x="3397226"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4" name="矩形 73"/>
                <p:cNvSpPr>
                  <a:spLocks noRot="1" noChangeAspect="1" noMove="1" noResize="1" noEditPoints="1" noAdjustHandles="1" noChangeArrowheads="1" noChangeShapeType="1" noTextEdit="1"/>
                </p:cNvSpPr>
                <p:nvPr/>
              </p:nvSpPr>
              <p:spPr bwMode="auto">
                <a:xfrm>
                  <a:off x="3397226" y="5589167"/>
                  <a:ext cx="1822846" cy="648145"/>
                </a:xfrm>
                <a:prstGeom prst="rect">
                  <a:avLst/>
                </a:prstGeom>
                <a:blipFill>
                  <a:blip r:embed="rId9"/>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bwMode="auto">
                <a:xfrm>
                  <a:off x="251520"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5" name="矩形 74"/>
                <p:cNvSpPr>
                  <a:spLocks noRot="1" noChangeAspect="1" noMove="1" noResize="1" noEditPoints="1" noAdjustHandles="1" noChangeArrowheads="1" noChangeShapeType="1" noTextEdit="1"/>
                </p:cNvSpPr>
                <p:nvPr/>
              </p:nvSpPr>
              <p:spPr bwMode="auto">
                <a:xfrm>
                  <a:off x="251520" y="5589167"/>
                  <a:ext cx="1822846" cy="648145"/>
                </a:xfrm>
                <a:prstGeom prst="rect">
                  <a:avLst/>
                </a:prstGeom>
                <a:blipFill>
                  <a:blip r:embed="rId10"/>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p:cNvSpPr/>
                <p:nvPr/>
              </p:nvSpPr>
              <p:spPr bwMode="auto">
                <a:xfrm>
                  <a:off x="1692200" y="5589167"/>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6" name="矩形 75"/>
                <p:cNvSpPr>
                  <a:spLocks noRot="1" noChangeAspect="1" noMove="1" noResize="1" noEditPoints="1" noAdjustHandles="1" noChangeArrowheads="1" noChangeShapeType="1" noTextEdit="1"/>
                </p:cNvSpPr>
                <p:nvPr/>
              </p:nvSpPr>
              <p:spPr bwMode="auto">
                <a:xfrm>
                  <a:off x="1692200" y="5589167"/>
                  <a:ext cx="2087712" cy="648145"/>
                </a:xfrm>
                <a:prstGeom prst="rect">
                  <a:avLst/>
                </a:prstGeom>
                <a:blipFill>
                  <a:blip r:embed="rId11"/>
                  <a:stretch>
                    <a:fillRect/>
                  </a:stretch>
                </a:blipFill>
                <a:ln w="41275" algn="ctr">
                  <a:noFill/>
                  <a:miter lim="800000"/>
                  <a:headEnd/>
                  <a:tailEnd/>
                </a:ln>
                <a:effectLst/>
              </p:spPr>
              <p:txBody>
                <a:bodyPr/>
                <a:lstStyle/>
                <a:p>
                  <a:r>
                    <a:rPr lang="zh-CN" altLang="en-US">
                      <a:noFill/>
                    </a:rPr>
                    <a:t> </a:t>
                  </a:r>
                </a:p>
              </p:txBody>
            </p:sp>
          </mc:Fallback>
        </mc:AlternateContent>
      </p:grpSp>
      <p:sp>
        <p:nvSpPr>
          <p:cNvPr id="77" name="TextBox 20"/>
          <p:cNvSpPr txBox="1">
            <a:spLocks noChangeArrowheads="1"/>
          </p:cNvSpPr>
          <p:nvPr/>
        </p:nvSpPr>
        <p:spPr bwMode="auto">
          <a:xfrm>
            <a:off x="5085080" y="5464855"/>
            <a:ext cx="3939201"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Consolas" panose="020B0609020204030204" pitchFamily="49" charset="0"/>
              </a:rPr>
              <a:t>&lt;root&gt;</a:t>
            </a:r>
            <a:r>
              <a:rPr lang="zh-CN" altLang="en-US" sz="2200" dirty="0"/>
              <a:t>阶段为处理数据阶段，</a:t>
            </a:r>
            <a:r>
              <a:rPr lang="en-US" altLang="zh-CN" sz="2200" dirty="0">
                <a:latin typeface="Consolas" panose="020B0609020204030204" pitchFamily="49" charset="0"/>
              </a:rPr>
              <a:t>Left</a:t>
            </a:r>
            <a:r>
              <a:rPr lang="zh-CN" altLang="en-US" sz="2200" dirty="0"/>
              <a:t>和</a:t>
            </a:r>
            <a:r>
              <a:rPr lang="en-US" altLang="zh-CN" sz="2200" dirty="0">
                <a:latin typeface="Consolas" panose="020B0609020204030204" pitchFamily="49" charset="0"/>
              </a:rPr>
              <a:t>Right</a:t>
            </a:r>
            <a:r>
              <a:rPr lang="zh-CN" altLang="en-US" sz="2200" dirty="0"/>
              <a:t>阶段仅改变位置，不处理数据</a:t>
            </a:r>
            <a:endParaRPr lang="en-US" altLang="zh-CN" sz="2200" dirty="0"/>
          </a:p>
        </p:txBody>
      </p:sp>
      <p:sp>
        <p:nvSpPr>
          <p:cNvPr id="78" name="矩形 77"/>
          <p:cNvSpPr/>
          <p:nvPr/>
        </p:nvSpPr>
        <p:spPr bwMode="auto">
          <a:xfrm>
            <a:off x="3025580" y="3137230"/>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&lt;DLR&gt;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79" name="矩形 78"/>
          <p:cNvSpPr/>
          <p:nvPr/>
        </p:nvSpPr>
        <p:spPr bwMode="auto">
          <a:xfrm>
            <a:off x="2997369" y="4142957"/>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&lt;LDR&gt;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80" name="矩形 79"/>
          <p:cNvSpPr/>
          <p:nvPr/>
        </p:nvSpPr>
        <p:spPr bwMode="auto">
          <a:xfrm>
            <a:off x="2997368" y="5174654"/>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&lt;LRD&gt;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7340458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ppt_x"/>
                                          </p:val>
                                        </p:tav>
                                        <p:tav tm="100000">
                                          <p:val>
                                            <p:strVal val="#ppt_x"/>
                                          </p:val>
                                        </p:tav>
                                      </p:tavLst>
                                    </p:anim>
                                    <p:anim calcmode="lin" valueType="num">
                                      <p:cBhvr additive="base">
                                        <p:cTn id="3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additive="base">
                                        <p:cTn id="47" dur="500" fill="hold"/>
                                        <p:tgtEl>
                                          <p:spTgt spid="79"/>
                                        </p:tgtEl>
                                        <p:attrNameLst>
                                          <p:attrName>ppt_x</p:attrName>
                                        </p:attrNameLst>
                                      </p:cBhvr>
                                      <p:tavLst>
                                        <p:tav tm="0">
                                          <p:val>
                                            <p:strVal val="#ppt_x"/>
                                          </p:val>
                                        </p:tav>
                                        <p:tav tm="100000">
                                          <p:val>
                                            <p:strVal val="#ppt_x"/>
                                          </p:val>
                                        </p:tav>
                                      </p:tavLst>
                                    </p:anim>
                                    <p:anim calcmode="lin" valueType="num">
                                      <p:cBhvr additive="base">
                                        <p:cTn id="4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additive="base">
                                        <p:cTn id="53" dur="500" fill="hold"/>
                                        <p:tgtEl>
                                          <p:spTgt spid="80"/>
                                        </p:tgtEl>
                                        <p:attrNameLst>
                                          <p:attrName>ppt_x</p:attrName>
                                        </p:attrNameLst>
                                      </p:cBhvr>
                                      <p:tavLst>
                                        <p:tav tm="0">
                                          <p:val>
                                            <p:strVal val="#ppt_x"/>
                                          </p:val>
                                        </p:tav>
                                        <p:tav tm="100000">
                                          <p:val>
                                            <p:strVal val="#ppt_x"/>
                                          </p:val>
                                        </p:tav>
                                      </p:tavLst>
                                    </p:anim>
                                    <p:anim calcmode="lin" valueType="num">
                                      <p:cBhvr additive="base">
                                        <p:cTn id="5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77" grpId="0" animBg="1"/>
      <p:bldP spid="78" grpId="0"/>
      <p:bldP spid="79" grpId="0"/>
      <p:bldP spid="8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4" name="直接连接符 3"/>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 name="矩形 8"/>
          <p:cNvSpPr/>
          <p:nvPr/>
        </p:nvSpPr>
        <p:spPr bwMode="auto">
          <a:xfrm>
            <a:off x="1070091" y="3222971"/>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5532679" y="2168874"/>
            <a:ext cx="1590919" cy="321678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连接符 83"/>
          <p:cNvCxnSpPr/>
          <p:nvPr/>
        </p:nvCxnSpPr>
        <p:spPr bwMode="auto">
          <a:xfrm>
            <a:off x="6097449" y="2766044"/>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6" name="矩形 85"/>
          <p:cNvSpPr/>
          <p:nvPr/>
        </p:nvSpPr>
        <p:spPr bwMode="auto">
          <a:xfrm rot="20481249">
            <a:off x="5664314" y="3084687"/>
            <a:ext cx="1154895" cy="23855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7" name="直接连接符 86"/>
          <p:cNvCxnSpPr/>
          <p:nvPr/>
        </p:nvCxnSpPr>
        <p:spPr bwMode="auto">
          <a:xfrm>
            <a:off x="5816883"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9" name="矩形 88"/>
          <p:cNvSpPr/>
          <p:nvPr/>
        </p:nvSpPr>
        <p:spPr bwMode="auto">
          <a:xfrm>
            <a:off x="5532679" y="3872453"/>
            <a:ext cx="635057" cy="107966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1" name="直接连接符 90"/>
          <p:cNvCxnSpPr/>
          <p:nvPr/>
        </p:nvCxnSpPr>
        <p:spPr bwMode="auto">
          <a:xfrm>
            <a:off x="5523974" y="4589531"/>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3" name="矩形 92"/>
          <p:cNvSpPr/>
          <p:nvPr/>
        </p:nvSpPr>
        <p:spPr bwMode="auto">
          <a:xfrm>
            <a:off x="6220066" y="3878238"/>
            <a:ext cx="1002512" cy="1494802"/>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5" name="直接连接符 94"/>
          <p:cNvCxnSpPr/>
          <p:nvPr/>
        </p:nvCxnSpPr>
        <p:spPr bwMode="auto">
          <a:xfrm>
            <a:off x="6210216" y="4589531"/>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6" name="矩形 95"/>
          <p:cNvSpPr/>
          <p:nvPr/>
        </p:nvSpPr>
        <p:spPr bwMode="auto">
          <a:xfrm>
            <a:off x="6488444" y="4679575"/>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97" name="直接连接符 96"/>
          <p:cNvCxnSpPr/>
          <p:nvPr/>
        </p:nvCxnSpPr>
        <p:spPr bwMode="auto">
          <a:xfrm>
            <a:off x="6571076" y="5353190"/>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9" name="矩形 98"/>
          <p:cNvSpPr/>
          <p:nvPr/>
        </p:nvSpPr>
        <p:spPr bwMode="auto">
          <a:xfrm>
            <a:off x="6418939" y="2932416"/>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0" name="直接连接符 99"/>
          <p:cNvCxnSpPr/>
          <p:nvPr/>
        </p:nvCxnSpPr>
        <p:spPr bwMode="auto">
          <a:xfrm>
            <a:off x="6512961"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矩形 101"/>
          <p:cNvSpPr/>
          <p:nvPr/>
        </p:nvSpPr>
        <p:spPr bwMode="auto">
          <a:xfrm>
            <a:off x="7134369" y="2155322"/>
            <a:ext cx="1507683" cy="240383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3" name="直接连接符 102"/>
          <p:cNvCxnSpPr/>
          <p:nvPr/>
        </p:nvCxnSpPr>
        <p:spPr bwMode="auto">
          <a:xfrm>
            <a:off x="7545909" y="2766044"/>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矩形 104"/>
          <p:cNvSpPr/>
          <p:nvPr/>
        </p:nvSpPr>
        <p:spPr bwMode="auto">
          <a:xfrm>
            <a:off x="7145449" y="3033711"/>
            <a:ext cx="957639" cy="165842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6" name="直接连接符 105"/>
          <p:cNvCxnSpPr/>
          <p:nvPr/>
        </p:nvCxnSpPr>
        <p:spPr bwMode="auto">
          <a:xfrm>
            <a:off x="7225914"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8" name="矩形 107"/>
          <p:cNvSpPr/>
          <p:nvPr/>
        </p:nvSpPr>
        <p:spPr bwMode="auto">
          <a:xfrm>
            <a:off x="7422278" y="3703785"/>
            <a:ext cx="756066" cy="1256020"/>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9" name="直接连接符 108"/>
          <p:cNvCxnSpPr/>
          <p:nvPr/>
        </p:nvCxnSpPr>
        <p:spPr bwMode="auto">
          <a:xfrm>
            <a:off x="7492618" y="4578236"/>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1" name="矩形 110"/>
          <p:cNvSpPr/>
          <p:nvPr/>
        </p:nvSpPr>
        <p:spPr bwMode="auto">
          <a:xfrm>
            <a:off x="7955142" y="2833164"/>
            <a:ext cx="756066" cy="108188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连接符 112"/>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9849322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8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8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8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9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6"/>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9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9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9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9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2"/>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9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3"/>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10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xit" presetSubtype="0" fill="hold" grpId="1" nodeType="withEffect">
                                  <p:stCondLst>
                                    <p:cond delay="0"/>
                                  </p:stCondLst>
                                  <p:childTnLst>
                                    <p:set>
                                      <p:cBhvr>
                                        <p:cTn id="146" dur="1" fill="hold">
                                          <p:stCondLst>
                                            <p:cond delay="0"/>
                                          </p:stCondLst>
                                        </p:cTn>
                                        <p:tgtEl>
                                          <p:spTgt spid="10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06"/>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10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08"/>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10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10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10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1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11"/>
                                        </p:tgtEl>
                                        <p:attrNameLst>
                                          <p:attrName>style.visibility</p:attrName>
                                        </p:attrNameLst>
                                      </p:cBhvr>
                                      <p:to>
                                        <p:strVal val="visible"/>
                                      </p:to>
                                    </p:set>
                                  </p:childTnLst>
                                </p:cTn>
                              </p:par>
                              <p:par>
                                <p:cTn id="181" presetID="1" presetClass="exit" presetSubtype="0" fill="hold" grpId="1" nodeType="withEffect">
                                  <p:stCondLst>
                                    <p:cond delay="0"/>
                                  </p:stCondLst>
                                  <p:childTnLst>
                                    <p:set>
                                      <p:cBhvr>
                                        <p:cTn id="182" dur="1" fill="hold">
                                          <p:stCondLst>
                                            <p:cond delay="0"/>
                                          </p:stCondLst>
                                        </p:cTn>
                                        <p:tgtEl>
                                          <p:spTgt spid="108"/>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113"/>
                                        </p:tgtEl>
                                        <p:attrNameLst>
                                          <p:attrName>style.visibility</p:attrName>
                                        </p:attrNameLst>
                                      </p:cBhvr>
                                      <p:to>
                                        <p:strVal val="visible"/>
                                      </p:to>
                                    </p:set>
                                  </p:childTnLst>
                                </p:cTn>
                              </p:par>
                              <p:par>
                                <p:cTn id="187" presetID="1" presetClass="exit" presetSubtype="0" fill="hold" nodeType="withEffect">
                                  <p:stCondLst>
                                    <p:cond delay="0"/>
                                  </p:stCondLst>
                                  <p:childTnLst>
                                    <p:set>
                                      <p:cBhvr>
                                        <p:cTn id="188" dur="1" fill="hold">
                                          <p:stCondLst>
                                            <p:cond delay="0"/>
                                          </p:stCondLst>
                                        </p:cTn>
                                        <p:tgtEl>
                                          <p:spTgt spid="10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1" grpId="0" animBg="1"/>
      <p:bldP spid="81" grpId="1" animBg="1"/>
      <p:bldP spid="83" grpId="0" animBg="1"/>
      <p:bldP spid="85" grpId="0" animBg="1"/>
      <p:bldP spid="86" grpId="0" animBg="1"/>
      <p:bldP spid="86" grpId="1" animBg="1"/>
      <p:bldP spid="89" grpId="0" animBg="1"/>
      <p:bldP spid="89" grpId="1" animBg="1"/>
      <p:bldP spid="90" grpId="0" animBg="1"/>
      <p:bldP spid="92" grpId="0" animBg="1"/>
      <p:bldP spid="93" grpId="0" animBg="1"/>
      <p:bldP spid="93" grpId="1" animBg="1"/>
      <p:bldP spid="94" grpId="0" animBg="1"/>
      <p:bldP spid="96" grpId="0" animBg="1"/>
      <p:bldP spid="96" grpId="1" animBg="1"/>
      <p:bldP spid="98" grpId="0" animBg="1"/>
      <p:bldP spid="99" grpId="0" animBg="1"/>
      <p:bldP spid="99" grpId="1" animBg="1"/>
      <p:bldP spid="101" grpId="0" animBg="1"/>
      <p:bldP spid="102" grpId="0" animBg="1"/>
      <p:bldP spid="102" grpId="1" animBg="1"/>
      <p:bldP spid="104" grpId="0" animBg="1"/>
      <p:bldP spid="105" grpId="0" animBg="1"/>
      <p:bldP spid="105" grpId="1" animBg="1"/>
      <p:bldP spid="107" grpId="0" animBg="1"/>
      <p:bldP spid="108" grpId="0" animBg="1"/>
      <p:bldP spid="108" grpId="1" animBg="1"/>
      <p:bldP spid="110" grpId="0" animBg="1"/>
      <p:bldP spid="111" grpId="0" animBg="1"/>
      <p:bldP spid="112" grpId="0" animBg="1"/>
      <p:bldP spid="114" grpId="0"/>
      <p:bldP spid="115" grpId="0"/>
      <p:bldP spid="116" grpId="0"/>
      <p:bldP spid="117" grpId="0"/>
      <p:bldP spid="118" grpId="0"/>
      <p:bldP spid="119" grpId="0"/>
      <p:bldP spid="120" grpId="0"/>
      <p:bldP spid="121" grpId="0"/>
      <p:bldP spid="122" grpId="0"/>
      <p:bldP spid="123" grpId="0"/>
      <p:bldP spid="1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 name="矩形 8"/>
          <p:cNvSpPr/>
          <p:nvPr/>
        </p:nvSpPr>
        <p:spPr bwMode="auto">
          <a:xfrm>
            <a:off x="1070091" y="3222971"/>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051625" y="4233478"/>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5" name="直接连接符 64"/>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66" name="矩形 65"/>
          <p:cNvSpPr/>
          <p:nvPr/>
        </p:nvSpPr>
        <p:spPr bwMode="auto">
          <a:xfrm>
            <a:off x="5532679" y="2168874"/>
            <a:ext cx="1590919" cy="321678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7" name="直接连接符 66"/>
          <p:cNvCxnSpPr/>
          <p:nvPr/>
        </p:nvCxnSpPr>
        <p:spPr bwMode="auto">
          <a:xfrm>
            <a:off x="6089064" y="27809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69" name="矩形 68"/>
          <p:cNvSpPr/>
          <p:nvPr/>
        </p:nvSpPr>
        <p:spPr bwMode="auto">
          <a:xfrm rot="20481249">
            <a:off x="5664314" y="3084687"/>
            <a:ext cx="1154895" cy="23855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0" name="直接连接符 69"/>
          <p:cNvCxnSpPr/>
          <p:nvPr/>
        </p:nvCxnSpPr>
        <p:spPr bwMode="auto">
          <a:xfrm>
            <a:off x="5783745" y="373414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1" name="矩形 70"/>
          <p:cNvSpPr/>
          <p:nvPr/>
        </p:nvSpPr>
        <p:spPr bwMode="auto">
          <a:xfrm>
            <a:off x="5532679" y="3872453"/>
            <a:ext cx="635057" cy="107966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2" name="直接连接符 71"/>
          <p:cNvCxnSpPr/>
          <p:nvPr/>
        </p:nvCxnSpPr>
        <p:spPr bwMode="auto">
          <a:xfrm>
            <a:off x="5523974"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3" name="矩形 72"/>
          <p:cNvSpPr/>
          <p:nvPr/>
        </p:nvSpPr>
        <p:spPr bwMode="auto">
          <a:xfrm>
            <a:off x="879033"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4" name="矩形 73"/>
          <p:cNvSpPr/>
          <p:nvPr/>
        </p:nvSpPr>
        <p:spPr bwMode="auto">
          <a:xfrm>
            <a:off x="1237260"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5" name="矩形 74"/>
          <p:cNvSpPr/>
          <p:nvPr/>
        </p:nvSpPr>
        <p:spPr bwMode="auto">
          <a:xfrm>
            <a:off x="6220066" y="3878238"/>
            <a:ext cx="1002512" cy="1494802"/>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6" name="直接连接符 75"/>
          <p:cNvCxnSpPr/>
          <p:nvPr/>
        </p:nvCxnSpPr>
        <p:spPr bwMode="auto">
          <a:xfrm>
            <a:off x="6215137"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7" name="矩形 76"/>
          <p:cNvSpPr/>
          <p:nvPr/>
        </p:nvSpPr>
        <p:spPr bwMode="auto">
          <a:xfrm>
            <a:off x="1595487"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1" name="矩形 80"/>
          <p:cNvSpPr/>
          <p:nvPr/>
        </p:nvSpPr>
        <p:spPr bwMode="auto">
          <a:xfrm>
            <a:off x="6449369" y="4545117"/>
            <a:ext cx="825539" cy="124829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2" name="直接连接符 81"/>
          <p:cNvCxnSpPr/>
          <p:nvPr/>
        </p:nvCxnSpPr>
        <p:spPr bwMode="auto">
          <a:xfrm>
            <a:off x="6530774" y="5358503"/>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4" name="矩形 83"/>
          <p:cNvSpPr/>
          <p:nvPr/>
        </p:nvSpPr>
        <p:spPr bwMode="auto">
          <a:xfrm>
            <a:off x="1953714"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6" name="矩形 85"/>
          <p:cNvSpPr/>
          <p:nvPr/>
        </p:nvSpPr>
        <p:spPr bwMode="auto">
          <a:xfrm>
            <a:off x="2311941"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7" name="矩形 86"/>
          <p:cNvSpPr/>
          <p:nvPr/>
        </p:nvSpPr>
        <p:spPr bwMode="auto">
          <a:xfrm>
            <a:off x="6418939" y="2932416"/>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9" name="直接连接符 88"/>
          <p:cNvCxnSpPr/>
          <p:nvPr/>
        </p:nvCxnSpPr>
        <p:spPr bwMode="auto">
          <a:xfrm>
            <a:off x="6481643" y="371703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1" name="矩形 90"/>
          <p:cNvSpPr/>
          <p:nvPr/>
        </p:nvSpPr>
        <p:spPr bwMode="auto">
          <a:xfrm>
            <a:off x="2670168"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3" name="矩形 92"/>
          <p:cNvSpPr/>
          <p:nvPr/>
        </p:nvSpPr>
        <p:spPr bwMode="auto">
          <a:xfrm>
            <a:off x="302839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5" name="矩形 94"/>
          <p:cNvSpPr/>
          <p:nvPr/>
        </p:nvSpPr>
        <p:spPr bwMode="auto">
          <a:xfrm>
            <a:off x="7134369" y="2155322"/>
            <a:ext cx="1507683" cy="240383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97" name="直接连接符 96"/>
          <p:cNvCxnSpPr/>
          <p:nvPr/>
        </p:nvCxnSpPr>
        <p:spPr bwMode="auto">
          <a:xfrm>
            <a:off x="7599032" y="2791616"/>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0" name="矩形 99"/>
          <p:cNvSpPr/>
          <p:nvPr/>
        </p:nvSpPr>
        <p:spPr bwMode="auto">
          <a:xfrm>
            <a:off x="7145449" y="3033711"/>
            <a:ext cx="957639" cy="165842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2" name="直接连接符 101"/>
          <p:cNvCxnSpPr/>
          <p:nvPr/>
        </p:nvCxnSpPr>
        <p:spPr bwMode="auto">
          <a:xfrm>
            <a:off x="7187300"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3" name="矩形 102"/>
          <p:cNvSpPr/>
          <p:nvPr/>
        </p:nvSpPr>
        <p:spPr bwMode="auto">
          <a:xfrm>
            <a:off x="3386622"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a:off x="7394304" y="3776264"/>
            <a:ext cx="814888" cy="1274960"/>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6" name="直接连接符 105"/>
          <p:cNvCxnSpPr/>
          <p:nvPr/>
        </p:nvCxnSpPr>
        <p:spPr bwMode="auto">
          <a:xfrm>
            <a:off x="7542920"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8" name="矩形 107"/>
          <p:cNvSpPr/>
          <p:nvPr/>
        </p:nvSpPr>
        <p:spPr bwMode="auto">
          <a:xfrm>
            <a:off x="3744849"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a:off x="7955142" y="2833164"/>
            <a:ext cx="756066" cy="108188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1" name="直接连接符 110"/>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3" name="矩形 112"/>
          <p:cNvSpPr/>
          <p:nvPr/>
        </p:nvSpPr>
        <p:spPr bwMode="auto">
          <a:xfrm>
            <a:off x="4103076"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446130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9440281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6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7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7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7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7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7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8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8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9"/>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5"/>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87"/>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89"/>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8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97"/>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65"/>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00"/>
                                        </p:tgtEl>
                                        <p:attrNameLst>
                                          <p:attrName>style.visibility</p:attrName>
                                        </p:attrNameLst>
                                      </p:cBhvr>
                                      <p:to>
                                        <p:strVal val="visible"/>
                                      </p:to>
                                    </p:set>
                                  </p:childTnLst>
                                </p:cTn>
                              </p:par>
                              <p:par>
                                <p:cTn id="159" presetID="1" presetClass="exit" presetSubtype="0" fill="hold" grpId="1" nodeType="withEffect">
                                  <p:stCondLst>
                                    <p:cond delay="0"/>
                                  </p:stCondLst>
                                  <p:childTnLst>
                                    <p:set>
                                      <p:cBhvr>
                                        <p:cTn id="160" dur="1" fill="hold">
                                          <p:stCondLst>
                                            <p:cond delay="0"/>
                                          </p:stCondLst>
                                        </p:cTn>
                                        <p:tgtEl>
                                          <p:spTgt spid="95"/>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02"/>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9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0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100"/>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par>
                                <p:cTn id="183" presetID="1" presetClass="exit" presetSubtype="0" fill="hold" nodeType="withEffect">
                                  <p:stCondLst>
                                    <p:cond delay="0"/>
                                  </p:stCondLst>
                                  <p:childTnLst>
                                    <p:set>
                                      <p:cBhvr>
                                        <p:cTn id="184" dur="1" fill="hold">
                                          <p:stCondLst>
                                            <p:cond delay="0"/>
                                          </p:stCondLst>
                                        </p:cTn>
                                        <p:tgtEl>
                                          <p:spTgt spid="102"/>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97"/>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106"/>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10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04"/>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3"/>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09"/>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97"/>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3" grpId="0" animBg="1"/>
      <p:bldP spid="85" grpId="0" animBg="1"/>
      <p:bldP spid="90" grpId="0" animBg="1"/>
      <p:bldP spid="92" grpId="0" animBg="1"/>
      <p:bldP spid="94" grpId="0" animBg="1"/>
      <p:bldP spid="98" grpId="0" animBg="1"/>
      <p:bldP spid="101" grpId="0" animBg="1"/>
      <p:bldP spid="104" grpId="0" animBg="1"/>
      <p:bldP spid="107" grpId="0" animBg="1"/>
      <p:bldP spid="110" grpId="0" animBg="1"/>
      <p:bldP spid="112" grpId="0" animBg="1"/>
      <p:bldP spid="125" grpId="0" animBg="1"/>
      <p:bldP spid="66" grpId="0" animBg="1"/>
      <p:bldP spid="66" grpId="1" animBg="1"/>
      <p:bldP spid="69" grpId="0" animBg="1"/>
      <p:bldP spid="69" grpId="1" animBg="1"/>
      <p:bldP spid="71" grpId="0" animBg="1"/>
      <p:bldP spid="71" grpId="1" animBg="1"/>
      <p:bldP spid="73" grpId="0"/>
      <p:bldP spid="74" grpId="0"/>
      <p:bldP spid="75" grpId="0" animBg="1"/>
      <p:bldP spid="75" grpId="1" animBg="1"/>
      <p:bldP spid="77" grpId="0"/>
      <p:bldP spid="81" grpId="0" animBg="1"/>
      <p:bldP spid="81" grpId="1" animBg="1"/>
      <p:bldP spid="84" grpId="0"/>
      <p:bldP spid="86" grpId="0"/>
      <p:bldP spid="87" grpId="0" animBg="1"/>
      <p:bldP spid="87" grpId="1" animBg="1"/>
      <p:bldP spid="91" grpId="0"/>
      <p:bldP spid="93" grpId="0"/>
      <p:bldP spid="95" grpId="0" animBg="1"/>
      <p:bldP spid="95" grpId="1" animBg="1"/>
      <p:bldP spid="100" grpId="0" animBg="1"/>
      <p:bldP spid="100" grpId="1" animBg="1"/>
      <p:bldP spid="103" grpId="0"/>
      <p:bldP spid="105" grpId="0" animBg="1"/>
      <p:bldP spid="105" grpId="1" animBg="1"/>
      <p:bldP spid="108" grpId="0"/>
      <p:bldP spid="109" grpId="0" animBg="1"/>
      <p:bldP spid="113" grpId="0"/>
      <p:bldP spid="1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051625" y="4233478"/>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5" name="直接连接符 64"/>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67" name="直接连接符 66"/>
          <p:cNvCxnSpPr/>
          <p:nvPr/>
        </p:nvCxnSpPr>
        <p:spPr bwMode="auto">
          <a:xfrm>
            <a:off x="6089064" y="27809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70" name="直接连接符 69"/>
          <p:cNvCxnSpPr/>
          <p:nvPr/>
        </p:nvCxnSpPr>
        <p:spPr bwMode="auto">
          <a:xfrm>
            <a:off x="5783745" y="3734142"/>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72" name="直接连接符 71"/>
          <p:cNvCxnSpPr/>
          <p:nvPr/>
        </p:nvCxnSpPr>
        <p:spPr bwMode="auto">
          <a:xfrm>
            <a:off x="5523974"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3" name="矩形 72"/>
          <p:cNvSpPr/>
          <p:nvPr/>
        </p:nvSpPr>
        <p:spPr bwMode="auto">
          <a:xfrm>
            <a:off x="879033"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4" name="矩形 73"/>
          <p:cNvSpPr/>
          <p:nvPr/>
        </p:nvSpPr>
        <p:spPr bwMode="auto">
          <a:xfrm>
            <a:off x="1237260"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76" name="直接连接符 75"/>
          <p:cNvCxnSpPr/>
          <p:nvPr/>
        </p:nvCxnSpPr>
        <p:spPr bwMode="auto">
          <a:xfrm>
            <a:off x="6215137"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7" name="矩形 76"/>
          <p:cNvSpPr/>
          <p:nvPr/>
        </p:nvSpPr>
        <p:spPr bwMode="auto">
          <a:xfrm>
            <a:off x="1595487"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82" name="直接连接符 81"/>
          <p:cNvCxnSpPr/>
          <p:nvPr/>
        </p:nvCxnSpPr>
        <p:spPr bwMode="auto">
          <a:xfrm>
            <a:off x="6530774" y="5358503"/>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4" name="矩形 83"/>
          <p:cNvSpPr/>
          <p:nvPr/>
        </p:nvSpPr>
        <p:spPr bwMode="auto">
          <a:xfrm>
            <a:off x="1953714"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6" name="矩形 85"/>
          <p:cNvSpPr/>
          <p:nvPr/>
        </p:nvSpPr>
        <p:spPr bwMode="auto">
          <a:xfrm>
            <a:off x="2311941"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89" name="直接连接符 88"/>
          <p:cNvCxnSpPr/>
          <p:nvPr/>
        </p:nvCxnSpPr>
        <p:spPr bwMode="auto">
          <a:xfrm>
            <a:off x="6481643" y="371703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1" name="矩形 90"/>
          <p:cNvSpPr/>
          <p:nvPr/>
        </p:nvSpPr>
        <p:spPr bwMode="auto">
          <a:xfrm>
            <a:off x="2670168"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3" name="矩形 92"/>
          <p:cNvSpPr/>
          <p:nvPr/>
        </p:nvSpPr>
        <p:spPr bwMode="auto">
          <a:xfrm>
            <a:off x="302839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97" name="直接连接符 96"/>
          <p:cNvCxnSpPr/>
          <p:nvPr/>
        </p:nvCxnSpPr>
        <p:spPr bwMode="auto">
          <a:xfrm>
            <a:off x="7599032" y="2791616"/>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102" name="直接连接符 101"/>
          <p:cNvCxnSpPr/>
          <p:nvPr/>
        </p:nvCxnSpPr>
        <p:spPr bwMode="auto">
          <a:xfrm>
            <a:off x="7187300"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3" name="矩形 102"/>
          <p:cNvSpPr/>
          <p:nvPr/>
        </p:nvSpPr>
        <p:spPr bwMode="auto">
          <a:xfrm>
            <a:off x="3386622"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106" name="直接连接符 105"/>
          <p:cNvCxnSpPr/>
          <p:nvPr/>
        </p:nvCxnSpPr>
        <p:spPr bwMode="auto">
          <a:xfrm>
            <a:off x="7542920"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8" name="矩形 107"/>
          <p:cNvSpPr/>
          <p:nvPr/>
        </p:nvSpPr>
        <p:spPr bwMode="auto">
          <a:xfrm>
            <a:off x="3744849"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111" name="直接连接符 110"/>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3" name="矩形 112"/>
          <p:cNvSpPr/>
          <p:nvPr/>
        </p:nvSpPr>
        <p:spPr bwMode="auto">
          <a:xfrm>
            <a:off x="4103076"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446130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6" name="矩形 95"/>
          <p:cNvSpPr/>
          <p:nvPr/>
        </p:nvSpPr>
        <p:spPr bwMode="auto">
          <a:xfrm>
            <a:off x="1046706" y="5243073"/>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899592"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8" name="矩形 127"/>
          <p:cNvSpPr/>
          <p:nvPr/>
        </p:nvSpPr>
        <p:spPr bwMode="auto">
          <a:xfrm>
            <a:off x="1254749"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9" name="矩形 128"/>
          <p:cNvSpPr/>
          <p:nvPr/>
        </p:nvSpPr>
        <p:spPr bwMode="auto">
          <a:xfrm>
            <a:off x="1609906"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0" name="矩形 129"/>
          <p:cNvSpPr/>
          <p:nvPr/>
        </p:nvSpPr>
        <p:spPr bwMode="auto">
          <a:xfrm>
            <a:off x="1965063"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1" name="矩形 130"/>
          <p:cNvSpPr/>
          <p:nvPr/>
        </p:nvSpPr>
        <p:spPr bwMode="auto">
          <a:xfrm>
            <a:off x="2320220"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2" name="矩形 131"/>
          <p:cNvSpPr/>
          <p:nvPr/>
        </p:nvSpPr>
        <p:spPr bwMode="auto">
          <a:xfrm>
            <a:off x="2675377"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3" name="矩形 132"/>
          <p:cNvSpPr/>
          <p:nvPr/>
        </p:nvSpPr>
        <p:spPr bwMode="auto">
          <a:xfrm>
            <a:off x="3030534"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4" name="矩形 133"/>
          <p:cNvSpPr/>
          <p:nvPr/>
        </p:nvSpPr>
        <p:spPr bwMode="auto">
          <a:xfrm>
            <a:off x="3385691"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5" name="矩形 134"/>
          <p:cNvSpPr/>
          <p:nvPr/>
        </p:nvSpPr>
        <p:spPr bwMode="auto">
          <a:xfrm>
            <a:off x="3740848"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6" name="矩形 135"/>
          <p:cNvSpPr/>
          <p:nvPr/>
        </p:nvSpPr>
        <p:spPr bwMode="auto">
          <a:xfrm>
            <a:off x="4096005"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7" name="矩形 136"/>
          <p:cNvSpPr/>
          <p:nvPr/>
        </p:nvSpPr>
        <p:spPr bwMode="auto">
          <a:xfrm>
            <a:off x="4451164"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13040087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7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7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8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7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7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8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02"/>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9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1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02"/>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10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3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97"/>
                                        </p:tgtEl>
                                        <p:attrNameLst>
                                          <p:attrName>style.visibility</p:attrName>
                                        </p:attrNameLst>
                                      </p:cBhvr>
                                      <p:to>
                                        <p:strVal val="visible"/>
                                      </p:to>
                                    </p:set>
                                  </p:childTnLst>
                                </p:cTn>
                              </p:par>
                              <p:par>
                                <p:cTn id="155" presetID="1" presetClass="exit" presetSubtype="0" fill="hold"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6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97"/>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90" grpId="0" animBg="1"/>
      <p:bldP spid="92" grpId="0" animBg="1"/>
      <p:bldP spid="94" grpId="0" animBg="1"/>
      <p:bldP spid="98" grpId="0" animBg="1"/>
      <p:bldP spid="101" grpId="0" animBg="1"/>
      <p:bldP spid="104" grpId="0" animBg="1"/>
      <p:bldP spid="107" grpId="0" animBg="1"/>
      <p:bldP spid="110" grpId="0" animBg="1"/>
      <p:bldP spid="112" grpId="0" animBg="1"/>
      <p:bldP spid="125" grpId="0" animBg="1"/>
      <p:bldP spid="96" grpId="0" animBg="1"/>
      <p:bldP spid="127" grpId="0"/>
      <p:bldP spid="128" grpId="0"/>
      <p:bldP spid="129" grpId="0"/>
      <p:bldP spid="130" grpId="0"/>
      <p:bldP spid="131" grpId="0"/>
      <p:bldP spid="132" grpId="0"/>
      <p:bldP spid="133" grpId="0"/>
      <p:bldP spid="134" grpId="0"/>
      <p:bldP spid="135" grpId="0"/>
      <p:bldP spid="136" grpId="0"/>
      <p:bldP spid="13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二叉树深度优先遍历</a:t>
            </a:r>
            <a:endParaRPr lang="zh-CN" altLang="en-US" sz="3600" dirty="0">
              <a:solidFill>
                <a:srgbClr val="003366"/>
              </a:solidFill>
              <a:latin typeface="微软雅黑" pitchFamily="34" charset="-122"/>
              <a:ea typeface="微软雅黑" pitchFamily="34" charset="-122"/>
            </a:endParaRPr>
          </a:p>
        </p:txBody>
      </p:sp>
      <p:cxnSp>
        <p:nvCxnSpPr>
          <p:cNvPr id="3" name="直接箭头连接符 2"/>
          <p:cNvCxnSpPr/>
          <p:nvPr/>
        </p:nvCxnSpPr>
        <p:spPr bwMode="auto">
          <a:xfrm flipH="1">
            <a:off x="1828370" y="1800073"/>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 name="直接箭头连接符 3"/>
          <p:cNvCxnSpPr/>
          <p:nvPr/>
        </p:nvCxnSpPr>
        <p:spPr bwMode="auto">
          <a:xfrm>
            <a:off x="2623745" y="1803017"/>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2" name="直接箭头连接符 11"/>
          <p:cNvCxnSpPr/>
          <p:nvPr/>
        </p:nvCxnSpPr>
        <p:spPr bwMode="auto">
          <a:xfrm flipH="1">
            <a:off x="1377180" y="2717291"/>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3" name="直接箭头连接符 12"/>
          <p:cNvCxnSpPr/>
          <p:nvPr/>
        </p:nvCxnSpPr>
        <p:spPr bwMode="auto">
          <a:xfrm>
            <a:off x="1871086" y="2661618"/>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4" name="直接箭头连接符 13"/>
          <p:cNvCxnSpPr/>
          <p:nvPr/>
        </p:nvCxnSpPr>
        <p:spPr bwMode="auto">
          <a:xfrm flipH="1">
            <a:off x="1694245" y="358351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5" name="直接箭头连接符 14"/>
          <p:cNvCxnSpPr/>
          <p:nvPr/>
        </p:nvCxnSpPr>
        <p:spPr bwMode="auto">
          <a:xfrm>
            <a:off x="2259357" y="358351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2144199" y="144409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1463794" y="222965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1103754" y="316361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1835696" y="315625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2903954" y="223260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1391786" y="407528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4" name="椭圆 33"/>
          <p:cNvSpPr/>
          <p:nvPr/>
        </p:nvSpPr>
        <p:spPr bwMode="auto">
          <a:xfrm>
            <a:off x="2399898" y="406746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文本框 45"/>
          <p:cNvSpPr txBox="1"/>
          <p:nvPr/>
        </p:nvSpPr>
        <p:spPr>
          <a:xfrm>
            <a:off x="971600" y="4986489"/>
            <a:ext cx="295467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表达式：</a:t>
            </a:r>
            <a:r>
              <a:rPr lang="en-US" altLang="zh-CN" sz="2000" dirty="0" smtClean="0">
                <a:latin typeface="微软雅黑" panose="020B0503020204020204" pitchFamily="34" charset="-122"/>
                <a:ea typeface="微软雅黑" panose="020B0503020204020204" pitchFamily="34" charset="-122"/>
              </a:rPr>
              <a:t>4 x (3+2) </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8</a:t>
            </a:r>
            <a:endParaRPr lang="zh-CN" altLang="en-US" sz="2000"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4795847" y="2940628"/>
            <a:ext cx="2952328"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中序遍历： </a:t>
            </a:r>
            <a:r>
              <a:rPr lang="en-US" altLang="zh-CN" sz="2000" dirty="0" smtClean="0">
                <a:latin typeface="微软雅黑" panose="020B0503020204020204" pitchFamily="34" charset="-122"/>
                <a:ea typeface="微软雅黑" panose="020B0503020204020204" pitchFamily="34" charset="-122"/>
              </a:rPr>
              <a:t>4 </a:t>
            </a:r>
            <a:r>
              <a:rPr lang="en-US" altLang="zh-CN" sz="2000" dirty="0">
                <a:latin typeface="微软雅黑" panose="020B0503020204020204" pitchFamily="34" charset="-122"/>
                <a:ea typeface="微软雅黑" panose="020B0503020204020204" pitchFamily="34" charset="-122"/>
              </a:rPr>
              <a:t>x </a:t>
            </a:r>
            <a:r>
              <a:rPr lang="en-US" altLang="zh-CN" sz="2000" dirty="0" smtClean="0">
                <a:latin typeface="微软雅黑" panose="020B0503020204020204" pitchFamily="34" charset="-122"/>
                <a:ea typeface="微软雅黑" panose="020B0503020204020204" pitchFamily="34" charset="-122"/>
              </a:rPr>
              <a:t>3+2 </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8</a:t>
            </a:r>
            <a:endParaRPr lang="zh-CN" altLang="en-US" sz="2000" dirty="0">
              <a:latin typeface="微软雅黑" panose="020B0503020204020204" pitchFamily="34" charset="-122"/>
              <a:ea typeface="微软雅黑" panose="020B0503020204020204" pitchFamily="34" charset="-122"/>
            </a:endParaRPr>
          </a:p>
        </p:txBody>
      </p:sp>
      <p:sp>
        <p:nvSpPr>
          <p:cNvPr id="48" name="文本框 47"/>
          <p:cNvSpPr txBox="1"/>
          <p:nvPr/>
        </p:nvSpPr>
        <p:spPr>
          <a:xfrm>
            <a:off x="4795847" y="4529068"/>
            <a:ext cx="340959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先序遍历：</a:t>
            </a:r>
            <a:r>
              <a:rPr lang="en-US" altLang="zh-CN" sz="2000" dirty="0" smtClean="0">
                <a:latin typeface="微软雅黑" panose="020B0503020204020204" pitchFamily="34" charset="-122"/>
                <a:ea typeface="微软雅黑" panose="020B0503020204020204" pitchFamily="34" charset="-122"/>
              </a:rPr>
              <a:t>÷ x 4+3 2 8</a:t>
            </a:r>
            <a:endParaRPr lang="zh-CN" altLang="en-US" sz="2000"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4579823" y="3436269"/>
            <a:ext cx="3528392"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中缀表达式：</a:t>
            </a:r>
            <a:r>
              <a:rPr lang="en-US" altLang="zh-CN" sz="2000" dirty="0" smtClean="0">
                <a:latin typeface="微软雅黑" panose="020B0503020204020204" pitchFamily="34" charset="-122"/>
                <a:ea typeface="微软雅黑" panose="020B0503020204020204" pitchFamily="34" charset="-122"/>
              </a:rPr>
              <a:t>4 </a:t>
            </a:r>
            <a:r>
              <a:rPr lang="en-US" altLang="zh-CN" sz="2000" dirty="0">
                <a:latin typeface="微软雅黑" panose="020B0503020204020204" pitchFamily="34" charset="-122"/>
                <a:ea typeface="微软雅黑" panose="020B0503020204020204" pitchFamily="34" charset="-122"/>
              </a:rPr>
              <a:t>x </a:t>
            </a:r>
            <a:r>
              <a:rPr lang="en-US" altLang="zh-CN" sz="2000" dirty="0" smtClean="0">
                <a:latin typeface="微软雅黑" panose="020B0503020204020204" pitchFamily="34" charset="-122"/>
                <a:ea typeface="微软雅黑" panose="020B0503020204020204" pitchFamily="34" charset="-122"/>
              </a:rPr>
              <a:t>(3+2) </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8</a:t>
            </a:r>
            <a:endParaRPr lang="zh-CN" altLang="en-US" sz="2000" dirty="0">
              <a:latin typeface="微软雅黑" panose="020B0503020204020204" pitchFamily="34" charset="-122"/>
              <a:ea typeface="微软雅黑" panose="020B0503020204020204" pitchFamily="34" charset="-122"/>
            </a:endParaRPr>
          </a:p>
        </p:txBody>
      </p:sp>
      <p:sp>
        <p:nvSpPr>
          <p:cNvPr id="50" name="文本框 49"/>
          <p:cNvSpPr txBox="1"/>
          <p:nvPr/>
        </p:nvSpPr>
        <p:spPr>
          <a:xfrm>
            <a:off x="4533035" y="5001970"/>
            <a:ext cx="3816424"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前缀表达式：</a:t>
            </a:r>
            <a:r>
              <a:rPr lang="en-US" altLang="zh-CN" sz="2000" dirty="0" smtClean="0">
                <a:latin typeface="微软雅黑" panose="020B0503020204020204" pitchFamily="34" charset="-122"/>
                <a:ea typeface="微软雅黑" panose="020B0503020204020204" pitchFamily="34" charset="-122"/>
              </a:rPr>
              <a:t>÷ x 4+3 2 8</a:t>
            </a:r>
            <a:endParaRPr lang="zh-CN" altLang="en-US" sz="2000"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4893074" y="1443930"/>
            <a:ext cx="331236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后</a:t>
            </a:r>
            <a:r>
              <a:rPr lang="zh-CN" altLang="en-US" sz="2000" dirty="0" smtClean="0">
                <a:latin typeface="微软雅黑" panose="020B0503020204020204" pitchFamily="34" charset="-122"/>
                <a:ea typeface="微软雅黑" panose="020B0503020204020204" pitchFamily="34" charset="-122"/>
              </a:rPr>
              <a:t>序遍历：</a:t>
            </a:r>
            <a:r>
              <a:rPr lang="en-US" altLang="zh-CN" sz="2000" dirty="0" smtClean="0">
                <a:latin typeface="微软雅黑" panose="020B0503020204020204" pitchFamily="34" charset="-122"/>
                <a:ea typeface="微软雅黑" panose="020B0503020204020204" pitchFamily="34" charset="-122"/>
              </a:rPr>
              <a:t>4 3 2 + </a:t>
            </a:r>
            <a:r>
              <a:rPr lang="en-US" altLang="zh-CN" sz="2000" dirty="0">
                <a:latin typeface="微软雅黑" panose="020B0503020204020204" pitchFamily="34" charset="-122"/>
                <a:ea typeface="微软雅黑" panose="020B0503020204020204" pitchFamily="34" charset="-122"/>
              </a:rPr>
              <a:t>x </a:t>
            </a:r>
            <a:r>
              <a:rPr lang="en-US" altLang="zh-CN" sz="2000" dirty="0" smtClean="0">
                <a:latin typeface="微软雅黑" panose="020B0503020204020204" pitchFamily="34" charset="-122"/>
                <a:ea typeface="微软雅黑" panose="020B0503020204020204" pitchFamily="34" charset="-122"/>
              </a:rPr>
              <a:t>8 </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4644008" y="1916832"/>
            <a:ext cx="3561434"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后缀表达式：</a:t>
            </a:r>
            <a:r>
              <a:rPr lang="en-US" altLang="zh-CN" sz="2000" dirty="0">
                <a:latin typeface="微软雅黑" panose="020B0503020204020204" pitchFamily="34" charset="-122"/>
                <a:ea typeface="微软雅黑" panose="020B0503020204020204" pitchFamily="34" charset="-122"/>
              </a:rPr>
              <a:t>4 3 2 + x 8 ÷</a:t>
            </a:r>
            <a:endParaRPr lang="zh-CN" altLang="en-US" sz="2000" dirty="0">
              <a:latin typeface="微软雅黑" panose="020B0503020204020204" pitchFamily="34" charset="-122"/>
              <a:ea typeface="微软雅黑" panose="020B0503020204020204" pitchFamily="34" charset="-122"/>
            </a:endParaRPr>
          </a:p>
        </p:txBody>
      </p:sp>
      <p:sp>
        <p:nvSpPr>
          <p:cNvPr id="53" name="TextBox 20"/>
          <p:cNvSpPr txBox="1">
            <a:spLocks noChangeArrowheads="1"/>
          </p:cNvSpPr>
          <p:nvPr/>
        </p:nvSpPr>
        <p:spPr bwMode="auto">
          <a:xfrm>
            <a:off x="492358" y="5825723"/>
            <a:ext cx="8174930" cy="769441"/>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sz="2200" dirty="0" smtClean="0"/>
              <a:t>中缀表达式转前缀或后缀表达式采用</a:t>
            </a:r>
            <a:r>
              <a:rPr lang="zh-CN" altLang="en-US" sz="2200" dirty="0" smtClean="0">
                <a:solidFill>
                  <a:srgbClr val="FFFF00"/>
                </a:solidFill>
              </a:rPr>
              <a:t>栈</a:t>
            </a:r>
            <a:r>
              <a:rPr lang="en-US" altLang="zh-CN" sz="2200" dirty="0" smtClean="0">
                <a:solidFill>
                  <a:srgbClr val="FFFF00"/>
                </a:solidFill>
              </a:rPr>
              <a:t>+</a:t>
            </a:r>
            <a:r>
              <a:rPr lang="zh-CN" altLang="en-US" sz="2200" dirty="0" smtClean="0">
                <a:solidFill>
                  <a:srgbClr val="FFFF00"/>
                </a:solidFill>
              </a:rPr>
              <a:t>迭代</a:t>
            </a:r>
            <a:r>
              <a:rPr lang="zh-CN" altLang="en-US" sz="2200" dirty="0" smtClean="0"/>
              <a:t>，</a:t>
            </a:r>
            <a:endParaRPr lang="en-US" altLang="zh-CN" sz="2200" dirty="0" smtClean="0"/>
          </a:p>
          <a:p>
            <a:r>
              <a:rPr lang="zh-CN" altLang="en-US" sz="2200" dirty="0" smtClean="0"/>
              <a:t>树的深度优先遍历也可以采用</a:t>
            </a:r>
            <a:r>
              <a:rPr lang="zh-CN" altLang="en-US" sz="2200" dirty="0">
                <a:solidFill>
                  <a:srgbClr val="FFFF00"/>
                </a:solidFill>
              </a:rPr>
              <a:t>栈</a:t>
            </a:r>
            <a:r>
              <a:rPr lang="en-US" altLang="zh-CN" sz="2200" dirty="0">
                <a:solidFill>
                  <a:srgbClr val="FFFF00"/>
                </a:solidFill>
              </a:rPr>
              <a:t>+</a:t>
            </a:r>
            <a:r>
              <a:rPr lang="zh-CN" altLang="en-US" sz="2200" dirty="0">
                <a:solidFill>
                  <a:srgbClr val="FFFF00"/>
                </a:solidFill>
              </a:rPr>
              <a:t>迭代</a:t>
            </a:r>
            <a:endParaRPr lang="en-US" altLang="zh-CN" sz="2200" dirty="0"/>
          </a:p>
        </p:txBody>
      </p:sp>
    </p:spTree>
    <p:extLst>
      <p:ext uri="{BB962C8B-B14F-4D97-AF65-F5344CB8AC3E}">
        <p14:creationId xmlns:p14="http://schemas.microsoft.com/office/powerpoint/2010/main" val="2233436732"/>
      </p:ext>
    </p:extLst>
  </p:cSld>
  <p:clrMapOvr>
    <a:masterClrMapping/>
  </p:clrMapOvr>
  <p:transition advTm="157">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广度优先（层次）遍历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cxnSp>
        <p:nvCxnSpPr>
          <p:cNvPr id="25" name="直接箭头连接符 24"/>
          <p:cNvCxnSpPr/>
          <p:nvPr/>
        </p:nvCxnSpPr>
        <p:spPr bwMode="auto">
          <a:xfrm flipH="1">
            <a:off x="1744220" y="317230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2539595" y="317524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1356697" y="360197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819804" y="36048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1751546"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2432903"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3291431" y="452097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809653"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144906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1293030" y="408952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1786936" y="403384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2684931" y="403671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3250043" y="403671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1061681" y="502531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1475992" y="500661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2425047" y="613604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H="1">
            <a:off x="2766046" y="5886044"/>
            <a:ext cx="202932" cy="2739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276668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2799691" y="502157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1061681" y="45376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2061858" y="2816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3745330" y="2775160"/>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3745330" y="357218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3745330" y="45319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3745330" y="538490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3745330" y="61404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1371697" y="2997779"/>
              <a:ext cx="674640" cy="138600"/>
            </p14:xfrm>
          </p:contentPart>
        </mc:Choice>
        <mc:Fallback xmlns="">
          <p:pic>
            <p:nvPicPr>
              <p:cNvPr id="6" name="墨迹 5"/>
              <p:cNvPicPr/>
              <p:nvPr/>
            </p:nvPicPr>
            <p:blipFill>
              <a:blip r:embed="rId4"/>
              <a:stretch>
                <a:fillRect/>
              </a:stretch>
            </p:blipFill>
            <p:spPr>
              <a:xfrm>
                <a:off x="1361257" y="2987699"/>
                <a:ext cx="6991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989804" y="3013348"/>
              <a:ext cx="2301840" cy="882360"/>
            </p14:xfrm>
          </p:contentPart>
        </mc:Choice>
        <mc:Fallback xmlns="">
          <p:pic>
            <p:nvPicPr>
              <p:cNvPr id="7" name="墨迹 6"/>
              <p:cNvPicPr/>
              <p:nvPr/>
            </p:nvPicPr>
            <p:blipFill>
              <a:blip r:embed="rId6"/>
              <a:stretch>
                <a:fillRect/>
              </a:stretch>
            </p:blipFill>
            <p:spPr>
              <a:xfrm>
                <a:off x="973604" y="3009028"/>
                <a:ext cx="233316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1877924" y="3789868"/>
              <a:ext cx="937080" cy="94680"/>
            </p14:xfrm>
          </p:contentPart>
        </mc:Choice>
        <mc:Fallback xmlns="">
          <p:pic>
            <p:nvPicPr>
              <p:cNvPr id="8" name="墨迹 7"/>
              <p:cNvPicPr/>
              <p:nvPr/>
            </p:nvPicPr>
            <p:blipFill>
              <a:blip r:embed="rId8"/>
              <a:stretch>
                <a:fillRect/>
              </a:stretch>
            </p:blipFill>
            <p:spPr>
              <a:xfrm>
                <a:off x="1868204" y="3779428"/>
                <a:ext cx="960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p14:cNvContentPartPr/>
              <p14:nvPr/>
            </p14:nvContentPartPr>
            <p14:xfrm>
              <a:off x="807644" y="3857548"/>
              <a:ext cx="2878560" cy="978480"/>
            </p14:xfrm>
          </p:contentPart>
        </mc:Choice>
        <mc:Fallback xmlns="">
          <p:pic>
            <p:nvPicPr>
              <p:cNvPr id="9" name="墨迹 8"/>
              <p:cNvPicPr/>
              <p:nvPr/>
            </p:nvPicPr>
            <p:blipFill>
              <a:blip r:embed="rId10"/>
              <a:stretch>
                <a:fillRect/>
              </a:stretch>
            </p:blipFill>
            <p:spPr>
              <a:xfrm>
                <a:off x="791444" y="3843508"/>
                <a:ext cx="2909520" cy="100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1566164" y="4757548"/>
              <a:ext cx="195480" cy="106200"/>
            </p14:xfrm>
          </p:contentPart>
        </mc:Choice>
        <mc:Fallback xmlns="">
          <p:pic>
            <p:nvPicPr>
              <p:cNvPr id="10" name="墨迹 9"/>
              <p:cNvPicPr/>
              <p:nvPr/>
            </p:nvPicPr>
            <p:blipFill>
              <a:blip r:embed="rId12"/>
              <a:stretch>
                <a:fillRect/>
              </a:stretch>
            </p:blipFill>
            <p:spPr>
              <a:xfrm>
                <a:off x="1560764" y="4747108"/>
                <a:ext cx="2142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p14:cNvContentPartPr/>
              <p14:nvPr/>
            </p14:nvContentPartPr>
            <p14:xfrm>
              <a:off x="2267084" y="4749988"/>
              <a:ext cx="162000" cy="87840"/>
            </p14:xfrm>
          </p:contentPart>
        </mc:Choice>
        <mc:Fallback xmlns="">
          <p:pic>
            <p:nvPicPr>
              <p:cNvPr id="11" name="墨迹 10"/>
              <p:cNvPicPr/>
              <p:nvPr/>
            </p:nvPicPr>
            <p:blipFill>
              <a:blip r:embed="rId14"/>
              <a:stretch>
                <a:fillRect/>
              </a:stretch>
            </p:blipFill>
            <p:spPr>
              <a:xfrm>
                <a:off x="2258084" y="4738828"/>
                <a:ext cx="1843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p14:cNvContentPartPr/>
              <p14:nvPr/>
            </p14:nvContentPartPr>
            <p14:xfrm>
              <a:off x="2970884" y="4747108"/>
              <a:ext cx="333720" cy="97560"/>
            </p14:xfrm>
          </p:contentPart>
        </mc:Choice>
        <mc:Fallback xmlns="">
          <p:pic>
            <p:nvPicPr>
              <p:cNvPr id="12" name="墨迹 11"/>
              <p:cNvPicPr/>
              <p:nvPr/>
            </p:nvPicPr>
            <p:blipFill>
              <a:blip r:embed="rId16"/>
              <a:stretch>
                <a:fillRect/>
              </a:stretch>
            </p:blipFill>
            <p:spPr>
              <a:xfrm>
                <a:off x="2959004" y="4736308"/>
                <a:ext cx="360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p14:cNvContentPartPr/>
              <p14:nvPr/>
            </p14:nvContentPartPr>
            <p14:xfrm>
              <a:off x="559964" y="4771948"/>
              <a:ext cx="3553560" cy="909720"/>
            </p14:xfrm>
          </p:contentPart>
        </mc:Choice>
        <mc:Fallback xmlns="">
          <p:pic>
            <p:nvPicPr>
              <p:cNvPr id="13" name="墨迹 12"/>
              <p:cNvPicPr/>
              <p:nvPr/>
            </p:nvPicPr>
            <p:blipFill>
              <a:blip r:embed="rId18"/>
              <a:stretch>
                <a:fillRect/>
              </a:stretch>
            </p:blipFill>
            <p:spPr>
              <a:xfrm>
                <a:off x="543764" y="4758988"/>
                <a:ext cx="358452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p14:cNvContentPartPr/>
              <p14:nvPr/>
            </p14:nvContentPartPr>
            <p14:xfrm>
              <a:off x="1313084" y="5624428"/>
              <a:ext cx="140760" cy="84960"/>
            </p14:xfrm>
          </p:contentPart>
        </mc:Choice>
        <mc:Fallback xmlns="">
          <p:pic>
            <p:nvPicPr>
              <p:cNvPr id="14" name="墨迹 13"/>
              <p:cNvPicPr/>
              <p:nvPr/>
            </p:nvPicPr>
            <p:blipFill>
              <a:blip r:embed="rId20"/>
              <a:stretch>
                <a:fillRect/>
              </a:stretch>
            </p:blipFill>
            <p:spPr>
              <a:xfrm>
                <a:off x="1303724" y="5613628"/>
                <a:ext cx="163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p14:cNvContentPartPr/>
              <p14:nvPr/>
            </p14:nvContentPartPr>
            <p14:xfrm>
              <a:off x="1962524" y="5612908"/>
              <a:ext cx="782640" cy="73800"/>
            </p14:xfrm>
          </p:contentPart>
        </mc:Choice>
        <mc:Fallback xmlns="">
          <p:pic>
            <p:nvPicPr>
              <p:cNvPr id="16" name="墨迹 15"/>
              <p:cNvPicPr/>
              <p:nvPr/>
            </p:nvPicPr>
            <p:blipFill>
              <a:blip r:embed="rId22"/>
              <a:stretch>
                <a:fillRect/>
              </a:stretch>
            </p:blipFill>
            <p:spPr>
              <a:xfrm>
                <a:off x="1952444" y="5601388"/>
                <a:ext cx="8064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p14:cNvContentPartPr/>
              <p14:nvPr/>
            </p14:nvContentPartPr>
            <p14:xfrm>
              <a:off x="2037764" y="5647108"/>
              <a:ext cx="1769400" cy="752040"/>
            </p14:xfrm>
          </p:contentPart>
        </mc:Choice>
        <mc:Fallback xmlns="">
          <p:pic>
            <p:nvPicPr>
              <p:cNvPr id="17" name="墨迹 16"/>
              <p:cNvPicPr/>
              <p:nvPr/>
            </p:nvPicPr>
            <p:blipFill>
              <a:blip r:embed="rId24"/>
              <a:stretch>
                <a:fillRect/>
              </a:stretch>
            </p:blipFill>
            <p:spPr>
              <a:xfrm>
                <a:off x="2022644" y="5635588"/>
                <a:ext cx="1797120" cy="776520"/>
              </a:xfrm>
              <a:prstGeom prst="rect">
                <a:avLst/>
              </a:prstGeom>
            </p:spPr>
          </p:pic>
        </mc:Fallback>
      </mc:AlternateContent>
    </p:spTree>
    <p:extLst>
      <p:ext uri="{BB962C8B-B14F-4D97-AF65-F5344CB8AC3E}">
        <p14:creationId xmlns:p14="http://schemas.microsoft.com/office/powerpoint/2010/main" val="8202094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500"/>
                                        <p:tgtEl>
                                          <p:spTgt spid="8"/>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trips(downRight)">
                                      <p:cBhvr>
                                        <p:cTn id="39" dur="500"/>
                                        <p:tgtEl>
                                          <p:spTgt spid="10"/>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downRight)">
                                      <p:cBhvr>
                                        <p:cTn id="55" dur="500"/>
                                        <p:tgtEl>
                                          <p:spTgt spid="12"/>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downLeft)">
                                      <p:cBhvr>
                                        <p:cTn id="63" dur="500"/>
                                        <p:tgtEl>
                                          <p:spTgt spid="13"/>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strips(downRight)">
                                      <p:cBhvr>
                                        <p:cTn id="71" dur="500"/>
                                        <p:tgtEl>
                                          <p:spTgt spid="14"/>
                                        </p:tgtEl>
                                      </p:cBhvr>
                                    </p:animEffec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strips(downRight)">
                                      <p:cBhvr>
                                        <p:cTn id="79" dur="500"/>
                                        <p:tgtEl>
                                          <p:spTgt spid="16"/>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strips(downLeft)">
                                      <p:cBhvr>
                                        <p:cTn id="87" dur="500"/>
                                        <p:tgtEl>
                                          <p:spTgt spid="17"/>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P spid="63" grpId="0"/>
      <p:bldP spid="6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广度优先（层次）遍历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cxnSp>
        <p:nvCxnSpPr>
          <p:cNvPr id="25" name="直接箭头连接符 24"/>
          <p:cNvCxnSpPr/>
          <p:nvPr/>
        </p:nvCxnSpPr>
        <p:spPr bwMode="auto">
          <a:xfrm flipH="1">
            <a:off x="1744220" y="317230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2539595" y="317524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1356697" y="360197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819804" y="36048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1751546"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2432903"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3291431" y="452097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809653"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144906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1293030" y="408952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1786936" y="403384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2684931" y="403671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3250043" y="403671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1061681" y="502531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1475992" y="500661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2425047" y="613604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H="1">
            <a:off x="2766046" y="5886044"/>
            <a:ext cx="202932" cy="2739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276668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2799691" y="502157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1061681" y="45376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2061858" y="2816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3745330" y="2775160"/>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3745330" y="357218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3745330" y="45319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3745330" y="538490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3745330" y="61404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1371697" y="2997779"/>
              <a:ext cx="674640" cy="138600"/>
            </p14:xfrm>
          </p:contentPart>
        </mc:Choice>
        <mc:Fallback xmlns="">
          <p:pic>
            <p:nvPicPr>
              <p:cNvPr id="6" name="墨迹 5"/>
              <p:cNvPicPr/>
              <p:nvPr/>
            </p:nvPicPr>
            <p:blipFill>
              <a:blip r:embed="rId4"/>
              <a:stretch>
                <a:fillRect/>
              </a:stretch>
            </p:blipFill>
            <p:spPr>
              <a:xfrm>
                <a:off x="1361257" y="2987699"/>
                <a:ext cx="6991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989804" y="3013348"/>
              <a:ext cx="2301840" cy="882360"/>
            </p14:xfrm>
          </p:contentPart>
        </mc:Choice>
        <mc:Fallback xmlns="">
          <p:pic>
            <p:nvPicPr>
              <p:cNvPr id="7" name="墨迹 6"/>
              <p:cNvPicPr/>
              <p:nvPr/>
            </p:nvPicPr>
            <p:blipFill>
              <a:blip r:embed="rId6"/>
              <a:stretch>
                <a:fillRect/>
              </a:stretch>
            </p:blipFill>
            <p:spPr>
              <a:xfrm>
                <a:off x="973604" y="3009028"/>
                <a:ext cx="233316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1877924" y="3789868"/>
              <a:ext cx="937080" cy="94680"/>
            </p14:xfrm>
          </p:contentPart>
        </mc:Choice>
        <mc:Fallback xmlns="">
          <p:pic>
            <p:nvPicPr>
              <p:cNvPr id="8" name="墨迹 7"/>
              <p:cNvPicPr/>
              <p:nvPr/>
            </p:nvPicPr>
            <p:blipFill>
              <a:blip r:embed="rId8"/>
              <a:stretch>
                <a:fillRect/>
              </a:stretch>
            </p:blipFill>
            <p:spPr>
              <a:xfrm>
                <a:off x="1868204" y="3779428"/>
                <a:ext cx="960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p14:cNvContentPartPr/>
              <p14:nvPr/>
            </p14:nvContentPartPr>
            <p14:xfrm>
              <a:off x="807644" y="3857548"/>
              <a:ext cx="2878560" cy="978480"/>
            </p14:xfrm>
          </p:contentPart>
        </mc:Choice>
        <mc:Fallback xmlns="">
          <p:pic>
            <p:nvPicPr>
              <p:cNvPr id="9" name="墨迹 8"/>
              <p:cNvPicPr/>
              <p:nvPr/>
            </p:nvPicPr>
            <p:blipFill>
              <a:blip r:embed="rId10"/>
              <a:stretch>
                <a:fillRect/>
              </a:stretch>
            </p:blipFill>
            <p:spPr>
              <a:xfrm>
                <a:off x="791444" y="3843508"/>
                <a:ext cx="2909520" cy="100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1566164" y="4757548"/>
              <a:ext cx="195480" cy="106200"/>
            </p14:xfrm>
          </p:contentPart>
        </mc:Choice>
        <mc:Fallback xmlns="">
          <p:pic>
            <p:nvPicPr>
              <p:cNvPr id="10" name="墨迹 9"/>
              <p:cNvPicPr/>
              <p:nvPr/>
            </p:nvPicPr>
            <p:blipFill>
              <a:blip r:embed="rId12"/>
              <a:stretch>
                <a:fillRect/>
              </a:stretch>
            </p:blipFill>
            <p:spPr>
              <a:xfrm>
                <a:off x="1560764" y="4747108"/>
                <a:ext cx="2142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p14:cNvContentPartPr/>
              <p14:nvPr/>
            </p14:nvContentPartPr>
            <p14:xfrm>
              <a:off x="2267084" y="4749988"/>
              <a:ext cx="162000" cy="87840"/>
            </p14:xfrm>
          </p:contentPart>
        </mc:Choice>
        <mc:Fallback xmlns="">
          <p:pic>
            <p:nvPicPr>
              <p:cNvPr id="11" name="墨迹 10"/>
              <p:cNvPicPr/>
              <p:nvPr/>
            </p:nvPicPr>
            <p:blipFill>
              <a:blip r:embed="rId14"/>
              <a:stretch>
                <a:fillRect/>
              </a:stretch>
            </p:blipFill>
            <p:spPr>
              <a:xfrm>
                <a:off x="2258084" y="4738828"/>
                <a:ext cx="1843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p14:cNvContentPartPr/>
              <p14:nvPr/>
            </p14:nvContentPartPr>
            <p14:xfrm>
              <a:off x="2970884" y="4747108"/>
              <a:ext cx="333720" cy="97560"/>
            </p14:xfrm>
          </p:contentPart>
        </mc:Choice>
        <mc:Fallback xmlns="">
          <p:pic>
            <p:nvPicPr>
              <p:cNvPr id="12" name="墨迹 11"/>
              <p:cNvPicPr/>
              <p:nvPr/>
            </p:nvPicPr>
            <p:blipFill>
              <a:blip r:embed="rId16"/>
              <a:stretch>
                <a:fillRect/>
              </a:stretch>
            </p:blipFill>
            <p:spPr>
              <a:xfrm>
                <a:off x="2959004" y="4736308"/>
                <a:ext cx="360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p14:cNvContentPartPr/>
              <p14:nvPr/>
            </p14:nvContentPartPr>
            <p14:xfrm>
              <a:off x="559964" y="4771948"/>
              <a:ext cx="3553560" cy="909720"/>
            </p14:xfrm>
          </p:contentPart>
        </mc:Choice>
        <mc:Fallback xmlns="">
          <p:pic>
            <p:nvPicPr>
              <p:cNvPr id="13" name="墨迹 12"/>
              <p:cNvPicPr/>
              <p:nvPr/>
            </p:nvPicPr>
            <p:blipFill>
              <a:blip r:embed="rId18"/>
              <a:stretch>
                <a:fillRect/>
              </a:stretch>
            </p:blipFill>
            <p:spPr>
              <a:xfrm>
                <a:off x="543764" y="4758988"/>
                <a:ext cx="358452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p14:cNvContentPartPr/>
              <p14:nvPr/>
            </p14:nvContentPartPr>
            <p14:xfrm>
              <a:off x="1313084" y="5624428"/>
              <a:ext cx="140760" cy="84960"/>
            </p14:xfrm>
          </p:contentPart>
        </mc:Choice>
        <mc:Fallback xmlns="">
          <p:pic>
            <p:nvPicPr>
              <p:cNvPr id="14" name="墨迹 13"/>
              <p:cNvPicPr/>
              <p:nvPr/>
            </p:nvPicPr>
            <p:blipFill>
              <a:blip r:embed="rId20"/>
              <a:stretch>
                <a:fillRect/>
              </a:stretch>
            </p:blipFill>
            <p:spPr>
              <a:xfrm>
                <a:off x="1303724" y="5613628"/>
                <a:ext cx="163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p14:cNvContentPartPr/>
              <p14:nvPr/>
            </p14:nvContentPartPr>
            <p14:xfrm>
              <a:off x="1962524" y="5612908"/>
              <a:ext cx="782640" cy="73800"/>
            </p14:xfrm>
          </p:contentPart>
        </mc:Choice>
        <mc:Fallback xmlns="">
          <p:pic>
            <p:nvPicPr>
              <p:cNvPr id="16" name="墨迹 15"/>
              <p:cNvPicPr/>
              <p:nvPr/>
            </p:nvPicPr>
            <p:blipFill>
              <a:blip r:embed="rId22"/>
              <a:stretch>
                <a:fillRect/>
              </a:stretch>
            </p:blipFill>
            <p:spPr>
              <a:xfrm>
                <a:off x="1952444" y="5601388"/>
                <a:ext cx="8064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p14:cNvContentPartPr/>
              <p14:nvPr/>
            </p14:nvContentPartPr>
            <p14:xfrm>
              <a:off x="2037764" y="5647108"/>
              <a:ext cx="1769400" cy="752040"/>
            </p14:xfrm>
          </p:contentPart>
        </mc:Choice>
        <mc:Fallback xmlns="">
          <p:pic>
            <p:nvPicPr>
              <p:cNvPr id="17" name="墨迹 16"/>
              <p:cNvPicPr/>
              <p:nvPr/>
            </p:nvPicPr>
            <p:blipFill>
              <a:blip r:embed="rId24"/>
              <a:stretch>
                <a:fillRect/>
              </a:stretch>
            </p:blipFill>
            <p:spPr>
              <a:xfrm>
                <a:off x="2022644" y="5635588"/>
                <a:ext cx="1797120" cy="776520"/>
              </a:xfrm>
              <a:prstGeom prst="rect">
                <a:avLst/>
              </a:prstGeom>
            </p:spPr>
          </p:pic>
        </mc:Fallback>
      </mc:AlternateContent>
      <p:cxnSp>
        <p:nvCxnSpPr>
          <p:cNvPr id="65" name="直接连接符 64"/>
          <p:cNvCxnSpPr/>
          <p:nvPr/>
        </p:nvCxnSpPr>
        <p:spPr bwMode="auto">
          <a:xfrm flipV="1">
            <a:off x="4744656" y="3776867"/>
            <a:ext cx="4277006" cy="24187"/>
          </a:xfrm>
          <a:prstGeom prst="line">
            <a:avLst/>
          </a:prstGeom>
          <a:solidFill>
            <a:schemeClr val="accent1"/>
          </a:solidFill>
          <a:ln w="25400" cap="flat" cmpd="sng" algn="ctr">
            <a:solidFill>
              <a:schemeClr val="tx1"/>
            </a:solidFill>
            <a:prstDash val="solid"/>
            <a:round/>
            <a:headEnd type="none"/>
            <a:tailEnd type="none"/>
          </a:ln>
          <a:effectLst/>
        </p:spPr>
      </p:cxnSp>
      <p:cxnSp>
        <p:nvCxnSpPr>
          <p:cNvPr id="66" name="直接连接符 65"/>
          <p:cNvCxnSpPr/>
          <p:nvPr/>
        </p:nvCxnSpPr>
        <p:spPr bwMode="auto">
          <a:xfrm>
            <a:off x="4795493" y="3068960"/>
            <a:ext cx="4204997" cy="0"/>
          </a:xfrm>
          <a:prstGeom prst="line">
            <a:avLst/>
          </a:prstGeom>
          <a:solidFill>
            <a:schemeClr val="accent1"/>
          </a:solidFill>
          <a:ln w="25400" cap="flat" cmpd="sng" algn="ctr">
            <a:solidFill>
              <a:schemeClr val="tx1"/>
            </a:solidFill>
            <a:prstDash val="solid"/>
            <a:round/>
            <a:headEnd type="none"/>
            <a:tailEnd type="none"/>
          </a:ln>
          <a:effectLst/>
        </p:spPr>
      </p:cxnSp>
      <p:sp>
        <p:nvSpPr>
          <p:cNvPr id="73" name="矩形 72"/>
          <p:cNvSpPr/>
          <p:nvPr/>
        </p:nvSpPr>
        <p:spPr bwMode="auto">
          <a:xfrm>
            <a:off x="4716016"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F</a:t>
            </a:r>
          </a:p>
          <a:p>
            <a:pPr algn="ctr"/>
            <a:r>
              <a:rPr lang="en-US" altLang="zh-CN" sz="1600" b="1" dirty="0">
                <a:solidFill>
                  <a:srgbClr val="009242"/>
                </a:solidFill>
                <a:latin typeface="Consolas" panose="020B0609020204030204" pitchFamily="49" charset="0"/>
                <a:ea typeface="黑体" pitchFamily="2" charset="-122"/>
              </a:rPr>
              <a:t>200</a:t>
            </a:r>
            <a:endParaRPr lang="zh-CN" altLang="en-US" sz="1600" b="1" dirty="0">
              <a:solidFill>
                <a:srgbClr val="009242"/>
              </a:solidFill>
              <a:latin typeface="Consolas" panose="020B0609020204030204" pitchFamily="49" charset="0"/>
              <a:ea typeface="黑体" pitchFamily="2" charset="-122"/>
            </a:endParaRPr>
          </a:p>
        </p:txBody>
      </p:sp>
      <p:sp>
        <p:nvSpPr>
          <p:cNvPr id="74" name="文本框 73"/>
          <p:cNvSpPr txBox="1"/>
          <p:nvPr/>
        </p:nvSpPr>
        <p:spPr>
          <a:xfrm>
            <a:off x="6164375" y="4781712"/>
            <a:ext cx="1512168" cy="461665"/>
          </a:xfrm>
          <a:prstGeom prst="rect">
            <a:avLst/>
          </a:prstGeom>
          <a:noFill/>
        </p:spPr>
        <p:txBody>
          <a:bodyPr wrap="square" rtlCol="0">
            <a:spAutoFit/>
          </a:bodyPr>
          <a:lstStyle/>
          <a:p>
            <a:pPr algn="ctr"/>
            <a:r>
              <a:rPr lang="en-US" altLang="zh-CN" sz="2400" b="1" dirty="0">
                <a:latin typeface="Times New Roman" panose="02020603050405020304" pitchFamily="18" charset="0"/>
                <a:ea typeface="黑体" pitchFamily="2" charset="-122"/>
                <a:cs typeface="Times New Roman" panose="02020603050405020304" pitchFamily="18" charset="0"/>
              </a:rPr>
              <a:t>Q (FIFO)</a:t>
            </a:r>
            <a:endParaRPr lang="zh-CN" altLang="en-US" sz="2400" b="1" dirty="0">
              <a:latin typeface="Times New Roman" panose="02020603050405020304" pitchFamily="18" charset="0"/>
              <a:ea typeface="黑体" pitchFamily="2" charset="-122"/>
              <a:cs typeface="Times New Roman" panose="02020603050405020304" pitchFamily="18" charset="0"/>
            </a:endParaRPr>
          </a:p>
        </p:txBody>
      </p:sp>
      <p:grpSp>
        <p:nvGrpSpPr>
          <p:cNvPr id="4" name="组合 3"/>
          <p:cNvGrpSpPr/>
          <p:nvPr/>
        </p:nvGrpSpPr>
        <p:grpSpPr>
          <a:xfrm>
            <a:off x="474842" y="2613687"/>
            <a:ext cx="3188265" cy="3589574"/>
            <a:chOff x="474842" y="2613687"/>
            <a:chExt cx="3188265" cy="3589574"/>
          </a:xfrm>
        </p:grpSpPr>
        <p:sp>
          <p:nvSpPr>
            <p:cNvPr id="75" name="文本框 74"/>
            <p:cNvSpPr txBox="1"/>
            <p:nvPr/>
          </p:nvSpPr>
          <p:spPr>
            <a:xfrm>
              <a:off x="1614271" y="2613687"/>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6" name="文本框 75"/>
            <p:cNvSpPr txBox="1"/>
            <p:nvPr/>
          </p:nvSpPr>
          <p:spPr>
            <a:xfrm>
              <a:off x="1061681" y="3349058"/>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220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7" name="文本框 76"/>
            <p:cNvSpPr txBox="1"/>
            <p:nvPr/>
          </p:nvSpPr>
          <p:spPr>
            <a:xfrm>
              <a:off x="3087043" y="3319541"/>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250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8" name="文本框 77"/>
            <p:cNvSpPr txBox="1"/>
            <p:nvPr/>
          </p:nvSpPr>
          <p:spPr>
            <a:xfrm>
              <a:off x="674602" y="4250355"/>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9" name="文本框 78"/>
            <p:cNvSpPr txBox="1"/>
            <p:nvPr/>
          </p:nvSpPr>
          <p:spPr>
            <a:xfrm>
              <a:off x="1381262" y="4281954"/>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350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0" name="文本框 79"/>
            <p:cNvSpPr txBox="1"/>
            <p:nvPr/>
          </p:nvSpPr>
          <p:spPr>
            <a:xfrm>
              <a:off x="2169441" y="4220793"/>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380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1" name="文本框 80"/>
            <p:cNvSpPr txBox="1"/>
            <p:nvPr/>
          </p:nvSpPr>
          <p:spPr>
            <a:xfrm>
              <a:off x="2929266" y="4272309"/>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420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2" name="文本框 81"/>
            <p:cNvSpPr txBox="1"/>
            <p:nvPr/>
          </p:nvSpPr>
          <p:spPr>
            <a:xfrm>
              <a:off x="474842" y="5117762"/>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440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3" name="文本框 82"/>
            <p:cNvSpPr txBox="1"/>
            <p:nvPr/>
          </p:nvSpPr>
          <p:spPr>
            <a:xfrm>
              <a:off x="1123232" y="5106193"/>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500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4" name="文本框 83"/>
            <p:cNvSpPr txBox="1"/>
            <p:nvPr/>
          </p:nvSpPr>
          <p:spPr>
            <a:xfrm>
              <a:off x="2412311" y="5197397"/>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600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5" name="文本框 84"/>
            <p:cNvSpPr txBox="1"/>
            <p:nvPr/>
          </p:nvSpPr>
          <p:spPr>
            <a:xfrm>
              <a:off x="2101011" y="5833929"/>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700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grpSp>
      <p:sp>
        <p:nvSpPr>
          <p:cNvPr id="100" name="矩形 99"/>
          <p:cNvSpPr/>
          <p:nvPr/>
        </p:nvSpPr>
        <p:spPr bwMode="auto">
          <a:xfrm>
            <a:off x="4824029"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1" name="矩形 100"/>
          <p:cNvSpPr/>
          <p:nvPr/>
        </p:nvSpPr>
        <p:spPr bwMode="auto">
          <a:xfrm>
            <a:off x="5176868"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2" name="矩形 101"/>
          <p:cNvSpPr/>
          <p:nvPr/>
        </p:nvSpPr>
        <p:spPr bwMode="auto">
          <a:xfrm>
            <a:off x="5529707"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3" name="矩形 102"/>
          <p:cNvSpPr/>
          <p:nvPr/>
        </p:nvSpPr>
        <p:spPr bwMode="auto">
          <a:xfrm>
            <a:off x="5882546"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4" name="矩形 103"/>
          <p:cNvSpPr/>
          <p:nvPr/>
        </p:nvSpPr>
        <p:spPr bwMode="auto">
          <a:xfrm>
            <a:off x="6235385"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a:off x="6588224"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6" name="矩形 105"/>
          <p:cNvSpPr/>
          <p:nvPr/>
        </p:nvSpPr>
        <p:spPr bwMode="auto">
          <a:xfrm>
            <a:off x="6941063"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7" name="矩形 106"/>
          <p:cNvSpPr/>
          <p:nvPr/>
        </p:nvSpPr>
        <p:spPr bwMode="auto">
          <a:xfrm>
            <a:off x="7293902"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8" name="矩形 107"/>
          <p:cNvSpPr/>
          <p:nvPr/>
        </p:nvSpPr>
        <p:spPr bwMode="auto">
          <a:xfrm>
            <a:off x="7646741"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a:off x="7999580"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0" name="矩形 109"/>
          <p:cNvSpPr/>
          <p:nvPr/>
        </p:nvSpPr>
        <p:spPr bwMode="auto">
          <a:xfrm>
            <a:off x="8352421"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1" name="矩形 110"/>
          <p:cNvSpPr/>
          <p:nvPr/>
        </p:nvSpPr>
        <p:spPr bwMode="auto">
          <a:xfrm>
            <a:off x="4722623"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D</a:t>
            </a:r>
          </a:p>
          <a:p>
            <a:pPr algn="ctr"/>
            <a:r>
              <a:rPr lang="en-US" altLang="zh-CN" sz="1600" b="1" dirty="0">
                <a:solidFill>
                  <a:srgbClr val="009242"/>
                </a:solidFill>
                <a:latin typeface="Consolas" panose="020B0609020204030204" pitchFamily="49" charset="0"/>
                <a:ea typeface="黑体" pitchFamily="2" charset="-122"/>
              </a:rPr>
              <a:t>220</a:t>
            </a:r>
            <a:endParaRPr lang="zh-CN" altLang="en-US" sz="1600" b="1" dirty="0">
              <a:solidFill>
                <a:srgbClr val="009242"/>
              </a:solidFill>
              <a:latin typeface="Consolas" panose="020B0609020204030204" pitchFamily="49" charset="0"/>
              <a:ea typeface="黑体" pitchFamily="2" charset="-122"/>
            </a:endParaRPr>
          </a:p>
        </p:txBody>
      </p:sp>
      <p:sp>
        <p:nvSpPr>
          <p:cNvPr id="112" name="矩形 111"/>
          <p:cNvSpPr/>
          <p:nvPr/>
        </p:nvSpPr>
        <p:spPr bwMode="auto">
          <a:xfrm>
            <a:off x="5444375"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J</a:t>
            </a:r>
          </a:p>
          <a:p>
            <a:pPr algn="ctr"/>
            <a:r>
              <a:rPr lang="en-US" altLang="zh-CN" sz="1600" b="1" dirty="0">
                <a:solidFill>
                  <a:srgbClr val="009242"/>
                </a:solidFill>
                <a:latin typeface="Consolas" panose="020B0609020204030204" pitchFamily="49" charset="0"/>
                <a:ea typeface="黑体" pitchFamily="2" charset="-122"/>
              </a:rPr>
              <a:t>250</a:t>
            </a:r>
            <a:endParaRPr lang="zh-CN" altLang="en-US" sz="1600" b="1" dirty="0">
              <a:solidFill>
                <a:srgbClr val="009242"/>
              </a:solidFill>
              <a:latin typeface="Consolas" panose="020B0609020204030204" pitchFamily="49" charset="0"/>
              <a:ea typeface="黑体" pitchFamily="2" charset="-122"/>
            </a:endParaRPr>
          </a:p>
        </p:txBody>
      </p:sp>
      <p:sp>
        <p:nvSpPr>
          <p:cNvPr id="87" name="矩形 86"/>
          <p:cNvSpPr/>
          <p:nvPr/>
        </p:nvSpPr>
        <p:spPr bwMode="auto">
          <a:xfrm>
            <a:off x="6166127"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B</a:t>
            </a:r>
          </a:p>
          <a:p>
            <a:pPr algn="ctr"/>
            <a:r>
              <a:rPr lang="en-US" altLang="zh-CN" sz="1600" b="1" dirty="0">
                <a:solidFill>
                  <a:srgbClr val="009242"/>
                </a:solidFill>
                <a:latin typeface="Consolas" panose="020B0609020204030204" pitchFamily="49" charset="0"/>
                <a:ea typeface="黑体" pitchFamily="2" charset="-122"/>
              </a:rPr>
              <a:t>300</a:t>
            </a:r>
            <a:endParaRPr lang="zh-CN" altLang="en-US" sz="1600" b="1" dirty="0">
              <a:solidFill>
                <a:srgbClr val="009242"/>
              </a:solidFill>
              <a:latin typeface="Consolas" panose="020B0609020204030204" pitchFamily="49" charset="0"/>
              <a:ea typeface="黑体" pitchFamily="2" charset="-122"/>
            </a:endParaRPr>
          </a:p>
        </p:txBody>
      </p:sp>
      <p:sp>
        <p:nvSpPr>
          <p:cNvPr id="89" name="矩形 88"/>
          <p:cNvSpPr/>
          <p:nvPr/>
        </p:nvSpPr>
        <p:spPr bwMode="auto">
          <a:xfrm>
            <a:off x="6887879"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E</a:t>
            </a:r>
          </a:p>
          <a:p>
            <a:pPr algn="ctr"/>
            <a:r>
              <a:rPr lang="en-US" altLang="zh-CN" sz="1600" b="1" dirty="0">
                <a:solidFill>
                  <a:srgbClr val="009242"/>
                </a:solidFill>
                <a:latin typeface="Consolas" panose="020B0609020204030204" pitchFamily="49" charset="0"/>
                <a:ea typeface="黑体" pitchFamily="2" charset="-122"/>
              </a:rPr>
              <a:t>350</a:t>
            </a:r>
            <a:endParaRPr lang="zh-CN" altLang="en-US" sz="1600" b="1" dirty="0">
              <a:solidFill>
                <a:srgbClr val="009242"/>
              </a:solidFill>
              <a:latin typeface="Consolas" panose="020B0609020204030204" pitchFamily="49" charset="0"/>
              <a:ea typeface="黑体" pitchFamily="2" charset="-122"/>
            </a:endParaRPr>
          </a:p>
        </p:txBody>
      </p:sp>
      <p:sp>
        <p:nvSpPr>
          <p:cNvPr id="90" name="矩形 89"/>
          <p:cNvSpPr/>
          <p:nvPr/>
        </p:nvSpPr>
        <p:spPr bwMode="auto">
          <a:xfrm>
            <a:off x="7609631"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G</a:t>
            </a:r>
          </a:p>
          <a:p>
            <a:pPr algn="ctr"/>
            <a:r>
              <a:rPr lang="en-US" altLang="zh-CN" sz="1600" b="1" dirty="0">
                <a:solidFill>
                  <a:srgbClr val="009242"/>
                </a:solidFill>
                <a:latin typeface="Consolas" panose="020B0609020204030204" pitchFamily="49" charset="0"/>
                <a:ea typeface="黑体" pitchFamily="2" charset="-122"/>
              </a:rPr>
              <a:t>380</a:t>
            </a:r>
            <a:endParaRPr lang="zh-CN" altLang="en-US" sz="1600" b="1" dirty="0">
              <a:solidFill>
                <a:srgbClr val="009242"/>
              </a:solidFill>
              <a:latin typeface="Consolas" panose="020B0609020204030204" pitchFamily="49" charset="0"/>
              <a:ea typeface="黑体" pitchFamily="2" charset="-122"/>
            </a:endParaRPr>
          </a:p>
        </p:txBody>
      </p:sp>
      <p:sp>
        <p:nvSpPr>
          <p:cNvPr id="91" name="矩形 90"/>
          <p:cNvSpPr/>
          <p:nvPr/>
        </p:nvSpPr>
        <p:spPr bwMode="auto">
          <a:xfrm>
            <a:off x="8331381"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K</a:t>
            </a:r>
          </a:p>
          <a:p>
            <a:pPr algn="ctr"/>
            <a:r>
              <a:rPr lang="en-US" altLang="zh-CN" sz="1600" b="1" dirty="0">
                <a:solidFill>
                  <a:srgbClr val="009242"/>
                </a:solidFill>
                <a:latin typeface="Consolas" panose="020B0609020204030204" pitchFamily="49" charset="0"/>
                <a:ea typeface="黑体" pitchFamily="2" charset="-122"/>
              </a:rPr>
              <a:t>420</a:t>
            </a:r>
            <a:endParaRPr lang="zh-CN" altLang="en-US" sz="1600" b="1" dirty="0">
              <a:solidFill>
                <a:srgbClr val="009242"/>
              </a:solidFill>
              <a:latin typeface="Consolas" panose="020B0609020204030204" pitchFamily="49" charset="0"/>
              <a:ea typeface="黑体" pitchFamily="2" charset="-122"/>
            </a:endParaRPr>
          </a:p>
        </p:txBody>
      </p:sp>
      <p:cxnSp>
        <p:nvCxnSpPr>
          <p:cNvPr id="92" name="直接连接符 91"/>
          <p:cNvCxnSpPr/>
          <p:nvPr/>
        </p:nvCxnSpPr>
        <p:spPr bwMode="auto">
          <a:xfrm>
            <a:off x="4759488" y="4032812"/>
            <a:ext cx="4204997"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3" name="直接连接符 92"/>
          <p:cNvCxnSpPr/>
          <p:nvPr/>
        </p:nvCxnSpPr>
        <p:spPr bwMode="auto">
          <a:xfrm flipV="1">
            <a:off x="4759488" y="4740832"/>
            <a:ext cx="4277006" cy="24187"/>
          </a:xfrm>
          <a:prstGeom prst="line">
            <a:avLst/>
          </a:prstGeom>
          <a:solidFill>
            <a:schemeClr val="accent1"/>
          </a:solidFill>
          <a:ln w="25400" cap="flat" cmpd="sng" algn="ctr">
            <a:solidFill>
              <a:schemeClr val="tx1"/>
            </a:solidFill>
            <a:prstDash val="solid"/>
            <a:round/>
            <a:headEnd type="none"/>
            <a:tailEnd type="none"/>
          </a:ln>
          <a:effectLst/>
        </p:spPr>
      </p:cxnSp>
      <p:sp>
        <p:nvSpPr>
          <p:cNvPr id="94" name="矩形 93"/>
          <p:cNvSpPr/>
          <p:nvPr/>
        </p:nvSpPr>
        <p:spPr bwMode="auto">
          <a:xfrm>
            <a:off x="4905149"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A</a:t>
            </a:r>
          </a:p>
          <a:p>
            <a:pPr algn="ctr"/>
            <a:r>
              <a:rPr lang="en-US" altLang="zh-CN" sz="1600" b="1" dirty="0">
                <a:solidFill>
                  <a:srgbClr val="009242"/>
                </a:solidFill>
                <a:latin typeface="Consolas" panose="020B0609020204030204" pitchFamily="49" charset="0"/>
                <a:ea typeface="黑体" pitchFamily="2" charset="-122"/>
              </a:rPr>
              <a:t>440</a:t>
            </a:r>
            <a:endParaRPr lang="zh-CN" altLang="en-US" sz="1600" b="1" dirty="0">
              <a:solidFill>
                <a:srgbClr val="009242"/>
              </a:solidFill>
              <a:latin typeface="Consolas" panose="020B0609020204030204" pitchFamily="49" charset="0"/>
              <a:ea typeface="黑体" pitchFamily="2" charset="-122"/>
            </a:endParaRPr>
          </a:p>
        </p:txBody>
      </p:sp>
      <p:sp>
        <p:nvSpPr>
          <p:cNvPr id="95" name="矩形 94"/>
          <p:cNvSpPr/>
          <p:nvPr/>
        </p:nvSpPr>
        <p:spPr bwMode="auto">
          <a:xfrm>
            <a:off x="5631683"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C</a:t>
            </a:r>
          </a:p>
          <a:p>
            <a:pPr algn="ctr"/>
            <a:r>
              <a:rPr lang="en-US" altLang="zh-CN" sz="1600" b="1" dirty="0">
                <a:solidFill>
                  <a:srgbClr val="009242"/>
                </a:solidFill>
                <a:latin typeface="Consolas" panose="020B0609020204030204" pitchFamily="49" charset="0"/>
                <a:ea typeface="黑体" pitchFamily="2" charset="-122"/>
              </a:rPr>
              <a:t>500</a:t>
            </a:r>
            <a:endParaRPr lang="zh-CN" altLang="en-US" sz="1600" b="1" dirty="0">
              <a:solidFill>
                <a:srgbClr val="009242"/>
              </a:solidFill>
              <a:latin typeface="Consolas" panose="020B0609020204030204" pitchFamily="49" charset="0"/>
              <a:ea typeface="黑体" pitchFamily="2" charset="-122"/>
            </a:endParaRPr>
          </a:p>
        </p:txBody>
      </p:sp>
      <p:sp>
        <p:nvSpPr>
          <p:cNvPr id="96" name="矩形 95"/>
          <p:cNvSpPr/>
          <p:nvPr/>
        </p:nvSpPr>
        <p:spPr bwMode="auto">
          <a:xfrm>
            <a:off x="6358216"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I</a:t>
            </a:r>
          </a:p>
          <a:p>
            <a:pPr algn="ctr"/>
            <a:r>
              <a:rPr lang="en-US" altLang="zh-CN" sz="1600" b="1" dirty="0">
                <a:solidFill>
                  <a:srgbClr val="009242"/>
                </a:solidFill>
                <a:latin typeface="Consolas" panose="020B0609020204030204" pitchFamily="49" charset="0"/>
                <a:ea typeface="黑体" pitchFamily="2" charset="-122"/>
              </a:rPr>
              <a:t>600</a:t>
            </a:r>
            <a:endParaRPr lang="zh-CN" altLang="en-US" sz="1600" b="1" dirty="0">
              <a:solidFill>
                <a:srgbClr val="009242"/>
              </a:solidFill>
              <a:latin typeface="Consolas" panose="020B0609020204030204" pitchFamily="49" charset="0"/>
              <a:ea typeface="黑体" pitchFamily="2" charset="-122"/>
            </a:endParaRPr>
          </a:p>
        </p:txBody>
      </p:sp>
      <p:sp>
        <p:nvSpPr>
          <p:cNvPr id="97" name="矩形 96"/>
          <p:cNvSpPr/>
          <p:nvPr/>
        </p:nvSpPr>
        <p:spPr bwMode="auto">
          <a:xfrm>
            <a:off x="7084749"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H</a:t>
            </a:r>
          </a:p>
          <a:p>
            <a:pPr algn="ctr"/>
            <a:r>
              <a:rPr lang="en-US" altLang="zh-CN" sz="1600" b="1" dirty="0">
                <a:solidFill>
                  <a:srgbClr val="009242"/>
                </a:solidFill>
                <a:latin typeface="Consolas" panose="020B0609020204030204" pitchFamily="49" charset="0"/>
                <a:ea typeface="黑体" pitchFamily="2" charset="-122"/>
              </a:rPr>
              <a:t>700</a:t>
            </a:r>
            <a:endParaRPr lang="zh-CN" altLang="en-US" sz="1600" b="1" dirty="0">
              <a:solidFill>
                <a:srgbClr val="009242"/>
              </a:solidFill>
              <a:latin typeface="Consolas" panose="020B0609020204030204" pitchFamily="49" charset="0"/>
              <a:ea typeface="黑体" pitchFamily="2" charset="-122"/>
            </a:endParaRPr>
          </a:p>
        </p:txBody>
      </p:sp>
    </p:spTree>
    <p:extLst>
      <p:ext uri="{BB962C8B-B14F-4D97-AF65-F5344CB8AC3E}">
        <p14:creationId xmlns:p14="http://schemas.microsoft.com/office/powerpoint/2010/main" val="157153335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66"/>
                                        </p:tgtEl>
                                        <p:attrNameLst>
                                          <p:attrName>style.visibility</p:attrName>
                                        </p:attrNameLst>
                                      </p:cBhvr>
                                      <p:to>
                                        <p:strVal val="visible"/>
                                      </p:to>
                                    </p:set>
                                    <p:anim calcmode="lin" valueType="num">
                                      <p:cBhvr additive="base">
                                        <p:cTn id="9" dur="500" fill="hold"/>
                                        <p:tgtEl>
                                          <p:spTgt spid="66"/>
                                        </p:tgtEl>
                                        <p:attrNameLst>
                                          <p:attrName>ppt_x</p:attrName>
                                        </p:attrNameLst>
                                      </p:cBhvr>
                                      <p:tavLst>
                                        <p:tav tm="0">
                                          <p:val>
                                            <p:strVal val="1+#ppt_w/2"/>
                                          </p:val>
                                        </p:tav>
                                        <p:tav tm="100000">
                                          <p:val>
                                            <p:strVal val="#ppt_x"/>
                                          </p:val>
                                        </p:tav>
                                      </p:tavLst>
                                    </p:anim>
                                    <p:anim calcmode="lin" valueType="num">
                                      <p:cBhvr additive="base">
                                        <p:cTn id="10" dur="500" fill="hold"/>
                                        <p:tgtEl>
                                          <p:spTgt spid="66"/>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1+#ppt_w/2"/>
                                          </p:val>
                                        </p:tav>
                                        <p:tav tm="100000">
                                          <p:val>
                                            <p:strVal val="#ppt_x"/>
                                          </p:val>
                                        </p:tav>
                                      </p:tavLst>
                                    </p:anim>
                                    <p:anim calcmode="lin" valueType="num">
                                      <p:cBhvr additive="base">
                                        <p:cTn id="14" dur="500" fill="hold"/>
                                        <p:tgtEl>
                                          <p:spTgt spid="6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additive="base">
                                        <p:cTn id="17" dur="500" fill="hold"/>
                                        <p:tgtEl>
                                          <p:spTgt spid="92"/>
                                        </p:tgtEl>
                                        <p:attrNameLst>
                                          <p:attrName>ppt_x</p:attrName>
                                        </p:attrNameLst>
                                      </p:cBhvr>
                                      <p:tavLst>
                                        <p:tav tm="0">
                                          <p:val>
                                            <p:strVal val="1+#ppt_w/2"/>
                                          </p:val>
                                        </p:tav>
                                        <p:tav tm="100000">
                                          <p:val>
                                            <p:strVal val="#ppt_x"/>
                                          </p:val>
                                        </p:tav>
                                      </p:tavLst>
                                    </p:anim>
                                    <p:anim calcmode="lin" valueType="num">
                                      <p:cBhvr additive="base">
                                        <p:cTn id="18" dur="500" fill="hold"/>
                                        <p:tgtEl>
                                          <p:spTgt spid="9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anim calcmode="lin" valueType="num">
                                      <p:cBhvr additive="base">
                                        <p:cTn id="21" dur="500" fill="hold"/>
                                        <p:tgtEl>
                                          <p:spTgt spid="93"/>
                                        </p:tgtEl>
                                        <p:attrNameLst>
                                          <p:attrName>ppt_x</p:attrName>
                                        </p:attrNameLst>
                                      </p:cBhvr>
                                      <p:tavLst>
                                        <p:tav tm="0">
                                          <p:val>
                                            <p:strVal val="1+#ppt_w/2"/>
                                          </p:val>
                                        </p:tav>
                                        <p:tav tm="100000">
                                          <p:val>
                                            <p:strVal val="#ppt_x"/>
                                          </p:val>
                                        </p:tav>
                                      </p:tavLst>
                                    </p:anim>
                                    <p:anim calcmode="lin" valueType="num">
                                      <p:cBhvr additive="base">
                                        <p:cTn id="22" dur="500" fill="hold"/>
                                        <p:tgtEl>
                                          <p:spTgt spid="9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1+#ppt_w/2"/>
                                          </p:val>
                                        </p:tav>
                                        <p:tav tm="100000">
                                          <p:val>
                                            <p:strVal val="#ppt_x"/>
                                          </p:val>
                                        </p:tav>
                                      </p:tavLst>
                                    </p:anim>
                                    <p:anim calcmode="lin" valueType="num">
                                      <p:cBhvr additive="base">
                                        <p:cTn id="26"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1000" fill="hold"/>
                                        <p:tgtEl>
                                          <p:spTgt spid="73"/>
                                        </p:tgtEl>
                                        <p:attrNameLst>
                                          <p:attrName>ppt_x</p:attrName>
                                        </p:attrNameLst>
                                      </p:cBhvr>
                                      <p:tavLst>
                                        <p:tav tm="0">
                                          <p:val>
                                            <p:strVal val="1+#ppt_w/2"/>
                                          </p:val>
                                        </p:tav>
                                        <p:tav tm="100000">
                                          <p:val>
                                            <p:strVal val="#ppt_x"/>
                                          </p:val>
                                        </p:tav>
                                      </p:tavLst>
                                    </p:anim>
                                    <p:anim calcmode="lin" valueType="num">
                                      <p:cBhvr additive="base">
                                        <p:cTn id="32" dur="10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1" nodeType="clickEffect">
                                  <p:stCondLst>
                                    <p:cond delay="0"/>
                                  </p:stCondLst>
                                  <p:childTnLst>
                                    <p:anim calcmode="lin" valueType="num">
                                      <p:cBhvr additive="base">
                                        <p:cTn id="36" dur="1000"/>
                                        <p:tgtEl>
                                          <p:spTgt spid="73"/>
                                        </p:tgtEl>
                                        <p:attrNameLst>
                                          <p:attrName>ppt_x</p:attrName>
                                        </p:attrNameLst>
                                      </p:cBhvr>
                                      <p:tavLst>
                                        <p:tav tm="0">
                                          <p:val>
                                            <p:strVal val="ppt_x"/>
                                          </p:val>
                                        </p:tav>
                                        <p:tav tm="100000">
                                          <p:val>
                                            <p:strVal val="0-ppt_w/2"/>
                                          </p:val>
                                        </p:tav>
                                      </p:tavLst>
                                    </p:anim>
                                    <p:anim calcmode="lin" valueType="num">
                                      <p:cBhvr additive="base">
                                        <p:cTn id="37" dur="1000"/>
                                        <p:tgtEl>
                                          <p:spTgt spid="73"/>
                                        </p:tgtEl>
                                        <p:attrNameLst>
                                          <p:attrName>ppt_y</p:attrName>
                                        </p:attrNameLst>
                                      </p:cBhvr>
                                      <p:tavLst>
                                        <p:tav tm="0">
                                          <p:val>
                                            <p:strVal val="ppt_y"/>
                                          </p:val>
                                        </p:tav>
                                        <p:tav tm="100000">
                                          <p:val>
                                            <p:strVal val="ppt_y"/>
                                          </p:val>
                                        </p:tav>
                                      </p:tavLst>
                                    </p:anim>
                                    <p:set>
                                      <p:cBhvr>
                                        <p:cTn id="38" dur="1" fill="hold">
                                          <p:stCondLst>
                                            <p:cond delay="999"/>
                                          </p:stCondLst>
                                        </p:cTn>
                                        <p:tgtEl>
                                          <p:spTgt spid="73"/>
                                        </p:tgtEl>
                                        <p:attrNameLst>
                                          <p:attrName>style.visibility</p:attrName>
                                        </p:attrNameLst>
                                      </p:cBhvr>
                                      <p:to>
                                        <p:strVal val="hidden"/>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10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anim calcmode="lin" valueType="num">
                                      <p:cBhvr additive="base">
                                        <p:cTn id="46" dur="500" fill="hold"/>
                                        <p:tgtEl>
                                          <p:spTgt spid="111"/>
                                        </p:tgtEl>
                                        <p:attrNameLst>
                                          <p:attrName>ppt_x</p:attrName>
                                        </p:attrNameLst>
                                      </p:cBhvr>
                                      <p:tavLst>
                                        <p:tav tm="0">
                                          <p:val>
                                            <p:strVal val="1+#ppt_w/2"/>
                                          </p:val>
                                        </p:tav>
                                        <p:tav tm="100000">
                                          <p:val>
                                            <p:strVal val="#ppt_x"/>
                                          </p:val>
                                        </p:tav>
                                      </p:tavLst>
                                    </p:anim>
                                    <p:anim calcmode="lin" valueType="num">
                                      <p:cBhvr additive="base">
                                        <p:cTn id="47" dur="500" fill="hold"/>
                                        <p:tgtEl>
                                          <p:spTgt spid="11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12"/>
                                        </p:tgtEl>
                                        <p:attrNameLst>
                                          <p:attrName>style.visibility</p:attrName>
                                        </p:attrNameLst>
                                      </p:cBhvr>
                                      <p:to>
                                        <p:strVal val="visible"/>
                                      </p:to>
                                    </p:set>
                                    <p:anim calcmode="lin" valueType="num">
                                      <p:cBhvr additive="base">
                                        <p:cTn id="50" dur="500" fill="hold"/>
                                        <p:tgtEl>
                                          <p:spTgt spid="112"/>
                                        </p:tgtEl>
                                        <p:attrNameLst>
                                          <p:attrName>ppt_x</p:attrName>
                                        </p:attrNameLst>
                                      </p:cBhvr>
                                      <p:tavLst>
                                        <p:tav tm="0">
                                          <p:val>
                                            <p:strVal val="1+#ppt_w/2"/>
                                          </p:val>
                                        </p:tav>
                                        <p:tav tm="100000">
                                          <p:val>
                                            <p:strVal val="#ppt_x"/>
                                          </p:val>
                                        </p:tav>
                                      </p:tavLst>
                                    </p:anim>
                                    <p:anim calcmode="lin" valueType="num">
                                      <p:cBhvr additive="base">
                                        <p:cTn id="5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8" fill="hold" grpId="1" nodeType="clickEffect">
                                  <p:stCondLst>
                                    <p:cond delay="0"/>
                                  </p:stCondLst>
                                  <p:childTnLst>
                                    <p:anim calcmode="lin" valueType="num">
                                      <p:cBhvr additive="base">
                                        <p:cTn id="55" dur="1000"/>
                                        <p:tgtEl>
                                          <p:spTgt spid="111"/>
                                        </p:tgtEl>
                                        <p:attrNameLst>
                                          <p:attrName>ppt_x</p:attrName>
                                        </p:attrNameLst>
                                      </p:cBhvr>
                                      <p:tavLst>
                                        <p:tav tm="0">
                                          <p:val>
                                            <p:strVal val="ppt_x"/>
                                          </p:val>
                                        </p:tav>
                                        <p:tav tm="100000">
                                          <p:val>
                                            <p:strVal val="0-ppt_w/2"/>
                                          </p:val>
                                        </p:tav>
                                      </p:tavLst>
                                    </p:anim>
                                    <p:anim calcmode="lin" valueType="num">
                                      <p:cBhvr additive="base">
                                        <p:cTn id="56" dur="1000"/>
                                        <p:tgtEl>
                                          <p:spTgt spid="111"/>
                                        </p:tgtEl>
                                        <p:attrNameLst>
                                          <p:attrName>ppt_y</p:attrName>
                                        </p:attrNameLst>
                                      </p:cBhvr>
                                      <p:tavLst>
                                        <p:tav tm="0">
                                          <p:val>
                                            <p:strVal val="ppt_y"/>
                                          </p:val>
                                        </p:tav>
                                        <p:tav tm="100000">
                                          <p:val>
                                            <p:strVal val="ppt_y"/>
                                          </p:val>
                                        </p:tav>
                                      </p:tavLst>
                                    </p:anim>
                                    <p:set>
                                      <p:cBhvr>
                                        <p:cTn id="57" dur="1" fill="hold">
                                          <p:stCondLst>
                                            <p:cond delay="999"/>
                                          </p:stCondLst>
                                        </p:cTn>
                                        <p:tgtEl>
                                          <p:spTgt spid="111"/>
                                        </p:tgtEl>
                                        <p:attrNameLst>
                                          <p:attrName>style.visibility</p:attrName>
                                        </p:attrNameLst>
                                      </p:cBhvr>
                                      <p:to>
                                        <p:strVal val="hidden"/>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87"/>
                                        </p:tgtEl>
                                        <p:attrNameLst>
                                          <p:attrName>style.visibility</p:attrName>
                                        </p:attrNameLst>
                                      </p:cBhvr>
                                      <p:to>
                                        <p:strVal val="visible"/>
                                      </p:to>
                                    </p:set>
                                    <p:anim calcmode="lin" valueType="num">
                                      <p:cBhvr additive="base">
                                        <p:cTn id="65" dur="500" fill="hold"/>
                                        <p:tgtEl>
                                          <p:spTgt spid="87"/>
                                        </p:tgtEl>
                                        <p:attrNameLst>
                                          <p:attrName>ppt_x</p:attrName>
                                        </p:attrNameLst>
                                      </p:cBhvr>
                                      <p:tavLst>
                                        <p:tav tm="0">
                                          <p:val>
                                            <p:strVal val="1+#ppt_w/2"/>
                                          </p:val>
                                        </p:tav>
                                        <p:tav tm="100000">
                                          <p:val>
                                            <p:strVal val="#ppt_x"/>
                                          </p:val>
                                        </p:tav>
                                      </p:tavLst>
                                    </p:anim>
                                    <p:anim calcmode="lin" valueType="num">
                                      <p:cBhvr additive="base">
                                        <p:cTn id="66" dur="500" fill="hold"/>
                                        <p:tgtEl>
                                          <p:spTgt spid="8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anim calcmode="lin" valueType="num">
                                      <p:cBhvr additive="base">
                                        <p:cTn id="69" dur="500" fill="hold"/>
                                        <p:tgtEl>
                                          <p:spTgt spid="89"/>
                                        </p:tgtEl>
                                        <p:attrNameLst>
                                          <p:attrName>ppt_x</p:attrName>
                                        </p:attrNameLst>
                                      </p:cBhvr>
                                      <p:tavLst>
                                        <p:tav tm="0">
                                          <p:val>
                                            <p:strVal val="1+#ppt_w/2"/>
                                          </p:val>
                                        </p:tav>
                                        <p:tav tm="100000">
                                          <p:val>
                                            <p:strVal val="#ppt_x"/>
                                          </p:val>
                                        </p:tav>
                                      </p:tavLst>
                                    </p:anim>
                                    <p:anim calcmode="lin" valueType="num">
                                      <p:cBhvr additive="base">
                                        <p:cTn id="70"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8" fill="hold" grpId="1" nodeType="clickEffect">
                                  <p:stCondLst>
                                    <p:cond delay="0"/>
                                  </p:stCondLst>
                                  <p:childTnLst>
                                    <p:anim calcmode="lin" valueType="num">
                                      <p:cBhvr additive="base">
                                        <p:cTn id="74" dur="1000"/>
                                        <p:tgtEl>
                                          <p:spTgt spid="112"/>
                                        </p:tgtEl>
                                        <p:attrNameLst>
                                          <p:attrName>ppt_x</p:attrName>
                                        </p:attrNameLst>
                                      </p:cBhvr>
                                      <p:tavLst>
                                        <p:tav tm="0">
                                          <p:val>
                                            <p:strVal val="ppt_x"/>
                                          </p:val>
                                        </p:tav>
                                        <p:tav tm="100000">
                                          <p:val>
                                            <p:strVal val="0-ppt_w/2"/>
                                          </p:val>
                                        </p:tav>
                                      </p:tavLst>
                                    </p:anim>
                                    <p:anim calcmode="lin" valueType="num">
                                      <p:cBhvr additive="base">
                                        <p:cTn id="75" dur="1000"/>
                                        <p:tgtEl>
                                          <p:spTgt spid="112"/>
                                        </p:tgtEl>
                                        <p:attrNameLst>
                                          <p:attrName>ppt_y</p:attrName>
                                        </p:attrNameLst>
                                      </p:cBhvr>
                                      <p:tavLst>
                                        <p:tav tm="0">
                                          <p:val>
                                            <p:strVal val="ppt_y"/>
                                          </p:val>
                                        </p:tav>
                                        <p:tav tm="100000">
                                          <p:val>
                                            <p:strVal val="ppt_y"/>
                                          </p:val>
                                        </p:tav>
                                      </p:tavLst>
                                    </p:anim>
                                    <p:set>
                                      <p:cBhvr>
                                        <p:cTn id="76" dur="1" fill="hold">
                                          <p:stCondLst>
                                            <p:cond delay="999"/>
                                          </p:stCondLst>
                                        </p:cTn>
                                        <p:tgtEl>
                                          <p:spTgt spid="112"/>
                                        </p:tgtEl>
                                        <p:attrNameLst>
                                          <p:attrName>style.visibility</p:attrName>
                                        </p:attrNameLst>
                                      </p:cBhvr>
                                      <p:to>
                                        <p:strVal val="hidden"/>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10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90"/>
                                        </p:tgtEl>
                                        <p:attrNameLst>
                                          <p:attrName>style.visibility</p:attrName>
                                        </p:attrNameLst>
                                      </p:cBhvr>
                                      <p:to>
                                        <p:strVal val="visible"/>
                                      </p:to>
                                    </p:set>
                                    <p:anim calcmode="lin" valueType="num">
                                      <p:cBhvr additive="base">
                                        <p:cTn id="84" dur="500" fill="hold"/>
                                        <p:tgtEl>
                                          <p:spTgt spid="90"/>
                                        </p:tgtEl>
                                        <p:attrNameLst>
                                          <p:attrName>ppt_x</p:attrName>
                                        </p:attrNameLst>
                                      </p:cBhvr>
                                      <p:tavLst>
                                        <p:tav tm="0">
                                          <p:val>
                                            <p:strVal val="1+#ppt_w/2"/>
                                          </p:val>
                                        </p:tav>
                                        <p:tav tm="100000">
                                          <p:val>
                                            <p:strVal val="#ppt_x"/>
                                          </p:val>
                                        </p:tav>
                                      </p:tavLst>
                                    </p:anim>
                                    <p:anim calcmode="lin" valueType="num">
                                      <p:cBhvr additive="base">
                                        <p:cTn id="85" dur="500" fill="hold"/>
                                        <p:tgtEl>
                                          <p:spTgt spid="90"/>
                                        </p:tgtEl>
                                        <p:attrNameLst>
                                          <p:attrName>ppt_y</p:attrName>
                                        </p:attrNameLst>
                                      </p:cBhvr>
                                      <p:tavLst>
                                        <p:tav tm="0">
                                          <p:val>
                                            <p:strVal val="#ppt_y"/>
                                          </p:val>
                                        </p:tav>
                                        <p:tav tm="100000">
                                          <p:val>
                                            <p:strVal val="#ppt_y"/>
                                          </p:val>
                                        </p:tav>
                                      </p:tavLst>
                                    </p:anim>
                                  </p:childTnLst>
                                </p:cTn>
                              </p:par>
                              <p:par>
                                <p:cTn id="86" presetID="2" presetClass="entr" presetSubtype="2"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 calcmode="lin" valueType="num">
                                      <p:cBhvr additive="base">
                                        <p:cTn id="88" dur="500" fill="hold"/>
                                        <p:tgtEl>
                                          <p:spTgt spid="91"/>
                                        </p:tgtEl>
                                        <p:attrNameLst>
                                          <p:attrName>ppt_x</p:attrName>
                                        </p:attrNameLst>
                                      </p:cBhvr>
                                      <p:tavLst>
                                        <p:tav tm="0">
                                          <p:val>
                                            <p:strVal val="1+#ppt_w/2"/>
                                          </p:val>
                                        </p:tav>
                                        <p:tav tm="100000">
                                          <p:val>
                                            <p:strVal val="#ppt_x"/>
                                          </p:val>
                                        </p:tav>
                                      </p:tavLst>
                                    </p:anim>
                                    <p:anim calcmode="lin" valueType="num">
                                      <p:cBhvr additive="base">
                                        <p:cTn id="89"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xit" presetSubtype="8" fill="hold" grpId="1" nodeType="clickEffect">
                                  <p:stCondLst>
                                    <p:cond delay="0"/>
                                  </p:stCondLst>
                                  <p:childTnLst>
                                    <p:anim calcmode="lin" valueType="num">
                                      <p:cBhvr additive="base">
                                        <p:cTn id="93" dur="1000"/>
                                        <p:tgtEl>
                                          <p:spTgt spid="87"/>
                                        </p:tgtEl>
                                        <p:attrNameLst>
                                          <p:attrName>ppt_x</p:attrName>
                                        </p:attrNameLst>
                                      </p:cBhvr>
                                      <p:tavLst>
                                        <p:tav tm="0">
                                          <p:val>
                                            <p:strVal val="ppt_x"/>
                                          </p:val>
                                        </p:tav>
                                        <p:tav tm="100000">
                                          <p:val>
                                            <p:strVal val="0-ppt_w/2"/>
                                          </p:val>
                                        </p:tav>
                                      </p:tavLst>
                                    </p:anim>
                                    <p:anim calcmode="lin" valueType="num">
                                      <p:cBhvr additive="base">
                                        <p:cTn id="94" dur="1000"/>
                                        <p:tgtEl>
                                          <p:spTgt spid="87"/>
                                        </p:tgtEl>
                                        <p:attrNameLst>
                                          <p:attrName>ppt_y</p:attrName>
                                        </p:attrNameLst>
                                      </p:cBhvr>
                                      <p:tavLst>
                                        <p:tav tm="0">
                                          <p:val>
                                            <p:strVal val="ppt_y"/>
                                          </p:val>
                                        </p:tav>
                                        <p:tav tm="100000">
                                          <p:val>
                                            <p:strVal val="ppt_y"/>
                                          </p:val>
                                        </p:tav>
                                      </p:tavLst>
                                    </p:anim>
                                    <p:set>
                                      <p:cBhvr>
                                        <p:cTn id="95" dur="1" fill="hold">
                                          <p:stCondLst>
                                            <p:cond delay="999"/>
                                          </p:stCondLst>
                                        </p:cTn>
                                        <p:tgtEl>
                                          <p:spTgt spid="87"/>
                                        </p:tgtEl>
                                        <p:attrNameLst>
                                          <p:attrName>style.visibility</p:attrName>
                                        </p:attrNameLst>
                                      </p:cBhvr>
                                      <p:to>
                                        <p:strVal val="hidden"/>
                                      </p:to>
                                    </p:set>
                                  </p:childTnLst>
                                </p:cTn>
                              </p:par>
                            </p:childTnLst>
                          </p:cTn>
                        </p:par>
                        <p:par>
                          <p:cTn id="96" fill="hold">
                            <p:stCondLst>
                              <p:cond delay="1000"/>
                            </p:stCondLst>
                            <p:childTnLst>
                              <p:par>
                                <p:cTn id="97" presetID="2" presetClass="entr" presetSubtype="4" fill="hold" grpId="0" nodeType="afterEffect">
                                  <p:stCondLst>
                                    <p:cond delay="0"/>
                                  </p:stCondLst>
                                  <p:childTnLst>
                                    <p:set>
                                      <p:cBhvr>
                                        <p:cTn id="98" dur="1" fill="hold">
                                          <p:stCondLst>
                                            <p:cond delay="0"/>
                                          </p:stCondLst>
                                        </p:cTn>
                                        <p:tgtEl>
                                          <p:spTgt spid="103"/>
                                        </p:tgtEl>
                                        <p:attrNameLst>
                                          <p:attrName>style.visibility</p:attrName>
                                        </p:attrNameLst>
                                      </p:cBhvr>
                                      <p:to>
                                        <p:strVal val="visible"/>
                                      </p:to>
                                    </p:set>
                                    <p:anim calcmode="lin" valueType="num">
                                      <p:cBhvr additive="base">
                                        <p:cTn id="99" dur="500" fill="hold"/>
                                        <p:tgtEl>
                                          <p:spTgt spid="103"/>
                                        </p:tgtEl>
                                        <p:attrNameLst>
                                          <p:attrName>ppt_x</p:attrName>
                                        </p:attrNameLst>
                                      </p:cBhvr>
                                      <p:tavLst>
                                        <p:tav tm="0">
                                          <p:val>
                                            <p:strVal val="#ppt_x"/>
                                          </p:val>
                                        </p:tav>
                                        <p:tav tm="100000">
                                          <p:val>
                                            <p:strVal val="#ppt_x"/>
                                          </p:val>
                                        </p:tav>
                                      </p:tavLst>
                                    </p:anim>
                                    <p:anim calcmode="lin" valueType="num">
                                      <p:cBhvr additive="base">
                                        <p:cTn id="100"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94"/>
                                        </p:tgtEl>
                                        <p:attrNameLst>
                                          <p:attrName>style.visibility</p:attrName>
                                        </p:attrNameLst>
                                      </p:cBhvr>
                                      <p:to>
                                        <p:strVal val="visible"/>
                                      </p:to>
                                    </p:set>
                                    <p:anim calcmode="lin" valueType="num">
                                      <p:cBhvr additive="base">
                                        <p:cTn id="105" dur="500" fill="hold"/>
                                        <p:tgtEl>
                                          <p:spTgt spid="94"/>
                                        </p:tgtEl>
                                        <p:attrNameLst>
                                          <p:attrName>ppt_x</p:attrName>
                                        </p:attrNameLst>
                                      </p:cBhvr>
                                      <p:tavLst>
                                        <p:tav tm="0">
                                          <p:val>
                                            <p:strVal val="1+#ppt_w/2"/>
                                          </p:val>
                                        </p:tav>
                                        <p:tav tm="100000">
                                          <p:val>
                                            <p:strVal val="#ppt_x"/>
                                          </p:val>
                                        </p:tav>
                                      </p:tavLst>
                                    </p:anim>
                                    <p:anim calcmode="lin" valueType="num">
                                      <p:cBhvr additive="base">
                                        <p:cTn id="106" dur="500" fill="hold"/>
                                        <p:tgtEl>
                                          <p:spTgt spid="9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95"/>
                                        </p:tgtEl>
                                        <p:attrNameLst>
                                          <p:attrName>style.visibility</p:attrName>
                                        </p:attrNameLst>
                                      </p:cBhvr>
                                      <p:to>
                                        <p:strVal val="visible"/>
                                      </p:to>
                                    </p:set>
                                    <p:anim calcmode="lin" valueType="num">
                                      <p:cBhvr additive="base">
                                        <p:cTn id="109" dur="500" fill="hold"/>
                                        <p:tgtEl>
                                          <p:spTgt spid="95"/>
                                        </p:tgtEl>
                                        <p:attrNameLst>
                                          <p:attrName>ppt_x</p:attrName>
                                        </p:attrNameLst>
                                      </p:cBhvr>
                                      <p:tavLst>
                                        <p:tav tm="0">
                                          <p:val>
                                            <p:strVal val="1+#ppt_w/2"/>
                                          </p:val>
                                        </p:tav>
                                        <p:tav tm="100000">
                                          <p:val>
                                            <p:strVal val="#ppt_x"/>
                                          </p:val>
                                        </p:tav>
                                      </p:tavLst>
                                    </p:anim>
                                    <p:anim calcmode="lin" valueType="num">
                                      <p:cBhvr additive="base">
                                        <p:cTn id="110"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8" fill="hold" grpId="1" nodeType="clickEffect">
                                  <p:stCondLst>
                                    <p:cond delay="0"/>
                                  </p:stCondLst>
                                  <p:childTnLst>
                                    <p:anim calcmode="lin" valueType="num">
                                      <p:cBhvr additive="base">
                                        <p:cTn id="114" dur="1000"/>
                                        <p:tgtEl>
                                          <p:spTgt spid="89"/>
                                        </p:tgtEl>
                                        <p:attrNameLst>
                                          <p:attrName>ppt_x</p:attrName>
                                        </p:attrNameLst>
                                      </p:cBhvr>
                                      <p:tavLst>
                                        <p:tav tm="0">
                                          <p:val>
                                            <p:strVal val="ppt_x"/>
                                          </p:val>
                                        </p:tav>
                                        <p:tav tm="100000">
                                          <p:val>
                                            <p:strVal val="0-ppt_w/2"/>
                                          </p:val>
                                        </p:tav>
                                      </p:tavLst>
                                    </p:anim>
                                    <p:anim calcmode="lin" valueType="num">
                                      <p:cBhvr additive="base">
                                        <p:cTn id="115" dur="1000"/>
                                        <p:tgtEl>
                                          <p:spTgt spid="89"/>
                                        </p:tgtEl>
                                        <p:attrNameLst>
                                          <p:attrName>ppt_y</p:attrName>
                                        </p:attrNameLst>
                                      </p:cBhvr>
                                      <p:tavLst>
                                        <p:tav tm="0">
                                          <p:val>
                                            <p:strVal val="ppt_y"/>
                                          </p:val>
                                        </p:tav>
                                        <p:tav tm="100000">
                                          <p:val>
                                            <p:strVal val="ppt_y"/>
                                          </p:val>
                                        </p:tav>
                                      </p:tavLst>
                                    </p:anim>
                                    <p:set>
                                      <p:cBhvr>
                                        <p:cTn id="116" dur="1" fill="hold">
                                          <p:stCondLst>
                                            <p:cond delay="999"/>
                                          </p:stCondLst>
                                        </p:cTn>
                                        <p:tgtEl>
                                          <p:spTgt spid="89"/>
                                        </p:tgtEl>
                                        <p:attrNameLst>
                                          <p:attrName>style.visibility</p:attrName>
                                        </p:attrNameLst>
                                      </p:cBhvr>
                                      <p:to>
                                        <p:strVal val="hidden"/>
                                      </p:to>
                                    </p:set>
                                  </p:childTnLst>
                                </p:cTn>
                              </p:par>
                            </p:childTnLst>
                          </p:cTn>
                        </p:par>
                        <p:par>
                          <p:cTn id="117" fill="hold">
                            <p:stCondLst>
                              <p:cond delay="1000"/>
                            </p:stCondLst>
                            <p:childTnLst>
                              <p:par>
                                <p:cTn id="118" presetID="2" presetClass="entr" presetSubtype="4" fill="hold" grpId="0" nodeType="afterEffect">
                                  <p:stCondLst>
                                    <p:cond delay="0"/>
                                  </p:stCondLst>
                                  <p:childTnLst>
                                    <p:set>
                                      <p:cBhvr>
                                        <p:cTn id="119" dur="1" fill="hold">
                                          <p:stCondLst>
                                            <p:cond delay="0"/>
                                          </p:stCondLst>
                                        </p:cTn>
                                        <p:tgtEl>
                                          <p:spTgt spid="104"/>
                                        </p:tgtEl>
                                        <p:attrNameLst>
                                          <p:attrName>style.visibility</p:attrName>
                                        </p:attrNameLst>
                                      </p:cBhvr>
                                      <p:to>
                                        <p:strVal val="visible"/>
                                      </p:to>
                                    </p:set>
                                    <p:anim calcmode="lin" valueType="num">
                                      <p:cBhvr additive="base">
                                        <p:cTn id="120" dur="500" fill="hold"/>
                                        <p:tgtEl>
                                          <p:spTgt spid="104"/>
                                        </p:tgtEl>
                                        <p:attrNameLst>
                                          <p:attrName>ppt_x</p:attrName>
                                        </p:attrNameLst>
                                      </p:cBhvr>
                                      <p:tavLst>
                                        <p:tav tm="0">
                                          <p:val>
                                            <p:strVal val="#ppt_x"/>
                                          </p:val>
                                        </p:tav>
                                        <p:tav tm="100000">
                                          <p:val>
                                            <p:strVal val="#ppt_x"/>
                                          </p:val>
                                        </p:tav>
                                      </p:tavLst>
                                    </p:anim>
                                    <p:anim calcmode="lin" valueType="num">
                                      <p:cBhvr additive="base">
                                        <p:cTn id="121"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xit" presetSubtype="8" fill="hold" grpId="1" nodeType="clickEffect">
                                  <p:stCondLst>
                                    <p:cond delay="0"/>
                                  </p:stCondLst>
                                  <p:childTnLst>
                                    <p:anim calcmode="lin" valueType="num">
                                      <p:cBhvr additive="base">
                                        <p:cTn id="125" dur="1000"/>
                                        <p:tgtEl>
                                          <p:spTgt spid="90"/>
                                        </p:tgtEl>
                                        <p:attrNameLst>
                                          <p:attrName>ppt_x</p:attrName>
                                        </p:attrNameLst>
                                      </p:cBhvr>
                                      <p:tavLst>
                                        <p:tav tm="0">
                                          <p:val>
                                            <p:strVal val="ppt_x"/>
                                          </p:val>
                                        </p:tav>
                                        <p:tav tm="100000">
                                          <p:val>
                                            <p:strVal val="0-ppt_w/2"/>
                                          </p:val>
                                        </p:tav>
                                      </p:tavLst>
                                    </p:anim>
                                    <p:anim calcmode="lin" valueType="num">
                                      <p:cBhvr additive="base">
                                        <p:cTn id="126" dur="1000"/>
                                        <p:tgtEl>
                                          <p:spTgt spid="90"/>
                                        </p:tgtEl>
                                        <p:attrNameLst>
                                          <p:attrName>ppt_y</p:attrName>
                                        </p:attrNameLst>
                                      </p:cBhvr>
                                      <p:tavLst>
                                        <p:tav tm="0">
                                          <p:val>
                                            <p:strVal val="ppt_y"/>
                                          </p:val>
                                        </p:tav>
                                        <p:tav tm="100000">
                                          <p:val>
                                            <p:strVal val="ppt_y"/>
                                          </p:val>
                                        </p:tav>
                                      </p:tavLst>
                                    </p:anim>
                                    <p:set>
                                      <p:cBhvr>
                                        <p:cTn id="127" dur="1" fill="hold">
                                          <p:stCondLst>
                                            <p:cond delay="999"/>
                                          </p:stCondLst>
                                        </p:cTn>
                                        <p:tgtEl>
                                          <p:spTgt spid="90"/>
                                        </p:tgtEl>
                                        <p:attrNameLst>
                                          <p:attrName>style.visibility</p:attrName>
                                        </p:attrNameLst>
                                      </p:cBhvr>
                                      <p:to>
                                        <p:strVal val="hidden"/>
                                      </p:to>
                                    </p:set>
                                  </p:childTnLst>
                                </p:cTn>
                              </p:par>
                            </p:childTnLst>
                          </p:cTn>
                        </p:par>
                        <p:par>
                          <p:cTn id="128" fill="hold">
                            <p:stCondLst>
                              <p:cond delay="1000"/>
                            </p:stCondLst>
                            <p:childTnLst>
                              <p:par>
                                <p:cTn id="129" presetID="2" presetClass="entr" presetSubtype="4" fill="hold" grpId="0" nodeType="afterEffect">
                                  <p:stCondLst>
                                    <p:cond delay="0"/>
                                  </p:stCondLst>
                                  <p:childTnLst>
                                    <p:set>
                                      <p:cBhvr>
                                        <p:cTn id="130" dur="1" fill="hold">
                                          <p:stCondLst>
                                            <p:cond delay="0"/>
                                          </p:stCondLst>
                                        </p:cTn>
                                        <p:tgtEl>
                                          <p:spTgt spid="105"/>
                                        </p:tgtEl>
                                        <p:attrNameLst>
                                          <p:attrName>style.visibility</p:attrName>
                                        </p:attrNameLst>
                                      </p:cBhvr>
                                      <p:to>
                                        <p:strVal val="visible"/>
                                      </p:to>
                                    </p:set>
                                    <p:anim calcmode="lin" valueType="num">
                                      <p:cBhvr additive="base">
                                        <p:cTn id="131" dur="500" fill="hold"/>
                                        <p:tgtEl>
                                          <p:spTgt spid="105"/>
                                        </p:tgtEl>
                                        <p:attrNameLst>
                                          <p:attrName>ppt_x</p:attrName>
                                        </p:attrNameLst>
                                      </p:cBhvr>
                                      <p:tavLst>
                                        <p:tav tm="0">
                                          <p:val>
                                            <p:strVal val="#ppt_x"/>
                                          </p:val>
                                        </p:tav>
                                        <p:tav tm="100000">
                                          <p:val>
                                            <p:strVal val="#ppt_x"/>
                                          </p:val>
                                        </p:tav>
                                      </p:tavLst>
                                    </p:anim>
                                    <p:anim calcmode="lin" valueType="num">
                                      <p:cBhvr additive="base">
                                        <p:cTn id="132" dur="500" fill="hold"/>
                                        <p:tgtEl>
                                          <p:spTgt spid="105"/>
                                        </p:tgtEl>
                                        <p:attrNameLst>
                                          <p:attrName>ppt_y</p:attrName>
                                        </p:attrNameLst>
                                      </p:cBhvr>
                                      <p:tavLst>
                                        <p:tav tm="0">
                                          <p:val>
                                            <p:strVal val="1+#ppt_h/2"/>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96"/>
                                        </p:tgtEl>
                                        <p:attrNameLst>
                                          <p:attrName>style.visibility</p:attrName>
                                        </p:attrNameLst>
                                      </p:cBhvr>
                                      <p:to>
                                        <p:strVal val="visible"/>
                                      </p:to>
                                    </p:set>
                                    <p:anim calcmode="lin" valueType="num">
                                      <p:cBhvr additive="base">
                                        <p:cTn id="135" dur="500" fill="hold"/>
                                        <p:tgtEl>
                                          <p:spTgt spid="96"/>
                                        </p:tgtEl>
                                        <p:attrNameLst>
                                          <p:attrName>ppt_x</p:attrName>
                                        </p:attrNameLst>
                                      </p:cBhvr>
                                      <p:tavLst>
                                        <p:tav tm="0">
                                          <p:val>
                                            <p:strVal val="1+#ppt_w/2"/>
                                          </p:val>
                                        </p:tav>
                                        <p:tav tm="100000">
                                          <p:val>
                                            <p:strVal val="#ppt_x"/>
                                          </p:val>
                                        </p:tav>
                                      </p:tavLst>
                                    </p:anim>
                                    <p:anim calcmode="lin" valueType="num">
                                      <p:cBhvr additive="base">
                                        <p:cTn id="136"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xit" presetSubtype="8" fill="hold" grpId="1" nodeType="clickEffect">
                                  <p:stCondLst>
                                    <p:cond delay="0"/>
                                  </p:stCondLst>
                                  <p:childTnLst>
                                    <p:anim calcmode="lin" valueType="num">
                                      <p:cBhvr additive="base">
                                        <p:cTn id="140" dur="1000"/>
                                        <p:tgtEl>
                                          <p:spTgt spid="91"/>
                                        </p:tgtEl>
                                        <p:attrNameLst>
                                          <p:attrName>ppt_x</p:attrName>
                                        </p:attrNameLst>
                                      </p:cBhvr>
                                      <p:tavLst>
                                        <p:tav tm="0">
                                          <p:val>
                                            <p:strVal val="ppt_x"/>
                                          </p:val>
                                        </p:tav>
                                        <p:tav tm="100000">
                                          <p:val>
                                            <p:strVal val="0-ppt_w/2"/>
                                          </p:val>
                                        </p:tav>
                                      </p:tavLst>
                                    </p:anim>
                                    <p:anim calcmode="lin" valueType="num">
                                      <p:cBhvr additive="base">
                                        <p:cTn id="141" dur="1000"/>
                                        <p:tgtEl>
                                          <p:spTgt spid="91"/>
                                        </p:tgtEl>
                                        <p:attrNameLst>
                                          <p:attrName>ppt_y</p:attrName>
                                        </p:attrNameLst>
                                      </p:cBhvr>
                                      <p:tavLst>
                                        <p:tav tm="0">
                                          <p:val>
                                            <p:strVal val="ppt_y"/>
                                          </p:val>
                                        </p:tav>
                                        <p:tav tm="100000">
                                          <p:val>
                                            <p:strVal val="ppt_y"/>
                                          </p:val>
                                        </p:tav>
                                      </p:tavLst>
                                    </p:anim>
                                    <p:set>
                                      <p:cBhvr>
                                        <p:cTn id="142" dur="1" fill="hold">
                                          <p:stCondLst>
                                            <p:cond delay="999"/>
                                          </p:stCondLst>
                                        </p:cTn>
                                        <p:tgtEl>
                                          <p:spTgt spid="91"/>
                                        </p:tgtEl>
                                        <p:attrNameLst>
                                          <p:attrName>style.visibility</p:attrName>
                                        </p:attrNameLst>
                                      </p:cBhvr>
                                      <p:to>
                                        <p:strVal val="hidden"/>
                                      </p:to>
                                    </p:set>
                                  </p:childTnLst>
                                </p:cTn>
                              </p:par>
                            </p:childTnLst>
                          </p:cTn>
                        </p:par>
                        <p:par>
                          <p:cTn id="143" fill="hold">
                            <p:stCondLst>
                              <p:cond delay="1000"/>
                            </p:stCondLst>
                            <p:childTnLst>
                              <p:par>
                                <p:cTn id="144" presetID="2" presetClass="entr" presetSubtype="4" fill="hold" grpId="0" nodeType="afterEffect">
                                  <p:stCondLst>
                                    <p:cond delay="0"/>
                                  </p:stCondLst>
                                  <p:childTnLst>
                                    <p:set>
                                      <p:cBhvr>
                                        <p:cTn id="145" dur="1" fill="hold">
                                          <p:stCondLst>
                                            <p:cond delay="0"/>
                                          </p:stCondLst>
                                        </p:cTn>
                                        <p:tgtEl>
                                          <p:spTgt spid="106"/>
                                        </p:tgtEl>
                                        <p:attrNameLst>
                                          <p:attrName>style.visibility</p:attrName>
                                        </p:attrNameLst>
                                      </p:cBhvr>
                                      <p:to>
                                        <p:strVal val="visible"/>
                                      </p:to>
                                    </p:set>
                                    <p:anim calcmode="lin" valueType="num">
                                      <p:cBhvr additive="base">
                                        <p:cTn id="146" dur="500" fill="hold"/>
                                        <p:tgtEl>
                                          <p:spTgt spid="106"/>
                                        </p:tgtEl>
                                        <p:attrNameLst>
                                          <p:attrName>ppt_x</p:attrName>
                                        </p:attrNameLst>
                                      </p:cBhvr>
                                      <p:tavLst>
                                        <p:tav tm="0">
                                          <p:val>
                                            <p:strVal val="#ppt_x"/>
                                          </p:val>
                                        </p:tav>
                                        <p:tav tm="100000">
                                          <p:val>
                                            <p:strVal val="#ppt_x"/>
                                          </p:val>
                                        </p:tav>
                                      </p:tavLst>
                                    </p:anim>
                                    <p:anim calcmode="lin" valueType="num">
                                      <p:cBhvr additive="base">
                                        <p:cTn id="147"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xit" presetSubtype="8" fill="hold" grpId="1" nodeType="clickEffect">
                                  <p:stCondLst>
                                    <p:cond delay="0"/>
                                  </p:stCondLst>
                                  <p:childTnLst>
                                    <p:anim calcmode="lin" valueType="num">
                                      <p:cBhvr additive="base">
                                        <p:cTn id="151" dur="1000"/>
                                        <p:tgtEl>
                                          <p:spTgt spid="94"/>
                                        </p:tgtEl>
                                        <p:attrNameLst>
                                          <p:attrName>ppt_x</p:attrName>
                                        </p:attrNameLst>
                                      </p:cBhvr>
                                      <p:tavLst>
                                        <p:tav tm="0">
                                          <p:val>
                                            <p:strVal val="ppt_x"/>
                                          </p:val>
                                        </p:tav>
                                        <p:tav tm="100000">
                                          <p:val>
                                            <p:strVal val="0-ppt_w/2"/>
                                          </p:val>
                                        </p:tav>
                                      </p:tavLst>
                                    </p:anim>
                                    <p:anim calcmode="lin" valueType="num">
                                      <p:cBhvr additive="base">
                                        <p:cTn id="152" dur="1000"/>
                                        <p:tgtEl>
                                          <p:spTgt spid="94"/>
                                        </p:tgtEl>
                                        <p:attrNameLst>
                                          <p:attrName>ppt_y</p:attrName>
                                        </p:attrNameLst>
                                      </p:cBhvr>
                                      <p:tavLst>
                                        <p:tav tm="0">
                                          <p:val>
                                            <p:strVal val="ppt_y"/>
                                          </p:val>
                                        </p:tav>
                                        <p:tav tm="100000">
                                          <p:val>
                                            <p:strVal val="ppt_y"/>
                                          </p:val>
                                        </p:tav>
                                      </p:tavLst>
                                    </p:anim>
                                    <p:set>
                                      <p:cBhvr>
                                        <p:cTn id="153" dur="1" fill="hold">
                                          <p:stCondLst>
                                            <p:cond delay="999"/>
                                          </p:stCondLst>
                                        </p:cTn>
                                        <p:tgtEl>
                                          <p:spTgt spid="94"/>
                                        </p:tgtEl>
                                        <p:attrNameLst>
                                          <p:attrName>style.visibility</p:attrName>
                                        </p:attrNameLst>
                                      </p:cBhvr>
                                      <p:to>
                                        <p:strVal val="hidden"/>
                                      </p:to>
                                    </p:set>
                                  </p:childTnLst>
                                </p:cTn>
                              </p:par>
                            </p:childTnLst>
                          </p:cTn>
                        </p:par>
                        <p:par>
                          <p:cTn id="154" fill="hold">
                            <p:stCondLst>
                              <p:cond delay="1000"/>
                            </p:stCondLst>
                            <p:childTnLst>
                              <p:par>
                                <p:cTn id="155" presetID="2" presetClass="entr" presetSubtype="4" fill="hold" grpId="0" nodeType="afterEffect">
                                  <p:stCondLst>
                                    <p:cond delay="0"/>
                                  </p:stCondLst>
                                  <p:childTnLst>
                                    <p:set>
                                      <p:cBhvr>
                                        <p:cTn id="156" dur="1" fill="hold">
                                          <p:stCondLst>
                                            <p:cond delay="0"/>
                                          </p:stCondLst>
                                        </p:cTn>
                                        <p:tgtEl>
                                          <p:spTgt spid="107"/>
                                        </p:tgtEl>
                                        <p:attrNameLst>
                                          <p:attrName>style.visibility</p:attrName>
                                        </p:attrNameLst>
                                      </p:cBhvr>
                                      <p:to>
                                        <p:strVal val="visible"/>
                                      </p:to>
                                    </p:set>
                                    <p:anim calcmode="lin" valueType="num">
                                      <p:cBhvr additive="base">
                                        <p:cTn id="157" dur="500" fill="hold"/>
                                        <p:tgtEl>
                                          <p:spTgt spid="107"/>
                                        </p:tgtEl>
                                        <p:attrNameLst>
                                          <p:attrName>ppt_x</p:attrName>
                                        </p:attrNameLst>
                                      </p:cBhvr>
                                      <p:tavLst>
                                        <p:tav tm="0">
                                          <p:val>
                                            <p:strVal val="#ppt_x"/>
                                          </p:val>
                                        </p:tav>
                                        <p:tav tm="100000">
                                          <p:val>
                                            <p:strVal val="#ppt_x"/>
                                          </p:val>
                                        </p:tav>
                                      </p:tavLst>
                                    </p:anim>
                                    <p:anim calcmode="lin" valueType="num">
                                      <p:cBhvr additive="base">
                                        <p:cTn id="15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xit" presetSubtype="8" fill="hold" grpId="1" nodeType="clickEffect">
                                  <p:stCondLst>
                                    <p:cond delay="0"/>
                                  </p:stCondLst>
                                  <p:childTnLst>
                                    <p:anim calcmode="lin" valueType="num">
                                      <p:cBhvr additive="base">
                                        <p:cTn id="162" dur="1000"/>
                                        <p:tgtEl>
                                          <p:spTgt spid="95"/>
                                        </p:tgtEl>
                                        <p:attrNameLst>
                                          <p:attrName>ppt_x</p:attrName>
                                        </p:attrNameLst>
                                      </p:cBhvr>
                                      <p:tavLst>
                                        <p:tav tm="0">
                                          <p:val>
                                            <p:strVal val="ppt_x"/>
                                          </p:val>
                                        </p:tav>
                                        <p:tav tm="100000">
                                          <p:val>
                                            <p:strVal val="0-ppt_w/2"/>
                                          </p:val>
                                        </p:tav>
                                      </p:tavLst>
                                    </p:anim>
                                    <p:anim calcmode="lin" valueType="num">
                                      <p:cBhvr additive="base">
                                        <p:cTn id="163" dur="1000"/>
                                        <p:tgtEl>
                                          <p:spTgt spid="95"/>
                                        </p:tgtEl>
                                        <p:attrNameLst>
                                          <p:attrName>ppt_y</p:attrName>
                                        </p:attrNameLst>
                                      </p:cBhvr>
                                      <p:tavLst>
                                        <p:tav tm="0">
                                          <p:val>
                                            <p:strVal val="ppt_y"/>
                                          </p:val>
                                        </p:tav>
                                        <p:tav tm="100000">
                                          <p:val>
                                            <p:strVal val="ppt_y"/>
                                          </p:val>
                                        </p:tav>
                                      </p:tavLst>
                                    </p:anim>
                                    <p:set>
                                      <p:cBhvr>
                                        <p:cTn id="164" dur="1" fill="hold">
                                          <p:stCondLst>
                                            <p:cond delay="999"/>
                                          </p:stCondLst>
                                        </p:cTn>
                                        <p:tgtEl>
                                          <p:spTgt spid="95"/>
                                        </p:tgtEl>
                                        <p:attrNameLst>
                                          <p:attrName>style.visibility</p:attrName>
                                        </p:attrNameLst>
                                      </p:cBhvr>
                                      <p:to>
                                        <p:strVal val="hidden"/>
                                      </p:to>
                                    </p:set>
                                  </p:childTnLst>
                                </p:cTn>
                              </p:par>
                            </p:childTnLst>
                          </p:cTn>
                        </p:par>
                        <p:par>
                          <p:cTn id="165" fill="hold">
                            <p:stCondLst>
                              <p:cond delay="1000"/>
                            </p:stCondLst>
                            <p:childTnLst>
                              <p:par>
                                <p:cTn id="166" presetID="2" presetClass="entr" presetSubtype="4" fill="hold" grpId="0" nodeType="afterEffect">
                                  <p:stCondLst>
                                    <p:cond delay="0"/>
                                  </p:stCondLst>
                                  <p:childTnLst>
                                    <p:set>
                                      <p:cBhvr>
                                        <p:cTn id="167" dur="1" fill="hold">
                                          <p:stCondLst>
                                            <p:cond delay="0"/>
                                          </p:stCondLst>
                                        </p:cTn>
                                        <p:tgtEl>
                                          <p:spTgt spid="108"/>
                                        </p:tgtEl>
                                        <p:attrNameLst>
                                          <p:attrName>style.visibility</p:attrName>
                                        </p:attrNameLst>
                                      </p:cBhvr>
                                      <p:to>
                                        <p:strVal val="visible"/>
                                      </p:to>
                                    </p:set>
                                    <p:anim calcmode="lin" valueType="num">
                                      <p:cBhvr additive="base">
                                        <p:cTn id="168" dur="500" fill="hold"/>
                                        <p:tgtEl>
                                          <p:spTgt spid="108"/>
                                        </p:tgtEl>
                                        <p:attrNameLst>
                                          <p:attrName>ppt_x</p:attrName>
                                        </p:attrNameLst>
                                      </p:cBhvr>
                                      <p:tavLst>
                                        <p:tav tm="0">
                                          <p:val>
                                            <p:strVal val="#ppt_x"/>
                                          </p:val>
                                        </p:tav>
                                        <p:tav tm="100000">
                                          <p:val>
                                            <p:strVal val="#ppt_x"/>
                                          </p:val>
                                        </p:tav>
                                      </p:tavLst>
                                    </p:anim>
                                    <p:anim calcmode="lin" valueType="num">
                                      <p:cBhvr additive="base">
                                        <p:cTn id="169"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xit" presetSubtype="8" fill="hold" grpId="1" nodeType="clickEffect">
                                  <p:stCondLst>
                                    <p:cond delay="0"/>
                                  </p:stCondLst>
                                  <p:childTnLst>
                                    <p:anim calcmode="lin" valueType="num">
                                      <p:cBhvr additive="base">
                                        <p:cTn id="173" dur="1000"/>
                                        <p:tgtEl>
                                          <p:spTgt spid="96"/>
                                        </p:tgtEl>
                                        <p:attrNameLst>
                                          <p:attrName>ppt_x</p:attrName>
                                        </p:attrNameLst>
                                      </p:cBhvr>
                                      <p:tavLst>
                                        <p:tav tm="0">
                                          <p:val>
                                            <p:strVal val="ppt_x"/>
                                          </p:val>
                                        </p:tav>
                                        <p:tav tm="100000">
                                          <p:val>
                                            <p:strVal val="0-ppt_w/2"/>
                                          </p:val>
                                        </p:tav>
                                      </p:tavLst>
                                    </p:anim>
                                    <p:anim calcmode="lin" valueType="num">
                                      <p:cBhvr additive="base">
                                        <p:cTn id="174" dur="1000"/>
                                        <p:tgtEl>
                                          <p:spTgt spid="96"/>
                                        </p:tgtEl>
                                        <p:attrNameLst>
                                          <p:attrName>ppt_y</p:attrName>
                                        </p:attrNameLst>
                                      </p:cBhvr>
                                      <p:tavLst>
                                        <p:tav tm="0">
                                          <p:val>
                                            <p:strVal val="ppt_y"/>
                                          </p:val>
                                        </p:tav>
                                        <p:tav tm="100000">
                                          <p:val>
                                            <p:strVal val="ppt_y"/>
                                          </p:val>
                                        </p:tav>
                                      </p:tavLst>
                                    </p:anim>
                                    <p:set>
                                      <p:cBhvr>
                                        <p:cTn id="175" dur="1" fill="hold">
                                          <p:stCondLst>
                                            <p:cond delay="999"/>
                                          </p:stCondLst>
                                        </p:cTn>
                                        <p:tgtEl>
                                          <p:spTgt spid="96"/>
                                        </p:tgtEl>
                                        <p:attrNameLst>
                                          <p:attrName>style.visibility</p:attrName>
                                        </p:attrNameLst>
                                      </p:cBhvr>
                                      <p:to>
                                        <p:strVal val="hidden"/>
                                      </p:to>
                                    </p:set>
                                  </p:childTnLst>
                                </p:cTn>
                              </p:par>
                            </p:childTnLst>
                          </p:cTn>
                        </p:par>
                        <p:par>
                          <p:cTn id="176" fill="hold">
                            <p:stCondLst>
                              <p:cond delay="1000"/>
                            </p:stCondLst>
                            <p:childTnLst>
                              <p:par>
                                <p:cTn id="177" presetID="2" presetClass="entr" presetSubtype="4" fill="hold" grpId="0" nodeType="afterEffect">
                                  <p:stCondLst>
                                    <p:cond delay="0"/>
                                  </p:stCondLst>
                                  <p:childTnLst>
                                    <p:set>
                                      <p:cBhvr>
                                        <p:cTn id="178" dur="1" fill="hold">
                                          <p:stCondLst>
                                            <p:cond delay="0"/>
                                          </p:stCondLst>
                                        </p:cTn>
                                        <p:tgtEl>
                                          <p:spTgt spid="109"/>
                                        </p:tgtEl>
                                        <p:attrNameLst>
                                          <p:attrName>style.visibility</p:attrName>
                                        </p:attrNameLst>
                                      </p:cBhvr>
                                      <p:to>
                                        <p:strVal val="visible"/>
                                      </p:to>
                                    </p:set>
                                    <p:anim calcmode="lin" valueType="num">
                                      <p:cBhvr additive="base">
                                        <p:cTn id="179" dur="500" fill="hold"/>
                                        <p:tgtEl>
                                          <p:spTgt spid="109"/>
                                        </p:tgtEl>
                                        <p:attrNameLst>
                                          <p:attrName>ppt_x</p:attrName>
                                        </p:attrNameLst>
                                      </p:cBhvr>
                                      <p:tavLst>
                                        <p:tav tm="0">
                                          <p:val>
                                            <p:strVal val="#ppt_x"/>
                                          </p:val>
                                        </p:tav>
                                        <p:tav tm="100000">
                                          <p:val>
                                            <p:strVal val="#ppt_x"/>
                                          </p:val>
                                        </p:tav>
                                      </p:tavLst>
                                    </p:anim>
                                    <p:anim calcmode="lin" valueType="num">
                                      <p:cBhvr additive="base">
                                        <p:cTn id="180"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2" fill="hold" grpId="0" nodeType="clickEffect">
                                  <p:stCondLst>
                                    <p:cond delay="0"/>
                                  </p:stCondLst>
                                  <p:childTnLst>
                                    <p:set>
                                      <p:cBhvr>
                                        <p:cTn id="184" dur="1" fill="hold">
                                          <p:stCondLst>
                                            <p:cond delay="0"/>
                                          </p:stCondLst>
                                        </p:cTn>
                                        <p:tgtEl>
                                          <p:spTgt spid="97"/>
                                        </p:tgtEl>
                                        <p:attrNameLst>
                                          <p:attrName>style.visibility</p:attrName>
                                        </p:attrNameLst>
                                      </p:cBhvr>
                                      <p:to>
                                        <p:strVal val="visible"/>
                                      </p:to>
                                    </p:set>
                                    <p:anim calcmode="lin" valueType="num">
                                      <p:cBhvr additive="base">
                                        <p:cTn id="185" dur="500" fill="hold"/>
                                        <p:tgtEl>
                                          <p:spTgt spid="97"/>
                                        </p:tgtEl>
                                        <p:attrNameLst>
                                          <p:attrName>ppt_x</p:attrName>
                                        </p:attrNameLst>
                                      </p:cBhvr>
                                      <p:tavLst>
                                        <p:tav tm="0">
                                          <p:val>
                                            <p:strVal val="1+#ppt_w/2"/>
                                          </p:val>
                                        </p:tav>
                                        <p:tav tm="100000">
                                          <p:val>
                                            <p:strVal val="#ppt_x"/>
                                          </p:val>
                                        </p:tav>
                                      </p:tavLst>
                                    </p:anim>
                                    <p:anim calcmode="lin" valueType="num">
                                      <p:cBhvr additive="base">
                                        <p:cTn id="186"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xit" presetSubtype="8" fill="hold" grpId="1" nodeType="clickEffect">
                                  <p:stCondLst>
                                    <p:cond delay="0"/>
                                  </p:stCondLst>
                                  <p:childTnLst>
                                    <p:anim calcmode="lin" valueType="num">
                                      <p:cBhvr additive="base">
                                        <p:cTn id="190" dur="1000"/>
                                        <p:tgtEl>
                                          <p:spTgt spid="97"/>
                                        </p:tgtEl>
                                        <p:attrNameLst>
                                          <p:attrName>ppt_x</p:attrName>
                                        </p:attrNameLst>
                                      </p:cBhvr>
                                      <p:tavLst>
                                        <p:tav tm="0">
                                          <p:val>
                                            <p:strVal val="ppt_x"/>
                                          </p:val>
                                        </p:tav>
                                        <p:tav tm="100000">
                                          <p:val>
                                            <p:strVal val="0-ppt_w/2"/>
                                          </p:val>
                                        </p:tav>
                                      </p:tavLst>
                                    </p:anim>
                                    <p:anim calcmode="lin" valueType="num">
                                      <p:cBhvr additive="base">
                                        <p:cTn id="191" dur="1000"/>
                                        <p:tgtEl>
                                          <p:spTgt spid="97"/>
                                        </p:tgtEl>
                                        <p:attrNameLst>
                                          <p:attrName>ppt_y</p:attrName>
                                        </p:attrNameLst>
                                      </p:cBhvr>
                                      <p:tavLst>
                                        <p:tav tm="0">
                                          <p:val>
                                            <p:strVal val="ppt_y"/>
                                          </p:val>
                                        </p:tav>
                                        <p:tav tm="100000">
                                          <p:val>
                                            <p:strVal val="ppt_y"/>
                                          </p:val>
                                        </p:tav>
                                      </p:tavLst>
                                    </p:anim>
                                    <p:set>
                                      <p:cBhvr>
                                        <p:cTn id="192" dur="1" fill="hold">
                                          <p:stCondLst>
                                            <p:cond delay="999"/>
                                          </p:stCondLst>
                                        </p:cTn>
                                        <p:tgtEl>
                                          <p:spTgt spid="97"/>
                                        </p:tgtEl>
                                        <p:attrNameLst>
                                          <p:attrName>style.visibility</p:attrName>
                                        </p:attrNameLst>
                                      </p:cBhvr>
                                      <p:to>
                                        <p:strVal val="hidden"/>
                                      </p:to>
                                    </p:set>
                                  </p:childTnLst>
                                </p:cTn>
                              </p:par>
                            </p:childTnLst>
                          </p:cTn>
                        </p:par>
                        <p:par>
                          <p:cTn id="193" fill="hold">
                            <p:stCondLst>
                              <p:cond delay="1000"/>
                            </p:stCondLst>
                            <p:childTnLst>
                              <p:par>
                                <p:cTn id="194" presetID="2" presetClass="entr" presetSubtype="4" fill="hold" grpId="0" nodeType="afterEffect">
                                  <p:stCondLst>
                                    <p:cond delay="0"/>
                                  </p:stCondLst>
                                  <p:childTnLst>
                                    <p:set>
                                      <p:cBhvr>
                                        <p:cTn id="195" dur="1" fill="hold">
                                          <p:stCondLst>
                                            <p:cond delay="0"/>
                                          </p:stCondLst>
                                        </p:cTn>
                                        <p:tgtEl>
                                          <p:spTgt spid="110"/>
                                        </p:tgtEl>
                                        <p:attrNameLst>
                                          <p:attrName>style.visibility</p:attrName>
                                        </p:attrNameLst>
                                      </p:cBhvr>
                                      <p:to>
                                        <p:strVal val="visible"/>
                                      </p:to>
                                    </p:set>
                                    <p:anim calcmode="lin" valueType="num">
                                      <p:cBhvr additive="base">
                                        <p:cTn id="196" dur="500" fill="hold"/>
                                        <p:tgtEl>
                                          <p:spTgt spid="110"/>
                                        </p:tgtEl>
                                        <p:attrNameLst>
                                          <p:attrName>ppt_x</p:attrName>
                                        </p:attrNameLst>
                                      </p:cBhvr>
                                      <p:tavLst>
                                        <p:tav tm="0">
                                          <p:val>
                                            <p:strVal val="#ppt_x"/>
                                          </p:val>
                                        </p:tav>
                                        <p:tav tm="100000">
                                          <p:val>
                                            <p:strVal val="#ppt_x"/>
                                          </p:val>
                                        </p:tav>
                                      </p:tavLst>
                                    </p:anim>
                                    <p:anim calcmode="lin" valueType="num">
                                      <p:cBhvr additive="base">
                                        <p:cTn id="197"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4" grpId="0"/>
      <p:bldP spid="100" grpId="0"/>
      <p:bldP spid="101" grpId="0"/>
      <p:bldP spid="102" grpId="0"/>
      <p:bldP spid="103" grpId="0"/>
      <p:bldP spid="104" grpId="0"/>
      <p:bldP spid="105" grpId="0"/>
      <p:bldP spid="106" grpId="0"/>
      <p:bldP spid="107" grpId="0"/>
      <p:bldP spid="108" grpId="0"/>
      <p:bldP spid="109" grpId="0"/>
      <p:bldP spid="110" grpId="0"/>
      <p:bldP spid="111" grpId="0" animBg="1"/>
      <p:bldP spid="111" grpId="1" animBg="1"/>
      <p:bldP spid="112" grpId="0" animBg="1"/>
      <p:bldP spid="112" grpId="1" animBg="1"/>
      <p:bldP spid="87" grpId="0" animBg="1"/>
      <p:bldP spid="87" grpId="1" animBg="1"/>
      <p:bldP spid="89" grpId="0" animBg="1"/>
      <p:bldP spid="89" grpId="1" animBg="1"/>
      <p:bldP spid="90" grpId="0" animBg="1"/>
      <p:bldP spid="90" grpId="1" animBg="1"/>
      <p:bldP spid="91" grpId="0" animBg="1"/>
      <p:bldP spid="91" grpId="1" animBg="1"/>
      <p:bldP spid="94" grpId="0" animBg="1"/>
      <p:bldP spid="94" grpId="1" animBg="1"/>
      <p:bldP spid="95" grpId="0" animBg="1"/>
      <p:bldP spid="95" grpId="1" animBg="1"/>
      <p:bldP spid="96" grpId="0" animBg="1"/>
      <p:bldP spid="96" grpId="1" animBg="1"/>
      <p:bldP spid="97" grpId="0" animBg="1"/>
      <p:bldP spid="97"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sp>
        <p:nvSpPr>
          <p:cNvPr id="5" name="矩形 4"/>
          <p:cNvSpPr/>
          <p:nvPr/>
        </p:nvSpPr>
        <p:spPr>
          <a:xfrm>
            <a:off x="161944" y="1735275"/>
            <a:ext cx="9066413" cy="347787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元素类型、操作器</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travLevel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二叉树层次遍历算法</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Q;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辅助队列</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根节点入队</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Q.empty</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在队列再次变空之前，反复迭代</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Q.dequeue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x-&gt;data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取出队首节点并访问之</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HasLChild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 )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左孩子入队</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HasRChild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 )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右孩子入队</a:t>
            </a:r>
          </a:p>
          <a:p>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98" name="TextBox 20"/>
          <p:cNvSpPr txBox="1">
            <a:spLocks noChangeArrowheads="1"/>
          </p:cNvSpPr>
          <p:nvPr/>
        </p:nvSpPr>
        <p:spPr bwMode="auto">
          <a:xfrm>
            <a:off x="574295" y="5235553"/>
            <a:ext cx="8241709"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sz="2200" dirty="0"/>
              <a:t>初始化时令根入队，随后进入循环。每一步迭代中，取出队首节点，然后其左右孩子入队。一旦试图在下一迭代前发现队列为空，遍历即告完成。复杂度</a:t>
            </a:r>
            <a:r>
              <a:rPr lang="en-US" altLang="zh-CN" sz="2200" dirty="0"/>
              <a:t>O(n)</a:t>
            </a:r>
          </a:p>
        </p:txBody>
      </p:sp>
    </p:spTree>
    <p:extLst>
      <p:ext uri="{BB962C8B-B14F-4D97-AF65-F5344CB8AC3E}">
        <p14:creationId xmlns:p14="http://schemas.microsoft.com/office/powerpoint/2010/main" val="1625319087"/>
      </p:ext>
    </p:extLst>
  </p:cSld>
  <p:clrMapOvr>
    <a:masterClrMapping/>
  </p:clrMapOvr>
  <p:transition advTm="157">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二叉树</a:t>
            </a:r>
            <a:r>
              <a:rPr lang="zh-CN" altLang="en-US" sz="3600" dirty="0">
                <a:solidFill>
                  <a:srgbClr val="003366"/>
                </a:solidFill>
                <a:latin typeface="微软雅黑" pitchFamily="34" charset="-122"/>
                <a:ea typeface="微软雅黑" pitchFamily="34" charset="-122"/>
              </a:rPr>
              <a:t>先</a:t>
            </a:r>
            <a:r>
              <a:rPr lang="zh-CN" altLang="en-US" sz="3600" dirty="0" smtClean="0">
                <a:solidFill>
                  <a:srgbClr val="003366"/>
                </a:solidFill>
                <a:latin typeface="微软雅黑" pitchFamily="34" charset="-122"/>
                <a:ea typeface="微软雅黑" pitchFamily="34" charset="-122"/>
              </a:rPr>
              <a:t>序遍历迭代实现</a:t>
            </a:r>
            <a:endParaRPr lang="zh-CN" altLang="en-US" sz="3600" dirty="0">
              <a:solidFill>
                <a:srgbClr val="003366"/>
              </a:solidFill>
              <a:latin typeface="微软雅黑" pitchFamily="34" charset="-122"/>
              <a:ea typeface="微软雅黑" pitchFamily="34" charset="-122"/>
            </a:endParaRPr>
          </a:p>
        </p:txBody>
      </p:sp>
      <p:cxnSp>
        <p:nvCxnSpPr>
          <p:cNvPr id="3" name="直接箭头连接符 2"/>
          <p:cNvCxnSpPr/>
          <p:nvPr/>
        </p:nvCxnSpPr>
        <p:spPr bwMode="auto">
          <a:xfrm flipH="1">
            <a:off x="1036282" y="168274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 name="直接箭头连接符 3"/>
          <p:cNvCxnSpPr/>
          <p:nvPr/>
        </p:nvCxnSpPr>
        <p:spPr bwMode="auto">
          <a:xfrm>
            <a:off x="1831657" y="168568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2" name="直接箭头连接符 11"/>
          <p:cNvCxnSpPr/>
          <p:nvPr/>
        </p:nvCxnSpPr>
        <p:spPr bwMode="auto">
          <a:xfrm flipH="1">
            <a:off x="585092" y="259996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3" name="直接箭头连接符 12"/>
          <p:cNvCxnSpPr/>
          <p:nvPr/>
        </p:nvCxnSpPr>
        <p:spPr bwMode="auto">
          <a:xfrm>
            <a:off x="1078998" y="254428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4" name="直接箭头连接符 13"/>
          <p:cNvCxnSpPr/>
          <p:nvPr/>
        </p:nvCxnSpPr>
        <p:spPr bwMode="auto">
          <a:xfrm flipH="1">
            <a:off x="902157" y="3466181"/>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5" name="直接箭头连接符 14"/>
          <p:cNvCxnSpPr/>
          <p:nvPr/>
        </p:nvCxnSpPr>
        <p:spPr bwMode="auto">
          <a:xfrm>
            <a:off x="1467269" y="3466181"/>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1352111" y="132676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671706" y="211232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311666" y="30462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1043608" y="30389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2111866" y="211528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99698" y="395795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4" name="椭圆 33"/>
          <p:cNvSpPr/>
          <p:nvPr/>
        </p:nvSpPr>
        <p:spPr bwMode="auto">
          <a:xfrm>
            <a:off x="1607810" y="395013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文本框 45"/>
          <p:cNvSpPr txBox="1"/>
          <p:nvPr/>
        </p:nvSpPr>
        <p:spPr>
          <a:xfrm>
            <a:off x="179512" y="4869160"/>
            <a:ext cx="295467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表达式：</a:t>
            </a:r>
            <a:r>
              <a:rPr lang="en-US" altLang="zh-CN" sz="2000" dirty="0" smtClean="0">
                <a:latin typeface="微软雅黑" panose="020B0503020204020204" pitchFamily="34" charset="-122"/>
                <a:ea typeface="微软雅黑" panose="020B0503020204020204" pitchFamily="34" charset="-122"/>
              </a:rPr>
              <a:t>4 x (3+2) </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8</a:t>
            </a:r>
            <a:endParaRPr lang="zh-CN" altLang="en-US" sz="2000" dirty="0">
              <a:latin typeface="微软雅黑" panose="020B0503020204020204" pitchFamily="34" charset="-122"/>
              <a:ea typeface="微软雅黑" panose="020B0503020204020204" pitchFamily="34" charset="-122"/>
            </a:endParaRPr>
          </a:p>
        </p:txBody>
      </p:sp>
      <p:sp>
        <p:nvSpPr>
          <p:cNvPr id="48" name="文本框 47"/>
          <p:cNvSpPr txBox="1"/>
          <p:nvPr/>
        </p:nvSpPr>
        <p:spPr>
          <a:xfrm>
            <a:off x="179512" y="5403467"/>
            <a:ext cx="295467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先序遍历：</a:t>
            </a:r>
            <a:r>
              <a:rPr lang="en-US" altLang="zh-CN" sz="2000" dirty="0" smtClean="0">
                <a:latin typeface="微软雅黑" panose="020B0503020204020204" pitchFamily="34" charset="-122"/>
                <a:ea typeface="微软雅黑" panose="020B0503020204020204" pitchFamily="34" charset="-122"/>
              </a:rPr>
              <a:t>÷ x 4+3 2 8</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3539992" y="1115848"/>
            <a:ext cx="5508104" cy="3416320"/>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template</a:t>
            </a:r>
            <a:r>
              <a:rPr lang="en-US" altLang="zh-CN" dirty="0">
                <a:solidFill>
                  <a:srgbClr val="000000"/>
                </a:solidFill>
                <a:latin typeface="Consolas" panose="020B0609020204030204" pitchFamily="49" charset="0"/>
                <a:ea typeface="新宋体" panose="02010609030101010101" pitchFamily="49" charset="-122"/>
              </a:rPr>
              <a:t> &lt;</a:t>
            </a:r>
            <a:r>
              <a:rPr lang="en-US" altLang="zh-CN" dirty="0" err="1">
                <a:solidFill>
                  <a:srgbClr val="0000FF"/>
                </a:solidFill>
                <a:latin typeface="Consolas" panose="020B0609020204030204" pitchFamily="49" charset="0"/>
                <a:ea typeface="新宋体" panose="02010609030101010101" pitchFamily="49" charset="-122"/>
              </a:rPr>
              <a:t>typename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typename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VST</a:t>
            </a:r>
            <a:r>
              <a:rPr lang="en-US" altLang="zh-CN" dirty="0">
                <a:solidFill>
                  <a:srgbClr val="000000"/>
                </a:solidFill>
                <a:latin typeface="Consolas" panose="020B0609020204030204" pitchFamily="49" charset="0"/>
                <a:ea typeface="新宋体" panose="02010609030101010101" pitchFamily="49" charset="-122"/>
              </a:rPr>
              <a:t>&gt; </a:t>
            </a:r>
            <a:r>
              <a:rPr lang="en-US" altLang="zh-CN" dirty="0" smtClean="0">
                <a:solidFill>
                  <a:srgbClr val="0000FF"/>
                </a:solidFill>
                <a:latin typeface="Consolas" panose="020B0609020204030204" pitchFamily="49" charset="0"/>
                <a:ea typeface="新宋体" panose="02010609030101010101" pitchFamily="49" charset="-122"/>
              </a:rPr>
              <a:t>void</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travPre_I1 ( </a:t>
            </a:r>
            <a:r>
              <a:rPr lang="en-US" altLang="zh-CN" dirty="0" err="1" smtClean="0">
                <a:solidFill>
                  <a:srgbClr val="6F008A"/>
                </a:solidFill>
                <a:latin typeface="Consolas" panose="020B0609020204030204" pitchFamily="49" charset="0"/>
                <a:ea typeface="新宋体" panose="02010609030101010101" pitchFamily="49" charset="-122"/>
              </a:rPr>
              <a:t>BinNodePosi</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VST</a:t>
            </a:r>
            <a:r>
              <a:rPr lang="en-US" altLang="zh-CN" dirty="0">
                <a:solidFill>
                  <a:srgbClr val="000000"/>
                </a:solidFill>
                <a:latin typeface="Consolas" panose="020B0609020204030204" pitchFamily="49" charset="0"/>
                <a:ea typeface="新宋体" panose="02010609030101010101" pitchFamily="49" charset="-122"/>
              </a:rPr>
              <a:t>&amp; </a:t>
            </a:r>
            <a:r>
              <a:rPr lang="en-US" altLang="zh-CN" dirty="0">
                <a:solidFill>
                  <a:srgbClr val="808080"/>
                </a:solidFill>
                <a:latin typeface="Consolas" panose="020B0609020204030204" pitchFamily="49" charset="0"/>
                <a:ea typeface="新宋体" panose="02010609030101010101" pitchFamily="49" charset="-122"/>
              </a:rPr>
              <a:t>visit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smtClean="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2B91AF"/>
                </a:solidFill>
                <a:latin typeface="Consolas" panose="020B0609020204030204" pitchFamily="49" charset="0"/>
                <a:ea typeface="新宋体" panose="02010609030101010101" pitchFamily="49" charset="-122"/>
              </a:rPr>
              <a:t>Stack</a:t>
            </a:r>
            <a:r>
              <a:rPr lang="en-US" altLang="zh-CN" dirty="0" smtClean="0">
                <a:solidFill>
                  <a:srgbClr val="000000"/>
                </a:solidFill>
                <a:latin typeface="Consolas" panose="020B0609020204030204" pitchFamily="49" charset="0"/>
                <a:ea typeface="新宋体" panose="02010609030101010101" pitchFamily="49" charset="-122"/>
              </a:rPr>
              <a:t>&lt;</a:t>
            </a:r>
            <a:r>
              <a:rPr lang="en-US" altLang="zh-CN" dirty="0" err="1" smtClean="0">
                <a:solidFill>
                  <a:srgbClr val="6F008A"/>
                </a:solidFill>
                <a:latin typeface="Consolas" panose="020B0609020204030204" pitchFamily="49" charset="0"/>
                <a:ea typeface="新宋体" panose="02010609030101010101" pitchFamily="49" charset="-122"/>
              </a:rPr>
              <a:t>BinNodePosi</a:t>
            </a:r>
            <a:r>
              <a:rPr lang="en-US" altLang="zh-CN" dirty="0" smtClean="0">
                <a:solidFill>
                  <a:srgbClr val="000000"/>
                </a:solidFill>
                <a:latin typeface="Consolas" panose="020B0609020204030204" pitchFamily="49" charset="0"/>
                <a:ea typeface="新宋体" panose="02010609030101010101" pitchFamily="49" charset="-122"/>
              </a:rPr>
              <a:t>(</a:t>
            </a:r>
            <a:r>
              <a:rPr lang="en-US" altLang="zh-CN" dirty="0" smtClean="0">
                <a:solidFill>
                  <a:srgbClr val="2B91AF"/>
                </a:solidFill>
                <a:latin typeface="Consolas" panose="020B0609020204030204" pitchFamily="49" charset="0"/>
                <a:ea typeface="新宋体" panose="02010609030101010101" pitchFamily="49" charset="-122"/>
              </a:rPr>
              <a:t>T</a:t>
            </a:r>
            <a:r>
              <a:rPr lang="en-US" altLang="zh-CN" dirty="0">
                <a:solidFill>
                  <a:srgbClr val="000000"/>
                </a:solidFill>
                <a:latin typeface="Consolas" panose="020B0609020204030204" pitchFamily="49" charset="0"/>
                <a:ea typeface="新宋体" panose="02010609030101010101" pitchFamily="49" charset="-122"/>
              </a:rPr>
              <a:t>)&gt; S; </a:t>
            </a:r>
            <a:endParaRPr lang="zh-CN" altLang="en-US" sz="1600" kern="0" dirty="0">
              <a:solidFill>
                <a:srgbClr val="CC0000"/>
              </a:solidFill>
              <a:latin typeface="Consolas" panose="020B0609020204030204" pitchFamily="49" charset="0"/>
              <a:ea typeface="隶书"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00"/>
                </a:solidFill>
                <a:latin typeface="Consolas" panose="020B0609020204030204" pitchFamily="49" charset="0"/>
                <a:ea typeface="新宋体" panose="02010609030101010101" pitchFamily="49" charset="-122"/>
              </a:rPr>
              <a:t>S.push</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 </a:t>
            </a:r>
            <a:endParaRPr lang="en-US" altLang="zh-CN" dirty="0" smtClean="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while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S.empty</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smtClean="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808080"/>
                </a:solidFill>
                <a:latin typeface="Consolas" panose="020B0609020204030204" pitchFamily="49" charset="0"/>
                <a:ea typeface="新宋体" panose="02010609030101010101" pitchFamily="49" charset="-122"/>
              </a:rPr>
              <a:t>x</a:t>
            </a:r>
            <a:r>
              <a:rPr lang="zh-CN" altLang="en-US"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S.pop</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visit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-&gt;data ); </a:t>
            </a:r>
            <a:endParaRPr lang="en-US" altLang="zh-CN" dirty="0" smtClean="0">
              <a:solidFill>
                <a:srgbClr val="000000"/>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      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6F008A"/>
                </a:solidFill>
                <a:latin typeface="Consolas" panose="020B0609020204030204" pitchFamily="49" charset="0"/>
                <a:ea typeface="新宋体" panose="02010609030101010101" pitchFamily="49" charset="-122"/>
              </a:rPr>
              <a:t>HasRChild</a:t>
            </a:r>
            <a:r>
              <a:rPr lang="en-US" altLang="zh-CN" dirty="0">
                <a:solidFill>
                  <a:srgbClr val="000000"/>
                </a:solidFill>
                <a:latin typeface="Consolas" panose="020B0609020204030204" pitchFamily="49" charset="0"/>
                <a:ea typeface="新宋体" panose="02010609030101010101" pitchFamily="49" charset="-122"/>
              </a:rPr>
              <a:t> ( *x ) ) </a:t>
            </a:r>
            <a:endParaRPr lang="en-US" altLang="zh-CN" dirty="0" smtClean="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smtClean="0">
                <a:solidFill>
                  <a:srgbClr val="000000"/>
                </a:solidFill>
                <a:latin typeface="Consolas" panose="020B0609020204030204" pitchFamily="49" charset="0"/>
                <a:ea typeface="新宋体" panose="02010609030101010101" pitchFamily="49" charset="-122"/>
              </a:rPr>
              <a:t>S.push</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a:t>
            </a:r>
            <a:r>
              <a:rPr lang="en-US" altLang="zh-CN" dirty="0" err="1">
                <a:solidFill>
                  <a:srgbClr val="000000"/>
                </a:solidFill>
                <a:latin typeface="Consolas" panose="020B0609020204030204" pitchFamily="49" charset="0"/>
                <a:ea typeface="新宋体" panose="02010609030101010101" pitchFamily="49" charset="-122"/>
              </a:rPr>
              <a:t>rc</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smtClean="0">
                <a:solidFill>
                  <a:srgbClr val="000000"/>
                </a:solidFill>
                <a:latin typeface="Consolas" panose="020B0609020204030204" pitchFamily="49" charset="0"/>
                <a:ea typeface="新宋体" panose="02010609030101010101" pitchFamily="49" charset="-122"/>
              </a:rPr>
              <a:t> </a:t>
            </a:r>
          </a:p>
          <a:p>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6F008A"/>
                </a:solidFill>
                <a:latin typeface="Consolas" panose="020B0609020204030204" pitchFamily="49" charset="0"/>
                <a:ea typeface="新宋体" panose="02010609030101010101" pitchFamily="49" charset="-122"/>
              </a:rPr>
              <a:t>HasLChild</a:t>
            </a:r>
            <a:r>
              <a:rPr lang="en-US" altLang="zh-CN" dirty="0">
                <a:solidFill>
                  <a:srgbClr val="000000"/>
                </a:solidFill>
                <a:latin typeface="Consolas" panose="020B0609020204030204" pitchFamily="49" charset="0"/>
                <a:ea typeface="新宋体" panose="02010609030101010101" pitchFamily="49" charset="-122"/>
              </a:rPr>
              <a:t> ( *x ) ) </a:t>
            </a:r>
            <a:endParaRPr lang="en-US" altLang="zh-CN" dirty="0" smtClean="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smtClean="0">
                <a:solidFill>
                  <a:srgbClr val="000000"/>
                </a:solidFill>
                <a:latin typeface="Consolas" panose="020B0609020204030204" pitchFamily="49" charset="0"/>
                <a:ea typeface="新宋体" panose="02010609030101010101" pitchFamily="49" charset="-122"/>
              </a:rPr>
              <a:t>S.push</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a:t>
            </a:r>
            <a:r>
              <a:rPr lang="en-US" altLang="zh-CN" dirty="0" err="1">
                <a:solidFill>
                  <a:srgbClr val="000000"/>
                </a:solidFill>
                <a:latin typeface="Consolas" panose="020B0609020204030204" pitchFamily="49" charset="0"/>
                <a:ea typeface="新宋体" panose="02010609030101010101" pitchFamily="49" charset="-122"/>
              </a:rPr>
              <a:t>lc</a:t>
            </a:r>
            <a:r>
              <a:rPr lang="en-US" altLang="zh-CN" dirty="0">
                <a:solidFill>
                  <a:srgbClr val="000000"/>
                </a:solidFill>
                <a:latin typeface="Consolas" panose="020B0609020204030204" pitchFamily="49" charset="0"/>
                <a:ea typeface="新宋体" panose="02010609030101010101" pitchFamily="49" charset="-122"/>
              </a:rPr>
              <a:t> );</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grpSp>
        <p:nvGrpSpPr>
          <p:cNvPr id="17" name="组合 16"/>
          <p:cNvGrpSpPr/>
          <p:nvPr/>
        </p:nvGrpSpPr>
        <p:grpSpPr>
          <a:xfrm>
            <a:off x="8061286" y="4365104"/>
            <a:ext cx="730327" cy="2318538"/>
            <a:chOff x="8162153" y="4437112"/>
            <a:chExt cx="730327" cy="2318538"/>
          </a:xfrm>
        </p:grpSpPr>
        <p:cxnSp>
          <p:nvCxnSpPr>
            <p:cNvPr id="27" name="直接连接符 26"/>
            <p:cNvCxnSpPr/>
            <p:nvPr/>
          </p:nvCxnSpPr>
          <p:spPr bwMode="auto">
            <a:xfrm flipH="1">
              <a:off x="8162153" y="4437112"/>
              <a:ext cx="5114" cy="2304256"/>
            </a:xfrm>
            <a:prstGeom prst="line">
              <a:avLst/>
            </a:prstGeom>
            <a:solidFill>
              <a:schemeClr val="accent1"/>
            </a:solidFill>
            <a:ln w="22225" cap="flat" cmpd="sng" algn="ctr">
              <a:solidFill>
                <a:schemeClr val="tx1"/>
              </a:solidFill>
              <a:prstDash val="solid"/>
              <a:round/>
              <a:headEnd type="none"/>
              <a:tailEnd type="none"/>
            </a:ln>
            <a:effectLst/>
          </p:spPr>
        </p:cxnSp>
        <p:cxnSp>
          <p:nvCxnSpPr>
            <p:cNvPr id="28" name="直接连接符 27"/>
            <p:cNvCxnSpPr/>
            <p:nvPr/>
          </p:nvCxnSpPr>
          <p:spPr bwMode="auto">
            <a:xfrm flipH="1">
              <a:off x="8883887" y="4437112"/>
              <a:ext cx="8593" cy="2318538"/>
            </a:xfrm>
            <a:prstGeom prst="line">
              <a:avLst/>
            </a:prstGeom>
            <a:solidFill>
              <a:schemeClr val="accent1"/>
            </a:solidFill>
            <a:ln w="22225" cap="flat" cmpd="sng" algn="ctr">
              <a:solidFill>
                <a:schemeClr val="tx1"/>
              </a:solidFill>
              <a:prstDash val="solid"/>
              <a:round/>
              <a:headEnd type="none"/>
              <a:tailEnd type="none"/>
            </a:ln>
            <a:effectLst/>
          </p:spPr>
        </p:cxnSp>
        <p:cxnSp>
          <p:nvCxnSpPr>
            <p:cNvPr id="29" name="直接连接符 28"/>
            <p:cNvCxnSpPr/>
            <p:nvPr/>
          </p:nvCxnSpPr>
          <p:spPr bwMode="auto">
            <a:xfrm flipH="1">
              <a:off x="8172400" y="6741368"/>
              <a:ext cx="720080" cy="1"/>
            </a:xfrm>
            <a:prstGeom prst="line">
              <a:avLst/>
            </a:prstGeom>
            <a:solidFill>
              <a:schemeClr val="accent1"/>
            </a:solidFill>
            <a:ln w="22225" cap="flat" cmpd="sng" algn="ctr">
              <a:solidFill>
                <a:schemeClr val="tx1"/>
              </a:solidFill>
              <a:prstDash val="solid"/>
              <a:round/>
              <a:headEnd type="none"/>
              <a:tailEnd type="none"/>
            </a:ln>
            <a:effectLst/>
          </p:spPr>
        </p:cxnSp>
      </p:grpSp>
      <p:sp>
        <p:nvSpPr>
          <p:cNvPr id="36" name="椭圆 35"/>
          <p:cNvSpPr/>
          <p:nvPr/>
        </p:nvSpPr>
        <p:spPr bwMode="auto">
          <a:xfrm>
            <a:off x="8163771"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7" name="椭圆 36"/>
          <p:cNvSpPr/>
          <p:nvPr/>
        </p:nvSpPr>
        <p:spPr bwMode="auto">
          <a:xfrm>
            <a:off x="3096416"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8" name="椭圆 37"/>
          <p:cNvSpPr/>
          <p:nvPr/>
        </p:nvSpPr>
        <p:spPr bwMode="auto">
          <a:xfrm>
            <a:off x="8163771"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9" name="椭圆 38"/>
          <p:cNvSpPr/>
          <p:nvPr/>
        </p:nvSpPr>
        <p:spPr bwMode="auto">
          <a:xfrm>
            <a:off x="8163771" y="55172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3715665"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8163771" y="55198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8163771" y="494116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4311959" y="611026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椭圆 43"/>
          <p:cNvSpPr/>
          <p:nvPr/>
        </p:nvSpPr>
        <p:spPr bwMode="auto">
          <a:xfrm>
            <a:off x="4908253" y="611026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5" name="椭圆 44"/>
          <p:cNvSpPr/>
          <p:nvPr/>
        </p:nvSpPr>
        <p:spPr bwMode="auto">
          <a:xfrm>
            <a:off x="8163771" y="55172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椭圆 53"/>
          <p:cNvSpPr/>
          <p:nvPr/>
        </p:nvSpPr>
        <p:spPr bwMode="auto">
          <a:xfrm>
            <a:off x="8163771" y="494830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5" name="椭圆 54"/>
          <p:cNvSpPr/>
          <p:nvPr/>
        </p:nvSpPr>
        <p:spPr bwMode="auto">
          <a:xfrm>
            <a:off x="5509604"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6105898"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6702192" y="611026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69247421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grpId="1"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0-ppt_h/2"/>
                                          </p:val>
                                        </p:tav>
                                      </p:tavLst>
                                    </p:anim>
                                    <p:set>
                                      <p:cBhvr>
                                        <p:cTn id="14" dur="1" fill="hold">
                                          <p:stCondLst>
                                            <p:cond delay="499"/>
                                          </p:stCondLst>
                                        </p:cTn>
                                        <p:tgtEl>
                                          <p:spTgt spid="36"/>
                                        </p:tgtEl>
                                        <p:attrNameLst>
                                          <p:attrName>style.visibility</p:attrName>
                                        </p:attrNameLst>
                                      </p:cBhvr>
                                      <p:to>
                                        <p:strVal val="hidden"/>
                                      </p:to>
                                    </p:se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additive="base">
                                        <p:cTn id="18" dur="500" fill="hold"/>
                                        <p:tgtEl>
                                          <p:spTgt spid="37"/>
                                        </p:tgtEl>
                                        <p:attrNameLst>
                                          <p:attrName>ppt_x</p:attrName>
                                        </p:attrNameLst>
                                      </p:cBhvr>
                                      <p:tavLst>
                                        <p:tav tm="0">
                                          <p:val>
                                            <p:strVal val="#ppt_x"/>
                                          </p:val>
                                        </p:tav>
                                        <p:tav tm="100000">
                                          <p:val>
                                            <p:strVal val="#ppt_x"/>
                                          </p:val>
                                        </p:tav>
                                      </p:tavLst>
                                    </p:anim>
                                    <p:anim calcmode="lin" valueType="num">
                                      <p:cBhvr additive="base">
                                        <p:cTn id="1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1000" fill="hold"/>
                                        <p:tgtEl>
                                          <p:spTgt spid="38"/>
                                        </p:tgtEl>
                                        <p:attrNameLst>
                                          <p:attrName>ppt_x</p:attrName>
                                        </p:attrNameLst>
                                      </p:cBhvr>
                                      <p:tavLst>
                                        <p:tav tm="0">
                                          <p:val>
                                            <p:strVal val="#ppt_x"/>
                                          </p:val>
                                        </p:tav>
                                        <p:tav tm="100000">
                                          <p:val>
                                            <p:strVal val="#ppt_x"/>
                                          </p:val>
                                        </p:tav>
                                      </p:tavLst>
                                    </p:anim>
                                    <p:anim calcmode="lin" valueType="num">
                                      <p:cBhvr additive="base">
                                        <p:cTn id="25" dur="10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ppt_x"/>
                                          </p:val>
                                        </p:tav>
                                        <p:tav tm="100000">
                                          <p:val>
                                            <p:strVal val="#ppt_x"/>
                                          </p:val>
                                        </p:tav>
                                      </p:tavLst>
                                    </p:anim>
                                    <p:anim calcmode="lin" valueType="num">
                                      <p:cBhvr additive="base">
                                        <p:cTn id="31"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1" fill="hold" grpId="1" nodeType="clickEffect">
                                  <p:stCondLst>
                                    <p:cond delay="0"/>
                                  </p:stCondLst>
                                  <p:childTnLst>
                                    <p:anim calcmode="lin" valueType="num">
                                      <p:cBhvr additive="base">
                                        <p:cTn id="35" dur="500"/>
                                        <p:tgtEl>
                                          <p:spTgt spid="39"/>
                                        </p:tgtEl>
                                        <p:attrNameLst>
                                          <p:attrName>ppt_x</p:attrName>
                                        </p:attrNameLst>
                                      </p:cBhvr>
                                      <p:tavLst>
                                        <p:tav tm="0">
                                          <p:val>
                                            <p:strVal val="ppt_x"/>
                                          </p:val>
                                        </p:tav>
                                        <p:tav tm="100000">
                                          <p:val>
                                            <p:strVal val="ppt_x"/>
                                          </p:val>
                                        </p:tav>
                                      </p:tavLst>
                                    </p:anim>
                                    <p:anim calcmode="lin" valueType="num">
                                      <p:cBhvr additive="base">
                                        <p:cTn id="36" dur="500"/>
                                        <p:tgtEl>
                                          <p:spTgt spid="39"/>
                                        </p:tgtEl>
                                        <p:attrNameLst>
                                          <p:attrName>ppt_y</p:attrName>
                                        </p:attrNameLst>
                                      </p:cBhvr>
                                      <p:tavLst>
                                        <p:tav tm="0">
                                          <p:val>
                                            <p:strVal val="ppt_y"/>
                                          </p:val>
                                        </p:tav>
                                        <p:tav tm="100000">
                                          <p:val>
                                            <p:strVal val="0-ppt_h/2"/>
                                          </p:val>
                                        </p:tav>
                                      </p:tavLst>
                                    </p:anim>
                                    <p:set>
                                      <p:cBhvr>
                                        <p:cTn id="37" dur="1" fill="hold">
                                          <p:stCondLst>
                                            <p:cond delay="499"/>
                                          </p:stCondLst>
                                        </p:cTn>
                                        <p:tgtEl>
                                          <p:spTgt spid="39"/>
                                        </p:tgtEl>
                                        <p:attrNameLst>
                                          <p:attrName>style.visibility</p:attrName>
                                        </p:attrNameLst>
                                      </p:cBhvr>
                                      <p:to>
                                        <p:strVal val="hidden"/>
                                      </p:to>
                                    </p:set>
                                  </p:child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ppt_x"/>
                                          </p:val>
                                        </p:tav>
                                        <p:tav tm="100000">
                                          <p:val>
                                            <p:strVal val="#ppt_x"/>
                                          </p:val>
                                        </p:tav>
                                      </p:tavLst>
                                    </p:anim>
                                    <p:anim calcmode="lin" valueType="num">
                                      <p:cBhvr additive="base">
                                        <p:cTn id="4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ppt_x"/>
                                          </p:val>
                                        </p:tav>
                                        <p:tav tm="100000">
                                          <p:val>
                                            <p:strVal val="#ppt_x"/>
                                          </p:val>
                                        </p:tav>
                                      </p:tavLst>
                                    </p:anim>
                                    <p:anim calcmode="lin" valueType="num">
                                      <p:cBhvr additive="base">
                                        <p:cTn id="54"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1" fill="hold" grpId="1" nodeType="clickEffect">
                                  <p:stCondLst>
                                    <p:cond delay="0"/>
                                  </p:stCondLst>
                                  <p:childTnLst>
                                    <p:anim calcmode="lin" valueType="num">
                                      <p:cBhvr additive="base">
                                        <p:cTn id="58" dur="500"/>
                                        <p:tgtEl>
                                          <p:spTgt spid="42"/>
                                        </p:tgtEl>
                                        <p:attrNameLst>
                                          <p:attrName>ppt_x</p:attrName>
                                        </p:attrNameLst>
                                      </p:cBhvr>
                                      <p:tavLst>
                                        <p:tav tm="0">
                                          <p:val>
                                            <p:strVal val="ppt_x"/>
                                          </p:val>
                                        </p:tav>
                                        <p:tav tm="100000">
                                          <p:val>
                                            <p:strVal val="ppt_x"/>
                                          </p:val>
                                        </p:tav>
                                      </p:tavLst>
                                    </p:anim>
                                    <p:anim calcmode="lin" valueType="num">
                                      <p:cBhvr additive="base">
                                        <p:cTn id="59" dur="500"/>
                                        <p:tgtEl>
                                          <p:spTgt spid="42"/>
                                        </p:tgtEl>
                                        <p:attrNameLst>
                                          <p:attrName>ppt_y</p:attrName>
                                        </p:attrNameLst>
                                      </p:cBhvr>
                                      <p:tavLst>
                                        <p:tav tm="0">
                                          <p:val>
                                            <p:strVal val="ppt_y"/>
                                          </p:val>
                                        </p:tav>
                                        <p:tav tm="100000">
                                          <p:val>
                                            <p:strVal val="0-ppt_h/2"/>
                                          </p:val>
                                        </p:tav>
                                      </p:tavLst>
                                    </p:anim>
                                    <p:set>
                                      <p:cBhvr>
                                        <p:cTn id="60" dur="1" fill="hold">
                                          <p:stCondLst>
                                            <p:cond delay="499"/>
                                          </p:stCondLst>
                                        </p:cTn>
                                        <p:tgtEl>
                                          <p:spTgt spid="42"/>
                                        </p:tgtEl>
                                        <p:attrNameLst>
                                          <p:attrName>style.visibility</p:attrName>
                                        </p:attrNameLst>
                                      </p:cBhvr>
                                      <p:to>
                                        <p:strVal val="hidden"/>
                                      </p:to>
                                    </p:set>
                                  </p:childTnLst>
                                </p:cTn>
                              </p:par>
                            </p:childTnLst>
                          </p:cTn>
                        </p:par>
                        <p:par>
                          <p:cTn id="61" fill="hold">
                            <p:stCondLst>
                              <p:cond delay="500"/>
                            </p:stCondLst>
                            <p:childTnLst>
                              <p:par>
                                <p:cTn id="62" presetID="2" presetClass="entr" presetSubtype="4" fill="hold" grpId="0" nodeType="after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additive="base">
                                        <p:cTn id="64" dur="500" fill="hold"/>
                                        <p:tgtEl>
                                          <p:spTgt spid="43"/>
                                        </p:tgtEl>
                                        <p:attrNameLst>
                                          <p:attrName>ppt_x</p:attrName>
                                        </p:attrNameLst>
                                      </p:cBhvr>
                                      <p:tavLst>
                                        <p:tav tm="0">
                                          <p:val>
                                            <p:strVal val="#ppt_x"/>
                                          </p:val>
                                        </p:tav>
                                        <p:tav tm="100000">
                                          <p:val>
                                            <p:strVal val="#ppt_x"/>
                                          </p:val>
                                        </p:tav>
                                      </p:tavLst>
                                    </p:anim>
                                    <p:anim calcmode="lin" valueType="num">
                                      <p:cBhvr additive="base">
                                        <p:cTn id="6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xit" presetSubtype="1" fill="hold" grpId="1" nodeType="clickEffect">
                                  <p:stCondLst>
                                    <p:cond delay="0"/>
                                  </p:stCondLst>
                                  <p:childTnLst>
                                    <p:anim calcmode="lin" valueType="num">
                                      <p:cBhvr additive="base">
                                        <p:cTn id="69" dur="500"/>
                                        <p:tgtEl>
                                          <p:spTgt spid="41"/>
                                        </p:tgtEl>
                                        <p:attrNameLst>
                                          <p:attrName>ppt_x</p:attrName>
                                        </p:attrNameLst>
                                      </p:cBhvr>
                                      <p:tavLst>
                                        <p:tav tm="0">
                                          <p:val>
                                            <p:strVal val="ppt_x"/>
                                          </p:val>
                                        </p:tav>
                                        <p:tav tm="100000">
                                          <p:val>
                                            <p:strVal val="ppt_x"/>
                                          </p:val>
                                        </p:tav>
                                      </p:tavLst>
                                    </p:anim>
                                    <p:anim calcmode="lin" valueType="num">
                                      <p:cBhvr additive="base">
                                        <p:cTn id="70" dur="500"/>
                                        <p:tgtEl>
                                          <p:spTgt spid="41"/>
                                        </p:tgtEl>
                                        <p:attrNameLst>
                                          <p:attrName>ppt_y</p:attrName>
                                        </p:attrNameLst>
                                      </p:cBhvr>
                                      <p:tavLst>
                                        <p:tav tm="0">
                                          <p:val>
                                            <p:strVal val="ppt_y"/>
                                          </p:val>
                                        </p:tav>
                                        <p:tav tm="100000">
                                          <p:val>
                                            <p:strVal val="0-ppt_h/2"/>
                                          </p:val>
                                        </p:tav>
                                      </p:tavLst>
                                    </p:anim>
                                    <p:set>
                                      <p:cBhvr>
                                        <p:cTn id="71" dur="1" fill="hold">
                                          <p:stCondLst>
                                            <p:cond delay="499"/>
                                          </p:stCondLst>
                                        </p:cTn>
                                        <p:tgtEl>
                                          <p:spTgt spid="41"/>
                                        </p:tgtEl>
                                        <p:attrNameLst>
                                          <p:attrName>style.visibility</p:attrName>
                                        </p:attrNameLst>
                                      </p:cBhvr>
                                      <p:to>
                                        <p:strVal val="hidden"/>
                                      </p:to>
                                    </p:set>
                                  </p:childTnLst>
                                </p:cTn>
                              </p:par>
                            </p:childTnLst>
                          </p:cTn>
                        </p:par>
                        <p:par>
                          <p:cTn id="72" fill="hold">
                            <p:stCondLst>
                              <p:cond delay="500"/>
                            </p:stCondLst>
                            <p:childTnLst>
                              <p:par>
                                <p:cTn id="73" presetID="2" presetClass="entr" presetSubtype="4" fill="hold" grpId="0" nodeType="after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additive="base">
                                        <p:cTn id="81" dur="500" fill="hold"/>
                                        <p:tgtEl>
                                          <p:spTgt spid="45"/>
                                        </p:tgtEl>
                                        <p:attrNameLst>
                                          <p:attrName>ppt_x</p:attrName>
                                        </p:attrNameLst>
                                      </p:cBhvr>
                                      <p:tavLst>
                                        <p:tav tm="0">
                                          <p:val>
                                            <p:strVal val="#ppt_x"/>
                                          </p:val>
                                        </p:tav>
                                        <p:tav tm="100000">
                                          <p:val>
                                            <p:strVal val="#ppt_x"/>
                                          </p:val>
                                        </p:tav>
                                      </p:tavLst>
                                    </p:anim>
                                    <p:anim calcmode="lin" valueType="num">
                                      <p:cBhvr additive="base">
                                        <p:cTn id="82"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1"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anim calcmode="lin" valueType="num">
                                      <p:cBhvr additive="base">
                                        <p:cTn id="87" dur="500" fill="hold"/>
                                        <p:tgtEl>
                                          <p:spTgt spid="54"/>
                                        </p:tgtEl>
                                        <p:attrNameLst>
                                          <p:attrName>ppt_x</p:attrName>
                                        </p:attrNameLst>
                                      </p:cBhvr>
                                      <p:tavLst>
                                        <p:tav tm="0">
                                          <p:val>
                                            <p:strVal val="#ppt_x"/>
                                          </p:val>
                                        </p:tav>
                                        <p:tav tm="100000">
                                          <p:val>
                                            <p:strVal val="#ppt_x"/>
                                          </p:val>
                                        </p:tav>
                                      </p:tavLst>
                                    </p:anim>
                                    <p:anim calcmode="lin" valueType="num">
                                      <p:cBhvr additive="base">
                                        <p:cTn id="88"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xit" presetSubtype="1" fill="hold" grpId="1" nodeType="clickEffect">
                                  <p:stCondLst>
                                    <p:cond delay="0"/>
                                  </p:stCondLst>
                                  <p:childTnLst>
                                    <p:anim calcmode="lin" valueType="num">
                                      <p:cBhvr additive="base">
                                        <p:cTn id="92" dur="500"/>
                                        <p:tgtEl>
                                          <p:spTgt spid="54"/>
                                        </p:tgtEl>
                                        <p:attrNameLst>
                                          <p:attrName>ppt_x</p:attrName>
                                        </p:attrNameLst>
                                      </p:cBhvr>
                                      <p:tavLst>
                                        <p:tav tm="0">
                                          <p:val>
                                            <p:strVal val="ppt_x"/>
                                          </p:val>
                                        </p:tav>
                                        <p:tav tm="100000">
                                          <p:val>
                                            <p:strVal val="ppt_x"/>
                                          </p:val>
                                        </p:tav>
                                      </p:tavLst>
                                    </p:anim>
                                    <p:anim calcmode="lin" valueType="num">
                                      <p:cBhvr additive="base">
                                        <p:cTn id="93" dur="500"/>
                                        <p:tgtEl>
                                          <p:spTgt spid="54"/>
                                        </p:tgtEl>
                                        <p:attrNameLst>
                                          <p:attrName>ppt_y</p:attrName>
                                        </p:attrNameLst>
                                      </p:cBhvr>
                                      <p:tavLst>
                                        <p:tav tm="0">
                                          <p:val>
                                            <p:strVal val="ppt_y"/>
                                          </p:val>
                                        </p:tav>
                                        <p:tav tm="100000">
                                          <p:val>
                                            <p:strVal val="0-ppt_h/2"/>
                                          </p:val>
                                        </p:tav>
                                      </p:tavLst>
                                    </p:anim>
                                    <p:set>
                                      <p:cBhvr>
                                        <p:cTn id="94" dur="1" fill="hold">
                                          <p:stCondLst>
                                            <p:cond delay="499"/>
                                          </p:stCondLst>
                                        </p:cTn>
                                        <p:tgtEl>
                                          <p:spTgt spid="54"/>
                                        </p:tgtEl>
                                        <p:attrNameLst>
                                          <p:attrName>style.visibility</p:attrName>
                                        </p:attrNameLst>
                                      </p:cBhvr>
                                      <p:to>
                                        <p:strVal val="hidden"/>
                                      </p:to>
                                    </p:set>
                                  </p:childTnLst>
                                </p:cTn>
                              </p:par>
                            </p:childTnLst>
                          </p:cTn>
                        </p:par>
                        <p:par>
                          <p:cTn id="95" fill="hold">
                            <p:stCondLst>
                              <p:cond delay="500"/>
                            </p:stCondLst>
                            <p:childTnLst>
                              <p:par>
                                <p:cTn id="96" presetID="2" presetClass="entr" presetSubtype="4" fill="hold" grpId="0"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additive="base">
                                        <p:cTn id="98" dur="500" fill="hold"/>
                                        <p:tgtEl>
                                          <p:spTgt spid="55"/>
                                        </p:tgtEl>
                                        <p:attrNameLst>
                                          <p:attrName>ppt_x</p:attrName>
                                        </p:attrNameLst>
                                      </p:cBhvr>
                                      <p:tavLst>
                                        <p:tav tm="0">
                                          <p:val>
                                            <p:strVal val="#ppt_x"/>
                                          </p:val>
                                        </p:tav>
                                        <p:tav tm="100000">
                                          <p:val>
                                            <p:strVal val="#ppt_x"/>
                                          </p:val>
                                        </p:tav>
                                      </p:tavLst>
                                    </p:anim>
                                    <p:anim calcmode="lin" valueType="num">
                                      <p:cBhvr additive="base">
                                        <p:cTn id="9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xit" presetSubtype="1" fill="hold" grpId="1" nodeType="clickEffect">
                                  <p:stCondLst>
                                    <p:cond delay="0"/>
                                  </p:stCondLst>
                                  <p:childTnLst>
                                    <p:anim calcmode="lin" valueType="num">
                                      <p:cBhvr additive="base">
                                        <p:cTn id="103" dur="500"/>
                                        <p:tgtEl>
                                          <p:spTgt spid="45"/>
                                        </p:tgtEl>
                                        <p:attrNameLst>
                                          <p:attrName>ppt_x</p:attrName>
                                        </p:attrNameLst>
                                      </p:cBhvr>
                                      <p:tavLst>
                                        <p:tav tm="0">
                                          <p:val>
                                            <p:strVal val="ppt_x"/>
                                          </p:val>
                                        </p:tav>
                                        <p:tav tm="100000">
                                          <p:val>
                                            <p:strVal val="ppt_x"/>
                                          </p:val>
                                        </p:tav>
                                      </p:tavLst>
                                    </p:anim>
                                    <p:anim calcmode="lin" valueType="num">
                                      <p:cBhvr additive="base">
                                        <p:cTn id="104" dur="500"/>
                                        <p:tgtEl>
                                          <p:spTgt spid="45"/>
                                        </p:tgtEl>
                                        <p:attrNameLst>
                                          <p:attrName>ppt_y</p:attrName>
                                        </p:attrNameLst>
                                      </p:cBhvr>
                                      <p:tavLst>
                                        <p:tav tm="0">
                                          <p:val>
                                            <p:strVal val="ppt_y"/>
                                          </p:val>
                                        </p:tav>
                                        <p:tav tm="100000">
                                          <p:val>
                                            <p:strVal val="0-ppt_h/2"/>
                                          </p:val>
                                        </p:tav>
                                      </p:tavLst>
                                    </p:anim>
                                    <p:set>
                                      <p:cBhvr>
                                        <p:cTn id="105" dur="1" fill="hold">
                                          <p:stCondLst>
                                            <p:cond delay="499"/>
                                          </p:stCondLst>
                                        </p:cTn>
                                        <p:tgtEl>
                                          <p:spTgt spid="45"/>
                                        </p:tgtEl>
                                        <p:attrNameLst>
                                          <p:attrName>style.visibility</p:attrName>
                                        </p:attrNameLst>
                                      </p:cBhvr>
                                      <p:to>
                                        <p:strVal val="hidden"/>
                                      </p:to>
                                    </p:set>
                                  </p:childTnLst>
                                </p:cTn>
                              </p:par>
                            </p:childTnLst>
                          </p:cTn>
                        </p:par>
                        <p:par>
                          <p:cTn id="106" fill="hold">
                            <p:stCondLst>
                              <p:cond delay="500"/>
                            </p:stCondLst>
                            <p:childTnLst>
                              <p:par>
                                <p:cTn id="107" presetID="2" presetClass="entr" presetSubtype="4" fill="hold" grpId="0" nodeType="after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additive="base">
                                        <p:cTn id="109" dur="500" fill="hold"/>
                                        <p:tgtEl>
                                          <p:spTgt spid="56"/>
                                        </p:tgtEl>
                                        <p:attrNameLst>
                                          <p:attrName>ppt_x</p:attrName>
                                        </p:attrNameLst>
                                      </p:cBhvr>
                                      <p:tavLst>
                                        <p:tav tm="0">
                                          <p:val>
                                            <p:strVal val="#ppt_x"/>
                                          </p:val>
                                        </p:tav>
                                        <p:tav tm="100000">
                                          <p:val>
                                            <p:strVal val="#ppt_x"/>
                                          </p:val>
                                        </p:tav>
                                      </p:tavLst>
                                    </p:anim>
                                    <p:anim calcmode="lin" valueType="num">
                                      <p:cBhvr additive="base">
                                        <p:cTn id="11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1" fill="hold" grpId="1" nodeType="clickEffect">
                                  <p:stCondLst>
                                    <p:cond delay="0"/>
                                  </p:stCondLst>
                                  <p:childTnLst>
                                    <p:anim calcmode="lin" valueType="num">
                                      <p:cBhvr additive="base">
                                        <p:cTn id="114" dur="500"/>
                                        <p:tgtEl>
                                          <p:spTgt spid="38"/>
                                        </p:tgtEl>
                                        <p:attrNameLst>
                                          <p:attrName>ppt_x</p:attrName>
                                        </p:attrNameLst>
                                      </p:cBhvr>
                                      <p:tavLst>
                                        <p:tav tm="0">
                                          <p:val>
                                            <p:strVal val="ppt_x"/>
                                          </p:val>
                                        </p:tav>
                                        <p:tav tm="100000">
                                          <p:val>
                                            <p:strVal val="ppt_x"/>
                                          </p:val>
                                        </p:tav>
                                      </p:tavLst>
                                    </p:anim>
                                    <p:anim calcmode="lin" valueType="num">
                                      <p:cBhvr additive="base">
                                        <p:cTn id="115" dur="500"/>
                                        <p:tgtEl>
                                          <p:spTgt spid="38"/>
                                        </p:tgtEl>
                                        <p:attrNameLst>
                                          <p:attrName>ppt_y</p:attrName>
                                        </p:attrNameLst>
                                      </p:cBhvr>
                                      <p:tavLst>
                                        <p:tav tm="0">
                                          <p:val>
                                            <p:strVal val="ppt_y"/>
                                          </p:val>
                                        </p:tav>
                                        <p:tav tm="100000">
                                          <p:val>
                                            <p:strVal val="0-ppt_h/2"/>
                                          </p:val>
                                        </p:tav>
                                      </p:tavLst>
                                    </p:anim>
                                    <p:set>
                                      <p:cBhvr>
                                        <p:cTn id="116" dur="1" fill="hold">
                                          <p:stCondLst>
                                            <p:cond delay="499"/>
                                          </p:stCondLst>
                                        </p:cTn>
                                        <p:tgtEl>
                                          <p:spTgt spid="38"/>
                                        </p:tgtEl>
                                        <p:attrNameLst>
                                          <p:attrName>style.visibility</p:attrName>
                                        </p:attrNameLst>
                                      </p:cBhvr>
                                      <p:to>
                                        <p:strVal val="hidden"/>
                                      </p:to>
                                    </p:set>
                                  </p:childTnLst>
                                </p:cTn>
                              </p:par>
                            </p:childTnLst>
                          </p:cTn>
                        </p:par>
                        <p:par>
                          <p:cTn id="117" fill="hold">
                            <p:stCondLst>
                              <p:cond delay="500"/>
                            </p:stCondLst>
                            <p:childTnLst>
                              <p:par>
                                <p:cTn id="118" presetID="2" presetClass="entr" presetSubtype="4" fill="hold" grpId="0" nodeType="afterEffect">
                                  <p:stCondLst>
                                    <p:cond delay="0"/>
                                  </p:stCondLst>
                                  <p:childTnLst>
                                    <p:set>
                                      <p:cBhvr>
                                        <p:cTn id="119" dur="1" fill="hold">
                                          <p:stCondLst>
                                            <p:cond delay="0"/>
                                          </p:stCondLst>
                                        </p:cTn>
                                        <p:tgtEl>
                                          <p:spTgt spid="57"/>
                                        </p:tgtEl>
                                        <p:attrNameLst>
                                          <p:attrName>style.visibility</p:attrName>
                                        </p:attrNameLst>
                                      </p:cBhvr>
                                      <p:to>
                                        <p:strVal val="visible"/>
                                      </p:to>
                                    </p:set>
                                    <p:anim calcmode="lin" valueType="num">
                                      <p:cBhvr additive="base">
                                        <p:cTn id="120" dur="500" fill="hold"/>
                                        <p:tgtEl>
                                          <p:spTgt spid="57"/>
                                        </p:tgtEl>
                                        <p:attrNameLst>
                                          <p:attrName>ppt_x</p:attrName>
                                        </p:attrNameLst>
                                      </p:cBhvr>
                                      <p:tavLst>
                                        <p:tav tm="0">
                                          <p:val>
                                            <p:strVal val="#ppt_x"/>
                                          </p:val>
                                        </p:tav>
                                        <p:tav tm="100000">
                                          <p:val>
                                            <p:strVal val="#ppt_x"/>
                                          </p:val>
                                        </p:tav>
                                      </p:tavLst>
                                    </p:anim>
                                    <p:anim calcmode="lin" valueType="num">
                                      <p:cBhvr additive="base">
                                        <p:cTn id="121"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8" grpId="0" animBg="1"/>
      <p:bldP spid="38" grpId="1" animBg="1"/>
      <p:bldP spid="39" grpId="0" animBg="1"/>
      <p:bldP spid="39" grpId="1" animBg="1"/>
      <p:bldP spid="40" grpId="0" animBg="1"/>
      <p:bldP spid="41" grpId="0" animBg="1"/>
      <p:bldP spid="41" grpId="1" animBg="1"/>
      <p:bldP spid="42" grpId="0" animBg="1"/>
      <p:bldP spid="42" grpId="1" animBg="1"/>
      <p:bldP spid="43" grpId="0" animBg="1"/>
      <p:bldP spid="44" grpId="0" animBg="1"/>
      <p:bldP spid="45" grpId="0" animBg="1"/>
      <p:bldP spid="45" grpId="1" animBg="1"/>
      <p:bldP spid="54" grpId="0" animBg="1"/>
      <p:bldP spid="54" grpId="1" animBg="1"/>
      <p:bldP spid="55" grpId="0" animBg="1"/>
      <p:bldP spid="56" grpId="0" animBg="1"/>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251520" y="1268760"/>
            <a:ext cx="8496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存储及处理层次化结构数据：文件系统</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树的应用</a:t>
            </a:r>
          </a:p>
        </p:txBody>
      </p:sp>
      <p:sp>
        <p:nvSpPr>
          <p:cNvPr id="40" name="TextBox 20"/>
          <p:cNvSpPr txBox="1">
            <a:spLocks noChangeArrowheads="1"/>
          </p:cNvSpPr>
          <p:nvPr/>
        </p:nvSpPr>
        <p:spPr bwMode="auto">
          <a:xfrm>
            <a:off x="251520" y="1988794"/>
            <a:ext cx="92170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数据的快速查找、插入、删除：二叉搜索树（</a:t>
            </a:r>
            <a:r>
              <a:rPr lang="en-US" altLang="zh-CN" sz="2800" b="1" dirty="0">
                <a:latin typeface="微软雅黑" panose="020B0503020204020204" pitchFamily="34" charset="-122"/>
                <a:ea typeface="微软雅黑" panose="020B0503020204020204" pitchFamily="34" charset="-122"/>
              </a:rPr>
              <a:t>7,8</a:t>
            </a:r>
            <a:r>
              <a:rPr lang="zh-CN" altLang="en-US" sz="2800" b="1" dirty="0">
                <a:latin typeface="微软雅黑" panose="020B0503020204020204" pitchFamily="34" charset="-122"/>
                <a:ea typeface="微软雅黑" panose="020B0503020204020204" pitchFamily="34" charset="-122"/>
              </a:rPr>
              <a:t>章）</a:t>
            </a:r>
            <a:endParaRPr lang="en-US" altLang="zh-CN" sz="2800" b="1" dirty="0">
              <a:latin typeface="微软雅黑" panose="020B0503020204020204" pitchFamily="34" charset="-122"/>
              <a:ea typeface="微软雅黑" panose="020B0503020204020204" pitchFamily="34" charset="-122"/>
            </a:endParaRPr>
          </a:p>
        </p:txBody>
      </p:sp>
      <p:sp>
        <p:nvSpPr>
          <p:cNvPr id="42" name="TextBox 20"/>
          <p:cNvSpPr txBox="1">
            <a:spLocks noChangeArrowheads="1"/>
          </p:cNvSpPr>
          <p:nvPr/>
        </p:nvSpPr>
        <p:spPr bwMode="auto">
          <a:xfrm>
            <a:off x="251520" y="2708829"/>
            <a:ext cx="7272808" cy="230832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信息科学中的应用：</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信息论、数字编码、图像压缩：哈夫曼编码树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通信网络、网络路由</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模式识别、机器学习、数据挖掘：决策树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图形图像处理、计算几何：八叉树、</a:t>
            </a:r>
            <a:r>
              <a:rPr lang="en-US" altLang="zh-CN" sz="2400" b="1" dirty="0">
                <a:latin typeface="微软雅黑" panose="020B0503020204020204" pitchFamily="34" charset="-122"/>
                <a:ea typeface="微软雅黑" panose="020B0503020204020204" pitchFamily="34" charset="-122"/>
              </a:rPr>
              <a:t>KD</a:t>
            </a:r>
            <a:r>
              <a:rPr lang="zh-CN" altLang="en-US" sz="2400" b="1" dirty="0">
                <a:latin typeface="微软雅黑" panose="020B0503020204020204" pitchFamily="34" charset="-122"/>
                <a:ea typeface="微软雅黑" panose="020B0503020204020204" pitchFamily="34" charset="-122"/>
              </a:rPr>
              <a:t>树</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9013514"/>
      </p:ext>
    </p:extLst>
  </p:cSld>
  <p:clrMapOvr>
    <a:masterClrMapping/>
  </p:clrMapOvr>
  <p:transition advTm="157">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45"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409111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a:stCxn id="49" idx="2"/>
            <a:endCxn id="55" idx="0"/>
          </p:cNvCxnSpPr>
          <p:nvPr/>
        </p:nvCxnSpPr>
        <p:spPr bwMode="auto">
          <a:xfrm flipH="1">
            <a:off x="5940152" y="3693706"/>
            <a:ext cx="727492" cy="36615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stCxn id="48" idx="2"/>
            <a:endCxn id="51" idx="0"/>
          </p:cNvCxnSpPr>
          <p:nvPr/>
        </p:nvCxnSpPr>
        <p:spPr bwMode="auto">
          <a:xfrm>
            <a:off x="7327706" y="3693706"/>
            <a:ext cx="664954" cy="3552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 name="矩形 13"/>
          <p:cNvSpPr/>
          <p:nvPr/>
        </p:nvSpPr>
        <p:spPr>
          <a:xfrm>
            <a:off x="251520" y="1556792"/>
            <a:ext cx="8993230" cy="1477328"/>
          </a:xfrm>
          <a:prstGeom prst="rect">
            <a:avLst/>
          </a:prstGeom>
        </p:spPr>
        <p:txBody>
          <a:bodyPr wrap="square">
            <a:spAutoFit/>
          </a:bodyPr>
          <a:lstStyle/>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b="1" dirty="0">
                <a:solidFill>
                  <a:srgbClr val="80808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 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
        <p:nvSpPr>
          <p:cNvPr id="47" name="TextBox 20"/>
          <p:cNvSpPr txBox="1">
            <a:spLocks noChangeArrowheads="1"/>
          </p:cNvSpPr>
          <p:nvPr/>
        </p:nvSpPr>
        <p:spPr bwMode="auto">
          <a:xfrm>
            <a:off x="179512" y="1105580"/>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前序遍历复杂度分析</a:t>
            </a:r>
            <a:endParaRPr lang="en-US" altLang="zh-CN" sz="28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6515080" y="3318988"/>
            <a:ext cx="965189" cy="374718"/>
            <a:chOff x="3824620" y="4710466"/>
            <a:chExt cx="965189" cy="374718"/>
          </a:xfrm>
        </p:grpSpPr>
        <p:sp>
          <p:nvSpPr>
            <p:cNvPr id="3" name="矩形 2"/>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8" name="矩形 47"/>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350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49" name="矩形 48"/>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150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50" name="组合 49"/>
          <p:cNvGrpSpPr/>
          <p:nvPr/>
        </p:nvGrpSpPr>
        <p:grpSpPr>
          <a:xfrm>
            <a:off x="7510297" y="4048962"/>
            <a:ext cx="965189" cy="374718"/>
            <a:chOff x="3824620" y="4710466"/>
            <a:chExt cx="965189" cy="374718"/>
          </a:xfrm>
        </p:grpSpPr>
        <p:sp>
          <p:nvSpPr>
            <p:cNvPr id="51" name="矩形 5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2" name="矩形 5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600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53" name="矩形 5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550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54" name="组合 53"/>
          <p:cNvGrpSpPr/>
          <p:nvPr/>
        </p:nvGrpSpPr>
        <p:grpSpPr>
          <a:xfrm>
            <a:off x="5457789" y="4059865"/>
            <a:ext cx="965189" cy="374718"/>
            <a:chOff x="3824620" y="4710466"/>
            <a:chExt cx="965189" cy="374718"/>
          </a:xfrm>
        </p:grpSpPr>
        <p:sp>
          <p:nvSpPr>
            <p:cNvPr id="55" name="矩形 5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矩形 5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450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57" name="矩形 5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200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58" name="直接箭头连接符 57"/>
          <p:cNvCxnSpPr>
            <a:stCxn id="57" idx="2"/>
            <a:endCxn id="73" idx="0"/>
          </p:cNvCxnSpPr>
          <p:nvPr/>
        </p:nvCxnSpPr>
        <p:spPr bwMode="auto">
          <a:xfrm flipH="1">
            <a:off x="5424408" y="4434583"/>
            <a:ext cx="185945" cy="3072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9" name="直接箭头连接符 58"/>
          <p:cNvCxnSpPr>
            <a:stCxn id="56" idx="2"/>
            <a:endCxn id="65" idx="0"/>
          </p:cNvCxnSpPr>
          <p:nvPr/>
        </p:nvCxnSpPr>
        <p:spPr bwMode="auto">
          <a:xfrm>
            <a:off x="6270415" y="4434583"/>
            <a:ext cx="208535" cy="30057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60" name="组合 59"/>
          <p:cNvGrpSpPr/>
          <p:nvPr/>
        </p:nvGrpSpPr>
        <p:grpSpPr>
          <a:xfrm>
            <a:off x="8105672" y="4723139"/>
            <a:ext cx="965189" cy="374718"/>
            <a:chOff x="3824620" y="4710466"/>
            <a:chExt cx="965189" cy="374718"/>
          </a:xfrm>
        </p:grpSpPr>
        <p:sp>
          <p:nvSpPr>
            <p:cNvPr id="61" name="矩形 6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2" name="矩形 6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64" name="组合 63"/>
          <p:cNvGrpSpPr/>
          <p:nvPr/>
        </p:nvGrpSpPr>
        <p:grpSpPr>
          <a:xfrm>
            <a:off x="5996587" y="4735162"/>
            <a:ext cx="965189" cy="374718"/>
            <a:chOff x="3824620" y="4710466"/>
            <a:chExt cx="965189" cy="374718"/>
          </a:xfrm>
        </p:grpSpPr>
        <p:sp>
          <p:nvSpPr>
            <p:cNvPr id="65" name="矩形 6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矩形 6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7" name="矩形 6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68" name="组合 67"/>
          <p:cNvGrpSpPr/>
          <p:nvPr/>
        </p:nvGrpSpPr>
        <p:grpSpPr>
          <a:xfrm>
            <a:off x="7051129" y="4729857"/>
            <a:ext cx="965189" cy="374718"/>
            <a:chOff x="3824620" y="4710466"/>
            <a:chExt cx="965189" cy="374718"/>
          </a:xfrm>
        </p:grpSpPr>
        <p:sp>
          <p:nvSpPr>
            <p:cNvPr id="69" name="矩形 68"/>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0" name="矩形 69"/>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650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72" name="组合 71"/>
          <p:cNvGrpSpPr/>
          <p:nvPr/>
        </p:nvGrpSpPr>
        <p:grpSpPr>
          <a:xfrm>
            <a:off x="4942045" y="4741880"/>
            <a:ext cx="965189" cy="374718"/>
            <a:chOff x="3824620" y="4710466"/>
            <a:chExt cx="965189" cy="374718"/>
          </a:xfrm>
        </p:grpSpPr>
        <p:sp>
          <p:nvSpPr>
            <p:cNvPr id="73" name="矩形 72"/>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矩形 73"/>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100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5" name="矩形 74"/>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010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76" name="直接箭头连接符 75"/>
          <p:cNvCxnSpPr>
            <a:stCxn id="53" idx="2"/>
            <a:endCxn id="69" idx="0"/>
          </p:cNvCxnSpPr>
          <p:nvPr/>
        </p:nvCxnSpPr>
        <p:spPr bwMode="auto">
          <a:xfrm flipH="1">
            <a:off x="7533492" y="4423680"/>
            <a:ext cx="129369" cy="3061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7" name="直接箭头连接符 76"/>
          <p:cNvCxnSpPr>
            <a:stCxn id="52" idx="2"/>
            <a:endCxn id="61" idx="0"/>
          </p:cNvCxnSpPr>
          <p:nvPr/>
        </p:nvCxnSpPr>
        <p:spPr bwMode="auto">
          <a:xfrm>
            <a:off x="8322923" y="4423680"/>
            <a:ext cx="265112" cy="29945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8" name="直接箭头连接符 77"/>
          <p:cNvCxnSpPr>
            <a:stCxn id="75" idx="2"/>
            <a:endCxn id="85" idx="0"/>
          </p:cNvCxnSpPr>
          <p:nvPr/>
        </p:nvCxnSpPr>
        <p:spPr bwMode="auto">
          <a:xfrm flipH="1">
            <a:off x="4925401" y="5116598"/>
            <a:ext cx="169208" cy="36675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9" name="直接箭头连接符 78"/>
          <p:cNvCxnSpPr>
            <a:stCxn id="74" idx="2"/>
            <a:endCxn id="81" idx="0"/>
          </p:cNvCxnSpPr>
          <p:nvPr/>
        </p:nvCxnSpPr>
        <p:spPr bwMode="auto">
          <a:xfrm>
            <a:off x="5754671" y="5116598"/>
            <a:ext cx="225272" cy="36004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80" name="组合 79"/>
          <p:cNvGrpSpPr/>
          <p:nvPr/>
        </p:nvGrpSpPr>
        <p:grpSpPr>
          <a:xfrm>
            <a:off x="5497580" y="5476638"/>
            <a:ext cx="965189" cy="374718"/>
            <a:chOff x="3824620" y="4710466"/>
            <a:chExt cx="965189" cy="374718"/>
          </a:xfrm>
        </p:grpSpPr>
        <p:sp>
          <p:nvSpPr>
            <p:cNvPr id="81" name="矩形 8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2" name="矩形 8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3" name="矩形 8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750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84" name="组合 83"/>
          <p:cNvGrpSpPr/>
          <p:nvPr/>
        </p:nvGrpSpPr>
        <p:grpSpPr>
          <a:xfrm>
            <a:off x="4443038" y="5483356"/>
            <a:ext cx="965189" cy="374718"/>
            <a:chOff x="3824620" y="4710466"/>
            <a:chExt cx="965189" cy="374718"/>
          </a:xfrm>
        </p:grpSpPr>
        <p:sp>
          <p:nvSpPr>
            <p:cNvPr id="85" name="矩形 8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6" name="矩形 8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88" name="直接箭头连接符 87"/>
          <p:cNvCxnSpPr>
            <a:endCxn id="90" idx="0"/>
          </p:cNvCxnSpPr>
          <p:nvPr/>
        </p:nvCxnSpPr>
        <p:spPr bwMode="auto">
          <a:xfrm flipH="1">
            <a:off x="5501465" y="5836678"/>
            <a:ext cx="172890" cy="3859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89" name="组合 88"/>
          <p:cNvGrpSpPr/>
          <p:nvPr/>
        </p:nvGrpSpPr>
        <p:grpSpPr>
          <a:xfrm>
            <a:off x="5019102" y="6222634"/>
            <a:ext cx="965189" cy="374718"/>
            <a:chOff x="3824620" y="4710466"/>
            <a:chExt cx="965189" cy="374718"/>
          </a:xfrm>
        </p:grpSpPr>
        <p:sp>
          <p:nvSpPr>
            <p:cNvPr id="90" name="矩形 89"/>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1" name="矩形 90"/>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2" name="矩形 91"/>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93" name="直接箭头连接符 92"/>
          <p:cNvCxnSpPr>
            <a:stCxn id="70" idx="2"/>
            <a:endCxn id="95" idx="0"/>
          </p:cNvCxnSpPr>
          <p:nvPr/>
        </p:nvCxnSpPr>
        <p:spPr bwMode="auto">
          <a:xfrm>
            <a:off x="7863755" y="5104575"/>
            <a:ext cx="200913" cy="37206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94" name="组合 93"/>
          <p:cNvGrpSpPr/>
          <p:nvPr/>
        </p:nvGrpSpPr>
        <p:grpSpPr>
          <a:xfrm>
            <a:off x="7582305" y="5476638"/>
            <a:ext cx="965189" cy="374718"/>
            <a:chOff x="3824620" y="4710466"/>
            <a:chExt cx="965189" cy="374718"/>
          </a:xfrm>
        </p:grpSpPr>
        <p:sp>
          <p:nvSpPr>
            <p:cNvPr id="95" name="矩形 9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矩形 9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7" name="矩形 9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sp>
        <p:nvSpPr>
          <p:cNvPr id="22" name="矩形 21"/>
          <p:cNvSpPr/>
          <p:nvPr/>
        </p:nvSpPr>
        <p:spPr>
          <a:xfrm>
            <a:off x="1399865" y="3861048"/>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(900)</a:t>
            </a:r>
            <a:endParaRPr lang="zh-CN" altLang="en-US" sz="2000" dirty="0"/>
          </a:p>
        </p:txBody>
      </p:sp>
      <p:sp>
        <p:nvSpPr>
          <p:cNvPr id="99" name="矩形 98"/>
          <p:cNvSpPr/>
          <p:nvPr/>
        </p:nvSpPr>
        <p:spPr bwMode="auto">
          <a:xfrm>
            <a:off x="7915597" y="2901743"/>
            <a:ext cx="684421" cy="374718"/>
          </a:xfrm>
          <a:prstGeom prst="rect">
            <a:avLst/>
          </a:prstGeom>
          <a:noFill/>
          <a:ln w="12700" algn="ctr">
            <a:noFill/>
            <a:miter lim="800000"/>
            <a:headEnd/>
            <a:tailEnd/>
          </a:ln>
          <a:effectLst/>
        </p:spPr>
        <p:txBody>
          <a:bodyPr lIns="91446" tIns="91446" rIns="91446" bIns="91446" rtlCol="0" anchor="ctr"/>
          <a:lstStyle/>
          <a:p>
            <a:pPr algn="ctr"/>
            <a:r>
              <a:rPr lang="en-US" altLang="zh-CN" sz="2000" dirty="0">
                <a:solidFill>
                  <a:srgbClr val="FF0000"/>
                </a:solidFill>
                <a:latin typeface="Times New Roman" panose="02020603050405020304" pitchFamily="18" charset="0"/>
                <a:ea typeface="黑体" pitchFamily="2" charset="-122"/>
                <a:cs typeface="Times New Roman" panose="02020603050405020304" pitchFamily="18" charset="0"/>
              </a:rPr>
              <a:t>root</a:t>
            </a:r>
            <a:endParaRPr lang="zh-CN" altLang="en-US" sz="2000"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00" name="矩形 99"/>
          <p:cNvSpPr/>
          <p:nvPr/>
        </p:nvSpPr>
        <p:spPr bwMode="auto">
          <a:xfrm rot="5400000">
            <a:off x="7632971" y="2916192"/>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900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cxnSp>
        <p:nvCxnSpPr>
          <p:cNvPr id="102" name="直接箭头连接符 101"/>
          <p:cNvCxnSpPr/>
          <p:nvPr/>
        </p:nvCxnSpPr>
        <p:spPr bwMode="auto">
          <a:xfrm flipH="1">
            <a:off x="6997444" y="3092771"/>
            <a:ext cx="584861" cy="2286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3" name="矩形 102"/>
          <p:cNvSpPr/>
          <p:nvPr/>
        </p:nvSpPr>
        <p:spPr bwMode="auto">
          <a:xfrm rot="5400000">
            <a:off x="6498810" y="296215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900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4" name="矩形 103"/>
          <p:cNvSpPr/>
          <p:nvPr/>
        </p:nvSpPr>
        <p:spPr bwMode="auto">
          <a:xfrm rot="5400000">
            <a:off x="5470892" y="3737149"/>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150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rot="5400000">
            <a:off x="7487116" y="3737149"/>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350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6" name="矩形 105"/>
          <p:cNvSpPr/>
          <p:nvPr/>
        </p:nvSpPr>
        <p:spPr bwMode="auto">
          <a:xfrm rot="5400000">
            <a:off x="4952157" y="438522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200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7" name="矩形 106"/>
          <p:cNvSpPr/>
          <p:nvPr/>
        </p:nvSpPr>
        <p:spPr bwMode="auto">
          <a:xfrm rot="5400000">
            <a:off x="5974948"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450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8" name="矩形 107"/>
          <p:cNvSpPr/>
          <p:nvPr/>
        </p:nvSpPr>
        <p:spPr bwMode="auto">
          <a:xfrm rot="5400000">
            <a:off x="7055068"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550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rot="5400000">
            <a:off x="8120509"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600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0" name="矩形 109"/>
          <p:cNvSpPr/>
          <p:nvPr/>
        </p:nvSpPr>
        <p:spPr bwMode="auto">
          <a:xfrm rot="5400000">
            <a:off x="4462780" y="510530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010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1" name="矩形 110"/>
          <p:cNvSpPr/>
          <p:nvPr/>
        </p:nvSpPr>
        <p:spPr bwMode="auto">
          <a:xfrm rot="5400000">
            <a:off x="5456213" y="512239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100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2" name="矩形 111"/>
          <p:cNvSpPr/>
          <p:nvPr/>
        </p:nvSpPr>
        <p:spPr bwMode="auto">
          <a:xfrm rot="5400000">
            <a:off x="7544445" y="510530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650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4" name="矩形 113"/>
          <p:cNvSpPr/>
          <p:nvPr/>
        </p:nvSpPr>
        <p:spPr>
          <a:xfrm>
            <a:off x="1399865" y="427799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(150)</a:t>
            </a:r>
            <a:endParaRPr lang="zh-CN" altLang="en-US" sz="2000" dirty="0"/>
          </a:p>
        </p:txBody>
      </p:sp>
      <p:sp>
        <p:nvSpPr>
          <p:cNvPr id="115" name="矩形 114"/>
          <p:cNvSpPr/>
          <p:nvPr/>
        </p:nvSpPr>
        <p:spPr>
          <a:xfrm>
            <a:off x="1399865" y="467810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(200)</a:t>
            </a:r>
            <a:endParaRPr lang="zh-CN" altLang="en-US" sz="2000" dirty="0"/>
          </a:p>
        </p:txBody>
      </p:sp>
      <p:sp>
        <p:nvSpPr>
          <p:cNvPr id="116" name="矩形 115"/>
          <p:cNvSpPr/>
          <p:nvPr/>
        </p:nvSpPr>
        <p:spPr>
          <a:xfrm>
            <a:off x="1399865" y="5070082"/>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(010)</a:t>
            </a:r>
            <a:endParaRPr lang="zh-CN" altLang="en-US" sz="2000" dirty="0"/>
          </a:p>
        </p:txBody>
      </p:sp>
      <p:sp>
        <p:nvSpPr>
          <p:cNvPr id="117" name="矩形 116"/>
          <p:cNvSpPr/>
          <p:nvPr/>
        </p:nvSpPr>
        <p:spPr>
          <a:xfrm>
            <a:off x="1399865" y="543012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18" name="矩形 117"/>
          <p:cNvSpPr/>
          <p:nvPr/>
        </p:nvSpPr>
        <p:spPr bwMode="auto">
          <a:xfrm>
            <a:off x="448347"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806010"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2951988"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163673"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594325"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3309651"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4024981"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521336"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1878999"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7" name="矩形 126"/>
          <p:cNvSpPr/>
          <p:nvPr/>
        </p:nvSpPr>
        <p:spPr bwMode="auto">
          <a:xfrm>
            <a:off x="3667314"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8" name="矩形 127"/>
          <p:cNvSpPr/>
          <p:nvPr/>
        </p:nvSpPr>
        <p:spPr bwMode="auto">
          <a:xfrm>
            <a:off x="2236662"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9" name="矩形 128"/>
          <p:cNvSpPr/>
          <p:nvPr/>
        </p:nvSpPr>
        <p:spPr>
          <a:xfrm>
            <a:off x="1399865" y="508518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(100)</a:t>
            </a:r>
            <a:endParaRPr lang="zh-CN" altLang="en-US" sz="2000" dirty="0"/>
          </a:p>
        </p:txBody>
      </p:sp>
      <p:sp>
        <p:nvSpPr>
          <p:cNvPr id="130" name="矩形 129"/>
          <p:cNvSpPr/>
          <p:nvPr/>
        </p:nvSpPr>
        <p:spPr>
          <a:xfrm>
            <a:off x="1403648" y="5428128"/>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(750)</a:t>
            </a:r>
            <a:endParaRPr lang="zh-CN" altLang="en-US" sz="2000" dirty="0"/>
          </a:p>
        </p:txBody>
      </p:sp>
      <p:sp>
        <p:nvSpPr>
          <p:cNvPr id="131" name="矩形 130"/>
          <p:cNvSpPr/>
          <p:nvPr/>
        </p:nvSpPr>
        <p:spPr>
          <a:xfrm>
            <a:off x="1399865" y="583720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2" name="矩形 131"/>
          <p:cNvSpPr/>
          <p:nvPr/>
        </p:nvSpPr>
        <p:spPr>
          <a:xfrm>
            <a:off x="1399865" y="547716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3" name="矩形 132"/>
          <p:cNvSpPr/>
          <p:nvPr/>
        </p:nvSpPr>
        <p:spPr>
          <a:xfrm>
            <a:off x="1399865"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(450)</a:t>
            </a:r>
            <a:endParaRPr lang="zh-CN" altLang="en-US" sz="2000" dirty="0"/>
          </a:p>
        </p:txBody>
      </p:sp>
      <p:sp>
        <p:nvSpPr>
          <p:cNvPr id="134" name="矩形 133"/>
          <p:cNvSpPr/>
          <p:nvPr/>
        </p:nvSpPr>
        <p:spPr>
          <a:xfrm>
            <a:off x="1399865" y="5085184"/>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5" name="矩形 134"/>
          <p:cNvSpPr/>
          <p:nvPr/>
        </p:nvSpPr>
        <p:spPr>
          <a:xfrm>
            <a:off x="1399865" y="4276000"/>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(350)</a:t>
            </a:r>
            <a:endParaRPr lang="zh-CN" altLang="en-US" sz="2000" dirty="0"/>
          </a:p>
        </p:txBody>
      </p:sp>
      <p:grpSp>
        <p:nvGrpSpPr>
          <p:cNvPr id="143" name="组合 142"/>
          <p:cNvGrpSpPr/>
          <p:nvPr/>
        </p:nvGrpSpPr>
        <p:grpSpPr>
          <a:xfrm>
            <a:off x="1046157" y="3467743"/>
            <a:ext cx="2515611" cy="2697561"/>
            <a:chOff x="1098982" y="3861608"/>
            <a:chExt cx="2515611" cy="3281326"/>
          </a:xfrm>
        </p:grpSpPr>
        <p:cxnSp>
          <p:nvCxnSpPr>
            <p:cNvPr id="137" name="直接连接符 136"/>
            <p:cNvCxnSpPr/>
            <p:nvPr/>
          </p:nvCxnSpPr>
          <p:spPr bwMode="auto">
            <a:xfrm flipV="1">
              <a:off x="1098982" y="3868237"/>
              <a:ext cx="2503641" cy="17096"/>
            </a:xfrm>
            <a:prstGeom prst="line">
              <a:avLst/>
            </a:prstGeom>
            <a:solidFill>
              <a:schemeClr val="accent1"/>
            </a:solidFill>
            <a:ln w="31750" cap="flat" cmpd="sng" algn="ctr">
              <a:solidFill>
                <a:schemeClr val="tx1"/>
              </a:solidFill>
              <a:prstDash val="solid"/>
              <a:round/>
              <a:headEnd type="none"/>
              <a:tailEnd type="none"/>
            </a:ln>
            <a:effectLst/>
          </p:spPr>
        </p:cxnSp>
        <p:cxnSp>
          <p:nvCxnSpPr>
            <p:cNvPr id="138" name="直接连接符 137"/>
            <p:cNvCxnSpPr/>
            <p:nvPr/>
          </p:nvCxnSpPr>
          <p:spPr bwMode="auto">
            <a:xfrm>
              <a:off x="1116316" y="3883372"/>
              <a:ext cx="18078" cy="3259562"/>
            </a:xfrm>
            <a:prstGeom prst="line">
              <a:avLst/>
            </a:prstGeom>
            <a:solidFill>
              <a:schemeClr val="accent1"/>
            </a:solidFill>
            <a:ln w="31750" cap="flat" cmpd="sng" algn="ctr">
              <a:solidFill>
                <a:schemeClr val="tx1"/>
              </a:solidFill>
              <a:prstDash val="solid"/>
              <a:round/>
              <a:headEnd type="none"/>
              <a:tailEnd type="none"/>
            </a:ln>
            <a:effectLst/>
          </p:spPr>
        </p:cxnSp>
        <p:cxnSp>
          <p:nvCxnSpPr>
            <p:cNvPr id="142" name="直接连接符 141"/>
            <p:cNvCxnSpPr/>
            <p:nvPr/>
          </p:nvCxnSpPr>
          <p:spPr bwMode="auto">
            <a:xfrm>
              <a:off x="3604101" y="3861608"/>
              <a:ext cx="10492" cy="3281326"/>
            </a:xfrm>
            <a:prstGeom prst="line">
              <a:avLst/>
            </a:prstGeom>
            <a:solidFill>
              <a:schemeClr val="accent1"/>
            </a:solidFill>
            <a:ln w="31750" cap="flat" cmpd="sng" algn="ctr">
              <a:solidFill>
                <a:schemeClr val="tx1"/>
              </a:solidFill>
              <a:prstDash val="solid"/>
              <a:round/>
              <a:headEnd type="none"/>
              <a:tailEnd type="none"/>
            </a:ln>
            <a:effectLst/>
          </p:spPr>
        </p:cxnSp>
      </p:grpSp>
      <p:sp>
        <p:nvSpPr>
          <p:cNvPr id="144" name="矩形 143"/>
          <p:cNvSpPr/>
          <p:nvPr/>
        </p:nvSpPr>
        <p:spPr>
          <a:xfrm>
            <a:off x="1403648"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(550)</a:t>
            </a:r>
            <a:endParaRPr lang="zh-CN" altLang="en-US" sz="2000" dirty="0"/>
          </a:p>
        </p:txBody>
      </p:sp>
      <p:sp>
        <p:nvSpPr>
          <p:cNvPr id="145" name="矩形 144"/>
          <p:cNvSpPr/>
          <p:nvPr/>
        </p:nvSpPr>
        <p:spPr>
          <a:xfrm>
            <a:off x="1403648" y="508518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(650)</a:t>
            </a:r>
            <a:endParaRPr lang="zh-CN" altLang="en-US" sz="2000" dirty="0"/>
          </a:p>
        </p:txBody>
      </p:sp>
      <p:sp>
        <p:nvSpPr>
          <p:cNvPr id="146" name="矩形 145"/>
          <p:cNvSpPr/>
          <p:nvPr/>
        </p:nvSpPr>
        <p:spPr>
          <a:xfrm>
            <a:off x="1403648"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(600)</a:t>
            </a:r>
            <a:endParaRPr lang="zh-CN" altLang="en-US" sz="2000" dirty="0"/>
          </a:p>
        </p:txBody>
      </p:sp>
      <p:sp>
        <p:nvSpPr>
          <p:cNvPr id="147" name="矩形 146"/>
          <p:cNvSpPr/>
          <p:nvPr/>
        </p:nvSpPr>
        <p:spPr>
          <a:xfrm>
            <a:off x="1403648" y="5085184"/>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49" name="文本框 148"/>
          <p:cNvSpPr txBox="1"/>
          <p:nvPr/>
        </p:nvSpPr>
        <p:spPr>
          <a:xfrm>
            <a:off x="110830" y="6309320"/>
            <a:ext cx="4680520" cy="461665"/>
          </a:xfrm>
          <a:prstGeom prst="rect">
            <a:avLst/>
          </a:prstGeom>
          <a:solidFill>
            <a:srgbClr val="C00000"/>
          </a:solid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空间复杂度</a:t>
            </a:r>
            <a:r>
              <a:rPr lang="en-US" altLang="zh-CN" sz="2400" b="1" dirty="0">
                <a:solidFill>
                  <a:schemeClr val="bg1"/>
                </a:solidFill>
                <a:latin typeface="微软雅黑" panose="020B0503020204020204" pitchFamily="34" charset="-122"/>
                <a:ea typeface="微软雅黑" panose="020B0503020204020204" pitchFamily="34" charset="-122"/>
              </a:rPr>
              <a:t>O(h),</a:t>
            </a:r>
            <a:r>
              <a:rPr lang="zh-CN" altLang="en-US" sz="2400" b="1" dirty="0">
                <a:solidFill>
                  <a:schemeClr val="bg1"/>
                </a:solidFill>
                <a:latin typeface="微软雅黑" panose="020B0503020204020204" pitchFamily="34" charset="-122"/>
                <a:ea typeface="微软雅黑" panose="020B0503020204020204" pitchFamily="34" charset="-122"/>
              </a:rPr>
              <a:t>时间复杂度</a:t>
            </a:r>
            <a:r>
              <a:rPr lang="en-US" altLang="zh-CN" sz="2400" b="1" dirty="0">
                <a:solidFill>
                  <a:schemeClr val="bg1"/>
                </a:solidFill>
                <a:latin typeface="微软雅黑" panose="020B0503020204020204" pitchFamily="34" charset="-122"/>
                <a:ea typeface="微软雅黑" panose="020B0503020204020204" pitchFamily="34" charset="-122"/>
              </a:rPr>
              <a:t>O(n)</a:t>
            </a:r>
          </a:p>
        </p:txBody>
      </p:sp>
      <p:sp>
        <p:nvSpPr>
          <p:cNvPr id="113" name="TextBox 20"/>
          <p:cNvSpPr txBox="1">
            <a:spLocks noChangeArrowheads="1"/>
          </p:cNvSpPr>
          <p:nvPr/>
        </p:nvSpPr>
        <p:spPr bwMode="auto">
          <a:xfrm>
            <a:off x="3671557" y="3618495"/>
            <a:ext cx="621333" cy="2246769"/>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函数调用栈</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1402078" y="3494218"/>
            <a:ext cx="1031051" cy="400110"/>
          </a:xfrm>
          <a:prstGeom prst="rect">
            <a:avLst/>
          </a:prstGeom>
        </p:spPr>
        <p:txBody>
          <a:bodyPr wrap="none">
            <a:spAutoFit/>
          </a:bodyPr>
          <a:lstStyle/>
          <a:p>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main()</a:t>
            </a:r>
            <a:endParaRPr lang="zh-CN" altLang="en-US" sz="2000" b="1" dirty="0">
              <a:solidFill>
                <a:srgbClr val="000000"/>
              </a:solidFill>
              <a:highlight>
                <a:srgbClr val="FFFFFF"/>
              </a:highlight>
              <a:latin typeface="Consolas" panose="020B0609020204030204" pitchFamily="49" charset="0"/>
              <a:ea typeface="新宋体" panose="02010609030101010101" pitchFamily="49" charset="-122"/>
            </a:endParaRPr>
          </a:p>
        </p:txBody>
      </p:sp>
    </p:spTree>
    <p:extLst>
      <p:ext uri="{BB962C8B-B14F-4D97-AF65-F5344CB8AC3E}">
        <p14:creationId xmlns:p14="http://schemas.microsoft.com/office/powerpoint/2010/main" val="977660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1" nodeType="clickEffect">
                                  <p:stCondLst>
                                    <p:cond delay="0"/>
                                  </p:stCondLst>
                                  <p:childTnLst>
                                    <p:set>
                                      <p:cBhvr>
                                        <p:cTn id="12" dur="1" fill="hold">
                                          <p:stCondLst>
                                            <p:cond delay="0"/>
                                          </p:stCondLst>
                                        </p:cTn>
                                        <p:tgtEl>
                                          <p:spTgt spid="118"/>
                                        </p:tgtEl>
                                        <p:attrNameLst>
                                          <p:attrName>style.visibility</p:attrName>
                                        </p:attrNameLst>
                                      </p:cBhvr>
                                      <p:to>
                                        <p:strVal val="visible"/>
                                      </p:to>
                                    </p:set>
                                    <p:anim calcmode="lin" valueType="num">
                                      <p:cBhvr additive="base">
                                        <p:cTn id="13" dur="500" fill="hold"/>
                                        <p:tgtEl>
                                          <p:spTgt spid="118"/>
                                        </p:tgtEl>
                                        <p:attrNameLst>
                                          <p:attrName>ppt_x</p:attrName>
                                        </p:attrNameLst>
                                      </p:cBhvr>
                                      <p:tavLst>
                                        <p:tav tm="0">
                                          <p:val>
                                            <p:strVal val="#ppt_x"/>
                                          </p:val>
                                        </p:tav>
                                        <p:tav tm="100000">
                                          <p:val>
                                            <p:strVal val="#ppt_x"/>
                                          </p:val>
                                        </p:tav>
                                      </p:tavLst>
                                    </p:anim>
                                    <p:anim calcmode="lin" valueType="num">
                                      <p:cBhvr additive="base">
                                        <p:cTn id="14" dur="500" fill="hold"/>
                                        <p:tgtEl>
                                          <p:spTgt spid="11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fill="hold"/>
                                        <p:tgtEl>
                                          <p:spTgt spid="114"/>
                                        </p:tgtEl>
                                        <p:attrNameLst>
                                          <p:attrName>ppt_x</p:attrName>
                                        </p:attrNameLst>
                                      </p:cBhvr>
                                      <p:tavLst>
                                        <p:tav tm="0">
                                          <p:val>
                                            <p:strVal val="0-#ppt_w/2"/>
                                          </p:val>
                                        </p:tav>
                                        <p:tav tm="100000">
                                          <p:val>
                                            <p:strVal val="#ppt_x"/>
                                          </p:val>
                                        </p:tav>
                                      </p:tavLst>
                                    </p:anim>
                                    <p:anim calcmode="lin" valueType="num">
                                      <p:cBhvr additive="base">
                                        <p:cTn id="20"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anim calcmode="lin" valueType="num">
                                      <p:cBhvr additive="base">
                                        <p:cTn id="25" dur="500" fill="hold"/>
                                        <p:tgtEl>
                                          <p:spTgt spid="119"/>
                                        </p:tgtEl>
                                        <p:attrNameLst>
                                          <p:attrName>ppt_x</p:attrName>
                                        </p:attrNameLst>
                                      </p:cBhvr>
                                      <p:tavLst>
                                        <p:tav tm="0">
                                          <p:val>
                                            <p:strVal val="#ppt_x"/>
                                          </p:val>
                                        </p:tav>
                                        <p:tav tm="100000">
                                          <p:val>
                                            <p:strVal val="#ppt_x"/>
                                          </p:val>
                                        </p:tav>
                                      </p:tavLst>
                                    </p:anim>
                                    <p:anim calcmode="lin" valueType="num">
                                      <p:cBhvr additive="base">
                                        <p:cTn id="2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0-#ppt_w/2"/>
                                          </p:val>
                                        </p:tav>
                                        <p:tav tm="100000">
                                          <p:val>
                                            <p:strVal val="#ppt_x"/>
                                          </p:val>
                                        </p:tav>
                                      </p:tavLst>
                                    </p:anim>
                                    <p:anim calcmode="lin" valueType="num">
                                      <p:cBhvr additive="base">
                                        <p:cTn id="32"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additive="base">
                                        <p:cTn id="37" dur="500" fill="hold"/>
                                        <p:tgtEl>
                                          <p:spTgt spid="121"/>
                                        </p:tgtEl>
                                        <p:attrNameLst>
                                          <p:attrName>ppt_x</p:attrName>
                                        </p:attrNameLst>
                                      </p:cBhvr>
                                      <p:tavLst>
                                        <p:tav tm="0">
                                          <p:val>
                                            <p:strVal val="#ppt_x"/>
                                          </p:val>
                                        </p:tav>
                                        <p:tav tm="100000">
                                          <p:val>
                                            <p:strVal val="#ppt_x"/>
                                          </p:val>
                                        </p:tav>
                                      </p:tavLst>
                                    </p:anim>
                                    <p:anim calcmode="lin" valueType="num">
                                      <p:cBhvr additive="base">
                                        <p:cTn id="38" dur="500" fill="hold"/>
                                        <p:tgtEl>
                                          <p:spTgt spid="12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anim calcmode="lin" valueType="num">
                                      <p:cBhvr additive="base">
                                        <p:cTn id="43" dur="500" fill="hold"/>
                                        <p:tgtEl>
                                          <p:spTgt spid="116"/>
                                        </p:tgtEl>
                                        <p:attrNameLst>
                                          <p:attrName>ppt_x</p:attrName>
                                        </p:attrNameLst>
                                      </p:cBhvr>
                                      <p:tavLst>
                                        <p:tav tm="0">
                                          <p:val>
                                            <p:strVal val="0-#ppt_w/2"/>
                                          </p:val>
                                        </p:tav>
                                        <p:tav tm="100000">
                                          <p:val>
                                            <p:strVal val="#ppt_x"/>
                                          </p:val>
                                        </p:tav>
                                      </p:tavLst>
                                    </p:anim>
                                    <p:anim calcmode="lin" valueType="num">
                                      <p:cBhvr additive="base">
                                        <p:cTn id="44"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25"/>
                                        </p:tgtEl>
                                        <p:attrNameLst>
                                          <p:attrName>style.visibility</p:attrName>
                                        </p:attrNameLst>
                                      </p:cBhvr>
                                      <p:to>
                                        <p:strVal val="visible"/>
                                      </p:to>
                                    </p:set>
                                    <p:anim calcmode="lin" valueType="num">
                                      <p:cBhvr additive="base">
                                        <p:cTn id="49" dur="500" fill="hold"/>
                                        <p:tgtEl>
                                          <p:spTgt spid="125"/>
                                        </p:tgtEl>
                                        <p:attrNameLst>
                                          <p:attrName>ppt_x</p:attrName>
                                        </p:attrNameLst>
                                      </p:cBhvr>
                                      <p:tavLst>
                                        <p:tav tm="0">
                                          <p:val>
                                            <p:strVal val="#ppt_x"/>
                                          </p:val>
                                        </p:tav>
                                        <p:tav tm="100000">
                                          <p:val>
                                            <p:strVal val="#ppt_x"/>
                                          </p:val>
                                        </p:tav>
                                      </p:tavLst>
                                    </p:anim>
                                    <p:anim calcmode="lin" valueType="num">
                                      <p:cBhvr additive="base">
                                        <p:cTn id="50" dur="500" fill="hold"/>
                                        <p:tgtEl>
                                          <p:spTgt spid="12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7"/>
                                        </p:tgtEl>
                                        <p:attrNameLst>
                                          <p:attrName>style.visibility</p:attrName>
                                        </p:attrNameLst>
                                      </p:cBhvr>
                                      <p:to>
                                        <p:strVal val="visible"/>
                                      </p:to>
                                    </p:set>
                                    <p:anim calcmode="lin" valueType="num">
                                      <p:cBhvr additive="base">
                                        <p:cTn id="55" dur="500" fill="hold"/>
                                        <p:tgtEl>
                                          <p:spTgt spid="117"/>
                                        </p:tgtEl>
                                        <p:attrNameLst>
                                          <p:attrName>ppt_x</p:attrName>
                                        </p:attrNameLst>
                                      </p:cBhvr>
                                      <p:tavLst>
                                        <p:tav tm="0">
                                          <p:val>
                                            <p:strVal val="0-#ppt_w/2"/>
                                          </p:val>
                                        </p:tav>
                                        <p:tav tm="100000">
                                          <p:val>
                                            <p:strVal val="#ppt_x"/>
                                          </p:val>
                                        </p:tav>
                                      </p:tavLst>
                                    </p:anim>
                                    <p:anim calcmode="lin" valueType="num">
                                      <p:cBhvr additive="base">
                                        <p:cTn id="56"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grpId="1" nodeType="clickEffect">
                                  <p:stCondLst>
                                    <p:cond delay="0"/>
                                  </p:stCondLst>
                                  <p:childTnLst>
                                    <p:anim calcmode="lin" valueType="num">
                                      <p:cBhvr additive="base">
                                        <p:cTn id="60" dur="500"/>
                                        <p:tgtEl>
                                          <p:spTgt spid="117"/>
                                        </p:tgtEl>
                                        <p:attrNameLst>
                                          <p:attrName>ppt_x</p:attrName>
                                        </p:attrNameLst>
                                      </p:cBhvr>
                                      <p:tavLst>
                                        <p:tav tm="0">
                                          <p:val>
                                            <p:strVal val="ppt_x"/>
                                          </p:val>
                                        </p:tav>
                                        <p:tav tm="100000">
                                          <p:val>
                                            <p:strVal val="0-ppt_w/2"/>
                                          </p:val>
                                        </p:tav>
                                      </p:tavLst>
                                    </p:anim>
                                    <p:anim calcmode="lin" valueType="num">
                                      <p:cBhvr additive="base">
                                        <p:cTn id="61" dur="500"/>
                                        <p:tgtEl>
                                          <p:spTgt spid="117"/>
                                        </p:tgtEl>
                                        <p:attrNameLst>
                                          <p:attrName>ppt_y</p:attrName>
                                        </p:attrNameLst>
                                      </p:cBhvr>
                                      <p:tavLst>
                                        <p:tav tm="0">
                                          <p:val>
                                            <p:strVal val="ppt_y"/>
                                          </p:val>
                                        </p:tav>
                                        <p:tav tm="100000">
                                          <p:val>
                                            <p:strVal val="ppt_y"/>
                                          </p:val>
                                        </p:tav>
                                      </p:tavLst>
                                    </p:anim>
                                    <p:set>
                                      <p:cBhvr>
                                        <p:cTn id="62" dur="1" fill="hold">
                                          <p:stCondLst>
                                            <p:cond delay="499"/>
                                          </p:stCondLst>
                                        </p:cTn>
                                        <p:tgtEl>
                                          <p:spTgt spid="1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43"/>
                                        </p:tgtEl>
                                        <p:attrNameLst>
                                          <p:attrName>style.visibility</p:attrName>
                                        </p:attrNameLst>
                                      </p:cBhvr>
                                      <p:to>
                                        <p:strVal val="visible"/>
                                      </p:to>
                                    </p:set>
                                    <p:anim calcmode="lin" valueType="num">
                                      <p:cBhvr additive="base">
                                        <p:cTn id="67" dur="500" fill="hold"/>
                                        <p:tgtEl>
                                          <p:spTgt spid="143"/>
                                        </p:tgtEl>
                                        <p:attrNameLst>
                                          <p:attrName>ppt_x</p:attrName>
                                        </p:attrNameLst>
                                      </p:cBhvr>
                                      <p:tavLst>
                                        <p:tav tm="0">
                                          <p:val>
                                            <p:strVal val="#ppt_x"/>
                                          </p:val>
                                        </p:tav>
                                        <p:tav tm="100000">
                                          <p:val>
                                            <p:strVal val="#ppt_x"/>
                                          </p:val>
                                        </p:tav>
                                      </p:tavLst>
                                    </p:anim>
                                    <p:anim calcmode="lin" valueType="num">
                                      <p:cBhvr additive="base">
                                        <p:cTn id="68" dur="500" fill="hold"/>
                                        <p:tgtEl>
                                          <p:spTgt spid="143"/>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113"/>
                                        </p:tgtEl>
                                        <p:attrNameLst>
                                          <p:attrName>style.visibility</p:attrName>
                                        </p:attrNameLst>
                                      </p:cBhvr>
                                      <p:to>
                                        <p:strVal val="visible"/>
                                      </p:to>
                                    </p:set>
                                    <p:anim calcmode="lin" valueType="num">
                                      <p:cBhvr additive="base">
                                        <p:cTn id="71" dur="500" fill="hold"/>
                                        <p:tgtEl>
                                          <p:spTgt spid="113"/>
                                        </p:tgtEl>
                                        <p:attrNameLst>
                                          <p:attrName>ppt_x</p:attrName>
                                        </p:attrNameLst>
                                      </p:cBhvr>
                                      <p:tavLst>
                                        <p:tav tm="0">
                                          <p:val>
                                            <p:strVal val="#ppt_x"/>
                                          </p:val>
                                        </p:tav>
                                        <p:tav tm="100000">
                                          <p:val>
                                            <p:strVal val="#ppt_x"/>
                                          </p:val>
                                        </p:tav>
                                      </p:tavLst>
                                    </p:anim>
                                    <p:anim calcmode="lin" valueType="num">
                                      <p:cBhvr additive="base">
                                        <p:cTn id="72" dur="500" fill="hold"/>
                                        <p:tgtEl>
                                          <p:spTgt spid="113"/>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ppt_x"/>
                                          </p:val>
                                        </p:tav>
                                        <p:tav tm="100000">
                                          <p:val>
                                            <p:strVal val="#ppt_x"/>
                                          </p:val>
                                        </p:tav>
                                      </p:tavLst>
                                    </p:anim>
                                    <p:anim calcmode="lin" valueType="num">
                                      <p:cBhvr additive="base">
                                        <p:cTn id="7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2" nodeType="clickEffect">
                                  <p:stCondLst>
                                    <p:cond delay="0"/>
                                  </p:stCondLst>
                                  <p:childTnLst>
                                    <p:set>
                                      <p:cBhvr>
                                        <p:cTn id="80" dur="1" fill="hold">
                                          <p:stCondLst>
                                            <p:cond delay="0"/>
                                          </p:stCondLst>
                                        </p:cTn>
                                        <p:tgtEl>
                                          <p:spTgt spid="117"/>
                                        </p:tgtEl>
                                        <p:attrNameLst>
                                          <p:attrName>style.visibility</p:attrName>
                                        </p:attrNameLst>
                                      </p:cBhvr>
                                      <p:to>
                                        <p:strVal val="visible"/>
                                      </p:to>
                                    </p:set>
                                    <p:anim calcmode="lin" valueType="num">
                                      <p:cBhvr additive="base">
                                        <p:cTn id="81" dur="500" fill="hold"/>
                                        <p:tgtEl>
                                          <p:spTgt spid="117"/>
                                        </p:tgtEl>
                                        <p:attrNameLst>
                                          <p:attrName>ppt_x</p:attrName>
                                        </p:attrNameLst>
                                      </p:cBhvr>
                                      <p:tavLst>
                                        <p:tav tm="0">
                                          <p:val>
                                            <p:strVal val="0-#ppt_w/2"/>
                                          </p:val>
                                        </p:tav>
                                        <p:tav tm="100000">
                                          <p:val>
                                            <p:strVal val="#ppt_x"/>
                                          </p:val>
                                        </p:tav>
                                      </p:tavLst>
                                    </p:anim>
                                    <p:anim calcmode="lin" valueType="num">
                                      <p:cBhvr additive="base">
                                        <p:cTn id="8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8" fill="hold" grpId="3" nodeType="clickEffect">
                                  <p:stCondLst>
                                    <p:cond delay="0"/>
                                  </p:stCondLst>
                                  <p:childTnLst>
                                    <p:anim calcmode="lin" valueType="num">
                                      <p:cBhvr additive="base">
                                        <p:cTn id="86" dur="500"/>
                                        <p:tgtEl>
                                          <p:spTgt spid="117"/>
                                        </p:tgtEl>
                                        <p:attrNameLst>
                                          <p:attrName>ppt_x</p:attrName>
                                        </p:attrNameLst>
                                      </p:cBhvr>
                                      <p:tavLst>
                                        <p:tav tm="0">
                                          <p:val>
                                            <p:strVal val="ppt_x"/>
                                          </p:val>
                                        </p:tav>
                                        <p:tav tm="100000">
                                          <p:val>
                                            <p:strVal val="0-ppt_w/2"/>
                                          </p:val>
                                        </p:tav>
                                      </p:tavLst>
                                    </p:anim>
                                    <p:anim calcmode="lin" valueType="num">
                                      <p:cBhvr additive="base">
                                        <p:cTn id="87" dur="500"/>
                                        <p:tgtEl>
                                          <p:spTgt spid="117"/>
                                        </p:tgtEl>
                                        <p:attrNameLst>
                                          <p:attrName>ppt_y</p:attrName>
                                        </p:attrNameLst>
                                      </p:cBhvr>
                                      <p:tavLst>
                                        <p:tav tm="0">
                                          <p:val>
                                            <p:strVal val="ppt_y"/>
                                          </p:val>
                                        </p:tav>
                                        <p:tav tm="100000">
                                          <p:val>
                                            <p:strVal val="ppt_y"/>
                                          </p:val>
                                        </p:tav>
                                      </p:tavLst>
                                    </p:anim>
                                    <p:set>
                                      <p:cBhvr>
                                        <p:cTn id="88" dur="1" fill="hold">
                                          <p:stCondLst>
                                            <p:cond delay="499"/>
                                          </p:stCondLst>
                                        </p:cTn>
                                        <p:tgtEl>
                                          <p:spTgt spid="11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xit" presetSubtype="8" fill="hold" grpId="1" nodeType="clickEffect">
                                  <p:stCondLst>
                                    <p:cond delay="0"/>
                                  </p:stCondLst>
                                  <p:childTnLst>
                                    <p:anim calcmode="lin" valueType="num">
                                      <p:cBhvr additive="base">
                                        <p:cTn id="92" dur="500"/>
                                        <p:tgtEl>
                                          <p:spTgt spid="116"/>
                                        </p:tgtEl>
                                        <p:attrNameLst>
                                          <p:attrName>ppt_x</p:attrName>
                                        </p:attrNameLst>
                                      </p:cBhvr>
                                      <p:tavLst>
                                        <p:tav tm="0">
                                          <p:val>
                                            <p:strVal val="ppt_x"/>
                                          </p:val>
                                        </p:tav>
                                        <p:tav tm="100000">
                                          <p:val>
                                            <p:strVal val="0-ppt_w/2"/>
                                          </p:val>
                                        </p:tav>
                                      </p:tavLst>
                                    </p:anim>
                                    <p:anim calcmode="lin" valueType="num">
                                      <p:cBhvr additive="base">
                                        <p:cTn id="93" dur="500"/>
                                        <p:tgtEl>
                                          <p:spTgt spid="116"/>
                                        </p:tgtEl>
                                        <p:attrNameLst>
                                          <p:attrName>ppt_y</p:attrName>
                                        </p:attrNameLst>
                                      </p:cBhvr>
                                      <p:tavLst>
                                        <p:tav tm="0">
                                          <p:val>
                                            <p:strVal val="ppt_y"/>
                                          </p:val>
                                        </p:tav>
                                        <p:tav tm="100000">
                                          <p:val>
                                            <p:strVal val="ppt_y"/>
                                          </p:val>
                                        </p:tav>
                                      </p:tavLst>
                                    </p:anim>
                                    <p:set>
                                      <p:cBhvr>
                                        <p:cTn id="94" dur="1" fill="hold">
                                          <p:stCondLst>
                                            <p:cond delay="499"/>
                                          </p:stCondLst>
                                        </p:cTn>
                                        <p:tgtEl>
                                          <p:spTgt spid="11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129"/>
                                        </p:tgtEl>
                                        <p:attrNameLst>
                                          <p:attrName>style.visibility</p:attrName>
                                        </p:attrNameLst>
                                      </p:cBhvr>
                                      <p:to>
                                        <p:strVal val="visible"/>
                                      </p:to>
                                    </p:set>
                                    <p:anim calcmode="lin" valueType="num">
                                      <p:cBhvr additive="base">
                                        <p:cTn id="99" dur="500" fill="hold"/>
                                        <p:tgtEl>
                                          <p:spTgt spid="129"/>
                                        </p:tgtEl>
                                        <p:attrNameLst>
                                          <p:attrName>ppt_x</p:attrName>
                                        </p:attrNameLst>
                                      </p:cBhvr>
                                      <p:tavLst>
                                        <p:tav tm="0">
                                          <p:val>
                                            <p:strVal val="0-#ppt_w/2"/>
                                          </p:val>
                                        </p:tav>
                                        <p:tav tm="100000">
                                          <p:val>
                                            <p:strVal val="#ppt_x"/>
                                          </p:val>
                                        </p:tav>
                                      </p:tavLst>
                                    </p:anim>
                                    <p:anim calcmode="lin" valueType="num">
                                      <p:cBhvr additive="base">
                                        <p:cTn id="100" dur="5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126"/>
                                        </p:tgtEl>
                                        <p:attrNameLst>
                                          <p:attrName>style.visibility</p:attrName>
                                        </p:attrNameLst>
                                      </p:cBhvr>
                                      <p:to>
                                        <p:strVal val="visible"/>
                                      </p:to>
                                    </p:set>
                                    <p:anim calcmode="lin" valueType="num">
                                      <p:cBhvr additive="base">
                                        <p:cTn id="105" dur="500" fill="hold"/>
                                        <p:tgtEl>
                                          <p:spTgt spid="126"/>
                                        </p:tgtEl>
                                        <p:attrNameLst>
                                          <p:attrName>ppt_x</p:attrName>
                                        </p:attrNameLst>
                                      </p:cBhvr>
                                      <p:tavLst>
                                        <p:tav tm="0">
                                          <p:val>
                                            <p:strVal val="#ppt_x"/>
                                          </p:val>
                                        </p:tav>
                                        <p:tav tm="100000">
                                          <p:val>
                                            <p:strVal val="#ppt_x"/>
                                          </p:val>
                                        </p:tav>
                                      </p:tavLst>
                                    </p:anim>
                                    <p:anim calcmode="lin" valueType="num">
                                      <p:cBhvr additive="base">
                                        <p:cTn id="106" dur="500" fill="hold"/>
                                        <p:tgtEl>
                                          <p:spTgt spid="126"/>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130"/>
                                        </p:tgtEl>
                                        <p:attrNameLst>
                                          <p:attrName>style.visibility</p:attrName>
                                        </p:attrNameLst>
                                      </p:cBhvr>
                                      <p:to>
                                        <p:strVal val="visible"/>
                                      </p:to>
                                    </p:set>
                                    <p:anim calcmode="lin" valueType="num">
                                      <p:cBhvr additive="base">
                                        <p:cTn id="111" dur="500" fill="hold"/>
                                        <p:tgtEl>
                                          <p:spTgt spid="130"/>
                                        </p:tgtEl>
                                        <p:attrNameLst>
                                          <p:attrName>ppt_x</p:attrName>
                                        </p:attrNameLst>
                                      </p:cBhvr>
                                      <p:tavLst>
                                        <p:tav tm="0">
                                          <p:val>
                                            <p:strVal val="0-#ppt_w/2"/>
                                          </p:val>
                                        </p:tav>
                                        <p:tav tm="100000">
                                          <p:val>
                                            <p:strVal val="#ppt_x"/>
                                          </p:val>
                                        </p:tav>
                                      </p:tavLst>
                                    </p:anim>
                                    <p:anim calcmode="lin" valueType="num">
                                      <p:cBhvr additive="base">
                                        <p:cTn id="112" dur="500" fill="hold"/>
                                        <p:tgtEl>
                                          <p:spTgt spid="130"/>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additive="base">
                                        <p:cTn id="117" dur="500" fill="hold"/>
                                        <p:tgtEl>
                                          <p:spTgt spid="128"/>
                                        </p:tgtEl>
                                        <p:attrNameLst>
                                          <p:attrName>ppt_x</p:attrName>
                                        </p:attrNameLst>
                                      </p:cBhvr>
                                      <p:tavLst>
                                        <p:tav tm="0">
                                          <p:val>
                                            <p:strVal val="#ppt_x"/>
                                          </p:val>
                                        </p:tav>
                                        <p:tav tm="100000">
                                          <p:val>
                                            <p:strVal val="#ppt_x"/>
                                          </p:val>
                                        </p:tav>
                                      </p:tavLst>
                                    </p:anim>
                                    <p:anim calcmode="lin" valueType="num">
                                      <p:cBhvr additive="base">
                                        <p:cTn id="118" dur="500" fill="hold"/>
                                        <p:tgtEl>
                                          <p:spTgt spid="128"/>
                                        </p:tgtEl>
                                        <p:attrNameLst>
                                          <p:attrName>ppt_y</p:attrName>
                                        </p:attrNameLst>
                                      </p:cBhvr>
                                      <p:tavLst>
                                        <p:tav tm="0">
                                          <p:val>
                                            <p:strVal val="0-#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grpId="0" nodeType="clickEffect">
                                  <p:stCondLst>
                                    <p:cond delay="0"/>
                                  </p:stCondLst>
                                  <p:childTnLst>
                                    <p:set>
                                      <p:cBhvr>
                                        <p:cTn id="122" dur="1" fill="hold">
                                          <p:stCondLst>
                                            <p:cond delay="0"/>
                                          </p:stCondLst>
                                        </p:cTn>
                                        <p:tgtEl>
                                          <p:spTgt spid="131"/>
                                        </p:tgtEl>
                                        <p:attrNameLst>
                                          <p:attrName>style.visibility</p:attrName>
                                        </p:attrNameLst>
                                      </p:cBhvr>
                                      <p:to>
                                        <p:strVal val="visible"/>
                                      </p:to>
                                    </p:set>
                                    <p:anim calcmode="lin" valueType="num">
                                      <p:cBhvr additive="base">
                                        <p:cTn id="123" dur="500" fill="hold"/>
                                        <p:tgtEl>
                                          <p:spTgt spid="131"/>
                                        </p:tgtEl>
                                        <p:attrNameLst>
                                          <p:attrName>ppt_x</p:attrName>
                                        </p:attrNameLst>
                                      </p:cBhvr>
                                      <p:tavLst>
                                        <p:tav tm="0">
                                          <p:val>
                                            <p:strVal val="0-#ppt_w/2"/>
                                          </p:val>
                                        </p:tav>
                                        <p:tav tm="100000">
                                          <p:val>
                                            <p:strVal val="#ppt_x"/>
                                          </p:val>
                                        </p:tav>
                                      </p:tavLst>
                                    </p:anim>
                                    <p:anim calcmode="lin" valueType="num">
                                      <p:cBhvr additive="base">
                                        <p:cTn id="124"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8" fill="hold" grpId="1" nodeType="clickEffect">
                                  <p:stCondLst>
                                    <p:cond delay="0"/>
                                  </p:stCondLst>
                                  <p:childTnLst>
                                    <p:anim calcmode="lin" valueType="num">
                                      <p:cBhvr additive="base">
                                        <p:cTn id="128" dur="500"/>
                                        <p:tgtEl>
                                          <p:spTgt spid="131"/>
                                        </p:tgtEl>
                                        <p:attrNameLst>
                                          <p:attrName>ppt_x</p:attrName>
                                        </p:attrNameLst>
                                      </p:cBhvr>
                                      <p:tavLst>
                                        <p:tav tm="0">
                                          <p:val>
                                            <p:strVal val="ppt_x"/>
                                          </p:val>
                                        </p:tav>
                                        <p:tav tm="100000">
                                          <p:val>
                                            <p:strVal val="0-ppt_w/2"/>
                                          </p:val>
                                        </p:tav>
                                      </p:tavLst>
                                    </p:anim>
                                    <p:anim calcmode="lin" valueType="num">
                                      <p:cBhvr additive="base">
                                        <p:cTn id="129" dur="500"/>
                                        <p:tgtEl>
                                          <p:spTgt spid="131"/>
                                        </p:tgtEl>
                                        <p:attrNameLst>
                                          <p:attrName>ppt_y</p:attrName>
                                        </p:attrNameLst>
                                      </p:cBhvr>
                                      <p:tavLst>
                                        <p:tav tm="0">
                                          <p:val>
                                            <p:strVal val="ppt_y"/>
                                          </p:val>
                                        </p:tav>
                                        <p:tav tm="100000">
                                          <p:val>
                                            <p:strVal val="ppt_y"/>
                                          </p:val>
                                        </p:tav>
                                      </p:tavLst>
                                    </p:anim>
                                    <p:set>
                                      <p:cBhvr>
                                        <p:cTn id="130" dur="1" fill="hold">
                                          <p:stCondLst>
                                            <p:cond delay="499"/>
                                          </p:stCondLst>
                                        </p:cTn>
                                        <p:tgtEl>
                                          <p:spTgt spid="13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grpId="2" nodeType="clickEffect">
                                  <p:stCondLst>
                                    <p:cond delay="0"/>
                                  </p:stCondLst>
                                  <p:childTnLst>
                                    <p:set>
                                      <p:cBhvr>
                                        <p:cTn id="134" dur="1" fill="hold">
                                          <p:stCondLst>
                                            <p:cond delay="0"/>
                                          </p:stCondLst>
                                        </p:cTn>
                                        <p:tgtEl>
                                          <p:spTgt spid="131"/>
                                        </p:tgtEl>
                                        <p:attrNameLst>
                                          <p:attrName>style.visibility</p:attrName>
                                        </p:attrNameLst>
                                      </p:cBhvr>
                                      <p:to>
                                        <p:strVal val="visible"/>
                                      </p:to>
                                    </p:set>
                                    <p:anim calcmode="lin" valueType="num">
                                      <p:cBhvr additive="base">
                                        <p:cTn id="135" dur="500" fill="hold"/>
                                        <p:tgtEl>
                                          <p:spTgt spid="131"/>
                                        </p:tgtEl>
                                        <p:attrNameLst>
                                          <p:attrName>ppt_x</p:attrName>
                                        </p:attrNameLst>
                                      </p:cBhvr>
                                      <p:tavLst>
                                        <p:tav tm="0">
                                          <p:val>
                                            <p:strVal val="0-#ppt_w/2"/>
                                          </p:val>
                                        </p:tav>
                                        <p:tav tm="100000">
                                          <p:val>
                                            <p:strVal val="#ppt_x"/>
                                          </p:val>
                                        </p:tav>
                                      </p:tavLst>
                                    </p:anim>
                                    <p:anim calcmode="lin" valueType="num">
                                      <p:cBhvr additive="base">
                                        <p:cTn id="136"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xit" presetSubtype="8" fill="hold" grpId="3" nodeType="clickEffect">
                                  <p:stCondLst>
                                    <p:cond delay="0"/>
                                  </p:stCondLst>
                                  <p:childTnLst>
                                    <p:anim calcmode="lin" valueType="num">
                                      <p:cBhvr additive="base">
                                        <p:cTn id="140" dur="500"/>
                                        <p:tgtEl>
                                          <p:spTgt spid="131"/>
                                        </p:tgtEl>
                                        <p:attrNameLst>
                                          <p:attrName>ppt_x</p:attrName>
                                        </p:attrNameLst>
                                      </p:cBhvr>
                                      <p:tavLst>
                                        <p:tav tm="0">
                                          <p:val>
                                            <p:strVal val="ppt_x"/>
                                          </p:val>
                                        </p:tav>
                                        <p:tav tm="100000">
                                          <p:val>
                                            <p:strVal val="0-ppt_w/2"/>
                                          </p:val>
                                        </p:tav>
                                      </p:tavLst>
                                    </p:anim>
                                    <p:anim calcmode="lin" valueType="num">
                                      <p:cBhvr additive="base">
                                        <p:cTn id="141" dur="500"/>
                                        <p:tgtEl>
                                          <p:spTgt spid="131"/>
                                        </p:tgtEl>
                                        <p:attrNameLst>
                                          <p:attrName>ppt_y</p:attrName>
                                        </p:attrNameLst>
                                      </p:cBhvr>
                                      <p:tavLst>
                                        <p:tav tm="0">
                                          <p:val>
                                            <p:strVal val="ppt_y"/>
                                          </p:val>
                                        </p:tav>
                                        <p:tav tm="100000">
                                          <p:val>
                                            <p:strVal val="ppt_y"/>
                                          </p:val>
                                        </p:tav>
                                      </p:tavLst>
                                    </p:anim>
                                    <p:set>
                                      <p:cBhvr>
                                        <p:cTn id="142" dur="1" fill="hold">
                                          <p:stCondLst>
                                            <p:cond delay="499"/>
                                          </p:stCondLst>
                                        </p:cTn>
                                        <p:tgtEl>
                                          <p:spTgt spid="13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 presetClass="exit" presetSubtype="8" fill="hold" grpId="1" nodeType="clickEffect">
                                  <p:stCondLst>
                                    <p:cond delay="0"/>
                                  </p:stCondLst>
                                  <p:childTnLst>
                                    <p:anim calcmode="lin" valueType="num">
                                      <p:cBhvr additive="base">
                                        <p:cTn id="146" dur="500"/>
                                        <p:tgtEl>
                                          <p:spTgt spid="130"/>
                                        </p:tgtEl>
                                        <p:attrNameLst>
                                          <p:attrName>ppt_x</p:attrName>
                                        </p:attrNameLst>
                                      </p:cBhvr>
                                      <p:tavLst>
                                        <p:tav tm="0">
                                          <p:val>
                                            <p:strVal val="ppt_x"/>
                                          </p:val>
                                        </p:tav>
                                        <p:tav tm="100000">
                                          <p:val>
                                            <p:strVal val="0-ppt_w/2"/>
                                          </p:val>
                                        </p:tav>
                                      </p:tavLst>
                                    </p:anim>
                                    <p:anim calcmode="lin" valueType="num">
                                      <p:cBhvr additive="base">
                                        <p:cTn id="147" dur="500"/>
                                        <p:tgtEl>
                                          <p:spTgt spid="130"/>
                                        </p:tgtEl>
                                        <p:attrNameLst>
                                          <p:attrName>ppt_y</p:attrName>
                                        </p:attrNameLst>
                                      </p:cBhvr>
                                      <p:tavLst>
                                        <p:tav tm="0">
                                          <p:val>
                                            <p:strVal val="ppt_y"/>
                                          </p:val>
                                        </p:tav>
                                        <p:tav tm="100000">
                                          <p:val>
                                            <p:strVal val="ppt_y"/>
                                          </p:val>
                                        </p:tav>
                                      </p:tavLst>
                                    </p:anim>
                                    <p:set>
                                      <p:cBhvr>
                                        <p:cTn id="148" dur="1" fill="hold">
                                          <p:stCondLst>
                                            <p:cond delay="499"/>
                                          </p:stCondLst>
                                        </p:cTn>
                                        <p:tgtEl>
                                          <p:spTgt spid="13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132"/>
                                        </p:tgtEl>
                                        <p:attrNameLst>
                                          <p:attrName>style.visibility</p:attrName>
                                        </p:attrNameLst>
                                      </p:cBhvr>
                                      <p:to>
                                        <p:strVal val="visible"/>
                                      </p:to>
                                    </p:set>
                                    <p:anim calcmode="lin" valueType="num">
                                      <p:cBhvr additive="base">
                                        <p:cTn id="153" dur="500" fill="hold"/>
                                        <p:tgtEl>
                                          <p:spTgt spid="132"/>
                                        </p:tgtEl>
                                        <p:attrNameLst>
                                          <p:attrName>ppt_x</p:attrName>
                                        </p:attrNameLst>
                                      </p:cBhvr>
                                      <p:tavLst>
                                        <p:tav tm="0">
                                          <p:val>
                                            <p:strVal val="0-#ppt_w/2"/>
                                          </p:val>
                                        </p:tav>
                                        <p:tav tm="100000">
                                          <p:val>
                                            <p:strVal val="#ppt_x"/>
                                          </p:val>
                                        </p:tav>
                                      </p:tavLst>
                                    </p:anim>
                                    <p:anim calcmode="lin" valueType="num">
                                      <p:cBhvr additive="base">
                                        <p:cTn id="154" dur="500" fill="hold"/>
                                        <p:tgtEl>
                                          <p:spTgt spid="132"/>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xit" presetSubtype="8" fill="hold" grpId="1" nodeType="clickEffect">
                                  <p:stCondLst>
                                    <p:cond delay="0"/>
                                  </p:stCondLst>
                                  <p:childTnLst>
                                    <p:anim calcmode="lin" valueType="num">
                                      <p:cBhvr additive="base">
                                        <p:cTn id="158" dur="500"/>
                                        <p:tgtEl>
                                          <p:spTgt spid="132"/>
                                        </p:tgtEl>
                                        <p:attrNameLst>
                                          <p:attrName>ppt_x</p:attrName>
                                        </p:attrNameLst>
                                      </p:cBhvr>
                                      <p:tavLst>
                                        <p:tav tm="0">
                                          <p:val>
                                            <p:strVal val="ppt_x"/>
                                          </p:val>
                                        </p:tav>
                                        <p:tav tm="100000">
                                          <p:val>
                                            <p:strVal val="0-ppt_w/2"/>
                                          </p:val>
                                        </p:tav>
                                      </p:tavLst>
                                    </p:anim>
                                    <p:anim calcmode="lin" valueType="num">
                                      <p:cBhvr additive="base">
                                        <p:cTn id="159" dur="500"/>
                                        <p:tgtEl>
                                          <p:spTgt spid="132"/>
                                        </p:tgtEl>
                                        <p:attrNameLst>
                                          <p:attrName>ppt_y</p:attrName>
                                        </p:attrNameLst>
                                      </p:cBhvr>
                                      <p:tavLst>
                                        <p:tav tm="0">
                                          <p:val>
                                            <p:strVal val="ppt_y"/>
                                          </p:val>
                                        </p:tav>
                                        <p:tav tm="100000">
                                          <p:val>
                                            <p:strVal val="ppt_y"/>
                                          </p:val>
                                        </p:tav>
                                      </p:tavLst>
                                    </p:anim>
                                    <p:set>
                                      <p:cBhvr>
                                        <p:cTn id="160" dur="1" fill="hold">
                                          <p:stCondLst>
                                            <p:cond delay="499"/>
                                          </p:stCondLst>
                                        </p:cTn>
                                        <p:tgtEl>
                                          <p:spTgt spid="13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 presetClass="exit" presetSubtype="8" fill="hold" grpId="1" nodeType="clickEffect">
                                  <p:stCondLst>
                                    <p:cond delay="0"/>
                                  </p:stCondLst>
                                  <p:childTnLst>
                                    <p:anim calcmode="lin" valueType="num">
                                      <p:cBhvr additive="base">
                                        <p:cTn id="164" dur="500"/>
                                        <p:tgtEl>
                                          <p:spTgt spid="129"/>
                                        </p:tgtEl>
                                        <p:attrNameLst>
                                          <p:attrName>ppt_x</p:attrName>
                                        </p:attrNameLst>
                                      </p:cBhvr>
                                      <p:tavLst>
                                        <p:tav tm="0">
                                          <p:val>
                                            <p:strVal val="ppt_x"/>
                                          </p:val>
                                        </p:tav>
                                        <p:tav tm="100000">
                                          <p:val>
                                            <p:strVal val="0-ppt_w/2"/>
                                          </p:val>
                                        </p:tav>
                                      </p:tavLst>
                                    </p:anim>
                                    <p:anim calcmode="lin" valueType="num">
                                      <p:cBhvr additive="base">
                                        <p:cTn id="165" dur="500"/>
                                        <p:tgtEl>
                                          <p:spTgt spid="129"/>
                                        </p:tgtEl>
                                        <p:attrNameLst>
                                          <p:attrName>ppt_y</p:attrName>
                                        </p:attrNameLst>
                                      </p:cBhvr>
                                      <p:tavLst>
                                        <p:tav tm="0">
                                          <p:val>
                                            <p:strVal val="ppt_y"/>
                                          </p:val>
                                        </p:tav>
                                        <p:tav tm="100000">
                                          <p:val>
                                            <p:strVal val="ppt_y"/>
                                          </p:val>
                                        </p:tav>
                                      </p:tavLst>
                                    </p:anim>
                                    <p:set>
                                      <p:cBhvr>
                                        <p:cTn id="166" dur="1" fill="hold">
                                          <p:stCondLst>
                                            <p:cond delay="499"/>
                                          </p:stCondLst>
                                        </p:cTn>
                                        <p:tgtEl>
                                          <p:spTgt spid="129"/>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 presetClass="exit" presetSubtype="8" fill="hold" grpId="1" nodeType="clickEffect">
                                  <p:stCondLst>
                                    <p:cond delay="0"/>
                                  </p:stCondLst>
                                  <p:childTnLst>
                                    <p:anim calcmode="lin" valueType="num">
                                      <p:cBhvr additive="base">
                                        <p:cTn id="170" dur="500"/>
                                        <p:tgtEl>
                                          <p:spTgt spid="115"/>
                                        </p:tgtEl>
                                        <p:attrNameLst>
                                          <p:attrName>ppt_x</p:attrName>
                                        </p:attrNameLst>
                                      </p:cBhvr>
                                      <p:tavLst>
                                        <p:tav tm="0">
                                          <p:val>
                                            <p:strVal val="ppt_x"/>
                                          </p:val>
                                        </p:tav>
                                        <p:tav tm="100000">
                                          <p:val>
                                            <p:strVal val="0-ppt_w/2"/>
                                          </p:val>
                                        </p:tav>
                                      </p:tavLst>
                                    </p:anim>
                                    <p:anim calcmode="lin" valueType="num">
                                      <p:cBhvr additive="base">
                                        <p:cTn id="171" dur="500"/>
                                        <p:tgtEl>
                                          <p:spTgt spid="115"/>
                                        </p:tgtEl>
                                        <p:attrNameLst>
                                          <p:attrName>ppt_y</p:attrName>
                                        </p:attrNameLst>
                                      </p:cBhvr>
                                      <p:tavLst>
                                        <p:tav tm="0">
                                          <p:val>
                                            <p:strVal val="ppt_y"/>
                                          </p:val>
                                        </p:tav>
                                        <p:tav tm="100000">
                                          <p:val>
                                            <p:strVal val="ppt_y"/>
                                          </p:val>
                                        </p:tav>
                                      </p:tavLst>
                                    </p:anim>
                                    <p:set>
                                      <p:cBhvr>
                                        <p:cTn id="172" dur="1" fill="hold">
                                          <p:stCondLst>
                                            <p:cond delay="499"/>
                                          </p:stCondLst>
                                        </p:cTn>
                                        <p:tgtEl>
                                          <p:spTgt spid="115"/>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133"/>
                                        </p:tgtEl>
                                        <p:attrNameLst>
                                          <p:attrName>style.visibility</p:attrName>
                                        </p:attrNameLst>
                                      </p:cBhvr>
                                      <p:to>
                                        <p:strVal val="visible"/>
                                      </p:to>
                                    </p:set>
                                    <p:anim calcmode="lin" valueType="num">
                                      <p:cBhvr additive="base">
                                        <p:cTn id="177" dur="500" fill="hold"/>
                                        <p:tgtEl>
                                          <p:spTgt spid="133"/>
                                        </p:tgtEl>
                                        <p:attrNameLst>
                                          <p:attrName>ppt_x</p:attrName>
                                        </p:attrNameLst>
                                      </p:cBhvr>
                                      <p:tavLst>
                                        <p:tav tm="0">
                                          <p:val>
                                            <p:strVal val="0-#ppt_w/2"/>
                                          </p:val>
                                        </p:tav>
                                        <p:tav tm="100000">
                                          <p:val>
                                            <p:strVal val="#ppt_x"/>
                                          </p:val>
                                        </p:tav>
                                      </p:tavLst>
                                    </p:anim>
                                    <p:anim calcmode="lin" valueType="num">
                                      <p:cBhvr additive="base">
                                        <p:cTn id="178" dur="500" fill="hold"/>
                                        <p:tgtEl>
                                          <p:spTgt spid="133"/>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1" fill="hold" grpId="0" nodeType="clickEffect">
                                  <p:stCondLst>
                                    <p:cond delay="0"/>
                                  </p:stCondLst>
                                  <p:childTnLst>
                                    <p:set>
                                      <p:cBhvr>
                                        <p:cTn id="182" dur="1" fill="hold">
                                          <p:stCondLst>
                                            <p:cond delay="0"/>
                                          </p:stCondLst>
                                        </p:cTn>
                                        <p:tgtEl>
                                          <p:spTgt spid="122"/>
                                        </p:tgtEl>
                                        <p:attrNameLst>
                                          <p:attrName>style.visibility</p:attrName>
                                        </p:attrNameLst>
                                      </p:cBhvr>
                                      <p:to>
                                        <p:strVal val="visible"/>
                                      </p:to>
                                    </p:set>
                                    <p:anim calcmode="lin" valueType="num">
                                      <p:cBhvr additive="base">
                                        <p:cTn id="183" dur="500" fill="hold"/>
                                        <p:tgtEl>
                                          <p:spTgt spid="122"/>
                                        </p:tgtEl>
                                        <p:attrNameLst>
                                          <p:attrName>ppt_x</p:attrName>
                                        </p:attrNameLst>
                                      </p:cBhvr>
                                      <p:tavLst>
                                        <p:tav tm="0">
                                          <p:val>
                                            <p:strVal val="#ppt_x"/>
                                          </p:val>
                                        </p:tav>
                                        <p:tav tm="100000">
                                          <p:val>
                                            <p:strVal val="#ppt_x"/>
                                          </p:val>
                                        </p:tav>
                                      </p:tavLst>
                                    </p:anim>
                                    <p:anim calcmode="lin" valueType="num">
                                      <p:cBhvr additive="base">
                                        <p:cTn id="184" dur="500" fill="hold"/>
                                        <p:tgtEl>
                                          <p:spTgt spid="122"/>
                                        </p:tgtEl>
                                        <p:attrNameLst>
                                          <p:attrName>ppt_y</p:attrName>
                                        </p:attrNameLst>
                                      </p:cBhvr>
                                      <p:tavLst>
                                        <p:tav tm="0">
                                          <p:val>
                                            <p:strVal val="0-#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grpId="0" nodeType="clickEffect">
                                  <p:stCondLst>
                                    <p:cond delay="0"/>
                                  </p:stCondLst>
                                  <p:childTnLst>
                                    <p:set>
                                      <p:cBhvr>
                                        <p:cTn id="188" dur="1" fill="hold">
                                          <p:stCondLst>
                                            <p:cond delay="0"/>
                                          </p:stCondLst>
                                        </p:cTn>
                                        <p:tgtEl>
                                          <p:spTgt spid="134"/>
                                        </p:tgtEl>
                                        <p:attrNameLst>
                                          <p:attrName>style.visibility</p:attrName>
                                        </p:attrNameLst>
                                      </p:cBhvr>
                                      <p:to>
                                        <p:strVal val="visible"/>
                                      </p:to>
                                    </p:set>
                                    <p:anim calcmode="lin" valueType="num">
                                      <p:cBhvr additive="base">
                                        <p:cTn id="189" dur="500" fill="hold"/>
                                        <p:tgtEl>
                                          <p:spTgt spid="134"/>
                                        </p:tgtEl>
                                        <p:attrNameLst>
                                          <p:attrName>ppt_x</p:attrName>
                                        </p:attrNameLst>
                                      </p:cBhvr>
                                      <p:tavLst>
                                        <p:tav tm="0">
                                          <p:val>
                                            <p:strVal val="0-#ppt_w/2"/>
                                          </p:val>
                                        </p:tav>
                                        <p:tav tm="100000">
                                          <p:val>
                                            <p:strVal val="#ppt_x"/>
                                          </p:val>
                                        </p:tav>
                                      </p:tavLst>
                                    </p:anim>
                                    <p:anim calcmode="lin" valueType="num">
                                      <p:cBhvr additive="base">
                                        <p:cTn id="190"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xit" presetSubtype="8" fill="hold" grpId="1" nodeType="clickEffect">
                                  <p:stCondLst>
                                    <p:cond delay="0"/>
                                  </p:stCondLst>
                                  <p:childTnLst>
                                    <p:anim calcmode="lin" valueType="num">
                                      <p:cBhvr additive="base">
                                        <p:cTn id="194" dur="500"/>
                                        <p:tgtEl>
                                          <p:spTgt spid="134"/>
                                        </p:tgtEl>
                                        <p:attrNameLst>
                                          <p:attrName>ppt_x</p:attrName>
                                        </p:attrNameLst>
                                      </p:cBhvr>
                                      <p:tavLst>
                                        <p:tav tm="0">
                                          <p:val>
                                            <p:strVal val="ppt_x"/>
                                          </p:val>
                                        </p:tav>
                                        <p:tav tm="100000">
                                          <p:val>
                                            <p:strVal val="0-ppt_w/2"/>
                                          </p:val>
                                        </p:tav>
                                      </p:tavLst>
                                    </p:anim>
                                    <p:anim calcmode="lin" valueType="num">
                                      <p:cBhvr additive="base">
                                        <p:cTn id="195" dur="500"/>
                                        <p:tgtEl>
                                          <p:spTgt spid="134"/>
                                        </p:tgtEl>
                                        <p:attrNameLst>
                                          <p:attrName>ppt_y</p:attrName>
                                        </p:attrNameLst>
                                      </p:cBhvr>
                                      <p:tavLst>
                                        <p:tav tm="0">
                                          <p:val>
                                            <p:strVal val="ppt_y"/>
                                          </p:val>
                                        </p:tav>
                                        <p:tav tm="100000">
                                          <p:val>
                                            <p:strVal val="ppt_y"/>
                                          </p:val>
                                        </p:tav>
                                      </p:tavLst>
                                    </p:anim>
                                    <p:set>
                                      <p:cBhvr>
                                        <p:cTn id="196" dur="1" fill="hold">
                                          <p:stCondLst>
                                            <p:cond delay="499"/>
                                          </p:stCondLst>
                                        </p:cTn>
                                        <p:tgtEl>
                                          <p:spTgt spid="134"/>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2" presetClass="entr" presetSubtype="8" fill="hold" grpId="2" nodeType="clickEffect">
                                  <p:stCondLst>
                                    <p:cond delay="0"/>
                                  </p:stCondLst>
                                  <p:childTnLst>
                                    <p:set>
                                      <p:cBhvr>
                                        <p:cTn id="200" dur="1" fill="hold">
                                          <p:stCondLst>
                                            <p:cond delay="0"/>
                                          </p:stCondLst>
                                        </p:cTn>
                                        <p:tgtEl>
                                          <p:spTgt spid="134"/>
                                        </p:tgtEl>
                                        <p:attrNameLst>
                                          <p:attrName>style.visibility</p:attrName>
                                        </p:attrNameLst>
                                      </p:cBhvr>
                                      <p:to>
                                        <p:strVal val="visible"/>
                                      </p:to>
                                    </p:set>
                                    <p:anim calcmode="lin" valueType="num">
                                      <p:cBhvr additive="base">
                                        <p:cTn id="201" dur="500" fill="hold"/>
                                        <p:tgtEl>
                                          <p:spTgt spid="134"/>
                                        </p:tgtEl>
                                        <p:attrNameLst>
                                          <p:attrName>ppt_x</p:attrName>
                                        </p:attrNameLst>
                                      </p:cBhvr>
                                      <p:tavLst>
                                        <p:tav tm="0">
                                          <p:val>
                                            <p:strVal val="0-#ppt_w/2"/>
                                          </p:val>
                                        </p:tav>
                                        <p:tav tm="100000">
                                          <p:val>
                                            <p:strVal val="#ppt_x"/>
                                          </p:val>
                                        </p:tav>
                                      </p:tavLst>
                                    </p:anim>
                                    <p:anim calcmode="lin" valueType="num">
                                      <p:cBhvr additive="base">
                                        <p:cTn id="202"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xit" presetSubtype="8" fill="hold" grpId="3" nodeType="clickEffect">
                                  <p:stCondLst>
                                    <p:cond delay="0"/>
                                  </p:stCondLst>
                                  <p:childTnLst>
                                    <p:anim calcmode="lin" valueType="num">
                                      <p:cBhvr additive="base">
                                        <p:cTn id="206" dur="500"/>
                                        <p:tgtEl>
                                          <p:spTgt spid="134"/>
                                        </p:tgtEl>
                                        <p:attrNameLst>
                                          <p:attrName>ppt_x</p:attrName>
                                        </p:attrNameLst>
                                      </p:cBhvr>
                                      <p:tavLst>
                                        <p:tav tm="0">
                                          <p:val>
                                            <p:strVal val="ppt_x"/>
                                          </p:val>
                                        </p:tav>
                                        <p:tav tm="100000">
                                          <p:val>
                                            <p:strVal val="0-ppt_w/2"/>
                                          </p:val>
                                        </p:tav>
                                      </p:tavLst>
                                    </p:anim>
                                    <p:anim calcmode="lin" valueType="num">
                                      <p:cBhvr additive="base">
                                        <p:cTn id="207" dur="500"/>
                                        <p:tgtEl>
                                          <p:spTgt spid="134"/>
                                        </p:tgtEl>
                                        <p:attrNameLst>
                                          <p:attrName>ppt_y</p:attrName>
                                        </p:attrNameLst>
                                      </p:cBhvr>
                                      <p:tavLst>
                                        <p:tav tm="0">
                                          <p:val>
                                            <p:strVal val="ppt_y"/>
                                          </p:val>
                                        </p:tav>
                                        <p:tav tm="100000">
                                          <p:val>
                                            <p:strVal val="ppt_y"/>
                                          </p:val>
                                        </p:tav>
                                      </p:tavLst>
                                    </p:anim>
                                    <p:set>
                                      <p:cBhvr>
                                        <p:cTn id="208" dur="1" fill="hold">
                                          <p:stCondLst>
                                            <p:cond delay="499"/>
                                          </p:stCondLst>
                                        </p:cTn>
                                        <p:tgtEl>
                                          <p:spTgt spid="134"/>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 presetClass="exit" presetSubtype="8" fill="hold" grpId="1" nodeType="clickEffect">
                                  <p:stCondLst>
                                    <p:cond delay="0"/>
                                  </p:stCondLst>
                                  <p:childTnLst>
                                    <p:anim calcmode="lin" valueType="num">
                                      <p:cBhvr additive="base">
                                        <p:cTn id="212" dur="500"/>
                                        <p:tgtEl>
                                          <p:spTgt spid="133"/>
                                        </p:tgtEl>
                                        <p:attrNameLst>
                                          <p:attrName>ppt_x</p:attrName>
                                        </p:attrNameLst>
                                      </p:cBhvr>
                                      <p:tavLst>
                                        <p:tav tm="0">
                                          <p:val>
                                            <p:strVal val="ppt_x"/>
                                          </p:val>
                                        </p:tav>
                                        <p:tav tm="100000">
                                          <p:val>
                                            <p:strVal val="0-ppt_w/2"/>
                                          </p:val>
                                        </p:tav>
                                      </p:tavLst>
                                    </p:anim>
                                    <p:anim calcmode="lin" valueType="num">
                                      <p:cBhvr additive="base">
                                        <p:cTn id="213" dur="500"/>
                                        <p:tgtEl>
                                          <p:spTgt spid="133"/>
                                        </p:tgtEl>
                                        <p:attrNameLst>
                                          <p:attrName>ppt_y</p:attrName>
                                        </p:attrNameLst>
                                      </p:cBhvr>
                                      <p:tavLst>
                                        <p:tav tm="0">
                                          <p:val>
                                            <p:strVal val="ppt_y"/>
                                          </p:val>
                                        </p:tav>
                                        <p:tav tm="100000">
                                          <p:val>
                                            <p:strVal val="ppt_y"/>
                                          </p:val>
                                        </p:tav>
                                      </p:tavLst>
                                    </p:anim>
                                    <p:set>
                                      <p:cBhvr>
                                        <p:cTn id="214" dur="1" fill="hold">
                                          <p:stCondLst>
                                            <p:cond delay="499"/>
                                          </p:stCondLst>
                                        </p:cTn>
                                        <p:tgtEl>
                                          <p:spTgt spid="133"/>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2" presetClass="exit" presetSubtype="8" fill="hold" grpId="1" nodeType="clickEffect">
                                  <p:stCondLst>
                                    <p:cond delay="0"/>
                                  </p:stCondLst>
                                  <p:childTnLst>
                                    <p:anim calcmode="lin" valueType="num">
                                      <p:cBhvr additive="base">
                                        <p:cTn id="218" dur="500"/>
                                        <p:tgtEl>
                                          <p:spTgt spid="114"/>
                                        </p:tgtEl>
                                        <p:attrNameLst>
                                          <p:attrName>ppt_x</p:attrName>
                                        </p:attrNameLst>
                                      </p:cBhvr>
                                      <p:tavLst>
                                        <p:tav tm="0">
                                          <p:val>
                                            <p:strVal val="ppt_x"/>
                                          </p:val>
                                        </p:tav>
                                        <p:tav tm="100000">
                                          <p:val>
                                            <p:strVal val="0-ppt_w/2"/>
                                          </p:val>
                                        </p:tav>
                                      </p:tavLst>
                                    </p:anim>
                                    <p:anim calcmode="lin" valueType="num">
                                      <p:cBhvr additive="base">
                                        <p:cTn id="219" dur="500"/>
                                        <p:tgtEl>
                                          <p:spTgt spid="114"/>
                                        </p:tgtEl>
                                        <p:attrNameLst>
                                          <p:attrName>ppt_y</p:attrName>
                                        </p:attrNameLst>
                                      </p:cBhvr>
                                      <p:tavLst>
                                        <p:tav tm="0">
                                          <p:val>
                                            <p:strVal val="ppt_y"/>
                                          </p:val>
                                        </p:tav>
                                        <p:tav tm="100000">
                                          <p:val>
                                            <p:strVal val="ppt_y"/>
                                          </p:val>
                                        </p:tav>
                                      </p:tavLst>
                                    </p:anim>
                                    <p:set>
                                      <p:cBhvr>
                                        <p:cTn id="220" dur="1" fill="hold">
                                          <p:stCondLst>
                                            <p:cond delay="499"/>
                                          </p:stCondLst>
                                        </p:cTn>
                                        <p:tgtEl>
                                          <p:spTgt spid="114"/>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135"/>
                                        </p:tgtEl>
                                        <p:attrNameLst>
                                          <p:attrName>style.visibility</p:attrName>
                                        </p:attrNameLst>
                                      </p:cBhvr>
                                      <p:to>
                                        <p:strVal val="visible"/>
                                      </p:to>
                                    </p:set>
                                    <p:anim calcmode="lin" valueType="num">
                                      <p:cBhvr additive="base">
                                        <p:cTn id="225" dur="500" fill="hold"/>
                                        <p:tgtEl>
                                          <p:spTgt spid="135"/>
                                        </p:tgtEl>
                                        <p:attrNameLst>
                                          <p:attrName>ppt_x</p:attrName>
                                        </p:attrNameLst>
                                      </p:cBhvr>
                                      <p:tavLst>
                                        <p:tav tm="0">
                                          <p:val>
                                            <p:strVal val="#ppt_x"/>
                                          </p:val>
                                        </p:tav>
                                        <p:tav tm="100000">
                                          <p:val>
                                            <p:strVal val="#ppt_x"/>
                                          </p:val>
                                        </p:tav>
                                      </p:tavLst>
                                    </p:anim>
                                    <p:anim calcmode="lin" valueType="num">
                                      <p:cBhvr additive="base">
                                        <p:cTn id="226"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1" fill="hold" grpId="0" nodeType="clickEffect">
                                  <p:stCondLst>
                                    <p:cond delay="0"/>
                                  </p:stCondLst>
                                  <p:childTnLst>
                                    <p:set>
                                      <p:cBhvr>
                                        <p:cTn id="230" dur="1" fill="hold">
                                          <p:stCondLst>
                                            <p:cond delay="0"/>
                                          </p:stCondLst>
                                        </p:cTn>
                                        <p:tgtEl>
                                          <p:spTgt spid="120"/>
                                        </p:tgtEl>
                                        <p:attrNameLst>
                                          <p:attrName>style.visibility</p:attrName>
                                        </p:attrNameLst>
                                      </p:cBhvr>
                                      <p:to>
                                        <p:strVal val="visible"/>
                                      </p:to>
                                    </p:set>
                                    <p:anim calcmode="lin" valueType="num">
                                      <p:cBhvr additive="base">
                                        <p:cTn id="231" dur="500" fill="hold"/>
                                        <p:tgtEl>
                                          <p:spTgt spid="120"/>
                                        </p:tgtEl>
                                        <p:attrNameLst>
                                          <p:attrName>ppt_x</p:attrName>
                                        </p:attrNameLst>
                                      </p:cBhvr>
                                      <p:tavLst>
                                        <p:tav tm="0">
                                          <p:val>
                                            <p:strVal val="#ppt_x"/>
                                          </p:val>
                                        </p:tav>
                                        <p:tav tm="100000">
                                          <p:val>
                                            <p:strVal val="#ppt_x"/>
                                          </p:val>
                                        </p:tav>
                                      </p:tavLst>
                                    </p:anim>
                                    <p:anim calcmode="lin" valueType="num">
                                      <p:cBhvr additive="base">
                                        <p:cTn id="232" dur="500" fill="hold"/>
                                        <p:tgtEl>
                                          <p:spTgt spid="120"/>
                                        </p:tgtEl>
                                        <p:attrNameLst>
                                          <p:attrName>ppt_y</p:attrName>
                                        </p:attrNameLst>
                                      </p:cBhvr>
                                      <p:tavLst>
                                        <p:tav tm="0">
                                          <p:val>
                                            <p:strVal val="0-#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144"/>
                                        </p:tgtEl>
                                        <p:attrNameLst>
                                          <p:attrName>style.visibility</p:attrName>
                                        </p:attrNameLst>
                                      </p:cBhvr>
                                      <p:to>
                                        <p:strVal val="visible"/>
                                      </p:to>
                                    </p:set>
                                    <p:anim calcmode="lin" valueType="num">
                                      <p:cBhvr additive="base">
                                        <p:cTn id="237" dur="500" fill="hold"/>
                                        <p:tgtEl>
                                          <p:spTgt spid="144"/>
                                        </p:tgtEl>
                                        <p:attrNameLst>
                                          <p:attrName>ppt_x</p:attrName>
                                        </p:attrNameLst>
                                      </p:cBhvr>
                                      <p:tavLst>
                                        <p:tav tm="0">
                                          <p:val>
                                            <p:strVal val="#ppt_x"/>
                                          </p:val>
                                        </p:tav>
                                        <p:tav tm="100000">
                                          <p:val>
                                            <p:strVal val="#ppt_x"/>
                                          </p:val>
                                        </p:tav>
                                      </p:tavLst>
                                    </p:anim>
                                    <p:anim calcmode="lin" valueType="num">
                                      <p:cBhvr additive="base">
                                        <p:cTn id="238"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1" fill="hold" grpId="0" nodeType="clickEffect">
                                  <p:stCondLst>
                                    <p:cond delay="0"/>
                                  </p:stCondLst>
                                  <p:childTnLst>
                                    <p:set>
                                      <p:cBhvr>
                                        <p:cTn id="242" dur="1" fill="hold">
                                          <p:stCondLst>
                                            <p:cond delay="0"/>
                                          </p:stCondLst>
                                        </p:cTn>
                                        <p:tgtEl>
                                          <p:spTgt spid="123"/>
                                        </p:tgtEl>
                                        <p:attrNameLst>
                                          <p:attrName>style.visibility</p:attrName>
                                        </p:attrNameLst>
                                      </p:cBhvr>
                                      <p:to>
                                        <p:strVal val="visible"/>
                                      </p:to>
                                    </p:set>
                                    <p:anim calcmode="lin" valueType="num">
                                      <p:cBhvr additive="base">
                                        <p:cTn id="243" dur="500" fill="hold"/>
                                        <p:tgtEl>
                                          <p:spTgt spid="123"/>
                                        </p:tgtEl>
                                        <p:attrNameLst>
                                          <p:attrName>ppt_x</p:attrName>
                                        </p:attrNameLst>
                                      </p:cBhvr>
                                      <p:tavLst>
                                        <p:tav tm="0">
                                          <p:val>
                                            <p:strVal val="#ppt_x"/>
                                          </p:val>
                                        </p:tav>
                                        <p:tav tm="100000">
                                          <p:val>
                                            <p:strVal val="#ppt_x"/>
                                          </p:val>
                                        </p:tav>
                                      </p:tavLst>
                                    </p:anim>
                                    <p:anim calcmode="lin" valueType="num">
                                      <p:cBhvr additive="base">
                                        <p:cTn id="244" dur="500" fill="hold"/>
                                        <p:tgtEl>
                                          <p:spTgt spid="123"/>
                                        </p:tgtEl>
                                        <p:attrNameLst>
                                          <p:attrName>ppt_y</p:attrName>
                                        </p:attrNameLst>
                                      </p:cBhvr>
                                      <p:tavLst>
                                        <p:tav tm="0">
                                          <p:val>
                                            <p:strVal val="0-#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 presetClass="entr" presetSubtype="4" fill="hold" grpId="4" nodeType="clickEffect">
                                  <p:stCondLst>
                                    <p:cond delay="0"/>
                                  </p:stCondLst>
                                  <p:childTnLst>
                                    <p:set>
                                      <p:cBhvr>
                                        <p:cTn id="248" dur="1" fill="hold">
                                          <p:stCondLst>
                                            <p:cond delay="0"/>
                                          </p:stCondLst>
                                        </p:cTn>
                                        <p:tgtEl>
                                          <p:spTgt spid="134"/>
                                        </p:tgtEl>
                                        <p:attrNameLst>
                                          <p:attrName>style.visibility</p:attrName>
                                        </p:attrNameLst>
                                      </p:cBhvr>
                                      <p:to>
                                        <p:strVal val="visible"/>
                                      </p:to>
                                    </p:set>
                                    <p:anim calcmode="lin" valueType="num">
                                      <p:cBhvr additive="base">
                                        <p:cTn id="249" dur="500" fill="hold"/>
                                        <p:tgtEl>
                                          <p:spTgt spid="134"/>
                                        </p:tgtEl>
                                        <p:attrNameLst>
                                          <p:attrName>ppt_x</p:attrName>
                                        </p:attrNameLst>
                                      </p:cBhvr>
                                      <p:tavLst>
                                        <p:tav tm="0">
                                          <p:val>
                                            <p:strVal val="#ppt_x"/>
                                          </p:val>
                                        </p:tav>
                                        <p:tav tm="100000">
                                          <p:val>
                                            <p:strVal val="#ppt_x"/>
                                          </p:val>
                                        </p:tav>
                                      </p:tavLst>
                                    </p:anim>
                                    <p:anim calcmode="lin" valueType="num">
                                      <p:cBhvr additive="base">
                                        <p:cTn id="250"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xit" presetSubtype="4" fill="hold" grpId="5" nodeType="clickEffect">
                                  <p:stCondLst>
                                    <p:cond delay="0"/>
                                  </p:stCondLst>
                                  <p:childTnLst>
                                    <p:anim calcmode="lin" valueType="num">
                                      <p:cBhvr additive="base">
                                        <p:cTn id="254" dur="500"/>
                                        <p:tgtEl>
                                          <p:spTgt spid="134"/>
                                        </p:tgtEl>
                                        <p:attrNameLst>
                                          <p:attrName>ppt_x</p:attrName>
                                        </p:attrNameLst>
                                      </p:cBhvr>
                                      <p:tavLst>
                                        <p:tav tm="0">
                                          <p:val>
                                            <p:strVal val="ppt_x"/>
                                          </p:val>
                                        </p:tav>
                                        <p:tav tm="100000">
                                          <p:val>
                                            <p:strVal val="ppt_x"/>
                                          </p:val>
                                        </p:tav>
                                      </p:tavLst>
                                    </p:anim>
                                    <p:anim calcmode="lin" valueType="num">
                                      <p:cBhvr additive="base">
                                        <p:cTn id="255" dur="500"/>
                                        <p:tgtEl>
                                          <p:spTgt spid="134"/>
                                        </p:tgtEl>
                                        <p:attrNameLst>
                                          <p:attrName>ppt_y</p:attrName>
                                        </p:attrNameLst>
                                      </p:cBhvr>
                                      <p:tavLst>
                                        <p:tav tm="0">
                                          <p:val>
                                            <p:strVal val="ppt_y"/>
                                          </p:val>
                                        </p:tav>
                                        <p:tav tm="100000">
                                          <p:val>
                                            <p:strVal val="1+ppt_h/2"/>
                                          </p:val>
                                        </p:tav>
                                      </p:tavLst>
                                    </p:anim>
                                    <p:set>
                                      <p:cBhvr>
                                        <p:cTn id="256" dur="1" fill="hold">
                                          <p:stCondLst>
                                            <p:cond delay="499"/>
                                          </p:stCondLst>
                                        </p:cTn>
                                        <p:tgtEl>
                                          <p:spTgt spid="134"/>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45"/>
                                        </p:tgtEl>
                                        <p:attrNameLst>
                                          <p:attrName>style.visibility</p:attrName>
                                        </p:attrNameLst>
                                      </p:cBhvr>
                                      <p:to>
                                        <p:strVal val="visible"/>
                                      </p:to>
                                    </p:set>
                                    <p:anim calcmode="lin" valueType="num">
                                      <p:cBhvr additive="base">
                                        <p:cTn id="261" dur="500" fill="hold"/>
                                        <p:tgtEl>
                                          <p:spTgt spid="145"/>
                                        </p:tgtEl>
                                        <p:attrNameLst>
                                          <p:attrName>ppt_x</p:attrName>
                                        </p:attrNameLst>
                                      </p:cBhvr>
                                      <p:tavLst>
                                        <p:tav tm="0">
                                          <p:val>
                                            <p:strVal val="#ppt_x"/>
                                          </p:val>
                                        </p:tav>
                                        <p:tav tm="100000">
                                          <p:val>
                                            <p:strVal val="#ppt_x"/>
                                          </p:val>
                                        </p:tav>
                                      </p:tavLst>
                                    </p:anim>
                                    <p:anim calcmode="lin" valueType="num">
                                      <p:cBhvr additive="base">
                                        <p:cTn id="26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2" presetClass="entr" presetSubtype="1" fill="hold" grpId="0" nodeType="clickEffect">
                                  <p:stCondLst>
                                    <p:cond delay="0"/>
                                  </p:stCondLst>
                                  <p:childTnLst>
                                    <p:set>
                                      <p:cBhvr>
                                        <p:cTn id="266" dur="1" fill="hold">
                                          <p:stCondLst>
                                            <p:cond delay="0"/>
                                          </p:stCondLst>
                                        </p:cTn>
                                        <p:tgtEl>
                                          <p:spTgt spid="127"/>
                                        </p:tgtEl>
                                        <p:attrNameLst>
                                          <p:attrName>style.visibility</p:attrName>
                                        </p:attrNameLst>
                                      </p:cBhvr>
                                      <p:to>
                                        <p:strVal val="visible"/>
                                      </p:to>
                                    </p:set>
                                    <p:anim calcmode="lin" valueType="num">
                                      <p:cBhvr additive="base">
                                        <p:cTn id="267" dur="500" fill="hold"/>
                                        <p:tgtEl>
                                          <p:spTgt spid="127"/>
                                        </p:tgtEl>
                                        <p:attrNameLst>
                                          <p:attrName>ppt_x</p:attrName>
                                        </p:attrNameLst>
                                      </p:cBhvr>
                                      <p:tavLst>
                                        <p:tav tm="0">
                                          <p:val>
                                            <p:strVal val="#ppt_x"/>
                                          </p:val>
                                        </p:tav>
                                        <p:tav tm="100000">
                                          <p:val>
                                            <p:strVal val="#ppt_x"/>
                                          </p:val>
                                        </p:tav>
                                      </p:tavLst>
                                    </p:anim>
                                    <p:anim calcmode="lin" valueType="num">
                                      <p:cBhvr additive="base">
                                        <p:cTn id="268" dur="500" fill="hold"/>
                                        <p:tgtEl>
                                          <p:spTgt spid="127"/>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2" nodeType="clickEffect">
                                  <p:stCondLst>
                                    <p:cond delay="0"/>
                                  </p:stCondLst>
                                  <p:childTnLst>
                                    <p:set>
                                      <p:cBhvr>
                                        <p:cTn id="272" dur="1" fill="hold">
                                          <p:stCondLst>
                                            <p:cond delay="0"/>
                                          </p:stCondLst>
                                        </p:cTn>
                                        <p:tgtEl>
                                          <p:spTgt spid="132"/>
                                        </p:tgtEl>
                                        <p:attrNameLst>
                                          <p:attrName>style.visibility</p:attrName>
                                        </p:attrNameLst>
                                      </p:cBhvr>
                                      <p:to>
                                        <p:strVal val="visible"/>
                                      </p:to>
                                    </p:set>
                                    <p:anim calcmode="lin" valueType="num">
                                      <p:cBhvr additive="base">
                                        <p:cTn id="273" dur="500" fill="hold"/>
                                        <p:tgtEl>
                                          <p:spTgt spid="132"/>
                                        </p:tgtEl>
                                        <p:attrNameLst>
                                          <p:attrName>ppt_x</p:attrName>
                                        </p:attrNameLst>
                                      </p:cBhvr>
                                      <p:tavLst>
                                        <p:tav tm="0">
                                          <p:val>
                                            <p:strVal val="#ppt_x"/>
                                          </p:val>
                                        </p:tav>
                                        <p:tav tm="100000">
                                          <p:val>
                                            <p:strVal val="#ppt_x"/>
                                          </p:val>
                                        </p:tav>
                                      </p:tavLst>
                                    </p:anim>
                                    <p:anim calcmode="lin" valueType="num">
                                      <p:cBhvr additive="base">
                                        <p:cTn id="274"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xit" presetSubtype="4" fill="hold" grpId="3" nodeType="clickEffect">
                                  <p:stCondLst>
                                    <p:cond delay="0"/>
                                  </p:stCondLst>
                                  <p:childTnLst>
                                    <p:anim calcmode="lin" valueType="num">
                                      <p:cBhvr additive="base">
                                        <p:cTn id="278" dur="500"/>
                                        <p:tgtEl>
                                          <p:spTgt spid="132"/>
                                        </p:tgtEl>
                                        <p:attrNameLst>
                                          <p:attrName>ppt_x</p:attrName>
                                        </p:attrNameLst>
                                      </p:cBhvr>
                                      <p:tavLst>
                                        <p:tav tm="0">
                                          <p:val>
                                            <p:strVal val="ppt_x"/>
                                          </p:val>
                                        </p:tav>
                                        <p:tav tm="100000">
                                          <p:val>
                                            <p:strVal val="ppt_x"/>
                                          </p:val>
                                        </p:tav>
                                      </p:tavLst>
                                    </p:anim>
                                    <p:anim calcmode="lin" valueType="num">
                                      <p:cBhvr additive="base">
                                        <p:cTn id="279" dur="500"/>
                                        <p:tgtEl>
                                          <p:spTgt spid="132"/>
                                        </p:tgtEl>
                                        <p:attrNameLst>
                                          <p:attrName>ppt_y</p:attrName>
                                        </p:attrNameLst>
                                      </p:cBhvr>
                                      <p:tavLst>
                                        <p:tav tm="0">
                                          <p:val>
                                            <p:strVal val="ppt_y"/>
                                          </p:val>
                                        </p:tav>
                                        <p:tav tm="100000">
                                          <p:val>
                                            <p:strVal val="1+ppt_h/2"/>
                                          </p:val>
                                        </p:tav>
                                      </p:tavLst>
                                    </p:anim>
                                    <p:set>
                                      <p:cBhvr>
                                        <p:cTn id="280" dur="1" fill="hold">
                                          <p:stCondLst>
                                            <p:cond delay="499"/>
                                          </p:stCondLst>
                                        </p:cTn>
                                        <p:tgtEl>
                                          <p:spTgt spid="132"/>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grpId="4" nodeType="clickEffect">
                                  <p:stCondLst>
                                    <p:cond delay="0"/>
                                  </p:stCondLst>
                                  <p:childTnLst>
                                    <p:set>
                                      <p:cBhvr>
                                        <p:cTn id="284" dur="1" fill="hold">
                                          <p:stCondLst>
                                            <p:cond delay="0"/>
                                          </p:stCondLst>
                                        </p:cTn>
                                        <p:tgtEl>
                                          <p:spTgt spid="132"/>
                                        </p:tgtEl>
                                        <p:attrNameLst>
                                          <p:attrName>style.visibility</p:attrName>
                                        </p:attrNameLst>
                                      </p:cBhvr>
                                      <p:to>
                                        <p:strVal val="visible"/>
                                      </p:to>
                                    </p:set>
                                    <p:anim calcmode="lin" valueType="num">
                                      <p:cBhvr additive="base">
                                        <p:cTn id="285" dur="500" fill="hold"/>
                                        <p:tgtEl>
                                          <p:spTgt spid="132"/>
                                        </p:tgtEl>
                                        <p:attrNameLst>
                                          <p:attrName>ppt_x</p:attrName>
                                        </p:attrNameLst>
                                      </p:cBhvr>
                                      <p:tavLst>
                                        <p:tav tm="0">
                                          <p:val>
                                            <p:strVal val="#ppt_x"/>
                                          </p:val>
                                        </p:tav>
                                        <p:tav tm="100000">
                                          <p:val>
                                            <p:strVal val="#ppt_x"/>
                                          </p:val>
                                        </p:tav>
                                      </p:tavLst>
                                    </p:anim>
                                    <p:anim calcmode="lin" valueType="num">
                                      <p:cBhvr additive="base">
                                        <p:cTn id="286"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xit" presetSubtype="4" fill="hold" grpId="5" nodeType="clickEffect">
                                  <p:stCondLst>
                                    <p:cond delay="0"/>
                                  </p:stCondLst>
                                  <p:childTnLst>
                                    <p:anim calcmode="lin" valueType="num">
                                      <p:cBhvr additive="base">
                                        <p:cTn id="290" dur="500"/>
                                        <p:tgtEl>
                                          <p:spTgt spid="132"/>
                                        </p:tgtEl>
                                        <p:attrNameLst>
                                          <p:attrName>ppt_x</p:attrName>
                                        </p:attrNameLst>
                                      </p:cBhvr>
                                      <p:tavLst>
                                        <p:tav tm="0">
                                          <p:val>
                                            <p:strVal val="ppt_x"/>
                                          </p:val>
                                        </p:tav>
                                        <p:tav tm="100000">
                                          <p:val>
                                            <p:strVal val="ppt_x"/>
                                          </p:val>
                                        </p:tav>
                                      </p:tavLst>
                                    </p:anim>
                                    <p:anim calcmode="lin" valueType="num">
                                      <p:cBhvr additive="base">
                                        <p:cTn id="291" dur="500"/>
                                        <p:tgtEl>
                                          <p:spTgt spid="132"/>
                                        </p:tgtEl>
                                        <p:attrNameLst>
                                          <p:attrName>ppt_y</p:attrName>
                                        </p:attrNameLst>
                                      </p:cBhvr>
                                      <p:tavLst>
                                        <p:tav tm="0">
                                          <p:val>
                                            <p:strVal val="ppt_y"/>
                                          </p:val>
                                        </p:tav>
                                        <p:tav tm="100000">
                                          <p:val>
                                            <p:strVal val="1+ppt_h/2"/>
                                          </p:val>
                                        </p:tav>
                                      </p:tavLst>
                                    </p:anim>
                                    <p:set>
                                      <p:cBhvr>
                                        <p:cTn id="292" dur="1" fill="hold">
                                          <p:stCondLst>
                                            <p:cond delay="499"/>
                                          </p:stCondLst>
                                        </p:cTn>
                                        <p:tgtEl>
                                          <p:spTgt spid="132"/>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2" presetClass="exit" presetSubtype="4" fill="hold" grpId="1" nodeType="clickEffect">
                                  <p:stCondLst>
                                    <p:cond delay="0"/>
                                  </p:stCondLst>
                                  <p:childTnLst>
                                    <p:anim calcmode="lin" valueType="num">
                                      <p:cBhvr additive="base">
                                        <p:cTn id="296" dur="500"/>
                                        <p:tgtEl>
                                          <p:spTgt spid="145"/>
                                        </p:tgtEl>
                                        <p:attrNameLst>
                                          <p:attrName>ppt_x</p:attrName>
                                        </p:attrNameLst>
                                      </p:cBhvr>
                                      <p:tavLst>
                                        <p:tav tm="0">
                                          <p:val>
                                            <p:strVal val="ppt_x"/>
                                          </p:val>
                                        </p:tav>
                                        <p:tav tm="100000">
                                          <p:val>
                                            <p:strVal val="ppt_x"/>
                                          </p:val>
                                        </p:tav>
                                      </p:tavLst>
                                    </p:anim>
                                    <p:anim calcmode="lin" valueType="num">
                                      <p:cBhvr additive="base">
                                        <p:cTn id="297" dur="500"/>
                                        <p:tgtEl>
                                          <p:spTgt spid="145"/>
                                        </p:tgtEl>
                                        <p:attrNameLst>
                                          <p:attrName>ppt_y</p:attrName>
                                        </p:attrNameLst>
                                      </p:cBhvr>
                                      <p:tavLst>
                                        <p:tav tm="0">
                                          <p:val>
                                            <p:strVal val="ppt_y"/>
                                          </p:val>
                                        </p:tav>
                                        <p:tav tm="100000">
                                          <p:val>
                                            <p:strVal val="1+ppt_h/2"/>
                                          </p:val>
                                        </p:tav>
                                      </p:tavLst>
                                    </p:anim>
                                    <p:set>
                                      <p:cBhvr>
                                        <p:cTn id="298" dur="1" fill="hold">
                                          <p:stCondLst>
                                            <p:cond delay="499"/>
                                          </p:stCondLst>
                                        </p:cTn>
                                        <p:tgtEl>
                                          <p:spTgt spid="145"/>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2" presetClass="exit" presetSubtype="4" fill="hold" grpId="1" nodeType="clickEffect">
                                  <p:stCondLst>
                                    <p:cond delay="0"/>
                                  </p:stCondLst>
                                  <p:childTnLst>
                                    <p:anim calcmode="lin" valueType="num">
                                      <p:cBhvr additive="base">
                                        <p:cTn id="302" dur="500"/>
                                        <p:tgtEl>
                                          <p:spTgt spid="144"/>
                                        </p:tgtEl>
                                        <p:attrNameLst>
                                          <p:attrName>ppt_x</p:attrName>
                                        </p:attrNameLst>
                                      </p:cBhvr>
                                      <p:tavLst>
                                        <p:tav tm="0">
                                          <p:val>
                                            <p:strVal val="ppt_x"/>
                                          </p:val>
                                        </p:tav>
                                        <p:tav tm="100000">
                                          <p:val>
                                            <p:strVal val="ppt_x"/>
                                          </p:val>
                                        </p:tav>
                                      </p:tavLst>
                                    </p:anim>
                                    <p:anim calcmode="lin" valueType="num">
                                      <p:cBhvr additive="base">
                                        <p:cTn id="303" dur="500"/>
                                        <p:tgtEl>
                                          <p:spTgt spid="144"/>
                                        </p:tgtEl>
                                        <p:attrNameLst>
                                          <p:attrName>ppt_y</p:attrName>
                                        </p:attrNameLst>
                                      </p:cBhvr>
                                      <p:tavLst>
                                        <p:tav tm="0">
                                          <p:val>
                                            <p:strVal val="ppt_y"/>
                                          </p:val>
                                        </p:tav>
                                        <p:tav tm="100000">
                                          <p:val>
                                            <p:strVal val="1+ppt_h/2"/>
                                          </p:val>
                                        </p:tav>
                                      </p:tavLst>
                                    </p:anim>
                                    <p:set>
                                      <p:cBhvr>
                                        <p:cTn id="304" dur="1" fill="hold">
                                          <p:stCondLst>
                                            <p:cond delay="499"/>
                                          </p:stCondLst>
                                        </p:cTn>
                                        <p:tgtEl>
                                          <p:spTgt spid="144"/>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2" presetClass="entr" presetSubtype="4" fill="hold" grpId="0" nodeType="clickEffect">
                                  <p:stCondLst>
                                    <p:cond delay="0"/>
                                  </p:stCondLst>
                                  <p:childTnLst>
                                    <p:set>
                                      <p:cBhvr>
                                        <p:cTn id="308" dur="1" fill="hold">
                                          <p:stCondLst>
                                            <p:cond delay="0"/>
                                          </p:stCondLst>
                                        </p:cTn>
                                        <p:tgtEl>
                                          <p:spTgt spid="146"/>
                                        </p:tgtEl>
                                        <p:attrNameLst>
                                          <p:attrName>style.visibility</p:attrName>
                                        </p:attrNameLst>
                                      </p:cBhvr>
                                      <p:to>
                                        <p:strVal val="visible"/>
                                      </p:to>
                                    </p:set>
                                    <p:anim calcmode="lin" valueType="num">
                                      <p:cBhvr additive="base">
                                        <p:cTn id="309" dur="500" fill="hold"/>
                                        <p:tgtEl>
                                          <p:spTgt spid="146"/>
                                        </p:tgtEl>
                                        <p:attrNameLst>
                                          <p:attrName>ppt_x</p:attrName>
                                        </p:attrNameLst>
                                      </p:cBhvr>
                                      <p:tavLst>
                                        <p:tav tm="0">
                                          <p:val>
                                            <p:strVal val="#ppt_x"/>
                                          </p:val>
                                        </p:tav>
                                        <p:tav tm="100000">
                                          <p:val>
                                            <p:strVal val="#ppt_x"/>
                                          </p:val>
                                        </p:tav>
                                      </p:tavLst>
                                    </p:anim>
                                    <p:anim calcmode="lin" valueType="num">
                                      <p:cBhvr additive="base">
                                        <p:cTn id="310"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2" presetClass="entr" presetSubtype="1" fill="hold" grpId="0" nodeType="clickEffect">
                                  <p:stCondLst>
                                    <p:cond delay="0"/>
                                  </p:stCondLst>
                                  <p:childTnLst>
                                    <p:set>
                                      <p:cBhvr>
                                        <p:cTn id="314" dur="1" fill="hold">
                                          <p:stCondLst>
                                            <p:cond delay="0"/>
                                          </p:stCondLst>
                                        </p:cTn>
                                        <p:tgtEl>
                                          <p:spTgt spid="124"/>
                                        </p:tgtEl>
                                        <p:attrNameLst>
                                          <p:attrName>style.visibility</p:attrName>
                                        </p:attrNameLst>
                                      </p:cBhvr>
                                      <p:to>
                                        <p:strVal val="visible"/>
                                      </p:to>
                                    </p:set>
                                    <p:anim calcmode="lin" valueType="num">
                                      <p:cBhvr additive="base">
                                        <p:cTn id="315" dur="500" fill="hold"/>
                                        <p:tgtEl>
                                          <p:spTgt spid="124"/>
                                        </p:tgtEl>
                                        <p:attrNameLst>
                                          <p:attrName>ppt_x</p:attrName>
                                        </p:attrNameLst>
                                      </p:cBhvr>
                                      <p:tavLst>
                                        <p:tav tm="0">
                                          <p:val>
                                            <p:strVal val="#ppt_x"/>
                                          </p:val>
                                        </p:tav>
                                        <p:tav tm="100000">
                                          <p:val>
                                            <p:strVal val="#ppt_x"/>
                                          </p:val>
                                        </p:tav>
                                      </p:tavLst>
                                    </p:anim>
                                    <p:anim calcmode="lin" valueType="num">
                                      <p:cBhvr additive="base">
                                        <p:cTn id="316" dur="500" fill="hold"/>
                                        <p:tgtEl>
                                          <p:spTgt spid="124"/>
                                        </p:tgtEl>
                                        <p:attrNameLst>
                                          <p:attrName>ppt_y</p:attrName>
                                        </p:attrNameLst>
                                      </p:cBhvr>
                                      <p:tavLst>
                                        <p:tav tm="0">
                                          <p:val>
                                            <p:strVal val="0-#ppt_h/2"/>
                                          </p:val>
                                        </p:tav>
                                        <p:tav tm="100000">
                                          <p:val>
                                            <p:strVal val="#ppt_y"/>
                                          </p:val>
                                        </p:tav>
                                      </p:tavLst>
                                    </p:anim>
                                  </p:childTnLst>
                                </p:cTn>
                              </p:par>
                            </p:childTnLst>
                          </p:cTn>
                        </p:par>
                      </p:childTnLst>
                    </p:cTn>
                  </p:par>
                  <p:par>
                    <p:cTn id="317" fill="hold">
                      <p:stCondLst>
                        <p:cond delay="indefinite"/>
                      </p:stCondLst>
                      <p:childTnLst>
                        <p:par>
                          <p:cTn id="318" fill="hold">
                            <p:stCondLst>
                              <p:cond delay="0"/>
                            </p:stCondLst>
                            <p:childTnLst>
                              <p:par>
                                <p:cTn id="319" presetID="2" presetClass="entr" presetSubtype="4" fill="hold" grpId="2" nodeType="clickEffect">
                                  <p:stCondLst>
                                    <p:cond delay="0"/>
                                  </p:stCondLst>
                                  <p:childTnLst>
                                    <p:set>
                                      <p:cBhvr>
                                        <p:cTn id="320" dur="1" fill="hold">
                                          <p:stCondLst>
                                            <p:cond delay="0"/>
                                          </p:stCondLst>
                                        </p:cTn>
                                        <p:tgtEl>
                                          <p:spTgt spid="147"/>
                                        </p:tgtEl>
                                        <p:attrNameLst>
                                          <p:attrName>style.visibility</p:attrName>
                                        </p:attrNameLst>
                                      </p:cBhvr>
                                      <p:to>
                                        <p:strVal val="visible"/>
                                      </p:to>
                                    </p:set>
                                    <p:anim calcmode="lin" valueType="num">
                                      <p:cBhvr additive="base">
                                        <p:cTn id="321" dur="500" fill="hold"/>
                                        <p:tgtEl>
                                          <p:spTgt spid="147"/>
                                        </p:tgtEl>
                                        <p:attrNameLst>
                                          <p:attrName>ppt_x</p:attrName>
                                        </p:attrNameLst>
                                      </p:cBhvr>
                                      <p:tavLst>
                                        <p:tav tm="0">
                                          <p:val>
                                            <p:strVal val="#ppt_x"/>
                                          </p:val>
                                        </p:tav>
                                        <p:tav tm="100000">
                                          <p:val>
                                            <p:strVal val="#ppt_x"/>
                                          </p:val>
                                        </p:tav>
                                      </p:tavLst>
                                    </p:anim>
                                    <p:anim calcmode="lin" valueType="num">
                                      <p:cBhvr additive="base">
                                        <p:cTn id="322"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2" presetClass="exit" presetSubtype="4" fill="hold" grpId="3" nodeType="clickEffect">
                                  <p:stCondLst>
                                    <p:cond delay="0"/>
                                  </p:stCondLst>
                                  <p:childTnLst>
                                    <p:anim calcmode="lin" valueType="num">
                                      <p:cBhvr additive="base">
                                        <p:cTn id="326" dur="500"/>
                                        <p:tgtEl>
                                          <p:spTgt spid="147"/>
                                        </p:tgtEl>
                                        <p:attrNameLst>
                                          <p:attrName>ppt_x</p:attrName>
                                        </p:attrNameLst>
                                      </p:cBhvr>
                                      <p:tavLst>
                                        <p:tav tm="0">
                                          <p:val>
                                            <p:strVal val="ppt_x"/>
                                          </p:val>
                                        </p:tav>
                                        <p:tav tm="100000">
                                          <p:val>
                                            <p:strVal val="ppt_x"/>
                                          </p:val>
                                        </p:tav>
                                      </p:tavLst>
                                    </p:anim>
                                    <p:anim calcmode="lin" valueType="num">
                                      <p:cBhvr additive="base">
                                        <p:cTn id="327" dur="500"/>
                                        <p:tgtEl>
                                          <p:spTgt spid="147"/>
                                        </p:tgtEl>
                                        <p:attrNameLst>
                                          <p:attrName>ppt_y</p:attrName>
                                        </p:attrNameLst>
                                      </p:cBhvr>
                                      <p:tavLst>
                                        <p:tav tm="0">
                                          <p:val>
                                            <p:strVal val="ppt_y"/>
                                          </p:val>
                                        </p:tav>
                                        <p:tav tm="100000">
                                          <p:val>
                                            <p:strVal val="1+ppt_h/2"/>
                                          </p:val>
                                        </p:tav>
                                      </p:tavLst>
                                    </p:anim>
                                    <p:set>
                                      <p:cBhvr>
                                        <p:cTn id="328" dur="1" fill="hold">
                                          <p:stCondLst>
                                            <p:cond delay="499"/>
                                          </p:stCondLst>
                                        </p:cTn>
                                        <p:tgtEl>
                                          <p:spTgt spid="147"/>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grpId="4" nodeType="clickEffect">
                                  <p:stCondLst>
                                    <p:cond delay="0"/>
                                  </p:stCondLst>
                                  <p:childTnLst>
                                    <p:set>
                                      <p:cBhvr>
                                        <p:cTn id="332" dur="1" fill="hold">
                                          <p:stCondLst>
                                            <p:cond delay="0"/>
                                          </p:stCondLst>
                                        </p:cTn>
                                        <p:tgtEl>
                                          <p:spTgt spid="147"/>
                                        </p:tgtEl>
                                        <p:attrNameLst>
                                          <p:attrName>style.visibility</p:attrName>
                                        </p:attrNameLst>
                                      </p:cBhvr>
                                      <p:to>
                                        <p:strVal val="visible"/>
                                      </p:to>
                                    </p:set>
                                    <p:anim calcmode="lin" valueType="num">
                                      <p:cBhvr additive="base">
                                        <p:cTn id="333" dur="500" fill="hold"/>
                                        <p:tgtEl>
                                          <p:spTgt spid="147"/>
                                        </p:tgtEl>
                                        <p:attrNameLst>
                                          <p:attrName>ppt_x</p:attrName>
                                        </p:attrNameLst>
                                      </p:cBhvr>
                                      <p:tavLst>
                                        <p:tav tm="0">
                                          <p:val>
                                            <p:strVal val="#ppt_x"/>
                                          </p:val>
                                        </p:tav>
                                        <p:tav tm="100000">
                                          <p:val>
                                            <p:strVal val="#ppt_x"/>
                                          </p:val>
                                        </p:tav>
                                      </p:tavLst>
                                    </p:anim>
                                    <p:anim calcmode="lin" valueType="num">
                                      <p:cBhvr additive="base">
                                        <p:cTn id="33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2" presetClass="exit" presetSubtype="4" fill="hold" grpId="5" nodeType="clickEffect">
                                  <p:stCondLst>
                                    <p:cond delay="0"/>
                                  </p:stCondLst>
                                  <p:childTnLst>
                                    <p:anim calcmode="lin" valueType="num">
                                      <p:cBhvr additive="base">
                                        <p:cTn id="338" dur="500"/>
                                        <p:tgtEl>
                                          <p:spTgt spid="147"/>
                                        </p:tgtEl>
                                        <p:attrNameLst>
                                          <p:attrName>ppt_x</p:attrName>
                                        </p:attrNameLst>
                                      </p:cBhvr>
                                      <p:tavLst>
                                        <p:tav tm="0">
                                          <p:val>
                                            <p:strVal val="ppt_x"/>
                                          </p:val>
                                        </p:tav>
                                        <p:tav tm="100000">
                                          <p:val>
                                            <p:strVal val="ppt_x"/>
                                          </p:val>
                                        </p:tav>
                                      </p:tavLst>
                                    </p:anim>
                                    <p:anim calcmode="lin" valueType="num">
                                      <p:cBhvr additive="base">
                                        <p:cTn id="339" dur="500"/>
                                        <p:tgtEl>
                                          <p:spTgt spid="147"/>
                                        </p:tgtEl>
                                        <p:attrNameLst>
                                          <p:attrName>ppt_y</p:attrName>
                                        </p:attrNameLst>
                                      </p:cBhvr>
                                      <p:tavLst>
                                        <p:tav tm="0">
                                          <p:val>
                                            <p:strVal val="ppt_y"/>
                                          </p:val>
                                        </p:tav>
                                        <p:tav tm="100000">
                                          <p:val>
                                            <p:strVal val="1+ppt_h/2"/>
                                          </p:val>
                                        </p:tav>
                                      </p:tavLst>
                                    </p:anim>
                                    <p:set>
                                      <p:cBhvr>
                                        <p:cTn id="340" dur="1" fill="hold">
                                          <p:stCondLst>
                                            <p:cond delay="499"/>
                                          </p:stCondLst>
                                        </p:cTn>
                                        <p:tgtEl>
                                          <p:spTgt spid="147"/>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2" presetClass="exit" presetSubtype="4" fill="hold" grpId="1" nodeType="clickEffect">
                                  <p:stCondLst>
                                    <p:cond delay="0"/>
                                  </p:stCondLst>
                                  <p:childTnLst>
                                    <p:anim calcmode="lin" valueType="num">
                                      <p:cBhvr additive="base">
                                        <p:cTn id="344" dur="500"/>
                                        <p:tgtEl>
                                          <p:spTgt spid="146"/>
                                        </p:tgtEl>
                                        <p:attrNameLst>
                                          <p:attrName>ppt_x</p:attrName>
                                        </p:attrNameLst>
                                      </p:cBhvr>
                                      <p:tavLst>
                                        <p:tav tm="0">
                                          <p:val>
                                            <p:strVal val="ppt_x"/>
                                          </p:val>
                                        </p:tav>
                                        <p:tav tm="100000">
                                          <p:val>
                                            <p:strVal val="ppt_x"/>
                                          </p:val>
                                        </p:tav>
                                      </p:tavLst>
                                    </p:anim>
                                    <p:anim calcmode="lin" valueType="num">
                                      <p:cBhvr additive="base">
                                        <p:cTn id="345" dur="500"/>
                                        <p:tgtEl>
                                          <p:spTgt spid="146"/>
                                        </p:tgtEl>
                                        <p:attrNameLst>
                                          <p:attrName>ppt_y</p:attrName>
                                        </p:attrNameLst>
                                      </p:cBhvr>
                                      <p:tavLst>
                                        <p:tav tm="0">
                                          <p:val>
                                            <p:strVal val="ppt_y"/>
                                          </p:val>
                                        </p:tav>
                                        <p:tav tm="100000">
                                          <p:val>
                                            <p:strVal val="1+ppt_h/2"/>
                                          </p:val>
                                        </p:tav>
                                      </p:tavLst>
                                    </p:anim>
                                    <p:set>
                                      <p:cBhvr>
                                        <p:cTn id="346" dur="1" fill="hold">
                                          <p:stCondLst>
                                            <p:cond delay="499"/>
                                          </p:stCondLst>
                                        </p:cTn>
                                        <p:tgtEl>
                                          <p:spTgt spid="146"/>
                                        </p:tgtEl>
                                        <p:attrNameLst>
                                          <p:attrName>style.visibility</p:attrName>
                                        </p:attrNameLst>
                                      </p:cBhvr>
                                      <p:to>
                                        <p:strVal val="hidden"/>
                                      </p:to>
                                    </p:set>
                                  </p:childTnLst>
                                </p:cTn>
                              </p:par>
                            </p:childTnLst>
                          </p:cTn>
                        </p:par>
                      </p:childTnLst>
                    </p:cTn>
                  </p:par>
                  <p:par>
                    <p:cTn id="347" fill="hold">
                      <p:stCondLst>
                        <p:cond delay="indefinite"/>
                      </p:stCondLst>
                      <p:childTnLst>
                        <p:par>
                          <p:cTn id="348" fill="hold">
                            <p:stCondLst>
                              <p:cond delay="0"/>
                            </p:stCondLst>
                            <p:childTnLst>
                              <p:par>
                                <p:cTn id="349" presetID="2" presetClass="exit" presetSubtype="4" fill="hold" grpId="1" nodeType="clickEffect">
                                  <p:stCondLst>
                                    <p:cond delay="0"/>
                                  </p:stCondLst>
                                  <p:childTnLst>
                                    <p:anim calcmode="lin" valueType="num">
                                      <p:cBhvr additive="base">
                                        <p:cTn id="350" dur="500"/>
                                        <p:tgtEl>
                                          <p:spTgt spid="135"/>
                                        </p:tgtEl>
                                        <p:attrNameLst>
                                          <p:attrName>ppt_x</p:attrName>
                                        </p:attrNameLst>
                                      </p:cBhvr>
                                      <p:tavLst>
                                        <p:tav tm="0">
                                          <p:val>
                                            <p:strVal val="ppt_x"/>
                                          </p:val>
                                        </p:tav>
                                        <p:tav tm="100000">
                                          <p:val>
                                            <p:strVal val="ppt_x"/>
                                          </p:val>
                                        </p:tav>
                                      </p:tavLst>
                                    </p:anim>
                                    <p:anim calcmode="lin" valueType="num">
                                      <p:cBhvr additive="base">
                                        <p:cTn id="351" dur="500"/>
                                        <p:tgtEl>
                                          <p:spTgt spid="135"/>
                                        </p:tgtEl>
                                        <p:attrNameLst>
                                          <p:attrName>ppt_y</p:attrName>
                                        </p:attrNameLst>
                                      </p:cBhvr>
                                      <p:tavLst>
                                        <p:tav tm="0">
                                          <p:val>
                                            <p:strVal val="ppt_y"/>
                                          </p:val>
                                        </p:tav>
                                        <p:tav tm="100000">
                                          <p:val>
                                            <p:strVal val="1+ppt_h/2"/>
                                          </p:val>
                                        </p:tav>
                                      </p:tavLst>
                                    </p:anim>
                                    <p:set>
                                      <p:cBhvr>
                                        <p:cTn id="352" dur="1" fill="hold">
                                          <p:stCondLst>
                                            <p:cond delay="499"/>
                                          </p:stCondLst>
                                        </p:cTn>
                                        <p:tgtEl>
                                          <p:spTgt spid="135"/>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ID="2" presetClass="exit" presetSubtype="4" fill="hold" grpId="1" nodeType="clickEffect">
                                  <p:stCondLst>
                                    <p:cond delay="0"/>
                                  </p:stCondLst>
                                  <p:childTnLst>
                                    <p:anim calcmode="lin" valueType="num">
                                      <p:cBhvr additive="base">
                                        <p:cTn id="356" dur="500"/>
                                        <p:tgtEl>
                                          <p:spTgt spid="22"/>
                                        </p:tgtEl>
                                        <p:attrNameLst>
                                          <p:attrName>ppt_x</p:attrName>
                                        </p:attrNameLst>
                                      </p:cBhvr>
                                      <p:tavLst>
                                        <p:tav tm="0">
                                          <p:val>
                                            <p:strVal val="ppt_x"/>
                                          </p:val>
                                        </p:tav>
                                        <p:tav tm="100000">
                                          <p:val>
                                            <p:strVal val="ppt_x"/>
                                          </p:val>
                                        </p:tav>
                                      </p:tavLst>
                                    </p:anim>
                                    <p:anim calcmode="lin" valueType="num">
                                      <p:cBhvr additive="base">
                                        <p:cTn id="357" dur="500"/>
                                        <p:tgtEl>
                                          <p:spTgt spid="22"/>
                                        </p:tgtEl>
                                        <p:attrNameLst>
                                          <p:attrName>ppt_y</p:attrName>
                                        </p:attrNameLst>
                                      </p:cBhvr>
                                      <p:tavLst>
                                        <p:tav tm="0">
                                          <p:val>
                                            <p:strVal val="ppt_y"/>
                                          </p:val>
                                        </p:tav>
                                        <p:tav tm="100000">
                                          <p:val>
                                            <p:strVal val="1+ppt_h/2"/>
                                          </p:val>
                                        </p:tav>
                                      </p:tavLst>
                                    </p:anim>
                                    <p:set>
                                      <p:cBhvr>
                                        <p:cTn id="358" dur="1" fill="hold">
                                          <p:stCondLst>
                                            <p:cond delay="499"/>
                                          </p:stCondLst>
                                        </p:cTn>
                                        <p:tgtEl>
                                          <p:spTgt spid="2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2" presetClass="entr" presetSubtype="4" fill="hold" grpId="0" nodeType="clickEffect">
                                  <p:stCondLst>
                                    <p:cond delay="0"/>
                                  </p:stCondLst>
                                  <p:childTnLst>
                                    <p:set>
                                      <p:cBhvr>
                                        <p:cTn id="362" dur="1" fill="hold">
                                          <p:stCondLst>
                                            <p:cond delay="0"/>
                                          </p:stCondLst>
                                        </p:cTn>
                                        <p:tgtEl>
                                          <p:spTgt spid="149"/>
                                        </p:tgtEl>
                                        <p:attrNameLst>
                                          <p:attrName>style.visibility</p:attrName>
                                        </p:attrNameLst>
                                      </p:cBhvr>
                                      <p:to>
                                        <p:strVal val="visible"/>
                                      </p:to>
                                    </p:set>
                                    <p:anim calcmode="lin" valueType="num">
                                      <p:cBhvr additive="base">
                                        <p:cTn id="363" dur="500" fill="hold"/>
                                        <p:tgtEl>
                                          <p:spTgt spid="149"/>
                                        </p:tgtEl>
                                        <p:attrNameLst>
                                          <p:attrName>ppt_x</p:attrName>
                                        </p:attrNameLst>
                                      </p:cBhvr>
                                      <p:tavLst>
                                        <p:tav tm="0">
                                          <p:val>
                                            <p:strVal val="#ppt_x"/>
                                          </p:val>
                                        </p:tav>
                                        <p:tav tm="100000">
                                          <p:val>
                                            <p:strVal val="#ppt_x"/>
                                          </p:val>
                                        </p:tav>
                                      </p:tavLst>
                                    </p:anim>
                                    <p:anim calcmode="lin" valueType="num">
                                      <p:cBhvr additive="base">
                                        <p:cTn id="364"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14" grpId="0"/>
      <p:bldP spid="114" grpId="1"/>
      <p:bldP spid="115" grpId="0"/>
      <p:bldP spid="115" grpId="1"/>
      <p:bldP spid="116" grpId="0"/>
      <p:bldP spid="116" grpId="1"/>
      <p:bldP spid="117" grpId="0"/>
      <p:bldP spid="117" grpId="1"/>
      <p:bldP spid="117" grpId="2"/>
      <p:bldP spid="117" grpId="3"/>
      <p:bldP spid="118" grpId="1"/>
      <p:bldP spid="119" grpId="0"/>
      <p:bldP spid="120" grpId="0"/>
      <p:bldP spid="121" grpId="0"/>
      <p:bldP spid="122" grpId="0"/>
      <p:bldP spid="123" grpId="0"/>
      <p:bldP spid="124" grpId="0"/>
      <p:bldP spid="125" grpId="0"/>
      <p:bldP spid="126" grpId="0"/>
      <p:bldP spid="127" grpId="0"/>
      <p:bldP spid="128" grpId="0"/>
      <p:bldP spid="129" grpId="0"/>
      <p:bldP spid="129" grpId="1"/>
      <p:bldP spid="130" grpId="0"/>
      <p:bldP spid="130" grpId="1"/>
      <p:bldP spid="131" grpId="0"/>
      <p:bldP spid="131" grpId="1"/>
      <p:bldP spid="131" grpId="2"/>
      <p:bldP spid="131" grpId="3"/>
      <p:bldP spid="132" grpId="0"/>
      <p:bldP spid="132" grpId="1"/>
      <p:bldP spid="132" grpId="2"/>
      <p:bldP spid="132" grpId="3"/>
      <p:bldP spid="132" grpId="4"/>
      <p:bldP spid="132" grpId="5"/>
      <p:bldP spid="133" grpId="0"/>
      <p:bldP spid="133" grpId="1"/>
      <p:bldP spid="134" grpId="0"/>
      <p:bldP spid="134" grpId="1"/>
      <p:bldP spid="134" grpId="2"/>
      <p:bldP spid="134" grpId="3"/>
      <p:bldP spid="134" grpId="4"/>
      <p:bldP spid="134" grpId="5"/>
      <p:bldP spid="135" grpId="0"/>
      <p:bldP spid="135" grpId="1"/>
      <p:bldP spid="144" grpId="0"/>
      <p:bldP spid="144" grpId="1"/>
      <p:bldP spid="145" grpId="0"/>
      <p:bldP spid="145" grpId="1"/>
      <p:bldP spid="146" grpId="0"/>
      <p:bldP spid="146" grpId="1"/>
      <p:bldP spid="147" grpId="2"/>
      <p:bldP spid="147" grpId="3"/>
      <p:bldP spid="147" grpId="4"/>
      <p:bldP spid="147" grpId="5"/>
      <p:bldP spid="149" grpId="0" animBg="1"/>
      <p:bldP spid="113"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134"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563296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134"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035064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20" name="矩形 19"/>
          <p:cNvSpPr/>
          <p:nvPr/>
        </p:nvSpPr>
        <p:spPr>
          <a:xfrm>
            <a:off x="304812" y="1944265"/>
            <a:ext cx="4343458" cy="341632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以当前节点为根的子树规模</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 = 1; </a:t>
            </a:r>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计入本身</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递归计入左子树规模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rc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递归计入右子树规模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1100103986"/>
      </p:ext>
    </p:extLst>
  </p:cSld>
  <p:clrMapOvr>
    <a:masterClrMapping/>
  </p:clrMapOvr>
  <p:transition advTm="157">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二叉树节点：计算子树的规模</a:t>
            </a:r>
            <a:endParaRPr lang="en-US" altLang="zh-CN" sz="2800" b="1" dirty="0">
              <a:latin typeface="微软雅黑" panose="020B0503020204020204" pitchFamily="34" charset="-122"/>
              <a:ea typeface="微软雅黑" panose="020B0503020204020204" pitchFamily="34" charset="-122"/>
            </a:endParaRPr>
          </a:p>
        </p:txBody>
      </p:sp>
      <p:sp>
        <p:nvSpPr>
          <p:cNvPr id="29" name="TextBox 20"/>
          <p:cNvSpPr txBox="1">
            <a:spLocks noChangeArrowheads="1"/>
          </p:cNvSpPr>
          <p:nvPr/>
        </p:nvSpPr>
        <p:spPr bwMode="auto">
          <a:xfrm>
            <a:off x="718342" y="5590854"/>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利用树的</a:t>
            </a:r>
            <a:r>
              <a:rPr lang="zh-CN" altLang="en-US" dirty="0">
                <a:solidFill>
                  <a:srgbClr val="FFFF00"/>
                </a:solidFill>
              </a:rPr>
              <a:t>自相似</a:t>
            </a:r>
            <a:r>
              <a:rPr lang="zh-CN" altLang="en-US" dirty="0"/>
              <a:t>，递归编程实现。易见复杂度取决于子树的总规模，为</a:t>
            </a:r>
            <a:r>
              <a:rPr lang="en-US" altLang="zh-CN" dirty="0"/>
              <a:t>O(n)</a:t>
            </a:r>
          </a:p>
        </p:txBody>
      </p:sp>
      <p:sp>
        <p:nvSpPr>
          <p:cNvPr id="4" name="矩形 3"/>
          <p:cNvSpPr/>
          <p:nvPr/>
        </p:nvSpPr>
        <p:spPr>
          <a:xfrm>
            <a:off x="304812" y="1944265"/>
            <a:ext cx="4343458" cy="341632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&gt;::size() {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以当前节点为根的子树规模</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 = 1;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计入本身</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-&gt;size();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递归计入左子树规模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rc ) s += rc-&gt;size();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递归计入右子树规模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31" name="椭圆 30"/>
          <p:cNvSpPr/>
          <p:nvPr/>
        </p:nvSpPr>
        <p:spPr bwMode="auto">
          <a:xfrm>
            <a:off x="6302001" y="246577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2" name="组合 31"/>
          <p:cNvGrpSpPr/>
          <p:nvPr/>
        </p:nvGrpSpPr>
        <p:grpSpPr>
          <a:xfrm>
            <a:off x="6799364" y="1970431"/>
            <a:ext cx="1819585" cy="643758"/>
            <a:chOff x="2382616" y="1646683"/>
            <a:chExt cx="1819585" cy="643758"/>
          </a:xfrm>
        </p:grpSpPr>
        <p:cxnSp>
          <p:nvCxnSpPr>
            <p:cNvPr id="33" name="直接箭头连接符 32"/>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34" name="文本框 33"/>
            <p:cNvSpPr txBox="1"/>
            <p:nvPr/>
          </p:nvSpPr>
          <p:spPr>
            <a:xfrm>
              <a:off x="2906057" y="1646683"/>
              <a:ext cx="1296144" cy="400110"/>
            </a:xfrm>
            <a:prstGeom prst="rect">
              <a:avLst/>
            </a:prstGeom>
            <a:noFill/>
          </p:spPr>
          <p:txBody>
            <a:bodyPr wrap="square" rtlCol="0">
              <a:spAutoFit/>
            </a:bodyPr>
            <a:lstStyle/>
            <a:p>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this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cxnSp>
        <p:nvCxnSpPr>
          <p:cNvPr id="35" name="直接箭头连接符 34"/>
          <p:cNvCxnSpPr>
            <a:stCxn id="31" idx="3"/>
            <a:endCxn id="61" idx="7"/>
          </p:cNvCxnSpPr>
          <p:nvPr/>
        </p:nvCxnSpPr>
        <p:spPr bwMode="auto">
          <a:xfrm flipH="1">
            <a:off x="5758939" y="2897649"/>
            <a:ext cx="616879" cy="61216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31" idx="5"/>
            <a:endCxn id="63" idx="1"/>
          </p:cNvCxnSpPr>
          <p:nvPr/>
        </p:nvCxnSpPr>
        <p:spPr bwMode="auto">
          <a:xfrm>
            <a:off x="6732240" y="2897649"/>
            <a:ext cx="540495" cy="642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等腰三角形 39"/>
          <p:cNvSpPr/>
          <p:nvPr/>
        </p:nvSpPr>
        <p:spPr bwMode="auto">
          <a:xfrm>
            <a:off x="6753169" y="3688706"/>
            <a:ext cx="1395554"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右</a:t>
            </a:r>
          </a:p>
        </p:txBody>
      </p:sp>
      <p:sp>
        <p:nvSpPr>
          <p:cNvPr id="41" name="等腰三角形 40"/>
          <p:cNvSpPr/>
          <p:nvPr/>
        </p:nvSpPr>
        <p:spPr bwMode="auto">
          <a:xfrm>
            <a:off x="4894872" y="3644196"/>
            <a:ext cx="1351476"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左</a:t>
            </a:r>
          </a:p>
        </p:txBody>
      </p:sp>
      <p:cxnSp>
        <p:nvCxnSpPr>
          <p:cNvPr id="51" name="直接箭头连接符 50"/>
          <p:cNvCxnSpPr/>
          <p:nvPr/>
        </p:nvCxnSpPr>
        <p:spPr bwMode="auto">
          <a:xfrm>
            <a:off x="6543091" y="1682335"/>
            <a:ext cx="21876" cy="79913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椭圆 60"/>
          <p:cNvSpPr/>
          <p:nvPr/>
        </p:nvSpPr>
        <p:spPr bwMode="auto">
          <a:xfrm>
            <a:off x="5328700" y="3435718"/>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7198918" y="3466190"/>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a:xfrm>
            <a:off x="5154972" y="2995037"/>
            <a:ext cx="524503"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endParaRPr lang="zh-CN" altLang="en-US" sz="2400" dirty="0"/>
          </a:p>
        </p:txBody>
      </p:sp>
      <p:sp>
        <p:nvSpPr>
          <p:cNvPr id="66" name="矩形 65"/>
          <p:cNvSpPr/>
          <p:nvPr/>
        </p:nvSpPr>
        <p:spPr>
          <a:xfrm>
            <a:off x="7524328" y="3042355"/>
            <a:ext cx="524503"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rc</a:t>
            </a:r>
            <a:endParaRPr lang="zh-CN" altLang="en-US" sz="2400" dirty="0"/>
          </a:p>
        </p:txBody>
      </p:sp>
    </p:spTree>
    <p:extLst>
      <p:ext uri="{BB962C8B-B14F-4D97-AF65-F5344CB8AC3E}">
        <p14:creationId xmlns:p14="http://schemas.microsoft.com/office/powerpoint/2010/main" val="353598433"/>
      </p:ext>
    </p:extLst>
  </p:cSld>
  <p:clrMapOvr>
    <a:masterClrMapping/>
  </p:clrMapOvr>
  <p:transition advTm="157">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4" name="矩形 3"/>
          <p:cNvSpPr/>
          <p:nvPr/>
        </p:nvSpPr>
        <p:spPr>
          <a:xfrm>
            <a:off x="326988" y="1621442"/>
            <a:ext cx="8205452" cy="2246769"/>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&gt;::function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 + max(function(x-&gt;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function(x-&gt;rc));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300060704"/>
      </p:ext>
    </p:extLst>
  </p:cSld>
  <p:clrMapOvr>
    <a:masterClrMapping/>
  </p:clrMapOvr>
  <p:transition advTm="157">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二叉树节点：计算树的高度</a:t>
            </a:r>
            <a:endParaRPr lang="en-US" altLang="zh-CN" sz="2800" b="1" dirty="0">
              <a:latin typeface="微软雅黑" panose="020B0503020204020204" pitchFamily="34" charset="-122"/>
              <a:ea typeface="微软雅黑" panose="020B0503020204020204" pitchFamily="34" charset="-122"/>
            </a:endParaRPr>
          </a:p>
        </p:txBody>
      </p:sp>
      <p:sp>
        <p:nvSpPr>
          <p:cNvPr id="29" name="TextBox 20"/>
          <p:cNvSpPr txBox="1">
            <a:spLocks noChangeArrowheads="1"/>
          </p:cNvSpPr>
          <p:nvPr/>
        </p:nvSpPr>
        <p:spPr bwMode="auto">
          <a:xfrm>
            <a:off x="5222858" y="5126230"/>
            <a:ext cx="3833924" cy="1200329"/>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利用树的</a:t>
            </a:r>
            <a:r>
              <a:rPr lang="zh-CN" altLang="en-US" dirty="0">
                <a:solidFill>
                  <a:srgbClr val="FFFF00"/>
                </a:solidFill>
              </a:rPr>
              <a:t>自相似</a:t>
            </a:r>
            <a:r>
              <a:rPr lang="zh-CN" altLang="en-US" dirty="0"/>
              <a:t>，递归编程实现。易见复杂度取决于子树的总规模，为</a:t>
            </a:r>
            <a:r>
              <a:rPr lang="en-US" altLang="zh-CN" dirty="0"/>
              <a:t>O(n)</a:t>
            </a:r>
          </a:p>
        </p:txBody>
      </p:sp>
      <p:sp>
        <p:nvSpPr>
          <p:cNvPr id="4" name="矩形 3"/>
          <p:cNvSpPr/>
          <p:nvPr/>
        </p:nvSpPr>
        <p:spPr>
          <a:xfrm>
            <a:off x="326988" y="1621442"/>
            <a:ext cx="5734166" cy="255454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&gt;::height(</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max(height(x-&gt;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),height(x-&gt;rc));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31" name="椭圆 30"/>
          <p:cNvSpPr/>
          <p:nvPr/>
        </p:nvSpPr>
        <p:spPr bwMode="auto">
          <a:xfrm>
            <a:off x="6878065" y="231221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5" name="直接箭头连接符 34"/>
          <p:cNvCxnSpPr>
            <a:stCxn id="31" idx="3"/>
            <a:endCxn id="61" idx="7"/>
          </p:cNvCxnSpPr>
          <p:nvPr/>
        </p:nvCxnSpPr>
        <p:spPr bwMode="auto">
          <a:xfrm flipH="1">
            <a:off x="6335003" y="2744089"/>
            <a:ext cx="616879" cy="61216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31" idx="5"/>
            <a:endCxn id="63" idx="1"/>
          </p:cNvCxnSpPr>
          <p:nvPr/>
        </p:nvCxnSpPr>
        <p:spPr bwMode="auto">
          <a:xfrm>
            <a:off x="7308304" y="2744089"/>
            <a:ext cx="540495" cy="642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等腰三角形 39"/>
          <p:cNvSpPr/>
          <p:nvPr/>
        </p:nvSpPr>
        <p:spPr bwMode="auto">
          <a:xfrm>
            <a:off x="7329233" y="3535146"/>
            <a:ext cx="1395554"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右</a:t>
            </a:r>
          </a:p>
        </p:txBody>
      </p:sp>
      <p:sp>
        <p:nvSpPr>
          <p:cNvPr id="41" name="等腰三角形 40"/>
          <p:cNvSpPr/>
          <p:nvPr/>
        </p:nvSpPr>
        <p:spPr bwMode="auto">
          <a:xfrm>
            <a:off x="5470936" y="3490636"/>
            <a:ext cx="1351476"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左</a:t>
            </a:r>
          </a:p>
        </p:txBody>
      </p:sp>
      <p:cxnSp>
        <p:nvCxnSpPr>
          <p:cNvPr id="51" name="直接箭头连接符 50"/>
          <p:cNvCxnSpPr/>
          <p:nvPr/>
        </p:nvCxnSpPr>
        <p:spPr bwMode="auto">
          <a:xfrm>
            <a:off x="7139820" y="1872738"/>
            <a:ext cx="3418" cy="4394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椭圆 60"/>
          <p:cNvSpPr/>
          <p:nvPr/>
        </p:nvSpPr>
        <p:spPr bwMode="auto">
          <a:xfrm>
            <a:off x="5904764" y="3282158"/>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7774982" y="3312630"/>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a:xfrm>
            <a:off x="5731036" y="2841477"/>
            <a:ext cx="524503"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endParaRPr lang="zh-CN" altLang="en-US" sz="2400" dirty="0"/>
          </a:p>
        </p:txBody>
      </p:sp>
      <p:sp>
        <p:nvSpPr>
          <p:cNvPr id="66" name="矩形 65"/>
          <p:cNvSpPr/>
          <p:nvPr/>
        </p:nvSpPr>
        <p:spPr>
          <a:xfrm>
            <a:off x="8100392" y="2888795"/>
            <a:ext cx="524503"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rc</a:t>
            </a:r>
            <a:endParaRPr lang="zh-CN" altLang="en-US" sz="2400" dirty="0"/>
          </a:p>
        </p:txBody>
      </p:sp>
      <p:sp>
        <p:nvSpPr>
          <p:cNvPr id="19" name="矩形 18"/>
          <p:cNvSpPr/>
          <p:nvPr/>
        </p:nvSpPr>
        <p:spPr>
          <a:xfrm>
            <a:off x="349083" y="4182610"/>
            <a:ext cx="4389028" cy="255454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&gt;::height()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chemeClr val="accent2">
                    <a:lumMod val="50000"/>
                  </a:schemeClr>
                </a:solidFill>
                <a:highlight>
                  <a:srgbClr val="FFFFFF"/>
                </a:highlight>
                <a:latin typeface="Consolas" panose="020B0609020204030204" pitchFamily="49" charset="0"/>
                <a:ea typeface="新宋体" panose="02010609030101010101" pitchFamily="49" charset="-122"/>
              </a:rPr>
              <a:t>this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1+max(height(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),height(rc));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2627109099"/>
      </p:ext>
    </p:extLst>
  </p:cSld>
  <p:clrMapOvr>
    <a:masterClrMapping/>
  </p:clrMapOvr>
  <p:transition advTm="157">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3" name="矩形 2"/>
          <p:cNvSpPr/>
          <p:nvPr/>
        </p:nvSpPr>
        <p:spPr>
          <a:xfrm>
            <a:off x="323528" y="1700808"/>
            <a:ext cx="7416824" cy="2677656"/>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4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function (</a:t>
            </a:r>
            <a:r>
              <a:rPr lang="en-US" altLang="zh-CN" sz="24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sz="2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function(</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function(</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delete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377097737"/>
      </p:ext>
    </p:extLst>
  </p:cSld>
  <p:clrMapOvr>
    <a:masterClrMapping/>
  </p:clrMapOvr>
  <p:transition advTm="157">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子树与树的删除和析构</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198276" y="2276872"/>
            <a:ext cx="9270267" cy="4247317"/>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删除树中位置</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处节点及其后代，返回被删除节点的数值</a:t>
            </a:r>
          </a:p>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&gt;::remove(</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FromParentTo</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切断来自父节点的指针</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-&gt;parent);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更新祖先高度</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n;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删除子树</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，更新规模，返回删除节点总数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删除树中位置</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处节点及其后代，返回被删除节点的数值</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递归基：空树</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 1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递归释放左右子树</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释放被摘除节点，并返回删除节点总数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 name="矩形 4"/>
          <p:cNvSpPr/>
          <p:nvPr/>
        </p:nvSpPr>
        <p:spPr>
          <a:xfrm>
            <a:off x="199483" y="1772816"/>
            <a:ext cx="8226967" cy="369332"/>
          </a:xfrm>
          <a:prstGeom prst="rect">
            <a:avLst/>
          </a:prstGeom>
        </p:spPr>
        <p:txBody>
          <a:bodyPr wrap="squar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&lt; _size) remove(_root);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析构函数</a:t>
            </a:r>
          </a:p>
        </p:txBody>
      </p:sp>
    </p:spTree>
    <p:extLst>
      <p:ext uri="{BB962C8B-B14F-4D97-AF65-F5344CB8AC3E}">
        <p14:creationId xmlns:p14="http://schemas.microsoft.com/office/powerpoint/2010/main" val="2485677864"/>
      </p:ext>
    </p:extLst>
  </p:cSld>
  <p:clrMapOvr>
    <a:masterClrMapping/>
  </p:clrMapOvr>
  <p:transition advTm="157">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树的定义</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61" name="矩形 60"/>
          <p:cNvSpPr/>
          <p:nvPr/>
        </p:nvSpPr>
        <p:spPr>
          <a:xfrm>
            <a:off x="539552" y="1772765"/>
            <a:ext cx="8401212"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树：由</a:t>
            </a:r>
            <a:r>
              <a:rPr lang="en-US" altLang="zh-CN" sz="2400" b="1" dirty="0">
                <a:solidFill>
                  <a:srgbClr val="FF0000"/>
                </a:solidFill>
                <a:latin typeface="微软雅黑" panose="020B0503020204020204" pitchFamily="34" charset="-122"/>
                <a:ea typeface="微软雅黑" panose="020B0503020204020204" pitchFamily="34" charset="-122"/>
              </a:rPr>
              <a:t>n</a:t>
            </a: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n&gt;=1</a:t>
            </a:r>
            <a:r>
              <a:rPr lang="zh-CN" altLang="en-US" sz="2400" b="1" dirty="0">
                <a:solidFill>
                  <a:srgbClr val="FF0000"/>
                </a:solidFill>
                <a:latin typeface="微软雅黑" panose="020B0503020204020204" pitchFamily="34" charset="-122"/>
                <a:ea typeface="微软雅黑" panose="020B0503020204020204" pitchFamily="34" charset="-122"/>
              </a:rPr>
              <a:t>）个有限节点组成一个具有层次关系的集合</a:t>
            </a:r>
          </a:p>
        </p:txBody>
      </p:sp>
      <p:sp>
        <p:nvSpPr>
          <p:cNvPr id="3" name="矩形 2"/>
          <p:cNvSpPr/>
          <p:nvPr/>
        </p:nvSpPr>
        <p:spPr>
          <a:xfrm>
            <a:off x="453344" y="3871217"/>
            <a:ext cx="8247857" cy="1815882"/>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除根结点之外的其余数据元素被分为</a:t>
            </a:r>
            <a:r>
              <a:rPr lang="en-US" altLang="zh-CN" sz="2800" b="1" dirty="0">
                <a:latin typeface="微软雅黑" panose="020B0503020204020204" pitchFamily="34" charset="-122"/>
                <a:ea typeface="微软雅黑" panose="020B0503020204020204" pitchFamily="34" charset="-122"/>
              </a:rPr>
              <a:t>m</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m≥0</a:t>
            </a:r>
            <a:r>
              <a:rPr lang="zh-CN" altLang="en-US" sz="2800" b="1" dirty="0">
                <a:latin typeface="微软雅黑" panose="020B0503020204020204" pitchFamily="34" charset="-122"/>
                <a:ea typeface="微软雅黑" panose="020B0503020204020204" pitchFamily="34" charset="-122"/>
              </a:rPr>
              <a:t>）个互不相交的集合</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m</a:t>
            </a:r>
            <a:r>
              <a:rPr lang="zh-CN" altLang="en-US" sz="2800" b="1" dirty="0">
                <a:latin typeface="微软雅黑" panose="020B0503020204020204" pitchFamily="34" charset="-122"/>
                <a:ea typeface="微软雅黑" panose="020B0503020204020204" pitchFamily="34" charset="-122"/>
              </a:rPr>
              <a:t>，其中每一个集合</a:t>
            </a:r>
            <a:r>
              <a:rPr lang="en-US" altLang="zh-CN" sz="2800" b="1" dirty="0" err="1">
                <a:latin typeface="微软雅黑" panose="020B0503020204020204" pitchFamily="34" charset="-122"/>
                <a:ea typeface="微软雅黑" panose="020B0503020204020204" pitchFamily="34" charset="-122"/>
              </a:rPr>
              <a:t>T</a:t>
            </a:r>
            <a:r>
              <a:rPr lang="en-US" altLang="zh-CN" sz="2800" b="1" baseline="-25000" dirty="0" err="1">
                <a:latin typeface="微软雅黑" panose="020B0503020204020204" pitchFamily="34" charset="-122"/>
                <a:ea typeface="微软雅黑" panose="020B0503020204020204" pitchFamily="34" charset="-122"/>
              </a:rPr>
              <a:t>i</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1&lt;=</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&lt;=m</a:t>
            </a:r>
            <a:r>
              <a:rPr lang="zh-CN" altLang="en-US" sz="2800" b="1" dirty="0">
                <a:latin typeface="微软雅黑" panose="020B0503020204020204" pitchFamily="34" charset="-122"/>
                <a:ea typeface="微软雅黑" panose="020B0503020204020204" pitchFamily="34" charset="-122"/>
              </a:rPr>
              <a:t>）本身也是一棵树，被称作原树的子树（</a:t>
            </a:r>
            <a:r>
              <a:rPr lang="en-US" altLang="zh-CN" sz="2800" b="1" dirty="0">
                <a:latin typeface="微软雅黑" panose="020B0503020204020204" pitchFamily="34" charset="-122"/>
                <a:ea typeface="微软雅黑" panose="020B0503020204020204" pitchFamily="34" charset="-122"/>
              </a:rPr>
              <a:t>subtree</a:t>
            </a:r>
            <a:r>
              <a:rPr lang="zh-CN" altLang="en-US" sz="2800" b="1" dirty="0">
                <a:latin typeface="微软雅黑" panose="020B0503020204020204" pitchFamily="34" charset="-122"/>
                <a:ea typeface="微软雅黑" panose="020B0503020204020204" pitchFamily="34" charset="-122"/>
              </a:rPr>
              <a:t>）。</a:t>
            </a:r>
          </a:p>
        </p:txBody>
      </p:sp>
      <p:sp>
        <p:nvSpPr>
          <p:cNvPr id="6" name="矩形 5"/>
          <p:cNvSpPr/>
          <p:nvPr/>
        </p:nvSpPr>
        <p:spPr>
          <a:xfrm>
            <a:off x="467544" y="2636912"/>
            <a:ext cx="8161650" cy="954107"/>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其中必有一个称为根的特定节点，它没有直接前驱，但有零个或多个直接后继</a:t>
            </a:r>
          </a:p>
        </p:txBody>
      </p:sp>
    </p:spTree>
    <p:extLst>
      <p:ext uri="{BB962C8B-B14F-4D97-AF65-F5344CB8AC3E}">
        <p14:creationId xmlns:p14="http://schemas.microsoft.com/office/powerpoint/2010/main" val="2362149618"/>
      </p:ext>
    </p:extLst>
  </p:cSld>
  <p:clrMapOvr>
    <a:masterClrMapping/>
  </p:clrMapOvr>
  <p:transition advTm="157">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二叉树中序遍历迭代实现</a:t>
            </a:r>
            <a:endParaRPr lang="zh-CN" altLang="en-US" sz="3600" dirty="0">
              <a:solidFill>
                <a:srgbClr val="003366"/>
              </a:solidFill>
              <a:latin typeface="微软雅黑" pitchFamily="34" charset="-122"/>
              <a:ea typeface="微软雅黑" pitchFamily="34" charset="-122"/>
            </a:endParaRPr>
          </a:p>
        </p:txBody>
      </p:sp>
      <p:cxnSp>
        <p:nvCxnSpPr>
          <p:cNvPr id="3" name="直接箭头连接符 2"/>
          <p:cNvCxnSpPr/>
          <p:nvPr/>
        </p:nvCxnSpPr>
        <p:spPr bwMode="auto">
          <a:xfrm flipH="1">
            <a:off x="1036282" y="168274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 name="直接箭头连接符 3"/>
          <p:cNvCxnSpPr/>
          <p:nvPr/>
        </p:nvCxnSpPr>
        <p:spPr bwMode="auto">
          <a:xfrm>
            <a:off x="1831657" y="168568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2" name="直接箭头连接符 11"/>
          <p:cNvCxnSpPr/>
          <p:nvPr/>
        </p:nvCxnSpPr>
        <p:spPr bwMode="auto">
          <a:xfrm flipH="1">
            <a:off x="585092" y="259996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3" name="直接箭头连接符 12"/>
          <p:cNvCxnSpPr/>
          <p:nvPr/>
        </p:nvCxnSpPr>
        <p:spPr bwMode="auto">
          <a:xfrm>
            <a:off x="1078998" y="254428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4" name="直接箭头连接符 13"/>
          <p:cNvCxnSpPr/>
          <p:nvPr/>
        </p:nvCxnSpPr>
        <p:spPr bwMode="auto">
          <a:xfrm flipH="1">
            <a:off x="902157" y="3466181"/>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5" name="直接箭头连接符 14"/>
          <p:cNvCxnSpPr/>
          <p:nvPr/>
        </p:nvCxnSpPr>
        <p:spPr bwMode="auto">
          <a:xfrm>
            <a:off x="1467269" y="3466181"/>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1352111" y="132676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671706" y="2112325"/>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311666" y="30462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1043608" y="30389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2111866" y="211528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99698" y="395795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4" name="椭圆 33"/>
          <p:cNvSpPr/>
          <p:nvPr/>
        </p:nvSpPr>
        <p:spPr bwMode="auto">
          <a:xfrm>
            <a:off x="1607810" y="395013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文本框 45"/>
          <p:cNvSpPr txBox="1"/>
          <p:nvPr/>
        </p:nvSpPr>
        <p:spPr>
          <a:xfrm>
            <a:off x="179512" y="4869160"/>
            <a:ext cx="295467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表达式：</a:t>
            </a:r>
            <a:r>
              <a:rPr lang="en-US" altLang="zh-CN" sz="2000" dirty="0" smtClean="0">
                <a:latin typeface="微软雅黑" panose="020B0503020204020204" pitchFamily="34" charset="-122"/>
                <a:ea typeface="微软雅黑" panose="020B0503020204020204" pitchFamily="34" charset="-122"/>
              </a:rPr>
              <a:t>4 x (3+2) </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8</a:t>
            </a:r>
            <a:endParaRPr lang="zh-CN" altLang="en-US" sz="2000" dirty="0">
              <a:latin typeface="微软雅黑" panose="020B0503020204020204" pitchFamily="34" charset="-122"/>
              <a:ea typeface="微软雅黑" panose="020B0503020204020204" pitchFamily="34" charset="-122"/>
            </a:endParaRPr>
          </a:p>
        </p:txBody>
      </p:sp>
      <p:sp>
        <p:nvSpPr>
          <p:cNvPr id="48" name="文本框 47"/>
          <p:cNvSpPr txBox="1"/>
          <p:nvPr/>
        </p:nvSpPr>
        <p:spPr>
          <a:xfrm>
            <a:off x="179512" y="5403467"/>
            <a:ext cx="316835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中</a:t>
            </a:r>
            <a:r>
              <a:rPr lang="zh-CN" altLang="en-US" sz="2000" dirty="0" smtClean="0">
                <a:latin typeface="微软雅黑" panose="020B0503020204020204" pitchFamily="34" charset="-122"/>
                <a:ea typeface="微软雅黑" panose="020B0503020204020204" pitchFamily="34" charset="-122"/>
              </a:rPr>
              <a:t>序遍历：</a:t>
            </a:r>
            <a:r>
              <a:rPr lang="en-US" altLang="zh-CN" sz="2000" dirty="0" smtClean="0">
                <a:latin typeface="微软雅黑" panose="020B0503020204020204" pitchFamily="34" charset="-122"/>
                <a:ea typeface="微软雅黑" panose="020B0503020204020204" pitchFamily="34" charset="-122"/>
              </a:rPr>
              <a:t>4 x 3+ 2 </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8</a:t>
            </a:r>
            <a:endParaRPr lang="zh-CN" altLang="en-US" sz="2000"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8061286" y="4365104"/>
            <a:ext cx="730327" cy="2318538"/>
            <a:chOff x="8162153" y="4437112"/>
            <a:chExt cx="730327" cy="2318538"/>
          </a:xfrm>
        </p:grpSpPr>
        <p:cxnSp>
          <p:nvCxnSpPr>
            <p:cNvPr id="27" name="直接连接符 26"/>
            <p:cNvCxnSpPr/>
            <p:nvPr/>
          </p:nvCxnSpPr>
          <p:spPr bwMode="auto">
            <a:xfrm flipH="1">
              <a:off x="8162153" y="4437112"/>
              <a:ext cx="5114" cy="2304256"/>
            </a:xfrm>
            <a:prstGeom prst="line">
              <a:avLst/>
            </a:prstGeom>
            <a:solidFill>
              <a:schemeClr val="accent1"/>
            </a:solidFill>
            <a:ln w="22225" cap="flat" cmpd="sng" algn="ctr">
              <a:solidFill>
                <a:schemeClr val="tx1"/>
              </a:solidFill>
              <a:prstDash val="solid"/>
              <a:round/>
              <a:headEnd type="none"/>
              <a:tailEnd type="none"/>
            </a:ln>
            <a:effectLst/>
          </p:spPr>
        </p:cxnSp>
        <p:cxnSp>
          <p:nvCxnSpPr>
            <p:cNvPr id="28" name="直接连接符 27"/>
            <p:cNvCxnSpPr/>
            <p:nvPr/>
          </p:nvCxnSpPr>
          <p:spPr bwMode="auto">
            <a:xfrm flipH="1">
              <a:off x="8883887" y="4437112"/>
              <a:ext cx="8593" cy="2318538"/>
            </a:xfrm>
            <a:prstGeom prst="line">
              <a:avLst/>
            </a:prstGeom>
            <a:solidFill>
              <a:schemeClr val="accent1"/>
            </a:solidFill>
            <a:ln w="22225" cap="flat" cmpd="sng" algn="ctr">
              <a:solidFill>
                <a:schemeClr val="tx1"/>
              </a:solidFill>
              <a:prstDash val="solid"/>
              <a:round/>
              <a:headEnd type="none"/>
              <a:tailEnd type="none"/>
            </a:ln>
            <a:effectLst/>
          </p:spPr>
        </p:cxnSp>
        <p:cxnSp>
          <p:nvCxnSpPr>
            <p:cNvPr id="29" name="直接连接符 28"/>
            <p:cNvCxnSpPr/>
            <p:nvPr/>
          </p:nvCxnSpPr>
          <p:spPr bwMode="auto">
            <a:xfrm flipH="1">
              <a:off x="8172400" y="6741368"/>
              <a:ext cx="720080" cy="1"/>
            </a:xfrm>
            <a:prstGeom prst="line">
              <a:avLst/>
            </a:prstGeom>
            <a:solidFill>
              <a:schemeClr val="accent1"/>
            </a:solidFill>
            <a:ln w="22225" cap="flat" cmpd="sng" algn="ctr">
              <a:solidFill>
                <a:schemeClr val="tx1"/>
              </a:solidFill>
              <a:prstDash val="solid"/>
              <a:round/>
              <a:headEnd type="none"/>
              <a:tailEnd type="none"/>
            </a:ln>
            <a:effectLst/>
          </p:spPr>
        </p:cxnSp>
      </p:grpSp>
      <p:sp>
        <p:nvSpPr>
          <p:cNvPr id="36" name="椭圆 35"/>
          <p:cNvSpPr/>
          <p:nvPr/>
        </p:nvSpPr>
        <p:spPr bwMode="auto">
          <a:xfrm>
            <a:off x="8163771" y="60932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矩形 5"/>
          <p:cNvSpPr/>
          <p:nvPr/>
        </p:nvSpPr>
        <p:spPr>
          <a:xfrm>
            <a:off x="3450017" y="1216637"/>
            <a:ext cx="5722902" cy="4524315"/>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template</a:t>
            </a:r>
            <a:r>
              <a:rPr lang="en-US" altLang="zh-CN" dirty="0">
                <a:solidFill>
                  <a:srgbClr val="000000"/>
                </a:solidFill>
                <a:latin typeface="Consolas" panose="020B0609020204030204" pitchFamily="49" charset="0"/>
                <a:ea typeface="新宋体" panose="02010609030101010101" pitchFamily="49" charset="-122"/>
              </a:rPr>
              <a:t> &lt;</a:t>
            </a:r>
            <a:r>
              <a:rPr lang="en-US" altLang="zh-CN" dirty="0" err="1">
                <a:solidFill>
                  <a:srgbClr val="0000FF"/>
                </a:solidFill>
                <a:latin typeface="Consolas" panose="020B0609020204030204" pitchFamily="49" charset="0"/>
                <a:ea typeface="新宋体" panose="02010609030101010101" pitchFamily="49" charset="-122"/>
              </a:rPr>
              <a:t>typename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typename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VST</a:t>
            </a:r>
            <a:r>
              <a:rPr lang="en-US" altLang="zh-CN" dirty="0">
                <a:solidFill>
                  <a:srgbClr val="000000"/>
                </a:solidFill>
                <a:latin typeface="Consolas" panose="020B0609020204030204" pitchFamily="49" charset="0"/>
                <a:ea typeface="新宋体" panose="02010609030101010101" pitchFamily="49" charset="-122"/>
              </a:rPr>
              <a:t>&gt; </a:t>
            </a:r>
            <a:r>
              <a:rPr lang="en-US" altLang="zh-CN" dirty="0" smtClean="0">
                <a:solidFill>
                  <a:srgbClr val="0000FF"/>
                </a:solidFill>
                <a:latin typeface="Consolas" panose="020B0609020204030204" pitchFamily="49" charset="0"/>
                <a:ea typeface="新宋体" panose="02010609030101010101" pitchFamily="49" charset="-122"/>
              </a:rPr>
              <a:t>void</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travIn_I2 </a:t>
            </a:r>
            <a:r>
              <a:rPr lang="en-US" altLang="zh-CN" dirty="0" smtClean="0">
                <a:solidFill>
                  <a:srgbClr val="000000"/>
                </a:solidFill>
                <a:latin typeface="Consolas" panose="020B0609020204030204" pitchFamily="49" charset="0"/>
                <a:ea typeface="新宋体" panose="02010609030101010101" pitchFamily="49" charset="-122"/>
              </a:rPr>
              <a:t>(</a:t>
            </a:r>
            <a:r>
              <a:rPr lang="en-US" altLang="zh-CN" dirty="0" err="1" smtClean="0">
                <a:solidFill>
                  <a:srgbClr val="6F008A"/>
                </a:solidFill>
                <a:latin typeface="Consolas" panose="020B0609020204030204" pitchFamily="49" charset="0"/>
                <a:ea typeface="新宋体" panose="02010609030101010101" pitchFamily="49" charset="-122"/>
              </a:rPr>
              <a:t>BinNodePosi</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VST</a:t>
            </a:r>
            <a:r>
              <a:rPr lang="en-US" altLang="zh-CN" dirty="0">
                <a:solidFill>
                  <a:srgbClr val="000000"/>
                </a:solidFill>
                <a:latin typeface="Consolas" panose="020B0609020204030204" pitchFamily="49" charset="0"/>
                <a:ea typeface="新宋体" panose="02010609030101010101" pitchFamily="49" charset="-122"/>
              </a:rPr>
              <a:t>&amp; </a:t>
            </a:r>
            <a:r>
              <a:rPr lang="en-US" altLang="zh-CN" dirty="0" smtClean="0">
                <a:solidFill>
                  <a:srgbClr val="808080"/>
                </a:solidFill>
                <a:latin typeface="Consolas" panose="020B0609020204030204" pitchFamily="49" charset="0"/>
                <a:ea typeface="新宋体" panose="02010609030101010101" pitchFamily="49" charset="-122"/>
              </a:rPr>
              <a:t>visit</a:t>
            </a:r>
            <a:r>
              <a:rPr lang="en-US" altLang="zh-CN" dirty="0" smtClean="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Stack</a:t>
            </a:r>
            <a:r>
              <a:rPr lang="en-US" altLang="zh-CN" dirty="0">
                <a:solidFill>
                  <a:srgbClr val="000000"/>
                </a:solidFill>
                <a:latin typeface="Consolas" panose="020B0609020204030204" pitchFamily="49" charset="0"/>
                <a:ea typeface="新宋体" panose="02010609030101010101" pitchFamily="49" charset="-122"/>
              </a:rPr>
              <a:t>&lt;</a:t>
            </a:r>
            <a:r>
              <a:rPr lang="en-US" altLang="zh-CN" dirty="0" err="1">
                <a:solidFill>
                  <a:srgbClr val="6F008A"/>
                </a:solidFill>
                <a:latin typeface="Consolas" panose="020B0609020204030204" pitchFamily="49" charset="0"/>
                <a:ea typeface="新宋体" panose="02010609030101010101" pitchFamily="49" charset="-122"/>
              </a:rPr>
              <a:t>BinNodePosi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T</a:t>
            </a:r>
            <a:r>
              <a:rPr lang="en-US" altLang="zh-CN" dirty="0">
                <a:solidFill>
                  <a:srgbClr val="000000"/>
                </a:solidFill>
                <a:latin typeface="Consolas" panose="020B0609020204030204" pitchFamily="49" charset="0"/>
                <a:ea typeface="新宋体" panose="02010609030101010101" pitchFamily="49" charset="-122"/>
              </a:rPr>
              <a:t>)&gt; S</a:t>
            </a:r>
            <a:r>
              <a:rPr lang="en-US" altLang="zh-CN" dirty="0" smtClean="0">
                <a:solidFill>
                  <a:srgbClr val="000000"/>
                </a:solidFill>
                <a:latin typeface="Consolas" panose="020B0609020204030204" pitchFamily="49" charset="0"/>
                <a:ea typeface="新宋体" panose="02010609030101010101" pitchFamily="49" charset="-122"/>
              </a:rPr>
              <a:t>;</a:t>
            </a:r>
          </a:p>
          <a:p>
            <a:r>
              <a:rPr lang="en-US" altLang="zh-CN" dirty="0" smtClean="0">
                <a:solidFill>
                  <a:srgbClr val="0000FF"/>
                </a:solidFill>
                <a:latin typeface="Consolas" panose="020B0609020204030204" pitchFamily="49" charset="0"/>
                <a:ea typeface="新宋体" panose="02010609030101010101" pitchFamily="49" charset="-122"/>
              </a:rPr>
              <a:t>   while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smtClean="0">
                <a:solidFill>
                  <a:srgbClr val="808080"/>
                </a:solidFill>
                <a:latin typeface="Consolas" panose="020B0609020204030204" pitchFamily="49" charset="0"/>
                <a:ea typeface="新宋体" panose="02010609030101010101" pitchFamily="49" charset="-122"/>
              </a:rPr>
              <a:t>x</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S.push</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 ); </a:t>
            </a:r>
            <a:endParaRPr lang="zh-CN" altLang="en-US"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zh-CN" altLang="en-US"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808080"/>
                </a:solidFill>
                <a:latin typeface="Consolas" panose="020B0609020204030204" pitchFamily="49" charset="0"/>
                <a:ea typeface="新宋体" panose="02010609030101010101" pitchFamily="49" charset="-122"/>
              </a:rPr>
              <a:t>x</a:t>
            </a:r>
            <a:r>
              <a:rPr lang="zh-CN" altLang="en-US"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808080"/>
                </a:solidFill>
                <a:latin typeface="Consolas" panose="020B0609020204030204" pitchFamily="49" charset="0"/>
                <a:ea typeface="新宋体" panose="02010609030101010101" pitchFamily="49" charset="-122"/>
              </a:rPr>
              <a:t>x</a:t>
            </a:r>
            <a:r>
              <a:rPr lang="en-US" altLang="zh-CN" dirty="0" smtClean="0">
                <a:solidFill>
                  <a:srgbClr val="000000"/>
                </a:solidFill>
                <a:latin typeface="Consolas" panose="020B0609020204030204" pitchFamily="49" charset="0"/>
                <a:ea typeface="新宋体" panose="02010609030101010101" pitchFamily="49" charset="-122"/>
              </a:rPr>
              <a:t>-&gt;</a:t>
            </a:r>
            <a:r>
              <a:rPr lang="en-US" altLang="zh-CN" dirty="0" err="1" smtClean="0">
                <a:solidFill>
                  <a:srgbClr val="000000"/>
                </a:solidFill>
                <a:latin typeface="Consolas" panose="020B0609020204030204" pitchFamily="49" charset="0"/>
                <a:ea typeface="新宋体" panose="02010609030101010101" pitchFamily="49" charset="-122"/>
              </a:rPr>
              <a:t>lc</a:t>
            </a:r>
            <a:r>
              <a:rPr lang="en-US" altLang="zh-CN" dirty="0" smtClean="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 </a:t>
            </a:r>
            <a:endParaRPr lang="en-US" altLang="zh-CN" dirty="0" smtClean="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else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00"/>
                </a:solidFill>
                <a:latin typeface="Consolas" panose="020B0609020204030204" pitchFamily="49" charset="0"/>
                <a:ea typeface="新宋体" panose="02010609030101010101" pitchFamily="49" charset="-122"/>
              </a:rPr>
              <a:t>S.empty</a:t>
            </a:r>
            <a:r>
              <a:rPr lang="en-US" altLang="zh-CN" dirty="0">
                <a:solidFill>
                  <a:srgbClr val="000000"/>
                </a:solidFill>
                <a:latin typeface="Consolas" panose="020B0609020204030204" pitchFamily="49" charset="0"/>
                <a:ea typeface="新宋体" panose="02010609030101010101" pitchFamily="49" charset="-122"/>
              </a:rPr>
              <a:t>() ) {</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S.pop</a:t>
            </a:r>
            <a:r>
              <a:rPr lang="en-US" altLang="zh-CN" dirty="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visit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-&gt;data ); </a:t>
            </a:r>
            <a:endParaRPr lang="zh-CN" altLang="en-US"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808080"/>
                </a:solidFill>
                <a:latin typeface="Consolas" panose="020B0609020204030204" pitchFamily="49" charset="0"/>
                <a:ea typeface="新宋体" panose="02010609030101010101" pitchFamily="49" charset="-122"/>
              </a:rPr>
              <a:t>x</a:t>
            </a:r>
            <a:r>
              <a:rPr lang="en-US" altLang="zh-CN" dirty="0">
                <a:solidFill>
                  <a:srgbClr val="000000"/>
                </a:solidFill>
                <a:latin typeface="Consolas" panose="020B0609020204030204" pitchFamily="49" charset="0"/>
                <a:ea typeface="新宋体" panose="02010609030101010101" pitchFamily="49" charset="-122"/>
              </a:rPr>
              <a:t>-&gt;</a:t>
            </a:r>
            <a:r>
              <a:rPr lang="en-US" altLang="zh-CN" dirty="0" err="1">
                <a:solidFill>
                  <a:srgbClr val="000000"/>
                </a:solidFill>
                <a:latin typeface="Consolas" panose="020B0609020204030204" pitchFamily="49" charset="0"/>
                <a:ea typeface="新宋体" panose="02010609030101010101" pitchFamily="49" charset="-122"/>
              </a:rPr>
              <a:t>rc</a:t>
            </a:r>
            <a:r>
              <a:rPr lang="en-US" altLang="zh-CN" dirty="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 </a:t>
            </a:r>
            <a:endParaRPr lang="en-US" altLang="zh-CN" dirty="0" smtClean="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else</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rgbClr val="000000"/>
                </a:solidFill>
                <a:latin typeface="Consolas" panose="020B0609020204030204" pitchFamily="49" charset="0"/>
                <a:ea typeface="新宋体" panose="02010609030101010101" pitchFamily="49" charset="-122"/>
              </a:rPr>
              <a:t>;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33" name="椭圆 32"/>
          <p:cNvSpPr/>
          <p:nvPr/>
        </p:nvSpPr>
        <p:spPr bwMode="auto">
          <a:xfrm>
            <a:off x="8165500" y="551550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5" name="椭圆 34"/>
          <p:cNvSpPr/>
          <p:nvPr/>
        </p:nvSpPr>
        <p:spPr bwMode="auto">
          <a:xfrm>
            <a:off x="8172682" y="493772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7" name="椭圆 36"/>
          <p:cNvSpPr/>
          <p:nvPr/>
        </p:nvSpPr>
        <p:spPr bwMode="auto">
          <a:xfrm>
            <a:off x="3134188"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8" name="椭圆 37"/>
          <p:cNvSpPr/>
          <p:nvPr/>
        </p:nvSpPr>
        <p:spPr bwMode="auto">
          <a:xfrm>
            <a:off x="3751925"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9" name="椭圆 38"/>
          <p:cNvSpPr/>
          <p:nvPr/>
        </p:nvSpPr>
        <p:spPr bwMode="auto">
          <a:xfrm>
            <a:off x="8172682" y="552264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177882" y="49448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4369662"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4987399"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8179545" y="552264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椭圆 43"/>
          <p:cNvSpPr/>
          <p:nvPr/>
        </p:nvSpPr>
        <p:spPr bwMode="auto">
          <a:xfrm>
            <a:off x="5605136"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5" name="椭圆 44"/>
          <p:cNvSpPr/>
          <p:nvPr/>
        </p:nvSpPr>
        <p:spPr bwMode="auto">
          <a:xfrm>
            <a:off x="6222873"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7" name="椭圆 46"/>
          <p:cNvSpPr/>
          <p:nvPr/>
        </p:nvSpPr>
        <p:spPr bwMode="auto">
          <a:xfrm>
            <a:off x="8163771" y="608813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9" name="椭圆 48"/>
          <p:cNvSpPr/>
          <p:nvPr/>
        </p:nvSpPr>
        <p:spPr bwMode="auto">
          <a:xfrm>
            <a:off x="6840610" y="602148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smtClean="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46941178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grpId="1" nodeType="clickEffect">
                                  <p:stCondLst>
                                    <p:cond delay="0"/>
                                  </p:stCondLst>
                                  <p:childTnLst>
                                    <p:anim calcmode="lin" valueType="num">
                                      <p:cBhvr additive="base">
                                        <p:cTn id="24" dur="500"/>
                                        <p:tgtEl>
                                          <p:spTgt spid="35"/>
                                        </p:tgtEl>
                                        <p:attrNameLst>
                                          <p:attrName>ppt_x</p:attrName>
                                        </p:attrNameLst>
                                      </p:cBhvr>
                                      <p:tavLst>
                                        <p:tav tm="0">
                                          <p:val>
                                            <p:strVal val="ppt_x"/>
                                          </p:val>
                                        </p:tav>
                                        <p:tav tm="100000">
                                          <p:val>
                                            <p:strVal val="ppt_x"/>
                                          </p:val>
                                        </p:tav>
                                      </p:tavLst>
                                    </p:anim>
                                    <p:anim calcmode="lin" valueType="num">
                                      <p:cBhvr additive="base">
                                        <p:cTn id="25" dur="500"/>
                                        <p:tgtEl>
                                          <p:spTgt spid="35"/>
                                        </p:tgtEl>
                                        <p:attrNameLst>
                                          <p:attrName>ppt_y</p:attrName>
                                        </p:attrNameLst>
                                      </p:cBhvr>
                                      <p:tavLst>
                                        <p:tav tm="0">
                                          <p:val>
                                            <p:strVal val="ppt_y"/>
                                          </p:val>
                                        </p:tav>
                                        <p:tav tm="100000">
                                          <p:val>
                                            <p:strVal val="0-ppt_h/2"/>
                                          </p:val>
                                        </p:tav>
                                      </p:tavLst>
                                    </p:anim>
                                    <p:set>
                                      <p:cBhvr>
                                        <p:cTn id="26" dur="1" fill="hold">
                                          <p:stCondLst>
                                            <p:cond delay="499"/>
                                          </p:stCondLst>
                                        </p:cTn>
                                        <p:tgtEl>
                                          <p:spTgt spid="35"/>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1" fill="hold" grpId="1" nodeType="clickEffect">
                                  <p:stCondLst>
                                    <p:cond delay="0"/>
                                  </p:stCondLst>
                                  <p:childTnLst>
                                    <p:anim calcmode="lin" valueType="num">
                                      <p:cBhvr additive="base">
                                        <p:cTn id="35" dur="500"/>
                                        <p:tgtEl>
                                          <p:spTgt spid="33"/>
                                        </p:tgtEl>
                                        <p:attrNameLst>
                                          <p:attrName>ppt_x</p:attrName>
                                        </p:attrNameLst>
                                      </p:cBhvr>
                                      <p:tavLst>
                                        <p:tav tm="0">
                                          <p:val>
                                            <p:strVal val="ppt_x"/>
                                          </p:val>
                                        </p:tav>
                                        <p:tav tm="100000">
                                          <p:val>
                                            <p:strVal val="ppt_x"/>
                                          </p:val>
                                        </p:tav>
                                      </p:tavLst>
                                    </p:anim>
                                    <p:anim calcmode="lin" valueType="num">
                                      <p:cBhvr additive="base">
                                        <p:cTn id="36" dur="500"/>
                                        <p:tgtEl>
                                          <p:spTgt spid="33"/>
                                        </p:tgtEl>
                                        <p:attrNameLst>
                                          <p:attrName>ppt_y</p:attrName>
                                        </p:attrNameLst>
                                      </p:cBhvr>
                                      <p:tavLst>
                                        <p:tav tm="0">
                                          <p:val>
                                            <p:strVal val="ppt_y"/>
                                          </p:val>
                                        </p:tav>
                                        <p:tav tm="100000">
                                          <p:val>
                                            <p:strVal val="0-ppt_h/2"/>
                                          </p:val>
                                        </p:tav>
                                      </p:tavLst>
                                    </p:anim>
                                    <p:set>
                                      <p:cBhvr>
                                        <p:cTn id="37" dur="1" fill="hold">
                                          <p:stCondLst>
                                            <p:cond delay="499"/>
                                          </p:stCondLst>
                                        </p:cTn>
                                        <p:tgtEl>
                                          <p:spTgt spid="33"/>
                                        </p:tgtEl>
                                        <p:attrNameLst>
                                          <p:attrName>style.visibility</p:attrName>
                                        </p:attrNameLst>
                                      </p:cBhvr>
                                      <p:to>
                                        <p:strVal val="hidden"/>
                                      </p:to>
                                    </p:set>
                                  </p:child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fill="hold"/>
                                        <p:tgtEl>
                                          <p:spTgt spid="40"/>
                                        </p:tgtEl>
                                        <p:attrNameLst>
                                          <p:attrName>ppt_x</p:attrName>
                                        </p:attrNameLst>
                                      </p:cBhvr>
                                      <p:tavLst>
                                        <p:tav tm="0">
                                          <p:val>
                                            <p:strVal val="#ppt_x"/>
                                          </p:val>
                                        </p:tav>
                                        <p:tav tm="100000">
                                          <p:val>
                                            <p:strVal val="#ppt_x"/>
                                          </p:val>
                                        </p:tav>
                                      </p:tavLst>
                                    </p:anim>
                                    <p:anim calcmode="lin" valueType="num">
                                      <p:cBhvr additive="base">
                                        <p:cTn id="54"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1" fill="hold" grpId="1" nodeType="clickEffect">
                                  <p:stCondLst>
                                    <p:cond delay="0"/>
                                  </p:stCondLst>
                                  <p:childTnLst>
                                    <p:anim calcmode="lin" valueType="num">
                                      <p:cBhvr additive="base">
                                        <p:cTn id="58" dur="500"/>
                                        <p:tgtEl>
                                          <p:spTgt spid="40"/>
                                        </p:tgtEl>
                                        <p:attrNameLst>
                                          <p:attrName>ppt_x</p:attrName>
                                        </p:attrNameLst>
                                      </p:cBhvr>
                                      <p:tavLst>
                                        <p:tav tm="0">
                                          <p:val>
                                            <p:strVal val="ppt_x"/>
                                          </p:val>
                                        </p:tav>
                                        <p:tav tm="100000">
                                          <p:val>
                                            <p:strVal val="ppt_x"/>
                                          </p:val>
                                        </p:tav>
                                      </p:tavLst>
                                    </p:anim>
                                    <p:anim calcmode="lin" valueType="num">
                                      <p:cBhvr additive="base">
                                        <p:cTn id="59" dur="500"/>
                                        <p:tgtEl>
                                          <p:spTgt spid="40"/>
                                        </p:tgtEl>
                                        <p:attrNameLst>
                                          <p:attrName>ppt_y</p:attrName>
                                        </p:attrNameLst>
                                      </p:cBhvr>
                                      <p:tavLst>
                                        <p:tav tm="0">
                                          <p:val>
                                            <p:strVal val="ppt_y"/>
                                          </p:val>
                                        </p:tav>
                                        <p:tav tm="100000">
                                          <p:val>
                                            <p:strVal val="0-ppt_h/2"/>
                                          </p:val>
                                        </p:tav>
                                      </p:tavLst>
                                    </p:anim>
                                    <p:set>
                                      <p:cBhvr>
                                        <p:cTn id="60" dur="1" fill="hold">
                                          <p:stCondLst>
                                            <p:cond delay="499"/>
                                          </p:stCondLst>
                                        </p:cTn>
                                        <p:tgtEl>
                                          <p:spTgt spid="40"/>
                                        </p:tgtEl>
                                        <p:attrNameLst>
                                          <p:attrName>style.visibility</p:attrName>
                                        </p:attrNameLst>
                                      </p:cBhvr>
                                      <p:to>
                                        <p:strVal val="hidden"/>
                                      </p:to>
                                    </p:set>
                                  </p:childTnLst>
                                </p:cTn>
                              </p:par>
                            </p:childTnLst>
                          </p:cTn>
                        </p:par>
                        <p:par>
                          <p:cTn id="61" fill="hold">
                            <p:stCondLst>
                              <p:cond delay="500"/>
                            </p:stCondLst>
                            <p:childTnLst>
                              <p:par>
                                <p:cTn id="62" presetID="2" presetClass="entr" presetSubtype="4"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fill="hold"/>
                                        <p:tgtEl>
                                          <p:spTgt spid="41"/>
                                        </p:tgtEl>
                                        <p:attrNameLst>
                                          <p:attrName>ppt_x</p:attrName>
                                        </p:attrNameLst>
                                      </p:cBhvr>
                                      <p:tavLst>
                                        <p:tav tm="0">
                                          <p:val>
                                            <p:strVal val="#ppt_x"/>
                                          </p:val>
                                        </p:tav>
                                        <p:tav tm="100000">
                                          <p:val>
                                            <p:strVal val="#ppt_x"/>
                                          </p:val>
                                        </p:tav>
                                      </p:tavLst>
                                    </p:anim>
                                    <p:anim calcmode="lin" valueType="num">
                                      <p:cBhvr additive="base">
                                        <p:cTn id="6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xit" presetSubtype="1" fill="hold" grpId="1" nodeType="clickEffect">
                                  <p:stCondLst>
                                    <p:cond delay="0"/>
                                  </p:stCondLst>
                                  <p:childTnLst>
                                    <p:anim calcmode="lin" valueType="num">
                                      <p:cBhvr additive="base">
                                        <p:cTn id="69" dur="500"/>
                                        <p:tgtEl>
                                          <p:spTgt spid="39"/>
                                        </p:tgtEl>
                                        <p:attrNameLst>
                                          <p:attrName>ppt_x</p:attrName>
                                        </p:attrNameLst>
                                      </p:cBhvr>
                                      <p:tavLst>
                                        <p:tav tm="0">
                                          <p:val>
                                            <p:strVal val="ppt_x"/>
                                          </p:val>
                                        </p:tav>
                                        <p:tav tm="100000">
                                          <p:val>
                                            <p:strVal val="ppt_x"/>
                                          </p:val>
                                        </p:tav>
                                      </p:tavLst>
                                    </p:anim>
                                    <p:anim calcmode="lin" valueType="num">
                                      <p:cBhvr additive="base">
                                        <p:cTn id="70" dur="500"/>
                                        <p:tgtEl>
                                          <p:spTgt spid="39"/>
                                        </p:tgtEl>
                                        <p:attrNameLst>
                                          <p:attrName>ppt_y</p:attrName>
                                        </p:attrNameLst>
                                      </p:cBhvr>
                                      <p:tavLst>
                                        <p:tav tm="0">
                                          <p:val>
                                            <p:strVal val="ppt_y"/>
                                          </p:val>
                                        </p:tav>
                                        <p:tav tm="100000">
                                          <p:val>
                                            <p:strVal val="0-ppt_h/2"/>
                                          </p:val>
                                        </p:tav>
                                      </p:tavLst>
                                    </p:anim>
                                    <p:set>
                                      <p:cBhvr>
                                        <p:cTn id="71" dur="1" fill="hold">
                                          <p:stCondLst>
                                            <p:cond delay="499"/>
                                          </p:stCondLst>
                                        </p:cTn>
                                        <p:tgtEl>
                                          <p:spTgt spid="39"/>
                                        </p:tgtEl>
                                        <p:attrNameLst>
                                          <p:attrName>style.visibility</p:attrName>
                                        </p:attrNameLst>
                                      </p:cBhvr>
                                      <p:to>
                                        <p:strVal val="hidden"/>
                                      </p:to>
                                    </p:set>
                                  </p:childTnLst>
                                </p:cTn>
                              </p:par>
                            </p:childTnLst>
                          </p:cTn>
                        </p:par>
                        <p:par>
                          <p:cTn id="72" fill="hold">
                            <p:stCondLst>
                              <p:cond delay="500"/>
                            </p:stCondLst>
                            <p:childTnLst>
                              <p:par>
                                <p:cTn id="73" presetID="2" presetClass="entr" presetSubtype="4"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ppt_x"/>
                                          </p:val>
                                        </p:tav>
                                        <p:tav tm="100000">
                                          <p:val>
                                            <p:strVal val="#ppt_x"/>
                                          </p:val>
                                        </p:tav>
                                      </p:tavLst>
                                    </p:anim>
                                    <p:anim calcmode="lin" valueType="num">
                                      <p:cBhvr additive="base">
                                        <p:cTn id="7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additive="base">
                                        <p:cTn id="81" dur="500" fill="hold"/>
                                        <p:tgtEl>
                                          <p:spTgt spid="43"/>
                                        </p:tgtEl>
                                        <p:attrNameLst>
                                          <p:attrName>ppt_x</p:attrName>
                                        </p:attrNameLst>
                                      </p:cBhvr>
                                      <p:tavLst>
                                        <p:tav tm="0">
                                          <p:val>
                                            <p:strVal val="#ppt_x"/>
                                          </p:val>
                                        </p:tav>
                                        <p:tav tm="100000">
                                          <p:val>
                                            <p:strVal val="#ppt_x"/>
                                          </p:val>
                                        </p:tav>
                                      </p:tavLst>
                                    </p:anim>
                                    <p:anim calcmode="lin" valueType="num">
                                      <p:cBhvr additive="base">
                                        <p:cTn id="82"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1" fill="hold" grpId="1" nodeType="clickEffect">
                                  <p:stCondLst>
                                    <p:cond delay="0"/>
                                  </p:stCondLst>
                                  <p:childTnLst>
                                    <p:anim calcmode="lin" valueType="num">
                                      <p:cBhvr additive="base">
                                        <p:cTn id="86" dur="500"/>
                                        <p:tgtEl>
                                          <p:spTgt spid="43"/>
                                        </p:tgtEl>
                                        <p:attrNameLst>
                                          <p:attrName>ppt_x</p:attrName>
                                        </p:attrNameLst>
                                      </p:cBhvr>
                                      <p:tavLst>
                                        <p:tav tm="0">
                                          <p:val>
                                            <p:strVal val="ppt_x"/>
                                          </p:val>
                                        </p:tav>
                                        <p:tav tm="100000">
                                          <p:val>
                                            <p:strVal val="ppt_x"/>
                                          </p:val>
                                        </p:tav>
                                      </p:tavLst>
                                    </p:anim>
                                    <p:anim calcmode="lin" valueType="num">
                                      <p:cBhvr additive="base">
                                        <p:cTn id="87" dur="500"/>
                                        <p:tgtEl>
                                          <p:spTgt spid="43"/>
                                        </p:tgtEl>
                                        <p:attrNameLst>
                                          <p:attrName>ppt_y</p:attrName>
                                        </p:attrNameLst>
                                      </p:cBhvr>
                                      <p:tavLst>
                                        <p:tav tm="0">
                                          <p:val>
                                            <p:strVal val="ppt_y"/>
                                          </p:val>
                                        </p:tav>
                                        <p:tav tm="100000">
                                          <p:val>
                                            <p:strVal val="0-ppt_h/2"/>
                                          </p:val>
                                        </p:tav>
                                      </p:tavLst>
                                    </p:anim>
                                    <p:set>
                                      <p:cBhvr>
                                        <p:cTn id="88" dur="1" fill="hold">
                                          <p:stCondLst>
                                            <p:cond delay="499"/>
                                          </p:stCondLst>
                                        </p:cTn>
                                        <p:tgtEl>
                                          <p:spTgt spid="43"/>
                                        </p:tgtEl>
                                        <p:attrNameLst>
                                          <p:attrName>style.visibility</p:attrName>
                                        </p:attrNameLst>
                                      </p:cBhvr>
                                      <p:to>
                                        <p:strVal val="hidden"/>
                                      </p:to>
                                    </p:se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additive="base">
                                        <p:cTn id="92" dur="500" fill="hold"/>
                                        <p:tgtEl>
                                          <p:spTgt spid="44"/>
                                        </p:tgtEl>
                                        <p:attrNameLst>
                                          <p:attrName>ppt_x</p:attrName>
                                        </p:attrNameLst>
                                      </p:cBhvr>
                                      <p:tavLst>
                                        <p:tav tm="0">
                                          <p:val>
                                            <p:strVal val="#ppt_x"/>
                                          </p:val>
                                        </p:tav>
                                        <p:tav tm="100000">
                                          <p:val>
                                            <p:strVal val="#ppt_x"/>
                                          </p:val>
                                        </p:tav>
                                      </p:tavLst>
                                    </p:anim>
                                    <p:anim calcmode="lin" valueType="num">
                                      <p:cBhvr additive="base">
                                        <p:cTn id="9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xit" presetSubtype="1" fill="hold" grpId="1" nodeType="clickEffect">
                                  <p:stCondLst>
                                    <p:cond delay="0"/>
                                  </p:stCondLst>
                                  <p:childTnLst>
                                    <p:anim calcmode="lin" valueType="num">
                                      <p:cBhvr additive="base">
                                        <p:cTn id="97" dur="500"/>
                                        <p:tgtEl>
                                          <p:spTgt spid="36"/>
                                        </p:tgtEl>
                                        <p:attrNameLst>
                                          <p:attrName>ppt_x</p:attrName>
                                        </p:attrNameLst>
                                      </p:cBhvr>
                                      <p:tavLst>
                                        <p:tav tm="0">
                                          <p:val>
                                            <p:strVal val="ppt_x"/>
                                          </p:val>
                                        </p:tav>
                                        <p:tav tm="100000">
                                          <p:val>
                                            <p:strVal val="ppt_x"/>
                                          </p:val>
                                        </p:tav>
                                      </p:tavLst>
                                    </p:anim>
                                    <p:anim calcmode="lin" valueType="num">
                                      <p:cBhvr additive="base">
                                        <p:cTn id="98" dur="500"/>
                                        <p:tgtEl>
                                          <p:spTgt spid="36"/>
                                        </p:tgtEl>
                                        <p:attrNameLst>
                                          <p:attrName>ppt_y</p:attrName>
                                        </p:attrNameLst>
                                      </p:cBhvr>
                                      <p:tavLst>
                                        <p:tav tm="0">
                                          <p:val>
                                            <p:strVal val="ppt_y"/>
                                          </p:val>
                                        </p:tav>
                                        <p:tav tm="100000">
                                          <p:val>
                                            <p:strVal val="0-ppt_h/2"/>
                                          </p:val>
                                        </p:tav>
                                      </p:tavLst>
                                    </p:anim>
                                    <p:set>
                                      <p:cBhvr>
                                        <p:cTn id="99" dur="1" fill="hold">
                                          <p:stCondLst>
                                            <p:cond delay="499"/>
                                          </p:stCondLst>
                                        </p:cTn>
                                        <p:tgtEl>
                                          <p:spTgt spid="36"/>
                                        </p:tgtEl>
                                        <p:attrNameLst>
                                          <p:attrName>style.visibility</p:attrName>
                                        </p:attrNameLst>
                                      </p:cBhvr>
                                      <p:to>
                                        <p:strVal val="hidden"/>
                                      </p:to>
                                    </p:set>
                                  </p:childTnLst>
                                </p:cTn>
                              </p:par>
                            </p:childTnLst>
                          </p:cTn>
                        </p:par>
                        <p:par>
                          <p:cTn id="100" fill="hold">
                            <p:stCondLst>
                              <p:cond delay="500"/>
                            </p:stCondLst>
                            <p:childTnLst>
                              <p:par>
                                <p:cTn id="101" presetID="2" presetClass="entr" presetSubtype="4"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 calcmode="lin" valueType="num">
                                      <p:cBhvr additive="base">
                                        <p:cTn id="109" dur="500" fill="hold"/>
                                        <p:tgtEl>
                                          <p:spTgt spid="47"/>
                                        </p:tgtEl>
                                        <p:attrNameLst>
                                          <p:attrName>ppt_x</p:attrName>
                                        </p:attrNameLst>
                                      </p:cBhvr>
                                      <p:tavLst>
                                        <p:tav tm="0">
                                          <p:val>
                                            <p:strVal val="#ppt_x"/>
                                          </p:val>
                                        </p:tav>
                                        <p:tav tm="100000">
                                          <p:val>
                                            <p:strVal val="#ppt_x"/>
                                          </p:val>
                                        </p:tav>
                                      </p:tavLst>
                                    </p:anim>
                                    <p:anim calcmode="lin" valueType="num">
                                      <p:cBhvr additive="base">
                                        <p:cTn id="110"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1" fill="hold" grpId="1" nodeType="clickEffect">
                                  <p:stCondLst>
                                    <p:cond delay="0"/>
                                  </p:stCondLst>
                                  <p:childTnLst>
                                    <p:anim calcmode="lin" valueType="num">
                                      <p:cBhvr additive="base">
                                        <p:cTn id="114" dur="500"/>
                                        <p:tgtEl>
                                          <p:spTgt spid="47"/>
                                        </p:tgtEl>
                                        <p:attrNameLst>
                                          <p:attrName>ppt_x</p:attrName>
                                        </p:attrNameLst>
                                      </p:cBhvr>
                                      <p:tavLst>
                                        <p:tav tm="0">
                                          <p:val>
                                            <p:strVal val="ppt_x"/>
                                          </p:val>
                                        </p:tav>
                                        <p:tav tm="100000">
                                          <p:val>
                                            <p:strVal val="ppt_x"/>
                                          </p:val>
                                        </p:tav>
                                      </p:tavLst>
                                    </p:anim>
                                    <p:anim calcmode="lin" valueType="num">
                                      <p:cBhvr additive="base">
                                        <p:cTn id="115" dur="500"/>
                                        <p:tgtEl>
                                          <p:spTgt spid="47"/>
                                        </p:tgtEl>
                                        <p:attrNameLst>
                                          <p:attrName>ppt_y</p:attrName>
                                        </p:attrNameLst>
                                      </p:cBhvr>
                                      <p:tavLst>
                                        <p:tav tm="0">
                                          <p:val>
                                            <p:strVal val="ppt_y"/>
                                          </p:val>
                                        </p:tav>
                                        <p:tav tm="100000">
                                          <p:val>
                                            <p:strVal val="0-ppt_h/2"/>
                                          </p:val>
                                        </p:tav>
                                      </p:tavLst>
                                    </p:anim>
                                    <p:set>
                                      <p:cBhvr>
                                        <p:cTn id="116" dur="1" fill="hold">
                                          <p:stCondLst>
                                            <p:cond delay="499"/>
                                          </p:stCondLst>
                                        </p:cTn>
                                        <p:tgtEl>
                                          <p:spTgt spid="47"/>
                                        </p:tgtEl>
                                        <p:attrNameLst>
                                          <p:attrName>style.visibility</p:attrName>
                                        </p:attrNameLst>
                                      </p:cBhvr>
                                      <p:to>
                                        <p:strVal val="hidden"/>
                                      </p:to>
                                    </p:set>
                                  </p:childTnLst>
                                </p:cTn>
                              </p:par>
                            </p:childTnLst>
                          </p:cTn>
                        </p:par>
                        <p:par>
                          <p:cTn id="117" fill="hold">
                            <p:stCondLst>
                              <p:cond delay="500"/>
                            </p:stCondLst>
                            <p:childTnLst>
                              <p:par>
                                <p:cTn id="118" presetID="2" presetClass="entr" presetSubtype="4" fill="hold" grpId="0" nodeType="afterEffect">
                                  <p:stCondLst>
                                    <p:cond delay="0"/>
                                  </p:stCondLst>
                                  <p:childTnLst>
                                    <p:set>
                                      <p:cBhvr>
                                        <p:cTn id="119" dur="1" fill="hold">
                                          <p:stCondLst>
                                            <p:cond delay="0"/>
                                          </p:stCondLst>
                                        </p:cTn>
                                        <p:tgtEl>
                                          <p:spTgt spid="49"/>
                                        </p:tgtEl>
                                        <p:attrNameLst>
                                          <p:attrName>style.visibility</p:attrName>
                                        </p:attrNameLst>
                                      </p:cBhvr>
                                      <p:to>
                                        <p:strVal val="visible"/>
                                      </p:to>
                                    </p:set>
                                    <p:anim calcmode="lin" valueType="num">
                                      <p:cBhvr additive="base">
                                        <p:cTn id="120" dur="500" fill="hold"/>
                                        <p:tgtEl>
                                          <p:spTgt spid="49"/>
                                        </p:tgtEl>
                                        <p:attrNameLst>
                                          <p:attrName>ppt_x</p:attrName>
                                        </p:attrNameLst>
                                      </p:cBhvr>
                                      <p:tavLst>
                                        <p:tav tm="0">
                                          <p:val>
                                            <p:strVal val="#ppt_x"/>
                                          </p:val>
                                        </p:tav>
                                        <p:tav tm="100000">
                                          <p:val>
                                            <p:strVal val="#ppt_x"/>
                                          </p:val>
                                        </p:tav>
                                      </p:tavLst>
                                    </p:anim>
                                    <p:anim calcmode="lin" valueType="num">
                                      <p:cBhvr additive="base">
                                        <p:cTn id="121"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3" grpId="0" animBg="1"/>
      <p:bldP spid="33" grpId="1" animBg="1"/>
      <p:bldP spid="35" grpId="0" animBg="1"/>
      <p:bldP spid="35" grpId="1" animBg="1"/>
      <p:bldP spid="37" grpId="0" animBg="1"/>
      <p:bldP spid="38" grpId="0" animBg="1"/>
      <p:bldP spid="39" grpId="0" animBg="1"/>
      <p:bldP spid="39" grpId="1" animBg="1"/>
      <p:bldP spid="40" grpId="0" animBg="1"/>
      <p:bldP spid="40" grpId="1" animBg="1"/>
      <p:bldP spid="41" grpId="0" animBg="1"/>
      <p:bldP spid="42" grpId="0" animBg="1"/>
      <p:bldP spid="43" grpId="0" animBg="1"/>
      <p:bldP spid="43" grpId="1" animBg="1"/>
      <p:bldP spid="44" grpId="0" animBg="1"/>
      <p:bldP spid="45" grpId="0" animBg="1"/>
      <p:bldP spid="47" grpId="0" animBg="1"/>
      <p:bldP spid="47" grpId="1" animBg="1"/>
      <p:bldP spid="4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316835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二叉树重构问题</a:t>
            </a:r>
            <a:endParaRPr lang="en-US" altLang="zh-CN" sz="2800" b="1" dirty="0">
              <a:latin typeface="微软雅黑" panose="020B0503020204020204" pitchFamily="34" charset="-122"/>
              <a:ea typeface="微软雅黑" panose="020B0503020204020204" pitchFamily="34" charset="-122"/>
            </a:endParaRPr>
          </a:p>
        </p:txBody>
      </p:sp>
      <p:sp>
        <p:nvSpPr>
          <p:cNvPr id="45" name="等腰三角形 44"/>
          <p:cNvSpPr/>
          <p:nvPr/>
        </p:nvSpPr>
        <p:spPr bwMode="auto">
          <a:xfrm>
            <a:off x="344115" y="2061051"/>
            <a:ext cx="2880320" cy="3240360"/>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任意</a:t>
            </a:r>
            <a:endParaRPr lang="en-US" altLang="zh-CN" sz="2800" b="1" dirty="0">
              <a:latin typeface="Consolas" panose="020B0609020204030204" pitchFamily="49" charset="0"/>
              <a:ea typeface="微软雅黑" panose="020B0503020204020204" pitchFamily="34" charset="-122"/>
            </a:endParaRPr>
          </a:p>
          <a:p>
            <a:pPr algn="ctr"/>
            <a:r>
              <a:rPr lang="zh-CN" altLang="en-US" sz="2800" b="1" dirty="0">
                <a:latin typeface="Consolas" panose="020B0609020204030204" pitchFamily="49" charset="0"/>
                <a:ea typeface="微软雅黑" panose="020B0503020204020204" pitchFamily="34" charset="-122"/>
              </a:rPr>
              <a:t>二叉树</a:t>
            </a:r>
            <a:endParaRPr lang="zh-CN" altLang="en-US" sz="2800" b="1" baseline="-25000" dirty="0">
              <a:latin typeface="Consolas" panose="020B0609020204030204" pitchFamily="49" charset="0"/>
              <a:ea typeface="微软雅黑" panose="020B0503020204020204" pitchFamily="34" charset="-122"/>
            </a:endParaRPr>
          </a:p>
        </p:txBody>
      </p:sp>
      <p:grpSp>
        <p:nvGrpSpPr>
          <p:cNvPr id="5" name="组合 4"/>
          <p:cNvGrpSpPr/>
          <p:nvPr/>
        </p:nvGrpSpPr>
        <p:grpSpPr>
          <a:xfrm>
            <a:off x="3103537" y="2124998"/>
            <a:ext cx="1385391" cy="1159986"/>
            <a:chOff x="3241378" y="2356738"/>
            <a:chExt cx="1385391" cy="1159986"/>
          </a:xfrm>
        </p:grpSpPr>
        <p:sp>
          <p:nvSpPr>
            <p:cNvPr id="3" name="右箭头 2"/>
            <p:cNvSpPr/>
            <p:nvPr/>
          </p:nvSpPr>
          <p:spPr bwMode="auto">
            <a:xfrm>
              <a:off x="3287675" y="2940660"/>
              <a:ext cx="1292796"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TextBox 20"/>
            <p:cNvSpPr txBox="1">
              <a:spLocks noChangeArrowheads="1"/>
            </p:cNvSpPr>
            <p:nvPr/>
          </p:nvSpPr>
          <p:spPr bwMode="auto">
            <a:xfrm>
              <a:off x="3241378" y="2356738"/>
              <a:ext cx="1385391"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线性化</a:t>
              </a:r>
              <a:endParaRPr lang="en-US" altLang="zh-CN" sz="28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5108917" y="1741327"/>
            <a:ext cx="3519467" cy="3658311"/>
            <a:chOff x="5108917" y="1741327"/>
            <a:chExt cx="3519467" cy="3658311"/>
          </a:xfrm>
        </p:grpSpPr>
        <p:sp>
          <p:nvSpPr>
            <p:cNvPr id="7" name="TextBox 20"/>
            <p:cNvSpPr txBox="1">
              <a:spLocks noChangeArrowheads="1"/>
            </p:cNvSpPr>
            <p:nvPr/>
          </p:nvSpPr>
          <p:spPr bwMode="auto">
            <a:xfrm>
              <a:off x="5119060" y="1741327"/>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5108917" y="302337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9" name="TextBox 20"/>
            <p:cNvSpPr txBox="1">
              <a:spLocks noChangeArrowheads="1"/>
            </p:cNvSpPr>
            <p:nvPr/>
          </p:nvSpPr>
          <p:spPr bwMode="auto">
            <a:xfrm>
              <a:off x="5119060" y="4247510"/>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220072" y="2375302"/>
              <a:ext cx="3384376" cy="432048"/>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5220072" y="3627805"/>
              <a:ext cx="3384376" cy="432048"/>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5244008" y="4967590"/>
              <a:ext cx="3384376" cy="432048"/>
            </a:xfrm>
            <a:prstGeom prst="rect">
              <a:avLst/>
            </a:prstGeom>
            <a:solidFill>
              <a:srgbClr val="FF0000">
                <a:alpha val="23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3484982" y="3814673"/>
            <a:ext cx="1347565" cy="1236647"/>
            <a:chOff x="3273224" y="3611679"/>
            <a:chExt cx="1347565" cy="1236647"/>
          </a:xfrm>
        </p:grpSpPr>
        <p:sp>
          <p:nvSpPr>
            <p:cNvPr id="13" name="右箭头 12"/>
            <p:cNvSpPr/>
            <p:nvPr/>
          </p:nvSpPr>
          <p:spPr bwMode="auto">
            <a:xfrm flipH="1">
              <a:off x="3273224" y="4272262"/>
              <a:ext cx="1347565"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2050"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722706" y="3611679"/>
              <a:ext cx="554464" cy="73859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文本框 17"/>
          <p:cNvSpPr txBox="1"/>
          <p:nvPr/>
        </p:nvSpPr>
        <p:spPr>
          <a:xfrm>
            <a:off x="666329" y="5798628"/>
            <a:ext cx="7920879" cy="523220"/>
          </a:xfrm>
          <a:prstGeom prst="rect">
            <a:avLst/>
          </a:prstGeom>
          <a:solidFill>
            <a:srgbClr val="C00000"/>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由二叉树的若干遍历序列，可否重构整个二叉树？</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79575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righ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left)">
                                      <p:cBhvr>
                                        <p:cTn id="20" dur="500"/>
                                        <p:tgtEl>
                                          <p:spTgt spid="14"/>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511256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先序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后序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中序 可重构</a:t>
            </a:r>
            <a:endParaRPr lang="en-US" altLang="zh-CN" sz="2800" b="1" dirty="0">
              <a:latin typeface="微软雅黑" panose="020B0503020204020204" pitchFamily="34" charset="-122"/>
              <a:ea typeface="微软雅黑" panose="020B0503020204020204" pitchFamily="34" charset="-122"/>
            </a:endParaRPr>
          </a:p>
        </p:txBody>
      </p:sp>
      <p:sp>
        <p:nvSpPr>
          <p:cNvPr id="7" name="TextBox 20"/>
          <p:cNvSpPr txBox="1">
            <a:spLocks noChangeArrowheads="1"/>
          </p:cNvSpPr>
          <p:nvPr/>
        </p:nvSpPr>
        <p:spPr bwMode="auto">
          <a:xfrm>
            <a:off x="3123960" y="2040293"/>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3139219" y="312180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726592" y="2057989"/>
            <a:ext cx="1190750" cy="505669"/>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18" name="椭圆 17"/>
          <p:cNvSpPr/>
          <p:nvPr/>
        </p:nvSpPr>
        <p:spPr bwMode="auto">
          <a:xfrm>
            <a:off x="1228175" y="223990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a:off x="837358" y="2687295"/>
            <a:ext cx="502123" cy="5256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0" name="直接箭头连接符 19"/>
          <p:cNvCxnSpPr>
            <a:stCxn id="18" idx="5"/>
            <a:endCxn id="21" idx="0"/>
          </p:cNvCxnSpPr>
          <p:nvPr/>
        </p:nvCxnSpPr>
        <p:spPr bwMode="auto">
          <a:xfrm>
            <a:off x="1658414" y="2671786"/>
            <a:ext cx="555910" cy="541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1" name="等腰三角形 20"/>
          <p:cNvSpPr/>
          <p:nvPr/>
        </p:nvSpPr>
        <p:spPr bwMode="auto">
          <a:xfrm>
            <a:off x="1660223" y="3212976"/>
            <a:ext cx="1108202"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2" name="等腰三角形 21"/>
          <p:cNvSpPr/>
          <p:nvPr/>
        </p:nvSpPr>
        <p:spPr bwMode="auto">
          <a:xfrm>
            <a:off x="264895" y="3212976"/>
            <a:ext cx="1144926"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baseline="-25000" dirty="0">
              <a:latin typeface="Consolas" panose="020B0609020204030204" pitchFamily="49" charset="0"/>
              <a:ea typeface="微软雅黑" panose="020B0503020204020204" pitchFamily="34" charset="-122"/>
            </a:endParaRPr>
          </a:p>
        </p:txBody>
      </p:sp>
      <p:sp>
        <p:nvSpPr>
          <p:cNvPr id="34" name="椭圆 33"/>
          <p:cNvSpPr/>
          <p:nvPr/>
        </p:nvSpPr>
        <p:spPr bwMode="auto">
          <a:xfrm>
            <a:off x="5142535" y="205892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7000686" y="2057844"/>
            <a:ext cx="1557260" cy="505669"/>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6" name="矩形 35"/>
          <p:cNvSpPr/>
          <p:nvPr/>
        </p:nvSpPr>
        <p:spPr bwMode="auto">
          <a:xfrm>
            <a:off x="5165497" y="3111192"/>
            <a:ext cx="1190750" cy="505669"/>
          </a:xfrm>
          <a:prstGeom prst="rect">
            <a:avLst/>
          </a:prstGeom>
          <a:solidFill>
            <a:schemeClr val="accent1">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37" name="椭圆 36"/>
          <p:cNvSpPr/>
          <p:nvPr/>
        </p:nvSpPr>
        <p:spPr bwMode="auto">
          <a:xfrm>
            <a:off x="6424992" y="309576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7023779" y="3102044"/>
            <a:ext cx="1557260" cy="505669"/>
          </a:xfrm>
          <a:prstGeom prst="rect">
            <a:avLst/>
          </a:prstGeom>
          <a:solidFill>
            <a:schemeClr val="tx2">
              <a:lumMod val="85000"/>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9" name="文本框 38"/>
          <p:cNvSpPr txBox="1"/>
          <p:nvPr/>
        </p:nvSpPr>
        <p:spPr>
          <a:xfrm>
            <a:off x="3006111" y="4171727"/>
            <a:ext cx="5976664" cy="769441"/>
          </a:xfrm>
          <a:prstGeom prst="rect">
            <a:avLst/>
          </a:prstGeom>
          <a:solidFill>
            <a:srgbClr val="C00000"/>
          </a:solidFill>
        </p:spPr>
        <p:txBody>
          <a:bodyPr wrap="square" rtlCol="0">
            <a:spAutoFit/>
          </a:bodyPr>
          <a:lstStyle/>
          <a:p>
            <a:pPr algn="ctr"/>
            <a:r>
              <a:rPr lang="zh-CN" altLang="en-US" sz="2200" b="1" dirty="0">
                <a:solidFill>
                  <a:schemeClr val="bg1"/>
                </a:solidFill>
                <a:latin typeface="微软雅黑" panose="020B0503020204020204" pitchFamily="34" charset="-122"/>
                <a:ea typeface="微软雅黑" panose="020B0503020204020204" pitchFamily="34" charset="-122"/>
              </a:rPr>
              <a:t>定位</a:t>
            </a:r>
            <a:r>
              <a:rPr lang="en-US" altLang="zh-CN" sz="2200" b="1" dirty="0">
                <a:solidFill>
                  <a:schemeClr val="bg1"/>
                </a:solidFill>
                <a:latin typeface="微软雅黑" panose="020B0503020204020204" pitchFamily="34" charset="-122"/>
                <a:ea typeface="微软雅黑" panose="020B0503020204020204" pitchFamily="34" charset="-122"/>
              </a:rPr>
              <a:t>r</a:t>
            </a:r>
            <a:r>
              <a:rPr lang="zh-CN" altLang="en-US" sz="2200" b="1" dirty="0">
                <a:solidFill>
                  <a:schemeClr val="bg1"/>
                </a:solidFill>
                <a:latin typeface="微软雅黑" panose="020B0503020204020204" pitchFamily="34" charset="-122"/>
                <a:ea typeface="微软雅黑" panose="020B0503020204020204" pitchFamily="34" charset="-122"/>
              </a:rPr>
              <a:t>可重构树根，并区分左右子树，进而区分左子树和右子树根，递归直至整棵树的重构</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3354587"/>
      </p:ext>
    </p:extLst>
  </p:cSld>
  <p:clrMapOvr>
    <a:masterClrMapping/>
  </p:clrMapOvr>
  <p:transition advTm="157">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209204" y="1171198"/>
            <a:ext cx="8496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重构实例：根据前序和中序构造二叉树</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755576" y="1666223"/>
            <a:ext cx="6246440" cy="1031051"/>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前序：</a:t>
            </a:r>
            <a:r>
              <a:rPr lang="en-US" altLang="zh-CN" sz="2800" b="1" dirty="0">
                <a:latin typeface="微软雅黑" panose="020B0503020204020204" pitchFamily="34" charset="-122"/>
                <a:ea typeface="微软雅黑" panose="020B0503020204020204" pitchFamily="34" charset="-122"/>
              </a:rPr>
              <a:t>{ A B H F D E C K G } </a:t>
            </a:r>
          </a:p>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中序：</a:t>
            </a:r>
            <a:r>
              <a:rPr lang="en-US" altLang="zh-CN" sz="2800" b="1" dirty="0">
                <a:latin typeface="微软雅黑" panose="020B0503020204020204" pitchFamily="34" charset="-122"/>
                <a:ea typeface="微软雅黑" panose="020B0503020204020204" pitchFamily="34" charset="-122"/>
              </a:rPr>
              <a:t>{ H B D F A E K C G }</a:t>
            </a:r>
            <a:endParaRPr lang="zh-CN" altLang="en-US" sz="2800" b="1"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81008" y="2804425"/>
            <a:ext cx="2608515" cy="1267921"/>
            <a:chOff x="339115" y="2938587"/>
            <a:chExt cx="2608515" cy="1267921"/>
          </a:xfrm>
        </p:grpSpPr>
        <p:sp>
          <p:nvSpPr>
            <p:cNvPr id="33" name="Line 8"/>
            <p:cNvSpPr>
              <a:spLocks noChangeShapeType="1"/>
            </p:cNvSpPr>
            <p:nvPr/>
          </p:nvSpPr>
          <p:spPr bwMode="auto">
            <a:xfrm>
              <a:off x="1763712" y="330529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39" name="Line 9"/>
            <p:cNvSpPr>
              <a:spLocks noChangeShapeType="1"/>
            </p:cNvSpPr>
            <p:nvPr/>
          </p:nvSpPr>
          <p:spPr bwMode="auto">
            <a:xfrm flipH="1">
              <a:off x="1115640" y="3313623"/>
              <a:ext cx="329035" cy="328901"/>
            </a:xfrm>
            <a:prstGeom prst="line">
              <a:avLst/>
            </a:prstGeom>
            <a:noFill/>
            <a:ln w="25400">
              <a:solidFill>
                <a:schemeClr val="tx1"/>
              </a:solidFill>
              <a:round/>
              <a:headEnd/>
              <a:tailEnd/>
            </a:ln>
            <a:effectLst/>
          </p:spPr>
          <p:txBody>
            <a:bodyPr wrap="none" anchor="ctr"/>
            <a:lstStyle/>
            <a:p>
              <a:endParaRPr lang="zh-CN" altLang="en-US"/>
            </a:p>
          </p:txBody>
        </p:sp>
        <p:sp>
          <p:nvSpPr>
            <p:cNvPr id="40" name="Oval 12"/>
            <p:cNvSpPr>
              <a:spLocks noChangeArrowheads="1"/>
            </p:cNvSpPr>
            <p:nvPr/>
          </p:nvSpPr>
          <p:spPr bwMode="auto">
            <a:xfrm>
              <a:off x="1382712" y="2938587"/>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44" name="Oval 13"/>
            <p:cNvSpPr>
              <a:spLocks noChangeArrowheads="1"/>
            </p:cNvSpPr>
            <p:nvPr/>
          </p:nvSpPr>
          <p:spPr bwMode="auto">
            <a:xfrm>
              <a:off x="339115" y="3596908"/>
              <a:ext cx="1295400"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HBDF</a:t>
              </a:r>
              <a:endParaRPr kumimoji="1" lang="zh-CN" altLang="en-US" sz="2800" dirty="0">
                <a:latin typeface="Times New Roman" pitchFamily="18" charset="0"/>
              </a:endParaRPr>
            </a:p>
          </p:txBody>
        </p:sp>
        <p:sp>
          <p:nvSpPr>
            <p:cNvPr id="45" name="Oval 14"/>
            <p:cNvSpPr>
              <a:spLocks noChangeArrowheads="1"/>
            </p:cNvSpPr>
            <p:nvPr/>
          </p:nvSpPr>
          <p:spPr bwMode="auto">
            <a:xfrm>
              <a:off x="1561743" y="3596908"/>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grpSp>
      <p:cxnSp>
        <p:nvCxnSpPr>
          <p:cNvPr id="6" name="直接连接符 5"/>
          <p:cNvCxnSpPr/>
          <p:nvPr/>
        </p:nvCxnSpPr>
        <p:spPr bwMode="auto">
          <a:xfrm>
            <a:off x="2557537"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49" name="直接连接符 48"/>
          <p:cNvCxnSpPr/>
          <p:nvPr/>
        </p:nvCxnSpPr>
        <p:spPr bwMode="auto">
          <a:xfrm>
            <a:off x="3997697"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sp>
        <p:nvSpPr>
          <p:cNvPr id="53" name="右箭头 52"/>
          <p:cNvSpPr/>
          <p:nvPr/>
        </p:nvSpPr>
        <p:spPr bwMode="auto">
          <a:xfrm>
            <a:off x="2897882" y="3033567"/>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3" name="直接连接符 62"/>
          <p:cNvCxnSpPr/>
          <p:nvPr/>
        </p:nvCxnSpPr>
        <p:spPr bwMode="auto">
          <a:xfrm>
            <a:off x="2907468"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64" name="直接连接符 63"/>
          <p:cNvCxnSpPr/>
          <p:nvPr/>
        </p:nvCxnSpPr>
        <p:spPr bwMode="auto">
          <a:xfrm>
            <a:off x="2931148"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2" name="组合 11"/>
          <p:cNvGrpSpPr/>
          <p:nvPr/>
        </p:nvGrpSpPr>
        <p:grpSpPr>
          <a:xfrm>
            <a:off x="3272830" y="2758464"/>
            <a:ext cx="2415268" cy="1868701"/>
            <a:chOff x="4131019" y="2994149"/>
            <a:chExt cx="2415268" cy="1868701"/>
          </a:xfrm>
        </p:grpSpPr>
        <p:sp>
          <p:nvSpPr>
            <p:cNvPr id="55" name="Line 8"/>
            <p:cNvSpPr>
              <a:spLocks noChangeShapeType="1"/>
            </p:cNvSpPr>
            <p:nvPr/>
          </p:nvSpPr>
          <p:spPr bwMode="auto">
            <a:xfrm>
              <a:off x="5508255" y="3360861"/>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56" name="Line 9"/>
            <p:cNvSpPr>
              <a:spLocks noChangeShapeType="1"/>
            </p:cNvSpPr>
            <p:nvPr/>
          </p:nvSpPr>
          <p:spPr bwMode="auto">
            <a:xfrm flipH="1">
              <a:off x="4954180" y="3386281"/>
              <a:ext cx="266390" cy="339725"/>
            </a:xfrm>
            <a:prstGeom prst="line">
              <a:avLst/>
            </a:prstGeom>
            <a:noFill/>
            <a:ln w="25400">
              <a:solidFill>
                <a:schemeClr val="tx1"/>
              </a:solidFill>
              <a:round/>
              <a:headEnd/>
              <a:tailEnd/>
            </a:ln>
            <a:effectLst/>
          </p:spPr>
          <p:txBody>
            <a:bodyPr wrap="none" anchor="ctr"/>
            <a:lstStyle/>
            <a:p>
              <a:endParaRPr lang="zh-CN" altLang="en-US"/>
            </a:p>
          </p:txBody>
        </p:sp>
        <p:sp>
          <p:nvSpPr>
            <p:cNvPr id="57" name="Oval 12"/>
            <p:cNvSpPr>
              <a:spLocks noChangeArrowheads="1"/>
            </p:cNvSpPr>
            <p:nvPr/>
          </p:nvSpPr>
          <p:spPr bwMode="auto">
            <a:xfrm>
              <a:off x="5127255" y="2994149"/>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58" name="Oval 13"/>
            <p:cNvSpPr>
              <a:spLocks noChangeArrowheads="1"/>
            </p:cNvSpPr>
            <p:nvPr/>
          </p:nvSpPr>
          <p:spPr bwMode="auto">
            <a:xfrm>
              <a:off x="4745240" y="4391468"/>
              <a:ext cx="1077527" cy="471382"/>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DF</a:t>
              </a:r>
              <a:endParaRPr kumimoji="1" lang="zh-CN" altLang="en-US" sz="2800" dirty="0">
                <a:latin typeface="Times New Roman" pitchFamily="18" charset="0"/>
              </a:endParaRPr>
            </a:p>
          </p:txBody>
        </p:sp>
        <p:sp>
          <p:nvSpPr>
            <p:cNvPr id="59" name="Oval 14"/>
            <p:cNvSpPr>
              <a:spLocks noChangeArrowheads="1"/>
            </p:cNvSpPr>
            <p:nvPr/>
          </p:nvSpPr>
          <p:spPr bwMode="auto">
            <a:xfrm>
              <a:off x="5160400" y="3578359"/>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sp>
          <p:nvSpPr>
            <p:cNvPr id="66" name="Oval 12"/>
            <p:cNvSpPr>
              <a:spLocks noChangeArrowheads="1"/>
            </p:cNvSpPr>
            <p:nvPr/>
          </p:nvSpPr>
          <p:spPr bwMode="auto">
            <a:xfrm>
              <a:off x="4580238" y="3685032"/>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68" name="Line 8"/>
            <p:cNvSpPr>
              <a:spLocks noChangeShapeType="1"/>
            </p:cNvSpPr>
            <p:nvPr/>
          </p:nvSpPr>
          <p:spPr bwMode="auto">
            <a:xfrm>
              <a:off x="4983456" y="4073754"/>
              <a:ext cx="314679" cy="336703"/>
            </a:xfrm>
            <a:prstGeom prst="line">
              <a:avLst/>
            </a:prstGeom>
            <a:noFill/>
            <a:ln w="25400">
              <a:solidFill>
                <a:schemeClr val="tx1"/>
              </a:solidFill>
              <a:round/>
              <a:headEnd/>
              <a:tailEnd/>
            </a:ln>
            <a:effectLst/>
          </p:spPr>
          <p:txBody>
            <a:bodyPr wrap="none" anchor="ctr"/>
            <a:lstStyle/>
            <a:p>
              <a:endParaRPr lang="zh-CN" altLang="en-US"/>
            </a:p>
          </p:txBody>
        </p:sp>
        <p:sp>
          <p:nvSpPr>
            <p:cNvPr id="69" name="Line 9"/>
            <p:cNvSpPr>
              <a:spLocks noChangeShapeType="1"/>
            </p:cNvSpPr>
            <p:nvPr/>
          </p:nvSpPr>
          <p:spPr bwMode="auto">
            <a:xfrm flipH="1">
              <a:off x="4463170" y="4095649"/>
              <a:ext cx="212050" cy="314808"/>
            </a:xfrm>
            <a:prstGeom prst="line">
              <a:avLst/>
            </a:prstGeom>
            <a:noFill/>
            <a:ln w="25400">
              <a:solidFill>
                <a:schemeClr val="tx1"/>
              </a:solidFill>
              <a:round/>
              <a:headEnd/>
              <a:tailEnd/>
            </a:ln>
            <a:effectLst/>
          </p:spPr>
          <p:txBody>
            <a:bodyPr wrap="none" anchor="ctr"/>
            <a:lstStyle/>
            <a:p>
              <a:endParaRPr lang="zh-CN" altLang="en-US"/>
            </a:p>
          </p:txBody>
        </p:sp>
        <p:sp>
          <p:nvSpPr>
            <p:cNvPr id="73" name="Oval 12"/>
            <p:cNvSpPr>
              <a:spLocks noChangeArrowheads="1"/>
            </p:cNvSpPr>
            <p:nvPr/>
          </p:nvSpPr>
          <p:spPr bwMode="auto">
            <a:xfrm>
              <a:off x="4131019" y="439146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grpSp>
      <p:cxnSp>
        <p:nvCxnSpPr>
          <p:cNvPr id="85" name="直接连接符 84"/>
          <p:cNvCxnSpPr/>
          <p:nvPr/>
        </p:nvCxnSpPr>
        <p:spPr bwMode="auto">
          <a:xfrm>
            <a:off x="3246400"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6" name="直接连接符 85"/>
          <p:cNvCxnSpPr/>
          <p:nvPr/>
        </p:nvCxnSpPr>
        <p:spPr bwMode="auto">
          <a:xfrm>
            <a:off x="2557537"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7" name="直接连接符 86"/>
          <p:cNvCxnSpPr/>
          <p:nvPr/>
        </p:nvCxnSpPr>
        <p:spPr bwMode="auto">
          <a:xfrm>
            <a:off x="3598159"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8" name="直接连接符 87"/>
          <p:cNvCxnSpPr/>
          <p:nvPr/>
        </p:nvCxnSpPr>
        <p:spPr bwMode="auto">
          <a:xfrm>
            <a:off x="3585054"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sp>
        <p:nvSpPr>
          <p:cNvPr id="90" name="右箭头 89"/>
          <p:cNvSpPr/>
          <p:nvPr/>
        </p:nvSpPr>
        <p:spPr bwMode="auto">
          <a:xfrm>
            <a:off x="5764666" y="2934242"/>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3" name="组合 12"/>
          <p:cNvGrpSpPr/>
          <p:nvPr/>
        </p:nvGrpSpPr>
        <p:grpSpPr>
          <a:xfrm>
            <a:off x="6374358" y="1927711"/>
            <a:ext cx="2361566" cy="2529260"/>
            <a:chOff x="6374358" y="1927711"/>
            <a:chExt cx="2361566" cy="2529260"/>
          </a:xfrm>
        </p:grpSpPr>
        <p:sp>
          <p:nvSpPr>
            <p:cNvPr id="76" name="Line 8"/>
            <p:cNvSpPr>
              <a:spLocks noChangeShapeType="1"/>
            </p:cNvSpPr>
            <p:nvPr/>
          </p:nvSpPr>
          <p:spPr bwMode="auto">
            <a:xfrm>
              <a:off x="7694865" y="2294423"/>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77" name="Line 9"/>
            <p:cNvSpPr>
              <a:spLocks noChangeShapeType="1"/>
            </p:cNvSpPr>
            <p:nvPr/>
          </p:nvSpPr>
          <p:spPr bwMode="auto">
            <a:xfrm flipH="1">
              <a:off x="7102032" y="2302747"/>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78" name="Oval 12"/>
            <p:cNvSpPr>
              <a:spLocks noChangeArrowheads="1"/>
            </p:cNvSpPr>
            <p:nvPr/>
          </p:nvSpPr>
          <p:spPr bwMode="auto">
            <a:xfrm>
              <a:off x="7313865" y="1927711"/>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80" name="Oval 14"/>
            <p:cNvSpPr>
              <a:spLocks noChangeArrowheads="1"/>
            </p:cNvSpPr>
            <p:nvPr/>
          </p:nvSpPr>
          <p:spPr bwMode="auto">
            <a:xfrm>
              <a:off x="7350037" y="2515576"/>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sp>
          <p:nvSpPr>
            <p:cNvPr id="81" name="Oval 12"/>
            <p:cNvSpPr>
              <a:spLocks noChangeArrowheads="1"/>
            </p:cNvSpPr>
            <p:nvPr/>
          </p:nvSpPr>
          <p:spPr bwMode="auto">
            <a:xfrm>
              <a:off x="6766848" y="2618594"/>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82" name="Line 8"/>
            <p:cNvSpPr>
              <a:spLocks noChangeShapeType="1"/>
            </p:cNvSpPr>
            <p:nvPr/>
          </p:nvSpPr>
          <p:spPr bwMode="auto">
            <a:xfrm>
              <a:off x="7124604" y="3036087"/>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83" name="Line 9"/>
            <p:cNvSpPr>
              <a:spLocks noChangeShapeType="1"/>
            </p:cNvSpPr>
            <p:nvPr/>
          </p:nvSpPr>
          <p:spPr bwMode="auto">
            <a:xfrm flipH="1">
              <a:off x="6689282" y="3031730"/>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84" name="Oval 12"/>
            <p:cNvSpPr>
              <a:spLocks noChangeArrowheads="1"/>
            </p:cNvSpPr>
            <p:nvPr/>
          </p:nvSpPr>
          <p:spPr bwMode="auto">
            <a:xfrm>
              <a:off x="6374358" y="3301153"/>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91" name="Line 9"/>
            <p:cNvSpPr>
              <a:spLocks noChangeShapeType="1"/>
            </p:cNvSpPr>
            <p:nvPr/>
          </p:nvSpPr>
          <p:spPr bwMode="auto">
            <a:xfrm flipH="1">
              <a:off x="7181687" y="3695651"/>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92" name="Oval 12"/>
            <p:cNvSpPr>
              <a:spLocks noChangeArrowheads="1"/>
            </p:cNvSpPr>
            <p:nvPr/>
          </p:nvSpPr>
          <p:spPr bwMode="auto">
            <a:xfrm>
              <a:off x="6888805" y="401405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89" name="Oval 12"/>
            <p:cNvSpPr>
              <a:spLocks noChangeArrowheads="1"/>
            </p:cNvSpPr>
            <p:nvPr/>
          </p:nvSpPr>
          <p:spPr bwMode="auto">
            <a:xfrm>
              <a:off x="7185230" y="3299171"/>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grpSp>
      <p:cxnSp>
        <p:nvCxnSpPr>
          <p:cNvPr id="115" name="直接连接符 114"/>
          <p:cNvCxnSpPr/>
          <p:nvPr/>
        </p:nvCxnSpPr>
        <p:spPr bwMode="auto">
          <a:xfrm>
            <a:off x="3952597"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6" name="直接连接符 115"/>
          <p:cNvCxnSpPr/>
          <p:nvPr/>
        </p:nvCxnSpPr>
        <p:spPr bwMode="auto">
          <a:xfrm>
            <a:off x="3312220"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8" name="直接连接符 117"/>
          <p:cNvCxnSpPr/>
          <p:nvPr/>
        </p:nvCxnSpPr>
        <p:spPr bwMode="auto">
          <a:xfrm>
            <a:off x="4302211"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9" name="直接连接符 118"/>
          <p:cNvCxnSpPr/>
          <p:nvPr/>
        </p:nvCxnSpPr>
        <p:spPr bwMode="auto">
          <a:xfrm>
            <a:off x="4310974"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5" name="组合 14"/>
          <p:cNvGrpSpPr/>
          <p:nvPr/>
        </p:nvGrpSpPr>
        <p:grpSpPr>
          <a:xfrm>
            <a:off x="4659831" y="3938702"/>
            <a:ext cx="2832818" cy="2842203"/>
            <a:chOff x="4659831" y="3938702"/>
            <a:chExt cx="2832818" cy="2842203"/>
          </a:xfrm>
        </p:grpSpPr>
        <p:sp>
          <p:nvSpPr>
            <p:cNvPr id="117" name="右箭头 116"/>
            <p:cNvSpPr/>
            <p:nvPr/>
          </p:nvSpPr>
          <p:spPr bwMode="auto">
            <a:xfrm rot="7376989">
              <a:off x="6218180" y="4036982"/>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4" name="组合 13"/>
            <p:cNvGrpSpPr/>
            <p:nvPr/>
          </p:nvGrpSpPr>
          <p:grpSpPr>
            <a:xfrm>
              <a:off x="4659831" y="4117363"/>
              <a:ext cx="2832818" cy="2663542"/>
              <a:chOff x="4659831" y="4117363"/>
              <a:chExt cx="2832818" cy="2663542"/>
            </a:xfrm>
          </p:grpSpPr>
          <p:sp>
            <p:nvSpPr>
              <p:cNvPr id="104" name="Line 8"/>
              <p:cNvSpPr>
                <a:spLocks noChangeShapeType="1"/>
              </p:cNvSpPr>
              <p:nvPr/>
            </p:nvSpPr>
            <p:spPr bwMode="auto">
              <a:xfrm>
                <a:off x="5987105" y="4484075"/>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05" name="Line 9"/>
              <p:cNvSpPr>
                <a:spLocks noChangeShapeType="1"/>
              </p:cNvSpPr>
              <p:nvPr/>
            </p:nvSpPr>
            <p:spPr bwMode="auto">
              <a:xfrm flipH="1">
                <a:off x="5394272" y="4492399"/>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106" name="Oval 12"/>
              <p:cNvSpPr>
                <a:spLocks noChangeArrowheads="1"/>
              </p:cNvSpPr>
              <p:nvPr/>
            </p:nvSpPr>
            <p:spPr bwMode="auto">
              <a:xfrm>
                <a:off x="5606105" y="4117363"/>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108" name="Oval 12"/>
              <p:cNvSpPr>
                <a:spLocks noChangeArrowheads="1"/>
              </p:cNvSpPr>
              <p:nvPr/>
            </p:nvSpPr>
            <p:spPr bwMode="auto">
              <a:xfrm>
                <a:off x="5059088" y="4808246"/>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109" name="Line 8"/>
              <p:cNvSpPr>
                <a:spLocks noChangeShapeType="1"/>
              </p:cNvSpPr>
              <p:nvPr/>
            </p:nvSpPr>
            <p:spPr bwMode="auto">
              <a:xfrm>
                <a:off x="5416844" y="522573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10" name="Line 9"/>
              <p:cNvSpPr>
                <a:spLocks noChangeShapeType="1"/>
              </p:cNvSpPr>
              <p:nvPr/>
            </p:nvSpPr>
            <p:spPr bwMode="auto">
              <a:xfrm flipH="1">
                <a:off x="4981522" y="5221382"/>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11" name="Oval 12"/>
              <p:cNvSpPr>
                <a:spLocks noChangeArrowheads="1"/>
              </p:cNvSpPr>
              <p:nvPr/>
            </p:nvSpPr>
            <p:spPr bwMode="auto">
              <a:xfrm>
                <a:off x="4659831" y="5555937"/>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112" name="Oval 12"/>
              <p:cNvSpPr>
                <a:spLocks noChangeArrowheads="1"/>
              </p:cNvSpPr>
              <p:nvPr/>
            </p:nvSpPr>
            <p:spPr bwMode="auto">
              <a:xfrm>
                <a:off x="5533203" y="5565349"/>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sp>
            <p:nvSpPr>
              <p:cNvPr id="113" name="Line 9"/>
              <p:cNvSpPr>
                <a:spLocks noChangeShapeType="1"/>
              </p:cNvSpPr>
              <p:nvPr/>
            </p:nvSpPr>
            <p:spPr bwMode="auto">
              <a:xfrm flipH="1">
                <a:off x="5532558" y="6003437"/>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14" name="Oval 12"/>
              <p:cNvSpPr>
                <a:spLocks noChangeArrowheads="1"/>
              </p:cNvSpPr>
              <p:nvPr/>
            </p:nvSpPr>
            <p:spPr bwMode="auto">
              <a:xfrm>
                <a:off x="5210867" y="633799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120" name="Oval 12"/>
              <p:cNvSpPr>
                <a:spLocks noChangeArrowheads="1"/>
              </p:cNvSpPr>
              <p:nvPr/>
            </p:nvSpPr>
            <p:spPr bwMode="auto">
              <a:xfrm>
                <a:off x="6152727" y="4790440"/>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a:t>
                </a:r>
                <a:endParaRPr kumimoji="1" lang="zh-CN" altLang="en-US" sz="2800" dirty="0">
                  <a:latin typeface="Times New Roman" pitchFamily="18" charset="0"/>
                </a:endParaRPr>
              </a:p>
            </p:txBody>
          </p:sp>
          <p:sp>
            <p:nvSpPr>
              <p:cNvPr id="121" name="Line 8"/>
              <p:cNvSpPr>
                <a:spLocks noChangeShapeType="1"/>
              </p:cNvSpPr>
              <p:nvPr/>
            </p:nvSpPr>
            <p:spPr bwMode="auto">
              <a:xfrm>
                <a:off x="6531311" y="5183543"/>
                <a:ext cx="235537" cy="289694"/>
              </a:xfrm>
              <a:prstGeom prst="line">
                <a:avLst/>
              </a:prstGeom>
              <a:noFill/>
              <a:ln w="25400">
                <a:solidFill>
                  <a:schemeClr val="tx1"/>
                </a:solidFill>
                <a:round/>
                <a:headEnd/>
                <a:tailEnd/>
              </a:ln>
              <a:effectLst/>
            </p:spPr>
            <p:txBody>
              <a:bodyPr wrap="none" anchor="ctr"/>
              <a:lstStyle/>
              <a:p>
                <a:endParaRPr lang="zh-CN" altLang="en-US"/>
              </a:p>
            </p:txBody>
          </p:sp>
          <p:sp>
            <p:nvSpPr>
              <p:cNvPr id="107" name="Oval 14"/>
              <p:cNvSpPr>
                <a:spLocks noChangeArrowheads="1"/>
              </p:cNvSpPr>
              <p:nvPr/>
            </p:nvSpPr>
            <p:spPr bwMode="auto">
              <a:xfrm>
                <a:off x="6106762" y="5431758"/>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KCG</a:t>
                </a:r>
                <a:endParaRPr kumimoji="1" lang="zh-CN" altLang="en-US" sz="2800" dirty="0">
                  <a:latin typeface="Times New Roman" pitchFamily="18" charset="0"/>
                </a:endParaRPr>
              </a:p>
            </p:txBody>
          </p:sp>
        </p:grpSp>
      </p:grpSp>
      <p:cxnSp>
        <p:nvCxnSpPr>
          <p:cNvPr id="122" name="直接连接符 121"/>
          <p:cNvCxnSpPr/>
          <p:nvPr/>
        </p:nvCxnSpPr>
        <p:spPr bwMode="auto">
          <a:xfrm>
            <a:off x="4628801"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23" name="直接连接符 122"/>
          <p:cNvCxnSpPr/>
          <p:nvPr/>
        </p:nvCxnSpPr>
        <p:spPr bwMode="auto">
          <a:xfrm>
            <a:off x="5009180"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6" name="组合 15"/>
          <p:cNvGrpSpPr/>
          <p:nvPr/>
        </p:nvGrpSpPr>
        <p:grpSpPr>
          <a:xfrm>
            <a:off x="1045829" y="4191471"/>
            <a:ext cx="3358308" cy="2505742"/>
            <a:chOff x="1045829" y="4191471"/>
            <a:chExt cx="3358308" cy="2505742"/>
          </a:xfrm>
        </p:grpSpPr>
        <p:grpSp>
          <p:nvGrpSpPr>
            <p:cNvPr id="125" name="组合 124"/>
            <p:cNvGrpSpPr/>
            <p:nvPr/>
          </p:nvGrpSpPr>
          <p:grpSpPr>
            <a:xfrm>
              <a:off x="1045829" y="4191471"/>
              <a:ext cx="3358308" cy="2505742"/>
              <a:chOff x="4686558" y="4117363"/>
              <a:chExt cx="3358308" cy="2505742"/>
            </a:xfrm>
          </p:grpSpPr>
          <p:sp>
            <p:nvSpPr>
              <p:cNvPr id="126" name="右箭头 125"/>
              <p:cNvSpPr/>
              <p:nvPr/>
            </p:nvSpPr>
            <p:spPr bwMode="auto">
              <a:xfrm rot="10800000">
                <a:off x="7454031" y="4944144"/>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27" name="组合 126"/>
              <p:cNvGrpSpPr/>
              <p:nvPr/>
            </p:nvGrpSpPr>
            <p:grpSpPr>
              <a:xfrm>
                <a:off x="4686558" y="4117363"/>
                <a:ext cx="2080290" cy="2505742"/>
                <a:chOff x="4686558" y="4117363"/>
                <a:chExt cx="2080290" cy="2505742"/>
              </a:xfrm>
            </p:grpSpPr>
            <p:sp>
              <p:nvSpPr>
                <p:cNvPr id="128" name="Line 8"/>
                <p:cNvSpPr>
                  <a:spLocks noChangeShapeType="1"/>
                </p:cNvSpPr>
                <p:nvPr/>
              </p:nvSpPr>
              <p:spPr bwMode="auto">
                <a:xfrm>
                  <a:off x="5987105" y="4484075"/>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29" name="Line 9"/>
                <p:cNvSpPr>
                  <a:spLocks noChangeShapeType="1"/>
                </p:cNvSpPr>
                <p:nvPr/>
              </p:nvSpPr>
              <p:spPr bwMode="auto">
                <a:xfrm flipH="1">
                  <a:off x="5394272" y="4492399"/>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130" name="Oval 12"/>
                <p:cNvSpPr>
                  <a:spLocks noChangeArrowheads="1"/>
                </p:cNvSpPr>
                <p:nvPr/>
              </p:nvSpPr>
              <p:spPr bwMode="auto">
                <a:xfrm>
                  <a:off x="5606105" y="4117363"/>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131" name="Oval 12"/>
                <p:cNvSpPr>
                  <a:spLocks noChangeArrowheads="1"/>
                </p:cNvSpPr>
                <p:nvPr/>
              </p:nvSpPr>
              <p:spPr bwMode="auto">
                <a:xfrm>
                  <a:off x="5059088" y="4808246"/>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132" name="Line 8"/>
                <p:cNvSpPr>
                  <a:spLocks noChangeShapeType="1"/>
                </p:cNvSpPr>
                <p:nvPr/>
              </p:nvSpPr>
              <p:spPr bwMode="auto">
                <a:xfrm>
                  <a:off x="5416844" y="522573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33" name="Line 9"/>
                <p:cNvSpPr>
                  <a:spLocks noChangeShapeType="1"/>
                </p:cNvSpPr>
                <p:nvPr/>
              </p:nvSpPr>
              <p:spPr bwMode="auto">
                <a:xfrm flipH="1">
                  <a:off x="4981522" y="5221382"/>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35" name="Oval 12"/>
                <p:cNvSpPr>
                  <a:spLocks noChangeArrowheads="1"/>
                </p:cNvSpPr>
                <p:nvPr/>
              </p:nvSpPr>
              <p:spPr bwMode="auto">
                <a:xfrm>
                  <a:off x="4686558" y="5491241"/>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137" name="Line 9"/>
                <p:cNvSpPr>
                  <a:spLocks noChangeShapeType="1"/>
                </p:cNvSpPr>
                <p:nvPr/>
              </p:nvSpPr>
              <p:spPr bwMode="auto">
                <a:xfrm flipH="1">
                  <a:off x="5500416" y="5859305"/>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38" name="Oval 12"/>
                <p:cNvSpPr>
                  <a:spLocks noChangeArrowheads="1"/>
                </p:cNvSpPr>
                <p:nvPr/>
              </p:nvSpPr>
              <p:spPr bwMode="auto">
                <a:xfrm>
                  <a:off x="5188244" y="618019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139" name="Oval 12"/>
                <p:cNvSpPr>
                  <a:spLocks noChangeArrowheads="1"/>
                </p:cNvSpPr>
                <p:nvPr/>
              </p:nvSpPr>
              <p:spPr bwMode="auto">
                <a:xfrm>
                  <a:off x="6152727" y="4790440"/>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a:t>
                  </a:r>
                  <a:endParaRPr kumimoji="1" lang="zh-CN" altLang="en-US" sz="2800" dirty="0">
                    <a:latin typeface="Times New Roman" pitchFamily="18" charset="0"/>
                  </a:endParaRPr>
                </a:p>
              </p:txBody>
            </p:sp>
            <p:sp>
              <p:nvSpPr>
                <p:cNvPr id="140" name="Line 8"/>
                <p:cNvSpPr>
                  <a:spLocks noChangeShapeType="1"/>
                </p:cNvSpPr>
                <p:nvPr/>
              </p:nvSpPr>
              <p:spPr bwMode="auto">
                <a:xfrm>
                  <a:off x="6531311" y="5183543"/>
                  <a:ext cx="235537" cy="289694"/>
                </a:xfrm>
                <a:prstGeom prst="line">
                  <a:avLst/>
                </a:prstGeom>
                <a:noFill/>
                <a:ln w="25400">
                  <a:solidFill>
                    <a:schemeClr val="tx1"/>
                  </a:solidFill>
                  <a:round/>
                  <a:headEnd/>
                  <a:tailEnd/>
                </a:ln>
                <a:effectLst/>
              </p:spPr>
              <p:txBody>
                <a:bodyPr wrap="none" anchor="ctr"/>
                <a:lstStyle/>
                <a:p>
                  <a:endParaRPr lang="zh-CN" altLang="en-US"/>
                </a:p>
              </p:txBody>
            </p:sp>
            <p:sp>
              <p:nvSpPr>
                <p:cNvPr id="136" name="Oval 12"/>
                <p:cNvSpPr>
                  <a:spLocks noChangeArrowheads="1"/>
                </p:cNvSpPr>
                <p:nvPr/>
              </p:nvSpPr>
              <p:spPr bwMode="auto">
                <a:xfrm>
                  <a:off x="5506585" y="5488437"/>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grpSp>
        </p:grpSp>
        <p:sp>
          <p:nvSpPr>
            <p:cNvPr id="142" name="Oval 12"/>
            <p:cNvSpPr>
              <a:spLocks noChangeArrowheads="1"/>
            </p:cNvSpPr>
            <p:nvPr/>
          </p:nvSpPr>
          <p:spPr bwMode="auto">
            <a:xfrm>
              <a:off x="2938208" y="5530855"/>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C</a:t>
              </a:r>
              <a:endParaRPr kumimoji="1" lang="zh-CN" altLang="en-US" sz="2800" dirty="0">
                <a:latin typeface="Times New Roman" pitchFamily="18" charset="0"/>
              </a:endParaRPr>
            </a:p>
          </p:txBody>
        </p:sp>
        <p:sp>
          <p:nvSpPr>
            <p:cNvPr id="143" name="Line 8"/>
            <p:cNvSpPr>
              <a:spLocks noChangeShapeType="1"/>
            </p:cNvSpPr>
            <p:nvPr/>
          </p:nvSpPr>
          <p:spPr bwMode="auto">
            <a:xfrm>
              <a:off x="3292863" y="5944350"/>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44" name="Line 9"/>
            <p:cNvSpPr>
              <a:spLocks noChangeShapeType="1"/>
            </p:cNvSpPr>
            <p:nvPr/>
          </p:nvSpPr>
          <p:spPr bwMode="auto">
            <a:xfrm flipH="1">
              <a:off x="2857541" y="5939993"/>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45" name="Oval 12"/>
            <p:cNvSpPr>
              <a:spLocks noChangeArrowheads="1"/>
            </p:cNvSpPr>
            <p:nvPr/>
          </p:nvSpPr>
          <p:spPr bwMode="auto">
            <a:xfrm>
              <a:off x="2562577" y="620985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K</a:t>
              </a:r>
              <a:endParaRPr kumimoji="1" lang="zh-CN" altLang="en-US" sz="2800" dirty="0">
                <a:latin typeface="Times New Roman" pitchFamily="18" charset="0"/>
              </a:endParaRPr>
            </a:p>
          </p:txBody>
        </p:sp>
        <p:sp>
          <p:nvSpPr>
            <p:cNvPr id="146" name="Oval 12"/>
            <p:cNvSpPr>
              <a:spLocks noChangeArrowheads="1"/>
            </p:cNvSpPr>
            <p:nvPr/>
          </p:nvSpPr>
          <p:spPr bwMode="auto">
            <a:xfrm>
              <a:off x="3382604" y="620704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G</a:t>
              </a:r>
              <a:endParaRPr kumimoji="1" lang="zh-CN" altLang="en-US" sz="2800" dirty="0">
                <a:latin typeface="Times New Roman" pitchFamily="18" charset="0"/>
              </a:endParaRPr>
            </a:p>
          </p:txBody>
        </p:sp>
      </p:grpSp>
    </p:spTree>
    <p:extLst>
      <p:ext uri="{BB962C8B-B14F-4D97-AF65-F5344CB8AC3E}">
        <p14:creationId xmlns:p14="http://schemas.microsoft.com/office/powerpoint/2010/main" val="213187986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p:tgtEl>
                                          <p:spTgt spid="53"/>
                                        </p:tgtEl>
                                        <p:attrNameLst>
                                          <p:attrName>ppt_x</p:attrName>
                                        </p:attrNameLst>
                                      </p:cBhvr>
                                      <p:tavLst>
                                        <p:tav tm="0">
                                          <p:val>
                                            <p:strVal val="#ppt_x-#ppt_w*1.125000"/>
                                          </p:val>
                                        </p:tav>
                                        <p:tav tm="100000">
                                          <p:val>
                                            <p:strVal val="#ppt_x"/>
                                          </p:val>
                                        </p:tav>
                                      </p:tavLst>
                                    </p:anim>
                                    <p:animEffect transition="in" filter="wipe(right)">
                                      <p:cBhvr>
                                        <p:cTn id="28" dur="500"/>
                                        <p:tgtEl>
                                          <p:spTgt spid="53"/>
                                        </p:tgtEl>
                                      </p:cBhvr>
                                    </p:animEffect>
                                  </p:childTnLst>
                                </p:cTn>
                              </p:par>
                              <p:par>
                                <p:cTn id="29" presetID="12" presetClass="entr" presetSubtype="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ppt_x</p:attrName>
                                        </p:attrNameLst>
                                      </p:cBhvr>
                                      <p:tavLst>
                                        <p:tav tm="0">
                                          <p:val>
                                            <p:strVal val="#ppt_x-#ppt_w*1.125000"/>
                                          </p:val>
                                        </p:tav>
                                        <p:tav tm="100000">
                                          <p:val>
                                            <p:strVal val="#ppt_x"/>
                                          </p:val>
                                        </p:tav>
                                      </p:tavLst>
                                    </p:anim>
                                    <p:animEffect transition="in" filter="wipe(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6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8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90"/>
                                        </p:tgtEl>
                                        <p:attrNameLst>
                                          <p:attrName>style.visibility</p:attrName>
                                        </p:attrNameLst>
                                      </p:cBhvr>
                                      <p:to>
                                        <p:strVal val="visible"/>
                                      </p:to>
                                    </p:set>
                                    <p:anim calcmode="lin" valueType="num">
                                      <p:cBhvr additive="base">
                                        <p:cTn id="57" dur="500"/>
                                        <p:tgtEl>
                                          <p:spTgt spid="90"/>
                                        </p:tgtEl>
                                        <p:attrNameLst>
                                          <p:attrName>ppt_x</p:attrName>
                                        </p:attrNameLst>
                                      </p:cBhvr>
                                      <p:tavLst>
                                        <p:tav tm="0">
                                          <p:val>
                                            <p:strVal val="#ppt_x-#ppt_w*1.125000"/>
                                          </p:val>
                                        </p:tav>
                                        <p:tav tm="100000">
                                          <p:val>
                                            <p:strVal val="#ppt_x"/>
                                          </p:val>
                                        </p:tav>
                                      </p:tavLst>
                                    </p:anim>
                                    <p:animEffect transition="in" filter="wipe(right)">
                                      <p:cBhvr>
                                        <p:cTn id="58" dur="500"/>
                                        <p:tgtEl>
                                          <p:spTgt spid="90"/>
                                        </p:tgtEl>
                                      </p:cBhvr>
                                    </p:animEffect>
                                  </p:childTnLst>
                                </p:cTn>
                              </p:par>
                              <p:par>
                                <p:cTn id="59" presetID="12" presetClass="entr" presetSubtype="8"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8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8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9"/>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11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1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strips(downLeft)">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23"/>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118"/>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119"/>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nodeType="clickEffect">
                                  <p:stCondLst>
                                    <p:cond delay="0"/>
                                  </p:stCondLst>
                                  <p:childTnLst>
                                    <p:set>
                                      <p:cBhvr>
                                        <p:cTn id="101" dur="1" fill="hold">
                                          <p:stCondLst>
                                            <p:cond delay="0"/>
                                          </p:stCondLst>
                                        </p:cTn>
                                        <p:tgtEl>
                                          <p:spTgt spid="16"/>
                                        </p:tgtEl>
                                        <p:attrNameLst>
                                          <p:attrName>style.visibility</p:attrName>
                                        </p:attrNameLst>
                                      </p:cBhvr>
                                      <p:to>
                                        <p:strVal val="visible"/>
                                      </p:to>
                                    </p:set>
                                    <p:anim calcmode="lin" valueType="num">
                                      <p:cBhvr additive="base">
                                        <p:cTn id="102" dur="500"/>
                                        <p:tgtEl>
                                          <p:spTgt spid="16"/>
                                        </p:tgtEl>
                                        <p:attrNameLst>
                                          <p:attrName>ppt_x</p:attrName>
                                        </p:attrNameLst>
                                      </p:cBhvr>
                                      <p:tavLst>
                                        <p:tav tm="0">
                                          <p:val>
                                            <p:strVal val="#ppt_x+#ppt_w*1.125000"/>
                                          </p:val>
                                        </p:tav>
                                        <p:tav tm="100000">
                                          <p:val>
                                            <p:strVal val="#ppt_x"/>
                                          </p:val>
                                        </p:tav>
                                      </p:tavLst>
                                    </p:anim>
                                    <p:animEffect transition="in" filter="wipe(left)">
                                      <p:cBhvr>
                                        <p:cTn id="10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93" name="TextBox 20"/>
          <p:cNvSpPr txBox="1">
            <a:spLocks noChangeArrowheads="1"/>
          </p:cNvSpPr>
          <p:nvPr/>
        </p:nvSpPr>
        <p:spPr bwMode="auto">
          <a:xfrm>
            <a:off x="251520" y="1124744"/>
            <a:ext cx="198653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伪代码：</a:t>
            </a:r>
            <a:endParaRPr lang="en-US" altLang="zh-CN" sz="2800" b="1" dirty="0">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214512" y="2372028"/>
            <a:ext cx="9001000" cy="4093428"/>
          </a:xfrm>
          <a:prstGeom prst="rect">
            <a:avLst/>
          </a:prstGeom>
          <a:noFill/>
          <a:ln w="9525">
            <a:noFill/>
            <a:miter lim="800000"/>
            <a:headEnd/>
            <a:tailEnd/>
          </a:ln>
        </p:spPr>
        <p:txBody>
          <a:bodyPr wrap="square">
            <a:spAutoFit/>
          </a:bodyPr>
          <a:lstStyle/>
          <a:p>
            <a:pPr>
              <a:buClr>
                <a:srgbClr val="C00000"/>
              </a:buClr>
              <a:defRPr/>
            </a:pPr>
            <a:r>
              <a:rPr lang="en-US" altLang="zh-CN" sz="2000" dirty="0">
                <a:solidFill>
                  <a:schemeClr val="accent2">
                    <a:lumMod val="50000"/>
                  </a:schemeClr>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pre0,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pre1,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in0,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设置当前子树根节点的值</a:t>
            </a:r>
            <a:r>
              <a:rPr lang="en-US" altLang="zh-CN" sz="2000" kern="0" dirty="0">
                <a:solidFill>
                  <a:srgbClr val="CC0000"/>
                </a:solidFill>
                <a:latin typeface="Consolas" panose="020B0609020204030204" pitchFamily="49" charset="0"/>
                <a:ea typeface="隶书" pitchFamily="49" charset="-122"/>
              </a:rPr>
              <a:t>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p-&gt;data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PreSeq</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[pre0];</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确定中序序列根节点位置</a:t>
            </a:r>
            <a:r>
              <a:rPr lang="en-US" altLang="zh-CN" sz="2000" kern="0" dirty="0">
                <a:solidFill>
                  <a:srgbClr val="CC0000"/>
                </a:solidFill>
                <a:latin typeface="Consolas" panose="020B0609020204030204" pitchFamily="49" charset="0"/>
                <a:ea typeface="隶书"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root_in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find(</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InSeq,p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计算左右子树节点数目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左子树的前序序列起始位置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preL0 = pre0 + 1;</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左子树的前序序列终止位置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preL1 = preL0+nL-1;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左子树的中序序列起始位置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inL0 = in0;</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左子树的前序序列终止位置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inL1 = in0+nL-1;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同样计算右子树的</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preR0,preR1,inR0,inR1;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if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&gt;0)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递归调用</a:t>
            </a:r>
            <a:endParaRPr lang="en-US" altLang="zh-CN" sz="2000" kern="0" dirty="0">
              <a:solidFill>
                <a:srgbClr val="CC0000"/>
              </a:solidFill>
              <a:latin typeface="Consolas" panose="020B0609020204030204" pitchFamily="49" charset="0"/>
              <a:ea typeface="隶书" pitchFamily="49" charset="-122"/>
            </a:endParaRP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产生新的左根节点</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Recon(pL,preL0,preL1,inL0,inL1);}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if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&gt;0)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递归调用</a:t>
            </a:r>
            <a:endParaRPr lang="en-US" altLang="zh-CN" sz="2000" dirty="0">
              <a:solidFill>
                <a:srgbClr val="000000"/>
              </a:solidFill>
              <a:highlight>
                <a:srgbClr val="FFFFFF"/>
              </a:highlight>
              <a:latin typeface="Consolas" panose="020B0609020204030204" pitchFamily="49" charset="0"/>
              <a:ea typeface="新宋体" panose="02010609030101010101" pitchFamily="49" charset="-122"/>
            </a:endParaRP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产生新的左根节点</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Recon(pR,preR0,preR1,inR0,inR1);}</a:t>
            </a:r>
          </a:p>
        </p:txBody>
      </p:sp>
      <p:sp>
        <p:nvSpPr>
          <p:cNvPr id="3" name="矩形 2"/>
          <p:cNvSpPr/>
          <p:nvPr/>
        </p:nvSpPr>
        <p:spPr>
          <a:xfrm>
            <a:off x="214512" y="1356365"/>
            <a:ext cx="8929488" cy="1015663"/>
          </a:xfrm>
          <a:prstGeom prst="rect">
            <a:avLst/>
          </a:prstGeom>
        </p:spPr>
        <p:txBody>
          <a:bodyPr wrap="square">
            <a:spAutoFit/>
          </a:bodyPr>
          <a:lstStyle/>
          <a:p>
            <a:pPr>
              <a:buClr>
                <a:srgbClr val="C00000"/>
              </a:buClr>
              <a:defRPr/>
            </a:pPr>
            <a:r>
              <a:rPr lang="en-US" altLang="zh-CN" sz="2000" kern="0" dirty="0">
                <a:solidFill>
                  <a:srgbClr val="00823B"/>
                </a:solidFill>
                <a:latin typeface="Consolas" panose="020B0609020204030204" pitchFamily="49" charset="0"/>
                <a:ea typeface="隶书" pitchFamily="49" charset="-122"/>
              </a:rPr>
              <a:t>                   p: </a:t>
            </a:r>
            <a:r>
              <a:rPr lang="zh-CN" altLang="en-US" sz="2000" kern="0" dirty="0">
                <a:solidFill>
                  <a:srgbClr val="00823B"/>
                </a:solidFill>
                <a:latin typeface="Consolas" panose="020B0609020204030204" pitchFamily="49" charset="0"/>
                <a:ea typeface="隶书" pitchFamily="49" charset="-122"/>
              </a:rPr>
              <a:t>当前重构子树根节点</a:t>
            </a:r>
            <a:endParaRPr lang="en-US" altLang="zh-CN" sz="2000" kern="0" dirty="0">
              <a:solidFill>
                <a:srgbClr val="00823B"/>
              </a:solidFill>
              <a:latin typeface="Consolas" panose="020B0609020204030204" pitchFamily="49" charset="0"/>
              <a:ea typeface="隶书" pitchFamily="49" charset="-122"/>
            </a:endParaRPr>
          </a:p>
          <a:p>
            <a:pPr>
              <a:buClr>
                <a:srgbClr val="C00000"/>
              </a:buClr>
              <a:defRPr/>
            </a:pPr>
            <a:r>
              <a:rPr lang="en-US" altLang="zh-CN" sz="2000" kern="0" dirty="0">
                <a:solidFill>
                  <a:srgbClr val="00823B"/>
                </a:solidFill>
                <a:latin typeface="Consolas" panose="020B0609020204030204" pitchFamily="49" charset="0"/>
                <a:ea typeface="隶书" pitchFamily="49" charset="-122"/>
              </a:rPr>
              <a:t>pre0: </a:t>
            </a:r>
            <a:r>
              <a:rPr lang="zh-CN" altLang="en-US" sz="2000" kern="0" dirty="0">
                <a:solidFill>
                  <a:srgbClr val="00823B"/>
                </a:solidFill>
                <a:latin typeface="Consolas" panose="020B0609020204030204" pitchFamily="49" charset="0"/>
                <a:ea typeface="隶书" pitchFamily="49" charset="-122"/>
              </a:rPr>
              <a:t>当前处理的前缀序列的起始位置</a:t>
            </a:r>
            <a:r>
              <a:rPr lang="en-US" altLang="zh-CN" sz="2000" kern="0" dirty="0">
                <a:solidFill>
                  <a:srgbClr val="00823B"/>
                </a:solidFill>
                <a:latin typeface="Consolas" panose="020B0609020204030204" pitchFamily="49" charset="0"/>
                <a:ea typeface="隶书" pitchFamily="49" charset="-122"/>
              </a:rPr>
              <a:t> pre1: </a:t>
            </a:r>
            <a:r>
              <a:rPr lang="zh-CN" altLang="en-US" sz="2000" kern="0" dirty="0">
                <a:solidFill>
                  <a:srgbClr val="00823B"/>
                </a:solidFill>
                <a:latin typeface="Consolas" panose="020B0609020204030204" pitchFamily="49" charset="0"/>
                <a:ea typeface="隶书" pitchFamily="49" charset="-122"/>
              </a:rPr>
              <a:t>当前处理的前缀序列终止位置</a:t>
            </a:r>
            <a:r>
              <a:rPr lang="en-US" altLang="zh-CN" sz="2000" kern="0" dirty="0">
                <a:solidFill>
                  <a:srgbClr val="00823B"/>
                </a:solidFill>
                <a:latin typeface="Consolas" panose="020B0609020204030204" pitchFamily="49" charset="0"/>
                <a:ea typeface="隶书" pitchFamily="49" charset="-122"/>
              </a:rPr>
              <a:t> </a:t>
            </a:r>
          </a:p>
          <a:p>
            <a:pPr>
              <a:buClr>
                <a:srgbClr val="C00000"/>
              </a:buClr>
              <a:defRPr/>
            </a:pPr>
            <a:r>
              <a:rPr lang="en-US" altLang="zh-CN" sz="2000" kern="0" dirty="0">
                <a:solidFill>
                  <a:srgbClr val="00823B"/>
                </a:solidFill>
                <a:latin typeface="Consolas" panose="020B0609020204030204" pitchFamily="49" charset="0"/>
                <a:ea typeface="隶书" pitchFamily="49" charset="-122"/>
              </a:rPr>
              <a:t>in0: </a:t>
            </a:r>
            <a:r>
              <a:rPr lang="zh-CN" altLang="en-US" sz="2000" kern="0" dirty="0">
                <a:solidFill>
                  <a:srgbClr val="00823B"/>
                </a:solidFill>
                <a:latin typeface="Consolas" panose="020B0609020204030204" pitchFamily="49" charset="0"/>
                <a:ea typeface="隶书" pitchFamily="49" charset="-122"/>
              </a:rPr>
              <a:t>当前处理的中缀序列的起始位置</a:t>
            </a:r>
            <a:r>
              <a:rPr lang="en-US" altLang="zh-CN" sz="2000" kern="0" dirty="0">
                <a:solidFill>
                  <a:srgbClr val="00823B"/>
                </a:solidFill>
                <a:latin typeface="Consolas" panose="020B0609020204030204" pitchFamily="49" charset="0"/>
                <a:ea typeface="隶书" pitchFamily="49" charset="-122"/>
              </a:rPr>
              <a:t> in1: </a:t>
            </a:r>
            <a:r>
              <a:rPr lang="zh-CN" altLang="en-US" sz="2000" kern="0" dirty="0">
                <a:solidFill>
                  <a:srgbClr val="00823B"/>
                </a:solidFill>
                <a:latin typeface="Consolas" panose="020B0609020204030204" pitchFamily="49" charset="0"/>
                <a:ea typeface="隶书" pitchFamily="49" charset="-122"/>
              </a:rPr>
              <a:t>当前处理的中缀序列的终止位置</a:t>
            </a:r>
            <a:endParaRPr lang="en-US" altLang="zh-CN" sz="2000" kern="0" dirty="0">
              <a:solidFill>
                <a:srgbClr val="00823B"/>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2574094028"/>
      </p:ext>
    </p:extLst>
  </p:cSld>
  <p:clrMapOvr>
    <a:masterClrMapping/>
  </p:clrMapOvr>
  <p:transition advTm="157">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209204" y="1171198"/>
            <a:ext cx="8496944" cy="558614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先序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后序 不可重构</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在定位</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后，当左子树或右子树为空时，无法区分是左子树还是右子树</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Bef>
                <a:spcPts val="1800"/>
              </a:spcBef>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若树的每个节点都有偶数</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或</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个孩子，则可重构</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499946" y="1780935"/>
            <a:ext cx="8396854" cy="2728185"/>
            <a:chOff x="354074" y="3941175"/>
            <a:chExt cx="8396854" cy="2728185"/>
          </a:xfrm>
        </p:grpSpPr>
        <p:sp>
          <p:nvSpPr>
            <p:cNvPr id="7" name="TextBox 20"/>
            <p:cNvSpPr txBox="1">
              <a:spLocks noChangeArrowheads="1"/>
            </p:cNvSpPr>
            <p:nvPr/>
          </p:nvSpPr>
          <p:spPr bwMode="auto">
            <a:xfrm>
              <a:off x="3123961" y="3941175"/>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3108006" y="5360775"/>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3851920" y="4667475"/>
              <a:ext cx="2329393" cy="505669"/>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18" name="椭圆 17"/>
            <p:cNvSpPr/>
            <p:nvPr/>
          </p:nvSpPr>
          <p:spPr bwMode="auto">
            <a:xfrm>
              <a:off x="1317354" y="3968100"/>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a:endCxn id="23" idx="7"/>
            </p:cNvCxnSpPr>
            <p:nvPr/>
          </p:nvCxnSpPr>
          <p:spPr bwMode="auto">
            <a:xfrm flipH="1">
              <a:off x="1087982" y="4415487"/>
              <a:ext cx="340679" cy="59977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0" name="直接箭头连接符 19"/>
            <p:cNvCxnSpPr>
              <a:stCxn id="18" idx="5"/>
              <a:endCxn id="24" idx="1"/>
            </p:cNvCxnSpPr>
            <p:nvPr/>
          </p:nvCxnSpPr>
          <p:spPr bwMode="auto">
            <a:xfrm>
              <a:off x="1747593" y="4399978"/>
              <a:ext cx="363241" cy="62430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1" name="等腰三角形 20"/>
            <p:cNvSpPr/>
            <p:nvPr/>
          </p:nvSpPr>
          <p:spPr bwMode="auto">
            <a:xfrm>
              <a:off x="1749402" y="4941168"/>
              <a:ext cx="1108202"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2" name="等腰三角形 21"/>
            <p:cNvSpPr/>
            <p:nvPr/>
          </p:nvSpPr>
          <p:spPr bwMode="auto">
            <a:xfrm>
              <a:off x="354074" y="4941168"/>
              <a:ext cx="1144926"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baseline="-25000" dirty="0">
                <a:latin typeface="Consolas" panose="020B0609020204030204" pitchFamily="49" charset="0"/>
                <a:ea typeface="微软雅黑" panose="020B0503020204020204" pitchFamily="34" charset="-122"/>
              </a:endParaRPr>
            </a:p>
          </p:txBody>
        </p:sp>
        <p:sp>
          <p:nvSpPr>
            <p:cNvPr id="34" name="椭圆 33"/>
            <p:cNvSpPr/>
            <p:nvPr/>
          </p:nvSpPr>
          <p:spPr bwMode="auto">
            <a:xfrm>
              <a:off x="3267864" y="4668414"/>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6300511" y="4661255"/>
              <a:ext cx="2450417" cy="505669"/>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6" name="矩形 35"/>
            <p:cNvSpPr/>
            <p:nvPr/>
          </p:nvSpPr>
          <p:spPr bwMode="auto">
            <a:xfrm>
              <a:off x="3216983" y="6029714"/>
              <a:ext cx="2384257" cy="505669"/>
            </a:xfrm>
            <a:prstGeom prst="rect">
              <a:avLst/>
            </a:prstGeom>
            <a:solidFill>
              <a:schemeClr val="accent1">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37" name="椭圆 36"/>
            <p:cNvSpPr/>
            <p:nvPr/>
          </p:nvSpPr>
          <p:spPr bwMode="auto">
            <a:xfrm>
              <a:off x="8193328"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5673249" y="6014594"/>
              <a:ext cx="2448070" cy="505669"/>
            </a:xfrm>
            <a:prstGeom prst="rect">
              <a:avLst/>
            </a:prstGeom>
            <a:solidFill>
              <a:srgbClr val="FFCCCC">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3" name="椭圆 22"/>
            <p:cNvSpPr/>
            <p:nvPr/>
          </p:nvSpPr>
          <p:spPr bwMode="auto">
            <a:xfrm>
              <a:off x="657743" y="494116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2037017" y="495018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3849457" y="466897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6300193" y="4668582"/>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5081012"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617263"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grpSp>
        <p:nvGrpSpPr>
          <p:cNvPr id="10" name="组合 9"/>
          <p:cNvGrpSpPr/>
          <p:nvPr/>
        </p:nvGrpSpPr>
        <p:grpSpPr>
          <a:xfrm>
            <a:off x="3604995" y="5278272"/>
            <a:ext cx="2768970" cy="962750"/>
            <a:chOff x="3604995" y="5278272"/>
            <a:chExt cx="2768970" cy="962750"/>
          </a:xfrm>
        </p:grpSpPr>
        <p:sp>
          <p:nvSpPr>
            <p:cNvPr id="29" name="矩形 28"/>
            <p:cNvSpPr/>
            <p:nvPr/>
          </p:nvSpPr>
          <p:spPr bwMode="auto">
            <a:xfrm>
              <a:off x="4017048" y="5278272"/>
              <a:ext cx="2329393" cy="454984"/>
            </a:xfrm>
            <a:prstGeom prst="rect">
              <a:avLst/>
            </a:prstGeom>
            <a:solidFill>
              <a:schemeClr val="bg1">
                <a:lumMod val="85000"/>
                <a:alpha val="46000"/>
              </a:schemeClr>
            </a:solidFill>
            <a:ln w="3175" algn="ctr">
              <a:noFill/>
              <a:miter lim="800000"/>
              <a:headEnd/>
              <a:tailEnd/>
            </a:ln>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a:t>
              </a:r>
            </a:p>
          </p:txBody>
        </p:sp>
        <p:sp>
          <p:nvSpPr>
            <p:cNvPr id="30" name="椭圆 29"/>
            <p:cNvSpPr/>
            <p:nvPr/>
          </p:nvSpPr>
          <p:spPr bwMode="auto">
            <a:xfrm>
              <a:off x="3604995" y="5302147"/>
              <a:ext cx="390941" cy="431109"/>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4017048" y="5302704"/>
              <a:ext cx="410936" cy="430552"/>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41" name="矩形 40"/>
            <p:cNvSpPr/>
            <p:nvPr/>
          </p:nvSpPr>
          <p:spPr bwMode="auto">
            <a:xfrm>
              <a:off x="3642518" y="5786038"/>
              <a:ext cx="2329393" cy="454984"/>
            </a:xfrm>
            <a:prstGeom prst="rect">
              <a:avLst/>
            </a:prstGeom>
            <a:solidFill>
              <a:schemeClr val="bg1">
                <a:lumMod val="85000"/>
                <a:alpha val="46000"/>
              </a:schemeClr>
            </a:solidFill>
            <a:ln w="3175" algn="ctr">
              <a:noFill/>
              <a:miter lim="800000"/>
              <a:headEnd/>
              <a:tailEnd/>
            </a:ln>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a:t>
              </a:r>
            </a:p>
          </p:txBody>
        </p:sp>
        <p:sp>
          <p:nvSpPr>
            <p:cNvPr id="42" name="椭圆 41"/>
            <p:cNvSpPr/>
            <p:nvPr/>
          </p:nvSpPr>
          <p:spPr bwMode="auto">
            <a:xfrm>
              <a:off x="5983024" y="5793409"/>
              <a:ext cx="390941" cy="431109"/>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5491847" y="5801158"/>
              <a:ext cx="410936" cy="430552"/>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spTree>
    <p:extLst>
      <p:ext uri="{BB962C8B-B14F-4D97-AF65-F5344CB8AC3E}">
        <p14:creationId xmlns:p14="http://schemas.microsoft.com/office/powerpoint/2010/main" val="4876157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8" end="8"/>
                                            </p:txEl>
                                          </p:spTgt>
                                        </p:tgtEl>
                                        <p:attrNameLst>
                                          <p:attrName>style.visibility</p:attrName>
                                        </p:attrNameLst>
                                      </p:cBhvr>
                                      <p:to>
                                        <p:strVal val="visible"/>
                                      </p:to>
                                    </p:set>
                                    <p:anim calcmode="lin" valueType="num">
                                      <p:cBhvr additive="base">
                                        <p:cTn id="7" dur="500" fill="hold"/>
                                        <p:tgtEl>
                                          <p:spTgt spid="13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4">
                                            <p:txEl>
                                              <p:pRg st="10" end="10"/>
                                            </p:txEl>
                                          </p:spTgt>
                                        </p:tgtEl>
                                        <p:attrNameLst>
                                          <p:attrName>style.visibility</p:attrName>
                                        </p:attrNameLst>
                                      </p:cBhvr>
                                      <p:to>
                                        <p:strVal val="visible"/>
                                      </p:to>
                                    </p:set>
                                    <p:anim calcmode="lin" valueType="num">
                                      <p:cBhvr additive="base">
                                        <p:cTn id="17" dur="500" fill="hold"/>
                                        <p:tgtEl>
                                          <p:spTgt spid="134">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20"/>
          <p:cNvSpPr txBox="1">
            <a:spLocks noChangeArrowheads="1"/>
          </p:cNvSpPr>
          <p:nvPr/>
        </p:nvSpPr>
        <p:spPr bwMode="auto">
          <a:xfrm>
            <a:off x="209204" y="1171198"/>
            <a:ext cx="8496944" cy="4493538"/>
          </a:xfrm>
          <a:prstGeom prst="rect">
            <a:avLst/>
          </a:prstGeom>
          <a:noFill/>
          <a:ln w="9525">
            <a:noFill/>
            <a:miter lim="800000"/>
            <a:headEnd/>
            <a:tailEnd/>
          </a:ln>
        </p:spPr>
        <p:txBody>
          <a:bodyPr wrap="square">
            <a:spAutoFit/>
          </a:bodyPr>
          <a:lstStyle/>
          <a:p>
            <a:pPr marL="457200" indent="-4572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前序序列固定，有多少种可能的中序序列？</a:t>
            </a:r>
            <a:endParaRPr lang="en-US" altLang="zh-CN" sz="2800" b="1" dirty="0">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答案：</a:t>
            </a:r>
            <a:r>
              <a:rPr lang="zh-CN" altLang="en-US" sz="2800" b="1" dirty="0">
                <a:solidFill>
                  <a:srgbClr val="FF0000"/>
                </a:solidFill>
                <a:latin typeface="微软雅黑" panose="020B0503020204020204" pitchFamily="34" charset="-122"/>
                <a:ea typeface="微软雅黑" panose="020B0503020204020204" pitchFamily="34" charset="-122"/>
              </a:rPr>
              <a:t>卡特兰数</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a:spcBef>
                <a:spcPts val="1200"/>
              </a:spcBef>
              <a:spcAft>
                <a:spcPts val="600"/>
              </a:spcAft>
              <a:buClr>
                <a:srgbClr val="C00000"/>
              </a:buClr>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等效于给定</a:t>
            </a:r>
            <a:r>
              <a:rPr lang="en-US" altLang="zh-CN" sz="2800" b="1" dirty="0">
                <a:latin typeface="微软雅黑" panose="020B0503020204020204" pitchFamily="34" charset="-122"/>
                <a:ea typeface="微软雅黑" panose="020B0503020204020204" pitchFamily="34" charset="-122"/>
              </a:rPr>
              <a:t>n</a:t>
            </a:r>
            <a:r>
              <a:rPr lang="zh-CN" altLang="en-US" sz="2800" b="1" dirty="0">
                <a:latin typeface="微软雅黑" panose="020B0503020204020204" pitchFamily="34" charset="-122"/>
                <a:ea typeface="微软雅黑" panose="020B0503020204020204" pitchFamily="34" charset="-122"/>
              </a:rPr>
              <a:t>个节点的二叉树形态数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pic>
        <p:nvPicPr>
          <p:cNvPr id="95"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240009" y="1714164"/>
            <a:ext cx="736464" cy="98103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757238" y="2706060"/>
            <a:ext cx="7239000" cy="2033289"/>
            <a:chOff x="757238" y="2706060"/>
            <a:chExt cx="7239000" cy="2033289"/>
          </a:xfrm>
        </p:grpSpPr>
        <p:sp>
          <p:nvSpPr>
            <p:cNvPr id="191" name="Line 2"/>
            <p:cNvSpPr>
              <a:spLocks noChangeShapeType="1"/>
            </p:cNvSpPr>
            <p:nvPr/>
          </p:nvSpPr>
          <p:spPr bwMode="auto">
            <a:xfrm>
              <a:off x="4491038" y="30251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192" name="Line 3"/>
            <p:cNvSpPr>
              <a:spLocks noChangeShapeType="1"/>
            </p:cNvSpPr>
            <p:nvPr/>
          </p:nvSpPr>
          <p:spPr bwMode="auto">
            <a:xfrm>
              <a:off x="2662238" y="38633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193" name="Line 4"/>
            <p:cNvSpPr>
              <a:spLocks noChangeShapeType="1"/>
            </p:cNvSpPr>
            <p:nvPr/>
          </p:nvSpPr>
          <p:spPr bwMode="auto">
            <a:xfrm flipH="1">
              <a:off x="5710238" y="3863347"/>
              <a:ext cx="381000" cy="609600"/>
            </a:xfrm>
            <a:prstGeom prst="line">
              <a:avLst/>
            </a:prstGeom>
            <a:noFill/>
            <a:ln w="25400">
              <a:solidFill>
                <a:schemeClr val="tx1"/>
              </a:solidFill>
              <a:round/>
              <a:headEnd/>
              <a:tailEnd/>
            </a:ln>
            <a:effectLst/>
          </p:spPr>
          <p:txBody>
            <a:bodyPr wrap="none" anchor="ctr"/>
            <a:lstStyle/>
            <a:p>
              <a:endParaRPr lang="zh-CN" altLang="en-US"/>
            </a:p>
          </p:txBody>
        </p:sp>
        <p:sp>
          <p:nvSpPr>
            <p:cNvPr id="194" name="Line 6"/>
            <p:cNvSpPr>
              <a:spLocks noChangeShapeType="1"/>
            </p:cNvSpPr>
            <p:nvPr/>
          </p:nvSpPr>
          <p:spPr bwMode="auto">
            <a:xfrm flipH="1">
              <a:off x="1062038" y="3025147"/>
              <a:ext cx="762000" cy="1266825"/>
            </a:xfrm>
            <a:prstGeom prst="line">
              <a:avLst/>
            </a:prstGeom>
            <a:noFill/>
            <a:ln w="25400">
              <a:solidFill>
                <a:schemeClr val="tx1"/>
              </a:solidFill>
              <a:round/>
              <a:headEnd/>
              <a:tailEnd/>
            </a:ln>
            <a:effectLst/>
          </p:spPr>
          <p:txBody>
            <a:bodyPr wrap="none" anchor="ctr"/>
            <a:lstStyle/>
            <a:p>
              <a:endParaRPr lang="zh-CN" altLang="en-US"/>
            </a:p>
          </p:txBody>
        </p:sp>
        <p:sp>
          <p:nvSpPr>
            <p:cNvPr id="195" name="Oval 7"/>
            <p:cNvSpPr>
              <a:spLocks noChangeArrowheads="1"/>
            </p:cNvSpPr>
            <p:nvPr/>
          </p:nvSpPr>
          <p:spPr bwMode="auto">
            <a:xfrm>
              <a:off x="1668463"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197" name="Oval 9"/>
            <p:cNvSpPr>
              <a:spLocks noChangeArrowheads="1"/>
            </p:cNvSpPr>
            <p:nvPr/>
          </p:nvSpPr>
          <p:spPr bwMode="auto">
            <a:xfrm>
              <a:off x="1211263"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199" name="Oval 11"/>
            <p:cNvSpPr>
              <a:spLocks noChangeArrowheads="1"/>
            </p:cNvSpPr>
            <p:nvPr/>
          </p:nvSpPr>
          <p:spPr bwMode="auto">
            <a:xfrm>
              <a:off x="7572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01" name="Line 13"/>
            <p:cNvSpPr>
              <a:spLocks noChangeShapeType="1"/>
            </p:cNvSpPr>
            <p:nvPr/>
          </p:nvSpPr>
          <p:spPr bwMode="auto">
            <a:xfrm flipH="1">
              <a:off x="2662238" y="30251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202" name="Oval 14"/>
            <p:cNvSpPr>
              <a:spLocks noChangeArrowheads="1"/>
            </p:cNvSpPr>
            <p:nvPr/>
          </p:nvSpPr>
          <p:spPr bwMode="auto">
            <a:xfrm>
              <a:off x="2811463"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04" name="Oval 16"/>
            <p:cNvSpPr>
              <a:spLocks noChangeArrowheads="1"/>
            </p:cNvSpPr>
            <p:nvPr/>
          </p:nvSpPr>
          <p:spPr bwMode="auto">
            <a:xfrm>
              <a:off x="2354263"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06" name="Oval 18"/>
            <p:cNvSpPr>
              <a:spLocks noChangeArrowheads="1"/>
            </p:cNvSpPr>
            <p:nvPr/>
          </p:nvSpPr>
          <p:spPr bwMode="auto">
            <a:xfrm>
              <a:off x="27384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08" name="Line 20"/>
            <p:cNvSpPr>
              <a:spLocks noChangeShapeType="1"/>
            </p:cNvSpPr>
            <p:nvPr/>
          </p:nvSpPr>
          <p:spPr bwMode="auto">
            <a:xfrm flipH="1">
              <a:off x="4033838" y="3025147"/>
              <a:ext cx="307975" cy="533400"/>
            </a:xfrm>
            <a:prstGeom prst="line">
              <a:avLst/>
            </a:prstGeom>
            <a:noFill/>
            <a:ln w="25400">
              <a:solidFill>
                <a:schemeClr val="tx1"/>
              </a:solidFill>
              <a:round/>
              <a:headEnd/>
              <a:tailEnd/>
            </a:ln>
            <a:effectLst/>
          </p:spPr>
          <p:txBody>
            <a:bodyPr wrap="none" anchor="ctr"/>
            <a:lstStyle/>
            <a:p>
              <a:endParaRPr lang="zh-CN" altLang="en-US"/>
            </a:p>
          </p:txBody>
        </p:sp>
        <p:sp>
          <p:nvSpPr>
            <p:cNvPr id="209" name="Oval 21"/>
            <p:cNvSpPr>
              <a:spLocks noChangeArrowheads="1"/>
            </p:cNvSpPr>
            <p:nvPr/>
          </p:nvSpPr>
          <p:spPr bwMode="auto">
            <a:xfrm>
              <a:off x="41862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11" name="Oval 23"/>
            <p:cNvSpPr>
              <a:spLocks noChangeArrowheads="1"/>
            </p:cNvSpPr>
            <p:nvPr/>
          </p:nvSpPr>
          <p:spPr bwMode="auto">
            <a:xfrm>
              <a:off x="37290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13" name="Oval 25"/>
            <p:cNvSpPr>
              <a:spLocks noChangeArrowheads="1"/>
            </p:cNvSpPr>
            <p:nvPr/>
          </p:nvSpPr>
          <p:spPr bwMode="auto">
            <a:xfrm>
              <a:off x="4643438" y="3468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15" name="Line 27"/>
            <p:cNvSpPr>
              <a:spLocks noChangeShapeType="1"/>
            </p:cNvSpPr>
            <p:nvPr/>
          </p:nvSpPr>
          <p:spPr bwMode="auto">
            <a:xfrm>
              <a:off x="5786438" y="3025147"/>
              <a:ext cx="457200" cy="685800"/>
            </a:xfrm>
            <a:prstGeom prst="line">
              <a:avLst/>
            </a:prstGeom>
            <a:noFill/>
            <a:ln w="25400">
              <a:solidFill>
                <a:schemeClr val="tx1"/>
              </a:solidFill>
              <a:round/>
              <a:headEnd/>
              <a:tailEnd/>
            </a:ln>
            <a:effectLst/>
          </p:spPr>
          <p:txBody>
            <a:bodyPr wrap="none" anchor="ctr"/>
            <a:lstStyle/>
            <a:p>
              <a:endParaRPr lang="zh-CN" altLang="en-US"/>
            </a:p>
          </p:txBody>
        </p:sp>
        <p:sp>
          <p:nvSpPr>
            <p:cNvPr id="216" name="Oval 28"/>
            <p:cNvSpPr>
              <a:spLocks noChangeArrowheads="1"/>
            </p:cNvSpPr>
            <p:nvPr/>
          </p:nvSpPr>
          <p:spPr bwMode="auto">
            <a:xfrm>
              <a:off x="55578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18" name="Oval 30"/>
            <p:cNvSpPr>
              <a:spLocks noChangeArrowheads="1"/>
            </p:cNvSpPr>
            <p:nvPr/>
          </p:nvSpPr>
          <p:spPr bwMode="auto">
            <a:xfrm>
              <a:off x="59388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20" name="Oval 32"/>
            <p:cNvSpPr>
              <a:spLocks noChangeArrowheads="1"/>
            </p:cNvSpPr>
            <p:nvPr/>
          </p:nvSpPr>
          <p:spPr bwMode="auto">
            <a:xfrm>
              <a:off x="55578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22" name="Line 34"/>
            <p:cNvSpPr>
              <a:spLocks noChangeShapeType="1"/>
            </p:cNvSpPr>
            <p:nvPr/>
          </p:nvSpPr>
          <p:spPr bwMode="auto">
            <a:xfrm>
              <a:off x="6929438" y="3025147"/>
              <a:ext cx="758825" cy="1295400"/>
            </a:xfrm>
            <a:prstGeom prst="line">
              <a:avLst/>
            </a:prstGeom>
            <a:noFill/>
            <a:ln w="25400">
              <a:solidFill>
                <a:schemeClr val="tx1"/>
              </a:solidFill>
              <a:round/>
              <a:headEnd/>
              <a:tailEnd/>
            </a:ln>
            <a:effectLst/>
          </p:spPr>
          <p:txBody>
            <a:bodyPr wrap="none" anchor="ctr"/>
            <a:lstStyle/>
            <a:p>
              <a:endParaRPr lang="zh-CN" altLang="en-US"/>
            </a:p>
          </p:txBody>
        </p:sp>
        <p:sp>
          <p:nvSpPr>
            <p:cNvPr id="223" name="Oval 35"/>
            <p:cNvSpPr>
              <a:spLocks noChangeArrowheads="1"/>
            </p:cNvSpPr>
            <p:nvPr/>
          </p:nvSpPr>
          <p:spPr bwMode="auto">
            <a:xfrm>
              <a:off x="67008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25" name="Oval 37"/>
            <p:cNvSpPr>
              <a:spLocks noChangeArrowheads="1"/>
            </p:cNvSpPr>
            <p:nvPr/>
          </p:nvSpPr>
          <p:spPr bwMode="auto">
            <a:xfrm>
              <a:off x="70818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27" name="Oval 39"/>
            <p:cNvSpPr>
              <a:spLocks noChangeArrowheads="1"/>
            </p:cNvSpPr>
            <p:nvPr/>
          </p:nvSpPr>
          <p:spPr bwMode="auto">
            <a:xfrm>
              <a:off x="75390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5" name="矩形 4"/>
            <p:cNvSpPr/>
            <p:nvPr/>
          </p:nvSpPr>
          <p:spPr>
            <a:xfrm>
              <a:off x="4070864" y="4277684"/>
              <a:ext cx="681597" cy="461665"/>
            </a:xfrm>
            <a:prstGeom prst="rect">
              <a:avLst/>
            </a:prstGeom>
          </p:spPr>
          <p:txBody>
            <a:bodyPr wrap="none">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5</a:t>
              </a:r>
              <a:r>
                <a:rPr lang="zh-CN" altLang="en-US" sz="2400" b="1" dirty="0">
                  <a:solidFill>
                    <a:srgbClr val="00823B"/>
                  </a:solidFill>
                  <a:latin typeface="微软雅黑" panose="020B0503020204020204" pitchFamily="34" charset="-122"/>
                  <a:ea typeface="微软雅黑" panose="020B0503020204020204" pitchFamily="34" charset="-122"/>
                </a:rPr>
                <a:t>种</a:t>
              </a:r>
              <a:endParaRPr lang="zh-CN" altLang="en-US" sz="2400" dirty="0">
                <a:solidFill>
                  <a:srgbClr val="00823B"/>
                </a:solidFill>
              </a:endParaRPr>
            </a:p>
          </p:txBody>
        </p:sp>
      </p:grpSp>
    </p:spTree>
    <p:extLst>
      <p:ext uri="{BB962C8B-B14F-4D97-AF65-F5344CB8AC3E}">
        <p14:creationId xmlns:p14="http://schemas.microsoft.com/office/powerpoint/2010/main" val="181883363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1" end="1"/>
                                            </p:txEl>
                                          </p:spTgt>
                                        </p:tgtEl>
                                        <p:attrNameLst>
                                          <p:attrName>style.visibility</p:attrName>
                                        </p:attrNameLst>
                                      </p:cBhvr>
                                      <p:to>
                                        <p:strVal val="visible"/>
                                      </p:to>
                                    </p:set>
                                    <p:anim calcmode="lin" valueType="num">
                                      <p:cBhvr additive="base">
                                        <p:cTn id="7" dur="500" fill="hold"/>
                                        <p:tgtEl>
                                          <p:spTgt spid="1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ppt_x"/>
                                          </p:val>
                                        </p:tav>
                                        <p:tav tm="100000">
                                          <p:val>
                                            <p:strVal val="#ppt_x"/>
                                          </p:val>
                                        </p:tav>
                                      </p:tavLst>
                                    </p:anim>
                                    <p:anim calcmode="lin" valueType="num">
                                      <p:cBhvr additive="base">
                                        <p:cTn id="12"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4">
                                            <p:txEl>
                                              <p:pRg st="6" end="6"/>
                                            </p:txEl>
                                          </p:spTgt>
                                        </p:tgtEl>
                                        <p:attrNameLst>
                                          <p:attrName>style.visibility</p:attrName>
                                        </p:attrNameLst>
                                      </p:cBhvr>
                                      <p:to>
                                        <p:strVal val="visible"/>
                                      </p:to>
                                    </p:set>
                                    <p:anim calcmode="lin" valueType="num">
                                      <p:cBhvr additive="base">
                                        <p:cTn id="23"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判定树</a:t>
            </a:r>
          </a:p>
        </p:txBody>
      </p:sp>
      <p:sp>
        <p:nvSpPr>
          <p:cNvPr id="134" name="TextBox 20"/>
          <p:cNvSpPr txBox="1">
            <a:spLocks noChangeArrowheads="1"/>
          </p:cNvSpPr>
          <p:nvPr/>
        </p:nvSpPr>
        <p:spPr bwMode="auto">
          <a:xfrm>
            <a:off x="179512" y="1196752"/>
            <a:ext cx="38164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例子：成绩分区判定</a:t>
            </a:r>
            <a:endParaRPr lang="en-US" altLang="zh-CN" sz="2800" b="1" dirty="0">
              <a:latin typeface="微软雅黑" panose="020B0503020204020204" pitchFamily="34" charset="-122"/>
              <a:ea typeface="微软雅黑" panose="020B0503020204020204" pitchFamily="34" charset="-122"/>
            </a:endParaRPr>
          </a:p>
        </p:txBody>
      </p:sp>
      <p:sp>
        <p:nvSpPr>
          <p:cNvPr id="45" name="矩形 44"/>
          <p:cNvSpPr/>
          <p:nvPr/>
        </p:nvSpPr>
        <p:spPr>
          <a:xfrm>
            <a:off x="323528" y="1772816"/>
            <a:ext cx="4032448" cy="3785652"/>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if </a:t>
            </a:r>
            <a:r>
              <a:rPr lang="en-US" altLang="zh-CN" sz="2400" dirty="0">
                <a:highlight>
                  <a:srgbClr val="FFFFFF"/>
                </a:highlight>
                <a:latin typeface="Consolas" panose="020B0609020204030204" pitchFamily="49" charset="0"/>
                <a:ea typeface="新宋体" panose="02010609030101010101" pitchFamily="49" charset="-122"/>
              </a:rPr>
              <a:t>(a&lt;60)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不及格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(a&lt;70)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(a&lt;80)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中</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(a&lt;90)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良</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优</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3187262258"/>
              </p:ext>
            </p:extLst>
          </p:nvPr>
        </p:nvGraphicFramePr>
        <p:xfrm>
          <a:off x="611558" y="5811177"/>
          <a:ext cx="7814892" cy="79248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bl>
          </a:graphicData>
        </a:graphic>
      </p:graphicFrame>
      <p:grpSp>
        <p:nvGrpSpPr>
          <p:cNvPr id="47" name="Group 52"/>
          <p:cNvGrpSpPr>
            <a:grpSpLocks/>
          </p:cNvGrpSpPr>
          <p:nvPr/>
        </p:nvGrpSpPr>
        <p:grpSpPr bwMode="auto">
          <a:xfrm>
            <a:off x="3779912" y="1960547"/>
            <a:ext cx="5140068" cy="3724276"/>
            <a:chOff x="440" y="801"/>
            <a:chExt cx="4696" cy="2346"/>
          </a:xfrm>
        </p:grpSpPr>
        <p:sp>
          <p:nvSpPr>
            <p:cNvPr id="48" name="Line 2"/>
            <p:cNvSpPr>
              <a:spLocks noChangeShapeType="1"/>
            </p:cNvSpPr>
            <p:nvPr/>
          </p:nvSpPr>
          <p:spPr bwMode="auto">
            <a:xfrm flipH="1">
              <a:off x="3264" y="2337"/>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49" name="Line 3"/>
            <p:cNvSpPr>
              <a:spLocks noChangeShapeType="1"/>
            </p:cNvSpPr>
            <p:nvPr/>
          </p:nvSpPr>
          <p:spPr bwMode="auto">
            <a:xfrm flipH="1">
              <a:off x="3744" y="1953"/>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0" name="Line 4"/>
            <p:cNvSpPr>
              <a:spLocks noChangeShapeType="1"/>
            </p:cNvSpPr>
            <p:nvPr/>
          </p:nvSpPr>
          <p:spPr bwMode="auto">
            <a:xfrm>
              <a:off x="4032" y="1947"/>
              <a:ext cx="0" cy="190"/>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51" name="Line 5"/>
            <p:cNvSpPr>
              <a:spLocks noChangeShapeType="1"/>
            </p:cNvSpPr>
            <p:nvPr/>
          </p:nvSpPr>
          <p:spPr bwMode="auto">
            <a:xfrm flipH="1">
              <a:off x="2496" y="1953"/>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2" name="Line 6"/>
            <p:cNvSpPr>
              <a:spLocks noChangeShapeType="1"/>
            </p:cNvSpPr>
            <p:nvPr/>
          </p:nvSpPr>
          <p:spPr bwMode="auto">
            <a:xfrm flipH="1">
              <a:off x="1728" y="156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3" name="Line 7"/>
            <p:cNvSpPr>
              <a:spLocks noChangeShapeType="1"/>
            </p:cNvSpPr>
            <p:nvPr/>
          </p:nvSpPr>
          <p:spPr bwMode="auto">
            <a:xfrm flipH="1">
              <a:off x="2208" y="1185"/>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4" name="Line 8"/>
            <p:cNvSpPr>
              <a:spLocks noChangeShapeType="1"/>
            </p:cNvSpPr>
            <p:nvPr/>
          </p:nvSpPr>
          <p:spPr bwMode="auto">
            <a:xfrm flipH="1">
              <a:off x="960" y="1185"/>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5" name="AutoShape 10" descr="羊皮纸"/>
            <p:cNvSpPr>
              <a:spLocks noChangeArrowheads="1"/>
            </p:cNvSpPr>
            <p:nvPr/>
          </p:nvSpPr>
          <p:spPr bwMode="auto">
            <a:xfrm>
              <a:off x="1200" y="993"/>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6" name="AutoShape 11" descr="羊皮纸"/>
            <p:cNvSpPr>
              <a:spLocks noChangeArrowheads="1"/>
            </p:cNvSpPr>
            <p:nvPr/>
          </p:nvSpPr>
          <p:spPr bwMode="auto">
            <a:xfrm>
              <a:off x="1968" y="1377"/>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7" name="AutoShape 12" descr="羊皮纸"/>
            <p:cNvSpPr>
              <a:spLocks noChangeArrowheads="1"/>
            </p:cNvSpPr>
            <p:nvPr/>
          </p:nvSpPr>
          <p:spPr bwMode="auto">
            <a:xfrm>
              <a:off x="2736" y="1761"/>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8" name="AutoShape 13" descr="羊皮纸"/>
            <p:cNvSpPr>
              <a:spLocks noChangeArrowheads="1"/>
            </p:cNvSpPr>
            <p:nvPr/>
          </p:nvSpPr>
          <p:spPr bwMode="auto">
            <a:xfrm>
              <a:off x="3504" y="2145"/>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9" name="Line 14"/>
            <p:cNvSpPr>
              <a:spLocks noChangeShapeType="1"/>
            </p:cNvSpPr>
            <p:nvPr/>
          </p:nvSpPr>
          <p:spPr bwMode="auto">
            <a:xfrm>
              <a:off x="1728" y="80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0" name="Line 15"/>
            <p:cNvSpPr>
              <a:spLocks noChangeShapeType="1"/>
            </p:cNvSpPr>
            <p:nvPr/>
          </p:nvSpPr>
          <p:spPr bwMode="auto">
            <a:xfrm>
              <a:off x="960" y="1174"/>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1"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62" name="Text Box 17"/>
            <p:cNvSpPr txBox="1">
              <a:spLocks noChangeArrowheads="1"/>
            </p:cNvSpPr>
            <p:nvPr/>
          </p:nvSpPr>
          <p:spPr bwMode="auto">
            <a:xfrm>
              <a:off x="440" y="1376"/>
              <a:ext cx="1014"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不及格</a:t>
              </a:r>
            </a:p>
          </p:txBody>
        </p:sp>
        <p:sp>
          <p:nvSpPr>
            <p:cNvPr id="63" name="Line 18"/>
            <p:cNvSpPr>
              <a:spLocks noChangeShapeType="1"/>
            </p:cNvSpPr>
            <p:nvPr/>
          </p:nvSpPr>
          <p:spPr bwMode="auto">
            <a:xfrm>
              <a:off x="2496" y="1174"/>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4" name="Line 19"/>
            <p:cNvSpPr>
              <a:spLocks noChangeShapeType="1"/>
            </p:cNvSpPr>
            <p:nvPr/>
          </p:nvSpPr>
          <p:spPr bwMode="auto">
            <a:xfrm>
              <a:off x="1728" y="1563"/>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5"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66" name="Text Box 21"/>
            <p:cNvSpPr txBox="1">
              <a:spLocks noChangeArrowheads="1"/>
            </p:cNvSpPr>
            <p:nvPr/>
          </p:nvSpPr>
          <p:spPr bwMode="auto">
            <a:xfrm>
              <a:off x="1349" y="1760"/>
              <a:ext cx="731"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及格</a:t>
              </a:r>
            </a:p>
          </p:txBody>
        </p:sp>
        <p:sp>
          <p:nvSpPr>
            <p:cNvPr id="67" name="Line 22"/>
            <p:cNvSpPr>
              <a:spLocks noChangeShapeType="1"/>
            </p:cNvSpPr>
            <p:nvPr/>
          </p:nvSpPr>
          <p:spPr bwMode="auto">
            <a:xfrm flipH="1">
              <a:off x="2976" y="156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68" name="Line 23"/>
            <p:cNvSpPr>
              <a:spLocks noChangeShapeType="1"/>
            </p:cNvSpPr>
            <p:nvPr/>
          </p:nvSpPr>
          <p:spPr bwMode="auto">
            <a:xfrm>
              <a:off x="3264" y="1563"/>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9" name="Line 24"/>
            <p:cNvSpPr>
              <a:spLocks noChangeShapeType="1"/>
            </p:cNvSpPr>
            <p:nvPr/>
          </p:nvSpPr>
          <p:spPr bwMode="auto">
            <a:xfrm>
              <a:off x="2496" y="1947"/>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0"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1" name="Text Box 26"/>
            <p:cNvSpPr txBox="1">
              <a:spLocks noChangeArrowheads="1"/>
            </p:cNvSpPr>
            <p:nvPr/>
          </p:nvSpPr>
          <p:spPr bwMode="auto">
            <a:xfrm>
              <a:off x="2258" y="2144"/>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中</a:t>
              </a:r>
            </a:p>
          </p:txBody>
        </p:sp>
        <p:sp>
          <p:nvSpPr>
            <p:cNvPr id="72" name="Line 27"/>
            <p:cNvSpPr>
              <a:spLocks noChangeShapeType="1"/>
            </p:cNvSpPr>
            <p:nvPr/>
          </p:nvSpPr>
          <p:spPr bwMode="auto">
            <a:xfrm>
              <a:off x="3264" y="233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3"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4" name="Text Box 29"/>
            <p:cNvSpPr txBox="1">
              <a:spLocks noChangeArrowheads="1"/>
            </p:cNvSpPr>
            <p:nvPr/>
          </p:nvSpPr>
          <p:spPr bwMode="auto">
            <a:xfrm>
              <a:off x="3025" y="2528"/>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良</a:t>
              </a:r>
            </a:p>
          </p:txBody>
        </p:sp>
        <p:sp>
          <p:nvSpPr>
            <p:cNvPr id="75" name="Line 30"/>
            <p:cNvSpPr>
              <a:spLocks noChangeShapeType="1"/>
            </p:cNvSpPr>
            <p:nvPr/>
          </p:nvSpPr>
          <p:spPr bwMode="auto">
            <a:xfrm flipH="1">
              <a:off x="4512" y="2337"/>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76" name="Line 31"/>
            <p:cNvSpPr>
              <a:spLocks noChangeShapeType="1"/>
            </p:cNvSpPr>
            <p:nvPr/>
          </p:nvSpPr>
          <p:spPr bwMode="auto">
            <a:xfrm>
              <a:off x="4800" y="233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7"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8" name="Text Box 33"/>
            <p:cNvSpPr txBox="1">
              <a:spLocks noChangeArrowheads="1"/>
            </p:cNvSpPr>
            <p:nvPr/>
          </p:nvSpPr>
          <p:spPr bwMode="auto">
            <a:xfrm>
              <a:off x="4561" y="2528"/>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优</a:t>
              </a:r>
            </a:p>
          </p:txBody>
        </p:sp>
        <p:sp>
          <p:nvSpPr>
            <p:cNvPr id="79" name="Text Box 34"/>
            <p:cNvSpPr txBox="1">
              <a:spLocks noChangeArrowheads="1"/>
            </p:cNvSpPr>
            <p:nvPr/>
          </p:nvSpPr>
          <p:spPr bwMode="auto">
            <a:xfrm>
              <a:off x="1331" y="1036"/>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&lt;60?</a:t>
              </a:r>
              <a:endParaRPr kumimoji="1" lang="en-US" altLang="zh-CN" sz="2000" dirty="0">
                <a:latin typeface="Times New Roman" pitchFamily="18" charset="0"/>
              </a:endParaRPr>
            </a:p>
          </p:txBody>
        </p:sp>
        <p:sp>
          <p:nvSpPr>
            <p:cNvPr id="80" name="Text Box 35"/>
            <p:cNvSpPr txBox="1">
              <a:spLocks noChangeArrowheads="1"/>
            </p:cNvSpPr>
            <p:nvPr/>
          </p:nvSpPr>
          <p:spPr bwMode="auto">
            <a:xfrm>
              <a:off x="2079" y="1421"/>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&lt;70?</a:t>
              </a:r>
            </a:p>
          </p:txBody>
        </p:sp>
        <p:sp>
          <p:nvSpPr>
            <p:cNvPr id="81" name="Text Box 36"/>
            <p:cNvSpPr txBox="1">
              <a:spLocks noChangeArrowheads="1"/>
            </p:cNvSpPr>
            <p:nvPr/>
          </p:nvSpPr>
          <p:spPr bwMode="auto">
            <a:xfrm>
              <a:off x="2850" y="1807"/>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&lt;80?</a:t>
              </a:r>
            </a:p>
          </p:txBody>
        </p:sp>
        <p:sp>
          <p:nvSpPr>
            <p:cNvPr id="82" name="Text Box 37"/>
            <p:cNvSpPr txBox="1">
              <a:spLocks noChangeArrowheads="1"/>
            </p:cNvSpPr>
            <p:nvPr/>
          </p:nvSpPr>
          <p:spPr bwMode="auto">
            <a:xfrm>
              <a:off x="3655" y="2192"/>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&lt;90?</a:t>
              </a:r>
            </a:p>
          </p:txBody>
        </p:sp>
        <p:sp>
          <p:nvSpPr>
            <p:cNvPr id="83" name="Text Box 38"/>
            <p:cNvSpPr txBox="1">
              <a:spLocks noChangeArrowheads="1"/>
            </p:cNvSpPr>
            <p:nvPr/>
          </p:nvSpPr>
          <p:spPr bwMode="auto">
            <a:xfrm>
              <a:off x="577" y="1693"/>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0.05</a:t>
              </a:r>
            </a:p>
          </p:txBody>
        </p:sp>
        <p:sp>
          <p:nvSpPr>
            <p:cNvPr id="84" name="Text Box 39"/>
            <p:cNvSpPr txBox="1">
              <a:spLocks noChangeArrowheads="1"/>
            </p:cNvSpPr>
            <p:nvPr/>
          </p:nvSpPr>
          <p:spPr bwMode="auto">
            <a:xfrm>
              <a:off x="1367" y="2077"/>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0.10</a:t>
              </a:r>
            </a:p>
          </p:txBody>
        </p:sp>
        <p:sp>
          <p:nvSpPr>
            <p:cNvPr id="85" name="Text Box 40"/>
            <p:cNvSpPr txBox="1">
              <a:spLocks noChangeArrowheads="1"/>
            </p:cNvSpPr>
            <p:nvPr/>
          </p:nvSpPr>
          <p:spPr bwMode="auto">
            <a:xfrm>
              <a:off x="2156" y="2461"/>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0.15</a:t>
              </a:r>
            </a:p>
          </p:txBody>
        </p:sp>
        <p:sp>
          <p:nvSpPr>
            <p:cNvPr id="86" name="Text Box 41"/>
            <p:cNvSpPr txBox="1">
              <a:spLocks noChangeArrowheads="1"/>
            </p:cNvSpPr>
            <p:nvPr/>
          </p:nvSpPr>
          <p:spPr bwMode="auto">
            <a:xfrm>
              <a:off x="2850" y="2856"/>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endParaRPr kumimoji="1" lang="en-US" altLang="zh-CN" sz="2000" dirty="0">
                <a:latin typeface="Times New Roman" pitchFamily="18" charset="0"/>
              </a:endParaRPr>
            </a:p>
          </p:txBody>
        </p:sp>
        <p:sp>
          <p:nvSpPr>
            <p:cNvPr id="87" name="Text Box 42"/>
            <p:cNvSpPr txBox="1">
              <a:spLocks noChangeArrowheads="1"/>
            </p:cNvSpPr>
            <p:nvPr/>
          </p:nvSpPr>
          <p:spPr bwMode="auto">
            <a:xfrm>
              <a:off x="4459" y="2836"/>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88" name="Text Box 43"/>
            <p:cNvSpPr txBox="1">
              <a:spLocks noChangeArrowheads="1"/>
            </p:cNvSpPr>
            <p:nvPr/>
          </p:nvSpPr>
          <p:spPr bwMode="auto">
            <a:xfrm>
              <a:off x="2159" y="897"/>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89" name="Text Box 44"/>
            <p:cNvSpPr txBox="1">
              <a:spLocks noChangeArrowheads="1"/>
            </p:cNvSpPr>
            <p:nvPr/>
          </p:nvSpPr>
          <p:spPr bwMode="auto">
            <a:xfrm>
              <a:off x="2927" y="1281"/>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0" name="Text Box 45"/>
            <p:cNvSpPr txBox="1">
              <a:spLocks noChangeArrowheads="1"/>
            </p:cNvSpPr>
            <p:nvPr/>
          </p:nvSpPr>
          <p:spPr bwMode="auto">
            <a:xfrm>
              <a:off x="3695" y="1665"/>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1" name="Text Box 46"/>
            <p:cNvSpPr txBox="1">
              <a:spLocks noChangeArrowheads="1"/>
            </p:cNvSpPr>
            <p:nvPr/>
          </p:nvSpPr>
          <p:spPr bwMode="auto">
            <a:xfrm>
              <a:off x="4493" y="2049"/>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2" name="Text Box 47"/>
            <p:cNvSpPr txBox="1">
              <a:spLocks noChangeArrowheads="1"/>
            </p:cNvSpPr>
            <p:nvPr/>
          </p:nvSpPr>
          <p:spPr bwMode="auto">
            <a:xfrm>
              <a:off x="3312" y="2058"/>
              <a:ext cx="244"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0099"/>
                  </a:solidFill>
                  <a:effectLst>
                    <a:outerShdw blurRad="38100" dist="38100" dir="2700000" algn="tl">
                      <a:srgbClr val="C0C0C0"/>
                    </a:outerShdw>
                  </a:effectLst>
                  <a:latin typeface="Times New Roman" pitchFamily="18" charset="0"/>
                </a:rPr>
                <a:t>&lt;</a:t>
              </a:r>
              <a:endParaRPr kumimoji="1" lang="en-US" altLang="zh-CN" sz="2400" b="1" dirty="0">
                <a:solidFill>
                  <a:srgbClr val="000099"/>
                </a:solidFill>
                <a:effectLst>
                  <a:outerShdw blurRad="38100" dist="38100" dir="2700000" algn="tl">
                    <a:srgbClr val="C0C0C0"/>
                  </a:outerShdw>
                </a:effectLst>
                <a:latin typeface="Times New Roman" pitchFamily="18" charset="0"/>
              </a:endParaRPr>
            </a:p>
          </p:txBody>
        </p:sp>
        <p:sp>
          <p:nvSpPr>
            <p:cNvPr id="93" name="Text Box 48"/>
            <p:cNvSpPr txBox="1">
              <a:spLocks noChangeArrowheads="1"/>
            </p:cNvSpPr>
            <p:nvPr/>
          </p:nvSpPr>
          <p:spPr bwMode="auto">
            <a:xfrm>
              <a:off x="2496" y="1674"/>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94" name="Text Box 49"/>
            <p:cNvSpPr txBox="1">
              <a:spLocks noChangeArrowheads="1"/>
            </p:cNvSpPr>
            <p:nvPr/>
          </p:nvSpPr>
          <p:spPr bwMode="auto">
            <a:xfrm>
              <a:off x="1776" y="1281"/>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95" name="Text Box 50"/>
            <p:cNvSpPr txBox="1">
              <a:spLocks noChangeArrowheads="1"/>
            </p:cNvSpPr>
            <p:nvPr/>
          </p:nvSpPr>
          <p:spPr bwMode="auto">
            <a:xfrm>
              <a:off x="960" y="897"/>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96" name="TextBox 20"/>
          <p:cNvSpPr txBox="1">
            <a:spLocks noChangeArrowheads="1"/>
          </p:cNvSpPr>
          <p:nvPr/>
        </p:nvSpPr>
        <p:spPr bwMode="auto">
          <a:xfrm>
            <a:off x="6567589" y="1354995"/>
            <a:ext cx="2226692" cy="1107996"/>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en-US" altLang="zh-CN" dirty="0"/>
              <a:t>70%</a:t>
            </a:r>
            <a:r>
              <a:rPr lang="zh-CN" altLang="en-US" dirty="0"/>
              <a:t>（优</a:t>
            </a:r>
            <a:r>
              <a:rPr lang="en-US" altLang="zh-CN" dirty="0"/>
              <a:t>+</a:t>
            </a:r>
            <a:r>
              <a:rPr lang="zh-CN" altLang="en-US" dirty="0"/>
              <a:t>良）的成绩需要进行</a:t>
            </a:r>
            <a:r>
              <a:rPr lang="en-US" altLang="zh-CN" dirty="0"/>
              <a:t>4</a:t>
            </a:r>
            <a:r>
              <a:rPr lang="zh-CN" altLang="en-US" dirty="0"/>
              <a:t>次比较</a:t>
            </a:r>
            <a:endParaRPr lang="en-US" altLang="zh-CN" dirty="0"/>
          </a:p>
        </p:txBody>
      </p:sp>
    </p:spTree>
    <p:extLst>
      <p:ext uri="{BB962C8B-B14F-4D97-AF65-F5344CB8AC3E}">
        <p14:creationId xmlns:p14="http://schemas.microsoft.com/office/powerpoint/2010/main" val="219629116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fill="hold"/>
                                        <p:tgtEl>
                                          <p:spTgt spid="96"/>
                                        </p:tgtEl>
                                        <p:attrNameLst>
                                          <p:attrName>ppt_x</p:attrName>
                                        </p:attrNameLst>
                                      </p:cBhvr>
                                      <p:tavLst>
                                        <p:tav tm="0">
                                          <p:val>
                                            <p:strVal val="1+#ppt_w/2"/>
                                          </p:val>
                                        </p:tav>
                                        <p:tav tm="100000">
                                          <p:val>
                                            <p:strVal val="#ppt_x"/>
                                          </p:val>
                                        </p:tav>
                                      </p:tavLst>
                                    </p:anim>
                                    <p:anim calcmode="lin" valueType="num">
                                      <p:cBhvr additive="base">
                                        <p:cTn id="26"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9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判定树</a:t>
            </a:r>
          </a:p>
        </p:txBody>
      </p:sp>
      <p:sp>
        <p:nvSpPr>
          <p:cNvPr id="134" name="TextBox 20"/>
          <p:cNvSpPr txBox="1">
            <a:spLocks noChangeArrowheads="1"/>
          </p:cNvSpPr>
          <p:nvPr/>
        </p:nvSpPr>
        <p:spPr bwMode="auto">
          <a:xfrm>
            <a:off x="179511" y="1196752"/>
            <a:ext cx="4104457"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例子：成绩分区判定</a:t>
            </a:r>
            <a:endParaRPr lang="en-US" altLang="zh-CN" sz="2800" b="1" dirty="0">
              <a:latin typeface="微软雅黑" panose="020B0503020204020204" pitchFamily="34" charset="-122"/>
              <a:ea typeface="微软雅黑" panose="020B0503020204020204" pitchFamily="34" charset="-122"/>
            </a:endParaRPr>
          </a:p>
        </p:txBody>
      </p:sp>
      <p:sp>
        <p:nvSpPr>
          <p:cNvPr id="45" name="矩形 44"/>
          <p:cNvSpPr/>
          <p:nvPr/>
        </p:nvSpPr>
        <p:spPr>
          <a:xfrm>
            <a:off x="323528" y="1772816"/>
            <a:ext cx="4032448" cy="3785652"/>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if </a:t>
            </a:r>
            <a:r>
              <a:rPr lang="en-US" altLang="zh-CN" sz="2400" dirty="0">
                <a:highlight>
                  <a:srgbClr val="FFFFFF"/>
                </a:highlight>
                <a:latin typeface="Consolas" panose="020B0609020204030204" pitchFamily="49" charset="0"/>
                <a:ea typeface="新宋体" panose="02010609030101010101" pitchFamily="49" charset="-122"/>
              </a:rPr>
              <a:t>(a&lt;60)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不及格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(a&lt;70)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(a&lt;80)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中</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(a&lt;90)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良</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优</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p:txBody>
      </p:sp>
      <p:graphicFrame>
        <p:nvGraphicFramePr>
          <p:cNvPr id="3" name="表格 2"/>
          <p:cNvGraphicFramePr>
            <a:graphicFrameLocks noGrp="1"/>
          </p:cNvGraphicFramePr>
          <p:nvPr/>
        </p:nvGraphicFramePr>
        <p:xfrm>
          <a:off x="611558" y="5811177"/>
          <a:ext cx="7814892" cy="79248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bl>
          </a:graphicData>
        </a:graphic>
      </p:graphicFrame>
      <p:grpSp>
        <p:nvGrpSpPr>
          <p:cNvPr id="96" name="Group 53"/>
          <p:cNvGrpSpPr>
            <a:grpSpLocks/>
          </p:cNvGrpSpPr>
          <p:nvPr/>
        </p:nvGrpSpPr>
        <p:grpSpPr bwMode="auto">
          <a:xfrm>
            <a:off x="3350029" y="2337083"/>
            <a:ext cx="5755000" cy="3097213"/>
            <a:chOff x="186" y="958"/>
            <a:chExt cx="5390" cy="1951"/>
          </a:xfrm>
        </p:grpSpPr>
        <p:sp>
          <p:nvSpPr>
            <p:cNvPr id="97" name="Line 22"/>
            <p:cNvSpPr>
              <a:spLocks noChangeShapeType="1"/>
            </p:cNvSpPr>
            <p:nvPr/>
          </p:nvSpPr>
          <p:spPr bwMode="auto">
            <a:xfrm flipH="1">
              <a:off x="2653" y="1726"/>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98" name="Line 30"/>
            <p:cNvSpPr>
              <a:spLocks noChangeShapeType="1"/>
            </p:cNvSpPr>
            <p:nvPr/>
          </p:nvSpPr>
          <p:spPr bwMode="auto">
            <a:xfrm flipH="1">
              <a:off x="4951" y="1726"/>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99" name="Line 2"/>
            <p:cNvSpPr>
              <a:spLocks noChangeShapeType="1"/>
            </p:cNvSpPr>
            <p:nvPr/>
          </p:nvSpPr>
          <p:spPr bwMode="auto">
            <a:xfrm flipH="1">
              <a:off x="3777" y="1726"/>
              <a:ext cx="192" cy="0"/>
            </a:xfrm>
            <a:prstGeom prst="line">
              <a:avLst/>
            </a:prstGeom>
            <a:noFill/>
            <a:ln w="28575">
              <a:solidFill>
                <a:srgbClr val="009900"/>
              </a:solidFill>
              <a:round/>
              <a:headEnd/>
              <a:tailEnd/>
            </a:ln>
            <a:effectLst/>
          </p:spPr>
          <p:txBody>
            <a:bodyPr wrap="none" anchor="ctr"/>
            <a:lstStyle/>
            <a:p>
              <a:endParaRPr lang="zh-CN" altLang="en-US"/>
            </a:p>
          </p:txBody>
        </p:sp>
        <p:sp>
          <p:nvSpPr>
            <p:cNvPr id="100" name="Line 3"/>
            <p:cNvSpPr>
              <a:spLocks noChangeShapeType="1"/>
            </p:cNvSpPr>
            <p:nvPr/>
          </p:nvSpPr>
          <p:spPr bwMode="auto">
            <a:xfrm flipH="1">
              <a:off x="3835" y="1342"/>
              <a:ext cx="672" cy="0"/>
            </a:xfrm>
            <a:prstGeom prst="line">
              <a:avLst/>
            </a:prstGeom>
            <a:noFill/>
            <a:ln w="28575">
              <a:solidFill>
                <a:srgbClr val="009900"/>
              </a:solidFill>
              <a:round/>
              <a:headEnd/>
              <a:tailEnd/>
            </a:ln>
            <a:effectLst/>
          </p:spPr>
          <p:txBody>
            <a:bodyPr wrap="none" anchor="ctr"/>
            <a:lstStyle/>
            <a:p>
              <a:endParaRPr lang="zh-CN" altLang="en-US"/>
            </a:p>
          </p:txBody>
        </p:sp>
        <p:sp>
          <p:nvSpPr>
            <p:cNvPr id="101" name="Line 4"/>
            <p:cNvSpPr>
              <a:spLocks noChangeShapeType="1"/>
            </p:cNvSpPr>
            <p:nvPr/>
          </p:nvSpPr>
          <p:spPr bwMode="auto">
            <a:xfrm>
              <a:off x="4507" y="1342"/>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02" name="Line 5"/>
            <p:cNvSpPr>
              <a:spLocks noChangeShapeType="1"/>
            </p:cNvSpPr>
            <p:nvPr/>
          </p:nvSpPr>
          <p:spPr bwMode="auto">
            <a:xfrm flipH="1">
              <a:off x="1791" y="2110"/>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103" name="Line 6"/>
            <p:cNvSpPr>
              <a:spLocks noChangeShapeType="1"/>
            </p:cNvSpPr>
            <p:nvPr/>
          </p:nvSpPr>
          <p:spPr bwMode="auto">
            <a:xfrm flipH="1">
              <a:off x="1413" y="1726"/>
              <a:ext cx="384" cy="0"/>
            </a:xfrm>
            <a:prstGeom prst="line">
              <a:avLst/>
            </a:prstGeom>
            <a:noFill/>
            <a:ln w="28575">
              <a:solidFill>
                <a:srgbClr val="009900"/>
              </a:solidFill>
              <a:round/>
              <a:headEnd/>
              <a:tailEnd/>
            </a:ln>
            <a:effectLst/>
          </p:spPr>
          <p:txBody>
            <a:bodyPr wrap="none" anchor="ctr"/>
            <a:lstStyle/>
            <a:p>
              <a:endParaRPr lang="zh-CN" altLang="en-US"/>
            </a:p>
          </p:txBody>
        </p:sp>
        <p:sp>
          <p:nvSpPr>
            <p:cNvPr id="104" name="Line 7"/>
            <p:cNvSpPr>
              <a:spLocks noChangeShapeType="1"/>
            </p:cNvSpPr>
            <p:nvPr/>
          </p:nvSpPr>
          <p:spPr bwMode="auto">
            <a:xfrm flipH="1" flipV="1">
              <a:off x="2229" y="1342"/>
              <a:ext cx="606" cy="2"/>
            </a:xfrm>
            <a:prstGeom prst="line">
              <a:avLst/>
            </a:prstGeom>
            <a:noFill/>
            <a:ln w="28575">
              <a:solidFill>
                <a:srgbClr val="009900"/>
              </a:solidFill>
              <a:round/>
              <a:headEnd/>
              <a:tailEnd/>
            </a:ln>
            <a:effectLst/>
          </p:spPr>
          <p:txBody>
            <a:bodyPr wrap="none" anchor="ctr"/>
            <a:lstStyle/>
            <a:p>
              <a:endParaRPr lang="zh-CN" altLang="en-US"/>
            </a:p>
          </p:txBody>
        </p:sp>
        <p:sp>
          <p:nvSpPr>
            <p:cNvPr id="105" name="Line 8"/>
            <p:cNvSpPr>
              <a:spLocks noChangeShapeType="1"/>
            </p:cNvSpPr>
            <p:nvPr/>
          </p:nvSpPr>
          <p:spPr bwMode="auto">
            <a:xfrm flipH="1">
              <a:off x="721" y="211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106" name="AutoShape 10" descr="羊皮纸"/>
            <p:cNvSpPr>
              <a:spLocks noChangeArrowheads="1"/>
            </p:cNvSpPr>
            <p:nvPr/>
          </p:nvSpPr>
          <p:spPr bwMode="auto">
            <a:xfrm>
              <a:off x="885" y="1918"/>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7" name="AutoShape 11" descr="羊皮纸"/>
            <p:cNvSpPr>
              <a:spLocks noChangeArrowheads="1"/>
            </p:cNvSpPr>
            <p:nvPr/>
          </p:nvSpPr>
          <p:spPr bwMode="auto">
            <a:xfrm>
              <a:off x="1701" y="1534"/>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8" name="AutoShape 12" descr="羊皮纸"/>
            <p:cNvSpPr>
              <a:spLocks noChangeArrowheads="1"/>
            </p:cNvSpPr>
            <p:nvPr/>
          </p:nvSpPr>
          <p:spPr bwMode="auto">
            <a:xfrm>
              <a:off x="2827" y="1150"/>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9" name="AutoShape 13" descr="羊皮纸"/>
            <p:cNvSpPr>
              <a:spLocks noChangeArrowheads="1"/>
            </p:cNvSpPr>
            <p:nvPr/>
          </p:nvSpPr>
          <p:spPr bwMode="auto">
            <a:xfrm>
              <a:off x="3979" y="1534"/>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10" name="Line 14"/>
            <p:cNvSpPr>
              <a:spLocks noChangeShapeType="1"/>
            </p:cNvSpPr>
            <p:nvPr/>
          </p:nvSpPr>
          <p:spPr bwMode="auto">
            <a:xfrm>
              <a:off x="3355" y="958"/>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1" name="Line 15"/>
            <p:cNvSpPr>
              <a:spLocks noChangeShapeType="1"/>
            </p:cNvSpPr>
            <p:nvPr/>
          </p:nvSpPr>
          <p:spPr bwMode="auto">
            <a:xfrm>
              <a:off x="721" y="2119"/>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2" name="Rectangle 16"/>
            <p:cNvSpPr>
              <a:spLocks noChangeArrowheads="1"/>
            </p:cNvSpPr>
            <p:nvPr/>
          </p:nvSpPr>
          <p:spPr bwMode="auto">
            <a:xfrm>
              <a:off x="337"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13" name="Text Box 17"/>
            <p:cNvSpPr txBox="1">
              <a:spLocks noChangeArrowheads="1"/>
            </p:cNvSpPr>
            <p:nvPr/>
          </p:nvSpPr>
          <p:spPr bwMode="auto">
            <a:xfrm>
              <a:off x="186" y="2301"/>
              <a:ext cx="1042"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不及格</a:t>
              </a:r>
            </a:p>
          </p:txBody>
        </p:sp>
        <p:sp>
          <p:nvSpPr>
            <p:cNvPr id="114" name="Line 18"/>
            <p:cNvSpPr>
              <a:spLocks noChangeShapeType="1"/>
            </p:cNvSpPr>
            <p:nvPr/>
          </p:nvSpPr>
          <p:spPr bwMode="auto">
            <a:xfrm>
              <a:off x="2086" y="2115"/>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5" name="Line 19"/>
            <p:cNvSpPr>
              <a:spLocks noChangeShapeType="1"/>
            </p:cNvSpPr>
            <p:nvPr/>
          </p:nvSpPr>
          <p:spPr bwMode="auto">
            <a:xfrm>
              <a:off x="1413"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6" name="Rectangle 20"/>
            <p:cNvSpPr>
              <a:spLocks noChangeArrowheads="1"/>
            </p:cNvSpPr>
            <p:nvPr/>
          </p:nvSpPr>
          <p:spPr bwMode="auto">
            <a:xfrm>
              <a:off x="1701"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17" name="Text Box 21"/>
            <p:cNvSpPr txBox="1">
              <a:spLocks noChangeArrowheads="1"/>
            </p:cNvSpPr>
            <p:nvPr/>
          </p:nvSpPr>
          <p:spPr bwMode="auto">
            <a:xfrm>
              <a:off x="1697" y="2301"/>
              <a:ext cx="752"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及格</a:t>
              </a:r>
            </a:p>
          </p:txBody>
        </p:sp>
        <p:sp>
          <p:nvSpPr>
            <p:cNvPr id="118" name="Line 23"/>
            <p:cNvSpPr>
              <a:spLocks noChangeShapeType="1"/>
            </p:cNvSpPr>
            <p:nvPr/>
          </p:nvSpPr>
          <p:spPr bwMode="auto">
            <a:xfrm>
              <a:off x="2948"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9" name="Line 24"/>
            <p:cNvSpPr>
              <a:spLocks noChangeShapeType="1"/>
            </p:cNvSpPr>
            <p:nvPr/>
          </p:nvSpPr>
          <p:spPr bwMode="auto">
            <a:xfrm>
              <a:off x="2229" y="1342"/>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0" name="Rectangle 25"/>
            <p:cNvSpPr>
              <a:spLocks noChangeArrowheads="1"/>
            </p:cNvSpPr>
            <p:nvPr/>
          </p:nvSpPr>
          <p:spPr bwMode="auto">
            <a:xfrm>
              <a:off x="2565"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1" name="Text Box 26"/>
            <p:cNvSpPr txBox="1">
              <a:spLocks noChangeArrowheads="1"/>
            </p:cNvSpPr>
            <p:nvPr/>
          </p:nvSpPr>
          <p:spPr bwMode="auto">
            <a:xfrm>
              <a:off x="2705"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中</a:t>
              </a:r>
            </a:p>
          </p:txBody>
        </p:sp>
        <p:sp>
          <p:nvSpPr>
            <p:cNvPr id="122" name="Line 27"/>
            <p:cNvSpPr>
              <a:spLocks noChangeShapeType="1"/>
            </p:cNvSpPr>
            <p:nvPr/>
          </p:nvSpPr>
          <p:spPr bwMode="auto">
            <a:xfrm>
              <a:off x="3777"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3" name="Rectangle 28"/>
            <p:cNvSpPr>
              <a:spLocks noChangeArrowheads="1"/>
            </p:cNvSpPr>
            <p:nvPr/>
          </p:nvSpPr>
          <p:spPr bwMode="auto">
            <a:xfrm>
              <a:off x="3441"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4" name="Text Box 29"/>
            <p:cNvSpPr txBox="1">
              <a:spLocks noChangeArrowheads="1"/>
            </p:cNvSpPr>
            <p:nvPr/>
          </p:nvSpPr>
          <p:spPr bwMode="auto">
            <a:xfrm>
              <a:off x="3560"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良</a:t>
              </a:r>
            </a:p>
          </p:txBody>
        </p:sp>
        <p:sp>
          <p:nvSpPr>
            <p:cNvPr id="125" name="Line 31"/>
            <p:cNvSpPr>
              <a:spLocks noChangeShapeType="1"/>
            </p:cNvSpPr>
            <p:nvPr/>
          </p:nvSpPr>
          <p:spPr bwMode="auto">
            <a:xfrm>
              <a:off x="5240"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6" name="Rectangle 32"/>
            <p:cNvSpPr>
              <a:spLocks noChangeArrowheads="1"/>
            </p:cNvSpPr>
            <p:nvPr/>
          </p:nvSpPr>
          <p:spPr bwMode="auto">
            <a:xfrm>
              <a:off x="4856"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7" name="Text Box 33"/>
            <p:cNvSpPr txBox="1">
              <a:spLocks noChangeArrowheads="1"/>
            </p:cNvSpPr>
            <p:nvPr/>
          </p:nvSpPr>
          <p:spPr bwMode="auto">
            <a:xfrm>
              <a:off x="4989"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优</a:t>
              </a:r>
            </a:p>
          </p:txBody>
        </p:sp>
        <p:sp>
          <p:nvSpPr>
            <p:cNvPr id="128" name="Text Box 34"/>
            <p:cNvSpPr txBox="1">
              <a:spLocks noChangeArrowheads="1"/>
            </p:cNvSpPr>
            <p:nvPr/>
          </p:nvSpPr>
          <p:spPr bwMode="auto">
            <a:xfrm>
              <a:off x="994" y="1965"/>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&lt;60?</a:t>
              </a:r>
            </a:p>
          </p:txBody>
        </p:sp>
        <p:sp>
          <p:nvSpPr>
            <p:cNvPr id="129" name="Text Box 35"/>
            <p:cNvSpPr txBox="1">
              <a:spLocks noChangeArrowheads="1"/>
            </p:cNvSpPr>
            <p:nvPr/>
          </p:nvSpPr>
          <p:spPr bwMode="auto">
            <a:xfrm>
              <a:off x="1795" y="1580"/>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&lt;70?</a:t>
              </a:r>
            </a:p>
          </p:txBody>
        </p:sp>
        <p:sp>
          <p:nvSpPr>
            <p:cNvPr id="130" name="Text Box 36"/>
            <p:cNvSpPr txBox="1">
              <a:spLocks noChangeArrowheads="1"/>
            </p:cNvSpPr>
            <p:nvPr/>
          </p:nvSpPr>
          <p:spPr bwMode="auto">
            <a:xfrm>
              <a:off x="2924" y="1187"/>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&lt;80?</a:t>
              </a:r>
            </a:p>
          </p:txBody>
        </p:sp>
        <p:sp>
          <p:nvSpPr>
            <p:cNvPr id="131" name="Text Box 37"/>
            <p:cNvSpPr txBox="1">
              <a:spLocks noChangeArrowheads="1"/>
            </p:cNvSpPr>
            <p:nvPr/>
          </p:nvSpPr>
          <p:spPr bwMode="auto">
            <a:xfrm>
              <a:off x="4051" y="1580"/>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&lt;90?</a:t>
              </a:r>
            </a:p>
          </p:txBody>
        </p:sp>
        <p:sp>
          <p:nvSpPr>
            <p:cNvPr id="132" name="Text Box 38"/>
            <p:cNvSpPr txBox="1">
              <a:spLocks noChangeArrowheads="1"/>
            </p:cNvSpPr>
            <p:nvPr/>
          </p:nvSpPr>
          <p:spPr bwMode="auto">
            <a:xfrm>
              <a:off x="359" y="261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0.05</a:t>
              </a:r>
            </a:p>
          </p:txBody>
        </p:sp>
        <p:sp>
          <p:nvSpPr>
            <p:cNvPr id="133" name="Text Box 39"/>
            <p:cNvSpPr txBox="1">
              <a:spLocks noChangeArrowheads="1"/>
            </p:cNvSpPr>
            <p:nvPr/>
          </p:nvSpPr>
          <p:spPr bwMode="auto">
            <a:xfrm>
              <a:off x="1732" y="261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0.10</a:t>
              </a:r>
            </a:p>
          </p:txBody>
        </p:sp>
        <p:sp>
          <p:nvSpPr>
            <p:cNvPr id="135" name="Text Box 40"/>
            <p:cNvSpPr txBox="1">
              <a:spLocks noChangeArrowheads="1"/>
            </p:cNvSpPr>
            <p:nvPr/>
          </p:nvSpPr>
          <p:spPr bwMode="auto">
            <a:xfrm>
              <a:off x="2549" y="2234"/>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0.15</a:t>
              </a:r>
            </a:p>
          </p:txBody>
        </p:sp>
        <p:sp>
          <p:nvSpPr>
            <p:cNvPr id="136" name="Text Box 41"/>
            <p:cNvSpPr txBox="1">
              <a:spLocks noChangeArrowheads="1"/>
            </p:cNvSpPr>
            <p:nvPr/>
          </p:nvSpPr>
          <p:spPr bwMode="auto">
            <a:xfrm>
              <a:off x="3425" y="2247"/>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137" name="Text Box 42"/>
            <p:cNvSpPr txBox="1">
              <a:spLocks noChangeArrowheads="1"/>
            </p:cNvSpPr>
            <p:nvPr/>
          </p:nvSpPr>
          <p:spPr bwMode="auto">
            <a:xfrm>
              <a:off x="4842" y="223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138" name="Text Box 43"/>
            <p:cNvSpPr txBox="1">
              <a:spLocks noChangeArrowheads="1"/>
            </p:cNvSpPr>
            <p:nvPr/>
          </p:nvSpPr>
          <p:spPr bwMode="auto">
            <a:xfrm>
              <a:off x="1774" y="1822"/>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39" name="Text Box 44"/>
            <p:cNvSpPr txBox="1">
              <a:spLocks noChangeArrowheads="1"/>
            </p:cNvSpPr>
            <p:nvPr/>
          </p:nvSpPr>
          <p:spPr bwMode="auto">
            <a:xfrm>
              <a:off x="2661" y="1438"/>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0" name="Text Box 45"/>
            <p:cNvSpPr txBox="1">
              <a:spLocks noChangeArrowheads="1"/>
            </p:cNvSpPr>
            <p:nvPr/>
          </p:nvSpPr>
          <p:spPr bwMode="auto">
            <a:xfrm>
              <a:off x="3785" y="1054"/>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1" name="Text Box 46"/>
            <p:cNvSpPr txBox="1">
              <a:spLocks noChangeArrowheads="1"/>
            </p:cNvSpPr>
            <p:nvPr/>
          </p:nvSpPr>
          <p:spPr bwMode="auto">
            <a:xfrm>
              <a:off x="4974" y="1464"/>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2" name="Text Box 47"/>
            <p:cNvSpPr txBox="1">
              <a:spLocks noChangeArrowheads="1"/>
            </p:cNvSpPr>
            <p:nvPr/>
          </p:nvSpPr>
          <p:spPr bwMode="auto">
            <a:xfrm>
              <a:off x="3761" y="1434"/>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3" name="Text Box 48"/>
            <p:cNvSpPr txBox="1">
              <a:spLocks noChangeArrowheads="1"/>
            </p:cNvSpPr>
            <p:nvPr/>
          </p:nvSpPr>
          <p:spPr bwMode="auto">
            <a:xfrm>
              <a:off x="2587" y="1026"/>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4" name="Text Box 49"/>
            <p:cNvSpPr txBox="1">
              <a:spLocks noChangeArrowheads="1"/>
            </p:cNvSpPr>
            <p:nvPr/>
          </p:nvSpPr>
          <p:spPr bwMode="auto">
            <a:xfrm>
              <a:off x="721" y="1822"/>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5" name="Text Box 50"/>
            <p:cNvSpPr txBox="1">
              <a:spLocks noChangeArrowheads="1"/>
            </p:cNvSpPr>
            <p:nvPr/>
          </p:nvSpPr>
          <p:spPr bwMode="auto">
            <a:xfrm>
              <a:off x="1553" y="1399"/>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146" name="TextBox 20"/>
          <p:cNvSpPr txBox="1">
            <a:spLocks noChangeArrowheads="1"/>
          </p:cNvSpPr>
          <p:nvPr/>
        </p:nvSpPr>
        <p:spPr bwMode="auto">
          <a:xfrm>
            <a:off x="4045203" y="1521560"/>
            <a:ext cx="5048233" cy="43088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Times New Roman" panose="02020603050405020304" pitchFamily="18" charset="0"/>
                <a:cs typeface="Times New Roman" panose="02020603050405020304" pitchFamily="18" charset="0"/>
              </a:rPr>
              <a:t>70%</a:t>
            </a:r>
            <a:r>
              <a:rPr lang="zh-CN" altLang="en-US" sz="2200" dirty="0">
                <a:latin typeface="Times New Roman" panose="02020603050405020304" pitchFamily="18" charset="0"/>
                <a:cs typeface="Times New Roman" panose="02020603050405020304" pitchFamily="18" charset="0"/>
              </a:rPr>
              <a:t>（优</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良）的成绩仅</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次比较</a:t>
            </a:r>
            <a:endParaRPr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7949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500" fill="hold"/>
                                        <p:tgtEl>
                                          <p:spTgt spid="146"/>
                                        </p:tgtEl>
                                        <p:attrNameLst>
                                          <p:attrName>ppt_x</p:attrName>
                                        </p:attrNameLst>
                                      </p:cBhvr>
                                      <p:tavLst>
                                        <p:tav tm="0">
                                          <p:val>
                                            <p:strVal val="1+#ppt_w/2"/>
                                          </p:val>
                                        </p:tav>
                                        <p:tav tm="100000">
                                          <p:val>
                                            <p:strVal val="#ppt_x"/>
                                          </p:val>
                                        </p:tav>
                                      </p:tavLst>
                                    </p:anim>
                                    <p:anim calcmode="lin" valueType="num">
                                      <p:cBhvr additive="base">
                                        <p:cTn id="8" dur="500" fill="hold"/>
                                        <p:tgtEl>
                                          <p:spTgt spid="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79511" y="1196752"/>
            <a:ext cx="434352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叶子节点带权二叉树</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947861526"/>
              </p:ext>
            </p:extLst>
          </p:nvPr>
        </p:nvGraphicFramePr>
        <p:xfrm>
          <a:off x="703101" y="5264275"/>
          <a:ext cx="7814892" cy="118872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19812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r h="19812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标记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A</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B</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C</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D</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E</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719687836"/>
                  </a:ext>
                </a:extLst>
              </a:tr>
            </a:tbl>
          </a:graphicData>
        </a:graphic>
      </p:graphicFrame>
      <p:sp>
        <p:nvSpPr>
          <p:cNvPr id="56" name="椭圆 55"/>
          <p:cNvSpPr/>
          <p:nvPr/>
        </p:nvSpPr>
        <p:spPr bwMode="auto">
          <a:xfrm>
            <a:off x="1372890" y="177715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308834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241021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2198581"/>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4166410"/>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3731932"/>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442508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306897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28573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3734532"/>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35228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441319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4201558"/>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24167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22090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28845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3523886"/>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008839"/>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266133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334885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399692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006217"/>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695734" y="19419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652497" y="257497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7167292" y="2310480"/>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780289" y="25815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6210528" y="2322607"/>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326279" y="323120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6215836" y="301957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5237067" y="323776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652992" y="30300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8214889" y="32252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8104446" y="301357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7125677" y="32317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541602" y="302403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778909" y="388855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668466" y="367692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689697" y="389510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5105622" y="368737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595708" y="4390887"/>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730906" y="439261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331211" y="372870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7067057" y="372736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8204644" y="371313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Tree>
    <p:extLst>
      <p:ext uri="{BB962C8B-B14F-4D97-AF65-F5344CB8AC3E}">
        <p14:creationId xmlns:p14="http://schemas.microsoft.com/office/powerpoint/2010/main" val="928226683"/>
      </p:ext>
    </p:extLst>
  </p:cSld>
  <p:clrMapOvr>
    <a:masterClrMapping/>
  </p:clrMapOvr>
  <p:transition advTm="157">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723731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树：递归数据结构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2"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67544"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67338"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782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1488" y="50830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3610"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058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719572" y="3505842"/>
            <a:ext cx="468980" cy="4862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19366" y="3579940"/>
            <a:ext cx="47397" cy="4121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862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277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3516" y="4423972"/>
            <a:ext cx="217639" cy="659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497577" y="4423972"/>
            <a:ext cx="228061" cy="6592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12614" y="4507472"/>
            <a:ext cx="2321"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椭圆 39"/>
          <p:cNvSpPr/>
          <p:nvPr/>
        </p:nvSpPr>
        <p:spPr bwMode="auto">
          <a:xfrm>
            <a:off x="6444208" y="252300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1" name="组合 40"/>
          <p:cNvGrpSpPr/>
          <p:nvPr/>
        </p:nvGrpSpPr>
        <p:grpSpPr>
          <a:xfrm>
            <a:off x="2382616" y="1646683"/>
            <a:ext cx="1819585" cy="643758"/>
            <a:chOff x="2382616" y="1646683"/>
            <a:chExt cx="1819585" cy="643758"/>
          </a:xfrm>
        </p:grpSpPr>
        <p:cxnSp>
          <p:nvCxnSpPr>
            <p:cNvPr id="42" name="直接箭头连接符 41"/>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43" name="文本框 42"/>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6851426" y="1905603"/>
            <a:ext cx="1819585" cy="643758"/>
            <a:chOff x="2382616" y="1646683"/>
            <a:chExt cx="1819585" cy="643758"/>
          </a:xfrm>
        </p:grpSpPr>
        <p:cxnSp>
          <p:nvCxnSpPr>
            <p:cNvPr id="45" name="直接箭头连接符 4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46" name="文本框 45"/>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cxnSp>
        <p:nvCxnSpPr>
          <p:cNvPr id="47" name="直接箭头连接符 46"/>
          <p:cNvCxnSpPr>
            <a:endCxn id="68" idx="0"/>
          </p:cNvCxnSpPr>
          <p:nvPr/>
        </p:nvCxnSpPr>
        <p:spPr bwMode="auto">
          <a:xfrm flipH="1">
            <a:off x="5422746" y="2967271"/>
            <a:ext cx="1119418" cy="7039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8" name="直接箭头连接符 47"/>
          <p:cNvCxnSpPr>
            <a:endCxn id="67" idx="0"/>
          </p:cNvCxnSpPr>
          <p:nvPr/>
        </p:nvCxnSpPr>
        <p:spPr bwMode="auto">
          <a:xfrm>
            <a:off x="6886319" y="2935629"/>
            <a:ext cx="1136620" cy="73561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9" name="直接箭头连接符 48"/>
          <p:cNvCxnSpPr/>
          <p:nvPr/>
        </p:nvCxnSpPr>
        <p:spPr bwMode="auto">
          <a:xfrm>
            <a:off x="6716080" y="3025790"/>
            <a:ext cx="1" cy="691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等腰三角形 60"/>
          <p:cNvSpPr/>
          <p:nvPr/>
        </p:nvSpPr>
        <p:spPr bwMode="auto">
          <a:xfrm>
            <a:off x="6126666" y="3717032"/>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2</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67" name="等腰三角形 66"/>
          <p:cNvSpPr/>
          <p:nvPr/>
        </p:nvSpPr>
        <p:spPr bwMode="auto">
          <a:xfrm>
            <a:off x="7433525" y="3671248"/>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3</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68" name="等腰三角形 67"/>
          <p:cNvSpPr/>
          <p:nvPr/>
        </p:nvSpPr>
        <p:spPr bwMode="auto">
          <a:xfrm>
            <a:off x="4833332" y="3671248"/>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1</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grpSp>
        <p:nvGrpSpPr>
          <p:cNvPr id="17" name="组合 16"/>
          <p:cNvGrpSpPr/>
          <p:nvPr/>
        </p:nvGrpSpPr>
        <p:grpSpPr>
          <a:xfrm>
            <a:off x="5202612" y="5036783"/>
            <a:ext cx="2765194" cy="1260343"/>
            <a:chOff x="5202612" y="5036783"/>
            <a:chExt cx="2765194" cy="1260343"/>
          </a:xfrm>
        </p:grpSpPr>
        <p:cxnSp>
          <p:nvCxnSpPr>
            <p:cNvPr id="71" name="直接箭头连接符 70"/>
            <p:cNvCxnSpPr/>
            <p:nvPr/>
          </p:nvCxnSpPr>
          <p:spPr bwMode="auto">
            <a:xfrm flipV="1">
              <a:off x="6372200" y="5036783"/>
              <a:ext cx="1595606" cy="84048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72" name="文本框 71"/>
            <p:cNvSpPr txBox="1"/>
            <p:nvPr/>
          </p:nvSpPr>
          <p:spPr>
            <a:xfrm>
              <a:off x="5202612" y="5589240"/>
              <a:ext cx="1493624" cy="707886"/>
            </a:xfrm>
            <a:prstGeom prst="rect">
              <a:avLst/>
            </a:prstGeom>
            <a:noFill/>
          </p:spPr>
          <p:txBody>
            <a:bodyPr wrap="square" rtlCol="0">
              <a:spAutoFit/>
            </a:bodyPr>
            <a:lstStyle/>
            <a:p>
              <a:pPr algn="ct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子树</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(subtrees)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73" name="直接箭头连接符 72"/>
            <p:cNvCxnSpPr/>
            <p:nvPr/>
          </p:nvCxnSpPr>
          <p:spPr bwMode="auto">
            <a:xfrm flipH="1" flipV="1">
              <a:off x="5373125" y="5053608"/>
              <a:ext cx="206987" cy="82366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75" name="直接箭头连接符 74"/>
            <p:cNvCxnSpPr>
              <a:stCxn id="72" idx="0"/>
            </p:cNvCxnSpPr>
            <p:nvPr/>
          </p:nvCxnSpPr>
          <p:spPr bwMode="auto">
            <a:xfrm flipV="1">
              <a:off x="5949424" y="5053608"/>
              <a:ext cx="680552" cy="535632"/>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grpSp>
      <p:sp>
        <p:nvSpPr>
          <p:cNvPr id="76" name="椭圆 75"/>
          <p:cNvSpPr/>
          <p:nvPr/>
        </p:nvSpPr>
        <p:spPr bwMode="auto">
          <a:xfrm>
            <a:off x="467544"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1697222"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1067338"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椭圆 80"/>
          <p:cNvSpPr/>
          <p:nvPr/>
        </p:nvSpPr>
        <p:spPr bwMode="auto">
          <a:xfrm>
            <a:off x="671488" y="5083069"/>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椭圆 81"/>
          <p:cNvSpPr/>
          <p:nvPr/>
        </p:nvSpPr>
        <p:spPr bwMode="auto">
          <a:xfrm>
            <a:off x="1473610" y="508326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1114735" y="307396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椭圆 83"/>
          <p:cNvSpPr/>
          <p:nvPr/>
        </p:nvSpPr>
        <p:spPr bwMode="auto">
          <a:xfrm>
            <a:off x="2915816" y="3079542"/>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3" name="椭圆 92"/>
          <p:cNvSpPr/>
          <p:nvPr/>
        </p:nvSpPr>
        <p:spPr bwMode="auto">
          <a:xfrm>
            <a:off x="3041357" y="3978292"/>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椭圆 93"/>
          <p:cNvSpPr/>
          <p:nvPr/>
        </p:nvSpPr>
        <p:spPr bwMode="auto">
          <a:xfrm>
            <a:off x="3614214" y="3998517"/>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椭圆 95"/>
          <p:cNvSpPr/>
          <p:nvPr/>
        </p:nvSpPr>
        <p:spPr bwMode="auto">
          <a:xfrm>
            <a:off x="2462907" y="4001496"/>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8" name="椭圆 97"/>
          <p:cNvSpPr/>
          <p:nvPr/>
        </p:nvSpPr>
        <p:spPr bwMode="auto">
          <a:xfrm>
            <a:off x="2460586" y="5083264"/>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椭圆 98"/>
          <p:cNvSpPr/>
          <p:nvPr/>
        </p:nvSpPr>
        <p:spPr bwMode="auto">
          <a:xfrm>
            <a:off x="1067338" y="3992094"/>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椭圆 99"/>
          <p:cNvSpPr/>
          <p:nvPr/>
        </p:nvSpPr>
        <p:spPr bwMode="auto">
          <a:xfrm>
            <a:off x="671488" y="5083069"/>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椭圆 100"/>
          <p:cNvSpPr/>
          <p:nvPr/>
        </p:nvSpPr>
        <p:spPr bwMode="auto">
          <a:xfrm>
            <a:off x="1473610" y="5083264"/>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椭圆 102"/>
          <p:cNvSpPr/>
          <p:nvPr/>
        </p:nvSpPr>
        <p:spPr bwMode="auto">
          <a:xfrm>
            <a:off x="467544" y="3992094"/>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椭圆 103"/>
          <p:cNvSpPr/>
          <p:nvPr/>
        </p:nvSpPr>
        <p:spPr bwMode="auto">
          <a:xfrm>
            <a:off x="1697222" y="3992094"/>
            <a:ext cx="504056" cy="505976"/>
          </a:xfrm>
          <a:prstGeom prst="ellipse">
            <a:avLst/>
          </a:prstGeom>
          <a:solidFill>
            <a:srgbClr val="66FFFF"/>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TextBox 20"/>
          <p:cNvSpPr txBox="1">
            <a:spLocks noChangeArrowheads="1"/>
          </p:cNvSpPr>
          <p:nvPr/>
        </p:nvSpPr>
        <p:spPr bwMode="auto">
          <a:xfrm>
            <a:off x="339997" y="5897320"/>
            <a:ext cx="4085237"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zh-CN" altLang="en-US" dirty="0"/>
              <a:t>递归结构具有自相似性</a:t>
            </a:r>
            <a:endParaRPr lang="en-US" altLang="zh-CN" dirty="0"/>
          </a:p>
        </p:txBody>
      </p:sp>
    </p:spTree>
    <p:extLst>
      <p:ext uri="{BB962C8B-B14F-4D97-AF65-F5344CB8AC3E}">
        <p14:creationId xmlns:p14="http://schemas.microsoft.com/office/powerpoint/2010/main" val="293261335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05"/>
                                        </p:tgtEl>
                                        <p:attrNameLst>
                                          <p:attrName>style.visibility</p:attrName>
                                        </p:attrNameLst>
                                      </p:cBhvr>
                                      <p:to>
                                        <p:strVal val="visible"/>
                                      </p:to>
                                    </p:set>
                                    <p:anim calcmode="lin" valueType="num">
                                      <p:cBhvr additive="base">
                                        <p:cTn id="65" dur="500" fill="hold"/>
                                        <p:tgtEl>
                                          <p:spTgt spid="105"/>
                                        </p:tgtEl>
                                        <p:attrNameLst>
                                          <p:attrName>ppt_x</p:attrName>
                                        </p:attrNameLst>
                                      </p:cBhvr>
                                      <p:tavLst>
                                        <p:tav tm="0">
                                          <p:val>
                                            <p:strVal val="#ppt_x"/>
                                          </p:val>
                                        </p:tav>
                                        <p:tav tm="100000">
                                          <p:val>
                                            <p:strVal val="#ppt_x"/>
                                          </p:val>
                                        </p:tav>
                                      </p:tavLst>
                                    </p:anim>
                                    <p:anim calcmode="lin" valueType="num">
                                      <p:cBhvr additive="base">
                                        <p:cTn id="6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1" grpId="0" animBg="1"/>
      <p:bldP spid="67" grpId="0" animBg="1"/>
      <p:bldP spid="68" grpId="0" animBg="1"/>
      <p:bldP spid="76" grpId="0" animBg="1"/>
      <p:bldP spid="78" grpId="0" animBg="1"/>
      <p:bldP spid="79" grpId="0" animBg="1"/>
      <p:bldP spid="81" grpId="0" animBg="1"/>
      <p:bldP spid="82" grpId="0" animBg="1"/>
      <p:bldP spid="83" grpId="0" animBg="1"/>
      <p:bldP spid="84" grpId="0" animBg="1"/>
      <p:bldP spid="93" grpId="0" animBg="1"/>
      <p:bldP spid="94" grpId="0" animBg="1"/>
      <p:bldP spid="96" grpId="0" animBg="1"/>
      <p:bldP spid="98" grpId="0" animBg="1"/>
      <p:bldP spid="99" grpId="0" animBg="1"/>
      <p:bldP spid="100" grpId="0" animBg="1"/>
      <p:bldP spid="101" grpId="0" animBg="1"/>
      <p:bldP spid="103" grpId="0" animBg="1"/>
      <p:bldP spid="104" grpId="0" animBg="1"/>
      <p:bldP spid="10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07504" y="1196752"/>
            <a:ext cx="9246841"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树的路径长度</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：所有节点从根到该节点的路径长度之和</a:t>
            </a:r>
            <a:endParaRPr lang="en-US" altLang="zh-CN" sz="28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13285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34440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276592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255428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4522112"/>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0876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478078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342467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21303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0902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387859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47688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4557260"/>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2772471"/>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2564734"/>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2402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387958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364541"/>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0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370455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352627"/>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36191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695734" y="22976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652497" y="293068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7167292" y="2666182"/>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780289" y="293723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6210528" y="2678309"/>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326279" y="358691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6215836" y="337527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5237067" y="35934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652992" y="3385725"/>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8214889" y="358091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8104446" y="3369281"/>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7125677" y="358746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541602" y="3379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778909" y="42442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668466" y="403262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689697" y="425081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5105622" y="404307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595708" y="4746589"/>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730906" y="474831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331211" y="408441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7067057" y="408306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8204644" y="406883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9" name="TextBox 20"/>
          <p:cNvSpPr txBox="1">
            <a:spLocks noChangeArrowheads="1"/>
          </p:cNvSpPr>
          <p:nvPr/>
        </p:nvSpPr>
        <p:spPr bwMode="auto">
          <a:xfrm>
            <a:off x="209329" y="5589240"/>
            <a:ext cx="685772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绿树</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1+1+2+2+3+3+4+4=20</a:t>
            </a:r>
          </a:p>
        </p:txBody>
      </p:sp>
      <p:sp>
        <p:nvSpPr>
          <p:cNvPr id="50" name="TextBox 20"/>
          <p:cNvSpPr txBox="1">
            <a:spLocks noChangeArrowheads="1"/>
          </p:cNvSpPr>
          <p:nvPr/>
        </p:nvSpPr>
        <p:spPr bwMode="auto">
          <a:xfrm>
            <a:off x="209329" y="6137375"/>
            <a:ext cx="699046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黄树</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1+1+2+2+2+2+3+3=16</a:t>
            </a:r>
          </a:p>
        </p:txBody>
      </p:sp>
    </p:spTree>
    <p:extLst>
      <p:ext uri="{BB962C8B-B14F-4D97-AF65-F5344CB8AC3E}">
        <p14:creationId xmlns:p14="http://schemas.microsoft.com/office/powerpoint/2010/main" val="2790059192"/>
      </p:ext>
    </p:extLst>
  </p:cSld>
  <p:clrMapOvr>
    <a:masterClrMapping/>
  </p:clrMapOvr>
  <p:transition advTm="157">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35496" y="1196752"/>
            <a:ext cx="8928992"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a:latin typeface="微软雅黑" panose="020B0503020204020204" pitchFamily="34" charset="-122"/>
                <a:ea typeface="微软雅黑" panose="020B0503020204020204" pitchFamily="34" charset="-122"/>
              </a:rPr>
              <a:t>(WPL)</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72336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403455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335642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314479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5112621"/>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6781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53712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401518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80354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6807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446910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535940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5147769"/>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336298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315524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830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447009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955050"/>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60755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429506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94313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95242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456002" y="26369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412765" y="32699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6927560" y="3005478"/>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540557" y="327652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5970796" y="3017605"/>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086547" y="39262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5976104" y="371457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4997335" y="393275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413260" y="37250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7975157" y="39202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7864714" y="370857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6885945" y="39267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301870" y="371902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539177" y="458355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428734" y="437191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449965" y="459010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4865890" y="438236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355976" y="5085885"/>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491174" y="508761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091479" y="442370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6827325" y="442235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7964912" y="440813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mc:AlternateContent xmlns:mc="http://schemas.openxmlformats.org/markup-compatibility/2006" xmlns:a14="http://schemas.microsoft.com/office/drawing/2010/main">
        <mc:Choice Requires="a14">
          <p:sp>
            <p:nvSpPr>
              <p:cNvPr id="49" name="TextBox 20"/>
              <p:cNvSpPr txBox="1">
                <a:spLocks noChangeArrowheads="1"/>
              </p:cNvSpPr>
              <p:nvPr/>
            </p:nvSpPr>
            <p:spPr bwMode="auto">
              <a:xfrm>
                <a:off x="107504" y="5937201"/>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绿树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0.35=3.5</a:t>
                </a:r>
              </a:p>
            </p:txBody>
          </p:sp>
        </mc:Choice>
        <mc:Fallback xmlns="">
          <p:sp>
            <p:nvSpPr>
              <p:cNvPr id="49" name="TextBox 20"/>
              <p:cNvSpPr txBox="1">
                <a:spLocks noRot="1" noChangeAspect="1" noMove="1" noResize="1" noEditPoints="1" noAdjustHandles="1" noChangeArrowheads="1" noChangeShapeType="1" noTextEdit="1"/>
              </p:cNvSpPr>
              <p:nvPr/>
            </p:nvSpPr>
            <p:spPr bwMode="auto">
              <a:xfrm>
                <a:off x="107504" y="5937201"/>
                <a:ext cx="9217024" cy="461665"/>
              </a:xfrm>
              <a:prstGeom prst="rect">
                <a:avLst/>
              </a:prstGeom>
              <a:blipFill>
                <a:blip r:embed="rId3"/>
                <a:stretch>
                  <a:fillRect l="-926"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20"/>
              <p:cNvSpPr txBox="1">
                <a:spLocks noChangeArrowheads="1"/>
              </p:cNvSpPr>
              <p:nvPr/>
            </p:nvSpPr>
            <p:spPr bwMode="auto">
              <a:xfrm>
                <a:off x="107504" y="6351239"/>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黄树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0.35=2.15</a:t>
                </a:r>
              </a:p>
            </p:txBody>
          </p:sp>
        </mc:Choice>
        <mc:Fallback xmlns="">
          <p:sp>
            <p:nvSpPr>
              <p:cNvPr id="50" name="TextBox 20"/>
              <p:cNvSpPr txBox="1">
                <a:spLocks noRot="1" noChangeAspect="1" noMove="1" noResize="1" noEditPoints="1" noAdjustHandles="1" noChangeArrowheads="1" noChangeShapeType="1" noTextEdit="1"/>
              </p:cNvSpPr>
              <p:nvPr/>
            </p:nvSpPr>
            <p:spPr bwMode="auto">
              <a:xfrm>
                <a:off x="107504" y="6351239"/>
                <a:ext cx="9217024" cy="461665"/>
              </a:xfrm>
              <a:prstGeom prst="rect">
                <a:avLst/>
              </a:prstGeom>
              <a:blipFill>
                <a:blip r:embed="rId4"/>
                <a:stretch>
                  <a:fillRect l="-926" t="-10526" b="-28947"/>
                </a:stretch>
              </a:blipFill>
              <a:ln w="9525">
                <a:noFill/>
                <a:miter lim="800000"/>
                <a:headEnd/>
                <a:tailEnd/>
              </a:ln>
            </p:spPr>
            <p:txBody>
              <a:bodyPr/>
              <a:lstStyle/>
              <a:p>
                <a:r>
                  <a:rPr lang="zh-CN" altLang="en-US">
                    <a:noFill/>
                  </a:rPr>
                  <a:t> </a:t>
                </a:r>
              </a:p>
            </p:txBody>
          </p:sp>
        </mc:Fallback>
      </mc:AlternateContent>
      <p:sp>
        <p:nvSpPr>
          <p:cNvPr id="51" name="TextBox 20"/>
          <p:cNvSpPr txBox="1">
            <a:spLocks noChangeArrowheads="1"/>
          </p:cNvSpPr>
          <p:nvPr/>
        </p:nvSpPr>
        <p:spPr bwMode="auto">
          <a:xfrm>
            <a:off x="5538749" y="4965497"/>
            <a:ext cx="3326289" cy="769441"/>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dirty="0"/>
              <a:t>是否存在比黄树的带权路径长度更小的二叉树？</a:t>
            </a:r>
            <a:endParaRPr lang="en-US" altLang="zh-CN" dirty="0"/>
          </a:p>
        </p:txBody>
      </p:sp>
    </p:spTree>
    <p:extLst>
      <p:ext uri="{BB962C8B-B14F-4D97-AF65-F5344CB8AC3E}">
        <p14:creationId xmlns:p14="http://schemas.microsoft.com/office/powerpoint/2010/main" val="257254096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97106710"/>
      </p:ext>
    </p:extLst>
  </p:cSld>
  <p:clrMapOvr>
    <a:masterClrMapping/>
  </p:clrMapOvr>
  <p:transition advTm="157">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4288405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ppt_x</p:attrName>
                                        </p:attrNameLst>
                                      </p:cBhvr>
                                      <p:tavLst>
                                        <p:tav tm="0">
                                          <p:val>
                                            <p:strVal val="#ppt_x-#ppt_w*1.125000"/>
                                          </p:val>
                                        </p:tav>
                                        <p:tav tm="100000">
                                          <p:val>
                                            <p:strVal val="#ppt_x"/>
                                          </p:val>
                                        </p:tav>
                                      </p:tavLst>
                                    </p:anim>
                                    <p:animEffect transition="in" filter="wipe(right)">
                                      <p:cBhvr>
                                        <p:cTn id="8" dur="500"/>
                                        <p:tgtEl>
                                          <p:spTgt spid="104"/>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strips(downRight)">
                                      <p:cBhvr>
                                        <p:cTn id="13" dur="500"/>
                                        <p:tgtEl>
                                          <p:spTgt spid="10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additive="base">
                                        <p:cTn id="18" dur="500"/>
                                        <p:tgtEl>
                                          <p:spTgt spid="106"/>
                                        </p:tgtEl>
                                        <p:attrNameLst>
                                          <p:attrName>ppt_x</p:attrName>
                                        </p:attrNameLst>
                                      </p:cBhvr>
                                      <p:tavLst>
                                        <p:tav tm="0">
                                          <p:val>
                                            <p:strVal val="#ppt_x+#ppt_w*1.125000"/>
                                          </p:val>
                                        </p:tav>
                                        <p:tav tm="100000">
                                          <p:val>
                                            <p:strVal val="#ppt_x"/>
                                          </p:val>
                                        </p:tav>
                                      </p:tavLst>
                                    </p:anim>
                                    <p:animEffect transition="in" filter="wipe(left)">
                                      <p:cBhvr>
                                        <p:cTn id="19" dur="500"/>
                                        <p:tgtEl>
                                          <p:spTgt spid="10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cBhvr additive="base">
                                        <p:cTn id="24" dur="500"/>
                                        <p:tgtEl>
                                          <p:spTgt spid="107"/>
                                        </p:tgtEl>
                                        <p:attrNameLst>
                                          <p:attrName>ppt_x</p:attrName>
                                        </p:attrNameLst>
                                      </p:cBhvr>
                                      <p:tavLst>
                                        <p:tav tm="0">
                                          <p:val>
                                            <p:strVal val="#ppt_x+#ppt_w*1.125000"/>
                                          </p:val>
                                        </p:tav>
                                        <p:tav tm="100000">
                                          <p:val>
                                            <p:strVal val="#ppt_x"/>
                                          </p:val>
                                        </p:tav>
                                      </p:tavLst>
                                    </p:anim>
                                    <p:animEffect transition="in" filter="wipe(left)">
                                      <p:cBhvr>
                                        <p:cTn id="25" dur="500"/>
                                        <p:tgtEl>
                                          <p:spTgt spid="10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 calcmode="lin" valueType="num">
                                      <p:cBhvr additive="base">
                                        <p:cTn id="30" dur="500" fill="hold"/>
                                        <p:tgtEl>
                                          <p:spTgt spid="109"/>
                                        </p:tgtEl>
                                        <p:attrNameLst>
                                          <p:attrName>ppt_x</p:attrName>
                                        </p:attrNameLst>
                                      </p:cBhvr>
                                      <p:tavLst>
                                        <p:tav tm="0">
                                          <p:val>
                                            <p:strVal val="#ppt_x"/>
                                          </p:val>
                                        </p:tav>
                                        <p:tav tm="100000">
                                          <p:val>
                                            <p:strVal val="#ppt_x"/>
                                          </p:val>
                                        </p:tav>
                                      </p:tavLst>
                                    </p:anim>
                                    <p:anim calcmode="lin" valueType="num">
                                      <p:cBhvr additive="base">
                                        <p:cTn id="31"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p:sp>
        <p:nvSpPr>
          <p:cNvPr id="134" name="TextBox 20"/>
          <p:cNvSpPr txBox="1">
            <a:spLocks noChangeArrowheads="1"/>
          </p:cNvSpPr>
          <p:nvPr/>
        </p:nvSpPr>
        <p:spPr bwMode="auto">
          <a:xfrm>
            <a:off x="270285" y="1241759"/>
            <a:ext cx="8712968" cy="483209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数字化：各类信息以数字化进行保存、传输、处理等</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数字化主要步骤：采样、量化、</a:t>
            </a:r>
            <a:r>
              <a:rPr lang="zh-CN" altLang="en-US" sz="3200" b="1" dirty="0">
                <a:solidFill>
                  <a:srgbClr val="C00000"/>
                </a:solidFill>
                <a:latin typeface="微软雅黑" panose="020B0503020204020204" pitchFamily="34" charset="-122"/>
                <a:ea typeface="微软雅黑" panose="020B0503020204020204" pitchFamily="34" charset="-122"/>
              </a:rPr>
              <a:t>编码</a:t>
            </a:r>
            <a:endParaRPr lang="en-US" altLang="zh-CN" sz="3200" b="1" dirty="0">
              <a:solidFill>
                <a:srgbClr val="C0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如何编码使得码长最短，提高压缩效率</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前缀无歧义码（</a:t>
            </a:r>
            <a:r>
              <a:rPr lang="en-US" altLang="zh-CN" sz="3200" b="1" dirty="0">
                <a:latin typeface="微软雅黑" panose="020B0503020204020204" pitchFamily="34" charset="-122"/>
                <a:ea typeface="微软雅黑" panose="020B0503020204020204" pitchFamily="34" charset="-122"/>
              </a:rPr>
              <a:t>PFC</a:t>
            </a:r>
            <a:r>
              <a:rPr lang="zh-CN" altLang="en-US" sz="3200" b="1" dirty="0">
                <a:latin typeface="微软雅黑" panose="020B0503020204020204" pitchFamily="34" charset="-122"/>
                <a:ea typeface="微软雅黑" panose="020B0503020204020204" pitchFamily="34" charset="-122"/>
              </a:rPr>
              <a:t>）：任何码字都不是其他码字的前缀，即时可译，也称即时码</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二进制编码问题：给定符号集，要求给每个符号进行唯一的</a:t>
            </a:r>
            <a:r>
              <a:rPr lang="en-US" altLang="zh-CN" sz="3200" b="1" dirty="0">
                <a:latin typeface="微软雅黑" panose="020B0503020204020204" pitchFamily="34" charset="-122"/>
                <a:ea typeface="微软雅黑" panose="020B0503020204020204" pitchFamily="34" charset="-122"/>
              </a:rPr>
              <a:t>0/1</a:t>
            </a:r>
            <a:r>
              <a:rPr lang="zh-CN" altLang="en-US" sz="3200" b="1" dirty="0">
                <a:latin typeface="微软雅黑" panose="020B0503020204020204" pitchFamily="34" charset="-122"/>
                <a:ea typeface="微软雅黑" panose="020B0503020204020204" pitchFamily="34" charset="-122"/>
              </a:rPr>
              <a:t>编码，使得编码是</a:t>
            </a:r>
            <a:r>
              <a:rPr lang="zh-CN" altLang="en-US" sz="3200" b="1" dirty="0">
                <a:solidFill>
                  <a:srgbClr val="C00000"/>
                </a:solidFill>
                <a:latin typeface="微软雅黑" panose="020B0503020204020204" pitchFamily="34" charset="-122"/>
                <a:ea typeface="微软雅黑" panose="020B0503020204020204" pitchFamily="34" charset="-122"/>
              </a:rPr>
              <a:t>前缀码</a:t>
            </a:r>
            <a:r>
              <a:rPr lang="zh-CN" altLang="en-US" sz="3200" b="1" dirty="0">
                <a:latin typeface="微软雅黑" panose="020B0503020204020204" pitchFamily="34" charset="-122"/>
                <a:ea typeface="微软雅黑" panose="020B0503020204020204" pitchFamily="34" charset="-122"/>
              </a:rPr>
              <a:t>，并且</a:t>
            </a:r>
            <a:r>
              <a:rPr lang="zh-CN" altLang="en-US" sz="3200" b="1" dirty="0">
                <a:solidFill>
                  <a:srgbClr val="C00000"/>
                </a:solidFill>
                <a:latin typeface="微软雅黑" panose="020B0503020204020204" pitchFamily="34" charset="-122"/>
                <a:ea typeface="微软雅黑" panose="020B0503020204020204" pitchFamily="34" charset="-122"/>
              </a:rPr>
              <a:t>平均码长最小</a:t>
            </a:r>
            <a:endParaRPr lang="en-US" altLang="zh-CN" sz="32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4379"/>
      </p:ext>
    </p:extLst>
  </p:cSld>
  <p:clrMapOvr>
    <a:masterClrMapping/>
  </p:clrMapOvr>
  <p:transition advTm="157">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270284" y="1241759"/>
                <a:ext cx="8982235" cy="581697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编码例子：</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编码报文 </a:t>
                </a:r>
                <a14:m>
                  <m:oMath xmlns:m="http://schemas.openxmlformats.org/officeDocument/2006/math">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𝑪𝑨𝑺𝑻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a:solidFill>
                          <a:schemeClr val="accent2">
                            <a:lumMod val="50000"/>
                          </a:schemeClr>
                        </a:solidFill>
                        <a:latin typeface="Cambria Math" panose="02040503050406030204" pitchFamily="18" charset="0"/>
                        <a:ea typeface="微软雅黑" panose="020B0503020204020204" pitchFamily="34" charset="-122"/>
                      </a:rPr>
                      <m:t>𝑪𝑨𝑺𝑻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𝑺𝑨𝑻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𝑨𝑻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𝑨</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𝑻𝑨𝑺𝑨</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m:t>
                    </m:r>
                  </m:oMath>
                </a14:m>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字符集合</a:t>
                </a:r>
                <a:r>
                  <a:rPr lang="en-US" altLang="zh-CN" sz="2800" b="1" dirty="0">
                    <a:ea typeface="微软雅黑" panose="020B0503020204020204" pitchFamily="34" charset="-122"/>
                  </a:rPr>
                  <a:t> </a:t>
                </a:r>
                <a14:m>
                  <m:oMath xmlns:m="http://schemas.openxmlformats.org/officeDocument/2006/math">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𝑪</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𝑨</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𝑺</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𝑻</m:t>
                    </m:r>
                    <m:r>
                      <a:rPr lang="en-US" altLang="zh-CN" sz="2800" b="1" i="1" dirty="0">
                        <a:latin typeface="Cambria Math" panose="02040503050406030204" pitchFamily="18" charset="0"/>
                        <a:ea typeface="微软雅黑" panose="020B0503020204020204" pitchFamily="34" charset="-122"/>
                      </a:rPr>
                      <m:t>}</m:t>
                    </m:r>
                  </m:oMath>
                </a14:m>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各字符出现频度</a:t>
                </a: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solidFill>
                          <a:srgbClr val="FF0000"/>
                        </a:solidFill>
                        <a:latin typeface="Cambria Math" panose="02040503050406030204" pitchFamily="18" charset="0"/>
                        <a:ea typeface="微软雅黑" panose="020B0503020204020204" pitchFamily="34" charset="-122"/>
                      </a:rPr>
                      <m:t>𝑾</m:t>
                    </m:r>
                    <m:r>
                      <a:rPr lang="en-US" altLang="zh-CN" sz="2800" b="1" i="1" dirty="0" smtClean="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𝟐</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𝟕</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𝟒</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𝟓</m:t>
                    </m:r>
                    <m:r>
                      <a:rPr lang="en-US" altLang="zh-CN" sz="2800" b="1" i="1" dirty="0">
                        <a:solidFill>
                          <a:srgbClr val="FF0000"/>
                        </a:solidFill>
                        <a:latin typeface="Cambria Math" panose="02040503050406030204" pitchFamily="18" charset="0"/>
                        <a:ea typeface="微软雅黑" panose="020B0503020204020204" pitchFamily="34" charset="-122"/>
                      </a:rPr>
                      <m:t>}</m:t>
                    </m:r>
                  </m:oMath>
                </a14:m>
                <a:r>
                  <a:rPr lang="en-US" altLang="zh-CN" sz="2800" b="1" dirty="0">
                    <a:solidFill>
                      <a:srgbClr val="FF0000"/>
                    </a:solidFill>
                    <a:latin typeface="微软雅黑" panose="020B0503020204020204" pitchFamily="34" charset="-122"/>
                    <a:ea typeface="微软雅黑" panose="020B0503020204020204" pitchFamily="34" charset="-122"/>
                  </a:rPr>
                  <a:t> </a:t>
                </a:r>
                <a:endParaRPr lang="en-US" altLang="zh-CN" sz="3200" b="1" dirty="0">
                  <a:latin typeface="微软雅黑" panose="020B0503020204020204" pitchFamily="34" charset="-122"/>
                  <a:ea typeface="微软雅黑" panose="020B0503020204020204" pitchFamily="34" charset="-122"/>
                </a:endParaRPr>
              </a:p>
              <a:p>
                <a:pPr marL="342900" indent="-342900">
                  <a:spcBef>
                    <a:spcPts val="600"/>
                  </a:spcBef>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定长编码方案：每个字符等长编码</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每字符比特数由字符数目确定</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𝑨</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𝟎𝟎</m:t>
                    </m:r>
                    <m:r>
                      <a:rPr lang="en-US" altLang="zh-CN" sz="2800" b="1" i="1" dirty="0">
                        <a:latin typeface="Cambria Math" panose="02040503050406030204" pitchFamily="18" charset="0"/>
                        <a:ea typeface="微软雅黑" panose="020B0503020204020204" pitchFamily="34" charset="-122"/>
                      </a:rPr>
                      <m:t>,</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𝑻</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𝟎𝟏</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𝑪</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𝟏𝟎</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𝑺</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smtClean="0">
                        <a:latin typeface="Cambria Math" panose="02040503050406030204" pitchFamily="18" charset="0"/>
                        <a:ea typeface="微软雅黑" panose="020B0503020204020204" pitchFamily="34" charset="-122"/>
                      </a:rPr>
                      <m:t>𝟏𝟏</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总编码长度为</a:t>
                </a:r>
                <a14:m>
                  <m:oMath xmlns:m="http://schemas.openxmlformats.org/officeDocument/2006/math">
                    <m:d>
                      <m:dPr>
                        <m:ctrlPr>
                          <a:rPr lang="en-US" altLang="zh-CN" sz="2800" b="1" i="1" dirty="0" smtClean="0">
                            <a:latin typeface="Cambria Math" panose="02040503050406030204" pitchFamily="18" charset="0"/>
                            <a:ea typeface="微软雅黑" panose="020B0503020204020204" pitchFamily="34" charset="-122"/>
                          </a:rPr>
                        </m:ctrlPr>
                      </m:dPr>
                      <m:e>
                        <m:r>
                          <a:rPr lang="en-US" altLang="zh-CN" sz="2800" b="1" i="1" dirty="0">
                            <a:latin typeface="Cambria Math" panose="02040503050406030204" pitchFamily="18" charset="0"/>
                            <a:ea typeface="微软雅黑" panose="020B0503020204020204" pitchFamily="34" charset="-122"/>
                          </a:rPr>
                          <m:t>𝟐</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𝟕</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𝟒</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𝟓</m:t>
                        </m:r>
                      </m:e>
                    </m:d>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Cambria Math" panose="02040503050406030204" pitchFamily="18" charset="0"/>
                      </a:rPr>
                      <m:t>𝟐</m:t>
                    </m:r>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Cambria Math" panose="02040503050406030204" pitchFamily="18" charset="0"/>
                      </a:rPr>
                      <m:t>𝟑𝟔</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100011011000110111000100010001001100</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解码无歧义</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270284" y="1241759"/>
                <a:ext cx="8982235" cy="5816977"/>
              </a:xfrm>
              <a:prstGeom prst="rect">
                <a:avLst/>
              </a:prstGeom>
              <a:blipFill>
                <a:blip r:embed="rId3"/>
                <a:stretch>
                  <a:fillRect l="-1493" t="-1363"/>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19285474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4" end="4"/>
                                            </p:txEl>
                                          </p:spTgt>
                                        </p:tgtEl>
                                        <p:attrNameLst>
                                          <p:attrName>style.visibility</p:attrName>
                                        </p:attrNameLst>
                                      </p:cBhvr>
                                      <p:to>
                                        <p:strVal val="visible"/>
                                      </p:to>
                                    </p:set>
                                    <p:anim calcmode="lin" valueType="num">
                                      <p:cBhvr additive="base">
                                        <p:cTn id="7" dur="500" fill="hold"/>
                                        <p:tgtEl>
                                          <p:spTgt spid="13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4">
                                            <p:txEl>
                                              <p:pRg st="5" end="5"/>
                                            </p:txEl>
                                          </p:spTgt>
                                        </p:tgtEl>
                                        <p:attrNameLst>
                                          <p:attrName>style.visibility</p:attrName>
                                        </p:attrNameLst>
                                      </p:cBhvr>
                                      <p:to>
                                        <p:strVal val="visible"/>
                                      </p:to>
                                    </p:set>
                                    <p:anim calcmode="lin" valueType="num">
                                      <p:cBhvr additive="base">
                                        <p:cTn id="11" dur="500" fill="hold"/>
                                        <p:tgtEl>
                                          <p:spTgt spid="13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4">
                                            <p:txEl>
                                              <p:pRg st="6" end="6"/>
                                            </p:txEl>
                                          </p:spTgt>
                                        </p:tgtEl>
                                        <p:attrNameLst>
                                          <p:attrName>style.visibility</p:attrName>
                                        </p:attrNameLst>
                                      </p:cBhvr>
                                      <p:to>
                                        <p:strVal val="visible"/>
                                      </p:to>
                                    </p:set>
                                    <p:anim calcmode="lin" valueType="num">
                                      <p:cBhvr additive="base">
                                        <p:cTn id="15"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4">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4">
                                            <p:txEl>
                                              <p:pRg st="7" end="7"/>
                                            </p:txEl>
                                          </p:spTgt>
                                        </p:tgtEl>
                                        <p:attrNameLst>
                                          <p:attrName>style.visibility</p:attrName>
                                        </p:attrNameLst>
                                      </p:cBhvr>
                                      <p:to>
                                        <p:strVal val="visible"/>
                                      </p:to>
                                    </p:set>
                                    <p:anim calcmode="lin" valueType="num">
                                      <p:cBhvr additive="base">
                                        <p:cTn id="19" dur="500" fill="hold"/>
                                        <p:tgtEl>
                                          <p:spTgt spid="13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4">
                                            <p:txEl>
                                              <p:pRg st="8" end="8"/>
                                            </p:txEl>
                                          </p:spTgt>
                                        </p:tgtEl>
                                        <p:attrNameLst>
                                          <p:attrName>style.visibility</p:attrName>
                                        </p:attrNameLst>
                                      </p:cBhvr>
                                      <p:to>
                                        <p:strVal val="visible"/>
                                      </p:to>
                                    </p:set>
                                    <p:anim calcmode="lin" valueType="num">
                                      <p:cBhvr additive="base">
                                        <p:cTn id="23" dur="500" fill="hold"/>
                                        <p:tgtEl>
                                          <p:spTgt spid="13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4">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4">
                                            <p:txEl>
                                              <p:pRg st="9" end="9"/>
                                            </p:txEl>
                                          </p:spTgt>
                                        </p:tgtEl>
                                        <p:attrNameLst>
                                          <p:attrName>style.visibility</p:attrName>
                                        </p:attrNameLst>
                                      </p:cBhvr>
                                      <p:to>
                                        <p:strVal val="visible"/>
                                      </p:to>
                                    </p:set>
                                    <p:anim calcmode="lin" valueType="num">
                                      <p:cBhvr additive="base">
                                        <p:cTn id="27" dur="500" fill="hold"/>
                                        <p:tgtEl>
                                          <p:spTgt spid="134">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270285" y="1241759"/>
                <a:ext cx="8712968" cy="363176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变长编码方案</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不同字符的编码比特数可能不同</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出现概率大的字符用少的比特数编码，减小码长</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𝑪</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𝟎𝟎</m:t>
                    </m:r>
                    <m:r>
                      <a:rPr lang="en-US" altLang="zh-CN" sz="2800" b="1" i="1" dirty="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𝑨</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𝟎</m:t>
                    </m:r>
                    <m:r>
                      <a:rPr lang="en-US" altLang="zh-CN" sz="2800" b="1" i="1" dirty="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𝑻</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𝟏𝟎</m:t>
                    </m:r>
                    <m:r>
                      <a:rPr lang="en-US" altLang="zh-CN" sz="2800" b="1" i="1" dirty="0">
                        <a:latin typeface="Cambria Math" panose="02040503050406030204" pitchFamily="18" charset="0"/>
                        <a:ea typeface="微软雅黑" panose="020B0503020204020204" pitchFamily="34" charset="-122"/>
                      </a:rPr>
                      <m:t>,  </m:t>
                    </m:r>
                    <m:r>
                      <a:rPr lang="en-US" altLang="zh-CN" sz="2800" b="1" i="1" dirty="0">
                        <a:latin typeface="Cambria Math" panose="02040503050406030204" pitchFamily="18" charset="0"/>
                        <a:ea typeface="微软雅黑" panose="020B0503020204020204" pitchFamily="34" charset="-122"/>
                      </a:rPr>
                      <m:t>𝑺</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𝟏</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0001100001101010010010010</a:t>
                </a:r>
                <a:r>
                  <a:rPr lang="zh-CN" altLang="en-US" sz="2400" b="1" dirty="0">
                    <a:latin typeface="微软雅黑" panose="020B0503020204020204" pitchFamily="34" charset="-122"/>
                    <a:ea typeface="微软雅黑" panose="020B0503020204020204" pitchFamily="34" charset="-122"/>
                  </a:rPr>
                  <a:t>，总编码长度</a:t>
                </a:r>
                <a:r>
                  <a:rPr lang="en-US" altLang="zh-CN" sz="2400" b="1" dirty="0">
                    <a:latin typeface="微软雅黑" panose="020B0503020204020204" pitchFamily="34" charset="-122"/>
                    <a:ea typeface="微软雅黑" panose="020B0503020204020204" pitchFamily="34" charset="-122"/>
                  </a:rPr>
                  <a:t>25</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解码存在歧义</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码字可以解释为</a:t>
                </a:r>
                <a:r>
                  <a:rPr lang="en-US" altLang="zh-CN" sz="2800" b="1" dirty="0">
                    <a:latin typeface="微软雅黑" panose="020B0503020204020204" pitchFamily="34" charset="-122"/>
                    <a:ea typeface="微软雅黑" panose="020B0503020204020204" pitchFamily="34" charset="-122"/>
                  </a:rPr>
                  <a:t>AAASSAAAASSA…..</a:t>
                </a: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270285" y="1241759"/>
                <a:ext cx="8712968" cy="3631763"/>
              </a:xfrm>
              <a:prstGeom prst="rect">
                <a:avLst/>
              </a:prstGeom>
              <a:blipFill>
                <a:blip r:embed="rId3"/>
                <a:stretch>
                  <a:fillRect l="-1538" t="-2185" b="-2185"/>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554821839"/>
      </p:ext>
    </p:extLst>
  </p:cSld>
  <p:clrMapOvr>
    <a:masterClrMapping/>
  </p:clrMapOvr>
  <p:transition advTm="157">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p:sp>
        <p:nvSpPr>
          <p:cNvPr id="134" name="TextBox 20"/>
          <p:cNvSpPr txBox="1">
            <a:spLocks noChangeArrowheads="1"/>
          </p:cNvSpPr>
          <p:nvPr/>
        </p:nvSpPr>
        <p:spPr bwMode="auto">
          <a:xfrm>
            <a:off x="171655" y="1196752"/>
            <a:ext cx="8910227"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前缀无歧义编码</a:t>
            </a:r>
            <a:r>
              <a:rPr lang="en-US" altLang="zh-CN" sz="3200" b="1" dirty="0">
                <a:latin typeface="微软雅黑" panose="020B0503020204020204" pitchFamily="34" charset="-122"/>
                <a:ea typeface="微软雅黑" panose="020B0503020204020204" pitchFamily="34" charset="-122"/>
              </a:rPr>
              <a:t>(FPC)</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可采用前缀二叉树编码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不同字符的编码比特数可能不同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出现概率大的字符用少的比特数编码，减小码长</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任何字符编码都不是其他字符的前缀</a:t>
            </a:r>
            <a:r>
              <a:rPr lang="en-US" altLang="zh-CN" sz="2400" b="1" dirty="0">
                <a:latin typeface="微软雅黑" panose="020B0503020204020204" pitchFamily="34" charset="-122"/>
                <a:ea typeface="微软雅黑" panose="020B0503020204020204" pitchFamily="34" charset="-122"/>
              </a:rPr>
              <a:t>(prefix-free)</a:t>
            </a:r>
          </a:p>
        </p:txBody>
      </p:sp>
      <p:sp>
        <p:nvSpPr>
          <p:cNvPr id="4" name="TextBox 20"/>
          <p:cNvSpPr txBox="1">
            <a:spLocks noChangeArrowheads="1"/>
          </p:cNvSpPr>
          <p:nvPr/>
        </p:nvSpPr>
        <p:spPr bwMode="auto">
          <a:xfrm>
            <a:off x="167211" y="3577908"/>
            <a:ext cx="4249594" cy="31085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前缀二叉树</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字符为二叉树叶子节点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左孩子路径标注</a:t>
            </a:r>
            <a:r>
              <a:rPr lang="en-US" altLang="zh-CN" sz="2400" b="1" dirty="0">
                <a:latin typeface="微软雅黑" panose="020B0503020204020204" pitchFamily="34" charset="-122"/>
                <a:ea typeface="微软雅黑" panose="020B0503020204020204" pitchFamily="34" charset="-122"/>
              </a:rPr>
              <a:t>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右孩子路径标注</a:t>
            </a:r>
            <a:r>
              <a:rPr lang="en-US" altLang="zh-CN" sz="2400" b="1" dirty="0">
                <a:latin typeface="微软雅黑" panose="020B0503020204020204" pitchFamily="34" charset="-122"/>
                <a:ea typeface="微软雅黑" panose="020B0503020204020204" pitchFamily="34" charset="-122"/>
              </a:rPr>
              <a:t>0</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解码时逐个扫描比特沿二叉树路径到达叶子节点解码</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6678739" y="371733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7635502" y="435039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 name="直接箭头连接符 6"/>
          <p:cNvCxnSpPr>
            <a:stCxn id="6" idx="1"/>
          </p:cNvCxnSpPr>
          <p:nvPr/>
        </p:nvCxnSpPr>
        <p:spPr bwMode="auto">
          <a:xfrm flipH="1" flipV="1">
            <a:off x="7150297" y="4085896"/>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 name="椭圆 7"/>
          <p:cNvSpPr/>
          <p:nvPr/>
        </p:nvSpPr>
        <p:spPr bwMode="auto">
          <a:xfrm>
            <a:off x="5763294" y="43569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 name="直接箭头连接符 8"/>
          <p:cNvCxnSpPr>
            <a:stCxn id="8" idx="7"/>
          </p:cNvCxnSpPr>
          <p:nvPr/>
        </p:nvCxnSpPr>
        <p:spPr bwMode="auto">
          <a:xfrm flipV="1">
            <a:off x="6193533" y="4098023"/>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 name="椭圆 9"/>
          <p:cNvSpPr/>
          <p:nvPr/>
        </p:nvSpPr>
        <p:spPr bwMode="auto">
          <a:xfrm>
            <a:off x="6309284" y="500662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 name="直接箭头连接符 10"/>
          <p:cNvCxnSpPr/>
          <p:nvPr/>
        </p:nvCxnSpPr>
        <p:spPr bwMode="auto">
          <a:xfrm flipH="1" flipV="1">
            <a:off x="6198841" y="479498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2" name="椭圆 11"/>
          <p:cNvSpPr/>
          <p:nvPr/>
        </p:nvSpPr>
        <p:spPr bwMode="auto">
          <a:xfrm>
            <a:off x="5220072" y="50131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 name="直接箭头连接符 12"/>
          <p:cNvCxnSpPr/>
          <p:nvPr/>
        </p:nvCxnSpPr>
        <p:spPr bwMode="auto">
          <a:xfrm flipV="1">
            <a:off x="5635997" y="480543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 name="椭圆 13"/>
          <p:cNvSpPr/>
          <p:nvPr/>
        </p:nvSpPr>
        <p:spPr bwMode="auto">
          <a:xfrm>
            <a:off x="8197894" y="500063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H="1" flipV="1">
            <a:off x="8087451" y="47889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 name="椭圆 15"/>
          <p:cNvSpPr/>
          <p:nvPr/>
        </p:nvSpPr>
        <p:spPr bwMode="auto">
          <a:xfrm>
            <a:off x="7108682" y="500718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 name="直接箭头连接符 16"/>
          <p:cNvCxnSpPr/>
          <p:nvPr/>
        </p:nvCxnSpPr>
        <p:spPr bwMode="auto">
          <a:xfrm flipV="1">
            <a:off x="7524607" y="4799446"/>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 name="椭圆 17"/>
          <p:cNvSpPr/>
          <p:nvPr/>
        </p:nvSpPr>
        <p:spPr bwMode="auto">
          <a:xfrm>
            <a:off x="5761914" y="566397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flipV="1">
            <a:off x="5651471" y="54523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0" name="椭圆 19"/>
          <p:cNvSpPr/>
          <p:nvPr/>
        </p:nvSpPr>
        <p:spPr bwMode="auto">
          <a:xfrm>
            <a:off x="4672702" y="567052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1" name="直接箭头连接符 20"/>
          <p:cNvCxnSpPr/>
          <p:nvPr/>
        </p:nvCxnSpPr>
        <p:spPr bwMode="auto">
          <a:xfrm flipV="1">
            <a:off x="5088627" y="546278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2" name="Text Box 38"/>
          <p:cNvSpPr txBox="1">
            <a:spLocks noChangeArrowheads="1"/>
          </p:cNvSpPr>
          <p:nvPr/>
        </p:nvSpPr>
        <p:spPr bwMode="auto">
          <a:xfrm>
            <a:off x="4656022" y="6164944"/>
            <a:ext cx="505395"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FF0000"/>
                </a:solidFill>
                <a:latin typeface="Times New Roman" pitchFamily="18" charset="0"/>
              </a:rPr>
              <a:t>111</a:t>
            </a:r>
          </a:p>
        </p:txBody>
      </p:sp>
      <p:sp>
        <p:nvSpPr>
          <p:cNvPr id="23" name="Text Box 38"/>
          <p:cNvSpPr txBox="1">
            <a:spLocks noChangeArrowheads="1"/>
          </p:cNvSpPr>
          <p:nvPr/>
        </p:nvSpPr>
        <p:spPr bwMode="auto">
          <a:xfrm>
            <a:off x="5749146" y="6168029"/>
            <a:ext cx="518155"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110</a:t>
            </a:r>
          </a:p>
        </p:txBody>
      </p:sp>
      <p:sp>
        <p:nvSpPr>
          <p:cNvPr id="24" name="Text Box 38"/>
          <p:cNvSpPr txBox="1">
            <a:spLocks noChangeArrowheads="1"/>
          </p:cNvSpPr>
          <p:nvPr/>
        </p:nvSpPr>
        <p:spPr bwMode="auto">
          <a:xfrm>
            <a:off x="6400779" y="5504124"/>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10</a:t>
            </a:r>
          </a:p>
        </p:txBody>
      </p:sp>
      <p:sp>
        <p:nvSpPr>
          <p:cNvPr id="25" name="Text Box 38"/>
          <p:cNvSpPr txBox="1">
            <a:spLocks noChangeArrowheads="1"/>
          </p:cNvSpPr>
          <p:nvPr/>
        </p:nvSpPr>
        <p:spPr bwMode="auto">
          <a:xfrm>
            <a:off x="7136625" y="5502776"/>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01</a:t>
            </a:r>
          </a:p>
        </p:txBody>
      </p:sp>
      <p:sp>
        <p:nvSpPr>
          <p:cNvPr id="26" name="Text Box 38"/>
          <p:cNvSpPr txBox="1">
            <a:spLocks noChangeArrowheads="1"/>
          </p:cNvSpPr>
          <p:nvPr/>
        </p:nvSpPr>
        <p:spPr bwMode="auto">
          <a:xfrm>
            <a:off x="8274212" y="5488548"/>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00</a:t>
            </a:r>
          </a:p>
        </p:txBody>
      </p:sp>
      <p:sp>
        <p:nvSpPr>
          <p:cNvPr id="27" name="Text Box 38"/>
          <p:cNvSpPr txBox="1">
            <a:spLocks noChangeArrowheads="1"/>
          </p:cNvSpPr>
          <p:nvPr/>
        </p:nvSpPr>
        <p:spPr bwMode="auto">
          <a:xfrm>
            <a:off x="6024255" y="386993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28" name="Text Box 38"/>
          <p:cNvSpPr txBox="1">
            <a:spLocks noChangeArrowheads="1"/>
          </p:cNvSpPr>
          <p:nvPr/>
        </p:nvSpPr>
        <p:spPr bwMode="auto">
          <a:xfrm>
            <a:off x="5301828" y="4558162"/>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29" name="Text Box 38"/>
          <p:cNvSpPr txBox="1">
            <a:spLocks noChangeArrowheads="1"/>
          </p:cNvSpPr>
          <p:nvPr/>
        </p:nvSpPr>
        <p:spPr bwMode="auto">
          <a:xfrm>
            <a:off x="4671109" y="5225777"/>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30" name="Text Box 38"/>
          <p:cNvSpPr txBox="1">
            <a:spLocks noChangeArrowheads="1"/>
          </p:cNvSpPr>
          <p:nvPr/>
        </p:nvSpPr>
        <p:spPr bwMode="auto">
          <a:xfrm>
            <a:off x="7585883" y="382821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1" name="Text Box 38"/>
          <p:cNvSpPr txBox="1">
            <a:spLocks noChangeArrowheads="1"/>
          </p:cNvSpPr>
          <p:nvPr/>
        </p:nvSpPr>
        <p:spPr bwMode="auto">
          <a:xfrm>
            <a:off x="8250001" y="4580421"/>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2" name="Text Box 38"/>
          <p:cNvSpPr txBox="1">
            <a:spLocks noChangeArrowheads="1"/>
          </p:cNvSpPr>
          <p:nvPr/>
        </p:nvSpPr>
        <p:spPr bwMode="auto">
          <a:xfrm>
            <a:off x="7180412" y="4575164"/>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33" name="Text Box 38"/>
          <p:cNvSpPr txBox="1">
            <a:spLocks noChangeArrowheads="1"/>
          </p:cNvSpPr>
          <p:nvPr/>
        </p:nvSpPr>
        <p:spPr bwMode="auto">
          <a:xfrm>
            <a:off x="6383885" y="452704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4" name="Text Box 38"/>
          <p:cNvSpPr txBox="1">
            <a:spLocks noChangeArrowheads="1"/>
          </p:cNvSpPr>
          <p:nvPr/>
        </p:nvSpPr>
        <p:spPr bwMode="auto">
          <a:xfrm>
            <a:off x="5825540" y="5204812"/>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Tree>
    <p:extLst>
      <p:ext uri="{BB962C8B-B14F-4D97-AF65-F5344CB8AC3E}">
        <p14:creationId xmlns:p14="http://schemas.microsoft.com/office/powerpoint/2010/main" val="2197856176"/>
      </p:ext>
    </p:extLst>
  </p:cSld>
  <p:clrMapOvr>
    <a:masterClrMapping/>
  </p:clrMapOvr>
  <p:transition advTm="157">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171654" y="1137940"/>
                <a:ext cx="6547738" cy="40010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哈夫曼编码</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按各字符的出现概率 </a:t>
                </a:r>
                <a14:m>
                  <m:oMath xmlns:m="http://schemas.openxmlformats.org/officeDocument/2006/math">
                    <m:r>
                      <a:rPr lang="en-US" altLang="zh-CN" sz="2400" b="1" i="1" dirty="0">
                        <a:solidFill>
                          <a:srgbClr val="FF0000"/>
                        </a:solidFill>
                        <a:latin typeface="Cambria Math" panose="02040503050406030204" pitchFamily="18" charset="0"/>
                        <a:ea typeface="微软雅黑" panose="020B0503020204020204" pitchFamily="34" charset="-122"/>
                      </a:rPr>
                      <m:t>𝑾</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𝟐</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𝟕</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𝟒</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𝟓</m:t>
                    </m:r>
                    <m:r>
                      <a:rPr lang="en-US" altLang="zh-CN" sz="2400" b="1" i="1" dirty="0">
                        <a:solidFill>
                          <a:srgbClr val="FF0000"/>
                        </a:solidFill>
                        <a:latin typeface="Cambria Math" panose="02040503050406030204" pitchFamily="18" charset="0"/>
                        <a:ea typeface="微软雅黑" panose="020B0503020204020204" pitchFamily="34" charset="-122"/>
                      </a:rPr>
                      <m:t>}</m:t>
                    </m:r>
                  </m:oMath>
                </a14:m>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作为叶节点权值，建立哈夫曼树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左分支赋 </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，右分支赋 </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，得哈夫曼编码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𝑨</m:t>
                    </m:r>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𝟏</m:t>
                    </m:r>
                    <m:r>
                      <a:rPr lang="en-US" altLang="zh-CN" sz="2400" b="1" i="1" dirty="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𝑻</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𝟎𝟏</m:t>
                    </m:r>
                    <m:r>
                      <a:rPr lang="en-US" altLang="zh-CN" sz="2400" b="1" i="1" dirty="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𝑪</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𝟎𝟎𝟏</m:t>
                    </m:r>
                    <m:r>
                      <a:rPr lang="en-US" altLang="zh-CN" sz="2400" b="1" i="1" dirty="0">
                        <a:latin typeface="Cambria Math" panose="02040503050406030204" pitchFamily="18" charset="0"/>
                        <a:ea typeface="微软雅黑" panose="020B0503020204020204" pitchFamily="34" charset="-122"/>
                      </a:rPr>
                      <m:t>,  </m:t>
                    </m:r>
                    <m:r>
                      <a:rPr lang="en-US" altLang="zh-CN" sz="2400" b="1" i="1" dirty="0">
                        <a:latin typeface="Cambria Math" panose="02040503050406030204" pitchFamily="18" charset="0"/>
                        <a:ea typeface="微软雅黑" panose="020B0503020204020204" pitchFamily="34" charset="-122"/>
                      </a:rPr>
                      <m:t>𝑺</m:t>
                    </m:r>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𝟎𝟎𝟎</m:t>
                    </m:r>
                  </m:oMath>
                </a14:m>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GB" sz="2400" b="1" dirty="0">
                    <a:latin typeface="微软雅黑" panose="020B0503020204020204" pitchFamily="34" charset="-122"/>
                    <a:ea typeface="微软雅黑" panose="020B0503020204020204" pitchFamily="34" charset="-122"/>
                  </a:rPr>
                  <a:t>总</a:t>
                </a:r>
                <a:r>
                  <a:rPr lang="zh-CN" altLang="en-GB" sz="2400" b="1" dirty="0">
                    <a:latin typeface="微软雅黑" panose="020B0503020204020204" pitchFamily="34" charset="-122"/>
                    <a:ea typeface="微软雅黑" panose="020B0503020204020204" pitchFamily="34" charset="-122"/>
                    <a:sym typeface="Symbol" pitchFamily="18" charset="2"/>
                  </a:rPr>
                  <a:t>编码长度：</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sym typeface="Symbol" pitchFamily="18" charset="2"/>
                      </a:rPr>
                      <m:t>𝟕</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𝟏</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𝟓</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𝟐</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𝟐</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𝟒</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𝟑𝟓</m:t>
                    </m:r>
                    <m:r>
                      <a:rPr lang="en-US" altLang="zh-CN" sz="2400" b="1" i="1" smtClean="0">
                        <a:latin typeface="Cambria Math" panose="02040503050406030204" pitchFamily="18" charset="0"/>
                        <a:ea typeface="Cambria Math" panose="02040503050406030204" pitchFamily="18" charset="0"/>
                        <a:sym typeface="Symbol" pitchFamily="18" charset="2"/>
                      </a:rPr>
                      <m:t>,</m:t>
                    </m:r>
                  </m:oMath>
                </a14:m>
                <a:r>
                  <a:rPr lang="zh-CN" altLang="en-US" sz="2400" b="1" dirty="0">
                    <a:latin typeface="微软雅黑" panose="020B0503020204020204" pitchFamily="34" charset="-122"/>
                    <a:ea typeface="微软雅黑" panose="020B0503020204020204" pitchFamily="34" charset="-122"/>
                    <a:sym typeface="Symbol" pitchFamily="18" charset="2"/>
                  </a:rPr>
                  <a:t> 比等长编码的情形要短</a:t>
                </a:r>
                <a:endParaRPr lang="en-US" altLang="zh-CN" sz="2400" b="1" dirty="0">
                  <a:latin typeface="微软雅黑" panose="020B0503020204020204" pitchFamily="34" charset="-122"/>
                  <a:ea typeface="微软雅黑" panose="020B0503020204020204" pitchFamily="34" charset="-122"/>
                  <a:sym typeface="Symbol" pitchFamily="18" charset="2"/>
                </a:endParaRPr>
              </a:p>
              <a:p>
                <a:pPr marL="914400" lvl="1" indent="-457200">
                  <a:spcAft>
                    <a:spcPts val="600"/>
                  </a:spcAft>
                  <a:buClr>
                    <a:srgbClr val="C00000"/>
                  </a:buClr>
                  <a:buFont typeface="Wingdings" panose="05000000000000000000" pitchFamily="2" charset="2"/>
                  <a:buChar char="ü"/>
                  <a:defRPr/>
                </a:pPr>
                <a:r>
                  <a:rPr lang="zh-CN" altLang="en-GB" sz="2400" b="1" dirty="0">
                    <a:latin typeface="微软雅黑" panose="020B0503020204020204" pitchFamily="34" charset="-122"/>
                    <a:ea typeface="微软雅黑" panose="020B0503020204020204" pitchFamily="34" charset="-122"/>
                  </a:rPr>
                  <a:t>总</a:t>
                </a:r>
                <a:r>
                  <a:rPr lang="zh-CN" altLang="en-GB" sz="2400" b="1" dirty="0">
                    <a:latin typeface="微软雅黑" panose="020B0503020204020204" pitchFamily="34" charset="-122"/>
                    <a:ea typeface="微软雅黑" panose="020B0503020204020204" pitchFamily="34" charset="-122"/>
                    <a:sym typeface="Symbol" pitchFamily="18" charset="2"/>
                  </a:rPr>
                  <a:t>编码长度</a:t>
                </a:r>
                <a:r>
                  <a:rPr lang="zh-CN" altLang="en-US" sz="2400" b="1" dirty="0">
                    <a:latin typeface="微软雅黑" panose="020B0503020204020204" pitchFamily="34" charset="-122"/>
                    <a:ea typeface="微软雅黑" panose="020B0503020204020204" pitchFamily="34" charset="-122"/>
                    <a:sym typeface="Symbol" pitchFamily="18" charset="2"/>
                  </a:rPr>
                  <a:t>为树的带权路径长度</a:t>
                </a:r>
                <a:endParaRPr lang="en-US" altLang="zh-CN" sz="2400" b="1" dirty="0">
                  <a:latin typeface="微软雅黑" panose="020B0503020204020204" pitchFamily="34" charset="-122"/>
                  <a:ea typeface="微软雅黑" panose="020B0503020204020204" pitchFamily="34" charset="-122"/>
                  <a:sym typeface="Symbol" pitchFamily="18" charset="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sym typeface="Symbol" pitchFamily="18" charset="2"/>
                  </a:rPr>
                  <a:t>前缀无歧义编码</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171654" y="1137940"/>
                <a:ext cx="6547738" cy="4001095"/>
              </a:xfrm>
              <a:prstGeom prst="rect">
                <a:avLst/>
              </a:prstGeom>
              <a:blipFill>
                <a:blip r:embed="rId3"/>
                <a:stretch>
                  <a:fillRect l="-2048" t="-1982" r="-1210" b="-2591"/>
                </a:stretch>
              </a:blipFill>
              <a:ln w="9525">
                <a:noFill/>
                <a:miter lim="800000"/>
                <a:headEnd/>
                <a:tailEnd/>
              </a:ln>
            </p:spPr>
            <p:txBody>
              <a:bodyPr/>
              <a:lstStyle/>
              <a:p>
                <a:r>
                  <a:rPr lang="zh-CN" altLang="en-US">
                    <a:noFill/>
                  </a:rPr>
                  <a:t> </a:t>
                </a:r>
              </a:p>
            </p:txBody>
          </p:sp>
        </mc:Fallback>
      </mc:AlternateContent>
      <p:sp>
        <p:nvSpPr>
          <p:cNvPr id="61" name="椭圆 60"/>
          <p:cNvSpPr/>
          <p:nvPr/>
        </p:nvSpPr>
        <p:spPr bwMode="auto">
          <a:xfrm>
            <a:off x="6906330" y="32833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452320" y="39330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flipH="1" flipV="1">
            <a:off x="7341877" y="372141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5" name="椭圆 64"/>
          <p:cNvSpPr/>
          <p:nvPr/>
        </p:nvSpPr>
        <p:spPr bwMode="auto">
          <a:xfrm>
            <a:off x="6363108" y="39396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p:nvPr/>
        </p:nvCxnSpPr>
        <p:spPr bwMode="auto">
          <a:xfrm flipV="1">
            <a:off x="6779033" y="373187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7" name="Text Box 38"/>
          <p:cNvSpPr txBox="1">
            <a:spLocks noChangeArrowheads="1"/>
          </p:cNvSpPr>
          <p:nvPr/>
        </p:nvSpPr>
        <p:spPr bwMode="auto">
          <a:xfrm>
            <a:off x="6483182" y="4399417"/>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7</a:t>
            </a:r>
          </a:p>
        </p:txBody>
      </p:sp>
      <p:sp>
        <p:nvSpPr>
          <p:cNvPr id="81" name="Text Box 38"/>
          <p:cNvSpPr txBox="1">
            <a:spLocks noChangeArrowheads="1"/>
          </p:cNvSpPr>
          <p:nvPr/>
        </p:nvSpPr>
        <p:spPr bwMode="auto">
          <a:xfrm>
            <a:off x="6444864" y="348459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86" name="Text Box 38"/>
          <p:cNvSpPr txBox="1">
            <a:spLocks noChangeArrowheads="1"/>
          </p:cNvSpPr>
          <p:nvPr/>
        </p:nvSpPr>
        <p:spPr bwMode="auto">
          <a:xfrm>
            <a:off x="7437873" y="3441858"/>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88" name="椭圆 87"/>
          <p:cNvSpPr/>
          <p:nvPr/>
        </p:nvSpPr>
        <p:spPr bwMode="auto">
          <a:xfrm>
            <a:off x="7956376" y="461387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9" name="直接箭头连接符 88"/>
          <p:cNvCxnSpPr/>
          <p:nvPr/>
        </p:nvCxnSpPr>
        <p:spPr bwMode="auto">
          <a:xfrm flipH="1" flipV="1">
            <a:off x="7845933" y="44022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0" name="椭圆 89"/>
          <p:cNvSpPr/>
          <p:nvPr/>
        </p:nvSpPr>
        <p:spPr bwMode="auto">
          <a:xfrm>
            <a:off x="8502415" y="52494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S</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1" name="直接箭头连接符 90"/>
          <p:cNvCxnSpPr/>
          <p:nvPr/>
        </p:nvCxnSpPr>
        <p:spPr bwMode="auto">
          <a:xfrm flipH="1" flipV="1">
            <a:off x="8391972" y="503783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2" name="Text Box 38"/>
          <p:cNvSpPr txBox="1">
            <a:spLocks noChangeArrowheads="1"/>
          </p:cNvSpPr>
          <p:nvPr/>
        </p:nvSpPr>
        <p:spPr bwMode="auto">
          <a:xfrm>
            <a:off x="7959805" y="411059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93" name="Text Box 38"/>
          <p:cNvSpPr txBox="1">
            <a:spLocks noChangeArrowheads="1"/>
          </p:cNvSpPr>
          <p:nvPr/>
        </p:nvSpPr>
        <p:spPr bwMode="auto">
          <a:xfrm>
            <a:off x="8487710" y="4744259"/>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94" name="椭圆 93"/>
          <p:cNvSpPr/>
          <p:nvPr/>
        </p:nvSpPr>
        <p:spPr bwMode="auto">
          <a:xfrm>
            <a:off x="6966180" y="462144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5" name="直接箭头连接符 94"/>
          <p:cNvCxnSpPr/>
          <p:nvPr/>
        </p:nvCxnSpPr>
        <p:spPr bwMode="auto">
          <a:xfrm flipV="1">
            <a:off x="7382105" y="4413704"/>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6" name="椭圆 95"/>
          <p:cNvSpPr/>
          <p:nvPr/>
        </p:nvSpPr>
        <p:spPr bwMode="auto">
          <a:xfrm>
            <a:off x="7494458" y="53031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7" name="直接箭头连接符 96"/>
          <p:cNvCxnSpPr/>
          <p:nvPr/>
        </p:nvCxnSpPr>
        <p:spPr bwMode="auto">
          <a:xfrm flipV="1">
            <a:off x="7910383" y="509543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8" name="Text Box 38"/>
          <p:cNvSpPr txBox="1">
            <a:spLocks noChangeArrowheads="1"/>
          </p:cNvSpPr>
          <p:nvPr/>
        </p:nvSpPr>
        <p:spPr bwMode="auto">
          <a:xfrm>
            <a:off x="7070729" y="5052314"/>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5</a:t>
            </a:r>
          </a:p>
        </p:txBody>
      </p:sp>
      <p:sp>
        <p:nvSpPr>
          <p:cNvPr id="99" name="Text Box 38"/>
          <p:cNvSpPr txBox="1">
            <a:spLocks noChangeArrowheads="1"/>
          </p:cNvSpPr>
          <p:nvPr/>
        </p:nvSpPr>
        <p:spPr bwMode="auto">
          <a:xfrm>
            <a:off x="7616102" y="5752819"/>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2</a:t>
            </a:r>
          </a:p>
        </p:txBody>
      </p:sp>
      <p:sp>
        <p:nvSpPr>
          <p:cNvPr id="100" name="Text Box 38"/>
          <p:cNvSpPr txBox="1">
            <a:spLocks noChangeArrowheads="1"/>
          </p:cNvSpPr>
          <p:nvPr/>
        </p:nvSpPr>
        <p:spPr bwMode="auto">
          <a:xfrm>
            <a:off x="8606681" y="5752820"/>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sz="2400" dirty="0">
                <a:solidFill>
                  <a:srgbClr val="00823B"/>
                </a:solidFill>
              </a:rPr>
              <a:t>4</a:t>
            </a:r>
          </a:p>
        </p:txBody>
      </p:sp>
      <p:sp>
        <p:nvSpPr>
          <p:cNvPr id="3" name="矩形 2"/>
          <p:cNvSpPr/>
          <p:nvPr/>
        </p:nvSpPr>
        <p:spPr>
          <a:xfrm>
            <a:off x="6452026" y="6243525"/>
            <a:ext cx="2310248" cy="461665"/>
          </a:xfrm>
          <a:prstGeom prst="rect">
            <a:avLst/>
          </a:prstGeom>
        </p:spPr>
        <p:txBody>
          <a:bodyPr wrap="none">
            <a:spAutoFit/>
          </a:bodyPr>
          <a:lstStyle/>
          <a:p>
            <a:r>
              <a:rPr kumimoji="1" lang="en-US" altLang="zh-CN" sz="2400" b="1" dirty="0">
                <a:solidFill>
                  <a:srgbClr val="008000"/>
                </a:solidFill>
                <a:latin typeface="Times New Roman" pitchFamily="18" charset="0"/>
                <a:ea typeface="隶书" pitchFamily="49" charset="-122"/>
              </a:rPr>
              <a:t>Huffman</a:t>
            </a:r>
            <a:r>
              <a:rPr kumimoji="1" lang="zh-CN" altLang="en-US" sz="2400" b="1" dirty="0">
                <a:solidFill>
                  <a:srgbClr val="008000"/>
                </a:solidFill>
                <a:latin typeface="Times New Roman" pitchFamily="18" charset="0"/>
                <a:ea typeface="隶书" pitchFamily="49" charset="-122"/>
              </a:rPr>
              <a:t>编码树</a:t>
            </a:r>
            <a:endParaRPr kumimoji="1" lang="zh-CN" altLang="en-US" sz="1600" dirty="0">
              <a:latin typeface="Times New Roman" pitchFamily="18" charset="0"/>
              <a:ea typeface="仿宋_GB2312" pitchFamily="49" charset="-122"/>
            </a:endParaRPr>
          </a:p>
        </p:txBody>
      </p:sp>
      <p:sp>
        <p:nvSpPr>
          <p:cNvPr id="102" name="TextBox 20"/>
          <p:cNvSpPr txBox="1">
            <a:spLocks noChangeArrowheads="1"/>
          </p:cNvSpPr>
          <p:nvPr/>
        </p:nvSpPr>
        <p:spPr bwMode="auto">
          <a:xfrm>
            <a:off x="580212" y="5358347"/>
            <a:ext cx="5112568" cy="954107"/>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sz="2800" dirty="0"/>
              <a:t>应用广泛的信源编码技术：</a:t>
            </a:r>
            <a:r>
              <a:rPr lang="en-US" altLang="zh-CN" sz="2800" dirty="0"/>
              <a:t>JPEG, MPEG, H.264, AVS…)</a:t>
            </a:r>
          </a:p>
        </p:txBody>
      </p:sp>
    </p:spTree>
    <p:extLst>
      <p:ext uri="{BB962C8B-B14F-4D97-AF65-F5344CB8AC3E}">
        <p14:creationId xmlns:p14="http://schemas.microsoft.com/office/powerpoint/2010/main" val="1678588431"/>
      </p:ext>
    </p:extLst>
  </p:cSld>
  <p:clrMapOvr>
    <a:masterClrMapping/>
  </p:clrMapOvr>
  <p:transition advTm="157">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171653" y="1137940"/>
                <a:ext cx="8654611" cy="140038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习题</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按各字符的出现概率 </a:t>
                </a:r>
                <a14:m>
                  <m:oMath xmlns:m="http://schemas.openxmlformats.org/officeDocument/2006/math">
                    <m:r>
                      <a:rPr lang="en-US" altLang="zh-CN" sz="2400" b="1" i="1" dirty="0">
                        <a:solidFill>
                          <a:srgbClr val="FF0000"/>
                        </a:solidFill>
                        <a:latin typeface="Cambria Math" panose="02040503050406030204" pitchFamily="18" charset="0"/>
                        <a:ea typeface="微软雅黑" panose="020B0503020204020204" pitchFamily="34" charset="-122"/>
                      </a:rPr>
                      <m:t>𝑾</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smtClean="0">
                        <a:solidFill>
                          <a:srgbClr val="FF0000"/>
                        </a:solidFill>
                        <a:latin typeface="Cambria Math" panose="02040503050406030204" pitchFamily="18" charset="0"/>
                        <a:ea typeface="微软雅黑" panose="020B0503020204020204" pitchFamily="34" charset="-122"/>
                      </a:rPr>
                      <m:t>𝟏</m:t>
                    </m:r>
                    <m:r>
                      <a:rPr lang="en-US" altLang="zh-CN" sz="2400" b="1" i="1" dirty="0" smtClean="0">
                        <a:solidFill>
                          <a:srgbClr val="FF0000"/>
                        </a:solidFill>
                        <a:latin typeface="Cambria Math" panose="02040503050406030204" pitchFamily="18" charset="0"/>
                        <a:ea typeface="微软雅黑" panose="020B0503020204020204" pitchFamily="34" charset="-122"/>
                      </a:rPr>
                      <m:t>/</m:t>
                    </m:r>
                    <m:r>
                      <a:rPr lang="en-US" altLang="zh-CN" sz="2400" b="1" i="1" dirty="0" smtClean="0">
                        <a:solidFill>
                          <a:srgbClr val="FF0000"/>
                        </a:solidFill>
                        <a:latin typeface="Cambria Math" panose="02040503050406030204" pitchFamily="18" charset="0"/>
                        <a:ea typeface="微软雅黑" panose="020B0503020204020204" pitchFamily="34" charset="-122"/>
                      </a:rPr>
                      <m:t>𝟐</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smtClean="0">
                        <a:solidFill>
                          <a:srgbClr val="FF0000"/>
                        </a:solidFill>
                        <a:latin typeface="Cambria Math" panose="02040503050406030204" pitchFamily="18" charset="0"/>
                        <a:ea typeface="微软雅黑" panose="020B0503020204020204" pitchFamily="34" charset="-122"/>
                      </a:rPr>
                      <m:t>𝟏</m:t>
                    </m:r>
                    <m:r>
                      <a:rPr lang="en-US" altLang="zh-CN" sz="2400" b="1" i="1" dirty="0" smtClean="0">
                        <a:solidFill>
                          <a:srgbClr val="FF0000"/>
                        </a:solidFill>
                        <a:latin typeface="Cambria Math" panose="02040503050406030204" pitchFamily="18" charset="0"/>
                        <a:ea typeface="微软雅黑" panose="020B0503020204020204" pitchFamily="34" charset="-122"/>
                      </a:rPr>
                      <m:t>/</m:t>
                    </m:r>
                    <m:r>
                      <a:rPr lang="en-US" altLang="zh-CN" sz="2400" b="1" i="1" dirty="0" smtClean="0">
                        <a:solidFill>
                          <a:srgbClr val="FF0000"/>
                        </a:solidFill>
                        <a:latin typeface="Cambria Math" panose="02040503050406030204" pitchFamily="18" charset="0"/>
                        <a:ea typeface="微软雅黑" panose="020B0503020204020204" pitchFamily="34" charset="-122"/>
                      </a:rPr>
                      <m:t>𝟖</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𝟏</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smtClean="0">
                        <a:solidFill>
                          <a:srgbClr val="FF0000"/>
                        </a:solidFill>
                        <a:latin typeface="Cambria Math" panose="02040503050406030204" pitchFamily="18" charset="0"/>
                        <a:ea typeface="微软雅黑" panose="020B0503020204020204" pitchFamily="34" charset="-122"/>
                      </a:rPr>
                      <m:t>𝟖</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𝟏</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smtClean="0">
                        <a:solidFill>
                          <a:srgbClr val="FF0000"/>
                        </a:solidFill>
                        <a:latin typeface="Cambria Math" panose="02040503050406030204" pitchFamily="18" charset="0"/>
                        <a:ea typeface="微软雅黑" panose="020B0503020204020204" pitchFamily="34" charset="-122"/>
                      </a:rPr>
                      <m:t>𝟖</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𝟏</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smtClean="0">
                        <a:solidFill>
                          <a:srgbClr val="FF0000"/>
                        </a:solidFill>
                        <a:latin typeface="Cambria Math" panose="02040503050406030204" pitchFamily="18" charset="0"/>
                        <a:ea typeface="微软雅黑" panose="020B0503020204020204" pitchFamily="34" charset="-122"/>
                      </a:rPr>
                      <m:t>𝟖</m:t>
                    </m:r>
                    <m:r>
                      <a:rPr lang="en-US" altLang="zh-CN" sz="2400" b="1" i="1" dirty="0">
                        <a:solidFill>
                          <a:srgbClr val="FF0000"/>
                        </a:solidFill>
                        <a:latin typeface="Cambria Math" panose="02040503050406030204" pitchFamily="18" charset="0"/>
                        <a:ea typeface="微软雅黑" panose="020B0503020204020204" pitchFamily="34" charset="-122"/>
                      </a:rPr>
                      <m:t>}</m:t>
                    </m:r>
                    <m:r>
                      <a:rPr lang="zh-CN" altLang="en-US" sz="2400" b="1" i="1" dirty="0">
                        <a:solidFill>
                          <a:srgbClr val="FF0000"/>
                        </a:solidFill>
                        <a:latin typeface="Cambria Math" panose="02040503050406030204" pitchFamily="18" charset="0"/>
                        <a:ea typeface="微软雅黑" panose="020B0503020204020204" pitchFamily="34" charset="-122"/>
                      </a:rPr>
                      <m:t>，</m:t>
                    </m:r>
                  </m:oMath>
                </a14:m>
                <a:r>
                  <a:rPr lang="zh-CN" altLang="en-US" sz="2400" b="1" dirty="0" smtClean="0">
                    <a:latin typeface="微软雅黑" panose="020B0503020204020204" pitchFamily="34" charset="-122"/>
                    <a:ea typeface="微软雅黑" panose="020B0503020204020204" pitchFamily="34" charset="-122"/>
                  </a:rPr>
                  <a:t>求哈夫曼编码的平均码长</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171653" y="1137940"/>
                <a:ext cx="8654611" cy="1400383"/>
              </a:xfrm>
              <a:prstGeom prst="rect">
                <a:avLst/>
              </a:prstGeom>
              <a:blipFill>
                <a:blip r:embed="rId3"/>
                <a:stretch>
                  <a:fillRect l="-1549" t="-5677" b="-960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018509557"/>
      </p:ext>
    </p:extLst>
  </p:cSld>
  <p:clrMapOvr>
    <a:masterClrMapping/>
  </p:clrMapOvr>
  <p:transition advTm="157">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2907"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5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4935" y="4507472"/>
            <a:ext cx="0"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30" name="组合 129"/>
          <p:cNvGrpSpPr/>
          <p:nvPr/>
        </p:nvGrpSpPr>
        <p:grpSpPr>
          <a:xfrm>
            <a:off x="3365200" y="2533647"/>
            <a:ext cx="2598270" cy="1505219"/>
            <a:chOff x="3365200" y="2533647"/>
            <a:chExt cx="2598270" cy="1505219"/>
          </a:xfrm>
        </p:grpSpPr>
        <p:cxnSp>
          <p:nvCxnSpPr>
            <p:cNvPr id="119" name="直接箭头连接符 118"/>
            <p:cNvCxnSpPr/>
            <p:nvPr/>
          </p:nvCxnSpPr>
          <p:spPr bwMode="auto">
            <a:xfrm flipV="1">
              <a:off x="3365200" y="2884144"/>
              <a:ext cx="702744" cy="279756"/>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21" name="直接箭头连接符 120"/>
            <p:cNvCxnSpPr/>
            <p:nvPr/>
          </p:nvCxnSpPr>
          <p:spPr bwMode="auto">
            <a:xfrm flipV="1">
              <a:off x="4005437" y="3011035"/>
              <a:ext cx="321274" cy="1027831"/>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23" name="文本框 122"/>
            <p:cNvSpPr txBox="1"/>
            <p:nvPr/>
          </p:nvSpPr>
          <p:spPr>
            <a:xfrm>
              <a:off x="4004100" y="2533647"/>
              <a:ext cx="1959370"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(nodes)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2382616" y="1646683"/>
            <a:ext cx="1819585" cy="643758"/>
            <a:chOff x="2382616" y="1646683"/>
            <a:chExt cx="1819585" cy="643758"/>
          </a:xfrm>
        </p:grpSpPr>
        <p:cxnSp>
          <p:nvCxnSpPr>
            <p:cNvPr id="125" name="直接箭头连接符 12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31" name="文本框 130"/>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grpSp>
        <p:nvGrpSpPr>
          <p:cNvPr id="156" name="组合 155"/>
          <p:cNvGrpSpPr/>
          <p:nvPr/>
        </p:nvGrpSpPr>
        <p:grpSpPr>
          <a:xfrm>
            <a:off x="2697324" y="2130551"/>
            <a:ext cx="1504877" cy="1503262"/>
            <a:chOff x="2697324" y="2130551"/>
            <a:chExt cx="1504877" cy="1503262"/>
          </a:xfrm>
        </p:grpSpPr>
        <p:cxnSp>
          <p:nvCxnSpPr>
            <p:cNvPr id="151" name="直接箭头连接符 150"/>
            <p:cNvCxnSpPr/>
            <p:nvPr/>
          </p:nvCxnSpPr>
          <p:spPr bwMode="auto">
            <a:xfrm flipV="1">
              <a:off x="2697324" y="2427347"/>
              <a:ext cx="678426" cy="331407"/>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cxnSp>
          <p:nvCxnSpPr>
            <p:cNvPr id="152" name="直接箭头连接符 151"/>
            <p:cNvCxnSpPr/>
            <p:nvPr/>
          </p:nvCxnSpPr>
          <p:spPr bwMode="auto">
            <a:xfrm flipH="1" flipV="1">
              <a:off x="3586400" y="2536740"/>
              <a:ext cx="45803" cy="1097073"/>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sp>
          <p:nvSpPr>
            <p:cNvPr id="153" name="文本框 152"/>
            <p:cNvSpPr txBox="1"/>
            <p:nvPr/>
          </p:nvSpPr>
          <p:spPr>
            <a:xfrm>
              <a:off x="3419872" y="2130551"/>
              <a:ext cx="782329" cy="400110"/>
            </a:xfrm>
            <a:prstGeom prst="rect">
              <a:avLst/>
            </a:prstGeom>
            <a:noFill/>
          </p:spPr>
          <p:txBody>
            <a:bodyPr wrap="square" rtlCol="0">
              <a:spAutoFit/>
            </a:bodyPr>
            <a:lstStyle/>
            <a:p>
              <a:r>
                <a:rPr lang="zh-CN" altLang="en-US" sz="2000" b="1" dirty="0">
                  <a:solidFill>
                    <a:srgbClr val="7030A0"/>
                  </a:solidFill>
                  <a:latin typeface="微软雅黑" panose="020B0503020204020204" pitchFamily="34" charset="-122"/>
                  <a:ea typeface="微软雅黑" panose="020B0503020204020204" pitchFamily="34" charset="-122"/>
                </a:rPr>
                <a:t>链路</a:t>
              </a:r>
            </a:p>
          </p:txBody>
        </p:sp>
      </p:gr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椭圆 157"/>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9" name="椭圆 158"/>
          <p:cNvSpPr/>
          <p:nvPr/>
        </p:nvSpPr>
        <p:spPr bwMode="auto">
          <a:xfrm>
            <a:off x="2912861" y="308355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0" name="TextBox 20"/>
          <p:cNvSpPr txBox="1">
            <a:spLocks noChangeArrowheads="1"/>
          </p:cNvSpPr>
          <p:nvPr/>
        </p:nvSpPr>
        <p:spPr bwMode="auto">
          <a:xfrm>
            <a:off x="5134436" y="1124744"/>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根</a:t>
            </a:r>
            <a:r>
              <a:rPr lang="en-US" altLang="zh-CN" sz="2200" b="1" dirty="0">
                <a:latin typeface="微软雅黑" panose="020B0503020204020204" pitchFamily="34" charset="-122"/>
                <a:ea typeface="微软雅黑" panose="020B0503020204020204" pitchFamily="34" charset="-122"/>
              </a:rPr>
              <a:t>(root)</a:t>
            </a:r>
          </a:p>
        </p:txBody>
      </p:sp>
      <p:sp>
        <p:nvSpPr>
          <p:cNvPr id="161" name="TextBox 20"/>
          <p:cNvSpPr txBox="1">
            <a:spLocks noChangeArrowheads="1"/>
          </p:cNvSpPr>
          <p:nvPr/>
        </p:nvSpPr>
        <p:spPr bwMode="auto">
          <a:xfrm>
            <a:off x="5134436" y="1988840"/>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度数</a:t>
            </a:r>
            <a:r>
              <a:rPr lang="en-US" altLang="zh-CN" sz="2200" b="1" dirty="0">
                <a:latin typeface="微软雅黑" panose="020B0503020204020204" pitchFamily="34" charset="-122"/>
                <a:ea typeface="微软雅黑" panose="020B0503020204020204" pitchFamily="34" charset="-122"/>
              </a:rPr>
              <a:t>(degree)</a:t>
            </a:r>
          </a:p>
        </p:txBody>
      </p:sp>
      <p:sp>
        <p:nvSpPr>
          <p:cNvPr id="164" name="TextBox 20"/>
          <p:cNvSpPr txBox="1">
            <a:spLocks noChangeArrowheads="1"/>
          </p:cNvSpPr>
          <p:nvPr/>
        </p:nvSpPr>
        <p:spPr bwMode="auto">
          <a:xfrm>
            <a:off x="5134436" y="242088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兄弟</a:t>
            </a:r>
            <a:r>
              <a:rPr lang="en-US" altLang="zh-CN" sz="2200" b="1" dirty="0">
                <a:latin typeface="微软雅黑" panose="020B0503020204020204" pitchFamily="34" charset="-122"/>
                <a:ea typeface="微软雅黑" panose="020B0503020204020204" pitchFamily="34" charset="-122"/>
              </a:rPr>
              <a:t>(sibling)</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65" name="椭圆 164"/>
          <p:cNvSpPr/>
          <p:nvPr/>
        </p:nvSpPr>
        <p:spPr bwMode="auto">
          <a:xfrm>
            <a:off x="1697222"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6" name="椭圆 165"/>
          <p:cNvSpPr/>
          <p:nvPr/>
        </p:nvSpPr>
        <p:spPr bwMode="auto">
          <a:xfrm>
            <a:off x="1070111"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7" name="椭圆 166"/>
          <p:cNvSpPr/>
          <p:nvPr/>
        </p:nvSpPr>
        <p:spPr bwMode="auto">
          <a:xfrm>
            <a:off x="441445" y="3998712"/>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8" name="椭圆 167"/>
          <p:cNvSpPr/>
          <p:nvPr/>
        </p:nvSpPr>
        <p:spPr bwMode="auto">
          <a:xfrm>
            <a:off x="2462907" y="4001496"/>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9" name="椭圆 168"/>
          <p:cNvSpPr/>
          <p:nvPr/>
        </p:nvSpPr>
        <p:spPr bwMode="auto">
          <a:xfrm>
            <a:off x="3041357" y="3980708"/>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0" name="椭圆 169"/>
          <p:cNvSpPr/>
          <p:nvPr/>
        </p:nvSpPr>
        <p:spPr bwMode="auto">
          <a:xfrm>
            <a:off x="3614214" y="3998517"/>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1" name="椭圆 170"/>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2" name="椭圆 171"/>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2462907" y="5083264"/>
            <a:ext cx="504056" cy="505976"/>
          </a:xfrm>
          <a:prstGeom prst="ellipse">
            <a:avLst/>
          </a:prstGeom>
          <a:solidFill>
            <a:srgbClr val="7030A0">
              <a:alpha val="25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4" name="椭圆 173"/>
          <p:cNvSpPr/>
          <p:nvPr/>
        </p:nvSpPr>
        <p:spPr bwMode="auto">
          <a:xfrm>
            <a:off x="3614214"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5" name="椭圆 174"/>
          <p:cNvSpPr/>
          <p:nvPr/>
        </p:nvSpPr>
        <p:spPr bwMode="auto">
          <a:xfrm>
            <a:off x="1697222"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6" name="椭圆 175"/>
          <p:cNvSpPr/>
          <p:nvPr/>
        </p:nvSpPr>
        <p:spPr bwMode="auto">
          <a:xfrm>
            <a:off x="3041357" y="3980708"/>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7" name="椭圆 176"/>
          <p:cNvSpPr/>
          <p:nvPr/>
        </p:nvSpPr>
        <p:spPr bwMode="auto">
          <a:xfrm>
            <a:off x="441445" y="3998712"/>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8" name="椭圆 177"/>
          <p:cNvSpPr/>
          <p:nvPr/>
        </p:nvSpPr>
        <p:spPr bwMode="auto">
          <a:xfrm>
            <a:off x="2462907"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9" name="椭圆 178"/>
          <p:cNvSpPr/>
          <p:nvPr/>
        </p:nvSpPr>
        <p:spPr bwMode="auto">
          <a:xfrm>
            <a:off x="1473797" y="5086845"/>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0" name="椭圆 179"/>
          <p:cNvSpPr/>
          <p:nvPr/>
        </p:nvSpPr>
        <p:spPr bwMode="auto">
          <a:xfrm>
            <a:off x="676984"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1" name="TextBox 20"/>
          <p:cNvSpPr txBox="1">
            <a:spLocks noChangeArrowheads="1"/>
          </p:cNvSpPr>
          <p:nvPr/>
        </p:nvSpPr>
        <p:spPr bwMode="auto">
          <a:xfrm>
            <a:off x="5134436" y="314096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叶节点</a:t>
            </a:r>
            <a:r>
              <a:rPr lang="en-US" altLang="zh-CN" sz="2200" b="1" dirty="0">
                <a:latin typeface="微软雅黑" panose="020B0503020204020204" pitchFamily="34" charset="-122"/>
                <a:ea typeface="微软雅黑" panose="020B0503020204020204" pitchFamily="34" charset="-122"/>
              </a:rPr>
              <a:t>(leaf)</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没有孩子</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2" name="TextBox 20"/>
          <p:cNvSpPr txBox="1">
            <a:spLocks noChangeArrowheads="1"/>
          </p:cNvSpPr>
          <p:nvPr/>
        </p:nvSpPr>
        <p:spPr bwMode="auto">
          <a:xfrm>
            <a:off x="5134436" y="3842464"/>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内部节点</a:t>
            </a:r>
            <a:r>
              <a:rPr lang="en-US" altLang="zh-CN" sz="2200" b="1" dirty="0">
                <a:latin typeface="微软雅黑" panose="020B0503020204020204" pitchFamily="34" charset="-122"/>
                <a:ea typeface="微软雅黑" panose="020B0503020204020204" pitchFamily="34" charset="-122"/>
              </a:rPr>
              <a:t>(internal node)</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叶子节点外所有节点</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3" name="椭圆 182"/>
          <p:cNvSpPr/>
          <p:nvPr/>
        </p:nvSpPr>
        <p:spPr bwMode="auto">
          <a:xfrm>
            <a:off x="1968796" y="228065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5" name="椭圆 184"/>
          <p:cNvSpPr/>
          <p:nvPr/>
        </p:nvSpPr>
        <p:spPr bwMode="auto">
          <a:xfrm>
            <a:off x="2916697" y="30837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6" name="椭圆 185"/>
          <p:cNvSpPr/>
          <p:nvPr/>
        </p:nvSpPr>
        <p:spPr bwMode="auto">
          <a:xfrm>
            <a:off x="2462907" y="40014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7" name="椭圆 186"/>
          <p:cNvSpPr/>
          <p:nvPr/>
        </p:nvSpPr>
        <p:spPr bwMode="auto">
          <a:xfrm>
            <a:off x="1114735" y="307396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8" name="椭圆 187"/>
          <p:cNvSpPr/>
          <p:nvPr/>
        </p:nvSpPr>
        <p:spPr bwMode="auto">
          <a:xfrm>
            <a:off x="1070111" y="399851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89" name="组合 188"/>
          <p:cNvGrpSpPr/>
          <p:nvPr/>
        </p:nvGrpSpPr>
        <p:grpSpPr>
          <a:xfrm>
            <a:off x="3042722" y="4491743"/>
            <a:ext cx="2177350" cy="908357"/>
            <a:chOff x="2729249" y="2513477"/>
            <a:chExt cx="2177350" cy="908357"/>
          </a:xfrm>
        </p:grpSpPr>
        <p:cxnSp>
          <p:nvCxnSpPr>
            <p:cNvPr id="190" name="直接箭头连接符 189"/>
            <p:cNvCxnSpPr/>
            <p:nvPr/>
          </p:nvCxnSpPr>
          <p:spPr bwMode="auto">
            <a:xfrm>
              <a:off x="3124605" y="2513477"/>
              <a:ext cx="224821" cy="203420"/>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91" name="直接箭头连接符 190"/>
            <p:cNvCxnSpPr/>
            <p:nvPr/>
          </p:nvCxnSpPr>
          <p:spPr bwMode="auto">
            <a:xfrm flipV="1">
              <a:off x="2729249" y="2973265"/>
              <a:ext cx="579282" cy="44856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92" name="文本框 191"/>
            <p:cNvSpPr txBox="1"/>
            <p:nvPr/>
          </p:nvSpPr>
          <p:spPr>
            <a:xfrm>
              <a:off x="3295828" y="2667637"/>
              <a:ext cx="1610771"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叶节点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(leaf)</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99" name="TextBox 20"/>
          <p:cNvSpPr txBox="1">
            <a:spLocks noChangeArrowheads="1"/>
          </p:cNvSpPr>
          <p:nvPr/>
        </p:nvSpPr>
        <p:spPr bwMode="auto">
          <a:xfrm>
            <a:off x="5134436" y="5356373"/>
            <a:ext cx="4262100" cy="1384995"/>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祖先</a:t>
            </a:r>
            <a:r>
              <a:rPr lang="en-US" altLang="zh-CN" sz="2200" b="1" dirty="0">
                <a:latin typeface="微软雅黑" panose="020B0503020204020204" pitchFamily="34" charset="-122"/>
                <a:ea typeface="微软雅黑" panose="020B0503020204020204" pitchFamily="34" charset="-122"/>
              </a:rPr>
              <a:t>(ancestor)</a:t>
            </a:r>
          </a:p>
          <a:p>
            <a:pPr algn="ctr">
              <a:buClr>
                <a:srgbClr val="C00000"/>
              </a:buClr>
              <a:defRPr/>
            </a:pPr>
            <a:r>
              <a:rPr lang="zh-CN" altLang="en-US" sz="2200" b="1" dirty="0">
                <a:latin typeface="微软雅黑" panose="020B0503020204020204" pitchFamily="34" charset="-122"/>
                <a:ea typeface="微软雅黑" panose="020B0503020204020204" pitchFamily="34" charset="-122"/>
              </a:rPr>
              <a:t>后代</a:t>
            </a:r>
            <a:r>
              <a:rPr lang="en-US" altLang="zh-CN" sz="2200" b="1" dirty="0">
                <a:latin typeface="微软雅黑" panose="020B0503020204020204" pitchFamily="34" charset="-122"/>
                <a:ea typeface="微软雅黑" panose="020B0503020204020204" pitchFamily="34" charset="-122"/>
              </a:rPr>
              <a:t>(descendent)</a:t>
            </a:r>
          </a:p>
          <a:p>
            <a:pPr algn="ctr">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通往链路可以从</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到达</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则</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的祖先，</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的后代</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3" name="TextBox 20"/>
          <p:cNvSpPr txBox="1">
            <a:spLocks noChangeArrowheads="1"/>
          </p:cNvSpPr>
          <p:nvPr/>
        </p:nvSpPr>
        <p:spPr bwMode="auto">
          <a:xfrm>
            <a:off x="5134436" y="458112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祖父</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grandparant</a:t>
            </a:r>
            <a:r>
              <a:rPr lang="en-US" altLang="zh-CN" sz="2200" b="1" dirty="0">
                <a:latin typeface="微软雅黑" panose="020B0503020204020204" pitchFamily="34" charset="-122"/>
                <a:ea typeface="微软雅黑" panose="020B0503020204020204" pitchFamily="34" charset="-122"/>
              </a:rPr>
              <a:t>)</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父亲的父亲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4" name="TextBox 20"/>
          <p:cNvSpPr txBox="1">
            <a:spLocks noChangeArrowheads="1"/>
          </p:cNvSpPr>
          <p:nvPr/>
        </p:nvSpPr>
        <p:spPr bwMode="auto">
          <a:xfrm>
            <a:off x="4067944" y="1557953"/>
            <a:ext cx="542177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父亲</a:t>
            </a:r>
            <a:r>
              <a:rPr lang="en-US" altLang="zh-CN" sz="2200" b="1" dirty="0">
                <a:latin typeface="微软雅黑" panose="020B0503020204020204" pitchFamily="34" charset="-122"/>
                <a:ea typeface="微软雅黑" panose="020B0503020204020204" pitchFamily="34" charset="-122"/>
              </a:rPr>
              <a:t>(parent)</a:t>
            </a:r>
            <a:r>
              <a:rPr lang="zh-CN" altLang="en-US" sz="2200" b="1" dirty="0">
                <a:latin typeface="微软雅黑" panose="020B0503020204020204" pitchFamily="34" charset="-122"/>
                <a:ea typeface="微软雅黑" panose="020B0503020204020204" pitchFamily="34" charset="-122"/>
              </a:rPr>
              <a:t>、孩子</a:t>
            </a:r>
            <a:r>
              <a:rPr lang="en-US" altLang="zh-CN" sz="2200" b="1" dirty="0">
                <a:latin typeface="微软雅黑" panose="020B0503020204020204" pitchFamily="34" charset="-122"/>
                <a:ea typeface="微软雅黑" panose="020B0503020204020204" pitchFamily="34" charset="-122"/>
              </a:rPr>
              <a:t>(child, children)</a:t>
            </a:r>
          </a:p>
        </p:txBody>
      </p:sp>
      <p:sp>
        <p:nvSpPr>
          <p:cNvPr id="205" name="椭圆 204"/>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7" name="椭圆 206"/>
          <p:cNvSpPr/>
          <p:nvPr/>
        </p:nvSpPr>
        <p:spPr bwMode="auto">
          <a:xfrm>
            <a:off x="2915532" y="308378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8" name="椭圆 207"/>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9" name="椭圆 208"/>
          <p:cNvSpPr/>
          <p:nvPr/>
        </p:nvSpPr>
        <p:spPr bwMode="auto">
          <a:xfrm>
            <a:off x="1697222"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0" name="椭圆 209"/>
          <p:cNvSpPr/>
          <p:nvPr/>
        </p:nvSpPr>
        <p:spPr bwMode="auto">
          <a:xfrm>
            <a:off x="2462907" y="400149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1" name="椭圆 210"/>
          <p:cNvSpPr/>
          <p:nvPr/>
        </p:nvSpPr>
        <p:spPr bwMode="auto">
          <a:xfrm>
            <a:off x="3041357" y="3980708"/>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2" name="椭圆 211"/>
          <p:cNvSpPr/>
          <p:nvPr/>
        </p:nvSpPr>
        <p:spPr bwMode="auto">
          <a:xfrm>
            <a:off x="3614214"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椭圆 212"/>
          <p:cNvSpPr/>
          <p:nvPr/>
        </p:nvSpPr>
        <p:spPr bwMode="auto">
          <a:xfrm>
            <a:off x="676984"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4" name="椭圆 213"/>
          <p:cNvSpPr/>
          <p:nvPr/>
        </p:nvSpPr>
        <p:spPr bwMode="auto">
          <a:xfrm>
            <a:off x="1475809" y="5086030"/>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5" name="椭圆 214"/>
          <p:cNvSpPr/>
          <p:nvPr/>
        </p:nvSpPr>
        <p:spPr bwMode="auto">
          <a:xfrm>
            <a:off x="2462907"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6" name="椭圆 215"/>
          <p:cNvSpPr/>
          <p:nvPr/>
        </p:nvSpPr>
        <p:spPr bwMode="auto">
          <a:xfrm>
            <a:off x="1070111"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7" name="椭圆 216"/>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8" name="椭圆 217"/>
          <p:cNvSpPr/>
          <p:nvPr/>
        </p:nvSpPr>
        <p:spPr bwMode="auto">
          <a:xfrm>
            <a:off x="1968796" y="2280659"/>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9" name="椭圆 218"/>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TextBox 20"/>
          <p:cNvSpPr txBox="1">
            <a:spLocks noChangeArrowheads="1"/>
          </p:cNvSpPr>
          <p:nvPr/>
        </p:nvSpPr>
        <p:spPr bwMode="auto">
          <a:xfrm>
            <a:off x="228617" y="5812284"/>
            <a:ext cx="3380684"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的共有祖先为？</a:t>
            </a:r>
            <a:endParaRPr lang="en-US" altLang="zh-CN" sz="2400" b="1" dirty="0">
              <a:latin typeface="微软雅黑" panose="020B0503020204020204" pitchFamily="34" charset="-122"/>
              <a:ea typeface="微软雅黑" panose="020B0503020204020204" pitchFamily="34" charset="-122"/>
            </a:endParaRPr>
          </a:p>
        </p:txBody>
      </p:sp>
      <p:sp>
        <p:nvSpPr>
          <p:cNvPr id="221" name="椭圆 220"/>
          <p:cNvSpPr/>
          <p:nvPr/>
        </p:nvSpPr>
        <p:spPr bwMode="auto">
          <a:xfrm>
            <a:off x="441445" y="3998712"/>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2" name="椭圆 221"/>
          <p:cNvSpPr/>
          <p:nvPr/>
        </p:nvSpPr>
        <p:spPr bwMode="auto">
          <a:xfrm>
            <a:off x="676984" y="50832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3" name="椭圆 222"/>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4" name="椭圆 223"/>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5" name="椭圆 224"/>
          <p:cNvSpPr/>
          <p:nvPr/>
        </p:nvSpPr>
        <p:spPr bwMode="auto">
          <a:xfrm>
            <a:off x="1970115" y="2279539"/>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6" name="TextBox 20"/>
          <p:cNvSpPr txBox="1">
            <a:spLocks noChangeArrowheads="1"/>
          </p:cNvSpPr>
          <p:nvPr/>
        </p:nvSpPr>
        <p:spPr bwMode="auto">
          <a:xfrm>
            <a:off x="205716" y="6280773"/>
            <a:ext cx="269007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是兄弟吗？</a:t>
            </a:r>
            <a:endParaRPr lang="en-US" altLang="zh-CN" sz="2400" b="1" dirty="0">
              <a:latin typeface="微软雅黑" panose="020B0503020204020204" pitchFamily="34" charset="-122"/>
              <a:ea typeface="微软雅黑" panose="020B0503020204020204" pitchFamily="34" charset="-122"/>
            </a:endParaRPr>
          </a:p>
        </p:txBody>
      </p:sp>
      <p:sp>
        <p:nvSpPr>
          <p:cNvPr id="227" name="椭圆 226"/>
          <p:cNvSpPr/>
          <p:nvPr/>
        </p:nvSpPr>
        <p:spPr bwMode="auto">
          <a:xfrm>
            <a:off x="1697222"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8" name="椭圆 227"/>
          <p:cNvSpPr/>
          <p:nvPr/>
        </p:nvSpPr>
        <p:spPr bwMode="auto">
          <a:xfrm>
            <a:off x="2462907" y="400149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TextBox 20"/>
          <p:cNvSpPr txBox="1">
            <a:spLocks noChangeArrowheads="1"/>
          </p:cNvSpPr>
          <p:nvPr/>
        </p:nvSpPr>
        <p:spPr bwMode="auto">
          <a:xfrm>
            <a:off x="2299902" y="596624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堂兄弟</a:t>
            </a:r>
            <a:r>
              <a:rPr lang="en-US" altLang="zh-CN" sz="2200" b="1" dirty="0">
                <a:latin typeface="微软雅黑" panose="020B0503020204020204" pitchFamily="34" charset="-122"/>
                <a:ea typeface="微软雅黑" panose="020B0503020204020204" pitchFamily="34" charset="-122"/>
              </a:rPr>
              <a:t>(cousin)</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具有相同的祖父</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494410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strips(upRight)">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strips(upRight)">
                                      <p:cBhvr>
                                        <p:cTn id="12" dur="500"/>
                                        <p:tgtEl>
                                          <p:spTgt spid="132"/>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strips(upRight)">
                                      <p:cBhvr>
                                        <p:cTn id="47" dur="500"/>
                                        <p:tgtEl>
                                          <p:spTgt spid="15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6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7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7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7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7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7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0"/>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81"/>
                                        </p:tgtEl>
                                        <p:attrNameLst>
                                          <p:attrName>style.visibility</p:attrName>
                                        </p:attrNameLst>
                                      </p:cBhvr>
                                      <p:to>
                                        <p:strVal val="visible"/>
                                      </p:to>
                                    </p:set>
                                  </p:childTnLst>
                                </p:cTn>
                              </p:par>
                              <p:par>
                                <p:cTn id="103" presetID="18" presetClass="entr" presetSubtype="3" fill="hold" nodeType="withEffect">
                                  <p:stCondLst>
                                    <p:cond delay="0"/>
                                  </p:stCondLst>
                                  <p:childTnLst>
                                    <p:set>
                                      <p:cBhvr>
                                        <p:cTn id="104" dur="1" fill="hold">
                                          <p:stCondLst>
                                            <p:cond delay="0"/>
                                          </p:stCondLst>
                                        </p:cTn>
                                        <p:tgtEl>
                                          <p:spTgt spid="189"/>
                                        </p:tgtEl>
                                        <p:attrNameLst>
                                          <p:attrName>style.visibility</p:attrName>
                                        </p:attrNameLst>
                                      </p:cBhvr>
                                      <p:to>
                                        <p:strVal val="visible"/>
                                      </p:to>
                                    </p:set>
                                    <p:animEffect transition="in" filter="strips(upRight)">
                                      <p:cBhvr>
                                        <p:cTn id="105" dur="500"/>
                                        <p:tgtEl>
                                          <p:spTgt spid="189"/>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8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8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8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8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03"/>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18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205"/>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07"/>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208"/>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209"/>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21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2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1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1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21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9"/>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216"/>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17"/>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218"/>
                                        </p:tgtEl>
                                        <p:attrNameLst>
                                          <p:attrName>style.visibility</p:attrName>
                                        </p:attrNameLst>
                                      </p:cBhvr>
                                      <p:to>
                                        <p:strVal val="visible"/>
                                      </p:to>
                                    </p:set>
                                  </p:childTnLst>
                                </p:cTn>
                              </p:par>
                              <p:par>
                                <p:cTn id="156" presetID="1" presetClass="exit" presetSubtype="0" fill="hold" grpId="1" nodeType="withEffect">
                                  <p:stCondLst>
                                    <p:cond delay="0"/>
                                  </p:stCondLst>
                                  <p:childTnLst>
                                    <p:set>
                                      <p:cBhvr>
                                        <p:cTn id="157" dur="1" fill="hold">
                                          <p:stCondLst>
                                            <p:cond delay="0"/>
                                          </p:stCondLst>
                                        </p:cTn>
                                        <p:tgtEl>
                                          <p:spTgt spid="214"/>
                                        </p:tgtEl>
                                        <p:attrNameLst>
                                          <p:attrName>style.visibility</p:attrName>
                                        </p:attrNameLst>
                                      </p:cBhvr>
                                      <p:to>
                                        <p:strVal val="hidden"/>
                                      </p:to>
                                    </p:set>
                                  </p:childTnLst>
                                </p:cTn>
                              </p:par>
                              <p:par>
                                <p:cTn id="158" presetID="1" presetClass="entr" presetSubtype="0" fill="hold" grpId="0" nodeType="withEffect">
                                  <p:stCondLst>
                                    <p:cond delay="0"/>
                                  </p:stCondLst>
                                  <p:childTnLst>
                                    <p:set>
                                      <p:cBhvr>
                                        <p:cTn id="159" dur="1" fill="hold">
                                          <p:stCondLst>
                                            <p:cond delay="0"/>
                                          </p:stCondLst>
                                        </p:cTn>
                                        <p:tgtEl>
                                          <p:spTgt spid="21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20"/>
                                        </p:tgtEl>
                                        <p:attrNameLst>
                                          <p:attrName>style.visibility</p:attrName>
                                        </p:attrNameLst>
                                      </p:cBhvr>
                                      <p:to>
                                        <p:strVal val="visible"/>
                                      </p:to>
                                    </p:set>
                                    <p:anim calcmode="lin" valueType="num">
                                      <p:cBhvr additive="base">
                                        <p:cTn id="164" dur="500" fill="hold"/>
                                        <p:tgtEl>
                                          <p:spTgt spid="220"/>
                                        </p:tgtEl>
                                        <p:attrNameLst>
                                          <p:attrName>ppt_x</p:attrName>
                                        </p:attrNameLst>
                                      </p:cBhvr>
                                      <p:tavLst>
                                        <p:tav tm="0">
                                          <p:val>
                                            <p:strVal val="#ppt_x"/>
                                          </p:val>
                                        </p:tav>
                                        <p:tav tm="100000">
                                          <p:val>
                                            <p:strVal val="#ppt_x"/>
                                          </p:val>
                                        </p:tav>
                                      </p:tavLst>
                                    </p:anim>
                                    <p:anim calcmode="lin" valueType="num">
                                      <p:cBhvr additive="base">
                                        <p:cTn id="165" dur="500" fill="hold"/>
                                        <p:tgtEl>
                                          <p:spTgt spid="220"/>
                                        </p:tgtEl>
                                        <p:attrNameLst>
                                          <p:attrName>ppt_y</p:attrName>
                                        </p:attrNameLst>
                                      </p:cBhvr>
                                      <p:tavLst>
                                        <p:tav tm="0">
                                          <p:val>
                                            <p:strVal val="1+#ppt_h/2"/>
                                          </p:val>
                                        </p:tav>
                                        <p:tav tm="100000">
                                          <p:val>
                                            <p:strVal val="#ppt_y"/>
                                          </p:val>
                                        </p:tav>
                                      </p:tavLst>
                                    </p:anim>
                                  </p:childTnLst>
                                </p:cTn>
                              </p:par>
                              <p:par>
                                <p:cTn id="166" presetID="1" presetClass="entr" presetSubtype="0" fill="hold" grpId="0" nodeType="withEffect">
                                  <p:stCondLst>
                                    <p:cond delay="0"/>
                                  </p:stCondLst>
                                  <p:childTnLst>
                                    <p:set>
                                      <p:cBhvr>
                                        <p:cTn id="167" dur="1" fill="hold">
                                          <p:stCondLst>
                                            <p:cond delay="0"/>
                                          </p:stCondLst>
                                        </p:cTn>
                                        <p:tgtEl>
                                          <p:spTgt spid="22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22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23"/>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22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225"/>
                                        </p:tgtEl>
                                        <p:attrNameLst>
                                          <p:attrName>style.visibility</p:attrName>
                                        </p:attrNameLst>
                                      </p:cBhvr>
                                      <p:to>
                                        <p:strVal val="visible"/>
                                      </p:to>
                                    </p:set>
                                  </p:childTnLst>
                                </p:cTn>
                              </p:par>
                              <p:par>
                                <p:cTn id="176" presetID="1" presetClass="entr" presetSubtype="0" fill="hold" grpId="2" nodeType="withEffect">
                                  <p:stCondLst>
                                    <p:cond delay="0"/>
                                  </p:stCondLst>
                                  <p:childTnLst>
                                    <p:set>
                                      <p:cBhvr>
                                        <p:cTn id="177" dur="1" fill="hold">
                                          <p:stCondLst>
                                            <p:cond delay="0"/>
                                          </p:stCondLst>
                                        </p:cTn>
                                        <p:tgtEl>
                                          <p:spTgt spid="21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26"/>
                                        </p:tgtEl>
                                        <p:attrNameLst>
                                          <p:attrName>style.visibility</p:attrName>
                                        </p:attrNameLst>
                                      </p:cBhvr>
                                      <p:to>
                                        <p:strVal val="visible"/>
                                      </p:to>
                                    </p:set>
                                    <p:anim calcmode="lin" valueType="num">
                                      <p:cBhvr additive="base">
                                        <p:cTn id="182" dur="500" fill="hold"/>
                                        <p:tgtEl>
                                          <p:spTgt spid="226"/>
                                        </p:tgtEl>
                                        <p:attrNameLst>
                                          <p:attrName>ppt_x</p:attrName>
                                        </p:attrNameLst>
                                      </p:cBhvr>
                                      <p:tavLst>
                                        <p:tav tm="0">
                                          <p:val>
                                            <p:strVal val="#ppt_x"/>
                                          </p:val>
                                        </p:tav>
                                        <p:tav tm="100000">
                                          <p:val>
                                            <p:strVal val="#ppt_x"/>
                                          </p:val>
                                        </p:tav>
                                      </p:tavLst>
                                    </p:anim>
                                    <p:anim calcmode="lin" valueType="num">
                                      <p:cBhvr additive="base">
                                        <p:cTn id="183" dur="500" fill="hold"/>
                                        <p:tgtEl>
                                          <p:spTgt spid="226"/>
                                        </p:tgtEl>
                                        <p:attrNameLst>
                                          <p:attrName>ppt_y</p:attrName>
                                        </p:attrNameLst>
                                      </p:cBhvr>
                                      <p:tavLst>
                                        <p:tav tm="0">
                                          <p:val>
                                            <p:strVal val="1+#ppt_h/2"/>
                                          </p:val>
                                        </p:tav>
                                        <p:tav tm="100000">
                                          <p:val>
                                            <p:strVal val="#ppt_y"/>
                                          </p:val>
                                        </p:tav>
                                      </p:tavLst>
                                    </p:anim>
                                  </p:childTnLst>
                                </p:cTn>
                              </p:par>
                              <p:par>
                                <p:cTn id="184" presetID="1" presetClass="entr" presetSubtype="0" fill="hold" grpId="0" nodeType="withEffect">
                                  <p:stCondLst>
                                    <p:cond delay="0"/>
                                  </p:stCondLst>
                                  <p:childTnLst>
                                    <p:set>
                                      <p:cBhvr>
                                        <p:cTn id="185" dur="1" fill="hold">
                                          <p:stCondLst>
                                            <p:cond delay="0"/>
                                          </p:stCondLst>
                                        </p:cTn>
                                        <p:tgtEl>
                                          <p:spTgt spid="227"/>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28"/>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222"/>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0"/>
                                          </p:stCondLst>
                                        </p:cTn>
                                        <p:tgtEl>
                                          <p:spTgt spid="22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22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21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2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2" nodeType="clickEffect">
                                  <p:stCondLst>
                                    <p:cond delay="0"/>
                                  </p:stCondLst>
                                  <p:childTnLst>
                                    <p:set>
                                      <p:cBhvr>
                                        <p:cTn id="205" dur="1" fill="hold">
                                          <p:stCondLst>
                                            <p:cond delay="0"/>
                                          </p:stCondLst>
                                        </p:cTn>
                                        <p:tgtEl>
                                          <p:spTgt spid="225"/>
                                        </p:tgtEl>
                                        <p:attrNameLst>
                                          <p:attrName>style.visibility</p:attrName>
                                        </p:attrNameLst>
                                      </p:cBhvr>
                                      <p:to>
                                        <p:strVal val="visible"/>
                                      </p:to>
                                    </p:set>
                                  </p:childTnLst>
                                </p:cTn>
                              </p:par>
                              <p:par>
                                <p:cTn id="206" presetID="1" presetClass="exit" presetSubtype="0" fill="hold" grpId="1" nodeType="withEffect">
                                  <p:stCondLst>
                                    <p:cond delay="0"/>
                                  </p:stCondLst>
                                  <p:childTnLst>
                                    <p:set>
                                      <p:cBhvr>
                                        <p:cTn id="207" dur="1" fill="hold">
                                          <p:stCondLst>
                                            <p:cond delay="0"/>
                                          </p:stCondLst>
                                        </p:cTn>
                                        <p:tgtEl>
                                          <p:spTgt spid="228"/>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p:bldP spid="137" grpId="0"/>
      <p:bldP spid="138" grpId="0"/>
      <p:bldP spid="139" grpId="0"/>
      <p:bldP spid="140" grpId="0"/>
      <p:bldP spid="141" grpId="0"/>
      <p:bldP spid="142" grpId="0"/>
      <p:bldP spid="143" grpId="0"/>
      <p:bldP spid="144" grpId="0"/>
      <p:bldP spid="157" grpId="0" animBg="1"/>
      <p:bldP spid="158" grpId="0" animBg="1"/>
      <p:bldP spid="159" grpId="0" animBg="1"/>
      <p:bldP spid="160" grpId="0"/>
      <p:bldP spid="161" grpId="0"/>
      <p:bldP spid="164" grpId="0"/>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p:bldP spid="183" grpId="0" animBg="1"/>
      <p:bldP spid="183" grpId="1" animBg="1"/>
      <p:bldP spid="185" grpId="0" animBg="1"/>
      <p:bldP spid="186" grpId="0" animBg="1"/>
      <p:bldP spid="187" grpId="0" animBg="1"/>
      <p:bldP spid="188" grpId="0" animBg="1"/>
      <p:bldP spid="199" grpId="0"/>
      <p:bldP spid="203" grpId="0"/>
      <p:bldP spid="204" grpId="0"/>
      <p:bldP spid="205" grpId="0" animBg="1"/>
      <p:bldP spid="207" grpId="0" animBg="1"/>
      <p:bldP spid="207" grpId="1" animBg="1"/>
      <p:bldP spid="208" grpId="0" animBg="1"/>
      <p:bldP spid="209" grpId="0" animBg="1"/>
      <p:bldP spid="210" grpId="0" animBg="1"/>
      <p:bldP spid="211" grpId="0" animBg="1"/>
      <p:bldP spid="212" grpId="0" animBg="1"/>
      <p:bldP spid="213" grpId="0" animBg="1"/>
      <p:bldP spid="214" grpId="0" animBg="1"/>
      <p:bldP spid="214" grpId="1" animBg="1"/>
      <p:bldP spid="214" grpId="2" animBg="1"/>
      <p:bldP spid="215" grpId="0" animBg="1"/>
      <p:bldP spid="216" grpId="0" animBg="1"/>
      <p:bldP spid="217" grpId="0" animBg="1"/>
      <p:bldP spid="218" grpId="0" animBg="1"/>
      <p:bldP spid="218" grpId="1" animBg="1"/>
      <p:bldP spid="219" grpId="0" animBg="1"/>
      <p:bldP spid="220" grpId="0"/>
      <p:bldP spid="221" grpId="0" animBg="1"/>
      <p:bldP spid="221" grpId="1" animBg="1"/>
      <p:bldP spid="222" grpId="0" animBg="1"/>
      <p:bldP spid="222" grpId="1" animBg="1"/>
      <p:bldP spid="223" grpId="0" animBg="1"/>
      <p:bldP spid="224" grpId="0" animBg="1"/>
      <p:bldP spid="225" grpId="0" animBg="1"/>
      <p:bldP spid="225" grpId="1" animBg="1"/>
      <p:bldP spid="225" grpId="2" animBg="1"/>
      <p:bldP spid="226" grpId="0"/>
      <p:bldP spid="227" grpId="0" animBg="1"/>
      <p:bldP spid="228" grpId="0" animBg="1"/>
      <p:bldP spid="228" grpId="1" animBg="1"/>
      <p:bldP spid="229"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7" name="矩形 26"/>
          <p:cNvSpPr/>
          <p:nvPr/>
        </p:nvSpPr>
        <p:spPr>
          <a:xfrm>
            <a:off x="251520" y="1653169"/>
            <a:ext cx="9073008" cy="5293757"/>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kern="0" dirty="0">
                <a:solidFill>
                  <a:srgbClr val="CC0000"/>
                </a:solidFill>
                <a:latin typeface="Consolas" panose="020B0609020204030204" pitchFamily="49" charset="0"/>
                <a:ea typeface="隶书" pitchFamily="49" charset="-122"/>
              </a:rPr>
              <a:t>//Huffman</a:t>
            </a:r>
            <a:r>
              <a:rPr lang="zh-CN" altLang="en-US" sz="1600" kern="0" dirty="0">
                <a:solidFill>
                  <a:srgbClr val="CC0000"/>
                </a:solidFill>
                <a:latin typeface="Consolas" panose="020B0609020204030204" pitchFamily="49" charset="0"/>
                <a:ea typeface="隶书" pitchFamily="49" charset="-122"/>
              </a:rPr>
              <a:t>编码算法统一测试</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( 3 &gt;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"Usage: %s &lt;sample-text-file&gt; &lt;message#1&gt; [message#2] ...\a\n"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[0]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3" action="ppaction://hlinksldjump"/>
              </a:rPr>
              <a:t>statistics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[1]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根据样本文件，统计各字符的出现频率</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forest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4" action="ppaction://hlinksldjump"/>
              </a:rPr>
              <a:t>initForest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release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创建森林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tree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5" action="ppaction://hlinksldjump"/>
              </a:rPr>
              <a:t>generateTree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forest ); release ( forest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生成编码树</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print ( tree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输出编码树</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table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6" action="ppaction://hlinksldjump"/>
              </a:rPr>
              <a:t>generateTable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tree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将</a:t>
            </a:r>
            <a:r>
              <a:rPr lang="en-US" altLang="zh-CN" sz="1600" kern="0" dirty="0">
                <a:solidFill>
                  <a:srgbClr val="CC0000"/>
                </a:solidFill>
                <a:latin typeface="Consolas" panose="020B0609020204030204" pitchFamily="49" charset="0"/>
                <a:ea typeface="隶书" pitchFamily="49" charset="-122"/>
              </a:rPr>
              <a:t>Huffman</a:t>
            </a:r>
            <a:r>
              <a:rPr lang="zh-CN" altLang="en-US" sz="1600" kern="0" dirty="0">
                <a:solidFill>
                  <a:srgbClr val="CC0000"/>
                </a:solidFill>
                <a:latin typeface="Consolas" panose="020B0609020204030204" pitchFamily="49" charset="0"/>
                <a:ea typeface="隶书" pitchFamily="49" charset="-122"/>
              </a:rPr>
              <a:t>编码树转换为编码表</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输出编码表</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 %c: %s\n"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+ 0x20, * ( table-&gt;get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+ 0x20 ) )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2;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对于命令行传入的每一明文串</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nEncoding</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 %s\n"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以下测试编码</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二进制编码串</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7" action="ppaction://hlinksldjump"/>
              </a:rPr>
              <a:t>encode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table,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将根据编码表生成（长度为</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"%s\n"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-&gt;bits2string ( n )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输出该编码串</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"Decoding: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以下测试解码</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8" action="ppaction://hlinksldjump"/>
              </a:rPr>
              <a:t>decode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tree,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利用</a:t>
            </a:r>
            <a:r>
              <a:rPr lang="en-US" altLang="zh-CN" sz="1600" kern="0" dirty="0">
                <a:solidFill>
                  <a:srgbClr val="CC0000"/>
                </a:solidFill>
                <a:latin typeface="Consolas" panose="020B0609020204030204" pitchFamily="49" charset="0"/>
                <a:ea typeface="隶书" pitchFamily="49" charset="-122"/>
              </a:rPr>
              <a:t>Huffman</a:t>
            </a:r>
            <a:r>
              <a:rPr lang="zh-CN" altLang="en-US" sz="1600" kern="0" dirty="0">
                <a:solidFill>
                  <a:srgbClr val="CC0000"/>
                </a:solidFill>
                <a:latin typeface="Consolas" panose="020B0609020204030204" pitchFamily="49" charset="0"/>
                <a:ea typeface="隶书" pitchFamily="49" charset="-122"/>
              </a:rPr>
              <a:t>编码树对长度为</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的编码串解码</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release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release ( table ); release ( tree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释放编码表、编码树</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主代码</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1473842"/>
      </p:ext>
    </p:extLst>
  </p:cSld>
  <p:clrMapOvr>
    <a:masterClrMapping/>
  </p:clrMapOvr>
  <p:transition advTm="157">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317621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统计字符频率</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395536" y="1700808"/>
            <a:ext cx="8628241" cy="2308324"/>
          </a:xfrm>
          <a:prstGeom prst="rect">
            <a:avLst/>
          </a:prstGeom>
        </p:spPr>
        <p:txBody>
          <a:bodyPr wrap="square">
            <a:spAutoFit/>
          </a:bodyPr>
          <a:lstStyle/>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statistics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sample_text_file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统计字符出现频率</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 </a:t>
            </a:r>
            <a:r>
              <a:rPr lang="en-US" altLang="zh-CN" dirty="0" err="1">
                <a:solidFill>
                  <a:srgbClr val="008080"/>
                </a:solidFill>
                <a:highlight>
                  <a:srgbClr val="FFFFFF"/>
                </a:highlight>
                <a:latin typeface="Consolas" panose="020B0609020204030204" pitchFamily="49" charset="0"/>
                <a:ea typeface="新宋体" panose="02010609030101010101" pitchFamily="49" charset="-122"/>
              </a:rPr>
              <a:t>i</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以数组记录各字符出现次数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memset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清零</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FILE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fopen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sample_text_file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&lt;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fscanf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逐个扫描文件字符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0x20 )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- 0x20]++;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累计对应的出现次数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fclose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558317" y="4294316"/>
            <a:ext cx="8136904" cy="830997"/>
          </a:xfrm>
          <a:prstGeom prst="rect">
            <a:avLst/>
          </a:prstGeom>
        </p:spPr>
        <p:txBody>
          <a:bodyPr wrap="square">
            <a:spAutoFit/>
          </a:bodyPr>
          <a:lstStyle/>
          <a:p>
            <a:pPr marL="342900" indent="-342900">
              <a:buClr>
                <a:srgbClr val="C00000"/>
              </a:buClr>
              <a:buFont typeface="Wingdings" panose="05000000000000000000" pitchFamily="2" charset="2"/>
              <a:buChar char="ü"/>
            </a:pPr>
            <a:r>
              <a:rPr lang="en-US" altLang="zh-CN" sz="2400" b="1" dirty="0">
                <a:latin typeface="微软雅黑" panose="020B0503020204020204" pitchFamily="34" charset="-122"/>
                <a:ea typeface="微软雅黑" panose="020B0503020204020204" pitchFamily="34" charset="-122"/>
              </a:rPr>
              <a:t>ASCII</a:t>
            </a:r>
            <a:r>
              <a:rPr lang="zh-CN" altLang="en-US" sz="2400" b="1" dirty="0">
                <a:latin typeface="微软雅黑" panose="020B0503020204020204" pitchFamily="34" charset="-122"/>
                <a:ea typeface="微软雅黑" panose="020B0503020204020204" pitchFamily="34" charset="-122"/>
              </a:rPr>
              <a:t>字符集由</a:t>
            </a:r>
            <a:r>
              <a:rPr lang="en-US" altLang="zh-CN" sz="2400" b="1" dirty="0">
                <a:latin typeface="微软雅黑" panose="020B0503020204020204" pitchFamily="34" charset="-122"/>
                <a:ea typeface="微软雅黑" panose="020B0503020204020204" pitchFamily="34" charset="-122"/>
              </a:rPr>
              <a:t>95</a:t>
            </a:r>
            <a:r>
              <a:rPr lang="zh-CN" altLang="en-US" sz="2400" b="1" dirty="0">
                <a:latin typeface="微软雅黑" panose="020B0503020204020204" pitchFamily="34" charset="-122"/>
                <a:ea typeface="微软雅黑" panose="020B0503020204020204" pitchFamily="34" charset="-122"/>
              </a:rPr>
              <a:t>个可打印字符（</a:t>
            </a:r>
            <a:r>
              <a:rPr lang="en-US" altLang="zh-CN" sz="2400" b="1" dirty="0">
                <a:solidFill>
                  <a:srgbClr val="FF0000"/>
                </a:solidFill>
                <a:latin typeface="微软雅黑" panose="020B0503020204020204" pitchFamily="34" charset="-122"/>
                <a:ea typeface="微软雅黑" panose="020B0503020204020204" pitchFamily="34" charset="-122"/>
              </a:rPr>
              <a:t>0x20</a:t>
            </a:r>
            <a:r>
              <a:rPr lang="en-US" altLang="zh-CN" sz="2400" b="1" dirty="0">
                <a:latin typeface="微软雅黑" panose="020B0503020204020204" pitchFamily="34" charset="-122"/>
                <a:ea typeface="微软雅黑" panose="020B0503020204020204" pitchFamily="34" charset="-122"/>
              </a:rPr>
              <a:t>-0x7E</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33</a:t>
            </a:r>
            <a:r>
              <a:rPr lang="zh-CN" altLang="en-US" sz="2400" b="1" dirty="0">
                <a:latin typeface="微软雅黑" panose="020B0503020204020204" pitchFamily="34" charset="-122"/>
                <a:ea typeface="微软雅黑" panose="020B0503020204020204" pitchFamily="34" charset="-122"/>
              </a:rPr>
              <a:t>个控制字符（</a:t>
            </a:r>
            <a:r>
              <a:rPr lang="en-US" altLang="zh-CN" sz="2400" b="1" dirty="0">
                <a:latin typeface="微软雅黑" panose="020B0503020204020204" pitchFamily="34" charset="-122"/>
                <a:ea typeface="微软雅黑" panose="020B0503020204020204" pitchFamily="34" charset="-122"/>
              </a:rPr>
              <a:t>0x00-0x19</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0x7F</a:t>
            </a:r>
            <a:r>
              <a:rPr lang="zh-CN" altLang="en-US" sz="2400" b="1" dirty="0">
                <a:latin typeface="微软雅黑" panose="020B0503020204020204" pitchFamily="34" charset="-122"/>
                <a:ea typeface="微软雅黑" panose="020B0503020204020204" pitchFamily="34" charset="-122"/>
              </a:rPr>
              <a:t>）组成</a:t>
            </a:r>
          </a:p>
        </p:txBody>
      </p:sp>
    </p:spTree>
    <p:extLst>
      <p:ext uri="{BB962C8B-B14F-4D97-AF65-F5344CB8AC3E}">
        <p14:creationId xmlns:p14="http://schemas.microsoft.com/office/powerpoint/2010/main" val="2381058652"/>
      </p:ext>
    </p:extLst>
  </p:cSld>
  <p:clrMapOvr>
    <a:masterClrMapping/>
  </p:clrMapOvr>
  <p:transition advTm="157">
    <p:zoom/>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初始化森林，将频率表信息写入森林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157356" y="1597623"/>
            <a:ext cx="8938825" cy="2585323"/>
          </a:xfrm>
          <a:prstGeom prst="rect">
            <a:avLst/>
          </a:prstGeom>
        </p:spPr>
        <p:txBody>
          <a:bodyPr wrap="square">
            <a:spAutoFit/>
          </a:bodyPr>
          <a:lstStyle/>
          <a:p>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initForest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根据频率表，为每字符创建一棵树</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以</a:t>
            </a:r>
            <a:r>
              <a:rPr lang="en-US" altLang="zh-CN" kern="0" dirty="0">
                <a:solidFill>
                  <a:srgbClr val="CC0000"/>
                </a:solidFill>
                <a:latin typeface="Consolas" panose="020B0609020204030204" pitchFamily="49" charset="0"/>
                <a:ea typeface="隶书" pitchFamily="49" charset="-122"/>
              </a:rPr>
              <a:t>List</a:t>
            </a:r>
            <a:r>
              <a:rPr lang="zh-CN" altLang="en-US" kern="0" dirty="0">
                <a:solidFill>
                  <a:srgbClr val="CC0000"/>
                </a:solidFill>
                <a:latin typeface="Consolas" panose="020B0609020204030204" pitchFamily="49" charset="0"/>
                <a:ea typeface="隶书" pitchFamily="49" charset="-122"/>
              </a:rPr>
              <a:t>实现的</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森林</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为每个字符生成一棵树，并将字符及其频率存入其中</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insertAsLast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forest-&gt;last()-&gt;data-&gt;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insertAsRoot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(0x20+i,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6" name="矩形 5">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2843808" y="3429000"/>
            <a:ext cx="6148351" cy="707886"/>
          </a:xfrm>
          <a:prstGeom prst="rect">
            <a:avLst/>
          </a:prstGeom>
        </p:spPr>
        <p:txBody>
          <a:bodyPr wrap="square">
            <a:spAutoFit/>
          </a:bodyPr>
          <a:lstStyle/>
          <a:p>
            <a:pPr marL="800100" lvl="1" indent="-342900">
              <a:buClr>
                <a:srgbClr val="C00000"/>
              </a:buClr>
              <a:buFont typeface="Wingdings" panose="05000000000000000000" pitchFamily="2" charset="2"/>
              <a:buChar char="ü"/>
            </a:pPr>
            <a:r>
              <a:rPr lang="en-US" altLang="zh-CN" sz="2000" b="1" dirty="0" err="1">
                <a:latin typeface="Consolas" panose="020B0609020204030204" pitchFamily="49" charset="0"/>
                <a:ea typeface="微软雅黑" panose="020B0503020204020204" pitchFamily="34" charset="-122"/>
                <a:cs typeface="Times New Roman" panose="02020603050405020304" pitchFamily="18" charset="0"/>
              </a:rPr>
              <a:t>HuffForest</a:t>
            </a:r>
            <a:r>
              <a:rPr lang="zh-CN" altLang="en-US" sz="2000" b="1" dirty="0">
                <a:latin typeface="Consolas" panose="020B0609020204030204" pitchFamily="49" charset="0"/>
                <a:ea typeface="微软雅黑" panose="020B0503020204020204" pitchFamily="34" charset="-122"/>
              </a:rPr>
              <a:t>为装载</a:t>
            </a:r>
            <a:r>
              <a:rPr lang="en-US" altLang="zh-CN" sz="2000" b="1" dirty="0" err="1">
                <a:latin typeface="Consolas" panose="020B0609020204030204" pitchFamily="49" charset="0"/>
                <a:ea typeface="微软雅黑" panose="020B0503020204020204" pitchFamily="34" charset="-122"/>
                <a:cs typeface="Times New Roman" panose="02020603050405020304" pitchFamily="18" charset="0"/>
              </a:rPr>
              <a:t>HuffTree</a:t>
            </a:r>
            <a:r>
              <a:rPr lang="zh-CN" altLang="en-US" sz="2000" b="1" dirty="0">
                <a:solidFill>
                  <a:srgbClr val="FF0000"/>
                </a:solidFill>
                <a:latin typeface="Consolas" panose="020B0609020204030204" pitchFamily="49" charset="0"/>
                <a:ea typeface="微软雅黑" panose="020B0503020204020204" pitchFamily="34" charset="-122"/>
                <a:cs typeface="Times New Roman" panose="02020603050405020304" pitchFamily="18" charset="0"/>
              </a:rPr>
              <a:t>指针</a:t>
            </a:r>
            <a:r>
              <a:rPr lang="zh-CN" altLang="en-US" sz="2000" b="1" dirty="0">
                <a:latin typeface="Consolas" panose="020B0609020204030204" pitchFamily="49" charset="0"/>
                <a:ea typeface="微软雅黑" panose="020B0503020204020204" pitchFamily="34" charset="-122"/>
              </a:rPr>
              <a:t>的列表类</a:t>
            </a:r>
            <a:endParaRPr lang="en-US" altLang="zh-CN" sz="2000" b="1" dirty="0">
              <a:latin typeface="Consolas" panose="020B0609020204030204" pitchFamily="49" charset="0"/>
              <a:ea typeface="微软雅黑" panose="020B0503020204020204" pitchFamily="34" charset="-122"/>
            </a:endParaRPr>
          </a:p>
          <a:p>
            <a:pPr lvl="1">
              <a:buClr>
                <a:srgbClr val="C00000"/>
              </a:buClr>
            </a:pPr>
            <a:r>
              <a:rPr lang="en-US" altLang="zh-CN" sz="2000" b="1" dirty="0">
                <a:solidFill>
                  <a:srgbClr val="0000FF"/>
                </a:solidFill>
                <a:highlight>
                  <a:srgbClr val="FFFFFF"/>
                </a:highlight>
                <a:latin typeface="Consolas" panose="020B0609020204030204" pitchFamily="49" charset="0"/>
              </a:rPr>
              <a:t>   </a:t>
            </a:r>
            <a:r>
              <a:rPr lang="en-US" altLang="zh-CN" sz="2000" b="1" dirty="0" err="1">
                <a:solidFill>
                  <a:srgbClr val="0000FF"/>
                </a:solidFill>
                <a:highlight>
                  <a:srgbClr val="FFFFFF"/>
                </a:highlight>
                <a:latin typeface="Consolas" panose="020B0609020204030204" pitchFamily="49" charset="0"/>
              </a:rPr>
              <a:t>typedef</a:t>
            </a:r>
            <a:r>
              <a:rPr lang="en-US" altLang="zh-CN" sz="2000" b="1" dirty="0">
                <a:solidFill>
                  <a:srgbClr val="000000"/>
                </a:solidFill>
                <a:highlight>
                  <a:srgbClr val="FFFFFF"/>
                </a:highlight>
                <a:latin typeface="Consolas" panose="020B0609020204030204" pitchFamily="49" charset="0"/>
              </a:rPr>
              <a:t> </a:t>
            </a:r>
            <a:r>
              <a:rPr lang="en-US" altLang="zh-CN" sz="2000" b="1" dirty="0">
                <a:solidFill>
                  <a:srgbClr val="2B91AF"/>
                </a:solidFill>
                <a:highlight>
                  <a:srgbClr val="FFFFFF"/>
                </a:highlight>
                <a:latin typeface="Consolas" panose="020B0609020204030204" pitchFamily="49" charset="0"/>
              </a:rPr>
              <a:t>List</a:t>
            </a:r>
            <a:r>
              <a:rPr lang="en-US" altLang="zh-CN" sz="2000" b="1" dirty="0">
                <a:solidFill>
                  <a:srgbClr val="000000"/>
                </a:solidFill>
                <a:highlight>
                  <a:srgbClr val="FFFFFF"/>
                </a:highlight>
                <a:latin typeface="Consolas" panose="020B0609020204030204" pitchFamily="49" charset="0"/>
              </a:rPr>
              <a:t>&lt;</a:t>
            </a:r>
            <a:r>
              <a:rPr lang="en-US" altLang="zh-CN" sz="2000" b="1" dirty="0" err="1">
                <a:solidFill>
                  <a:srgbClr val="6F008A"/>
                </a:solidFill>
                <a:highlight>
                  <a:srgbClr val="FFFFFF"/>
                </a:highlight>
                <a:latin typeface="Consolas" panose="020B0609020204030204" pitchFamily="49" charset="0"/>
              </a:rPr>
              <a:t>HuffTree</a:t>
            </a:r>
            <a:r>
              <a:rPr lang="en-US" altLang="zh-CN" sz="2000" b="1" dirty="0">
                <a:solidFill>
                  <a:srgbClr val="FF0000"/>
                </a:solidFill>
                <a:highlight>
                  <a:srgbClr val="FFFFFF"/>
                </a:highlight>
                <a:latin typeface="Consolas" panose="020B0609020204030204" pitchFamily="49" charset="0"/>
              </a:rPr>
              <a:t>*</a:t>
            </a:r>
            <a:r>
              <a:rPr lang="en-US" altLang="zh-CN" sz="2000" b="1" dirty="0">
                <a:solidFill>
                  <a:srgbClr val="000000"/>
                </a:solidFill>
                <a:highlight>
                  <a:srgbClr val="FFFFFF"/>
                </a:highlight>
                <a:latin typeface="Consolas" panose="020B0609020204030204" pitchFamily="49" charset="0"/>
              </a:rPr>
              <a:t>&gt; </a:t>
            </a:r>
            <a:r>
              <a:rPr lang="en-US" altLang="zh-CN" sz="2000" b="1" dirty="0" err="1">
                <a:solidFill>
                  <a:srgbClr val="2B91AF"/>
                </a:solidFill>
                <a:highlight>
                  <a:srgbClr val="FFFFFF"/>
                </a:highlight>
                <a:latin typeface="Consolas" panose="020B0609020204030204" pitchFamily="49" charset="0"/>
              </a:rPr>
              <a:t>HuffForest</a:t>
            </a:r>
            <a:r>
              <a:rPr lang="en-US" altLang="zh-CN" sz="2000" b="1" dirty="0">
                <a:solidFill>
                  <a:srgbClr val="000000"/>
                </a:solidFill>
                <a:highlight>
                  <a:srgbClr val="FFFFFF"/>
                </a:highlight>
                <a:latin typeface="Consolas" panose="020B0609020204030204" pitchFamily="49" charset="0"/>
              </a:rPr>
              <a:t>; </a:t>
            </a:r>
          </a:p>
        </p:txBody>
      </p:sp>
      <p:sp>
        <p:nvSpPr>
          <p:cNvPr id="9" name="矩形 8"/>
          <p:cNvSpPr/>
          <p:nvPr/>
        </p:nvSpPr>
        <p:spPr>
          <a:xfrm>
            <a:off x="-133825" y="4288686"/>
            <a:ext cx="9093670" cy="707886"/>
          </a:xfrm>
          <a:prstGeom prst="rect">
            <a:avLst/>
          </a:prstGeom>
        </p:spPr>
        <p:txBody>
          <a:bodyPr wrap="square">
            <a:spAutoFit/>
          </a:bodyPr>
          <a:lstStyle/>
          <a:p>
            <a:pPr marL="800100" lvl="1" indent="-342900">
              <a:buClr>
                <a:srgbClr val="C00000"/>
              </a:buClr>
              <a:buFont typeface="Wingdings" panose="05000000000000000000" pitchFamily="2" charset="2"/>
              <a:buChar char="ü"/>
            </a:pPr>
            <a:r>
              <a:rPr lang="en-US" altLang="zh-CN" sz="2000" b="1" dirty="0" err="1">
                <a:latin typeface="Consolas" panose="020B0609020204030204" pitchFamily="49" charset="0"/>
                <a:ea typeface="微软雅黑" panose="020B0503020204020204" pitchFamily="34" charset="-122"/>
                <a:cs typeface="Times New Roman" panose="02020603050405020304" pitchFamily="18" charset="0"/>
              </a:rPr>
              <a:t>HuffTree</a:t>
            </a:r>
            <a:r>
              <a:rPr lang="zh-CN" altLang="en-US" sz="2000" b="1" dirty="0">
                <a:latin typeface="Consolas" panose="020B0609020204030204" pitchFamily="49" charset="0"/>
                <a:ea typeface="微软雅黑" panose="020B0503020204020204" pitchFamily="34" charset="-122"/>
              </a:rPr>
              <a:t>为装载</a:t>
            </a:r>
            <a:r>
              <a:rPr lang="en-US" altLang="zh-CN" sz="2000" b="1" dirty="0" err="1">
                <a:latin typeface="Consolas" panose="020B0609020204030204" pitchFamily="49" charset="0"/>
                <a:ea typeface="微软雅黑" panose="020B0503020204020204" pitchFamily="34" charset="-122"/>
              </a:rPr>
              <a:t>HuffChar</a:t>
            </a:r>
            <a:r>
              <a:rPr lang="en-US" altLang="zh-CN" sz="2000" b="1" dirty="0">
                <a:latin typeface="Consolas" panose="020B0609020204030204" pitchFamily="49" charset="0"/>
                <a:ea typeface="微软雅黑" panose="020B0503020204020204" pitchFamily="34" charset="-122"/>
              </a:rPr>
              <a:t>(</a:t>
            </a:r>
            <a:r>
              <a:rPr lang="zh-CN" altLang="en-US" sz="2000" b="1" dirty="0">
                <a:latin typeface="Consolas" panose="020B0609020204030204" pitchFamily="49" charset="0"/>
                <a:ea typeface="微软雅黑" panose="020B0503020204020204" pitchFamily="34" charset="-122"/>
              </a:rPr>
              <a:t>节点类型为</a:t>
            </a:r>
            <a:r>
              <a:rPr lang="en-US" altLang="zh-CN" sz="2000" b="1" dirty="0" err="1">
                <a:latin typeface="Consolas" panose="020B0609020204030204" pitchFamily="49" charset="0"/>
                <a:ea typeface="微软雅黑" panose="020B0503020204020204" pitchFamily="34" charset="-122"/>
              </a:rPr>
              <a:t>HuffChar</a:t>
            </a:r>
            <a:r>
              <a:rPr lang="en-US" altLang="zh-CN" sz="2000" b="1" dirty="0">
                <a:latin typeface="Consolas" panose="020B0609020204030204" pitchFamily="49" charset="0"/>
                <a:ea typeface="微软雅黑" panose="020B0503020204020204" pitchFamily="34" charset="-122"/>
              </a:rPr>
              <a:t>)</a:t>
            </a:r>
            <a:r>
              <a:rPr lang="zh-CN" altLang="en-US" sz="2000" b="1" dirty="0">
                <a:latin typeface="Consolas" panose="020B0609020204030204" pitchFamily="49" charset="0"/>
                <a:ea typeface="微软雅黑" panose="020B0503020204020204" pitchFamily="34" charset="-122"/>
              </a:rPr>
              <a:t>的</a:t>
            </a:r>
            <a:r>
              <a:rPr lang="en-US" altLang="zh-CN" sz="2000" b="1" dirty="0" err="1">
                <a:latin typeface="Consolas" panose="020B0609020204030204" pitchFamily="49" charset="0"/>
                <a:ea typeface="微软雅黑" panose="020B0503020204020204" pitchFamily="34" charset="-122"/>
              </a:rPr>
              <a:t>BinTree</a:t>
            </a:r>
            <a:r>
              <a:rPr lang="zh-CN" altLang="en-US" sz="2000" b="1" dirty="0">
                <a:latin typeface="Consolas" panose="020B0609020204030204" pitchFamily="49" charset="0"/>
                <a:ea typeface="微软雅黑" panose="020B0503020204020204" pitchFamily="34" charset="-122"/>
              </a:rPr>
              <a:t>二叉树类</a:t>
            </a:r>
            <a:endParaRPr lang="en-US" altLang="zh-CN" sz="2000" b="1" dirty="0">
              <a:latin typeface="Consolas" panose="020B0609020204030204" pitchFamily="49" charset="0"/>
              <a:ea typeface="微软雅黑" panose="020B0503020204020204" pitchFamily="34" charset="-122"/>
            </a:endParaRPr>
          </a:p>
          <a:p>
            <a:pPr lvl="1">
              <a:buClr>
                <a:srgbClr val="C00000"/>
              </a:buClr>
            </a:pPr>
            <a:r>
              <a:rPr lang="en-US" altLang="zh-CN" sz="2000" b="1" dirty="0">
                <a:solidFill>
                  <a:srgbClr val="808080"/>
                </a:solidFill>
                <a:highlight>
                  <a:srgbClr val="FFFFFF"/>
                </a:highlight>
                <a:latin typeface="Consolas" panose="020B0609020204030204" pitchFamily="49" charset="0"/>
                <a:ea typeface="新宋体" panose="02010609030101010101" pitchFamily="49" charset="-122"/>
              </a:rPr>
              <a:t>   #define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b="1"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b="1"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b="1"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b="1" dirty="0">
                <a:solidFill>
                  <a:srgbClr val="000000"/>
                </a:solidFill>
                <a:highlight>
                  <a:srgbClr val="FFFFFF"/>
                </a:highlight>
                <a:latin typeface="Consolas" panose="020B0609020204030204" pitchFamily="49" charset="0"/>
              </a:rPr>
              <a:t>; </a:t>
            </a:r>
          </a:p>
        </p:txBody>
      </p:sp>
      <p:sp>
        <p:nvSpPr>
          <p:cNvPr id="8" name="矩形 7"/>
          <p:cNvSpPr/>
          <p:nvPr/>
        </p:nvSpPr>
        <p:spPr>
          <a:xfrm>
            <a:off x="312678" y="5109735"/>
            <a:ext cx="8831322" cy="646331"/>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列表节点模板类</a:t>
            </a:r>
          </a:p>
          <a:p>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数值、前驱、后继</a:t>
            </a:r>
          </a:p>
        </p:txBody>
      </p:sp>
      <p:sp>
        <p:nvSpPr>
          <p:cNvPr id="10" name="矩形 9"/>
          <p:cNvSpPr/>
          <p:nvPr/>
        </p:nvSpPr>
        <p:spPr>
          <a:xfrm>
            <a:off x="260019" y="5904726"/>
            <a:ext cx="6459373" cy="646331"/>
          </a:xfrm>
          <a:prstGeom prst="rect">
            <a:avLst/>
          </a:prstGeom>
        </p:spPr>
        <p:txBody>
          <a:bodyPr wrap="square">
            <a:spAutoFit/>
          </a:bodyPr>
          <a:lstStyle/>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（超）字符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weight;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字符、频率</a:t>
            </a:r>
          </a:p>
        </p:txBody>
      </p:sp>
    </p:spTree>
    <p:extLst>
      <p:ext uri="{BB962C8B-B14F-4D97-AF65-F5344CB8AC3E}">
        <p14:creationId xmlns:p14="http://schemas.microsoft.com/office/powerpoint/2010/main" val="957869006"/>
      </p:ext>
    </p:extLst>
  </p:cSld>
  <p:clrMapOvr>
    <a:masterClrMapping/>
  </p:clrMapOvr>
  <p:transition advTm="157">
    <p:zoom/>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哈夫曼编码算法</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252029" y="1661160"/>
            <a:ext cx="8749480" cy="5078313"/>
          </a:xfrm>
          <a:prstGeom prst="rect">
            <a:avLst/>
          </a:prstGeom>
        </p:spPr>
        <p:txBody>
          <a:bodyPr wrap="square">
            <a:spAutoFit/>
          </a:bodyPr>
          <a:lstStyle/>
          <a:p>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generateTree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编码算法</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-&gt;size()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T1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minHChar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T2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minHChar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dirty="0" err="1">
                <a:solidFill>
                  <a:srgbClr val="A31515"/>
                </a:solidFill>
                <a:highlight>
                  <a:srgbClr val="FFFFFF"/>
                </a:highlight>
                <a:latin typeface="Consolas" panose="020B0609020204030204" pitchFamily="49" charset="0"/>
                <a:ea typeface="新宋体" panose="02010609030101010101" pitchFamily="49" charset="-122"/>
              </a:rPr>
              <a:t>nMerging</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print ( T1-&gt;root()-&gt;data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with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print ( T2-&gt;root()-&gt;data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S-&gt;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insertAsRoot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T1-&gt;root()-&gt;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T2-&gt;root()-&gt;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S-&gt;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attachAsLC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S-&gt;root(), T1 ); S-&gt;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attachAsRC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S-&gt;root(), T2 );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insertAsLast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循环结束时，森林中唯一的那棵树即</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编码树</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-&gt;first()-&gt;data;</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0189799"/>
      </p:ext>
    </p:extLst>
  </p:cSld>
  <p:clrMapOvr>
    <a:masterClrMapping/>
  </p:clrMapOvr>
  <p:transition advTm="157">
    <p:zoom/>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编码算法中查找权值最小字符</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196274" y="1700808"/>
            <a:ext cx="8912229" cy="3693319"/>
          </a:xfrm>
          <a:prstGeom prst="rect">
            <a:avLst/>
          </a:prstGeom>
        </p:spPr>
        <p:txBody>
          <a:bodyPr wrap="square">
            <a:spAutoFit/>
          </a:bodyPr>
          <a:lstStyle/>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minHChar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在</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森林中找出权重最小的（超）字符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-&gt;first();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从首节点出发查找</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最小</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树所在节点位置</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p-&gt;data-&gt;root()-&gt;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目前的最小权重</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-&gt;valid ( p = p-&gt;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遍历所有节点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p-&gt;data-&gt;root()-&gt;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若当前节点所含树更小，则</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p-&gt;data-&gt;root()-&gt;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更新记录</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-&gt;remove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将挑选出的</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树从森林中摘除，并返回</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7317015"/>
      </p:ext>
    </p:extLst>
  </p:cSld>
  <p:clrMapOvr>
    <a:masterClrMapping/>
  </p:clrMapOvr>
  <p:transition advTm="157">
    <p:zoom/>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通过编码树，获取编码表</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248253" y="3409682"/>
            <a:ext cx="8880408" cy="3416320"/>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static</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通过遍历获取各字符的编码</a:t>
            </a:r>
          </a:p>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IsLeaf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若是叶节点（还有多种方法可以判断）</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-&gt;put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-&gt;data.ch,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-&gt;bits2string(</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HasLChild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//Left = 0</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-&gt;clear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HasRChild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//Right = 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-&gt;set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300104" y="1622856"/>
            <a:ext cx="8624011" cy="1754326"/>
          </a:xfrm>
          <a:prstGeom prst="rect">
            <a:avLst/>
          </a:prstGeom>
        </p:spPr>
        <p:txBody>
          <a:bodyPr wrap="square">
            <a:spAutoFit/>
          </a:bodyPr>
          <a:lstStyle/>
          <a:p>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generateTable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将各字符编码统一存入以散列表实现的编码表中</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table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code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code, 0, table,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release ( code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table;</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141548738"/>
      </p:ext>
    </p:extLst>
  </p:cSld>
  <p:clrMapOvr>
    <a:masterClrMapping/>
  </p:clrMapOvr>
  <p:transition advTm="157">
    <p:zoom/>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按照编码表对字符串进行编码</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171654" y="1660945"/>
            <a:ext cx="9104870" cy="4801314"/>
          </a:xfrm>
          <a:prstGeom prst="rect">
            <a:avLst/>
          </a:prstGeom>
        </p:spPr>
        <p:txBody>
          <a:bodyPr wrap="square">
            <a:spAutoFit/>
          </a:bodyPr>
          <a:lstStyle/>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encode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codeString</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按照编码表对</a:t>
            </a:r>
            <a:r>
              <a:rPr lang="en-US" altLang="zh-CN" kern="0" dirty="0">
                <a:solidFill>
                  <a:srgbClr val="CC0000"/>
                </a:solidFill>
                <a:latin typeface="Consolas" panose="020B0609020204030204" pitchFamily="49" charset="0"/>
                <a:ea typeface="隶书" pitchFamily="49" charset="-122"/>
              </a:rPr>
              <a:t>Bitmap</a:t>
            </a:r>
            <a:r>
              <a:rPr lang="zh-CN" altLang="en-US" kern="0" dirty="0">
                <a:solidFill>
                  <a:srgbClr val="CC0000"/>
                </a:solidFill>
                <a:latin typeface="Consolas" panose="020B0609020204030204" pitchFamily="49" charset="0"/>
                <a:ea typeface="隶书" pitchFamily="49" charset="-122"/>
              </a:rPr>
              <a:t>串编码</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 = 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待返回的编码串总长</a:t>
            </a:r>
            <a:r>
              <a:rPr lang="en-US" altLang="zh-CN" kern="0" dirty="0">
                <a:solidFill>
                  <a:srgbClr val="CC0000"/>
                </a:solidFill>
                <a:latin typeface="Consolas" panose="020B0609020204030204" pitchFamily="49" charset="0"/>
                <a:ea typeface="隶书" pitchFamily="49" charset="-122"/>
              </a:rPr>
              <a:t>n</a:t>
            </a:r>
            <a:endParaRPr lang="zh-CN" altLang="en-US"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size_t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strlen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m;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对于明文中的每个字符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-&gt;get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取出其对应的编码串</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-&gt;get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小写字母转为大写</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-&gt;get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无法识别的字符统一视作空格</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输出当前字符的编码</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size_t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strlen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j = 0; j &lt; m;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将当前字符的编码接入编码串</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'1'</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pCharCode+j</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codeString</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-&gt;set(n++):</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codeString</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-&gt;clear(n++);</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二进制编码串记录于位图</a:t>
            </a:r>
            <a:r>
              <a:rPr lang="en-US" altLang="zh-CN" kern="0" dirty="0" err="1">
                <a:solidFill>
                  <a:srgbClr val="CC0000"/>
                </a:solidFill>
                <a:latin typeface="Consolas" panose="020B0609020204030204" pitchFamily="49" charset="0"/>
                <a:ea typeface="隶书" pitchFamily="49" charset="-122"/>
              </a:rPr>
              <a:t>codeString</a:t>
            </a:r>
            <a:r>
              <a:rPr lang="zh-CN" altLang="en-US" kern="0" dirty="0">
                <a:solidFill>
                  <a:srgbClr val="CC0000"/>
                </a:solidFill>
                <a:latin typeface="Consolas" panose="020B0609020204030204" pitchFamily="49" charset="0"/>
                <a:ea typeface="隶书" pitchFamily="49" charset="-122"/>
              </a:rPr>
              <a:t>中</a:t>
            </a: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6508812"/>
      </p:ext>
    </p:extLst>
  </p:cSld>
  <p:clrMapOvr>
    <a:masterClrMapping/>
  </p:clrMapOvr>
  <p:transition advTm="157">
    <p:zoom/>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对比特串进行解码</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342293" y="1752689"/>
            <a:ext cx="8568952" cy="2862322"/>
          </a:xfrm>
          <a:prstGeom prst="rect">
            <a:avLst/>
          </a:prstGeom>
        </p:spPr>
        <p:txBody>
          <a:bodyPr wrap="square">
            <a:spAutoFit/>
          </a:bodyPr>
          <a:lstStyle/>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根据编码树对长为</a:t>
            </a:r>
            <a:r>
              <a:rPr lang="en-US" altLang="zh-CN" kern="0" dirty="0">
                <a:solidFill>
                  <a:srgbClr val="CC0000"/>
                </a:solidFill>
                <a:latin typeface="Consolas" panose="020B0609020204030204" pitchFamily="49" charset="0"/>
                <a:ea typeface="隶书" pitchFamily="49" charset="-122"/>
              </a:rPr>
              <a:t>n</a:t>
            </a:r>
            <a:r>
              <a:rPr lang="zh-CN" altLang="en-US" kern="0" dirty="0">
                <a:solidFill>
                  <a:srgbClr val="CC0000"/>
                </a:solidFill>
                <a:latin typeface="Consolas" panose="020B0609020204030204" pitchFamily="49" charset="0"/>
                <a:ea typeface="隶书" pitchFamily="49" charset="-122"/>
              </a:rPr>
              <a:t>的</a:t>
            </a:r>
            <a:r>
              <a:rPr lang="en-US" altLang="zh-CN" kern="0" dirty="0">
                <a:solidFill>
                  <a:srgbClr val="CC0000"/>
                </a:solidFill>
                <a:latin typeface="Consolas" panose="020B0609020204030204" pitchFamily="49" charset="0"/>
                <a:ea typeface="隶书" pitchFamily="49" charset="-122"/>
              </a:rPr>
              <a:t>Bitmap</a:t>
            </a:r>
            <a:r>
              <a:rPr lang="zh-CN" altLang="en-US" kern="0" dirty="0">
                <a:solidFill>
                  <a:srgbClr val="CC0000"/>
                </a:solidFill>
                <a:latin typeface="Consolas" panose="020B0609020204030204" pitchFamily="49" charset="0"/>
                <a:ea typeface="隶书" pitchFamily="49" charset="-122"/>
              </a:rPr>
              <a:t>串做</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解码</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decode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a:t>
            </a:r>
          </a:p>
          <a:p>
            <a:r>
              <a:rPr lang="nn-NO" altLang="zh-CN"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dirty="0">
                <a:solidFill>
                  <a:srgbClr val="000000"/>
                </a:solidFill>
                <a:highlight>
                  <a:srgbClr val="FFFFFF"/>
                </a:highlight>
                <a:latin typeface="Consolas" panose="020B0609020204030204" pitchFamily="49" charset="0"/>
                <a:ea typeface="新宋体" panose="02010609030101010101" pitchFamily="49" charset="-122"/>
              </a:rPr>
              <a:t> ( </a:t>
            </a:r>
            <a:r>
              <a:rPr lang="nn-NO" altLang="zh-CN"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dirty="0">
                <a:solidFill>
                  <a:srgbClr val="000000"/>
                </a:solidFill>
                <a:highlight>
                  <a:srgbClr val="FFFFFF"/>
                </a:highlight>
                <a:latin typeface="Consolas" panose="020B0609020204030204" pitchFamily="49" charset="0"/>
                <a:ea typeface="新宋体" panose="02010609030101010101" pitchFamily="49" charset="-122"/>
              </a:rPr>
              <a:t> i = 0; i &lt; </a:t>
            </a:r>
            <a:r>
              <a:rPr lang="nn-NO" altLang="zh-CN" dirty="0">
                <a:solidFill>
                  <a:srgbClr val="808080"/>
                </a:solidFill>
                <a:highlight>
                  <a:srgbClr val="FFFFFF"/>
                </a:highlight>
                <a:latin typeface="Consolas" panose="020B0609020204030204" pitchFamily="49" charset="0"/>
                <a:ea typeface="新宋体" panose="02010609030101010101" pitchFamily="49" charset="-122"/>
              </a:rPr>
              <a:t>n</a:t>
            </a:r>
            <a:r>
              <a:rPr lang="nn-NO" altLang="zh-CN" dirty="0">
                <a:solidFill>
                  <a:srgbClr val="000000"/>
                </a:solidFill>
                <a:highlight>
                  <a:srgbClr val="FFFFFF"/>
                </a:highlight>
                <a:latin typeface="Consolas" panose="020B0609020204030204" pitchFamily="49" charset="0"/>
                <a:ea typeface="新宋体" panose="02010609030101010101" pitchFamily="49" charset="-122"/>
              </a:rPr>
              <a:t>; i++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-&gt;test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x-&gt;rc : x-&gt;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IsLeaf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x-&gt;data.ch );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  }</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解出的明码，在此直接打印输出；实用中可改为根据需要返回上层调用者</a:t>
            </a: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4051266"/>
      </p:ext>
    </p:extLst>
  </p:cSld>
  <p:clrMapOvr>
    <a:masterClrMapping/>
  </p:clrMapOvr>
  <p:transition advTm="157">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2631" y="3577446"/>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TextBox 20"/>
          <p:cNvSpPr txBox="1">
            <a:spLocks noChangeArrowheads="1"/>
          </p:cNvSpPr>
          <p:nvPr/>
        </p:nvSpPr>
        <p:spPr bwMode="auto">
          <a:xfrm>
            <a:off x="4735552" y="1269137"/>
            <a:ext cx="174182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节点数：</a:t>
            </a:r>
            <a:r>
              <a:rPr lang="en-US" altLang="zh-CN" sz="2200" b="1" dirty="0">
                <a:latin typeface="微软雅黑" panose="020B0503020204020204" pitchFamily="34" charset="-122"/>
                <a:ea typeface="微软雅黑" panose="020B0503020204020204" pitchFamily="34" charset="-122"/>
              </a:rPr>
              <a:t>N</a:t>
            </a:r>
          </a:p>
        </p:txBody>
      </p:sp>
      <p:sp>
        <p:nvSpPr>
          <p:cNvPr id="41" name="TextBox 20"/>
          <p:cNvSpPr txBox="1">
            <a:spLocks noChangeArrowheads="1"/>
          </p:cNvSpPr>
          <p:nvPr/>
        </p:nvSpPr>
        <p:spPr bwMode="auto">
          <a:xfrm>
            <a:off x="6607760" y="1269137"/>
            <a:ext cx="259228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边数</a:t>
            </a:r>
            <a:r>
              <a:rPr lang="en-US" altLang="zh-CN" sz="2200" b="1" dirty="0">
                <a:latin typeface="微软雅黑" panose="020B0503020204020204" pitchFamily="34" charset="-122"/>
                <a:ea typeface="微软雅黑" panose="020B0503020204020204" pitchFamily="34" charset="-122"/>
              </a:rPr>
              <a:t>(edge)</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N-1</a:t>
            </a:r>
          </a:p>
        </p:txBody>
      </p:sp>
      <p:sp>
        <p:nvSpPr>
          <p:cNvPr id="42" name="TextBox 20"/>
          <p:cNvSpPr txBox="1">
            <a:spLocks noChangeArrowheads="1"/>
          </p:cNvSpPr>
          <p:nvPr/>
        </p:nvSpPr>
        <p:spPr bwMode="auto">
          <a:xfrm>
            <a:off x="4807560" y="1870899"/>
            <a:ext cx="432048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深度</a:t>
            </a:r>
            <a:r>
              <a:rPr lang="en-US" altLang="zh-CN" sz="2200" b="1" dirty="0">
                <a:latin typeface="微软雅黑" panose="020B0503020204020204" pitchFamily="34" charset="-122"/>
                <a:ea typeface="微软雅黑" panose="020B0503020204020204" pitchFamily="34" charset="-122"/>
              </a:rPr>
              <a:t>(depth)</a:t>
            </a:r>
            <a:r>
              <a:rPr lang="zh-CN" altLang="en-US" sz="2200" b="1" dirty="0">
                <a:latin typeface="微软雅黑" panose="020B0503020204020204" pitchFamily="34" charset="-122"/>
                <a:ea typeface="微软雅黑" panose="020B0503020204020204" pitchFamily="34" charset="-122"/>
              </a:rPr>
              <a:t>与高度</a:t>
            </a:r>
            <a:r>
              <a:rPr lang="en-US" altLang="zh-CN" sz="2200" b="1" dirty="0">
                <a:latin typeface="微软雅黑" panose="020B0503020204020204" pitchFamily="34" charset="-122"/>
                <a:ea typeface="微软雅黑" panose="020B0503020204020204" pitchFamily="34" charset="-122"/>
              </a:rPr>
              <a:t>(height)</a:t>
            </a:r>
          </a:p>
        </p:txBody>
      </p:sp>
      <p:sp>
        <p:nvSpPr>
          <p:cNvPr id="43" name="TextBox 20"/>
          <p:cNvSpPr txBox="1">
            <a:spLocks noChangeArrowheads="1"/>
          </p:cNvSpPr>
          <p:nvPr/>
        </p:nvSpPr>
        <p:spPr bwMode="auto">
          <a:xfrm>
            <a:off x="5299749" y="2476177"/>
            <a:ext cx="3336101"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深度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从根到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所经过的边数</a:t>
            </a:r>
            <a:endParaRPr lang="en-US" altLang="zh-CN" sz="2200" b="1" dirty="0">
              <a:latin typeface="微软雅黑" panose="020B0503020204020204" pitchFamily="34" charset="-122"/>
              <a:ea typeface="微软雅黑" panose="020B0503020204020204" pitchFamily="34" charset="-122"/>
            </a:endParaRPr>
          </a:p>
        </p:txBody>
      </p:sp>
      <p:sp>
        <p:nvSpPr>
          <p:cNvPr id="44" name="TextBox 20"/>
          <p:cNvSpPr txBox="1">
            <a:spLocks noChangeArrowheads="1"/>
          </p:cNvSpPr>
          <p:nvPr/>
        </p:nvSpPr>
        <p:spPr bwMode="auto">
          <a:xfrm>
            <a:off x="5247769" y="3415446"/>
            <a:ext cx="3440060" cy="1107996"/>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高度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的叶子节点中所经过的边数最大值</a:t>
            </a:r>
            <a:endParaRPr lang="en-US" altLang="zh-CN" sz="22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587934" y="2099931"/>
            <a:ext cx="1265267" cy="646331"/>
            <a:chOff x="2587934" y="2099931"/>
            <a:chExt cx="1416105" cy="646331"/>
          </a:xfrm>
        </p:grpSpPr>
        <p:cxnSp>
          <p:nvCxnSpPr>
            <p:cNvPr id="45" name="直接箭头连接符 44"/>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47" name="矩形 46"/>
            <p:cNvSpPr/>
            <p:nvPr/>
          </p:nvSpPr>
          <p:spPr bwMode="auto">
            <a:xfrm>
              <a:off x="3285784" y="2099931"/>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0</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3497143" y="2961859"/>
            <a:ext cx="1345190" cy="646331"/>
            <a:chOff x="2587934" y="2147949"/>
            <a:chExt cx="1345190" cy="646331"/>
          </a:xfrm>
        </p:grpSpPr>
        <p:cxnSp>
          <p:nvCxnSpPr>
            <p:cNvPr id="50" name="直接箭头连接符 49"/>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51" name="矩形 50"/>
            <p:cNvSpPr/>
            <p:nvPr/>
          </p:nvSpPr>
          <p:spPr bwMode="auto">
            <a:xfrm>
              <a:off x="3269564" y="2147949"/>
              <a:ext cx="663560"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1</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4206041" y="3803476"/>
            <a:ext cx="925944" cy="646331"/>
            <a:chOff x="2587934" y="2077693"/>
            <a:chExt cx="925944" cy="646331"/>
          </a:xfrm>
        </p:grpSpPr>
        <p:cxnSp>
          <p:nvCxnSpPr>
            <p:cNvPr id="53" name="直接箭头连接符 52"/>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1" name="矩形 60"/>
            <p:cNvSpPr/>
            <p:nvPr/>
          </p:nvSpPr>
          <p:spPr bwMode="auto">
            <a:xfrm>
              <a:off x="2839962" y="2077693"/>
              <a:ext cx="673916"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3057749" y="5172531"/>
            <a:ext cx="1238495" cy="369332"/>
            <a:chOff x="2587934" y="2315172"/>
            <a:chExt cx="1238495" cy="369332"/>
          </a:xfrm>
        </p:grpSpPr>
        <p:cxnSp>
          <p:nvCxnSpPr>
            <p:cNvPr id="67" name="直接箭头连接符 66"/>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8" name="矩形 67"/>
            <p:cNvSpPr/>
            <p:nvPr/>
          </p:nvSpPr>
          <p:spPr bwMode="auto">
            <a:xfrm>
              <a:off x="2922438" y="2315172"/>
              <a:ext cx="903991" cy="369332"/>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392359" y="2378227"/>
            <a:ext cx="1175786" cy="702390"/>
            <a:chOff x="2686908" y="1838957"/>
            <a:chExt cx="1175786" cy="702390"/>
          </a:xfrm>
        </p:grpSpPr>
        <p:cxnSp>
          <p:nvCxnSpPr>
            <p:cNvPr id="71" name="直接箭头连接符 70"/>
            <p:cNvCxnSpPr/>
            <p:nvPr/>
          </p:nvCxnSpPr>
          <p:spPr bwMode="auto">
            <a:xfrm flipV="1">
              <a:off x="2686908" y="2239130"/>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sp>
          <p:nvSpPr>
            <p:cNvPr id="72" name="矩形 71"/>
            <p:cNvSpPr/>
            <p:nvPr/>
          </p:nvSpPr>
          <p:spPr bwMode="auto">
            <a:xfrm>
              <a:off x="3188754" y="1838957"/>
              <a:ext cx="673940" cy="646331"/>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2</a:t>
              </a:r>
              <a:endParaRPr lang="zh-CN" altLang="en-US" b="1" dirty="0">
                <a:solidFill>
                  <a:srgbClr val="7030A0"/>
                </a:solidFill>
                <a:latin typeface="微软雅黑" panose="020B0503020204020204" pitchFamily="34" charset="-122"/>
                <a:ea typeface="微软雅黑" panose="020B0503020204020204" pitchFamily="34" charset="-122"/>
              </a:endParaRPr>
            </a:p>
          </p:txBody>
        </p:sp>
      </p:grpSp>
      <p:sp>
        <p:nvSpPr>
          <p:cNvPr id="73" name="椭圆 72"/>
          <p:cNvSpPr/>
          <p:nvPr/>
        </p:nvSpPr>
        <p:spPr bwMode="auto">
          <a:xfrm>
            <a:off x="2910603" y="3071470"/>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 name="组合 15"/>
          <p:cNvGrpSpPr/>
          <p:nvPr/>
        </p:nvGrpSpPr>
        <p:grpSpPr>
          <a:xfrm>
            <a:off x="2531669" y="3461379"/>
            <a:ext cx="343053" cy="1694165"/>
            <a:chOff x="2531669" y="3461379"/>
            <a:chExt cx="343053" cy="1694165"/>
          </a:xfrm>
        </p:grpSpPr>
        <p:cxnSp>
          <p:nvCxnSpPr>
            <p:cNvPr id="12" name="直接连接符 11"/>
            <p:cNvCxnSpPr>
              <a:endCxn id="139" idx="3"/>
            </p:cNvCxnSpPr>
            <p:nvPr/>
          </p:nvCxnSpPr>
          <p:spPr bwMode="auto">
            <a:xfrm flipH="1">
              <a:off x="2627784" y="3461379"/>
              <a:ext cx="246938" cy="512327"/>
            </a:xfrm>
            <a:prstGeom prst="line">
              <a:avLst/>
            </a:prstGeom>
            <a:solidFill>
              <a:schemeClr val="accent1"/>
            </a:solidFill>
            <a:ln w="22225" cap="flat" cmpd="sng" algn="ctr">
              <a:solidFill>
                <a:srgbClr val="7030A0"/>
              </a:solidFill>
              <a:prstDash val="sysDash"/>
              <a:round/>
              <a:headEnd type="none"/>
              <a:tailEnd type="arrow"/>
            </a:ln>
            <a:effectLst/>
          </p:spPr>
        </p:cxnSp>
        <p:cxnSp>
          <p:nvCxnSpPr>
            <p:cNvPr id="75" name="直接连接符 74"/>
            <p:cNvCxnSpPr/>
            <p:nvPr/>
          </p:nvCxnSpPr>
          <p:spPr bwMode="auto">
            <a:xfrm flipH="1">
              <a:off x="2531669" y="4449807"/>
              <a:ext cx="35607" cy="705737"/>
            </a:xfrm>
            <a:prstGeom prst="line">
              <a:avLst/>
            </a:prstGeom>
            <a:solidFill>
              <a:schemeClr val="accent1"/>
            </a:solidFill>
            <a:ln w="22225" cap="flat" cmpd="sng" algn="ctr">
              <a:solidFill>
                <a:srgbClr val="7030A0"/>
              </a:solidFill>
              <a:prstDash val="sysDash"/>
              <a:round/>
              <a:headEnd type="none"/>
              <a:tailEnd type="arrow"/>
            </a:ln>
            <a:effectLst/>
          </p:spPr>
        </p:cxnSp>
      </p:grpSp>
      <p:sp>
        <p:nvSpPr>
          <p:cNvPr id="76" name="椭圆 75"/>
          <p:cNvSpPr/>
          <p:nvPr/>
        </p:nvSpPr>
        <p:spPr bwMode="auto">
          <a:xfrm>
            <a:off x="3041357" y="3980708"/>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3604576" y="3998517"/>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2453665" y="5083264"/>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9" name="组合 18"/>
          <p:cNvGrpSpPr/>
          <p:nvPr/>
        </p:nvGrpSpPr>
        <p:grpSpPr>
          <a:xfrm>
            <a:off x="2954632" y="4505726"/>
            <a:ext cx="1446178" cy="670050"/>
            <a:chOff x="2954632" y="4505726"/>
            <a:chExt cx="1446178" cy="670050"/>
          </a:xfrm>
        </p:grpSpPr>
        <p:sp>
          <p:nvSpPr>
            <p:cNvPr id="83" name="矩形 82"/>
            <p:cNvSpPr/>
            <p:nvPr/>
          </p:nvSpPr>
          <p:spPr bwMode="auto">
            <a:xfrm>
              <a:off x="3542309" y="4717735"/>
              <a:ext cx="858501" cy="369332"/>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0</a:t>
              </a:r>
              <a:endParaRPr lang="zh-CN" altLang="en-US" b="1" dirty="0">
                <a:solidFill>
                  <a:srgbClr val="7030A0"/>
                </a:solidFill>
                <a:latin typeface="微软雅黑" panose="020B0503020204020204" pitchFamily="34" charset="-122"/>
                <a:ea typeface="微软雅黑" panose="020B0503020204020204" pitchFamily="34" charset="-122"/>
              </a:endParaRPr>
            </a:p>
          </p:txBody>
        </p:sp>
        <p:cxnSp>
          <p:nvCxnSpPr>
            <p:cNvPr id="84" name="直接箭头连接符 83"/>
            <p:cNvCxnSpPr/>
            <p:nvPr/>
          </p:nvCxnSpPr>
          <p:spPr bwMode="auto">
            <a:xfrm flipV="1">
              <a:off x="2954632" y="4873559"/>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87" name="直接箭头连接符 86"/>
            <p:cNvCxnSpPr/>
            <p:nvPr/>
          </p:nvCxnSpPr>
          <p:spPr bwMode="auto">
            <a:xfrm>
              <a:off x="3373104" y="4505726"/>
              <a:ext cx="260080" cy="200852"/>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91" name="直接箭头连接符 90"/>
            <p:cNvCxnSpPr/>
            <p:nvPr/>
          </p:nvCxnSpPr>
          <p:spPr bwMode="auto">
            <a:xfrm flipH="1">
              <a:off x="3789360" y="4517149"/>
              <a:ext cx="205781" cy="167665"/>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grpSp>
      <p:grpSp>
        <p:nvGrpSpPr>
          <p:cNvPr id="92" name="组合 91"/>
          <p:cNvGrpSpPr/>
          <p:nvPr/>
        </p:nvGrpSpPr>
        <p:grpSpPr>
          <a:xfrm>
            <a:off x="359024" y="2214187"/>
            <a:ext cx="1280616" cy="646331"/>
            <a:chOff x="1772807" y="2122810"/>
            <a:chExt cx="1433284" cy="646331"/>
          </a:xfrm>
        </p:grpSpPr>
        <p:cxnSp>
          <p:nvCxnSpPr>
            <p:cNvPr id="93" name="直接箭头连接符 92"/>
            <p:cNvCxnSpPr>
              <a:endCxn id="94" idx="3"/>
            </p:cNvCxnSpPr>
            <p:nvPr/>
          </p:nvCxnSpPr>
          <p:spPr bwMode="auto">
            <a:xfrm flipH="1">
              <a:off x="2491062" y="2443471"/>
              <a:ext cx="715029" cy="2505"/>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94" name="矩形 93"/>
            <p:cNvSpPr/>
            <p:nvPr/>
          </p:nvSpPr>
          <p:spPr bwMode="auto">
            <a:xfrm>
              <a:off x="1772807" y="2122810"/>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高度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
        <p:nvSpPr>
          <p:cNvPr id="98" name="TextBox 20"/>
          <p:cNvSpPr txBox="1">
            <a:spLocks noChangeArrowheads="1"/>
          </p:cNvSpPr>
          <p:nvPr/>
        </p:nvSpPr>
        <p:spPr bwMode="auto">
          <a:xfrm>
            <a:off x="5281749" y="4645408"/>
            <a:ext cx="3440060"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树的高度</a:t>
            </a:r>
            <a:r>
              <a:rPr lang="en-US" altLang="zh-CN" sz="2200" b="1" dirty="0">
                <a:solidFill>
                  <a:schemeClr val="accent2">
                    <a:lumMod val="50000"/>
                  </a:schemeClr>
                </a:solidFill>
                <a:latin typeface="微软雅黑" panose="020B0503020204020204" pitchFamily="34" charset="-122"/>
                <a:ea typeface="微软雅黑" panose="020B0503020204020204" pitchFamily="34" charset="-122"/>
              </a:rPr>
              <a:t>(height(T))</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树的根节点的高度</a:t>
            </a:r>
            <a:endParaRPr lang="en-US" altLang="zh-CN" sz="2200" b="1" dirty="0">
              <a:latin typeface="微软雅黑" panose="020B0503020204020204" pitchFamily="34" charset="-122"/>
              <a:ea typeface="微软雅黑" panose="020B0503020204020204" pitchFamily="34" charset="-122"/>
            </a:endParaRPr>
          </a:p>
        </p:txBody>
      </p:sp>
      <p:sp>
        <p:nvSpPr>
          <p:cNvPr id="99" name="TextBox 20"/>
          <p:cNvSpPr txBox="1">
            <a:spLocks noChangeArrowheads="1"/>
          </p:cNvSpPr>
          <p:nvPr/>
        </p:nvSpPr>
        <p:spPr bwMode="auto">
          <a:xfrm>
            <a:off x="3904684" y="5553683"/>
            <a:ext cx="5295364"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单节点的树高度为</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，空节点树高度为</a:t>
            </a:r>
            <a:r>
              <a:rPr lang="en-US" altLang="zh-CN" sz="2200" b="1" dirty="0">
                <a:latin typeface="微软雅黑" panose="020B0503020204020204" pitchFamily="34" charset="-122"/>
                <a:ea typeface="微软雅黑" panose="020B0503020204020204" pitchFamily="34" charset="-122"/>
              </a:rPr>
              <a:t>-1</a:t>
            </a:r>
          </a:p>
        </p:txBody>
      </p:sp>
      <mc:AlternateContent xmlns:mc="http://schemas.openxmlformats.org/markup-compatibility/2006" xmlns:a14="http://schemas.microsoft.com/office/drawing/2010/main">
        <mc:Choice Requires="a14">
          <p:sp>
            <p:nvSpPr>
              <p:cNvPr id="100" name="TextBox 20"/>
              <p:cNvSpPr txBox="1">
                <a:spLocks noChangeArrowheads="1"/>
              </p:cNvSpPr>
              <p:nvPr/>
            </p:nvSpPr>
            <p:spPr bwMode="auto">
              <a:xfrm>
                <a:off x="644006" y="6110924"/>
                <a:ext cx="7802963"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en-US" altLang="zh-CN" dirty="0"/>
                  <a:t>height(T)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height(v)+depth(v)</a:t>
                </a:r>
              </a:p>
            </p:txBody>
          </p:sp>
        </mc:Choice>
        <mc:Fallback xmlns="">
          <p:sp>
            <p:nvSpPr>
              <p:cNvPr id="100" name="TextBox 20"/>
              <p:cNvSpPr txBox="1">
                <a:spLocks noRot="1" noChangeAspect="1" noMove="1" noResize="1" noEditPoints="1" noAdjustHandles="1" noChangeArrowheads="1" noChangeShapeType="1" noTextEdit="1"/>
              </p:cNvSpPr>
              <p:nvPr/>
            </p:nvSpPr>
            <p:spPr bwMode="auto">
              <a:xfrm>
                <a:off x="644006" y="6110924"/>
                <a:ext cx="7802963" cy="523220"/>
              </a:xfrm>
              <a:prstGeom prst="rect">
                <a:avLst/>
              </a:prstGeom>
              <a:blipFill>
                <a:blip r:embed="rId3"/>
                <a:stretch>
                  <a:fillRect t="-11628" b="-31395"/>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310305092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strips(downLeft)">
                                      <p:cBhvr>
                                        <p:cTn id="41" dur="500"/>
                                        <p:tgtEl>
                                          <p:spTgt spid="16"/>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anim calcmode="lin" valueType="num">
                                      <p:cBhvr additive="base">
                                        <p:cTn id="73" dur="500" fill="hold"/>
                                        <p:tgtEl>
                                          <p:spTgt spid="100"/>
                                        </p:tgtEl>
                                        <p:attrNameLst>
                                          <p:attrName>ppt_x</p:attrName>
                                        </p:attrNameLst>
                                      </p:cBhvr>
                                      <p:tavLst>
                                        <p:tav tm="0">
                                          <p:val>
                                            <p:strVal val="#ppt_x"/>
                                          </p:val>
                                        </p:tav>
                                        <p:tav tm="100000">
                                          <p:val>
                                            <p:strVal val="#ppt_x"/>
                                          </p:val>
                                        </p:tav>
                                      </p:tavLst>
                                    </p:anim>
                                    <p:anim calcmode="lin" valueType="num">
                                      <p:cBhvr additive="base">
                                        <p:cTn id="7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73" grpId="0" animBg="1"/>
      <p:bldP spid="76" grpId="0" animBg="1"/>
      <p:bldP spid="78" grpId="0" animBg="1"/>
      <p:bldP spid="79" grpId="0" animBg="1"/>
      <p:bldP spid="98" grpId="0"/>
      <p:bldP spid="99" grpId="0"/>
      <p:bldP spid="100" grpId="0" animBg="1"/>
    </p:bldLst>
  </p:timing>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13273</TotalTime>
  <Words>7570</Words>
  <Application>Microsoft Office PowerPoint</Application>
  <PresentationFormat>全屏显示(4:3)</PresentationFormat>
  <Paragraphs>2245</Paragraphs>
  <Slides>87</Slides>
  <Notes>87</Notes>
  <HiddenSlides>9</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108" baseType="lpstr">
      <vt:lpstr>Baoli SC</vt:lpstr>
      <vt:lpstr>仿宋_GB2312</vt:lpstr>
      <vt:lpstr>黑体</vt:lpstr>
      <vt:lpstr>隶书</vt:lpstr>
      <vt:lpstr>宋体</vt:lpstr>
      <vt:lpstr>Microsoft YaHei</vt:lpstr>
      <vt:lpstr>Microsoft YaHei</vt:lpstr>
      <vt:lpstr>新宋体</vt:lpstr>
      <vt:lpstr>幼圆</vt:lpstr>
      <vt:lpstr>Arial</vt:lpstr>
      <vt:lpstr>Arial Black</vt:lpstr>
      <vt:lpstr>Calibri</vt:lpstr>
      <vt:lpstr>Cambria Math</vt:lpstr>
      <vt:lpstr>Consolas</vt:lpstr>
      <vt:lpstr>Courier New</vt:lpstr>
      <vt:lpstr>Symbol</vt:lpstr>
      <vt:lpstr>Tahoma</vt:lpstr>
      <vt:lpstr>Times New Roman</vt:lpstr>
      <vt:lpstr>Wingdings</vt:lpstr>
      <vt:lpstr>Tsinghua</vt:lpstr>
      <vt:lpstr>公式</vt:lpstr>
      <vt:lpstr>PowerPoint 演示文稿</vt:lpstr>
      <vt:lpstr>回顾：数据结构分类</vt:lpstr>
      <vt:lpstr>树的基本概念</vt:lpstr>
      <vt:lpstr>树的基本概念</vt:lpstr>
      <vt:lpstr>树的应用</vt:lpstr>
      <vt:lpstr>树的基本概念</vt:lpstr>
      <vt:lpstr>树的基本概念</vt:lpstr>
      <vt:lpstr>树的基本概念</vt:lpstr>
      <vt:lpstr>树的基本概念</vt:lpstr>
      <vt:lpstr>树的基本概念</vt:lpstr>
      <vt:lpstr>二叉树的基本概念</vt:lpstr>
      <vt:lpstr>二叉树的基本概念</vt:lpstr>
      <vt:lpstr>二叉树的基本概念</vt:lpstr>
      <vt:lpstr>二叉树的基本概念</vt:lpstr>
      <vt:lpstr>二叉树的基本概念</vt:lpstr>
      <vt:lpstr>二叉树的基本概念</vt:lpstr>
      <vt:lpstr>二叉树的性质</vt:lpstr>
      <vt:lpstr>森林与二叉树</vt:lpstr>
      <vt:lpstr>树（多叉树）的表示</vt:lpstr>
      <vt:lpstr>树（多叉树）的表示</vt:lpstr>
      <vt:lpstr>树（多叉树）的表示</vt:lpstr>
      <vt:lpstr>树（多叉树）的表示</vt:lpstr>
      <vt:lpstr>树（多叉树）的表示</vt:lpstr>
      <vt:lpstr>树（多叉树）的表示</vt:lpstr>
      <vt:lpstr>树（多叉树）的表示</vt:lpstr>
      <vt:lpstr> 森林到二叉树的转换 </vt:lpstr>
      <vt:lpstr>树（多叉树）的表示</vt:lpstr>
      <vt:lpstr>树（多叉树）的表示</vt:lpstr>
      <vt:lpstr>树（多叉树）的表示</vt:lpstr>
      <vt:lpstr>二叉树转多叉树例子</vt:lpstr>
      <vt:lpstr>二叉树的表示</vt:lpstr>
      <vt:lpstr>二叉树的表示</vt:lpstr>
      <vt:lpstr>二叉树的实现</vt:lpstr>
      <vt:lpstr>二叉树的实现</vt:lpstr>
      <vt:lpstr>二叉树的实现</vt:lpstr>
      <vt:lpstr>二叉树的实现</vt:lpstr>
      <vt:lpstr>二叉树的实现</vt:lpstr>
      <vt:lpstr>二叉树的实现</vt:lpstr>
      <vt:lpstr>二叉树遍历</vt:lpstr>
      <vt:lpstr>二叉树遍历</vt:lpstr>
      <vt:lpstr>二叉树遍历</vt:lpstr>
      <vt:lpstr>二叉树遍历</vt:lpstr>
      <vt:lpstr>二叉树遍历</vt:lpstr>
      <vt:lpstr>二叉树遍历</vt:lpstr>
      <vt:lpstr>二叉树深度优先遍历</vt:lpstr>
      <vt:lpstr>二叉树层次遍历</vt:lpstr>
      <vt:lpstr>二叉树层次遍历</vt:lpstr>
      <vt:lpstr>二叉树层次遍历</vt:lpstr>
      <vt:lpstr>二叉树先序遍历迭代实现</vt:lpstr>
      <vt:lpstr>二叉树深度优先遍历</vt:lpstr>
      <vt:lpstr>二叉树深度优先遍历</vt:lpstr>
      <vt:lpstr>二叉树深度优先遍历</vt:lpstr>
      <vt:lpstr>二叉树深度优先遍历</vt:lpstr>
      <vt:lpstr>二叉树遍历的应用</vt:lpstr>
      <vt:lpstr>二叉树遍历的应用</vt:lpstr>
      <vt:lpstr>二叉树遍历的应用</vt:lpstr>
      <vt:lpstr>二叉树遍历的应用</vt:lpstr>
      <vt:lpstr>二叉树遍历的应用</vt:lpstr>
      <vt:lpstr>二叉树遍历的应用</vt:lpstr>
      <vt:lpstr>二叉树中序遍历迭代实现</vt:lpstr>
      <vt:lpstr>二叉树的重构</vt:lpstr>
      <vt:lpstr>二叉树的重构</vt:lpstr>
      <vt:lpstr>二叉树的重构</vt:lpstr>
      <vt:lpstr>二叉树的重构</vt:lpstr>
      <vt:lpstr>二叉树的重构</vt:lpstr>
      <vt:lpstr>二叉树的重构</vt:lpstr>
      <vt:lpstr>判定树</vt:lpstr>
      <vt:lpstr>判定树</vt:lpstr>
      <vt:lpstr>哈夫曼树(最优编码树)</vt:lpstr>
      <vt:lpstr>哈夫曼树(最优编码树)</vt:lpstr>
      <vt:lpstr>哈夫曼树(最优编码树)</vt:lpstr>
      <vt:lpstr>哈夫曼树(最优编码树)</vt:lpstr>
      <vt:lpstr>哈夫曼树(最优编码树)</vt:lpstr>
      <vt:lpstr>哈夫曼编码</vt:lpstr>
      <vt:lpstr>哈夫曼编码</vt:lpstr>
      <vt:lpstr>哈夫曼编码</vt:lpstr>
      <vt:lpstr>哈夫曼编码</vt:lpstr>
      <vt:lpstr>哈夫曼编码</vt:lpstr>
      <vt:lpstr>哈夫曼编码</vt:lpstr>
      <vt:lpstr>哈夫曼编码实现</vt:lpstr>
      <vt:lpstr>哈夫曼编码实现</vt:lpstr>
      <vt:lpstr>哈夫曼编码实现</vt:lpstr>
      <vt:lpstr>哈夫曼编码实现</vt:lpstr>
      <vt:lpstr>哈夫曼编码实现</vt:lpstr>
      <vt:lpstr>哈夫曼编码实现</vt:lpstr>
      <vt:lpstr>哈夫曼编码实现</vt:lpstr>
      <vt:lpstr>哈夫曼编码实现</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liu yebin</cp:lastModifiedBy>
  <cp:revision>1648</cp:revision>
  <dcterms:created xsi:type="dcterms:W3CDTF">2011-01-31T10:16:12Z</dcterms:created>
  <dcterms:modified xsi:type="dcterms:W3CDTF">2019-11-08T07:52:47Z</dcterms:modified>
</cp:coreProperties>
</file>