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8" r:id="rId6"/>
    <p:sldId id="265" r:id="rId7"/>
    <p:sldId id="263" r:id="rId8"/>
    <p:sldId id="290" r:id="rId9"/>
    <p:sldId id="291" r:id="rId10"/>
    <p:sldId id="292" r:id="rId11"/>
    <p:sldId id="293" r:id="rId12"/>
    <p:sldId id="294" r:id="rId13"/>
    <p:sldId id="295" r:id="rId14"/>
    <p:sldId id="266"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8" name="Freeform: Shape 17"/>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1" fmla="*/ 11328900 w 12192000"/>
              <a:gd name="connsiteY0-2" fmla="*/ 0 h 6858000"/>
              <a:gd name="connsiteX1-3" fmla="*/ 12192000 w 12192000"/>
              <a:gd name="connsiteY1-4" fmla="*/ 0 h 6858000"/>
              <a:gd name="connsiteX2-5" fmla="*/ 12192000 w 12192000"/>
              <a:gd name="connsiteY2-6" fmla="*/ 6858000 h 6858000"/>
              <a:gd name="connsiteX3-7" fmla="*/ 5318308 w 12192000"/>
              <a:gd name="connsiteY3-8" fmla="*/ 6858000 h 6858000"/>
              <a:gd name="connsiteX4-9" fmla="*/ 11328897 w 12192000"/>
              <a:gd name="connsiteY4-10" fmla="*/ 4 h 6858000"/>
              <a:gd name="connsiteX5-11" fmla="*/ 11328898 w 12192000"/>
              <a:gd name="connsiteY5-12" fmla="*/ 2 h 6858000"/>
              <a:gd name="connsiteX6-13" fmla="*/ 11328900 w 12192000"/>
              <a:gd name="connsiteY6-14" fmla="*/ 0 h 6858000"/>
              <a:gd name="connsiteX7-15" fmla="*/ 0 w 12192000"/>
              <a:gd name="connsiteY7-16" fmla="*/ 6858000 h 6858000"/>
              <a:gd name="connsiteX8-17" fmla="*/ 6700 w 12192000"/>
              <a:gd name="connsiteY8-18" fmla="*/ 0 h 6858000"/>
              <a:gd name="connsiteX9-19" fmla="*/ 6700 w 12192000"/>
              <a:gd name="connsiteY9-20" fmla="*/ 6858000 h 6858000"/>
              <a:gd name="connsiteX10" fmla="*/ 0 w 12192000"/>
              <a:gd name="connsiteY10" fmla="*/ 6858000 h 6858000"/>
              <a:gd name="connsiteX0-21" fmla="*/ 11322200 w 12185300"/>
              <a:gd name="connsiteY0-22" fmla="*/ 0 h 6858000"/>
              <a:gd name="connsiteX1-23" fmla="*/ 12185300 w 12185300"/>
              <a:gd name="connsiteY1-24" fmla="*/ 0 h 6858000"/>
              <a:gd name="connsiteX2-25" fmla="*/ 12185300 w 12185300"/>
              <a:gd name="connsiteY2-26" fmla="*/ 6858000 h 6858000"/>
              <a:gd name="connsiteX3-27" fmla="*/ 5311608 w 12185300"/>
              <a:gd name="connsiteY3-28" fmla="*/ 6858000 h 6858000"/>
              <a:gd name="connsiteX4-29" fmla="*/ 11322197 w 12185300"/>
              <a:gd name="connsiteY4-30" fmla="*/ 4 h 6858000"/>
              <a:gd name="connsiteX5-31" fmla="*/ 11322198 w 12185300"/>
              <a:gd name="connsiteY5-32" fmla="*/ 2 h 6858000"/>
              <a:gd name="connsiteX6-33" fmla="*/ 11322200 w 12185300"/>
              <a:gd name="connsiteY6-34" fmla="*/ 0 h 6858000"/>
              <a:gd name="connsiteX7-35" fmla="*/ 0 w 12185300"/>
              <a:gd name="connsiteY7-36" fmla="*/ 6858000 h 6858000"/>
              <a:gd name="connsiteX8-37" fmla="*/ 0 w 12185300"/>
              <a:gd name="connsiteY8-38" fmla="*/ 0 h 6858000"/>
              <a:gd name="connsiteX9-39" fmla="*/ 0 w 12185300"/>
              <a:gd name="connsiteY9-40" fmla="*/ 6858000 h 6858000"/>
              <a:gd name="connsiteX0-41" fmla="*/ 6010592 w 6873692"/>
              <a:gd name="connsiteY0-42" fmla="*/ 0 h 6858000"/>
              <a:gd name="connsiteX1-43" fmla="*/ 6873692 w 6873692"/>
              <a:gd name="connsiteY1-44" fmla="*/ 0 h 6858000"/>
              <a:gd name="connsiteX2-45" fmla="*/ 6873692 w 6873692"/>
              <a:gd name="connsiteY2-46" fmla="*/ 6858000 h 6858000"/>
              <a:gd name="connsiteX3-47" fmla="*/ 0 w 6873692"/>
              <a:gd name="connsiteY3-48" fmla="*/ 6858000 h 6858000"/>
              <a:gd name="connsiteX4-49" fmla="*/ 6010589 w 6873692"/>
              <a:gd name="connsiteY4-50" fmla="*/ 4 h 6858000"/>
              <a:gd name="connsiteX5-51" fmla="*/ 6010590 w 6873692"/>
              <a:gd name="connsiteY5-52" fmla="*/ 2 h 6858000"/>
              <a:gd name="connsiteX6-53" fmla="*/ 6010592 w 6873692"/>
              <a:gd name="connsiteY6-54"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43000" y="1181098"/>
            <a:ext cx="8986580" cy="2832404"/>
          </a:xfrm>
        </p:spPr>
        <p:txBody>
          <a:bodyPr anchor="t"/>
          <a:lstStyle>
            <a:lvl1pPr algn="l">
              <a:lnSpc>
                <a:spcPct val="114000"/>
              </a:lnSpc>
              <a:defRPr sz="4800" cap="none" spc="300" baseline="0"/>
            </a:lvl1pPr>
          </a:lstStyle>
          <a:p>
            <a:r>
              <a:rPr lang="en-US" dirty="0"/>
              <a:t>Click to edit Master title style</a:t>
            </a:r>
            <a:endParaRPr lang="en-US" dirty="0"/>
          </a:p>
        </p:txBody>
      </p:sp>
      <p:sp>
        <p:nvSpPr>
          <p:cNvPr id="3" name="Subtitle 2"/>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fld>
            <a:endParaRPr lang="en-US"/>
          </a:p>
        </p:txBody>
      </p:sp>
      <p:cxnSp>
        <p:nvCxnSpPr>
          <p:cNvPr id="12" name="Straight Connector 11"/>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72500" y="870625"/>
            <a:ext cx="2476499" cy="502920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1143000" y="870625"/>
            <a:ext cx="7324928" cy="50292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ADBD16-5BFB-4D9F-9646-C75D1B53BB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endParaRPr lang="en-US" dirty="0"/>
          </a:p>
        </p:txBody>
      </p:sp>
      <p:sp>
        <p:nvSpPr>
          <p:cNvPr id="3" name="Text Placeholder 2"/>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43000" y="2339501"/>
            <a:ext cx="4798979" cy="355059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50020" y="2339501"/>
            <a:ext cx="4798980" cy="355059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133272"/>
            <a:ext cx="9905999" cy="84630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143001" y="2864795"/>
            <a:ext cx="4798978" cy="302530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50019" y="2864795"/>
            <a:ext cx="4798982" cy="302530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9300" y="1322615"/>
            <a:ext cx="8175171" cy="4212771"/>
          </a:xfrm>
        </p:spPr>
        <p:txBody>
          <a:bodyPr/>
          <a:lstStyle>
            <a:lvl1pPr algn="ctr">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DBD16-5BFB-4D9F-9646-C75D1B53BBB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endParaRPr lang="en-US" dirty="0"/>
          </a:p>
        </p:txBody>
      </p:sp>
      <p:sp>
        <p:nvSpPr>
          <p:cNvPr id="3" name="Content Placeholder 2"/>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fld>
            <a:endParaRPr lang="en-US"/>
          </a:p>
        </p:txBody>
      </p:sp>
      <p:sp>
        <p:nvSpPr>
          <p:cNvPr id="2" name="Title 1"/>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endParaRPr lang="en-US" dirty="0"/>
          </a:p>
        </p:txBody>
      </p:sp>
      <p:sp>
        <p:nvSpPr>
          <p:cNvPr id="3" name="Text Placeholder 2"/>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fld>
            <a:endParaRPr lang="en-US" dirty="0"/>
          </a:p>
        </p:txBody>
      </p:sp>
      <p:sp>
        <p:nvSpPr>
          <p:cNvPr id="5" name="Footer Placeholder 4"/>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000" b="1" kern="1200" spc="16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9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9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9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9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a:off x="0" y="0"/>
            <a:ext cx="9113106" cy="6858000"/>
          </a:xfrm>
          <a:custGeom>
            <a:avLst/>
            <a:gdLst>
              <a:gd name="connsiteX0" fmla="*/ 2227781 w 9113106"/>
              <a:gd name="connsiteY0" fmla="*/ 6858000 h 6858000"/>
              <a:gd name="connsiteX1" fmla="*/ 2227781 w 9113106"/>
              <a:gd name="connsiteY1" fmla="*/ 6858000 h 6858000"/>
              <a:gd name="connsiteX2" fmla="*/ 0 w 9113106"/>
              <a:gd name="connsiteY2" fmla="*/ 6858000 h 6858000"/>
              <a:gd name="connsiteX3" fmla="*/ 6010592 w 9113106"/>
              <a:gd name="connsiteY3" fmla="*/ 0 h 6858000"/>
              <a:gd name="connsiteX4" fmla="*/ 6885325 w 9113106"/>
              <a:gd name="connsiteY4" fmla="*/ 0 h 6858000"/>
              <a:gd name="connsiteX5" fmla="*/ 6885325 w 9113106"/>
              <a:gd name="connsiteY5" fmla="*/ 1543809 h 6858000"/>
              <a:gd name="connsiteX6" fmla="*/ 8238373 w 9113106"/>
              <a:gd name="connsiteY6" fmla="*/ 0 h 6858000"/>
              <a:gd name="connsiteX7" fmla="*/ 9113106 w 9113106"/>
              <a:gd name="connsiteY7" fmla="*/ 0 h 6858000"/>
              <a:gd name="connsiteX8" fmla="*/ 9113106 w 9113106"/>
              <a:gd name="connsiteY8" fmla="*/ 6857999 h 6858000"/>
              <a:gd name="connsiteX0-1" fmla="*/ 2227781 w 9113106"/>
              <a:gd name="connsiteY0-2" fmla="*/ 6858000 h 6858000"/>
              <a:gd name="connsiteX1-3" fmla="*/ 2227781 w 9113106"/>
              <a:gd name="connsiteY1-4" fmla="*/ 6858000 h 6858000"/>
              <a:gd name="connsiteX2-5" fmla="*/ 0 w 9113106"/>
              <a:gd name="connsiteY2-6" fmla="*/ 6858000 h 6858000"/>
              <a:gd name="connsiteX3-7" fmla="*/ 6010592 w 9113106"/>
              <a:gd name="connsiteY3-8" fmla="*/ 0 h 6858000"/>
              <a:gd name="connsiteX4-9" fmla="*/ 6885325 w 9113106"/>
              <a:gd name="connsiteY4-10" fmla="*/ 0 h 6858000"/>
              <a:gd name="connsiteX5-11" fmla="*/ 8238373 w 9113106"/>
              <a:gd name="connsiteY5-12" fmla="*/ 0 h 6858000"/>
              <a:gd name="connsiteX6-13" fmla="*/ 9113106 w 9113106"/>
              <a:gd name="connsiteY6-14" fmla="*/ 0 h 6858000"/>
              <a:gd name="connsiteX7-15" fmla="*/ 9113106 w 9113106"/>
              <a:gd name="connsiteY7-16" fmla="*/ 6857999 h 6858000"/>
              <a:gd name="connsiteX8-17" fmla="*/ 2227781 w 9113106"/>
              <a:gd name="connsiteY8-18" fmla="*/ 6858000 h 6858000"/>
              <a:gd name="connsiteX0-19" fmla="*/ 2227781 w 9113106"/>
              <a:gd name="connsiteY0-20" fmla="*/ 6858000 h 6858000"/>
              <a:gd name="connsiteX1-21" fmla="*/ 2227781 w 9113106"/>
              <a:gd name="connsiteY1-22" fmla="*/ 6858000 h 6858000"/>
              <a:gd name="connsiteX2-23" fmla="*/ 0 w 9113106"/>
              <a:gd name="connsiteY2-24" fmla="*/ 6858000 h 6858000"/>
              <a:gd name="connsiteX3-25" fmla="*/ 6010592 w 9113106"/>
              <a:gd name="connsiteY3-26" fmla="*/ 0 h 6858000"/>
              <a:gd name="connsiteX4-27" fmla="*/ 8238373 w 9113106"/>
              <a:gd name="connsiteY4-28" fmla="*/ 0 h 6858000"/>
              <a:gd name="connsiteX5-29" fmla="*/ 9113106 w 9113106"/>
              <a:gd name="connsiteY5-30" fmla="*/ 0 h 6858000"/>
              <a:gd name="connsiteX6-31" fmla="*/ 9113106 w 9113106"/>
              <a:gd name="connsiteY6-32" fmla="*/ 6857999 h 6858000"/>
              <a:gd name="connsiteX7-33" fmla="*/ 2227781 w 9113106"/>
              <a:gd name="connsiteY7-34" fmla="*/ 6858000 h 6858000"/>
              <a:gd name="connsiteX0-35" fmla="*/ 2227781 w 9113106"/>
              <a:gd name="connsiteY0-36" fmla="*/ 6858000 h 6858000"/>
              <a:gd name="connsiteX1-37" fmla="*/ 2227781 w 9113106"/>
              <a:gd name="connsiteY1-38" fmla="*/ 6858000 h 6858000"/>
              <a:gd name="connsiteX2-39" fmla="*/ 0 w 9113106"/>
              <a:gd name="connsiteY2-40" fmla="*/ 6858000 h 6858000"/>
              <a:gd name="connsiteX3-41" fmla="*/ 6010592 w 9113106"/>
              <a:gd name="connsiteY3-42" fmla="*/ 0 h 6858000"/>
              <a:gd name="connsiteX4-43" fmla="*/ 9113106 w 9113106"/>
              <a:gd name="connsiteY4-44" fmla="*/ 0 h 6858000"/>
              <a:gd name="connsiteX5-45" fmla="*/ 9113106 w 9113106"/>
              <a:gd name="connsiteY5-46" fmla="*/ 6857999 h 6858000"/>
              <a:gd name="connsiteX6-47" fmla="*/ 2227781 w 9113106"/>
              <a:gd name="connsiteY6-48" fmla="*/ 6858000 h 6858000"/>
              <a:gd name="connsiteX0-49" fmla="*/ 9113106 w 9113106"/>
              <a:gd name="connsiteY0-50" fmla="*/ 6857999 h 6858000"/>
              <a:gd name="connsiteX1-51" fmla="*/ 2227781 w 9113106"/>
              <a:gd name="connsiteY1-52" fmla="*/ 6858000 h 6858000"/>
              <a:gd name="connsiteX2-53" fmla="*/ 0 w 9113106"/>
              <a:gd name="connsiteY2-54" fmla="*/ 6858000 h 6858000"/>
              <a:gd name="connsiteX3-55" fmla="*/ 6010592 w 9113106"/>
              <a:gd name="connsiteY3-56" fmla="*/ 0 h 6858000"/>
              <a:gd name="connsiteX4-57" fmla="*/ 9113106 w 9113106"/>
              <a:gd name="connsiteY4-58" fmla="*/ 0 h 6858000"/>
              <a:gd name="connsiteX5-59" fmla="*/ 9113106 w 9113106"/>
              <a:gd name="connsiteY5-60" fmla="*/ 6857999 h 6858000"/>
              <a:gd name="connsiteX0-61" fmla="*/ 9113106 w 9113106"/>
              <a:gd name="connsiteY0-62" fmla="*/ 6857999 h 6858000"/>
              <a:gd name="connsiteX1-63" fmla="*/ 0 w 9113106"/>
              <a:gd name="connsiteY1-64" fmla="*/ 6858000 h 6858000"/>
              <a:gd name="connsiteX2-65" fmla="*/ 6010592 w 9113106"/>
              <a:gd name="connsiteY2-66" fmla="*/ 0 h 6858000"/>
              <a:gd name="connsiteX3-67" fmla="*/ 9113106 w 9113106"/>
              <a:gd name="connsiteY3-68" fmla="*/ 0 h 6858000"/>
              <a:gd name="connsiteX4-69" fmla="*/ 9113106 w 9113106"/>
              <a:gd name="connsiteY4-70" fmla="*/ 6857999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13106" h="6858000">
                <a:moveTo>
                  <a:pt x="9113106" y="6857999"/>
                </a:moveTo>
                <a:lnTo>
                  <a:pt x="0" y="6858000"/>
                </a:lnTo>
                <a:lnTo>
                  <a:pt x="6010592" y="0"/>
                </a:lnTo>
                <a:lnTo>
                  <a:pt x="9113106" y="0"/>
                </a:lnTo>
                <a:lnTo>
                  <a:pt x="9113106"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ctrTitle"/>
          </p:nvPr>
        </p:nvSpPr>
        <p:spPr>
          <a:xfrm>
            <a:off x="766573" y="968039"/>
            <a:ext cx="7513721" cy="1998517"/>
          </a:xfrm>
        </p:spPr>
        <p:txBody>
          <a:bodyPr>
            <a:normAutofit fontScale="90000"/>
          </a:bodyPr>
          <a:lstStyle/>
          <a:p>
            <a:r>
              <a:rPr lang="en-US" altLang="zh-CN" b="0" i="0" dirty="0">
                <a:solidFill>
                  <a:schemeClr val="tx2">
                    <a:lumMod val="90000"/>
                  </a:schemeClr>
                </a:solidFill>
                <a:effectLst/>
                <a:latin typeface="Lato" panose="020B0604020202020204" pitchFamily="34" charset="0"/>
              </a:rPr>
              <a:t>Conceptual Architecture of</a:t>
            </a:r>
            <a:br>
              <a:rPr lang="en-US" altLang="zh-CN" b="0" i="0" dirty="0">
                <a:solidFill>
                  <a:schemeClr val="tx2">
                    <a:lumMod val="90000"/>
                  </a:schemeClr>
                </a:solidFill>
                <a:effectLst/>
                <a:latin typeface="Lato" panose="020B0604020202020204" pitchFamily="34" charset="0"/>
              </a:rPr>
            </a:br>
            <a:r>
              <a:rPr lang="en-US" altLang="zh-CN" b="0" i="0" dirty="0">
                <a:solidFill>
                  <a:schemeClr val="tx2">
                    <a:lumMod val="90000"/>
                  </a:schemeClr>
                </a:solidFill>
                <a:effectLst/>
                <a:latin typeface="Lato" panose="020B0604020202020204" pitchFamily="34" charset="0"/>
              </a:rPr>
              <a:t>Apollo System</a:t>
            </a:r>
            <a:endParaRPr lang="zh-CN" altLang="en-US" dirty="0">
              <a:solidFill>
                <a:schemeClr val="tx2">
                  <a:lumMod val="90000"/>
                </a:schemeClr>
              </a:solidFill>
            </a:endParaRPr>
          </a:p>
        </p:txBody>
      </p:sp>
      <p:pic>
        <p:nvPicPr>
          <p:cNvPr id="4" name="Picture 3" descr="使用数字呈现的数字城市"/>
          <p:cNvPicPr>
            <a:picLocks noChangeAspect="1"/>
          </p:cNvPicPr>
          <p:nvPr/>
        </p:nvPicPr>
        <p:blipFill rotWithShape="1">
          <a:blip r:embed="rId1"/>
          <a:srcRect l="3547" r="26467" b="-1"/>
          <a:stretch>
            <a:fillRect/>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3" name="Freeform: Shape 12"/>
          <p:cNvSpPr>
            <a:spLocks noGrp="1" noRot="1" noChangeAspect="1" noMove="1" noResize="1" noEditPoints="1" noAdjustHandles="1" noChangeArrowheads="1" noChangeShapeType="1" noTextEdit="1"/>
          </p:cNvSpPr>
          <p:nvPr/>
        </p:nvSpPr>
        <p:spPr>
          <a:xfrm>
            <a:off x="5306675"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1" fmla="*/ 4456884 w 6885325"/>
              <a:gd name="connsiteY0-2" fmla="*/ 6857999 h 6858000"/>
              <a:gd name="connsiteX1-3" fmla="*/ 0 w 6885325"/>
              <a:gd name="connsiteY1-4" fmla="*/ 6858000 h 6858000"/>
              <a:gd name="connsiteX2-5" fmla="*/ 6010592 w 6885325"/>
              <a:gd name="connsiteY2-6" fmla="*/ 0 h 6858000"/>
              <a:gd name="connsiteX3-7" fmla="*/ 6885325 w 6885325"/>
              <a:gd name="connsiteY3-8" fmla="*/ 0 h 6858000"/>
              <a:gd name="connsiteX4-9" fmla="*/ 6885325 w 6885325"/>
              <a:gd name="connsiteY4-10" fmla="*/ 1545581 h 6858000"/>
              <a:gd name="connsiteX5-11" fmla="*/ 6885324 w 6885325"/>
              <a:gd name="connsiteY5-12" fmla="*/ 1545582 h 6858000"/>
              <a:gd name="connsiteX6-13" fmla="*/ 6885324 w 6885325"/>
              <a:gd name="connsiteY6-14" fmla="*/ 4070877 h 6858000"/>
              <a:gd name="connsiteX7-15" fmla="*/ 6885325 w 6885325"/>
              <a:gd name="connsiteY7-16" fmla="*/ 4070876 h 6858000"/>
              <a:gd name="connsiteX8-17" fmla="*/ 6885325 w 6885325"/>
              <a:gd name="connsiteY8-18" fmla="*/ 6857999 h 6858000"/>
              <a:gd name="connsiteX9-19" fmla="*/ 4456884 w 6885325"/>
              <a:gd name="connsiteY9-20" fmla="*/ 6857999 h 6858000"/>
              <a:gd name="connsiteX0-21" fmla="*/ 6885325 w 6885325"/>
              <a:gd name="connsiteY0-22" fmla="*/ 6857999 h 6858000"/>
              <a:gd name="connsiteX1-23" fmla="*/ 0 w 6885325"/>
              <a:gd name="connsiteY1-24" fmla="*/ 6858000 h 6858000"/>
              <a:gd name="connsiteX2-25" fmla="*/ 6010592 w 6885325"/>
              <a:gd name="connsiteY2-26" fmla="*/ 0 h 6858000"/>
              <a:gd name="connsiteX3-27" fmla="*/ 6885325 w 6885325"/>
              <a:gd name="connsiteY3-28" fmla="*/ 0 h 6858000"/>
              <a:gd name="connsiteX4-29" fmla="*/ 6885325 w 6885325"/>
              <a:gd name="connsiteY4-30" fmla="*/ 1545581 h 6858000"/>
              <a:gd name="connsiteX5-31" fmla="*/ 6885324 w 6885325"/>
              <a:gd name="connsiteY5-32" fmla="*/ 1545582 h 6858000"/>
              <a:gd name="connsiteX6-33" fmla="*/ 6885324 w 6885325"/>
              <a:gd name="connsiteY6-34" fmla="*/ 4070877 h 6858000"/>
              <a:gd name="connsiteX7-35" fmla="*/ 6885325 w 6885325"/>
              <a:gd name="connsiteY7-36" fmla="*/ 4070876 h 6858000"/>
              <a:gd name="connsiteX8-37" fmla="*/ 6885325 w 6885325"/>
              <a:gd name="connsiteY8-38" fmla="*/ 6857999 h 6858000"/>
              <a:gd name="connsiteX0-39" fmla="*/ 6885325 w 6885325"/>
              <a:gd name="connsiteY0-40" fmla="*/ 6857999 h 6858000"/>
              <a:gd name="connsiteX1-41" fmla="*/ 0 w 6885325"/>
              <a:gd name="connsiteY1-42" fmla="*/ 6858000 h 6858000"/>
              <a:gd name="connsiteX2-43" fmla="*/ 6010592 w 6885325"/>
              <a:gd name="connsiteY2-44" fmla="*/ 0 h 6858000"/>
              <a:gd name="connsiteX3-45" fmla="*/ 6885325 w 6885325"/>
              <a:gd name="connsiteY3-46" fmla="*/ 0 h 6858000"/>
              <a:gd name="connsiteX4-47" fmla="*/ 6885325 w 6885325"/>
              <a:gd name="connsiteY4-48" fmla="*/ 1545581 h 6858000"/>
              <a:gd name="connsiteX5-49" fmla="*/ 6885324 w 6885325"/>
              <a:gd name="connsiteY5-50" fmla="*/ 1545582 h 6858000"/>
              <a:gd name="connsiteX6-51" fmla="*/ 6885324 w 6885325"/>
              <a:gd name="connsiteY6-52" fmla="*/ 4070877 h 6858000"/>
              <a:gd name="connsiteX7-53" fmla="*/ 6885325 w 6885325"/>
              <a:gd name="connsiteY7-54" fmla="*/ 6857999 h 6858000"/>
              <a:gd name="connsiteX0-55" fmla="*/ 6885325 w 6885325"/>
              <a:gd name="connsiteY0-56" fmla="*/ 6857999 h 6858000"/>
              <a:gd name="connsiteX1-57" fmla="*/ 0 w 6885325"/>
              <a:gd name="connsiteY1-58" fmla="*/ 6858000 h 6858000"/>
              <a:gd name="connsiteX2-59" fmla="*/ 6010592 w 6885325"/>
              <a:gd name="connsiteY2-60" fmla="*/ 0 h 6858000"/>
              <a:gd name="connsiteX3-61" fmla="*/ 6885325 w 6885325"/>
              <a:gd name="connsiteY3-62" fmla="*/ 0 h 6858000"/>
              <a:gd name="connsiteX4-63" fmla="*/ 6885325 w 6885325"/>
              <a:gd name="connsiteY4-64" fmla="*/ 1545581 h 6858000"/>
              <a:gd name="connsiteX5-65" fmla="*/ 6885324 w 6885325"/>
              <a:gd name="connsiteY5-66" fmla="*/ 1545582 h 6858000"/>
              <a:gd name="connsiteX6-67" fmla="*/ 6885325 w 6885325"/>
              <a:gd name="connsiteY6-68" fmla="*/ 6857999 h 6858000"/>
              <a:gd name="connsiteX0-69" fmla="*/ 6885325 w 6885325"/>
              <a:gd name="connsiteY0-70" fmla="*/ 6857999 h 6858000"/>
              <a:gd name="connsiteX1-71" fmla="*/ 0 w 6885325"/>
              <a:gd name="connsiteY1-72" fmla="*/ 6858000 h 6858000"/>
              <a:gd name="connsiteX2-73" fmla="*/ 6010592 w 6885325"/>
              <a:gd name="connsiteY2-74" fmla="*/ 0 h 6858000"/>
              <a:gd name="connsiteX3-75" fmla="*/ 6885325 w 6885325"/>
              <a:gd name="connsiteY3-76" fmla="*/ 0 h 6858000"/>
              <a:gd name="connsiteX4-77" fmla="*/ 6885325 w 6885325"/>
              <a:gd name="connsiteY4-78" fmla="*/ 1545581 h 6858000"/>
              <a:gd name="connsiteX5-79" fmla="*/ 6885325 w 6885325"/>
              <a:gd name="connsiteY5-80" fmla="*/ 6857999 h 6858000"/>
              <a:gd name="connsiteX0-81" fmla="*/ 6885325 w 6885325"/>
              <a:gd name="connsiteY0-82" fmla="*/ 6857999 h 6858000"/>
              <a:gd name="connsiteX1-83" fmla="*/ 0 w 6885325"/>
              <a:gd name="connsiteY1-84" fmla="*/ 6858000 h 6858000"/>
              <a:gd name="connsiteX2-85" fmla="*/ 6010592 w 6885325"/>
              <a:gd name="connsiteY2-86" fmla="*/ 0 h 6858000"/>
              <a:gd name="connsiteX3-87" fmla="*/ 6885325 w 6885325"/>
              <a:gd name="connsiteY3-88" fmla="*/ 0 h 6858000"/>
              <a:gd name="connsiteX4-89" fmla="*/ 6885325 w 6885325"/>
              <a:gd name="connsiteY4-90" fmla="*/ 6857999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副标题 2"/>
          <p:cNvSpPr>
            <a:spLocks noGrp="1"/>
          </p:cNvSpPr>
          <p:nvPr>
            <p:ph type="subTitle" idx="1"/>
          </p:nvPr>
        </p:nvSpPr>
        <p:spPr>
          <a:xfrm>
            <a:off x="421005" y="3183255"/>
            <a:ext cx="10225405" cy="1814830"/>
          </a:xfrm>
        </p:spPr>
        <p:txBody>
          <a:bodyPr anchor="b">
            <a:normAutofit/>
          </a:bodyPr>
          <a:lstStyle/>
          <a:p>
            <a:r>
              <a:rPr lang="en-US" altLang="zh-CN" dirty="0"/>
              <a:t>Group ArchiTiger</a:t>
            </a:r>
            <a:endParaRPr lang="en-US" altLang="zh-CN" dirty="0"/>
          </a:p>
          <a:p>
            <a:r>
              <a:rPr lang="en-US" altLang="zh-CN" dirty="0"/>
              <a:t>url:</a:t>
            </a:r>
            <a:r>
              <a:rPr lang="en-US" altLang="zh-CN" i="1" dirty="0"/>
              <a:t>https://www.youtube.com/watch?v=evYjKNFLBBI&amp;ab_channel=PipiGiao</a:t>
            </a:r>
            <a:endParaRPr lang="en-US" altLang="zh-CN"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Apollo v7</a:t>
            </a:r>
            <a:endParaRPr lang="zh-CN" altLang="en-US" dirty="0"/>
          </a:p>
        </p:txBody>
      </p:sp>
      <p:pic>
        <p:nvPicPr>
          <p:cNvPr id="5" name="内容占位符 4"/>
          <p:cNvPicPr>
            <a:picLocks noGrp="1" noChangeAspect="1"/>
          </p:cNvPicPr>
          <p:nvPr>
            <p:ph idx="1"/>
          </p:nvPr>
        </p:nvPicPr>
        <p:blipFill>
          <a:blip r:embed="rId1"/>
          <a:stretch>
            <a:fillRect/>
          </a:stretch>
        </p:blipFill>
        <p:spPr>
          <a:xfrm>
            <a:off x="1143000" y="2233833"/>
            <a:ext cx="7026129" cy="35671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0" y="13447"/>
            <a:ext cx="4726715" cy="6858000"/>
          </a:xfrm>
          <a:prstGeom prst="rect">
            <a:avLst/>
          </a:prstGeom>
        </p:spPr>
      </p:pic>
      <p:pic>
        <p:nvPicPr>
          <p:cNvPr id="5" name="图片 4"/>
          <p:cNvPicPr>
            <a:picLocks noChangeAspect="1"/>
          </p:cNvPicPr>
          <p:nvPr/>
        </p:nvPicPr>
        <p:blipFill>
          <a:blip r:embed="rId2"/>
          <a:stretch>
            <a:fillRect/>
          </a:stretch>
        </p:blipFill>
        <p:spPr>
          <a:xfrm>
            <a:off x="4726715" y="16679"/>
            <a:ext cx="7465285" cy="70201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23"/>
          <p:cNvSpPr>
            <a:spLocks noGrp="1" noRot="1" noChangeAspect="1" noMove="1" noResize="1" noEditPoints="1" noAdjustHandles="1" noChangeArrowheads="1" noChangeShapeType="1" noTextEdit="1"/>
          </p:cNvSpPr>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25"/>
          <p:cNvCxnSpPr>
            <a:cxnSpLocks noGrp="1" noRot="1" noChangeAspect="1" noMove="1" noResize="1" noEditPoints="1" noAdjustHandles="1" noChangeArrowheads="1" noChangeShapeType="1"/>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143000" y="4035104"/>
            <a:ext cx="9906000" cy="1256047"/>
          </a:xfrm>
        </p:spPr>
        <p:txBody>
          <a:bodyPr vert="horz" lIns="91440" tIns="45720" rIns="91440" bIns="45720" rtlCol="0" anchor="b">
            <a:normAutofit/>
          </a:bodyPr>
          <a:lstStyle/>
          <a:p>
            <a:pPr algn="ctr">
              <a:lnSpc>
                <a:spcPct val="100000"/>
              </a:lnSpc>
            </a:pPr>
            <a:r>
              <a:rPr lang="en-US" altLang="zh-CN" sz="4800" cap="all" spc="300" dirty="0"/>
              <a:t>Scenarios and risks</a:t>
            </a:r>
            <a:endParaRPr lang="en-US" altLang="zh-CN" sz="4800" cap="all" spc="300" dirty="0"/>
          </a:p>
        </p:txBody>
      </p:sp>
      <p:pic>
        <p:nvPicPr>
          <p:cNvPr id="4" name="图片 3"/>
          <p:cNvPicPr>
            <a:picLocks noChangeAspect="1"/>
          </p:cNvPicPr>
          <p:nvPr/>
        </p:nvPicPr>
        <p:blipFill rotWithShape="1">
          <a:blip r:embed="rId1"/>
          <a:srcRect t="2596" r="1" b="10113"/>
          <a:stretch>
            <a:fillRect/>
          </a:stretch>
        </p:blipFill>
        <p:spPr>
          <a:xfrm>
            <a:off x="20" y="10"/>
            <a:ext cx="7627541" cy="3428990"/>
          </a:xfrm>
          <a:custGeom>
            <a:avLst/>
            <a:gdLst/>
            <a:ahLst/>
            <a:cxnLst/>
            <a:rect l="l" t="t" r="r" b="b"/>
            <a:pathLst>
              <a:path w="7627561" h="3429000">
                <a:moveTo>
                  <a:pt x="0" y="0"/>
                </a:moveTo>
                <a:lnTo>
                  <a:pt x="7627561" y="0"/>
                </a:lnTo>
                <a:lnTo>
                  <a:pt x="4622265" y="3429000"/>
                </a:lnTo>
                <a:lnTo>
                  <a:pt x="0" y="3429000"/>
                </a:lnTo>
                <a:close/>
              </a:path>
            </a:pathLst>
          </a:custGeom>
        </p:spPr>
      </p:pic>
      <p:pic>
        <p:nvPicPr>
          <p:cNvPr id="6" name="图片 5" descr="桌子上放了不同类型的汽车&#10;&#10;中度可信度描述已自动生成"/>
          <p:cNvPicPr>
            <a:picLocks noChangeAspect="1"/>
          </p:cNvPicPr>
          <p:nvPr/>
        </p:nvPicPr>
        <p:blipFill rotWithShape="1">
          <a:blip r:embed="rId2">
            <a:extLst>
              <a:ext uri="{28A0092B-C50C-407E-A947-70E740481C1C}">
                <a14:useLocalDpi xmlns:a14="http://schemas.microsoft.com/office/drawing/2010/main" val="0"/>
              </a:ext>
            </a:extLst>
          </a:blip>
          <a:srcRect t="21817" r="1" b="1"/>
          <a:stretch>
            <a:fillRect/>
          </a:stretch>
        </p:blipFill>
        <p:spPr>
          <a:xfrm>
            <a:off x="4564440" y="10"/>
            <a:ext cx="7627561" cy="3428990"/>
          </a:xfrm>
          <a:custGeom>
            <a:avLst/>
            <a:gdLst/>
            <a:ahLst/>
            <a:cxnLst/>
            <a:rect l="l" t="t" r="r" b="b"/>
            <a:pathLst>
              <a:path w="7627561" h="3429000">
                <a:moveTo>
                  <a:pt x="3005296" y="0"/>
                </a:moveTo>
                <a:lnTo>
                  <a:pt x="7627561" y="0"/>
                </a:lnTo>
                <a:lnTo>
                  <a:pt x="7627561" y="3429000"/>
                </a:lnTo>
                <a:lnTo>
                  <a:pt x="0" y="3429000"/>
                </a:ln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2477929" y="1181101"/>
            <a:ext cx="7236143" cy="2610914"/>
          </a:xfrm>
        </p:spPr>
        <p:txBody>
          <a:bodyPr vert="horz" lIns="91440" tIns="45720" rIns="91440" bIns="45720" rtlCol="0" anchor="b">
            <a:normAutofit/>
          </a:bodyPr>
          <a:lstStyle/>
          <a:p>
            <a:pPr algn="ctr">
              <a:lnSpc>
                <a:spcPct val="100000"/>
              </a:lnSpc>
            </a:pPr>
            <a:r>
              <a:rPr lang="en-US" altLang="zh-CN" sz="4800" cap="all" spc="300"/>
              <a:t>Conclusion</a:t>
            </a:r>
            <a:endParaRPr lang="en-US" altLang="zh-CN" sz="4800" cap="all" spc="300"/>
          </a:p>
        </p:txBody>
      </p:sp>
      <p:sp>
        <p:nvSpPr>
          <p:cNvPr id="14" name="Freeform: Shape 13"/>
          <p:cNvSpPr>
            <a:spLocks noGrp="1" noRot="1" noChangeAspect="1" noMove="1" noResize="1" noEditPoints="1" noAdjustHandles="1" noChangeArrowheads="1" noChangeShapeType="1" noTextEdit="1"/>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p:cNvCxnSpPr>
            <a:cxnSpLocks noGrp="1" noRot="1" noChangeAspect="1" noMove="1" noResize="1" noEditPoints="1" noAdjustHandles="1" noChangeArrowheads="1" noChangeShapeType="1"/>
          </p:cNvCxnSpPr>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Shape 17"/>
          <p:cNvSpPr>
            <a:spLocks noGrp="1" noRot="1" noChangeAspect="1" noMove="1" noResize="1" noEditPoints="1" noAdjustHandles="1" noChangeArrowheads="1" noChangeShapeType="1" noTextEdit="1"/>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p:cNvSpPr>
            <a:spLocks noGrp="1" noRot="1" noChangeAspect="1" noMove="1" noResize="1" noEditPoints="1" noAdjustHandles="1" noChangeArrowheads="1" noChangeShapeType="1" noTextEdit="1"/>
          </p:cNvSpPr>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p:cNvCxnSpPr>
            <a:cxnSpLocks noGrp="1" noRot="1" noChangeAspect="1" noMove="1" noResize="1" noEditPoints="1" noAdjustHandles="1" noChangeArrowheads="1" noChangeShapeType="1"/>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a:spLocks noGrp="1" noRot="1" noChangeAspect="1" noMove="1" noResize="1" noEditPoints="1" noAdjustHandles="1" noChangeArrowheads="1" noChangeShapeType="1" noTextEdit="1"/>
          </p:cNvSpPr>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p:cNvSpPr>
            <a:spLocks noGrp="1" noRot="1" noChangeAspect="1" noMove="1" noResize="1" noEditPoints="1" noAdjustHandles="1" noChangeArrowheads="1" noChangeShapeType="1" noTextEdit="1"/>
          </p:cNvSpPr>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1309535" y="2320788"/>
            <a:ext cx="5202381" cy="1998517"/>
          </a:xfrm>
        </p:spPr>
        <p:txBody>
          <a:bodyPr vert="horz" lIns="91440" tIns="45720" rIns="91440" bIns="45720" rtlCol="0" anchor="t">
            <a:normAutofit/>
          </a:bodyPr>
          <a:lstStyle/>
          <a:p>
            <a:pPr>
              <a:lnSpc>
                <a:spcPct val="100000"/>
              </a:lnSpc>
            </a:pPr>
            <a:r>
              <a:rPr lang="en-US" altLang="zh-CN" sz="4800" cap="all" spc="300" dirty="0"/>
              <a:t>Thank You!</a:t>
            </a:r>
            <a:endParaRPr lang="en-US" altLang="zh-CN" sz="4800" cap="all" spc="300" dirty="0"/>
          </a:p>
        </p:txBody>
      </p:sp>
      <p:pic>
        <p:nvPicPr>
          <p:cNvPr id="7" name="Graphic 6" descr="握手"/>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408054" y="2754999"/>
            <a:ext cx="1640019" cy="16400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 Members Intro</a:t>
            </a:r>
            <a:endParaRPr lang="zh-CN" altLang="en-US" dirty="0"/>
          </a:p>
        </p:txBody>
      </p:sp>
      <p:sp>
        <p:nvSpPr>
          <p:cNvPr id="3" name="内容占位符 2"/>
          <p:cNvSpPr>
            <a:spLocks noGrp="1"/>
          </p:cNvSpPr>
          <p:nvPr>
            <p:ph idx="1"/>
          </p:nvPr>
        </p:nvSpPr>
        <p:spPr/>
        <p:txBody>
          <a:bodyPr/>
          <a:lstStyle/>
          <a:p>
            <a:r>
              <a:rPr lang="en-US" altLang="zh-CN" sz="1200" dirty="0"/>
              <a:t>Leader:</a:t>
            </a:r>
            <a:endParaRPr lang="en-US" altLang="zh-CN" sz="1200" dirty="0"/>
          </a:p>
          <a:p>
            <a:pPr marL="0" indent="0">
              <a:buNone/>
            </a:pPr>
            <a:r>
              <a:rPr lang="en-US" altLang="zh-CN" sz="1200" dirty="0"/>
              <a:t>	Poppy Li 20181706   (Evolution, Use Case#2, Naming Conventions)</a:t>
            </a:r>
            <a:endParaRPr lang="en-US" altLang="zh-CN" sz="1200" dirty="0"/>
          </a:p>
          <a:p>
            <a:r>
              <a:rPr lang="en-US" altLang="zh-CN" sz="1200" dirty="0"/>
              <a:t>Presenter:</a:t>
            </a:r>
            <a:endParaRPr lang="en-US" altLang="zh-CN" sz="1200" dirty="0"/>
          </a:p>
          <a:p>
            <a:pPr marL="0" indent="0">
              <a:buNone/>
            </a:pPr>
            <a:r>
              <a:rPr lang="en-US" altLang="zh-CN" sz="1200" dirty="0"/>
              <a:t>	Xuan </a:t>
            </a:r>
            <a:r>
              <a:rPr lang="en-US" altLang="zh-CN" sz="1200" dirty="0" err="1"/>
              <a:t>Xiong</a:t>
            </a:r>
            <a:r>
              <a:rPr lang="en-US" altLang="zh-CN" sz="1200" dirty="0"/>
              <a:t> 20147035  (Abstract, Introduction, Subsystem Breakdown, Subsystem Interactions)</a:t>
            </a:r>
            <a:endParaRPr lang="en-US" altLang="zh-CN" sz="1200" dirty="0"/>
          </a:p>
          <a:p>
            <a:pPr marL="0" indent="0">
              <a:buNone/>
            </a:pPr>
            <a:r>
              <a:rPr lang="en-US" altLang="zh-CN" sz="1200" dirty="0"/>
              <a:t>	Yuen Zhou 20186821  (Use Case#1, Responsibilities among participates)</a:t>
            </a:r>
            <a:endParaRPr lang="en-US" altLang="zh-CN" sz="1200" dirty="0"/>
          </a:p>
          <a:p>
            <a:endParaRPr lang="en-US" altLang="zh-CN" sz="1200" dirty="0"/>
          </a:p>
          <a:p>
            <a:r>
              <a:rPr lang="en-US" altLang="zh-CN" sz="1200" dirty="0"/>
              <a:t>Other Group members:</a:t>
            </a:r>
            <a:endParaRPr lang="en-US" altLang="zh-CN" sz="1200" dirty="0"/>
          </a:p>
          <a:p>
            <a:pPr marL="0" indent="0">
              <a:buNone/>
            </a:pPr>
            <a:r>
              <a:rPr lang="en-US" altLang="zh-CN" sz="1200" dirty="0"/>
              <a:t>	Yingjie Gong 20144264  (Control &amp; Data Flow, Conclusion)</a:t>
            </a:r>
            <a:endParaRPr lang="en-US" altLang="zh-CN" sz="1200" dirty="0"/>
          </a:p>
          <a:p>
            <a:pPr marL="0" indent="0">
              <a:buNone/>
            </a:pPr>
            <a:r>
              <a:rPr lang="en-US" altLang="zh-CN" sz="1200" dirty="0"/>
              <a:t>	Wang </a:t>
            </a:r>
            <a:r>
              <a:rPr lang="en-US" altLang="zh-CN" sz="1200" dirty="0" err="1"/>
              <a:t>Zhimu</a:t>
            </a:r>
            <a:r>
              <a:rPr lang="en-US" altLang="zh-CN" sz="1200" dirty="0"/>
              <a:t> 20190758  (Lessons Learned)</a:t>
            </a:r>
            <a:endParaRPr lang="en-US" altLang="zh-CN" sz="1200" dirty="0"/>
          </a:p>
          <a:p>
            <a:pPr marL="0" indent="0">
              <a:buNone/>
            </a:pPr>
            <a:r>
              <a:rPr lang="en-US" altLang="zh-CN" sz="1200" dirty="0"/>
              <a:t>	</a:t>
            </a:r>
            <a:r>
              <a:rPr lang="en-US" altLang="zh-CN" sz="1200" dirty="0" err="1"/>
              <a:t>Baisheng</a:t>
            </a:r>
            <a:r>
              <a:rPr lang="en-US" altLang="zh-CN" sz="1200" dirty="0"/>
              <a:t> Zhang 20094496 (Concurrency, Lessons Learned)</a:t>
            </a:r>
            <a:endParaRPr lang="en-US" altLang="zh-CN" sz="1200" dirty="0"/>
          </a:p>
          <a:p>
            <a:endParaRPr lang="zh-CN"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1" fmla="*/ 4456884 w 6885325"/>
              <a:gd name="connsiteY0-2" fmla="*/ 6857999 h 6858000"/>
              <a:gd name="connsiteX1-3" fmla="*/ 0 w 6885325"/>
              <a:gd name="connsiteY1-4" fmla="*/ 6858000 h 6858000"/>
              <a:gd name="connsiteX2-5" fmla="*/ 6010592 w 6885325"/>
              <a:gd name="connsiteY2-6" fmla="*/ 0 h 6858000"/>
              <a:gd name="connsiteX3-7" fmla="*/ 6885325 w 6885325"/>
              <a:gd name="connsiteY3-8" fmla="*/ 0 h 6858000"/>
              <a:gd name="connsiteX4-9" fmla="*/ 6885325 w 6885325"/>
              <a:gd name="connsiteY4-10" fmla="*/ 1545581 h 6858000"/>
              <a:gd name="connsiteX5-11" fmla="*/ 6885324 w 6885325"/>
              <a:gd name="connsiteY5-12" fmla="*/ 1545582 h 6858000"/>
              <a:gd name="connsiteX6-13" fmla="*/ 6885324 w 6885325"/>
              <a:gd name="connsiteY6-14" fmla="*/ 4070877 h 6858000"/>
              <a:gd name="connsiteX7-15" fmla="*/ 6885325 w 6885325"/>
              <a:gd name="connsiteY7-16" fmla="*/ 4070876 h 6858000"/>
              <a:gd name="connsiteX8-17" fmla="*/ 6885325 w 6885325"/>
              <a:gd name="connsiteY8-18" fmla="*/ 6857999 h 6858000"/>
              <a:gd name="connsiteX9-19" fmla="*/ 4456884 w 6885325"/>
              <a:gd name="connsiteY9-20" fmla="*/ 6857999 h 6858000"/>
              <a:gd name="connsiteX0-21" fmla="*/ 6885325 w 6885325"/>
              <a:gd name="connsiteY0-22" fmla="*/ 6857999 h 6858000"/>
              <a:gd name="connsiteX1-23" fmla="*/ 0 w 6885325"/>
              <a:gd name="connsiteY1-24" fmla="*/ 6858000 h 6858000"/>
              <a:gd name="connsiteX2-25" fmla="*/ 6010592 w 6885325"/>
              <a:gd name="connsiteY2-26" fmla="*/ 0 h 6858000"/>
              <a:gd name="connsiteX3-27" fmla="*/ 6885325 w 6885325"/>
              <a:gd name="connsiteY3-28" fmla="*/ 0 h 6858000"/>
              <a:gd name="connsiteX4-29" fmla="*/ 6885325 w 6885325"/>
              <a:gd name="connsiteY4-30" fmla="*/ 1545581 h 6858000"/>
              <a:gd name="connsiteX5-31" fmla="*/ 6885324 w 6885325"/>
              <a:gd name="connsiteY5-32" fmla="*/ 1545582 h 6858000"/>
              <a:gd name="connsiteX6-33" fmla="*/ 6885324 w 6885325"/>
              <a:gd name="connsiteY6-34" fmla="*/ 4070877 h 6858000"/>
              <a:gd name="connsiteX7-35" fmla="*/ 6885325 w 6885325"/>
              <a:gd name="connsiteY7-36" fmla="*/ 4070876 h 6858000"/>
              <a:gd name="connsiteX8-37" fmla="*/ 6885325 w 6885325"/>
              <a:gd name="connsiteY8-38" fmla="*/ 6857999 h 6858000"/>
              <a:gd name="connsiteX0-39" fmla="*/ 6885325 w 6885325"/>
              <a:gd name="connsiteY0-40" fmla="*/ 6857999 h 6858000"/>
              <a:gd name="connsiteX1-41" fmla="*/ 0 w 6885325"/>
              <a:gd name="connsiteY1-42" fmla="*/ 6858000 h 6858000"/>
              <a:gd name="connsiteX2-43" fmla="*/ 6010592 w 6885325"/>
              <a:gd name="connsiteY2-44" fmla="*/ 0 h 6858000"/>
              <a:gd name="connsiteX3-45" fmla="*/ 6885325 w 6885325"/>
              <a:gd name="connsiteY3-46" fmla="*/ 0 h 6858000"/>
              <a:gd name="connsiteX4-47" fmla="*/ 6885325 w 6885325"/>
              <a:gd name="connsiteY4-48" fmla="*/ 1545581 h 6858000"/>
              <a:gd name="connsiteX5-49" fmla="*/ 6885324 w 6885325"/>
              <a:gd name="connsiteY5-50" fmla="*/ 1545582 h 6858000"/>
              <a:gd name="connsiteX6-51" fmla="*/ 6885324 w 6885325"/>
              <a:gd name="connsiteY6-52" fmla="*/ 4070877 h 6858000"/>
              <a:gd name="connsiteX7-53" fmla="*/ 6885325 w 6885325"/>
              <a:gd name="connsiteY7-54" fmla="*/ 6857999 h 6858000"/>
              <a:gd name="connsiteX0-55" fmla="*/ 6885325 w 6885325"/>
              <a:gd name="connsiteY0-56" fmla="*/ 6857999 h 6858000"/>
              <a:gd name="connsiteX1-57" fmla="*/ 0 w 6885325"/>
              <a:gd name="connsiteY1-58" fmla="*/ 6858000 h 6858000"/>
              <a:gd name="connsiteX2-59" fmla="*/ 6010592 w 6885325"/>
              <a:gd name="connsiteY2-60" fmla="*/ 0 h 6858000"/>
              <a:gd name="connsiteX3-61" fmla="*/ 6885325 w 6885325"/>
              <a:gd name="connsiteY3-62" fmla="*/ 0 h 6858000"/>
              <a:gd name="connsiteX4-63" fmla="*/ 6885325 w 6885325"/>
              <a:gd name="connsiteY4-64" fmla="*/ 1545581 h 6858000"/>
              <a:gd name="connsiteX5-65" fmla="*/ 6885324 w 6885325"/>
              <a:gd name="connsiteY5-66" fmla="*/ 1545582 h 6858000"/>
              <a:gd name="connsiteX6-67" fmla="*/ 6885325 w 6885325"/>
              <a:gd name="connsiteY6-68" fmla="*/ 6857999 h 6858000"/>
              <a:gd name="connsiteX0-69" fmla="*/ 6885325 w 6885325"/>
              <a:gd name="connsiteY0-70" fmla="*/ 6857999 h 6858000"/>
              <a:gd name="connsiteX1-71" fmla="*/ 0 w 6885325"/>
              <a:gd name="connsiteY1-72" fmla="*/ 6858000 h 6858000"/>
              <a:gd name="connsiteX2-73" fmla="*/ 6010592 w 6885325"/>
              <a:gd name="connsiteY2-74" fmla="*/ 0 h 6858000"/>
              <a:gd name="connsiteX3-75" fmla="*/ 6885325 w 6885325"/>
              <a:gd name="connsiteY3-76" fmla="*/ 0 h 6858000"/>
              <a:gd name="connsiteX4-77" fmla="*/ 6885325 w 6885325"/>
              <a:gd name="connsiteY4-78" fmla="*/ 1545581 h 6858000"/>
              <a:gd name="connsiteX5-79" fmla="*/ 6885325 w 6885325"/>
              <a:gd name="connsiteY5-80" fmla="*/ 6857999 h 6858000"/>
              <a:gd name="connsiteX0-81" fmla="*/ 6885325 w 6885325"/>
              <a:gd name="connsiteY0-82" fmla="*/ 6857999 h 6858000"/>
              <a:gd name="connsiteX1-83" fmla="*/ 0 w 6885325"/>
              <a:gd name="connsiteY1-84" fmla="*/ 6858000 h 6858000"/>
              <a:gd name="connsiteX2-85" fmla="*/ 6010592 w 6885325"/>
              <a:gd name="connsiteY2-86" fmla="*/ 0 h 6858000"/>
              <a:gd name="connsiteX3-87" fmla="*/ 6885325 w 6885325"/>
              <a:gd name="connsiteY3-88" fmla="*/ 0 h 6858000"/>
              <a:gd name="connsiteX4-89" fmla="*/ 6885325 w 6885325"/>
              <a:gd name="connsiteY4-90" fmla="*/ 6857999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a:off x="9526" y="9525"/>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1143000" y="872937"/>
            <a:ext cx="7492285" cy="1360898"/>
          </a:xfrm>
        </p:spPr>
        <p:txBody>
          <a:bodyPr>
            <a:normAutofit/>
          </a:bodyPr>
          <a:lstStyle/>
          <a:p>
            <a:pPr>
              <a:lnSpc>
                <a:spcPct val="100000"/>
              </a:lnSpc>
            </a:pPr>
            <a:r>
              <a:rPr lang="en-US" altLang="zh-CN" sz="3700"/>
              <a:t>A brief Introduction to Apollo</a:t>
            </a:r>
            <a:endParaRPr lang="zh-CN" altLang="en-US" sz="3700"/>
          </a:p>
        </p:txBody>
      </p:sp>
      <p:sp>
        <p:nvSpPr>
          <p:cNvPr id="3" name="内容占位符 2"/>
          <p:cNvSpPr>
            <a:spLocks noGrp="1"/>
          </p:cNvSpPr>
          <p:nvPr>
            <p:ph idx="1"/>
          </p:nvPr>
        </p:nvSpPr>
        <p:spPr>
          <a:xfrm>
            <a:off x="1143001" y="2332028"/>
            <a:ext cx="5115812" cy="3653035"/>
          </a:xfrm>
        </p:spPr>
        <p:txBody>
          <a:bodyPr>
            <a:normAutofit/>
          </a:bodyPr>
          <a:lstStyle/>
          <a:p>
            <a:r>
              <a:rPr lang="en-US" altLang="zh-CN"/>
              <a:t>Apollo System released by Baidu provides users Autonomous Driving solutions, it is an open-source platform which  is available for all developers in Autonomous Driving field. Our presentation about the architecture will focus on its open software platform.</a:t>
            </a:r>
            <a:endParaRPr lang="zh-CN" altLang="en-US"/>
          </a:p>
        </p:txBody>
      </p:sp>
      <p:pic>
        <p:nvPicPr>
          <p:cNvPr id="4" name="图片 3"/>
          <p:cNvPicPr>
            <a:picLocks noChangeAspect="1"/>
          </p:cNvPicPr>
          <p:nvPr/>
        </p:nvPicPr>
        <p:blipFill>
          <a:blip r:embed="rId1"/>
          <a:stretch>
            <a:fillRect/>
          </a:stretch>
        </p:blipFill>
        <p:spPr>
          <a:xfrm>
            <a:off x="8353486" y="3866667"/>
            <a:ext cx="3183661" cy="19101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2765" y="513715"/>
            <a:ext cx="8986520" cy="1039495"/>
          </a:xfrm>
        </p:spPr>
        <p:txBody>
          <a:bodyPr/>
          <a:p>
            <a:r>
              <a:rPr lang="en-US" altLang="zh-CN"/>
              <a:t>Architecture Style</a:t>
            </a:r>
            <a:endParaRPr lang="en-US" altLang="zh-CN"/>
          </a:p>
        </p:txBody>
      </p:sp>
      <p:sp>
        <p:nvSpPr>
          <p:cNvPr id="3" name="副标题 2"/>
          <p:cNvSpPr>
            <a:spLocks noGrp="1"/>
          </p:cNvSpPr>
          <p:nvPr>
            <p:ph type="subTitle" idx="1"/>
          </p:nvPr>
        </p:nvSpPr>
        <p:spPr>
          <a:xfrm>
            <a:off x="532765" y="1901825"/>
            <a:ext cx="10359390" cy="650240"/>
          </a:xfrm>
        </p:spPr>
        <p:txBody>
          <a:bodyPr>
            <a:noAutofit/>
          </a:bodyPr>
          <a:p>
            <a:r>
              <a:rPr lang="en-US" altLang="zh-CN" sz="2800">
                <a:sym typeface="+mn-ea"/>
              </a:rPr>
              <a:t>- Publish-Subscribe Style with some layered style</a:t>
            </a:r>
            <a:endParaRPr lang="en-US" altLang="zh-CN" sz="2800"/>
          </a:p>
          <a:p>
            <a:endParaRPr lang="en-US" altLang="zh-CN"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472250"/>
            <a:ext cx="9905999" cy="1360898"/>
          </a:xfrm>
        </p:spPr>
        <p:txBody>
          <a:bodyPr/>
          <a:lstStyle/>
          <a:p>
            <a:r>
              <a:rPr lang="en-US" altLang="zh-CN" dirty="0"/>
              <a:t>System Breakdown</a:t>
            </a:r>
            <a:endParaRPr lang="zh-CN" altLang="en-US" dirty="0"/>
          </a:p>
        </p:txBody>
      </p:sp>
      <p:sp>
        <p:nvSpPr>
          <p:cNvPr id="3" name="内容占位符 2"/>
          <p:cNvSpPr>
            <a:spLocks noGrp="1"/>
          </p:cNvSpPr>
          <p:nvPr>
            <p:ph idx="1"/>
          </p:nvPr>
        </p:nvSpPr>
        <p:spPr>
          <a:xfrm>
            <a:off x="1142999" y="1709323"/>
            <a:ext cx="9905999" cy="3567118"/>
          </a:xfrm>
        </p:spPr>
        <p:txBody>
          <a:bodyPr/>
          <a:lstStyle/>
          <a:p>
            <a:r>
              <a:rPr lang="en-US" altLang="zh-CN" sz="1400" b="1" dirty="0"/>
              <a:t>Key components:</a:t>
            </a:r>
            <a:endParaRPr lang="en-US" altLang="zh-CN" sz="1400" b="1" dirty="0"/>
          </a:p>
          <a:p>
            <a:r>
              <a:rPr lang="en-US" altLang="zh-CN" sz="1400" dirty="0">
                <a:sym typeface="+mn-ea"/>
              </a:rPr>
              <a:t>Perception Sys: Improves the accuracy of detection and recognition</a:t>
            </a:r>
            <a:endParaRPr lang="en-US" altLang="zh-CN" sz="1400" dirty="0"/>
          </a:p>
          <a:p>
            <a:r>
              <a:rPr lang="en-US" altLang="zh-CN" sz="1400" dirty="0">
                <a:sym typeface="+mn-ea"/>
              </a:rPr>
              <a:t>Prediction Sys: Predicts traffic conditions</a:t>
            </a:r>
            <a:endParaRPr lang="en-US" altLang="zh-CN" sz="1400" dirty="0"/>
          </a:p>
          <a:p>
            <a:r>
              <a:rPr lang="en-US" altLang="zh-CN" sz="1400" dirty="0">
                <a:sym typeface="+mn-ea"/>
              </a:rPr>
              <a:t>Planning Sys: Provides the Autonomous Driving plans</a:t>
            </a:r>
            <a:endParaRPr lang="en-US" altLang="zh-CN" sz="1400" dirty="0"/>
          </a:p>
          <a:p>
            <a:r>
              <a:rPr lang="en-US" altLang="zh-CN" sz="1400" dirty="0">
                <a:sym typeface="+mn-ea"/>
              </a:rPr>
              <a:t>Control Sys: Control the car</a:t>
            </a:r>
            <a:endParaRPr lang="en-US" altLang="zh-CN" sz="1400" dirty="0"/>
          </a:p>
          <a:p>
            <a:r>
              <a:rPr lang="en-US" altLang="zh-CN" sz="1400" dirty="0">
                <a:sym typeface="+mn-ea"/>
              </a:rPr>
              <a:t>Guardian: Intervene once the Monitor detects failure</a:t>
            </a:r>
            <a:endParaRPr lang="en-US" altLang="zh-CN" sz="1400" dirty="0"/>
          </a:p>
          <a:p>
            <a:r>
              <a:rPr lang="en-US" altLang="zh-CN" sz="1400" dirty="0">
                <a:sym typeface="+mn-ea"/>
              </a:rPr>
              <a:t>CANBus: Passing commands</a:t>
            </a:r>
            <a:endParaRPr lang="en-US" altLang="zh-CN" sz="1400" dirty="0"/>
          </a:p>
          <a:p>
            <a:r>
              <a:rPr lang="en-US" altLang="zh-CN" sz="1400" dirty="0">
                <a:sym typeface="+mn-ea"/>
              </a:rPr>
              <a:t>HD-Map: High Definition Map</a:t>
            </a:r>
            <a:endParaRPr lang="en-US" altLang="zh-CN" sz="1400" dirty="0"/>
          </a:p>
          <a:p>
            <a:r>
              <a:rPr lang="en-US" altLang="zh-CN" sz="1400" dirty="0">
                <a:sym typeface="+mn-ea"/>
              </a:rPr>
              <a:t>Localization Sys: Provides GPS localization</a:t>
            </a:r>
            <a:endParaRPr lang="en-US" altLang="zh-CN" sz="1400" dirty="0"/>
          </a:p>
          <a:p>
            <a:r>
              <a:rPr lang="en-US" altLang="zh-CN" sz="1400" dirty="0">
                <a:sym typeface="+mn-ea"/>
              </a:rPr>
              <a:t>Monitor: The surveillance of the system</a:t>
            </a:r>
            <a:endParaRPr lang="en-US" altLang="zh-CN" sz="1400" dirty="0"/>
          </a:p>
          <a:p>
            <a:r>
              <a:rPr lang="en-US" altLang="zh-CN" sz="1400" dirty="0"/>
              <a:t>HMI: Human Machine Interface</a:t>
            </a:r>
            <a:endParaRPr lang="en-US" altLang="zh-CN" sz="1400" dirty="0"/>
          </a:p>
          <a:p>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p:cNvSpPr>
            <a:spLocks noGrp="1"/>
          </p:cNvSpPr>
          <p:nvPr>
            <p:ph type="title"/>
          </p:nvPr>
        </p:nvSpPr>
        <p:spPr>
          <a:xfrm>
            <a:off x="5102157" y="4661939"/>
            <a:ext cx="5946841" cy="1510261"/>
          </a:xfrm>
        </p:spPr>
        <p:txBody>
          <a:bodyPr anchor="b">
            <a:normAutofit/>
          </a:bodyPr>
          <a:lstStyle/>
          <a:p>
            <a:pPr algn="r"/>
            <a:r>
              <a:rPr lang="en-US" altLang="zh-CN" dirty="0"/>
              <a:t>Control &amp; Data Flow</a:t>
            </a:r>
            <a:endParaRPr lang="zh-CN" altLang="en-US"/>
          </a:p>
        </p:txBody>
      </p:sp>
      <p:sp>
        <p:nvSpPr>
          <p:cNvPr id="3" name="内容占位符 2"/>
          <p:cNvSpPr>
            <a:spLocks noGrp="1"/>
          </p:cNvSpPr>
          <p:nvPr>
            <p:ph idx="1"/>
          </p:nvPr>
        </p:nvSpPr>
        <p:spPr>
          <a:xfrm>
            <a:off x="7610427" y="1299753"/>
            <a:ext cx="3438573" cy="3122343"/>
          </a:xfrm>
        </p:spPr>
        <p:txBody>
          <a:bodyPr anchor="t">
            <a:normAutofit/>
          </a:bodyPr>
          <a:lstStyle/>
          <a:p>
            <a:pPr algn="r"/>
            <a:endParaRPr lang="zh-CN" altLang="en-US"/>
          </a:p>
        </p:txBody>
      </p:sp>
      <p:pic>
        <p:nvPicPr>
          <p:cNvPr id="5" name="图片 1" descr="IMG_256"/>
          <p:cNvPicPr>
            <a:picLocks noChangeAspect="1"/>
          </p:cNvPicPr>
          <p:nvPr>
            <p:custDataLst>
              <p:tags r:id="rId1"/>
            </p:custDataLst>
          </p:nvPr>
        </p:nvPicPr>
        <p:blipFill>
          <a:blip r:embed="rId2"/>
          <a:stretch>
            <a:fillRect/>
          </a:stretch>
        </p:blipFill>
        <p:spPr>
          <a:xfrm>
            <a:off x="265430" y="1669098"/>
            <a:ext cx="5734050" cy="27527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9" y="84994"/>
            <a:ext cx="9905999" cy="1360898"/>
          </a:xfrm>
        </p:spPr>
        <p:txBody>
          <a:bodyPr/>
          <a:lstStyle/>
          <a:p>
            <a:r>
              <a:rPr lang="en-US" altLang="zh-CN" dirty="0"/>
              <a:t>Use Case&amp; Functionality</a:t>
            </a:r>
            <a:endParaRPr lang="zh-CN" altLang="en-US" dirty="0"/>
          </a:p>
        </p:txBody>
      </p:sp>
      <p:sp>
        <p:nvSpPr>
          <p:cNvPr id="3" name="内容占位符 2"/>
          <p:cNvSpPr>
            <a:spLocks noGrp="1"/>
          </p:cNvSpPr>
          <p:nvPr>
            <p:ph idx="1"/>
          </p:nvPr>
        </p:nvSpPr>
        <p:spPr>
          <a:xfrm>
            <a:off x="1142999" y="1047975"/>
            <a:ext cx="9905999" cy="3567118"/>
          </a:xfrm>
        </p:spPr>
        <p:txBody>
          <a:bodyPr/>
          <a:lstStyle/>
          <a:p>
            <a:pPr marL="0" indent="0">
              <a:buNone/>
            </a:pPr>
            <a:endParaRPr lang="en-US" altLang="zh-CN" dirty="0"/>
          </a:p>
          <a:p>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380998" y="1110728"/>
            <a:ext cx="11430000" cy="6229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9" y="120853"/>
            <a:ext cx="9905999" cy="1360898"/>
          </a:xfrm>
        </p:spPr>
        <p:txBody>
          <a:bodyPr/>
          <a:lstStyle/>
          <a:p>
            <a:pPr algn="ctr"/>
            <a:r>
              <a:rPr lang="en-US" altLang="zh-CN" dirty="0"/>
              <a:t>Concurrency</a:t>
            </a:r>
            <a:endParaRPr lang="zh-CN" altLang="en-US" dirty="0"/>
          </a:p>
        </p:txBody>
      </p:sp>
      <p:sp>
        <p:nvSpPr>
          <p:cNvPr id="3" name="内容占位符 2"/>
          <p:cNvSpPr>
            <a:spLocks noGrp="1"/>
          </p:cNvSpPr>
          <p:nvPr>
            <p:ph idx="1"/>
          </p:nvPr>
        </p:nvSpPr>
        <p:spPr>
          <a:xfrm>
            <a:off x="1142999" y="1645441"/>
            <a:ext cx="9905999" cy="3567118"/>
          </a:xfrm>
        </p:spPr>
        <p:txBody>
          <a:bodyPr/>
          <a:lstStyle/>
          <a:p>
            <a:r>
              <a:rPr lang="en-US" altLang="zh-CN" sz="3200" dirty="0">
                <a:ea typeface="Times New Roman" panose="02020603050405020304" pitchFamily="18" charset="0"/>
              </a:rPr>
              <a:t>O</a:t>
            </a:r>
            <a:r>
              <a:rPr lang="zh-CN" altLang="zh-CN" sz="3200" dirty="0">
                <a:effectLst/>
                <a:ea typeface="Times New Roman" panose="02020603050405020304" pitchFamily="18" charset="0"/>
              </a:rPr>
              <a:t>rchestration mode</a:t>
            </a:r>
            <a:endParaRPr lang="en-US" altLang="zh-CN" sz="3200" dirty="0">
              <a:effectLst/>
              <a:ea typeface="Times New Roman" panose="02020603050405020304" pitchFamily="18" charset="0"/>
            </a:endParaRPr>
          </a:p>
          <a:p>
            <a:pPr marL="0" indent="0">
              <a:buNone/>
            </a:pPr>
            <a:r>
              <a:rPr lang="en-US" altLang="zh-CN" sz="3200" b="0" i="0" dirty="0">
                <a:effectLst/>
                <a:latin typeface="Roboto" panose="02000000000000000000" pitchFamily="2" charset="0"/>
              </a:rPr>
              <a:t>	</a:t>
            </a:r>
            <a:r>
              <a:rPr lang="en-US" altLang="zh-CN" sz="1600" b="0" i="0" dirty="0">
                <a:effectLst/>
                <a:latin typeface="Roboto" panose="02000000000000000000" pitchFamily="2" charset="0"/>
              </a:rPr>
              <a:t>The scheduler can know in advance which tasks should be executed at this time, and 	will consider the priority. </a:t>
            </a:r>
            <a:endParaRPr lang="en-US" altLang="zh-CN" sz="1600" b="0" i="0" dirty="0">
              <a:effectLst/>
              <a:latin typeface="Roboto" panose="02000000000000000000" pitchFamily="2" charset="0"/>
            </a:endParaRPr>
          </a:p>
          <a:p>
            <a:pPr marL="0" indent="0">
              <a:buNone/>
            </a:pPr>
            <a:endParaRPr lang="en-US" altLang="zh-CN" sz="1600" dirty="0"/>
          </a:p>
          <a:p>
            <a:r>
              <a:rPr lang="en-US" altLang="zh-CN" sz="3200" dirty="0">
                <a:ea typeface="Times New Roman" panose="02020603050405020304" pitchFamily="18" charset="0"/>
              </a:rPr>
              <a:t>C</a:t>
            </a:r>
            <a:r>
              <a:rPr lang="zh-CN" altLang="zh-CN" sz="3200" dirty="0">
                <a:effectLst/>
                <a:ea typeface="Times New Roman" panose="02020603050405020304" pitchFamily="18" charset="0"/>
              </a:rPr>
              <a:t>lassic mode</a:t>
            </a:r>
            <a:endParaRPr lang="en-US" altLang="zh-CN" sz="3200" dirty="0">
              <a:effectLst/>
              <a:ea typeface="Times New Roman" panose="02020603050405020304" pitchFamily="18" charset="0"/>
            </a:endParaRPr>
          </a:p>
          <a:p>
            <a:pPr lvl="1"/>
            <a:r>
              <a:rPr lang="en-US" altLang="zh-CN" sz="3000" dirty="0"/>
              <a:t>	</a:t>
            </a:r>
            <a:r>
              <a:rPr lang="en-US" altLang="zh-CN" sz="1600" b="0" i="0" dirty="0">
                <a:effectLst/>
                <a:latin typeface="Roboto" panose="02000000000000000000" pitchFamily="2" charset="0"/>
              </a:rPr>
              <a:t>All processors share the task queue and execute tasks in a first-in, first-out manner. 	This strategy allows for better prioritization of tasks. Apollo also allows grouping of 	thread pools, which can divide processors into multiple groups, but tasks cannot be 	transferred between different thread pools. </a:t>
            </a:r>
            <a:endParaRPr lang="en-US" altLang="zh-C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Evolution of Apollo</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245704" y="2424308"/>
            <a:ext cx="7510233" cy="223887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335,&quot;width&quot;:9030}"/>
</p:tagLst>
</file>

<file path=ppt/theme/theme1.xml><?xml version="1.0" encoding="utf-8"?>
<a:theme xmlns:a="http://schemas.openxmlformats.org/drawingml/2006/main" name="RegattaVTI">
  <a:themeElements>
    <a:clrScheme name="AnalogousFromDarkSeed_2SEEDS">
      <a:dk1>
        <a:srgbClr val="000000"/>
      </a:dk1>
      <a:lt1>
        <a:srgbClr val="FFFFFF"/>
      </a:lt1>
      <a:dk2>
        <a:srgbClr val="1E2A35"/>
      </a:dk2>
      <a:lt2>
        <a:srgbClr val="E8E7E2"/>
      </a:lt2>
      <a:accent1>
        <a:srgbClr val="2C4EC1"/>
      </a:accent1>
      <a:accent2>
        <a:srgbClr val="3D9ED2"/>
      </a:accent2>
      <a:accent3>
        <a:srgbClr val="593DD2"/>
      </a:accent3>
      <a:accent4>
        <a:srgbClr val="C12CA8"/>
      </a:accent4>
      <a:accent5>
        <a:srgbClr val="D23D7C"/>
      </a:accent5>
      <a:accent6>
        <a:srgbClr val="C12C2C"/>
      </a:accent6>
      <a:hlink>
        <a:srgbClr val="BF3F9C"/>
      </a:hlink>
      <a:folHlink>
        <a:srgbClr val="7F7F7F"/>
      </a:folHlink>
    </a:clrScheme>
    <a:fontScheme name="Walbaum Display">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1911</Words>
  <Application>WPS 演示</Application>
  <PresentationFormat>宽屏</PresentationFormat>
  <Paragraphs>68</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Lato</vt:lpstr>
      <vt:lpstr>Segoe Print</vt:lpstr>
      <vt:lpstr>Times New Roman</vt:lpstr>
      <vt:lpstr>Roboto</vt:lpstr>
      <vt:lpstr>Wide Latin</vt:lpstr>
      <vt:lpstr>微软雅黑</vt:lpstr>
      <vt:lpstr>Arial Unicode MS</vt:lpstr>
      <vt:lpstr>Calibri</vt:lpstr>
      <vt:lpstr>RegattaVTI</vt:lpstr>
      <vt:lpstr>Conceptual Architecture 	of Apollo System</vt:lpstr>
      <vt:lpstr>Group Members Intro</vt:lpstr>
      <vt:lpstr>A brief Introduction to Apollo</vt:lpstr>
      <vt:lpstr>Architecture Style</vt:lpstr>
      <vt:lpstr>System Breakdown</vt:lpstr>
      <vt:lpstr>Control &amp; Data Flow</vt:lpstr>
      <vt:lpstr>Use Case&amp; Functionality</vt:lpstr>
      <vt:lpstr>Concurrency</vt:lpstr>
      <vt:lpstr>Evolution of Apollo</vt:lpstr>
      <vt:lpstr>Apollo v7</vt:lpstr>
      <vt:lpstr>PowerPoint 演示文稿</vt:lpstr>
      <vt:lpstr>Scenarios and risks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Architecture  of Apollo System</dc:title>
  <dc:creator>Yingjie Gong</dc:creator>
  <cp:lastModifiedBy>х</cp:lastModifiedBy>
  <cp:revision>14</cp:revision>
  <dcterms:created xsi:type="dcterms:W3CDTF">2022-02-14T05:35:00Z</dcterms:created>
  <dcterms:modified xsi:type="dcterms:W3CDTF">2022-02-21T04:54:13Z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0228DD71CC5445FB95450A11F560459E</vt:lpwstr>
  </property>
  <property fmtid="{D5CDD505-2E9C-101B-9397-08002B2CF9AE}" pid="3" name="KSOProductBuildVer">
    <vt:lpwstr>2052-11.1.0.11365</vt:lpwstr>
  </property>
</Properties>
</file>