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swald Bold"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ejaVu Serif Bold" charset="1" panose="02060803050605020204"/>
      <p:regular r:id="rId20"/>
    </p:embeddedFont>
    <p:embeddedFont>
      <p:font typeface="DM Sans 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jpeg" Type="http://schemas.openxmlformats.org/officeDocument/2006/relationships/image"/><Relationship Id="rId7" Target="../media/image8.jpe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png" Type="http://schemas.openxmlformats.org/officeDocument/2006/relationships/image"/><Relationship Id="rId2" Target="../media/image1.png" Type="http://schemas.openxmlformats.org/officeDocument/2006/relationships/image"/><Relationship Id="rId3" Target="../media/image9.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2" Target="../media/image9.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jpeg" Type="http://schemas.openxmlformats.org/officeDocument/2006/relationships/image"/><Relationship Id="rId5"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 Id="rId6"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915822" y="2774655"/>
            <a:ext cx="14456355" cy="5423670"/>
            <a:chOff x="0" y="0"/>
            <a:chExt cx="2791757" cy="1047399"/>
          </a:xfrm>
        </p:grpSpPr>
        <p:sp>
          <p:nvSpPr>
            <p:cNvPr name="Freeform 6" id="6"/>
            <p:cNvSpPr/>
            <p:nvPr/>
          </p:nvSpPr>
          <p:spPr>
            <a:xfrm flipH="false" flipV="false" rot="0">
              <a:off x="0" y="0"/>
              <a:ext cx="2791757" cy="1047399"/>
            </a:xfrm>
            <a:custGeom>
              <a:avLst/>
              <a:gdLst/>
              <a:ahLst/>
              <a:cxnLst/>
              <a:rect r="r" b="b" t="t" l="l"/>
              <a:pathLst>
                <a:path h="1047399" w="2791757">
                  <a:moveTo>
                    <a:pt x="0" y="0"/>
                  </a:moveTo>
                  <a:lnTo>
                    <a:pt x="2791757" y="0"/>
                  </a:lnTo>
                  <a:lnTo>
                    <a:pt x="2791757" y="1047399"/>
                  </a:lnTo>
                  <a:lnTo>
                    <a:pt x="0" y="1047399"/>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791757" cy="1066449"/>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719596" y="4317259"/>
            <a:ext cx="13606885" cy="3089905"/>
          </a:xfrm>
          <a:prstGeom prst="rect">
            <a:avLst/>
          </a:prstGeom>
        </p:spPr>
        <p:txBody>
          <a:bodyPr anchor="t" rtlCol="false" tIns="0" lIns="0" bIns="0" rIns="0">
            <a:spAutoFit/>
          </a:bodyPr>
          <a:lstStyle/>
          <a:p>
            <a:pPr algn="ctr">
              <a:lnSpc>
                <a:spcPts val="12420"/>
              </a:lnSpc>
            </a:pPr>
            <a:r>
              <a:rPr lang="en-US" sz="9000" spc="882">
                <a:solidFill>
                  <a:srgbClr val="231F20"/>
                </a:solidFill>
                <a:latin typeface="Oswald Bold"/>
              </a:rPr>
              <a:t>WEBSITE BÁN NƯỚC HOA</a:t>
            </a:r>
          </a:p>
        </p:txBody>
      </p:sp>
      <p:sp>
        <p:nvSpPr>
          <p:cNvPr name="TextBox 10" id="10"/>
          <p:cNvSpPr txBox="true"/>
          <p:nvPr/>
        </p:nvSpPr>
        <p:spPr>
          <a:xfrm rot="0">
            <a:off x="4615384" y="3080390"/>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BÀI BÁO CÁO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165135" y="2621594"/>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DEMO</a:t>
            </a:r>
          </a:p>
        </p:txBody>
      </p:sp>
      <p:sp>
        <p:nvSpPr>
          <p:cNvPr name="Freeform 5" id="5"/>
          <p:cNvSpPr/>
          <p:nvPr/>
        </p:nvSpPr>
        <p:spPr>
          <a:xfrm flipH="false" flipV="false" rot="887923">
            <a:off x="-2762159" y="5431058"/>
            <a:ext cx="8997405" cy="9232412"/>
          </a:xfrm>
          <a:custGeom>
            <a:avLst/>
            <a:gdLst/>
            <a:ahLst/>
            <a:cxnLst/>
            <a:rect r="r" b="b" t="t" l="l"/>
            <a:pathLst>
              <a:path h="9232412" w="8997405">
                <a:moveTo>
                  <a:pt x="0" y="0"/>
                </a:moveTo>
                <a:lnTo>
                  <a:pt x="8997405" y="0"/>
                </a:lnTo>
                <a:lnTo>
                  <a:pt x="8997405" y="9232412"/>
                </a:lnTo>
                <a:lnTo>
                  <a:pt x="0" y="92324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THANK'S FOR WATCHING</a:t>
            </a:r>
          </a:p>
        </p:txBody>
      </p:sp>
      <p:sp>
        <p:nvSpPr>
          <p:cNvPr name="Freeform 5" id="5"/>
          <p:cNvSpPr/>
          <p:nvPr/>
        </p:nvSpPr>
        <p:spPr>
          <a:xfrm flipH="false" flipV="false" rot="0">
            <a:off x="15409623" y="2266970"/>
            <a:ext cx="734693" cy="755166"/>
          </a:xfrm>
          <a:custGeom>
            <a:avLst/>
            <a:gdLst/>
            <a:ahLst/>
            <a:cxnLst/>
            <a:rect r="r" b="b" t="t" l="l"/>
            <a:pathLst>
              <a:path h="755166" w="734693">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63406" y="4831528"/>
            <a:ext cx="3145217" cy="3434885"/>
            <a:chOff x="0" y="0"/>
            <a:chExt cx="862412" cy="941838"/>
          </a:xfrm>
        </p:grpSpPr>
        <p:sp>
          <p:nvSpPr>
            <p:cNvPr name="Freeform 6" id="6"/>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7" id="7"/>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8" id="8"/>
          <p:cNvGrpSpPr>
            <a:grpSpLocks noChangeAspect="true"/>
          </p:cNvGrpSpPr>
          <p:nvPr/>
        </p:nvGrpSpPr>
        <p:grpSpPr>
          <a:xfrm rot="0">
            <a:off x="882854" y="3473118"/>
            <a:ext cx="2706695" cy="2696122"/>
            <a:chOff x="0" y="0"/>
            <a:chExt cx="6502400" cy="6477000"/>
          </a:xfrm>
        </p:grpSpPr>
        <p:sp>
          <p:nvSpPr>
            <p:cNvPr name="Freeform 9" id="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0" id="1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1" id="11"/>
          <p:cNvGrpSpPr/>
          <p:nvPr/>
        </p:nvGrpSpPr>
        <p:grpSpPr>
          <a:xfrm rot="0">
            <a:off x="5319526" y="4831528"/>
            <a:ext cx="3145217" cy="3434885"/>
            <a:chOff x="0" y="0"/>
            <a:chExt cx="862412" cy="941838"/>
          </a:xfrm>
        </p:grpSpPr>
        <p:sp>
          <p:nvSpPr>
            <p:cNvPr name="Freeform 12" id="12"/>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3" id="13"/>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14" id="14"/>
          <p:cNvGrpSpPr>
            <a:grpSpLocks noChangeAspect="true"/>
          </p:cNvGrpSpPr>
          <p:nvPr/>
        </p:nvGrpSpPr>
        <p:grpSpPr>
          <a:xfrm rot="0">
            <a:off x="5538788" y="3303711"/>
            <a:ext cx="2706695" cy="2696122"/>
            <a:chOff x="0" y="0"/>
            <a:chExt cx="6502400" cy="6477000"/>
          </a:xfrm>
        </p:grpSpPr>
        <p:sp>
          <p:nvSpPr>
            <p:cNvPr name="Freeform 15" id="1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10789" r="223" b="-10789"/>
              </a:stretch>
            </a:blipFill>
          </p:spPr>
        </p:sp>
        <p:sp>
          <p:nvSpPr>
            <p:cNvPr name="Freeform 16" id="1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7" id="17"/>
          <p:cNvGrpSpPr/>
          <p:nvPr/>
        </p:nvGrpSpPr>
        <p:grpSpPr>
          <a:xfrm rot="0">
            <a:off x="9975646" y="4831528"/>
            <a:ext cx="3145217" cy="3434885"/>
            <a:chOff x="0" y="0"/>
            <a:chExt cx="862412" cy="941838"/>
          </a:xfrm>
        </p:grpSpPr>
        <p:sp>
          <p:nvSpPr>
            <p:cNvPr name="Freeform 18" id="18"/>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9" id="19"/>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20" id="20"/>
          <p:cNvGrpSpPr>
            <a:grpSpLocks noChangeAspect="true"/>
          </p:cNvGrpSpPr>
          <p:nvPr/>
        </p:nvGrpSpPr>
        <p:grpSpPr>
          <a:xfrm rot="0">
            <a:off x="10262527" y="3301201"/>
            <a:ext cx="2706695" cy="2696122"/>
            <a:chOff x="0" y="0"/>
            <a:chExt cx="6502400" cy="6477000"/>
          </a:xfrm>
        </p:grpSpPr>
        <p:sp>
          <p:nvSpPr>
            <p:cNvPr name="Freeform 21" id="2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4642" t="0" r="-24642" b="0"/>
              </a:stretch>
            </a:blipFill>
          </p:spPr>
        </p:sp>
        <p:sp>
          <p:nvSpPr>
            <p:cNvPr name="Freeform 22" id="2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name="Freeform 23" id="23"/>
          <p:cNvSpPr/>
          <p:nvPr/>
        </p:nvSpPr>
        <p:spPr>
          <a:xfrm flipH="false" flipV="false" rot="0">
            <a:off x="3416119"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8"/>
            <a:stretch>
              <a:fillRect l="0" t="-86495" r="0" b="0"/>
            </a:stretch>
          </a:blipFill>
        </p:spPr>
      </p:sp>
      <p:sp>
        <p:nvSpPr>
          <p:cNvPr name="Freeform 24" id="24"/>
          <p:cNvSpPr/>
          <p:nvPr/>
        </p:nvSpPr>
        <p:spPr>
          <a:xfrm flipH="false" flipV="false" rot="0">
            <a:off x="571362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8"/>
            <a:stretch>
              <a:fillRect l="0" t="-86495" r="0" b="0"/>
            </a:stretch>
          </a:blipFill>
        </p:spPr>
      </p:sp>
      <p:sp>
        <p:nvSpPr>
          <p:cNvPr name="Freeform 25" id="25"/>
          <p:cNvSpPr/>
          <p:nvPr/>
        </p:nvSpPr>
        <p:spPr>
          <a:xfrm flipH="false" flipV="false" rot="0">
            <a:off x="1172666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8"/>
            <a:stretch>
              <a:fillRect l="0" t="-86495" r="0" b="0"/>
            </a:stretch>
          </a:blipFill>
        </p:spPr>
      </p:sp>
      <p:sp>
        <p:nvSpPr>
          <p:cNvPr name="Freeform 26" id="26"/>
          <p:cNvSpPr/>
          <p:nvPr/>
        </p:nvSpPr>
        <p:spPr>
          <a:xfrm flipH="false" flipV="false" rot="0">
            <a:off x="13804097" y="8030085"/>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8"/>
            <a:stretch>
              <a:fillRect l="0" t="-86495" r="0" b="0"/>
            </a:stretch>
          </a:blipFill>
        </p:spPr>
      </p:sp>
      <p:grpSp>
        <p:nvGrpSpPr>
          <p:cNvPr name="Group 27" id="27"/>
          <p:cNvGrpSpPr/>
          <p:nvPr/>
        </p:nvGrpSpPr>
        <p:grpSpPr>
          <a:xfrm rot="0">
            <a:off x="14520852" y="4821179"/>
            <a:ext cx="3145217" cy="3434885"/>
            <a:chOff x="0" y="0"/>
            <a:chExt cx="862412" cy="941838"/>
          </a:xfrm>
        </p:grpSpPr>
        <p:sp>
          <p:nvSpPr>
            <p:cNvPr name="Freeform 28" id="28"/>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29" id="29"/>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30" id="30"/>
          <p:cNvGrpSpPr>
            <a:grpSpLocks noChangeAspect="true"/>
          </p:cNvGrpSpPr>
          <p:nvPr/>
        </p:nvGrpSpPr>
        <p:grpSpPr>
          <a:xfrm rot="0">
            <a:off x="14740114" y="3473118"/>
            <a:ext cx="2706695" cy="2696122"/>
            <a:chOff x="0" y="0"/>
            <a:chExt cx="6502400" cy="6477000"/>
          </a:xfrm>
        </p:grpSpPr>
        <p:sp>
          <p:nvSpPr>
            <p:cNvPr name="Freeform 31" id="3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24975" r="223" b="-24975"/>
              </a:stretch>
            </a:blipFill>
          </p:spPr>
        </p:sp>
        <p:sp>
          <p:nvSpPr>
            <p:cNvPr name="Freeform 32" id="3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name="Freeform 33" id="33"/>
          <p:cNvSpPr/>
          <p:nvPr/>
        </p:nvSpPr>
        <p:spPr>
          <a:xfrm flipH="false" flipV="false" rot="0">
            <a:off x="15686691"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8"/>
            <a:stretch>
              <a:fillRect l="0" t="-86495" r="0" b="0"/>
            </a:stretch>
          </a:blipFill>
        </p:spPr>
      </p:sp>
      <p:sp>
        <p:nvSpPr>
          <p:cNvPr name="TextBox 34" id="34"/>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THÀNH VIÊN NHÓM</a:t>
            </a:r>
          </a:p>
        </p:txBody>
      </p:sp>
      <p:sp>
        <p:nvSpPr>
          <p:cNvPr name="TextBox 35" id="35"/>
          <p:cNvSpPr txBox="true"/>
          <p:nvPr/>
        </p:nvSpPr>
        <p:spPr>
          <a:xfrm rot="0">
            <a:off x="882854" y="6854048"/>
            <a:ext cx="2808931" cy="888569"/>
          </a:xfrm>
          <a:prstGeom prst="rect">
            <a:avLst/>
          </a:prstGeom>
        </p:spPr>
        <p:txBody>
          <a:bodyPr anchor="t" rtlCol="false" tIns="0" lIns="0" bIns="0" rIns="0">
            <a:spAutoFit/>
          </a:bodyPr>
          <a:lstStyle/>
          <a:p>
            <a:pPr algn="ctr">
              <a:lnSpc>
                <a:spcPts val="3564"/>
              </a:lnSpc>
            </a:pPr>
            <a:r>
              <a:rPr lang="en-US" sz="2970" spc="148">
                <a:solidFill>
                  <a:srgbClr val="FFFBFB"/>
                </a:solidFill>
                <a:latin typeface="DM Sans"/>
              </a:rPr>
              <a:t>Nguyễn Xuân An</a:t>
            </a:r>
          </a:p>
        </p:txBody>
      </p:sp>
      <p:sp>
        <p:nvSpPr>
          <p:cNvPr name="TextBox 36" id="36"/>
          <p:cNvSpPr txBox="true"/>
          <p:nvPr/>
        </p:nvSpPr>
        <p:spPr>
          <a:xfrm rot="0">
            <a:off x="5319526" y="6898283"/>
            <a:ext cx="314521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Đặng Lê Hoài Trung</a:t>
            </a:r>
          </a:p>
        </p:txBody>
      </p:sp>
      <p:sp>
        <p:nvSpPr>
          <p:cNvPr name="TextBox 37" id="37"/>
          <p:cNvSpPr txBox="true"/>
          <p:nvPr/>
        </p:nvSpPr>
        <p:spPr>
          <a:xfrm rot="0">
            <a:off x="9975646" y="6946879"/>
            <a:ext cx="3145217" cy="400050"/>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Võ Kế Tính</a:t>
            </a:r>
          </a:p>
        </p:txBody>
      </p:sp>
      <p:sp>
        <p:nvSpPr>
          <p:cNvPr name="TextBox 38" id="38"/>
          <p:cNvSpPr txBox="true"/>
          <p:nvPr/>
        </p:nvSpPr>
        <p:spPr>
          <a:xfrm rot="0">
            <a:off x="14520852" y="6946879"/>
            <a:ext cx="314521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Nguyễn Ngọc Trình</a:t>
            </a:r>
          </a:p>
        </p:txBody>
      </p:sp>
      <p:grpSp>
        <p:nvGrpSpPr>
          <p:cNvPr name="Group 39" id="39"/>
          <p:cNvGrpSpPr>
            <a:grpSpLocks noChangeAspect="true"/>
          </p:cNvGrpSpPr>
          <p:nvPr/>
        </p:nvGrpSpPr>
        <p:grpSpPr>
          <a:xfrm rot="0">
            <a:off x="5538788" y="3301201"/>
            <a:ext cx="2706695" cy="2696122"/>
            <a:chOff x="0" y="0"/>
            <a:chExt cx="6502400" cy="6477000"/>
          </a:xfrm>
        </p:grpSpPr>
        <p:sp>
          <p:nvSpPr>
            <p:cNvPr name="Freeform 40" id="4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41" id="4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42" id="42"/>
          <p:cNvGrpSpPr>
            <a:grpSpLocks noChangeAspect="true"/>
          </p:cNvGrpSpPr>
          <p:nvPr/>
        </p:nvGrpSpPr>
        <p:grpSpPr>
          <a:xfrm rot="0">
            <a:off x="10245518" y="3301201"/>
            <a:ext cx="2706695" cy="2696122"/>
            <a:chOff x="0" y="0"/>
            <a:chExt cx="6502400" cy="6477000"/>
          </a:xfrm>
        </p:grpSpPr>
        <p:sp>
          <p:nvSpPr>
            <p:cNvPr name="Freeform 43" id="4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44" id="4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45" id="45"/>
          <p:cNvGrpSpPr>
            <a:grpSpLocks noChangeAspect="true"/>
          </p:cNvGrpSpPr>
          <p:nvPr/>
        </p:nvGrpSpPr>
        <p:grpSpPr>
          <a:xfrm rot="0">
            <a:off x="14740114" y="3495392"/>
            <a:ext cx="2706695" cy="2696122"/>
            <a:chOff x="0" y="0"/>
            <a:chExt cx="6502400" cy="6477000"/>
          </a:xfrm>
        </p:grpSpPr>
        <p:sp>
          <p:nvSpPr>
            <p:cNvPr name="Freeform 46" id="4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47" id="4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17618"/>
            <a:ext cx="1400485" cy="5434896"/>
            <a:chOff x="0" y="0"/>
            <a:chExt cx="368852" cy="1431413"/>
          </a:xfrm>
        </p:grpSpPr>
        <p:sp>
          <p:nvSpPr>
            <p:cNvPr name="Freeform 4" id="4"/>
            <p:cNvSpPr/>
            <p:nvPr/>
          </p:nvSpPr>
          <p:spPr>
            <a:xfrm flipH="false" flipV="false" rot="0">
              <a:off x="0" y="0"/>
              <a:ext cx="368852" cy="1431413"/>
            </a:xfrm>
            <a:custGeom>
              <a:avLst/>
              <a:gdLst/>
              <a:ahLst/>
              <a:cxnLst/>
              <a:rect r="r" b="b" t="t" l="l"/>
              <a:pathLst>
                <a:path h="1431413" w="368852">
                  <a:moveTo>
                    <a:pt x="0" y="0"/>
                  </a:moveTo>
                  <a:lnTo>
                    <a:pt x="368852" y="0"/>
                  </a:lnTo>
                  <a:lnTo>
                    <a:pt x="368852" y="1431413"/>
                  </a:lnTo>
                  <a:lnTo>
                    <a:pt x="0" y="1431413"/>
                  </a:lnTo>
                  <a:close/>
                </a:path>
              </a:pathLst>
            </a:custGeom>
            <a:solidFill>
              <a:srgbClr val="CCCCCC"/>
            </a:solidFill>
          </p:spPr>
        </p:sp>
        <p:sp>
          <p:nvSpPr>
            <p:cNvPr name="TextBox 5" id="5"/>
            <p:cNvSpPr txBox="true"/>
            <p:nvPr/>
          </p:nvSpPr>
          <p:spPr>
            <a:xfrm>
              <a:off x="0" y="-19050"/>
              <a:ext cx="368852" cy="145046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NỘI DUNG</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01</a:t>
            </a:r>
          </a:p>
        </p:txBody>
      </p:sp>
      <p:sp>
        <p:nvSpPr>
          <p:cNvPr name="TextBox 9" id="9"/>
          <p:cNvSpPr txBox="true"/>
          <p:nvPr/>
        </p:nvSpPr>
        <p:spPr>
          <a:xfrm rot="0">
            <a:off x="5231353" y="448627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02</a:t>
            </a:r>
          </a:p>
        </p:txBody>
      </p:sp>
      <p:sp>
        <p:nvSpPr>
          <p:cNvPr name="TextBox 10" id="10"/>
          <p:cNvSpPr txBox="true"/>
          <p:nvPr/>
        </p:nvSpPr>
        <p:spPr>
          <a:xfrm rot="0">
            <a:off x="5250954" y="574357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03</a:t>
            </a:r>
          </a:p>
        </p:txBody>
      </p:sp>
      <p:sp>
        <p:nvSpPr>
          <p:cNvPr name="TextBox 11" id="11"/>
          <p:cNvSpPr txBox="true"/>
          <p:nvPr/>
        </p:nvSpPr>
        <p:spPr>
          <a:xfrm rot="0">
            <a:off x="5250954" y="700087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04</a:t>
            </a:r>
          </a:p>
        </p:txBody>
      </p:sp>
      <p:sp>
        <p:nvSpPr>
          <p:cNvPr name="TextBox 12" id="12"/>
          <p:cNvSpPr txBox="true"/>
          <p:nvPr/>
        </p:nvSpPr>
        <p:spPr>
          <a:xfrm rot="0">
            <a:off x="6607430" y="3333137"/>
            <a:ext cx="9538309" cy="12948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Bold"/>
              </a:rPr>
              <a:t>GIỚI THIỆU CÁC CÔNG NGHỆ ĐƯỢC SỬ DỤNG VÀ LÍ DO CHỌN ĐỀ TÀI</a:t>
            </a:r>
          </a:p>
          <a:p>
            <a:pPr algn="l">
              <a:lnSpc>
                <a:spcPts val="3483"/>
              </a:lnSpc>
            </a:pPr>
          </a:p>
        </p:txBody>
      </p:sp>
      <p:sp>
        <p:nvSpPr>
          <p:cNvPr name="TextBox 13" id="13"/>
          <p:cNvSpPr txBox="true"/>
          <p:nvPr/>
        </p:nvSpPr>
        <p:spPr>
          <a:xfrm rot="0">
            <a:off x="6607430" y="4638146"/>
            <a:ext cx="9681372"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Bold"/>
              </a:rPr>
              <a:t>TỔNG QUAN VỀ CÁC CHỨC NĂNG CHÍNH </a:t>
            </a:r>
          </a:p>
          <a:p>
            <a:pPr algn="l">
              <a:lnSpc>
                <a:spcPts val="3483"/>
              </a:lnSpc>
            </a:pPr>
          </a:p>
        </p:txBody>
      </p:sp>
      <p:sp>
        <p:nvSpPr>
          <p:cNvPr name="TextBox 14" id="14"/>
          <p:cNvSpPr txBox="true"/>
          <p:nvPr/>
        </p:nvSpPr>
        <p:spPr>
          <a:xfrm rot="0">
            <a:off x="6607430" y="5904420"/>
            <a:ext cx="8943830"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Bold"/>
              </a:rPr>
              <a:t>CÀI ĐẶT</a:t>
            </a:r>
          </a:p>
          <a:p>
            <a:pPr algn="l" marL="0" indent="0" lvl="0">
              <a:lnSpc>
                <a:spcPts val="3483"/>
              </a:lnSpc>
              <a:spcBef>
                <a:spcPct val="0"/>
              </a:spcBef>
            </a:pPr>
          </a:p>
        </p:txBody>
      </p:sp>
      <p:sp>
        <p:nvSpPr>
          <p:cNvPr name="TextBox 15" id="15"/>
          <p:cNvSpPr txBox="true"/>
          <p:nvPr/>
        </p:nvSpPr>
        <p:spPr>
          <a:xfrm rot="0">
            <a:off x="6607430" y="7170693"/>
            <a:ext cx="8943830"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Bold"/>
              </a:rPr>
              <a:t>DEMO</a:t>
            </a:r>
          </a:p>
          <a:p>
            <a:pPr algn="l" marL="0" indent="0" lvl="0">
              <a:lnSpc>
                <a:spcPts val="348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2874336"/>
            <a:ext cx="4315599" cy="5131922"/>
            <a:chOff x="0" y="0"/>
            <a:chExt cx="1136619" cy="1351617"/>
          </a:xfrm>
        </p:grpSpPr>
        <p:sp>
          <p:nvSpPr>
            <p:cNvPr name="Freeform 4" id="4"/>
            <p:cNvSpPr/>
            <p:nvPr/>
          </p:nvSpPr>
          <p:spPr>
            <a:xfrm flipH="false" flipV="false" rot="0">
              <a:off x="0" y="0"/>
              <a:ext cx="1136619" cy="1351617"/>
            </a:xfrm>
            <a:custGeom>
              <a:avLst/>
              <a:gdLst/>
              <a:ahLst/>
              <a:cxnLst/>
              <a:rect r="r" b="b" t="t" l="l"/>
              <a:pathLst>
                <a:path h="1351617" w="1136619">
                  <a:moveTo>
                    <a:pt x="0" y="0"/>
                  </a:moveTo>
                  <a:lnTo>
                    <a:pt x="1136619" y="0"/>
                  </a:lnTo>
                  <a:lnTo>
                    <a:pt x="1136619" y="1351617"/>
                  </a:lnTo>
                  <a:lnTo>
                    <a:pt x="0" y="1351617"/>
                  </a:lnTo>
                  <a:close/>
                </a:path>
              </a:pathLst>
            </a:custGeom>
            <a:solidFill>
              <a:srgbClr val="CCCCCC"/>
            </a:solidFill>
          </p:spPr>
        </p:sp>
        <p:sp>
          <p:nvSpPr>
            <p:cNvPr name="TextBox 5" id="5"/>
            <p:cNvSpPr txBox="true"/>
            <p:nvPr/>
          </p:nvSpPr>
          <p:spPr>
            <a:xfrm>
              <a:off x="0" y="-19050"/>
              <a:ext cx="1136619" cy="1370667"/>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142844"/>
            <a:ext cx="11520803" cy="2634603"/>
            <a:chOff x="0" y="0"/>
            <a:chExt cx="4414118" cy="1009430"/>
          </a:xfrm>
        </p:grpSpPr>
        <p:sp>
          <p:nvSpPr>
            <p:cNvPr name="Freeform 8" id="8"/>
            <p:cNvSpPr/>
            <p:nvPr/>
          </p:nvSpPr>
          <p:spPr>
            <a:xfrm flipH="false" flipV="false" rot="0">
              <a:off x="0" y="0"/>
              <a:ext cx="4414118" cy="1009430"/>
            </a:xfrm>
            <a:custGeom>
              <a:avLst/>
              <a:gdLst/>
              <a:ahLst/>
              <a:cxnLst/>
              <a:rect r="r" b="b" t="t" l="l"/>
              <a:pathLst>
                <a:path h="1009430" w="4414118">
                  <a:moveTo>
                    <a:pt x="0" y="0"/>
                  </a:moveTo>
                  <a:lnTo>
                    <a:pt x="4414118" y="0"/>
                  </a:lnTo>
                  <a:lnTo>
                    <a:pt x="4414118" y="1009430"/>
                  </a:lnTo>
                  <a:lnTo>
                    <a:pt x="0" y="1009430"/>
                  </a:lnTo>
                  <a:close/>
                </a:path>
              </a:pathLst>
            </a:custGeom>
            <a:solidFill>
              <a:srgbClr val="EFEFEF"/>
            </a:solidFill>
          </p:spPr>
        </p:sp>
        <p:sp>
          <p:nvSpPr>
            <p:cNvPr name="TextBox 9" id="9"/>
            <p:cNvSpPr txBox="true"/>
            <p:nvPr/>
          </p:nvSpPr>
          <p:spPr>
            <a:xfrm>
              <a:off x="0" y="-19050"/>
              <a:ext cx="4414118" cy="1028480"/>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1378981" y="1152898"/>
            <a:ext cx="1387660" cy="1408142"/>
          </a:xfrm>
          <a:custGeom>
            <a:avLst/>
            <a:gdLst/>
            <a:ahLst/>
            <a:cxnLst/>
            <a:rect r="r" b="b" t="t" l="l"/>
            <a:pathLst>
              <a:path h="1408142" w="1387660">
                <a:moveTo>
                  <a:pt x="0" y="0"/>
                </a:moveTo>
                <a:lnTo>
                  <a:pt x="1387660" y="0"/>
                </a:lnTo>
                <a:lnTo>
                  <a:pt x="1387660" y="1408142"/>
                </a:lnTo>
                <a:lnTo>
                  <a:pt x="0" y="1408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5777447"/>
            <a:ext cx="10881011" cy="3060417"/>
            <a:chOff x="0" y="0"/>
            <a:chExt cx="4168986" cy="1172578"/>
          </a:xfrm>
        </p:grpSpPr>
        <p:sp>
          <p:nvSpPr>
            <p:cNvPr name="Freeform 13" id="13"/>
            <p:cNvSpPr/>
            <p:nvPr/>
          </p:nvSpPr>
          <p:spPr>
            <a:xfrm flipH="false" flipV="false" rot="0">
              <a:off x="0" y="0"/>
              <a:ext cx="4168986" cy="1172578"/>
            </a:xfrm>
            <a:custGeom>
              <a:avLst/>
              <a:gdLst/>
              <a:ahLst/>
              <a:cxnLst/>
              <a:rect r="r" b="b" t="t" l="l"/>
              <a:pathLst>
                <a:path h="1172578" w="4168986">
                  <a:moveTo>
                    <a:pt x="0" y="0"/>
                  </a:moveTo>
                  <a:lnTo>
                    <a:pt x="4168986" y="0"/>
                  </a:lnTo>
                  <a:lnTo>
                    <a:pt x="4168986" y="1172578"/>
                  </a:lnTo>
                  <a:lnTo>
                    <a:pt x="0" y="1172578"/>
                  </a:lnTo>
                  <a:close/>
                </a:path>
              </a:pathLst>
            </a:custGeom>
            <a:solidFill>
              <a:srgbClr val="EFEFEF"/>
            </a:solidFill>
          </p:spPr>
        </p:sp>
        <p:sp>
          <p:nvSpPr>
            <p:cNvPr name="TextBox 14" id="14"/>
            <p:cNvSpPr txBox="true"/>
            <p:nvPr/>
          </p:nvSpPr>
          <p:spPr>
            <a:xfrm>
              <a:off x="0" y="-19050"/>
              <a:ext cx="4168986" cy="1191628"/>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404547" y="6789984"/>
            <a:ext cx="1159455" cy="1178744"/>
          </a:xfrm>
          <a:custGeom>
            <a:avLst/>
            <a:gdLst/>
            <a:ahLst/>
            <a:cxnLst/>
            <a:rect r="r" b="b" t="t" l="l"/>
            <a:pathLst>
              <a:path h="1178744" w="1159455">
                <a:moveTo>
                  <a:pt x="0" y="0"/>
                </a:moveTo>
                <a:lnTo>
                  <a:pt x="1159455" y="0"/>
                </a:lnTo>
                <a:lnTo>
                  <a:pt x="1159455" y="1178743"/>
                </a:lnTo>
                <a:lnTo>
                  <a:pt x="0" y="11787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4052555" y="6566577"/>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2349534" y="7557112"/>
            <a:ext cx="338667" cy="338667"/>
          </a:xfrm>
          <a:custGeom>
            <a:avLst/>
            <a:gdLst/>
            <a:ahLst/>
            <a:cxnLst/>
            <a:rect r="r" b="b" t="t" l="l"/>
            <a:pathLst>
              <a:path h="338667" w="338667">
                <a:moveTo>
                  <a:pt x="0" y="0"/>
                </a:moveTo>
                <a:lnTo>
                  <a:pt x="338667" y="0"/>
                </a:lnTo>
                <a:lnTo>
                  <a:pt x="338667" y="338667"/>
                </a:lnTo>
                <a:lnTo>
                  <a:pt x="0" y="338667"/>
                </a:lnTo>
                <a:lnTo>
                  <a:pt x="0" y="0"/>
                </a:lnTo>
                <a:close/>
              </a:path>
            </a:pathLst>
          </a:custGeom>
          <a:blipFill>
            <a:blip r:embed="rId10"/>
            <a:stretch>
              <a:fillRect l="0" t="0" r="0" b="0"/>
            </a:stretch>
          </a:blipFill>
        </p:spPr>
      </p:sp>
      <p:sp>
        <p:nvSpPr>
          <p:cNvPr name="Freeform 18" id="18"/>
          <p:cNvSpPr/>
          <p:nvPr/>
        </p:nvSpPr>
        <p:spPr>
          <a:xfrm flipH="false" flipV="false" rot="0">
            <a:off x="8805333" y="2632054"/>
            <a:ext cx="338667" cy="338667"/>
          </a:xfrm>
          <a:custGeom>
            <a:avLst/>
            <a:gdLst/>
            <a:ahLst/>
            <a:cxnLst/>
            <a:rect r="r" b="b" t="t" l="l"/>
            <a:pathLst>
              <a:path h="338667" w="338667">
                <a:moveTo>
                  <a:pt x="0" y="0"/>
                </a:moveTo>
                <a:lnTo>
                  <a:pt x="338667" y="0"/>
                </a:lnTo>
                <a:lnTo>
                  <a:pt x="338667" y="338667"/>
                </a:lnTo>
                <a:lnTo>
                  <a:pt x="0" y="338667"/>
                </a:lnTo>
                <a:lnTo>
                  <a:pt x="0" y="0"/>
                </a:lnTo>
                <a:close/>
              </a:path>
            </a:pathLst>
          </a:custGeom>
          <a:blipFill>
            <a:blip r:embed="rId10"/>
            <a:stretch>
              <a:fillRect l="0" t="0" r="0" b="0"/>
            </a:stretch>
          </a:blipFill>
        </p:spPr>
      </p:sp>
      <p:sp>
        <p:nvSpPr>
          <p:cNvPr name="Freeform 19" id="19"/>
          <p:cNvSpPr/>
          <p:nvPr/>
        </p:nvSpPr>
        <p:spPr>
          <a:xfrm flipH="false" flipV="false" rot="0">
            <a:off x="13682044" y="2874336"/>
            <a:ext cx="4296549" cy="5094392"/>
          </a:xfrm>
          <a:custGeom>
            <a:avLst/>
            <a:gdLst/>
            <a:ahLst/>
            <a:cxnLst/>
            <a:rect r="r" b="b" t="t" l="l"/>
            <a:pathLst>
              <a:path h="5094392" w="4296549">
                <a:moveTo>
                  <a:pt x="0" y="0"/>
                </a:moveTo>
                <a:lnTo>
                  <a:pt x="4296549" y="0"/>
                </a:lnTo>
                <a:lnTo>
                  <a:pt x="4296549" y="5094391"/>
                </a:lnTo>
                <a:lnTo>
                  <a:pt x="0" y="5094391"/>
                </a:lnTo>
                <a:lnTo>
                  <a:pt x="0" y="0"/>
                </a:lnTo>
                <a:close/>
              </a:path>
            </a:pathLst>
          </a:custGeom>
          <a:blipFill>
            <a:blip r:embed="rId11"/>
            <a:stretch>
              <a:fillRect l="-70986" t="-7306" r="-54908" b="0"/>
            </a:stretch>
          </a:blipFill>
        </p:spPr>
      </p:sp>
      <p:grpSp>
        <p:nvGrpSpPr>
          <p:cNvPr name="Group 20" id="20"/>
          <p:cNvGrpSpPr/>
          <p:nvPr/>
        </p:nvGrpSpPr>
        <p:grpSpPr>
          <a:xfrm rot="0">
            <a:off x="13672519" y="7747332"/>
            <a:ext cx="4315599" cy="2539668"/>
            <a:chOff x="0" y="0"/>
            <a:chExt cx="1136619" cy="668884"/>
          </a:xfrm>
        </p:grpSpPr>
        <p:sp>
          <p:nvSpPr>
            <p:cNvPr name="Freeform 21" id="21"/>
            <p:cNvSpPr/>
            <p:nvPr/>
          </p:nvSpPr>
          <p:spPr>
            <a:xfrm flipH="false" flipV="false" rot="0">
              <a:off x="0" y="0"/>
              <a:ext cx="1136619" cy="668884"/>
            </a:xfrm>
            <a:custGeom>
              <a:avLst/>
              <a:gdLst/>
              <a:ahLst/>
              <a:cxnLst/>
              <a:rect r="r" b="b" t="t" l="l"/>
              <a:pathLst>
                <a:path h="668884" w="1136619">
                  <a:moveTo>
                    <a:pt x="0" y="0"/>
                  </a:moveTo>
                  <a:lnTo>
                    <a:pt x="1136619" y="0"/>
                  </a:lnTo>
                  <a:lnTo>
                    <a:pt x="1136619" y="668884"/>
                  </a:lnTo>
                  <a:lnTo>
                    <a:pt x="0" y="668884"/>
                  </a:lnTo>
                  <a:close/>
                </a:path>
              </a:pathLst>
            </a:custGeom>
            <a:solidFill>
              <a:srgbClr val="012B64"/>
            </a:solidFill>
          </p:spPr>
        </p:sp>
        <p:sp>
          <p:nvSpPr>
            <p:cNvPr name="TextBox 22" id="22"/>
            <p:cNvSpPr txBox="true"/>
            <p:nvPr/>
          </p:nvSpPr>
          <p:spPr>
            <a:xfrm>
              <a:off x="0" y="-19050"/>
              <a:ext cx="1136619" cy="687934"/>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2762920" y="3081512"/>
            <a:ext cx="10715377" cy="3869817"/>
          </a:xfrm>
          <a:prstGeom prst="rect">
            <a:avLst/>
          </a:prstGeom>
        </p:spPr>
        <p:txBody>
          <a:bodyPr anchor="t" rtlCol="false" tIns="0" lIns="0" bIns="0" rIns="0">
            <a:spAutoFit/>
          </a:bodyPr>
          <a:lstStyle/>
          <a:p>
            <a:pPr algn="l">
              <a:lnSpc>
                <a:spcPts val="3864"/>
              </a:lnSpc>
            </a:pPr>
            <a:r>
              <a:rPr lang="en-US" sz="2800" spc="274">
                <a:solidFill>
                  <a:srgbClr val="231F20"/>
                </a:solidFill>
                <a:latin typeface="DM Sans"/>
              </a:rPr>
              <a:t>-Razor Pages là một trong các framework dành cho xây dựng ứng dụng web bên trên ASP.NET Core. Razor Pages cho phép trộn HTML và C# (gọi là cú pháp Razor) vào cùng một file (có đuôi cshtml) để dễ dàng tạo ra HTML theo logic của chương trình. Nhờ vậy dữ liệu HTML tạo ra “động” chứ không cố định như ở các trang web “tĩnh” thiết kế sẵn.</a:t>
            </a:r>
          </a:p>
          <a:p>
            <a:pPr algn="l" marL="0" indent="0" lvl="0">
              <a:lnSpc>
                <a:spcPts val="3864"/>
              </a:lnSpc>
              <a:spcBef>
                <a:spcPct val="0"/>
              </a:spcBef>
            </a:pPr>
          </a:p>
        </p:txBody>
      </p:sp>
      <p:sp>
        <p:nvSpPr>
          <p:cNvPr name="TextBox 24" id="24"/>
          <p:cNvSpPr txBox="true"/>
          <p:nvPr/>
        </p:nvSpPr>
        <p:spPr>
          <a:xfrm rot="0">
            <a:off x="3899709" y="7958633"/>
            <a:ext cx="9222350" cy="2551709"/>
          </a:xfrm>
          <a:prstGeom prst="rect">
            <a:avLst/>
          </a:prstGeom>
        </p:spPr>
        <p:txBody>
          <a:bodyPr anchor="t" rtlCol="false" tIns="0" lIns="0" bIns="0" rIns="0">
            <a:spAutoFit/>
          </a:bodyPr>
          <a:lstStyle/>
          <a:p>
            <a:pPr algn="l">
              <a:lnSpc>
                <a:spcPts val="4084"/>
              </a:lnSpc>
            </a:pPr>
            <a:r>
              <a:rPr lang="en-US" sz="2960" spc="290">
                <a:solidFill>
                  <a:srgbClr val="231F20"/>
                </a:solidFill>
                <a:latin typeface="DM Sans"/>
              </a:rPr>
              <a:t>-SQL Server: Một hệ quản trị cơ sở dữ liệu quan hệ mạnh mẽ từ Microsoft, thường được sử dụng với ASP.NET Core để lưu trữ và quản lý dữ liệu.</a:t>
            </a:r>
          </a:p>
          <a:p>
            <a:pPr algn="l" marL="0" indent="0" lvl="0">
              <a:lnSpc>
                <a:spcPts val="4084"/>
              </a:lnSpc>
              <a:spcBef>
                <a:spcPct val="0"/>
              </a:spcBef>
            </a:pPr>
          </a:p>
        </p:txBody>
      </p:sp>
      <p:sp>
        <p:nvSpPr>
          <p:cNvPr name="TextBox 25" id="25"/>
          <p:cNvSpPr txBox="true"/>
          <p:nvPr/>
        </p:nvSpPr>
        <p:spPr>
          <a:xfrm rot="0">
            <a:off x="2947616" y="374118"/>
            <a:ext cx="10530681" cy="1482851"/>
          </a:xfrm>
          <a:prstGeom prst="rect">
            <a:avLst/>
          </a:prstGeom>
        </p:spPr>
        <p:txBody>
          <a:bodyPr anchor="t" rtlCol="false" tIns="0" lIns="0" bIns="0" rIns="0">
            <a:spAutoFit/>
          </a:bodyPr>
          <a:lstStyle/>
          <a:p>
            <a:pPr algn="l">
              <a:lnSpc>
                <a:spcPts val="5934"/>
              </a:lnSpc>
            </a:pPr>
            <a:r>
              <a:rPr lang="en-US" sz="4300" spc="421">
                <a:solidFill>
                  <a:srgbClr val="231F20"/>
                </a:solidFill>
                <a:latin typeface="Oswald Bold"/>
              </a:rPr>
              <a:t>1.GIỚI THIỆU CÁC CÔNG NGHỆ ĐƯỢC SỬ DỤNG VÀ LÍ DO CHỌN ĐỀ TÀI</a:t>
            </a:r>
          </a:p>
        </p:txBody>
      </p:sp>
      <p:sp>
        <p:nvSpPr>
          <p:cNvPr name="TextBox 26" id="26"/>
          <p:cNvSpPr txBox="true"/>
          <p:nvPr/>
        </p:nvSpPr>
        <p:spPr>
          <a:xfrm rot="0">
            <a:off x="2947616" y="2494365"/>
            <a:ext cx="5836325" cy="547370"/>
          </a:xfrm>
          <a:prstGeom prst="rect">
            <a:avLst/>
          </a:prstGeom>
        </p:spPr>
        <p:txBody>
          <a:bodyPr anchor="t" rtlCol="false" tIns="0" lIns="0" bIns="0" rIns="0">
            <a:spAutoFit/>
          </a:bodyPr>
          <a:lstStyle/>
          <a:p>
            <a:pPr algn="ctr">
              <a:lnSpc>
                <a:spcPts val="4480"/>
              </a:lnSpc>
            </a:pPr>
            <a:r>
              <a:rPr lang="en-US" sz="3200">
                <a:solidFill>
                  <a:srgbClr val="231F20"/>
                </a:solidFill>
                <a:latin typeface="DejaVu Serif Bold"/>
              </a:rPr>
              <a:t>Giới thiệu về Razor Pages</a:t>
            </a:r>
          </a:p>
        </p:txBody>
      </p:sp>
      <p:sp>
        <p:nvSpPr>
          <p:cNvPr name="TextBox 27" id="27"/>
          <p:cNvSpPr txBox="true"/>
          <p:nvPr/>
        </p:nvSpPr>
        <p:spPr>
          <a:xfrm rot="0">
            <a:off x="3258280" y="6859382"/>
            <a:ext cx="10505207" cy="1109345"/>
          </a:xfrm>
          <a:prstGeom prst="rect">
            <a:avLst/>
          </a:prstGeom>
        </p:spPr>
        <p:txBody>
          <a:bodyPr anchor="t" rtlCol="false" tIns="0" lIns="0" bIns="0" rIns="0">
            <a:spAutoFit/>
          </a:bodyPr>
          <a:lstStyle/>
          <a:p>
            <a:pPr algn="ctr">
              <a:lnSpc>
                <a:spcPts val="4480"/>
              </a:lnSpc>
            </a:pPr>
            <a:r>
              <a:rPr lang="en-US" sz="3200">
                <a:solidFill>
                  <a:srgbClr val="231F20"/>
                </a:solidFill>
                <a:latin typeface="DejaVu Serif Bold"/>
              </a:rPr>
              <a:t>Giới thiệu về cơ sở dữ liệu SQL Server và Entity Framework Core (EF Core)</a:t>
            </a:r>
          </a:p>
        </p:txBody>
      </p:sp>
      <p:grpSp>
        <p:nvGrpSpPr>
          <p:cNvPr name="Group 28" id="28"/>
          <p:cNvGrpSpPr/>
          <p:nvPr/>
        </p:nvGrpSpPr>
        <p:grpSpPr>
          <a:xfrm rot="0">
            <a:off x="13685766" y="334668"/>
            <a:ext cx="4292827" cy="2539668"/>
            <a:chOff x="0" y="0"/>
            <a:chExt cx="1130621" cy="668884"/>
          </a:xfrm>
        </p:grpSpPr>
        <p:sp>
          <p:nvSpPr>
            <p:cNvPr name="Freeform 29" id="29"/>
            <p:cNvSpPr/>
            <p:nvPr/>
          </p:nvSpPr>
          <p:spPr>
            <a:xfrm flipH="false" flipV="false" rot="0">
              <a:off x="0" y="0"/>
              <a:ext cx="1130621" cy="668884"/>
            </a:xfrm>
            <a:custGeom>
              <a:avLst/>
              <a:gdLst/>
              <a:ahLst/>
              <a:cxnLst/>
              <a:rect r="r" b="b" t="t" l="l"/>
              <a:pathLst>
                <a:path h="668884" w="1130621">
                  <a:moveTo>
                    <a:pt x="0" y="0"/>
                  </a:moveTo>
                  <a:lnTo>
                    <a:pt x="1130621" y="0"/>
                  </a:lnTo>
                  <a:lnTo>
                    <a:pt x="1130621" y="668884"/>
                  </a:lnTo>
                  <a:lnTo>
                    <a:pt x="0" y="668884"/>
                  </a:lnTo>
                  <a:close/>
                </a:path>
              </a:pathLst>
            </a:custGeom>
            <a:solidFill>
              <a:srgbClr val="012B64"/>
            </a:solidFill>
          </p:spPr>
        </p:sp>
        <p:sp>
          <p:nvSpPr>
            <p:cNvPr name="TextBox 30" id="30"/>
            <p:cNvSpPr txBox="true"/>
            <p:nvPr/>
          </p:nvSpPr>
          <p:spPr>
            <a:xfrm>
              <a:off x="0" y="-19050"/>
              <a:ext cx="1130621" cy="687934"/>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13662994" y="2874336"/>
            <a:ext cx="4315599" cy="5131922"/>
            <a:chOff x="0" y="0"/>
            <a:chExt cx="1136619" cy="1351617"/>
          </a:xfrm>
        </p:grpSpPr>
        <p:sp>
          <p:nvSpPr>
            <p:cNvPr name="Freeform 3" id="3"/>
            <p:cNvSpPr/>
            <p:nvPr/>
          </p:nvSpPr>
          <p:spPr>
            <a:xfrm flipH="false" flipV="false" rot="0">
              <a:off x="0" y="0"/>
              <a:ext cx="1136619" cy="1351617"/>
            </a:xfrm>
            <a:custGeom>
              <a:avLst/>
              <a:gdLst/>
              <a:ahLst/>
              <a:cxnLst/>
              <a:rect r="r" b="b" t="t" l="l"/>
              <a:pathLst>
                <a:path h="1351617" w="1136619">
                  <a:moveTo>
                    <a:pt x="0" y="0"/>
                  </a:moveTo>
                  <a:lnTo>
                    <a:pt x="1136619" y="0"/>
                  </a:lnTo>
                  <a:lnTo>
                    <a:pt x="1136619" y="1351617"/>
                  </a:lnTo>
                  <a:lnTo>
                    <a:pt x="0" y="1351617"/>
                  </a:lnTo>
                  <a:close/>
                </a:path>
              </a:pathLst>
            </a:custGeom>
            <a:solidFill>
              <a:srgbClr val="CCCCCC"/>
            </a:solidFill>
          </p:spPr>
        </p:sp>
        <p:sp>
          <p:nvSpPr>
            <p:cNvPr name="TextBox 4" id="4"/>
            <p:cNvSpPr txBox="true"/>
            <p:nvPr/>
          </p:nvSpPr>
          <p:spPr>
            <a:xfrm>
              <a:off x="0" y="-19050"/>
              <a:ext cx="1136619" cy="1370667"/>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grpSp>
        <p:nvGrpSpPr>
          <p:cNvPr name="Group 6" id="6"/>
          <p:cNvGrpSpPr/>
          <p:nvPr/>
        </p:nvGrpSpPr>
        <p:grpSpPr>
          <a:xfrm rot="0">
            <a:off x="2142191" y="3142844"/>
            <a:ext cx="11520803" cy="2634603"/>
            <a:chOff x="0" y="0"/>
            <a:chExt cx="4414118" cy="1009430"/>
          </a:xfrm>
        </p:grpSpPr>
        <p:sp>
          <p:nvSpPr>
            <p:cNvPr name="Freeform 7" id="7"/>
            <p:cNvSpPr/>
            <p:nvPr/>
          </p:nvSpPr>
          <p:spPr>
            <a:xfrm flipH="false" flipV="false" rot="0">
              <a:off x="0" y="0"/>
              <a:ext cx="4414118" cy="1009430"/>
            </a:xfrm>
            <a:custGeom>
              <a:avLst/>
              <a:gdLst/>
              <a:ahLst/>
              <a:cxnLst/>
              <a:rect r="r" b="b" t="t" l="l"/>
              <a:pathLst>
                <a:path h="1009430" w="4414118">
                  <a:moveTo>
                    <a:pt x="0" y="0"/>
                  </a:moveTo>
                  <a:lnTo>
                    <a:pt x="4414118" y="0"/>
                  </a:lnTo>
                  <a:lnTo>
                    <a:pt x="4414118" y="1009430"/>
                  </a:lnTo>
                  <a:lnTo>
                    <a:pt x="0" y="1009430"/>
                  </a:lnTo>
                  <a:close/>
                </a:path>
              </a:pathLst>
            </a:custGeom>
            <a:solidFill>
              <a:srgbClr val="EFEFEF"/>
            </a:solidFill>
          </p:spPr>
        </p:sp>
        <p:sp>
          <p:nvSpPr>
            <p:cNvPr name="TextBox 8" id="8"/>
            <p:cNvSpPr txBox="true"/>
            <p:nvPr/>
          </p:nvSpPr>
          <p:spPr>
            <a:xfrm>
              <a:off x="0" y="-19050"/>
              <a:ext cx="4414118" cy="1028480"/>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grpSp>
        <p:nvGrpSpPr>
          <p:cNvPr name="Group 10" id="10"/>
          <p:cNvGrpSpPr/>
          <p:nvPr/>
        </p:nvGrpSpPr>
        <p:grpSpPr>
          <a:xfrm rot="0">
            <a:off x="2142191" y="5777447"/>
            <a:ext cx="10881011" cy="3060417"/>
            <a:chOff x="0" y="0"/>
            <a:chExt cx="4168986" cy="1172578"/>
          </a:xfrm>
        </p:grpSpPr>
        <p:sp>
          <p:nvSpPr>
            <p:cNvPr name="Freeform 11" id="11"/>
            <p:cNvSpPr/>
            <p:nvPr/>
          </p:nvSpPr>
          <p:spPr>
            <a:xfrm flipH="false" flipV="false" rot="0">
              <a:off x="0" y="0"/>
              <a:ext cx="4168986" cy="1172578"/>
            </a:xfrm>
            <a:custGeom>
              <a:avLst/>
              <a:gdLst/>
              <a:ahLst/>
              <a:cxnLst/>
              <a:rect r="r" b="b" t="t" l="l"/>
              <a:pathLst>
                <a:path h="1172578" w="4168986">
                  <a:moveTo>
                    <a:pt x="0" y="0"/>
                  </a:moveTo>
                  <a:lnTo>
                    <a:pt x="4168986" y="0"/>
                  </a:lnTo>
                  <a:lnTo>
                    <a:pt x="4168986" y="1172578"/>
                  </a:lnTo>
                  <a:lnTo>
                    <a:pt x="0" y="1172578"/>
                  </a:lnTo>
                  <a:close/>
                </a:path>
              </a:pathLst>
            </a:custGeom>
            <a:solidFill>
              <a:srgbClr val="EFEFEF"/>
            </a:solidFill>
          </p:spPr>
        </p:sp>
        <p:sp>
          <p:nvSpPr>
            <p:cNvPr name="TextBox 12" id="12"/>
            <p:cNvSpPr txBox="true"/>
            <p:nvPr/>
          </p:nvSpPr>
          <p:spPr>
            <a:xfrm>
              <a:off x="0" y="-19050"/>
              <a:ext cx="4168986" cy="1191628"/>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183192" y="5494004"/>
            <a:ext cx="1159455" cy="1178744"/>
          </a:xfrm>
          <a:custGeom>
            <a:avLst/>
            <a:gdLst/>
            <a:ahLst/>
            <a:cxnLst/>
            <a:rect r="r" b="b" t="t" l="l"/>
            <a:pathLst>
              <a:path h="1178744" w="1159455">
                <a:moveTo>
                  <a:pt x="0" y="0"/>
                </a:moveTo>
                <a:lnTo>
                  <a:pt x="1159455" y="0"/>
                </a:lnTo>
                <a:lnTo>
                  <a:pt x="1159455" y="1178743"/>
                </a:lnTo>
                <a:lnTo>
                  <a:pt x="0" y="11787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4920251" y="692605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8974666" y="6018466"/>
            <a:ext cx="338667" cy="338667"/>
          </a:xfrm>
          <a:custGeom>
            <a:avLst/>
            <a:gdLst/>
            <a:ahLst/>
            <a:cxnLst/>
            <a:rect r="r" b="b" t="t" l="l"/>
            <a:pathLst>
              <a:path h="338667" w="338667">
                <a:moveTo>
                  <a:pt x="0" y="0"/>
                </a:moveTo>
                <a:lnTo>
                  <a:pt x="338668" y="0"/>
                </a:lnTo>
                <a:lnTo>
                  <a:pt x="338668" y="338667"/>
                </a:lnTo>
                <a:lnTo>
                  <a:pt x="0" y="338667"/>
                </a:lnTo>
                <a:lnTo>
                  <a:pt x="0" y="0"/>
                </a:lnTo>
                <a:close/>
              </a:path>
            </a:pathLst>
          </a:custGeom>
          <a:blipFill>
            <a:blip r:embed="rId7"/>
            <a:stretch>
              <a:fillRect l="0" t="0" r="0" b="0"/>
            </a:stretch>
          </a:blipFill>
        </p:spPr>
      </p:sp>
      <p:sp>
        <p:nvSpPr>
          <p:cNvPr name="Freeform 16" id="16"/>
          <p:cNvSpPr/>
          <p:nvPr/>
        </p:nvSpPr>
        <p:spPr>
          <a:xfrm flipH="false" flipV="false" rot="0">
            <a:off x="8805333" y="2632054"/>
            <a:ext cx="338667" cy="338667"/>
          </a:xfrm>
          <a:custGeom>
            <a:avLst/>
            <a:gdLst/>
            <a:ahLst/>
            <a:cxnLst/>
            <a:rect r="r" b="b" t="t" l="l"/>
            <a:pathLst>
              <a:path h="338667" w="338667">
                <a:moveTo>
                  <a:pt x="0" y="0"/>
                </a:moveTo>
                <a:lnTo>
                  <a:pt x="338667" y="0"/>
                </a:lnTo>
                <a:lnTo>
                  <a:pt x="338667" y="338667"/>
                </a:lnTo>
                <a:lnTo>
                  <a:pt x="0" y="338667"/>
                </a:lnTo>
                <a:lnTo>
                  <a:pt x="0" y="0"/>
                </a:lnTo>
                <a:close/>
              </a:path>
            </a:pathLst>
          </a:custGeom>
          <a:blipFill>
            <a:blip r:embed="rId7"/>
            <a:stretch>
              <a:fillRect l="0" t="0" r="0" b="0"/>
            </a:stretch>
          </a:blipFill>
        </p:spPr>
      </p:sp>
      <p:sp>
        <p:nvSpPr>
          <p:cNvPr name="Freeform 17" id="17"/>
          <p:cNvSpPr/>
          <p:nvPr/>
        </p:nvSpPr>
        <p:spPr>
          <a:xfrm flipH="false" flipV="false" rot="0">
            <a:off x="13682044" y="2874336"/>
            <a:ext cx="4296549" cy="5094392"/>
          </a:xfrm>
          <a:custGeom>
            <a:avLst/>
            <a:gdLst/>
            <a:ahLst/>
            <a:cxnLst/>
            <a:rect r="r" b="b" t="t" l="l"/>
            <a:pathLst>
              <a:path h="5094392" w="4296549">
                <a:moveTo>
                  <a:pt x="0" y="0"/>
                </a:moveTo>
                <a:lnTo>
                  <a:pt x="4296549" y="0"/>
                </a:lnTo>
                <a:lnTo>
                  <a:pt x="4296549" y="5094391"/>
                </a:lnTo>
                <a:lnTo>
                  <a:pt x="0" y="5094391"/>
                </a:lnTo>
                <a:lnTo>
                  <a:pt x="0" y="0"/>
                </a:lnTo>
                <a:close/>
              </a:path>
            </a:pathLst>
          </a:custGeom>
          <a:blipFill>
            <a:blip r:embed="rId8"/>
            <a:stretch>
              <a:fillRect l="-70986" t="-7306" r="-54908" b="0"/>
            </a:stretch>
          </a:blipFill>
        </p:spPr>
      </p:sp>
      <p:grpSp>
        <p:nvGrpSpPr>
          <p:cNvPr name="Group 18" id="18"/>
          <p:cNvGrpSpPr/>
          <p:nvPr/>
        </p:nvGrpSpPr>
        <p:grpSpPr>
          <a:xfrm rot="0">
            <a:off x="13672519" y="7747332"/>
            <a:ext cx="4315599" cy="2539668"/>
            <a:chOff x="0" y="0"/>
            <a:chExt cx="1136619" cy="668884"/>
          </a:xfrm>
        </p:grpSpPr>
        <p:sp>
          <p:nvSpPr>
            <p:cNvPr name="Freeform 19" id="19"/>
            <p:cNvSpPr/>
            <p:nvPr/>
          </p:nvSpPr>
          <p:spPr>
            <a:xfrm flipH="false" flipV="false" rot="0">
              <a:off x="0" y="0"/>
              <a:ext cx="1136619" cy="668884"/>
            </a:xfrm>
            <a:custGeom>
              <a:avLst/>
              <a:gdLst/>
              <a:ahLst/>
              <a:cxnLst/>
              <a:rect r="r" b="b" t="t" l="l"/>
              <a:pathLst>
                <a:path h="668884" w="1136619">
                  <a:moveTo>
                    <a:pt x="0" y="0"/>
                  </a:moveTo>
                  <a:lnTo>
                    <a:pt x="1136619" y="0"/>
                  </a:lnTo>
                  <a:lnTo>
                    <a:pt x="1136619" y="668884"/>
                  </a:lnTo>
                  <a:lnTo>
                    <a:pt x="0" y="668884"/>
                  </a:lnTo>
                  <a:close/>
                </a:path>
              </a:pathLst>
            </a:custGeom>
            <a:solidFill>
              <a:srgbClr val="012B64"/>
            </a:solidFill>
          </p:spPr>
        </p:sp>
        <p:sp>
          <p:nvSpPr>
            <p:cNvPr name="TextBox 20" id="20"/>
            <p:cNvSpPr txBox="true"/>
            <p:nvPr/>
          </p:nvSpPr>
          <p:spPr>
            <a:xfrm>
              <a:off x="0" y="-19050"/>
              <a:ext cx="1136619" cy="687934"/>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2762920" y="3081512"/>
            <a:ext cx="10715377" cy="2412492"/>
          </a:xfrm>
          <a:prstGeom prst="rect">
            <a:avLst/>
          </a:prstGeom>
        </p:spPr>
        <p:txBody>
          <a:bodyPr anchor="t" rtlCol="false" tIns="0" lIns="0" bIns="0" rIns="0">
            <a:spAutoFit/>
          </a:bodyPr>
          <a:lstStyle/>
          <a:p>
            <a:pPr algn="l">
              <a:lnSpc>
                <a:spcPts val="3864"/>
              </a:lnSpc>
            </a:pPr>
            <a:r>
              <a:rPr lang="en-US" sz="2800" spc="274">
                <a:solidFill>
                  <a:srgbClr val="231F20"/>
                </a:solidFill>
                <a:latin typeface="DM Sans"/>
              </a:rPr>
              <a:t>   Bootstrap là 1 framework HTML, CSS, và JavaScript cho phép người dùng dễ dàng thiết kế website theo 1 chuẩn nhất định, tạo các website thân thiện với các thiết bị cầm tay như mobile, ipad, tablet,...</a:t>
            </a:r>
          </a:p>
          <a:p>
            <a:pPr algn="l" marL="0" indent="0" lvl="0">
              <a:lnSpc>
                <a:spcPts val="3864"/>
              </a:lnSpc>
              <a:spcBef>
                <a:spcPct val="0"/>
              </a:spcBef>
            </a:pPr>
          </a:p>
        </p:txBody>
      </p:sp>
      <p:sp>
        <p:nvSpPr>
          <p:cNvPr name="TextBox 22" id="22"/>
          <p:cNvSpPr txBox="true"/>
          <p:nvPr/>
        </p:nvSpPr>
        <p:spPr>
          <a:xfrm rot="0">
            <a:off x="3002980" y="6485297"/>
            <a:ext cx="10419954" cy="3580409"/>
          </a:xfrm>
          <a:prstGeom prst="rect">
            <a:avLst/>
          </a:prstGeom>
        </p:spPr>
        <p:txBody>
          <a:bodyPr anchor="t" rtlCol="false" tIns="0" lIns="0" bIns="0" rIns="0">
            <a:spAutoFit/>
          </a:bodyPr>
          <a:lstStyle/>
          <a:p>
            <a:pPr algn="l" marL="0" indent="0" lvl="0">
              <a:lnSpc>
                <a:spcPts val="4084"/>
              </a:lnSpc>
              <a:spcBef>
                <a:spcPct val="0"/>
              </a:spcBef>
            </a:pPr>
            <a:r>
              <a:rPr lang="en-US" sz="2960" spc="290">
                <a:solidFill>
                  <a:srgbClr val="231F20"/>
                </a:solidFill>
                <a:latin typeface="DM Sans"/>
              </a:rPr>
              <a:t>   Javascript chính là một ngôn ngữ lập trình web rất phổ biến ngày nay. Javascript được tích hợp đồng thời nhúng vào HTML để hỗ trợ cho website trở nên sống động hơn. Chúng cũng đóng vai trò tương tự như một phần của website, cho phép Client-side Script từ người dùng tương tự máy chủ (Nodejs) để tạo ra những website động.</a:t>
            </a:r>
          </a:p>
        </p:txBody>
      </p:sp>
      <p:sp>
        <p:nvSpPr>
          <p:cNvPr name="TextBox 23" id="23"/>
          <p:cNvSpPr txBox="true"/>
          <p:nvPr/>
        </p:nvSpPr>
        <p:spPr>
          <a:xfrm rot="0">
            <a:off x="2947616" y="374118"/>
            <a:ext cx="10530681" cy="1482851"/>
          </a:xfrm>
          <a:prstGeom prst="rect">
            <a:avLst/>
          </a:prstGeom>
        </p:spPr>
        <p:txBody>
          <a:bodyPr anchor="t" rtlCol="false" tIns="0" lIns="0" bIns="0" rIns="0">
            <a:spAutoFit/>
          </a:bodyPr>
          <a:lstStyle/>
          <a:p>
            <a:pPr algn="l">
              <a:lnSpc>
                <a:spcPts val="5934"/>
              </a:lnSpc>
            </a:pPr>
            <a:r>
              <a:rPr lang="en-US" sz="4300" spc="421">
                <a:solidFill>
                  <a:srgbClr val="231F20"/>
                </a:solidFill>
                <a:latin typeface="Oswald Bold"/>
              </a:rPr>
              <a:t>GIỚI THIỆU CÁC CÔNG NGHỆ ĐƯỢC SỬ DỤNG VÀ LÍ DO CHỌN ĐỀ TÀI</a:t>
            </a:r>
          </a:p>
        </p:txBody>
      </p:sp>
      <p:sp>
        <p:nvSpPr>
          <p:cNvPr name="TextBox 24" id="24"/>
          <p:cNvSpPr txBox="true"/>
          <p:nvPr/>
        </p:nvSpPr>
        <p:spPr>
          <a:xfrm rot="0">
            <a:off x="3221341" y="2494365"/>
            <a:ext cx="5288875" cy="547370"/>
          </a:xfrm>
          <a:prstGeom prst="rect">
            <a:avLst/>
          </a:prstGeom>
        </p:spPr>
        <p:txBody>
          <a:bodyPr anchor="t" rtlCol="false" tIns="0" lIns="0" bIns="0" rIns="0">
            <a:spAutoFit/>
          </a:bodyPr>
          <a:lstStyle/>
          <a:p>
            <a:pPr algn="ctr">
              <a:lnSpc>
                <a:spcPts val="4480"/>
              </a:lnSpc>
            </a:pPr>
            <a:r>
              <a:rPr lang="en-US" sz="3200">
                <a:solidFill>
                  <a:srgbClr val="231F20"/>
                </a:solidFill>
                <a:latin typeface="DejaVu Serif Bold"/>
              </a:rPr>
              <a:t>Giới thiệu về Bootstrap</a:t>
            </a:r>
          </a:p>
        </p:txBody>
      </p:sp>
      <p:sp>
        <p:nvSpPr>
          <p:cNvPr name="TextBox 25" id="25"/>
          <p:cNvSpPr txBox="true"/>
          <p:nvPr/>
        </p:nvSpPr>
        <p:spPr>
          <a:xfrm rot="0">
            <a:off x="2696305" y="5880777"/>
            <a:ext cx="6965036" cy="547370"/>
          </a:xfrm>
          <a:prstGeom prst="rect">
            <a:avLst/>
          </a:prstGeom>
        </p:spPr>
        <p:txBody>
          <a:bodyPr anchor="t" rtlCol="false" tIns="0" lIns="0" bIns="0" rIns="0">
            <a:spAutoFit/>
          </a:bodyPr>
          <a:lstStyle/>
          <a:p>
            <a:pPr algn="ctr">
              <a:lnSpc>
                <a:spcPts val="4480"/>
              </a:lnSpc>
            </a:pPr>
            <a:r>
              <a:rPr lang="en-US" sz="3200">
                <a:solidFill>
                  <a:srgbClr val="231F20"/>
                </a:solidFill>
                <a:latin typeface="DejaVu Serif Bold"/>
              </a:rPr>
              <a:t>Giới thiệu về JavaScript</a:t>
            </a:r>
          </a:p>
        </p:txBody>
      </p:sp>
      <p:grpSp>
        <p:nvGrpSpPr>
          <p:cNvPr name="Group 26" id="26"/>
          <p:cNvGrpSpPr/>
          <p:nvPr/>
        </p:nvGrpSpPr>
        <p:grpSpPr>
          <a:xfrm rot="0">
            <a:off x="13685766" y="334668"/>
            <a:ext cx="4292827" cy="2539668"/>
            <a:chOff x="0" y="0"/>
            <a:chExt cx="1130621" cy="668884"/>
          </a:xfrm>
        </p:grpSpPr>
        <p:sp>
          <p:nvSpPr>
            <p:cNvPr name="Freeform 27" id="27"/>
            <p:cNvSpPr/>
            <p:nvPr/>
          </p:nvSpPr>
          <p:spPr>
            <a:xfrm flipH="false" flipV="false" rot="0">
              <a:off x="0" y="0"/>
              <a:ext cx="1130621" cy="668884"/>
            </a:xfrm>
            <a:custGeom>
              <a:avLst/>
              <a:gdLst/>
              <a:ahLst/>
              <a:cxnLst/>
              <a:rect r="r" b="b" t="t" l="l"/>
              <a:pathLst>
                <a:path h="668884" w="1130621">
                  <a:moveTo>
                    <a:pt x="0" y="0"/>
                  </a:moveTo>
                  <a:lnTo>
                    <a:pt x="1130621" y="0"/>
                  </a:lnTo>
                  <a:lnTo>
                    <a:pt x="1130621" y="668884"/>
                  </a:lnTo>
                  <a:lnTo>
                    <a:pt x="0" y="668884"/>
                  </a:lnTo>
                  <a:close/>
                </a:path>
              </a:pathLst>
            </a:custGeom>
            <a:solidFill>
              <a:srgbClr val="012B64"/>
            </a:solidFill>
          </p:spPr>
        </p:sp>
        <p:sp>
          <p:nvSpPr>
            <p:cNvPr name="TextBox 28" id="28"/>
            <p:cNvSpPr txBox="true"/>
            <p:nvPr/>
          </p:nvSpPr>
          <p:spPr>
            <a:xfrm>
              <a:off x="0" y="-19050"/>
              <a:ext cx="1130621" cy="687934"/>
            </a:xfrm>
            <a:prstGeom prst="rect">
              <a:avLst/>
            </a:prstGeom>
          </p:spPr>
          <p:txBody>
            <a:bodyPr anchor="ctr" rtlCol="false" tIns="50800" lIns="50800" bIns="50800" rIns="50800"/>
            <a:lstStyle/>
            <a:p>
              <a:pPr algn="ctr">
                <a:lnSpc>
                  <a:spcPts val="2859"/>
                </a:lnSpc>
              </a:pPr>
            </a:p>
          </p:txBody>
        </p:sp>
      </p:grpSp>
      <p:sp>
        <p:nvSpPr>
          <p:cNvPr name="Freeform 29" id="29"/>
          <p:cNvSpPr/>
          <p:nvPr/>
        </p:nvSpPr>
        <p:spPr>
          <a:xfrm flipH="false" flipV="false" rot="0">
            <a:off x="1773348" y="2306601"/>
            <a:ext cx="989572" cy="989572"/>
          </a:xfrm>
          <a:custGeom>
            <a:avLst/>
            <a:gdLst/>
            <a:ahLst/>
            <a:cxnLst/>
            <a:rect r="r" b="b" t="t" l="l"/>
            <a:pathLst>
              <a:path h="989572" w="989572">
                <a:moveTo>
                  <a:pt x="0" y="0"/>
                </a:moveTo>
                <a:lnTo>
                  <a:pt x="989572" y="0"/>
                </a:lnTo>
                <a:lnTo>
                  <a:pt x="989572" y="989573"/>
                </a:lnTo>
                <a:lnTo>
                  <a:pt x="0" y="98957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0" id="30"/>
          <p:cNvSpPr/>
          <p:nvPr/>
        </p:nvSpPr>
        <p:spPr>
          <a:xfrm flipH="false" flipV="false" rot="0">
            <a:off x="2003580" y="2462036"/>
            <a:ext cx="529107" cy="579699"/>
          </a:xfrm>
          <a:custGeom>
            <a:avLst/>
            <a:gdLst/>
            <a:ahLst/>
            <a:cxnLst/>
            <a:rect r="r" b="b" t="t" l="l"/>
            <a:pathLst>
              <a:path h="579699" w="529107">
                <a:moveTo>
                  <a:pt x="0" y="0"/>
                </a:moveTo>
                <a:lnTo>
                  <a:pt x="529107" y="0"/>
                </a:lnTo>
                <a:lnTo>
                  <a:pt x="529107" y="579699"/>
                </a:lnTo>
                <a:lnTo>
                  <a:pt x="0" y="57969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FFFAEB"/>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5897143" y="2638175"/>
            <a:ext cx="11898888" cy="7064572"/>
            <a:chOff x="0" y="0"/>
            <a:chExt cx="2297869" cy="1364284"/>
          </a:xfrm>
        </p:grpSpPr>
        <p:sp>
          <p:nvSpPr>
            <p:cNvPr name="Freeform 7" id="7"/>
            <p:cNvSpPr/>
            <p:nvPr/>
          </p:nvSpPr>
          <p:spPr>
            <a:xfrm flipH="false" flipV="false" rot="0">
              <a:off x="0" y="0"/>
              <a:ext cx="2297869" cy="1364284"/>
            </a:xfrm>
            <a:custGeom>
              <a:avLst/>
              <a:gdLst/>
              <a:ahLst/>
              <a:cxnLst/>
              <a:rect r="r" b="b" t="t" l="l"/>
              <a:pathLst>
                <a:path h="1364284" w="2297869">
                  <a:moveTo>
                    <a:pt x="0" y="0"/>
                  </a:moveTo>
                  <a:lnTo>
                    <a:pt x="2297869" y="0"/>
                  </a:lnTo>
                  <a:lnTo>
                    <a:pt x="2297869" y="1364284"/>
                  </a:lnTo>
                  <a:lnTo>
                    <a:pt x="0" y="1364284"/>
                  </a:lnTo>
                  <a:close/>
                </a:path>
              </a:pathLst>
            </a:custGeom>
            <a:solidFill>
              <a:srgbClr val="000000">
                <a:alpha val="0"/>
              </a:srgbClr>
            </a:solidFill>
            <a:ln w="38100" cap="sq">
              <a:solidFill>
                <a:srgbClr val="000000"/>
              </a:solidFill>
              <a:prstDash val="solid"/>
              <a:miter/>
            </a:ln>
          </p:spPr>
        </p:sp>
        <p:sp>
          <p:nvSpPr>
            <p:cNvPr name="TextBox 8" id="8"/>
            <p:cNvSpPr txBox="true"/>
            <p:nvPr/>
          </p:nvSpPr>
          <p:spPr>
            <a:xfrm>
              <a:off x="0" y="-19050"/>
              <a:ext cx="2297869" cy="1383334"/>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633715" y="5970197"/>
            <a:ext cx="4985141" cy="3732550"/>
          </a:xfrm>
          <a:custGeom>
            <a:avLst/>
            <a:gdLst/>
            <a:ahLst/>
            <a:cxnLst/>
            <a:rect r="r" b="b" t="t" l="l"/>
            <a:pathLst>
              <a:path h="3732550" w="4985141">
                <a:moveTo>
                  <a:pt x="0" y="0"/>
                </a:moveTo>
                <a:lnTo>
                  <a:pt x="4985141" y="0"/>
                </a:lnTo>
                <a:lnTo>
                  <a:pt x="4985141" y="3732550"/>
                </a:lnTo>
                <a:lnTo>
                  <a:pt x="0" y="3732550"/>
                </a:lnTo>
                <a:lnTo>
                  <a:pt x="0" y="0"/>
                </a:lnTo>
                <a:close/>
              </a:path>
            </a:pathLst>
          </a:custGeom>
          <a:blipFill>
            <a:blip r:embed="rId3"/>
            <a:stretch>
              <a:fillRect l="-81854" t="-43352" r="-17431" b="-6364"/>
            </a:stretch>
          </a:blipFill>
        </p:spPr>
      </p:sp>
      <p:sp>
        <p:nvSpPr>
          <p:cNvPr name="Freeform 10" id="10"/>
          <p:cNvSpPr/>
          <p:nvPr/>
        </p:nvSpPr>
        <p:spPr>
          <a:xfrm flipH="false" flipV="false" rot="-2255889">
            <a:off x="2426192" y="1833164"/>
            <a:ext cx="3642464" cy="1302181"/>
          </a:xfrm>
          <a:custGeom>
            <a:avLst/>
            <a:gdLst/>
            <a:ahLst/>
            <a:cxnLst/>
            <a:rect r="r" b="b" t="t" l="l"/>
            <a:pathLst>
              <a:path h="1302181" w="3642464">
                <a:moveTo>
                  <a:pt x="0" y="0"/>
                </a:moveTo>
                <a:lnTo>
                  <a:pt x="3642465" y="0"/>
                </a:lnTo>
                <a:lnTo>
                  <a:pt x="3642465" y="1302181"/>
                </a:lnTo>
                <a:lnTo>
                  <a:pt x="0" y="1302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6087647" y="2800752"/>
            <a:ext cx="11506486" cy="4930410"/>
          </a:xfrm>
          <a:prstGeom prst="rect">
            <a:avLst/>
          </a:prstGeom>
        </p:spPr>
        <p:txBody>
          <a:bodyPr anchor="t" rtlCol="false" tIns="0" lIns="0" bIns="0" rIns="0">
            <a:spAutoFit/>
          </a:bodyPr>
          <a:lstStyle/>
          <a:p>
            <a:pPr algn="l" marL="616863" indent="-308431" lvl="1">
              <a:lnSpc>
                <a:spcPts val="3942"/>
              </a:lnSpc>
              <a:buFont typeface="Arial"/>
              <a:buChar char="•"/>
            </a:pPr>
            <a:r>
              <a:rPr lang="en-US" sz="2857" spc="280">
                <a:solidFill>
                  <a:srgbClr val="231F20"/>
                </a:solidFill>
                <a:latin typeface="DM Sans"/>
              </a:rPr>
              <a:t>Trong những năm qua, nền công nghệ đã và đang phát triển rất mạnh mẽ, 2020 là năm đánh dấu sự bùng nổ trong hành vi online của người dùng. Và rồi việc mua sắm trực tuyến trở thành Trend, thói quen của nhiều người.</a:t>
            </a:r>
          </a:p>
          <a:p>
            <a:pPr algn="l" marL="616863" indent="-308431" lvl="1">
              <a:lnSpc>
                <a:spcPts val="3942"/>
              </a:lnSpc>
              <a:buFont typeface="Arial"/>
              <a:buChar char="•"/>
            </a:pPr>
            <a:r>
              <a:rPr lang="en-US" sz="2857" spc="280">
                <a:solidFill>
                  <a:srgbClr val="231F20"/>
                </a:solidFill>
                <a:latin typeface="DM Sans"/>
              </a:rPr>
              <a:t>Ngày nay, để có một ánh nhìn đẹp từ mọi người không chỉ là mang trênmình một bộ trang phục chỉnh chu mà bên cạnh đó ai cũng luôn muốn cho mình có một mùi hương thanh lịch, quyến rũ ở các buổi gặp gỡ bạn bè, đối tác, hẹn hò, ...</a:t>
            </a:r>
          </a:p>
        </p:txBody>
      </p:sp>
      <p:sp>
        <p:nvSpPr>
          <p:cNvPr name="TextBox 12" id="12"/>
          <p:cNvSpPr txBox="true"/>
          <p:nvPr/>
        </p:nvSpPr>
        <p:spPr>
          <a:xfrm rot="0">
            <a:off x="5618856" y="895350"/>
            <a:ext cx="10906040" cy="1349947"/>
          </a:xfrm>
          <a:prstGeom prst="rect">
            <a:avLst/>
          </a:prstGeom>
        </p:spPr>
        <p:txBody>
          <a:bodyPr anchor="t" rtlCol="false" tIns="0" lIns="0" bIns="0" rIns="0">
            <a:spAutoFit/>
          </a:bodyPr>
          <a:lstStyle/>
          <a:p>
            <a:pPr algn="ctr">
              <a:lnSpc>
                <a:spcPts val="11082"/>
              </a:lnSpc>
            </a:pPr>
            <a:r>
              <a:rPr lang="en-US" sz="8030" spc="786">
                <a:solidFill>
                  <a:srgbClr val="A40404"/>
                </a:solidFill>
                <a:latin typeface="Oswald Bold"/>
              </a:rPr>
              <a:t>LÍ DO CHỌN ĐỀ TÀI</a:t>
            </a:r>
          </a:p>
        </p:txBody>
      </p:sp>
      <p:sp>
        <p:nvSpPr>
          <p:cNvPr name="TextBox 13" id="13"/>
          <p:cNvSpPr txBox="true"/>
          <p:nvPr/>
        </p:nvSpPr>
        <p:spPr>
          <a:xfrm rot="0">
            <a:off x="6093344" y="8023385"/>
            <a:ext cx="11506486" cy="1466740"/>
          </a:xfrm>
          <a:prstGeom prst="rect">
            <a:avLst/>
          </a:prstGeom>
        </p:spPr>
        <p:txBody>
          <a:bodyPr anchor="t" rtlCol="false" tIns="0" lIns="0" bIns="0" rIns="0">
            <a:spAutoFit/>
          </a:bodyPr>
          <a:lstStyle/>
          <a:p>
            <a:pPr algn="l" marL="616863" indent="-308431" lvl="1">
              <a:lnSpc>
                <a:spcPts val="3942"/>
              </a:lnSpc>
              <a:buFont typeface="Arial"/>
              <a:buChar char="•"/>
            </a:pPr>
            <a:r>
              <a:rPr lang="en-US" sz="2857" spc="280">
                <a:solidFill>
                  <a:srgbClr val="231F20"/>
                </a:solidFill>
                <a:latin typeface="DM Sans"/>
              </a:rPr>
              <a:t> Hiểu được tầm quan trọng và mức độ phổ biến của các nội dung trên, nhóm em đã chọn đề tài “Website bán nước hoa”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149137" y="7480364"/>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555498" y="6810490"/>
            <a:ext cx="2238367" cy="2238367"/>
          </a:xfrm>
          <a:custGeom>
            <a:avLst/>
            <a:gdLst/>
            <a:ahLst/>
            <a:cxnLst/>
            <a:rect r="r" b="b" t="t" l="l"/>
            <a:pathLst>
              <a:path h="2238367" w="2238367">
                <a:moveTo>
                  <a:pt x="0" y="0"/>
                </a:moveTo>
                <a:lnTo>
                  <a:pt x="2238368" y="0"/>
                </a:lnTo>
                <a:lnTo>
                  <a:pt x="2238368"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216729" y="7403404"/>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0925821" y="8697744"/>
            <a:ext cx="1104804" cy="1121111"/>
          </a:xfrm>
          <a:custGeom>
            <a:avLst/>
            <a:gdLst/>
            <a:ahLst/>
            <a:cxnLst/>
            <a:rect r="r" b="b" t="t" l="l"/>
            <a:pathLst>
              <a:path h="1121111" w="1104804">
                <a:moveTo>
                  <a:pt x="0" y="0"/>
                </a:moveTo>
                <a:lnTo>
                  <a:pt x="1104805" y="0"/>
                </a:lnTo>
                <a:lnTo>
                  <a:pt x="1104805" y="1121112"/>
                </a:lnTo>
                <a:lnTo>
                  <a:pt x="0" y="112111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1439627" y="1795086"/>
            <a:ext cx="3474003" cy="647719"/>
            <a:chOff x="0" y="0"/>
            <a:chExt cx="914964" cy="170593"/>
          </a:xfrm>
        </p:grpSpPr>
        <p:sp>
          <p:nvSpPr>
            <p:cNvPr name="Freeform 8" id="8"/>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9" id="9"/>
            <p:cNvSpPr txBox="true"/>
            <p:nvPr/>
          </p:nvSpPr>
          <p:spPr>
            <a:xfrm>
              <a:off x="0" y="-47625"/>
              <a:ext cx="914964" cy="218218"/>
            </a:xfrm>
            <a:prstGeom prst="rect">
              <a:avLst/>
            </a:prstGeom>
          </p:spPr>
          <p:txBody>
            <a:bodyPr anchor="ctr" rtlCol="false" tIns="50800" lIns="50800" bIns="50800" rIns="50800"/>
            <a:lstStyle/>
            <a:p>
              <a:pPr algn="ctr" marL="0" indent="0" lvl="0">
                <a:lnSpc>
                  <a:spcPts val="4084"/>
                </a:lnSpc>
                <a:spcBef>
                  <a:spcPct val="0"/>
                </a:spcBef>
              </a:pPr>
              <a:r>
                <a:rPr lang="en-US" sz="2960" spc="29">
                  <a:solidFill>
                    <a:srgbClr val="FFFFFF"/>
                  </a:solidFill>
                  <a:latin typeface="DM Sans Bold"/>
                </a:rPr>
                <a:t>Quản trị viên</a:t>
              </a:r>
            </a:p>
          </p:txBody>
        </p:sp>
      </p:grpSp>
      <p:sp>
        <p:nvSpPr>
          <p:cNvPr name="TextBox 10" id="10"/>
          <p:cNvSpPr txBox="true"/>
          <p:nvPr/>
        </p:nvSpPr>
        <p:spPr>
          <a:xfrm rot="0">
            <a:off x="779617" y="388159"/>
            <a:ext cx="16795589"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2.TỔNG QUAN VỀ CÁC CHỨC NĂNG CHÍNH </a:t>
            </a:r>
          </a:p>
        </p:txBody>
      </p:sp>
      <p:grpSp>
        <p:nvGrpSpPr>
          <p:cNvPr name="Group 11" id="11"/>
          <p:cNvGrpSpPr/>
          <p:nvPr/>
        </p:nvGrpSpPr>
        <p:grpSpPr>
          <a:xfrm rot="0">
            <a:off x="12030626" y="1795086"/>
            <a:ext cx="3474003" cy="647719"/>
            <a:chOff x="0" y="0"/>
            <a:chExt cx="914964" cy="170593"/>
          </a:xfrm>
        </p:grpSpPr>
        <p:sp>
          <p:nvSpPr>
            <p:cNvPr name="Freeform 12" id="12"/>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3" id="13"/>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Người dùng</a:t>
              </a:r>
            </a:p>
          </p:txBody>
        </p:sp>
      </p:grpSp>
      <p:sp>
        <p:nvSpPr>
          <p:cNvPr name="TextBox 14" id="14"/>
          <p:cNvSpPr txBox="true"/>
          <p:nvPr/>
        </p:nvSpPr>
        <p:spPr>
          <a:xfrm rot="0">
            <a:off x="9646656" y="2521458"/>
            <a:ext cx="8410611" cy="8850249"/>
          </a:xfrm>
          <a:prstGeom prst="rect">
            <a:avLst/>
          </a:prstGeom>
        </p:spPr>
        <p:txBody>
          <a:bodyPr anchor="t" rtlCol="false" tIns="0" lIns="0" bIns="0" rIns="0">
            <a:spAutoFit/>
          </a:bodyPr>
          <a:lstStyle/>
          <a:p>
            <a:pPr algn="l">
              <a:lnSpc>
                <a:spcPts val="4001"/>
              </a:lnSpc>
            </a:pPr>
            <a:r>
              <a:rPr lang="en-US" sz="2899" spc="284">
                <a:solidFill>
                  <a:srgbClr val="231F20"/>
                </a:solidFill>
                <a:latin typeface="DM Sans Bold Italics"/>
              </a:rPr>
              <a:t>-Người dùng có thể đăng nhập và đăng ký tài khoản.</a:t>
            </a:r>
          </a:p>
          <a:p>
            <a:pPr algn="l">
              <a:lnSpc>
                <a:spcPts val="4001"/>
              </a:lnSpc>
            </a:pPr>
            <a:r>
              <a:rPr lang="en-US" sz="2899" spc="284">
                <a:solidFill>
                  <a:srgbClr val="231F20"/>
                </a:solidFill>
                <a:latin typeface="DM Sans Bold Italics"/>
              </a:rPr>
              <a:t>-Chức năng giỏ hàng và đặt hàng:</a:t>
            </a:r>
          </a:p>
          <a:p>
            <a:pPr algn="l" marL="604519" indent="-302260" lvl="1">
              <a:lnSpc>
                <a:spcPts val="3863"/>
              </a:lnSpc>
              <a:buFont typeface="Arial"/>
              <a:buChar char="•"/>
            </a:pPr>
            <a:r>
              <a:rPr lang="en-US" sz="2799" spc="274">
                <a:solidFill>
                  <a:srgbClr val="231F20"/>
                </a:solidFill>
                <a:latin typeface="DM Sans"/>
              </a:rPr>
              <a:t>Cho phép người dùng thêm sản phẩm vào giỏ hàng.</a:t>
            </a:r>
          </a:p>
          <a:p>
            <a:pPr algn="l" marL="604519" indent="-302260" lvl="1">
              <a:lnSpc>
                <a:spcPts val="3863"/>
              </a:lnSpc>
              <a:buFont typeface="Arial"/>
              <a:buChar char="•"/>
            </a:pPr>
            <a:r>
              <a:rPr lang="en-US" sz="2799" spc="274">
                <a:solidFill>
                  <a:srgbClr val="231F20"/>
                </a:solidFill>
                <a:latin typeface="DM Sans"/>
              </a:rPr>
              <a:t>Tính tổng giá trị đơn hàng.</a:t>
            </a:r>
          </a:p>
          <a:p>
            <a:pPr algn="l" marL="604519" indent="-302260" lvl="1">
              <a:lnSpc>
                <a:spcPts val="3863"/>
              </a:lnSpc>
              <a:buFont typeface="Arial"/>
              <a:buChar char="•"/>
            </a:pPr>
            <a:r>
              <a:rPr lang="en-US" sz="2799" spc="274">
                <a:solidFill>
                  <a:srgbClr val="231F20"/>
                </a:solidFill>
                <a:latin typeface="DM Sans"/>
              </a:rPr>
              <a:t>Cho phép người dùng cập nhật số lượng sản phẩm, xóa sản phẩm khỏi giỏ hàng.</a:t>
            </a:r>
          </a:p>
          <a:p>
            <a:pPr algn="l" marL="604519" indent="-302260" lvl="1">
              <a:lnSpc>
                <a:spcPts val="3863"/>
              </a:lnSpc>
              <a:buFont typeface="Arial"/>
              <a:buChar char="•"/>
            </a:pPr>
            <a:r>
              <a:rPr lang="en-US" sz="2799" spc="274">
                <a:solidFill>
                  <a:srgbClr val="231F20"/>
                </a:solidFill>
                <a:latin typeface="DM Sans"/>
              </a:rPr>
              <a:t>Cung cấp thông tin về trạng thái đơn hàng: Đã đặt hàng.</a:t>
            </a:r>
          </a:p>
          <a:p>
            <a:pPr algn="l">
              <a:lnSpc>
                <a:spcPts val="4001"/>
              </a:lnSpc>
            </a:pPr>
            <a:r>
              <a:rPr lang="en-US" sz="2899" spc="284">
                <a:solidFill>
                  <a:srgbClr val="231F20"/>
                </a:solidFill>
                <a:latin typeface="DM Sans"/>
              </a:rPr>
              <a:t> </a:t>
            </a:r>
            <a:r>
              <a:rPr lang="en-US" sz="2899" spc="284">
                <a:solidFill>
                  <a:srgbClr val="231F20"/>
                </a:solidFill>
                <a:latin typeface="DM Sans Bold Italics"/>
              </a:rPr>
              <a:t>-Chức năng xem thông tin chi tiết sản phẩm:</a:t>
            </a:r>
          </a:p>
          <a:p>
            <a:pPr algn="l" marL="604519" indent="-302260" lvl="1">
              <a:lnSpc>
                <a:spcPts val="3863"/>
              </a:lnSpc>
              <a:buFont typeface="Arial"/>
              <a:buChar char="•"/>
            </a:pPr>
            <a:r>
              <a:rPr lang="en-US" sz="2799" spc="274">
                <a:solidFill>
                  <a:srgbClr val="231F20"/>
                </a:solidFill>
                <a:latin typeface="DM Sans"/>
              </a:rPr>
              <a:t>Cho phép người xem thông tin chi tiết của sản phẩm gồm:Tên nước hoa, Thương hiệu, Danh mục,Mô tả,Hình ảnh</a:t>
            </a:r>
          </a:p>
          <a:p>
            <a:pPr algn="l">
              <a:lnSpc>
                <a:spcPts val="4001"/>
              </a:lnSpc>
            </a:pPr>
          </a:p>
          <a:p>
            <a:pPr algn="l">
              <a:lnSpc>
                <a:spcPts val="3863"/>
              </a:lnSpc>
            </a:pPr>
          </a:p>
        </p:txBody>
      </p:sp>
      <p:sp>
        <p:nvSpPr>
          <p:cNvPr name="Freeform 15" id="1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779617" y="2485644"/>
            <a:ext cx="6775881" cy="7315581"/>
          </a:xfrm>
          <a:prstGeom prst="rect">
            <a:avLst/>
          </a:prstGeom>
        </p:spPr>
        <p:txBody>
          <a:bodyPr anchor="t" rtlCol="false" tIns="0" lIns="0" bIns="0" rIns="0">
            <a:spAutoFit/>
          </a:bodyPr>
          <a:lstStyle/>
          <a:p>
            <a:pPr algn="l">
              <a:lnSpc>
                <a:spcPts val="4139"/>
              </a:lnSpc>
            </a:pPr>
            <a:r>
              <a:rPr lang="en-US" sz="2999" spc="293">
                <a:solidFill>
                  <a:srgbClr val="231F20"/>
                </a:solidFill>
                <a:latin typeface="DM Sans"/>
              </a:rPr>
              <a:t> </a:t>
            </a:r>
            <a:r>
              <a:rPr lang="en-US" sz="2999" spc="293">
                <a:solidFill>
                  <a:srgbClr val="231F20"/>
                </a:solidFill>
                <a:latin typeface="DM Sans Bold Italics"/>
              </a:rPr>
              <a:t>-Chức năng quản trị website:</a:t>
            </a:r>
          </a:p>
          <a:p>
            <a:pPr algn="l" marL="604519" indent="-302260" lvl="1">
              <a:lnSpc>
                <a:spcPts val="3863"/>
              </a:lnSpc>
              <a:buFont typeface="Arial"/>
              <a:buChar char="•"/>
            </a:pPr>
            <a:r>
              <a:rPr lang="en-US" sz="2799" spc="274">
                <a:solidFill>
                  <a:srgbClr val="231F20"/>
                </a:solidFill>
                <a:latin typeface="DM Sans"/>
              </a:rPr>
              <a:t>Cho phép quản trị viên thêm, sửa, xóa sản phẩm, thông tin sản phẩm,...</a:t>
            </a:r>
          </a:p>
          <a:p>
            <a:pPr algn="l" marL="604519" indent="-302260" lvl="1">
              <a:lnSpc>
                <a:spcPts val="3863"/>
              </a:lnSpc>
              <a:buFont typeface="Arial"/>
              <a:buChar char="•"/>
            </a:pPr>
            <a:r>
              <a:rPr lang="en-US" sz="2799" spc="274">
                <a:solidFill>
                  <a:srgbClr val="231F20"/>
                </a:solidFill>
                <a:latin typeface="DM Sans"/>
              </a:rPr>
              <a:t>Cho phép quản trị viên thêm, sửa, xóa sản phẩm, thông tin danh mục,...</a:t>
            </a:r>
          </a:p>
          <a:p>
            <a:pPr algn="l" marL="604519" indent="-302260" lvl="1">
              <a:lnSpc>
                <a:spcPts val="3863"/>
              </a:lnSpc>
              <a:buFont typeface="Arial"/>
              <a:buChar char="•"/>
            </a:pPr>
            <a:r>
              <a:rPr lang="en-US" sz="2799" spc="274">
                <a:solidFill>
                  <a:srgbClr val="231F20"/>
                </a:solidFill>
                <a:latin typeface="DM Sans"/>
              </a:rPr>
              <a:t>Cho phép quản trị viên thêm, sửa, xóa sản phẩm, thông tin thương hiệu,...</a:t>
            </a:r>
          </a:p>
          <a:p>
            <a:pPr algn="l" marL="604519" indent="-302260" lvl="1">
              <a:lnSpc>
                <a:spcPts val="3863"/>
              </a:lnSpc>
              <a:buFont typeface="Arial"/>
              <a:buChar char="•"/>
            </a:pPr>
            <a:r>
              <a:rPr lang="en-US" sz="2799" spc="274">
                <a:solidFill>
                  <a:srgbClr val="231F20"/>
                </a:solidFill>
                <a:latin typeface="DM Sans"/>
              </a:rPr>
              <a:t>Quản lý đơn hàng, xử lý đơn hàng, theo dõi tình trạng đơn hàng.</a:t>
            </a:r>
          </a:p>
          <a:p>
            <a:pPr algn="l" marL="604519" indent="-302260" lvl="1">
              <a:lnSpc>
                <a:spcPts val="3863"/>
              </a:lnSpc>
              <a:buFont typeface="Arial"/>
              <a:buChar char="•"/>
            </a:pPr>
            <a:r>
              <a:rPr lang="en-US" sz="2799" spc="274">
                <a:solidFill>
                  <a:srgbClr val="231F20"/>
                </a:solidFill>
                <a:latin typeface="DM Sans"/>
              </a:rPr>
              <a:t>Quản lý tài khoản khách hàng, quyền truy cập,...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2734032" y="-1853209"/>
            <a:ext cx="13188954" cy="1318895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904053" y="3603116"/>
            <a:ext cx="4079443" cy="2338279"/>
          </a:xfrm>
          <a:custGeom>
            <a:avLst/>
            <a:gdLst/>
            <a:ahLst/>
            <a:cxnLst/>
            <a:rect r="r" b="b" t="t" l="l"/>
            <a:pathLst>
              <a:path h="2338279" w="4079443">
                <a:moveTo>
                  <a:pt x="0" y="0"/>
                </a:moveTo>
                <a:lnTo>
                  <a:pt x="4079443" y="0"/>
                </a:lnTo>
                <a:lnTo>
                  <a:pt x="4079443" y="2338279"/>
                </a:lnTo>
                <a:lnTo>
                  <a:pt x="0" y="2338279"/>
                </a:lnTo>
                <a:lnTo>
                  <a:pt x="0" y="0"/>
                </a:lnTo>
                <a:close/>
              </a:path>
            </a:pathLst>
          </a:custGeom>
          <a:blipFill>
            <a:blip r:embed="rId4"/>
            <a:stretch>
              <a:fillRect l="0" t="-400" r="0" b="-400"/>
            </a:stretch>
          </a:blipFill>
        </p:spPr>
      </p:sp>
      <p:sp>
        <p:nvSpPr>
          <p:cNvPr name="Freeform 7" id="7"/>
          <p:cNvSpPr/>
          <p:nvPr/>
        </p:nvSpPr>
        <p:spPr>
          <a:xfrm flipH="false" flipV="false" rot="0">
            <a:off x="1028700" y="3029679"/>
            <a:ext cx="11232539" cy="5770294"/>
          </a:xfrm>
          <a:custGeom>
            <a:avLst/>
            <a:gdLst/>
            <a:ahLst/>
            <a:cxnLst/>
            <a:rect r="r" b="b" t="t" l="l"/>
            <a:pathLst>
              <a:path h="5770294" w="11232539">
                <a:moveTo>
                  <a:pt x="0" y="0"/>
                </a:moveTo>
                <a:lnTo>
                  <a:pt x="11232539" y="0"/>
                </a:lnTo>
                <a:lnTo>
                  <a:pt x="11232539" y="5770294"/>
                </a:lnTo>
                <a:lnTo>
                  <a:pt x="0" y="5770294"/>
                </a:lnTo>
                <a:lnTo>
                  <a:pt x="0" y="0"/>
                </a:lnTo>
                <a:close/>
              </a:path>
            </a:pathLst>
          </a:custGeom>
          <a:blipFill>
            <a:blip r:embed="rId5"/>
            <a:stretch>
              <a:fillRect l="0" t="0" r="0" b="0"/>
            </a:stretch>
          </a:blipFill>
        </p:spPr>
      </p:sp>
      <p:sp>
        <p:nvSpPr>
          <p:cNvPr name="TextBox 8" id="8"/>
          <p:cNvSpPr txBox="true"/>
          <p:nvPr/>
        </p:nvSpPr>
        <p:spPr>
          <a:xfrm rot="0">
            <a:off x="-540184" y="22373"/>
            <a:ext cx="14688219" cy="1393136"/>
          </a:xfrm>
          <a:prstGeom prst="rect">
            <a:avLst/>
          </a:prstGeom>
        </p:spPr>
        <p:txBody>
          <a:bodyPr anchor="t" rtlCol="false" tIns="0" lIns="0" bIns="0" rIns="0">
            <a:spAutoFit/>
          </a:bodyPr>
          <a:lstStyle/>
          <a:p>
            <a:pPr algn="ctr">
              <a:lnSpc>
                <a:spcPts val="11349"/>
              </a:lnSpc>
            </a:pPr>
            <a:r>
              <a:rPr lang="en-US" sz="8224" spc="806">
                <a:solidFill>
                  <a:srgbClr val="FFFFFF"/>
                </a:solidFill>
                <a:latin typeface="Oswald Bold"/>
              </a:rPr>
              <a:t>3. CÀI ĐẶT </a:t>
            </a:r>
          </a:p>
        </p:txBody>
      </p:sp>
      <p:sp>
        <p:nvSpPr>
          <p:cNvPr name="TextBox 9" id="9"/>
          <p:cNvSpPr txBox="true"/>
          <p:nvPr/>
        </p:nvSpPr>
        <p:spPr>
          <a:xfrm rot="0">
            <a:off x="1564709" y="1920334"/>
            <a:ext cx="5597486" cy="1109345"/>
          </a:xfrm>
          <a:prstGeom prst="rect">
            <a:avLst/>
          </a:prstGeom>
        </p:spPr>
        <p:txBody>
          <a:bodyPr anchor="t" rtlCol="false" tIns="0" lIns="0" bIns="0" rIns="0">
            <a:spAutoFit/>
          </a:bodyPr>
          <a:lstStyle/>
          <a:p>
            <a:pPr algn="ctr" marL="690881" indent="-345440" lvl="1">
              <a:lnSpc>
                <a:spcPts val="4480"/>
              </a:lnSpc>
              <a:buFont typeface="Arial"/>
              <a:buChar char="•"/>
            </a:pPr>
            <a:r>
              <a:rPr lang="en-US" sz="3200">
                <a:solidFill>
                  <a:srgbClr val="F5FFF5"/>
                </a:solidFill>
                <a:latin typeface="DejaVu Serif Bold"/>
              </a:rPr>
              <a:t>Thiết kế cơ sở dữ liệu</a:t>
            </a:r>
          </a:p>
          <a:p>
            <a:pPr algn="ctr">
              <a:lnSpc>
                <a:spcPts val="448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8131" y="2911346"/>
            <a:ext cx="6892414" cy="4464308"/>
          </a:xfrm>
          <a:custGeom>
            <a:avLst/>
            <a:gdLst/>
            <a:ahLst/>
            <a:cxnLst/>
            <a:rect r="r" b="b" t="t" l="l"/>
            <a:pathLst>
              <a:path h="4464308" w="6892414">
                <a:moveTo>
                  <a:pt x="0" y="0"/>
                </a:moveTo>
                <a:lnTo>
                  <a:pt x="6892414" y="0"/>
                </a:lnTo>
                <a:lnTo>
                  <a:pt x="6892414" y="4464308"/>
                </a:lnTo>
                <a:lnTo>
                  <a:pt x="0" y="4464308"/>
                </a:lnTo>
                <a:lnTo>
                  <a:pt x="0" y="0"/>
                </a:lnTo>
                <a:close/>
              </a:path>
            </a:pathLst>
          </a:custGeom>
          <a:blipFill>
            <a:blip r:embed="rId4"/>
            <a:stretch>
              <a:fillRect l="0" t="0" r="0" b="0"/>
            </a:stretch>
          </a:blipFill>
        </p:spPr>
      </p:sp>
      <p:sp>
        <p:nvSpPr>
          <p:cNvPr name="Freeform 4" id="4"/>
          <p:cNvSpPr/>
          <p:nvPr/>
        </p:nvSpPr>
        <p:spPr>
          <a:xfrm flipH="false" flipV="false" rot="0">
            <a:off x="10832476" y="199851"/>
            <a:ext cx="6134505" cy="3859191"/>
          </a:xfrm>
          <a:custGeom>
            <a:avLst/>
            <a:gdLst/>
            <a:ahLst/>
            <a:cxnLst/>
            <a:rect r="r" b="b" t="t" l="l"/>
            <a:pathLst>
              <a:path h="3859191" w="6134505">
                <a:moveTo>
                  <a:pt x="0" y="0"/>
                </a:moveTo>
                <a:lnTo>
                  <a:pt x="6134505" y="0"/>
                </a:lnTo>
                <a:lnTo>
                  <a:pt x="6134505" y="3859191"/>
                </a:lnTo>
                <a:lnTo>
                  <a:pt x="0" y="3859191"/>
                </a:lnTo>
                <a:lnTo>
                  <a:pt x="0" y="0"/>
                </a:lnTo>
                <a:close/>
              </a:path>
            </a:pathLst>
          </a:custGeom>
          <a:blipFill>
            <a:blip r:embed="rId5"/>
            <a:stretch>
              <a:fillRect l="0" t="0" r="0" b="0"/>
            </a:stretch>
          </a:blipFill>
        </p:spPr>
      </p:sp>
      <p:sp>
        <p:nvSpPr>
          <p:cNvPr name="Freeform 5" id="5"/>
          <p:cNvSpPr/>
          <p:nvPr/>
        </p:nvSpPr>
        <p:spPr>
          <a:xfrm flipH="false" flipV="false" rot="0">
            <a:off x="8944064" y="5289454"/>
            <a:ext cx="6358375" cy="4172400"/>
          </a:xfrm>
          <a:custGeom>
            <a:avLst/>
            <a:gdLst/>
            <a:ahLst/>
            <a:cxnLst/>
            <a:rect r="r" b="b" t="t" l="l"/>
            <a:pathLst>
              <a:path h="4172400" w="6358375">
                <a:moveTo>
                  <a:pt x="0" y="0"/>
                </a:moveTo>
                <a:lnTo>
                  <a:pt x="6358375" y="0"/>
                </a:lnTo>
                <a:lnTo>
                  <a:pt x="6358375" y="4172400"/>
                </a:lnTo>
                <a:lnTo>
                  <a:pt x="0" y="4172400"/>
                </a:lnTo>
                <a:lnTo>
                  <a:pt x="0" y="0"/>
                </a:lnTo>
                <a:close/>
              </a:path>
            </a:pathLst>
          </a:custGeom>
          <a:blipFill>
            <a:blip r:embed="rId6"/>
            <a:stretch>
              <a:fillRect l="0" t="0" r="0" b="0"/>
            </a:stretch>
          </a:blipFill>
        </p:spPr>
      </p:sp>
      <p:sp>
        <p:nvSpPr>
          <p:cNvPr name="TextBox 6" id="6"/>
          <p:cNvSpPr txBox="true"/>
          <p:nvPr/>
        </p:nvSpPr>
        <p:spPr>
          <a:xfrm rot="0">
            <a:off x="-540184" y="22373"/>
            <a:ext cx="14688219" cy="1393136"/>
          </a:xfrm>
          <a:prstGeom prst="rect">
            <a:avLst/>
          </a:prstGeom>
        </p:spPr>
        <p:txBody>
          <a:bodyPr anchor="t" rtlCol="false" tIns="0" lIns="0" bIns="0" rIns="0">
            <a:spAutoFit/>
          </a:bodyPr>
          <a:lstStyle/>
          <a:p>
            <a:pPr algn="ctr">
              <a:lnSpc>
                <a:spcPts val="11349"/>
              </a:lnSpc>
            </a:pPr>
            <a:r>
              <a:rPr lang="en-US" sz="8224" spc="806">
                <a:solidFill>
                  <a:srgbClr val="FFFFFF"/>
                </a:solidFill>
                <a:latin typeface="Oswald Bold"/>
              </a:rPr>
              <a:t>3. CÀI ĐẶT </a:t>
            </a:r>
          </a:p>
        </p:txBody>
      </p:sp>
      <p:sp>
        <p:nvSpPr>
          <p:cNvPr name="TextBox 7" id="7"/>
          <p:cNvSpPr txBox="true"/>
          <p:nvPr/>
        </p:nvSpPr>
        <p:spPr>
          <a:xfrm rot="0">
            <a:off x="1385577" y="1582077"/>
            <a:ext cx="8375214" cy="547370"/>
          </a:xfrm>
          <a:prstGeom prst="rect">
            <a:avLst/>
          </a:prstGeom>
        </p:spPr>
        <p:txBody>
          <a:bodyPr anchor="t" rtlCol="false" tIns="0" lIns="0" bIns="0" rIns="0">
            <a:spAutoFit/>
          </a:bodyPr>
          <a:lstStyle/>
          <a:p>
            <a:pPr algn="ctr" marL="690881" indent="-345440" lvl="1">
              <a:lnSpc>
                <a:spcPts val="4480"/>
              </a:lnSpc>
              <a:buFont typeface="Arial"/>
              <a:buChar char="•"/>
            </a:pPr>
            <a:r>
              <a:rPr lang="en-US" sz="3200">
                <a:solidFill>
                  <a:srgbClr val="F5FFF5"/>
                </a:solidFill>
                <a:latin typeface="DejaVu Serif Bold"/>
              </a:rPr>
              <a:t>Phác thảo một số màn hình chính</a:t>
            </a:r>
          </a:p>
        </p:txBody>
      </p:sp>
      <p:sp>
        <p:nvSpPr>
          <p:cNvPr name="TextBox 8" id="8"/>
          <p:cNvSpPr txBox="true"/>
          <p:nvPr/>
        </p:nvSpPr>
        <p:spPr>
          <a:xfrm rot="0">
            <a:off x="8960713" y="9433279"/>
            <a:ext cx="6325076" cy="547370"/>
          </a:xfrm>
          <a:prstGeom prst="rect">
            <a:avLst/>
          </a:prstGeom>
        </p:spPr>
        <p:txBody>
          <a:bodyPr anchor="t" rtlCol="false" tIns="0" lIns="0" bIns="0" rIns="0">
            <a:spAutoFit/>
          </a:bodyPr>
          <a:lstStyle/>
          <a:p>
            <a:pPr algn="ctr">
              <a:lnSpc>
                <a:spcPts val="4480"/>
              </a:lnSpc>
            </a:pPr>
            <a:r>
              <a:rPr lang="en-US" sz="3200">
                <a:solidFill>
                  <a:srgbClr val="F5FFF5"/>
                </a:solidFill>
                <a:latin typeface="DejaVu Serif Bold"/>
              </a:rPr>
              <a:t>Giao diện quản lý sản phẩm</a:t>
            </a:r>
          </a:p>
        </p:txBody>
      </p:sp>
      <p:sp>
        <p:nvSpPr>
          <p:cNvPr name="TextBox 9" id="9"/>
          <p:cNvSpPr txBox="true"/>
          <p:nvPr/>
        </p:nvSpPr>
        <p:spPr>
          <a:xfrm rot="0">
            <a:off x="881329" y="7537579"/>
            <a:ext cx="6246019" cy="547370"/>
          </a:xfrm>
          <a:prstGeom prst="rect">
            <a:avLst/>
          </a:prstGeom>
        </p:spPr>
        <p:txBody>
          <a:bodyPr anchor="t" rtlCol="false" tIns="0" lIns="0" bIns="0" rIns="0">
            <a:spAutoFit/>
          </a:bodyPr>
          <a:lstStyle/>
          <a:p>
            <a:pPr algn="ctr">
              <a:lnSpc>
                <a:spcPts val="4480"/>
              </a:lnSpc>
            </a:pPr>
            <a:r>
              <a:rPr lang="en-US" sz="3200">
                <a:solidFill>
                  <a:srgbClr val="F5FFF5"/>
                </a:solidFill>
                <a:latin typeface="DejaVu Serif Bold"/>
              </a:rPr>
              <a:t>Giao diện trang đăng nhập </a:t>
            </a:r>
          </a:p>
        </p:txBody>
      </p:sp>
      <p:sp>
        <p:nvSpPr>
          <p:cNvPr name="TextBox 10" id="10"/>
          <p:cNvSpPr txBox="true"/>
          <p:nvPr/>
        </p:nvSpPr>
        <p:spPr>
          <a:xfrm rot="0">
            <a:off x="11997647" y="4034155"/>
            <a:ext cx="4300776" cy="1109345"/>
          </a:xfrm>
          <a:prstGeom prst="rect">
            <a:avLst/>
          </a:prstGeom>
        </p:spPr>
        <p:txBody>
          <a:bodyPr anchor="t" rtlCol="false" tIns="0" lIns="0" bIns="0" rIns="0">
            <a:spAutoFit/>
          </a:bodyPr>
          <a:lstStyle/>
          <a:p>
            <a:pPr algn="ctr">
              <a:lnSpc>
                <a:spcPts val="4480"/>
              </a:lnSpc>
            </a:pPr>
            <a:r>
              <a:rPr lang="en-US" sz="3200">
                <a:solidFill>
                  <a:srgbClr val="F5FFF5"/>
                </a:solidFill>
                <a:latin typeface="DejaVu Serif Bold"/>
              </a:rPr>
              <a:t>Giao diện giỏ hàng</a:t>
            </a:r>
          </a:p>
          <a:p>
            <a:pPr algn="ctr">
              <a:lnSpc>
                <a:spcPts val="448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DAGIQ9LfUuY</dc:identifier>
  <dcterms:modified xsi:type="dcterms:W3CDTF">2011-08-01T06:04:30Z</dcterms:modified>
  <cp:revision>1</cp:revision>
  <dc:title>Bản sao của BÀi BÁo Cáo</dc:title>
</cp:coreProperties>
</file>