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A"/>
          </a:solidFill>
        </a:fill>
      </a:tcStyle>
    </a:wholeTbl>
    <a:band2H>
      <a:tcTxStyle/>
      <a:tcStyle>
        <a:tcBdr/>
        <a:fill>
          <a:solidFill>
            <a:srgbClr val="F6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9"/>
    <p:restoredTop sz="95833"/>
  </p:normalViewPr>
  <p:slideViewPr>
    <p:cSldViewPr snapToGrid="0" snapToObjects="1">
      <p:cViewPr>
        <p:scale>
          <a:sx n="106" d="100"/>
          <a:sy n="106" d="100"/>
        </p:scale>
        <p:origin x="4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4587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69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28600" y="1635125"/>
            <a:ext cx="2514600" cy="2514600"/>
          </a:xfrm>
          <a:prstGeom prst="ellipse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397125"/>
            <a:ext cx="4724400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962400" y="2397125"/>
            <a:ext cx="4724400" cy="1143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26" name="tower.jpg" descr="tow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2087" y="188912"/>
            <a:ext cx="1990726" cy="109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NJU2.png" descr="NJU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412" y="260350"/>
            <a:ext cx="2303463" cy="904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7" y="6092825"/>
            <a:ext cx="9117013" cy="2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68412"/>
            <a:ext cx="9117013" cy="2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125537"/>
            <a:ext cx="2133600" cy="101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447800" y="1125537"/>
            <a:ext cx="7239000" cy="1016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4" name="tower.jpg" descr="tower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2087" y="188912"/>
            <a:ext cx="1990726" cy="109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" y="6092825"/>
            <a:ext cx="9117013" cy="2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校徽.png" descr="校徽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6387" y="261937"/>
            <a:ext cx="665163" cy="79057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128039" y="6284912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47675" marR="0" indent="-4476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1pPr>
      <a:lvl2pPr marL="962289" marR="0" indent="-51302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5000"/>
        <a:buFont typeface="Wingdings"/>
        <a:buChar char="○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2pPr>
      <a:lvl3pPr marL="1455102" marR="0" indent="-56451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3pPr>
      <a:lvl4pPr marL="1895475" marR="0" indent="-6000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"/>
        <a:buChar char="○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4pPr>
      <a:lvl5pPr marL="23606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5pPr>
      <a:lvl6pPr marL="28178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6pPr>
      <a:lvl7pPr marL="32750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7pPr>
      <a:lvl8pPr marL="37322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8pPr>
      <a:lvl9pPr marL="41894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85800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06/09/17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615596" y="1898649"/>
            <a:ext cx="7702551" cy="198755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3400" b="1"/>
            </a:pPr>
            <a:r>
              <a:t/>
            </a:r>
            <a:br/>
            <a:r>
              <a:t>基于搜索关键词的用户属性分析预测</a:t>
            </a:r>
            <a:r>
              <a:rPr sz="2800" b="0">
                <a:latin typeface="宋体"/>
                <a:ea typeface="宋体"/>
                <a:cs typeface="宋体"/>
                <a:sym typeface="宋体"/>
              </a:rPr>
              <a:t/>
            </a:r>
            <a:br>
              <a:rPr sz="2800" b="0">
                <a:latin typeface="宋体"/>
                <a:ea typeface="宋体"/>
                <a:cs typeface="宋体"/>
                <a:sym typeface="宋体"/>
              </a:rPr>
            </a:br>
            <a:endParaRPr sz="2800" b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5435600" y="4292600"/>
            <a:ext cx="2808288" cy="101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报告人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t>禤宝琼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algn="r"/>
            <a:endParaRPr>
              <a:latin typeface="宋体"/>
              <a:ea typeface="宋体"/>
              <a:cs typeface="宋体"/>
              <a:sym typeface="宋体"/>
            </a:endParaRPr>
          </a:p>
          <a:p>
            <a:pPr algn="r"/>
            <a:r>
              <a:t>指导老师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t>黄宜华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Shape 109"/>
              <p:cNvSpPr/>
              <p:nvPr/>
            </p:nvSpPr>
            <p:spPr>
              <a:xfrm>
                <a:off x="536574" y="1553900"/>
                <a:ext cx="7921626" cy="30961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/>
                  <a:t> </a:t>
                </a:r>
                <a:r>
                  <a:rPr dirty="0" smtClean="0"/>
                  <a:t>朴素贝叶斯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贝叶斯定理：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P</m:t>
                    </m:r>
                    <m:d>
                      <m:dPr>
                        <m:ctrlPr>
                          <a:rPr lang="zh-CN" altLang="zh-CN" sz="20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000"/>
                          <m:t>A</m:t>
                        </m:r>
                      </m:e>
                    </m:d>
                    <m:r>
                      <a:rPr lang="en-US" altLang="zh-CN" sz="2000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/>
                          <m:t>P</m:t>
                        </m:r>
                        <m:r>
                          <a:rPr lang="en-US" altLang="zh-CN" sz="2000"/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A</m:t>
                        </m:r>
                        <m:r>
                          <a:rPr lang="en-US" altLang="zh-CN" sz="2000"/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  <m:r>
                          <a:rPr lang="en-US" altLang="zh-CN" sz="2000"/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P</m:t>
                        </m:r>
                        <m:r>
                          <a:rPr lang="en-US" altLang="zh-CN" sz="2000"/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B</m:t>
                        </m:r>
                        <m:r>
                          <a:rPr lang="en-US" altLang="zh-CN" sz="200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/>
                          <m:t>P</m:t>
                        </m:r>
                        <m:r>
                          <a:rPr lang="en-US" altLang="zh-CN" sz="2000"/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A</m:t>
                        </m:r>
                        <m:r>
                          <a:rPr lang="en-US" altLang="zh-CN" sz="2000"/>
                          <m:t>)</m:t>
                        </m:r>
                      </m:den>
                    </m:f>
                  </m:oMath>
                </a14:m>
                <a:r>
                  <a:rPr lang="zh-CN" altLang="zh-CN" dirty="0"/>
                  <a:t> 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基本分类步骤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457200" lvl="1" indent="0">
                  <a:spcBef>
                    <a:spcPts val="400"/>
                  </a:spcBef>
                  <a:buClr>
                    <a:schemeClr val="accent1"/>
                  </a:buClr>
                  <a:buSzPct val="70000"/>
                  <a:defRPr sz="2000"/>
                </a:pPr>
                <a:r>
                  <a:rPr lang="zh-CN" altLang="en-US" dirty="0" smtClean="0"/>
                  <a:t>	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109" name="Shap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4" y="1553900"/>
                <a:ext cx="7921626" cy="3096169"/>
              </a:xfrm>
              <a:prstGeom prst="rect">
                <a:avLst/>
              </a:prstGeom>
              <a:blipFill rotWithShape="0">
                <a:blip r:embed="rId2"/>
                <a:stretch>
                  <a:fillRect l="-692" t="-1575" b="-27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Shape 110"/>
              <p:cNvSpPr/>
              <p:nvPr/>
            </p:nvSpPr>
            <p:spPr>
              <a:xfrm>
                <a:off x="1042987" y="2933761"/>
                <a:ext cx="6955060" cy="2911759"/>
              </a:xfrm>
              <a:prstGeom prst="rect">
                <a:avLst/>
              </a:prstGeom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 anchor="ctr">
                <a:spAutoFit/>
              </a:bodyPr>
              <a:lstStyle/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dirty="0"/>
                  <a:t> </a:t>
                </a:r>
                <a:r>
                  <a:rPr sz="1600" dirty="0"/>
                  <a:t>得到某个待分类测试文本的特征向量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1600"/>
                      <m:t>x</m:t>
                    </m:r>
                    <m:r>
                      <a:rPr lang="zh-TW" altLang="zh-CN" sz="1600"/>
                      <m:t>=</m:t>
                    </m:r>
                    <m:r>
                      <a:rPr lang="en-US" altLang="zh-CN" sz="1600"/>
                      <m:t>(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/>
                          <m:t>w</m:t>
                        </m:r>
                      </m:e>
                      <m:sub>
                        <m:r>
                          <a:rPr lang="zh-TW" altLang="zh-CN" sz="1600"/>
                          <m:t>1</m:t>
                        </m:r>
                      </m:sub>
                    </m:sSub>
                    <m:r>
                      <a:rPr lang="zh-CN" altLang="zh-CN" sz="1600"/>
                      <m:t>，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/>
                          <m:t>w</m:t>
                        </m:r>
                      </m:e>
                      <m:sub>
                        <m:r>
                          <a:rPr lang="zh-TW" altLang="zh-CN" sz="1600"/>
                          <m:t>2</m:t>
                        </m:r>
                      </m:sub>
                    </m:sSub>
                    <m:r>
                      <a:rPr lang="zh-CN" altLang="zh-CN" sz="1600"/>
                      <m:t>，</m:t>
                    </m:r>
                    <m:r>
                      <a:rPr lang="en-US" altLang="zh-CN" sz="1600"/>
                      <m:t>…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/>
                          <m:t>n</m:t>
                        </m:r>
                      </m:sub>
                    </m:sSub>
                    <m:r>
                      <a:rPr lang="en-US" altLang="zh-CN" sz="1600"/>
                      <m:t>)</m:t>
                    </m:r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dirty="0"/>
                  <a:t>。</a:t>
                </a:r>
                <a:endParaRPr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</a:t>
                </a:r>
                <a:r>
                  <a:rPr sz="1600" dirty="0"/>
                  <a:t>类别集合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1600"/>
                      <m:t>C</m:t>
                    </m:r>
                    <m:r>
                      <a:rPr lang="zh-TW" altLang="zh-CN" sz="1600"/>
                      <m:t>=</m:t>
                    </m:r>
                    <m:r>
                      <a:rPr lang="en-US" altLang="zh-CN" sz="1600"/>
                      <m:t>(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/>
                          <m:t>y</m:t>
                        </m:r>
                      </m:e>
                      <m:sub>
                        <m:r>
                          <a:rPr lang="zh-TW" altLang="zh-CN" sz="1600"/>
                          <m:t>1</m:t>
                        </m:r>
                      </m:sub>
                    </m:sSub>
                    <m:r>
                      <a:rPr lang="zh-CN" altLang="zh-CN" sz="1600"/>
                      <m:t>，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/>
                          <m:t>y</m:t>
                        </m:r>
                      </m:e>
                      <m:sub>
                        <m:r>
                          <a:rPr lang="zh-TW" altLang="zh-CN" sz="1600"/>
                          <m:t>2</m:t>
                        </m:r>
                      </m:sub>
                    </m:sSub>
                    <m:r>
                      <a:rPr lang="zh-CN" altLang="zh-CN" sz="1600"/>
                      <m:t>，</m:t>
                    </m:r>
                    <m:r>
                      <a:rPr lang="en-US" altLang="zh-CN" sz="1600"/>
                      <m:t>…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/>
                          <m:t>n</m:t>
                        </m:r>
                      </m:sub>
                    </m:sSub>
                    <m:r>
                      <a:rPr lang="en-US" altLang="zh-CN" sz="1600"/>
                      <m:t>)</m:t>
                    </m:r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sz="1200" dirty="0"/>
                  <a:t>。</a:t>
                </a:r>
                <a:endParaRPr sz="1200"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</a:t>
                </a:r>
                <a:r>
                  <a:rPr sz="1600" dirty="0"/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a:rPr lang="en-US" altLang="zh-CN" sz="1600"/>
                              <m:t>1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a:rPr lang="en-US" altLang="zh-CN" sz="1600"/>
                              <m:t>2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n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sz="1600" dirty="0" smtClean="0"/>
                  <a:t>。</a:t>
                </a:r>
                <a:endParaRPr sz="1600"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</a:t>
                </a:r>
                <a:r>
                  <a:rPr sz="1600" dirty="0"/>
                  <a:t>选出上一步骤中数值最大者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，</a:t>
                </a:r>
                <a:r>
                  <a:rPr sz="1600" dirty="0" smtClean="0"/>
                  <a:t>则</a:t>
                </a:r>
                <a:r>
                  <a:rPr sz="1600" dirty="0" smtClean="0"/>
                  <a:t>选取</a:t>
                </a:r>
                <a:r>
                  <a:rPr dirty="0"/>
                  <a:t>k</a:t>
                </a:r>
                <a:r>
                  <a:rPr sz="1600" dirty="0"/>
                  <a:t>作为分类结果</a:t>
                </a:r>
                <a:r>
                  <a:rPr sz="1600" dirty="0" smtClean="0"/>
                  <a:t>。</a:t>
                </a:r>
                <a:endParaRPr lang="zh-CN" altLang="en-US" sz="1600" dirty="0" smtClean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endParaRPr sz="1600" dirty="0"/>
              </a:p>
              <a:p>
                <a:pPr>
                  <a:defRPr sz="1400"/>
                </a:pPr>
                <a:r>
                  <a:rPr lang="zh-CN" altLang="en-US" sz="1600" dirty="0" smtClean="0"/>
                  <a:t>其中，</a:t>
                </a:r>
                <a:r>
                  <a:rPr sz="1600" dirty="0" smtClean="0"/>
                  <a:t>第</a:t>
                </a:r>
                <a:r>
                  <a:rPr sz="1600" dirty="0"/>
                  <a:t>3步中的P(y</a:t>
                </a:r>
                <a:r>
                  <a:rPr sz="1000" dirty="0"/>
                  <a:t>i</a:t>
                </a:r>
                <a:r>
                  <a:rPr sz="1600" dirty="0"/>
                  <a:t>|x) = P(x|y</a:t>
                </a:r>
                <a:r>
                  <a:rPr sz="1200" dirty="0"/>
                  <a:t>i</a:t>
                </a:r>
                <a:r>
                  <a:rPr sz="1600" dirty="0"/>
                  <a:t>) * P(y</a:t>
                </a:r>
                <a:r>
                  <a:rPr sz="1050" dirty="0"/>
                  <a:t>i</a:t>
                </a:r>
                <a:r>
                  <a:rPr sz="1600" dirty="0"/>
                  <a:t>) / P(x) </a:t>
                </a:r>
                <a:r>
                  <a:rPr lang="zh-CN" altLang="en-US" sz="1600" dirty="0" smtClean="0"/>
                  <a:t>，</a:t>
                </a:r>
                <a:r>
                  <a:rPr lang="zh-CN" altLang="en-US" sz="1600" dirty="0" smtClean="0"/>
                  <a:t>由于</a:t>
                </a:r>
                <a:r>
                  <a:rPr sz="1600" dirty="0" smtClean="0"/>
                  <a:t>P(x</a:t>
                </a:r>
                <a:r>
                  <a:rPr sz="1600" dirty="0"/>
                  <a:t>)对于所有类别为常数</a:t>
                </a:r>
                <a:r>
                  <a:rPr sz="1600" dirty="0" smtClean="0"/>
                  <a:t>，只需</a:t>
                </a:r>
                <a:r>
                  <a:rPr lang="zh-CN" altLang="en-US" sz="1600" dirty="0" smtClean="0"/>
                  <a:t>比较</a:t>
                </a:r>
                <a:r>
                  <a:rPr sz="1600" dirty="0" smtClean="0"/>
                  <a:t>分子</a:t>
                </a:r>
                <a:r>
                  <a:rPr sz="1600" dirty="0"/>
                  <a:t>：</a:t>
                </a:r>
              </a:p>
              <a:p>
                <a:pPr algn="ctr">
                  <a:defRPr sz="14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x</m:t>
                        </m:r>
                        <m:r>
                          <a:rPr lang="en-US" altLang="zh-CN" sz="1600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 i="1"/>
                      <m:t>∗</m:t>
                    </m:r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/>
                      <m:t>=</m:t>
                    </m:r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w</m:t>
                            </m:r>
                          </m:e>
                          <m:sub>
                            <m:r>
                              <a:rPr lang="en-US" altLang="zh-CN" sz="1600"/>
                              <m:t>1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/>
                      <m:t>×</m:t>
                    </m:r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w</m:t>
                            </m:r>
                          </m:e>
                          <m:sub>
                            <m:r>
                              <a:rPr lang="en-US" altLang="zh-CN" sz="1600"/>
                              <m:t>2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/>
                      <m:t>×…×</m:t>
                    </m:r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n</m:t>
                            </m:r>
                          </m:sub>
                        </m:sSub>
                        <m:r>
                          <a:rPr lang="en-US" altLang="zh-CN" sz="1600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/>
                      <m:t>×</m:t>
                    </m:r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r>
                      <a:rPr lang="en-US" altLang="zh-CN" sz="1600"/>
                      <m:t>(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/>
                          <m:t>i</m:t>
                        </m:r>
                      </m:sub>
                    </m:sSub>
                    <m:r>
                      <a:rPr lang="en-US" altLang="zh-CN" sz="1600"/>
                      <m:t>)</m:t>
                    </m:r>
                  </m:oMath>
                </a14:m>
                <a:r>
                  <a:rPr dirty="0" smtClean="0"/>
                  <a:t> </a:t>
                </a:r>
                <a:endParaRPr lang="zh-CN" altLang="en-US" dirty="0" smtClean="0"/>
              </a:p>
              <a:p>
                <a:pPr algn="ctr">
                  <a:defRPr sz="1400"/>
                </a:pPr>
                <a:endParaRPr lang="zh-CN" altLang="en-US" dirty="0" smtClean="0"/>
              </a:p>
              <a:p>
                <a:pPr>
                  <a:defRPr sz="1400"/>
                </a:pPr>
                <a:r>
                  <a:rPr lang="zh-CN" altLang="en-US" sz="1600" dirty="0" smtClean="0"/>
                  <a:t>因此，分类任务最终转化为求</a:t>
                </a:r>
                <a:r>
                  <a:rPr lang="zh-CN" altLang="en-US" dirty="0" smtClean="0"/>
                  <a:t>：</a:t>
                </a:r>
              </a:p>
              <a:p>
                <a:pPr algn="ctr">
                  <a:defRPr sz="1400"/>
                </a:pP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zh-CN" altLang="zh-CN" sz="16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zh-CN" sz="1600"/>
                          <m:t>argmax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zh-CN" sz="1600"/>
                          <m:t>k</m:t>
                        </m:r>
                      </m:den>
                    </m:f>
                    <m:r>
                      <m:rPr>
                        <m:sty m:val="p"/>
                      </m:rPr>
                      <a:rPr lang="zh-CN" altLang="zh-CN" sz="1600"/>
                      <m:t>P</m:t>
                    </m:r>
                    <m:r>
                      <a:rPr lang="zh-CN" altLang="zh-CN" sz="1600"/>
                      <m:t>(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600"/>
                          <m:t>k</m:t>
                        </m:r>
                      </m:sub>
                    </m:sSub>
                    <m:r>
                      <a:rPr lang="zh-CN" altLang="zh-CN" sz="1600"/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6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CN" altLang="zh-CN" sz="1600"/>
                          <m:t>i</m:t>
                        </m:r>
                        <m:r>
                          <a:rPr lang="zh-CN" altLang="zh-CN" sz="16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CN" altLang="zh-CN" sz="1600"/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P</m:t>
                        </m:r>
                        <m:r>
                          <a:rPr lang="zh-CN" altLang="zh-CN" sz="1600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i</m:t>
                            </m:r>
                          </m:sub>
                        </m:sSub>
                        <m:r>
                          <a:rPr lang="zh-CN" altLang="zh-CN" sz="1600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k</m:t>
                            </m:r>
                          </m:sub>
                        </m:sSub>
                        <m:r>
                          <a:rPr lang="zh-CN" altLang="zh-CN" sz="1600"/>
                          <m:t>)</m:t>
                        </m:r>
                      </m:e>
                    </m:nary>
                  </m:oMath>
                </a14:m>
                <a:r>
                  <a:rPr lang="zh-CN" altLang="zh-CN" sz="1600" dirty="0"/>
                  <a:t> </a:t>
                </a:r>
                <a:endParaRPr sz="1600" dirty="0"/>
              </a:p>
            </p:txBody>
          </p:sp>
        </mc:Choice>
        <mc:Fallback>
          <p:sp>
            <p:nvSpPr>
              <p:cNvPr id="110" name="Shap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2933761"/>
                <a:ext cx="6955060" cy="2911759"/>
              </a:xfrm>
              <a:prstGeom prst="rect">
                <a:avLst/>
              </a:prstGeom>
              <a:blipFill rotWithShape="0">
                <a:blip r:embed="rId3"/>
                <a:stretch>
                  <a:fillRect l="-1138" t="-209" b="-18372"/>
                </a:stretch>
              </a:blipFill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研究方法·分类模型</a:t>
            </a:r>
          </a:p>
        </p:txBody>
      </p:sp>
      <p:sp>
        <p:nvSpPr>
          <p:cNvPr id="109" name="Shape 109"/>
          <p:cNvSpPr/>
          <p:nvPr/>
        </p:nvSpPr>
        <p:spPr>
          <a:xfrm>
            <a:off x="536574" y="1303908"/>
            <a:ext cx="7921626" cy="183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</a:t>
            </a:r>
            <a:r>
              <a:rPr dirty="0" smtClean="0"/>
              <a:t>朴素贝叶斯</a:t>
            </a: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多项式模型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伯努利模型	</a:t>
            </a:r>
            <a:endParaRPr lang="zh-CN" altLang="en-US" dirty="0" smtClean="0"/>
          </a:p>
        </p:txBody>
      </p:sp>
      <p:sp>
        <p:nvSpPr>
          <p:cNvPr id="6" name="Shape 110"/>
          <p:cNvSpPr/>
          <p:nvPr/>
        </p:nvSpPr>
        <p:spPr>
          <a:xfrm>
            <a:off x="1042987" y="3371140"/>
            <a:ext cx="6955060" cy="3231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  <a:defRPr sz="1500"/>
            </a:pPr>
            <a:r>
              <a:rPr lang="zh-CN" altLang="zh-CN" sz="1500" dirty="0" smtClean="0"/>
              <a:t>伯努利</a:t>
            </a:r>
            <a:r>
              <a:rPr lang="zh-CN" altLang="zh-CN" sz="1500" dirty="0"/>
              <a:t>模型输入的样本向量中的每个元素只有两个值：1/0（出现/没出现</a:t>
            </a:r>
            <a:r>
              <a:rPr lang="zh-CN" altLang="zh-CN" sz="1500" dirty="0" smtClean="0"/>
              <a:t>）</a:t>
            </a:r>
            <a:endParaRPr sz="1700" dirty="0"/>
          </a:p>
        </p:txBody>
      </p:sp>
      <p:sp>
        <p:nvSpPr>
          <p:cNvPr id="8" name="Shape 110"/>
          <p:cNvSpPr/>
          <p:nvPr/>
        </p:nvSpPr>
        <p:spPr>
          <a:xfrm>
            <a:off x="1042987" y="2263477"/>
            <a:ext cx="6955060" cy="323165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buSzPct val="70000"/>
              <a:defRPr sz="1500"/>
            </a:pPr>
            <a:r>
              <a:rPr lang="zh-CN" altLang="zh-CN" dirty="0" smtClean="0"/>
              <a:t> 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660309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143120" y="6284912"/>
            <a:ext cx="315080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p:sp>
        <p:nvSpPr>
          <p:cNvPr id="114" name="Shape 114"/>
          <p:cNvSpPr/>
          <p:nvPr/>
        </p:nvSpPr>
        <p:spPr>
          <a:xfrm>
            <a:off x="466808" y="1291136"/>
            <a:ext cx="8372476" cy="486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</a:t>
            </a:r>
            <a:r>
              <a:rPr dirty="0" smtClean="0"/>
              <a:t>支持向量机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zh-CN" sz="2000" dirty="0"/>
              <a:t>试图找到一个</a:t>
            </a:r>
            <a:r>
              <a:rPr lang="en-US" altLang="zh-CN" sz="2000" dirty="0"/>
              <a:t>“</a:t>
            </a:r>
            <a:r>
              <a:rPr lang="zh-CN" altLang="zh-CN" sz="2000" dirty="0"/>
              <a:t>最优</a:t>
            </a:r>
            <a:r>
              <a:rPr lang="en-US" altLang="zh-CN" sz="2000" dirty="0"/>
              <a:t>”</a:t>
            </a:r>
            <a:r>
              <a:rPr lang="zh-CN" altLang="zh-CN" sz="2000" dirty="0"/>
              <a:t>超平面作为分类界线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在满足分类要求的前提下，使得</a:t>
            </a:r>
            <a:r>
              <a:rPr lang="zh-CN" altLang="zh-CN" sz="2000" dirty="0" smtClean="0"/>
              <a:t>分类间隔尽可能最大化。</a:t>
            </a:r>
            <a:r>
              <a:rPr lang="zh-CN" altLang="zh-CN" dirty="0" smtClean="0"/>
              <a:t> </a:t>
            </a:r>
            <a:r>
              <a:rPr lang="zh-CN" altLang="en-US" dirty="0" smtClean="0"/>
              <a:t> </a:t>
            </a:r>
          </a:p>
          <a:p>
            <a:pPr marL="457200" lvl="1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457200" lvl="1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zh-CN" sz="2000" dirty="0"/>
              <a:t>对于线性不可分的问题</a:t>
            </a:r>
            <a:r>
              <a:rPr lang="zh-CN" altLang="zh-CN" sz="2000" dirty="0" smtClean="0"/>
              <a:t>，通过</a:t>
            </a:r>
            <a:r>
              <a:rPr lang="zh-CN" altLang="zh-CN" sz="2000" dirty="0"/>
              <a:t>引入核函数</a:t>
            </a:r>
            <a:r>
              <a:rPr lang="zh-CN" altLang="zh-CN" sz="2000" dirty="0" smtClean="0"/>
              <a:t>，将</a:t>
            </a:r>
            <a:r>
              <a:rPr lang="zh-CN" altLang="zh-CN" sz="2000" dirty="0"/>
              <a:t>样本从</a:t>
            </a:r>
            <a:r>
              <a:rPr lang="zh-CN" altLang="zh-CN" sz="2000" dirty="0" smtClean="0"/>
              <a:t>原空间</a:t>
            </a:r>
            <a:r>
              <a:rPr lang="zh-CN" altLang="zh-CN" sz="2000" dirty="0"/>
              <a:t>映射到一个更高维的特征</a:t>
            </a:r>
            <a:r>
              <a:rPr lang="zh-CN" altLang="zh-CN" sz="2000" dirty="0" smtClean="0"/>
              <a:t>空间。</a:t>
            </a:r>
            <a:r>
              <a:rPr lang="zh-CN" altLang="en-US" sz="2000" dirty="0" smtClean="0"/>
              <a:t>本次研究</a:t>
            </a:r>
            <a:r>
              <a:rPr lang="zh-CN" altLang="en-US" dirty="0" smtClean="0"/>
              <a:t>使用线性核作为核函数。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对于多类问题，采取</a:t>
            </a:r>
            <a:r>
              <a:rPr lang="en-US" altLang="zh-CN" sz="2000" dirty="0"/>
              <a:t>One-against-Rest</a:t>
            </a:r>
            <a:r>
              <a:rPr lang="zh-CN" altLang="zh-CN" sz="2000" dirty="0" smtClean="0"/>
              <a:t>策略组合多个两类分类器，依次</a:t>
            </a:r>
            <a:r>
              <a:rPr lang="zh-CN" altLang="zh-CN" sz="2000" dirty="0"/>
              <a:t>用一个两类</a:t>
            </a:r>
            <a:r>
              <a:rPr lang="en-US" altLang="zh-CN" sz="2000" dirty="0"/>
              <a:t> SVM</a:t>
            </a:r>
            <a:r>
              <a:rPr lang="zh-CN" altLang="zh-CN" sz="2000" dirty="0"/>
              <a:t>分类器将每一类与</a:t>
            </a:r>
            <a:r>
              <a:rPr lang="zh-CN" altLang="zh-CN" sz="2000" dirty="0" smtClean="0"/>
              <a:t>其它类别</a:t>
            </a:r>
            <a:r>
              <a:rPr lang="zh-CN" altLang="zh-CN" sz="2000" dirty="0"/>
              <a:t>区分开来，对于</a:t>
            </a:r>
            <a:r>
              <a:rPr lang="en-US" altLang="zh-CN" sz="2000" dirty="0"/>
              <a:t> n</a:t>
            </a:r>
            <a:r>
              <a:rPr lang="zh-CN" altLang="zh-CN" sz="2000" dirty="0"/>
              <a:t>类问题，将得到</a:t>
            </a:r>
            <a:r>
              <a:rPr lang="en-US" altLang="zh-CN" sz="2000" dirty="0"/>
              <a:t> n</a:t>
            </a:r>
            <a:r>
              <a:rPr lang="zh-CN" altLang="zh-CN" sz="2000" dirty="0"/>
              <a:t>个两类</a:t>
            </a:r>
            <a:r>
              <a:rPr lang="zh-CN" altLang="zh-CN" sz="2000" dirty="0" smtClean="0"/>
              <a:t>分类器</a:t>
            </a:r>
            <a:endParaRPr lang="zh-CN" altLang="en-US" dirty="0" smtClean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680" y="2367945"/>
            <a:ext cx="3175669" cy="10369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44" y="4033872"/>
            <a:ext cx="3175669" cy="106418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p:sp>
        <p:nvSpPr>
          <p:cNvPr id="118" name="Shape 118"/>
          <p:cNvSpPr/>
          <p:nvPr/>
        </p:nvSpPr>
        <p:spPr>
          <a:xfrm>
            <a:off x="526966" y="1572114"/>
            <a:ext cx="8372476" cy="419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  K-最邻近(KNN)分类算法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 smtClean="0"/>
              <a:t>找</a:t>
            </a:r>
            <a:r>
              <a:rPr lang="zh-CN" altLang="en-US" sz="2000" dirty="0"/>
              <a:t>出与未知样本距离最近的</a:t>
            </a:r>
            <a:r>
              <a:rPr lang="en-US" altLang="zh-CN" sz="2000" dirty="0"/>
              <a:t>k</a:t>
            </a:r>
            <a:r>
              <a:rPr lang="zh-CN" altLang="en-US" sz="2000" dirty="0"/>
              <a:t>个训练样本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统计出</a:t>
            </a:r>
            <a:r>
              <a:rPr lang="zh-CN" altLang="en-US" sz="2000" dirty="0" smtClean="0"/>
              <a:t>这</a:t>
            </a:r>
            <a:r>
              <a:rPr lang="en-US" altLang="zh-CN" sz="2000" dirty="0" smtClean="0"/>
              <a:t>k</a:t>
            </a:r>
            <a:r>
              <a:rPr lang="zh-CN" altLang="en-US" sz="2000" dirty="0"/>
              <a:t>个样本中多数属于哪一类，就把该未知样本归为那一类。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2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sz="2000" dirty="0" smtClean="0"/>
          </a:p>
          <a:p>
            <a:pPr marL="800100" lvl="2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 smtClean="0"/>
              <a:t>没有训练过程</a:t>
            </a:r>
            <a:r>
              <a:rPr lang="zh-TW" altLang="zh-CN" sz="2000" dirty="0" smtClean="0"/>
              <a:t>，</a:t>
            </a:r>
            <a:r>
              <a:rPr lang="zh-CN" altLang="en-US" sz="2000" dirty="0" smtClean="0"/>
              <a:t>存储训练集，分类</a:t>
            </a:r>
            <a:r>
              <a:rPr lang="zh-TW" altLang="zh-CN" sz="2000" dirty="0" smtClean="0"/>
              <a:t>时</a:t>
            </a:r>
            <a:r>
              <a:rPr lang="zh-CN" altLang="zh-CN" sz="2000" dirty="0"/>
              <a:t>需要</a:t>
            </a:r>
            <a:r>
              <a:rPr lang="zh-TW" altLang="zh-CN" sz="2000" dirty="0"/>
              <a:t>对</a:t>
            </a:r>
            <a:r>
              <a:rPr lang="zh-CN" altLang="zh-CN" sz="2000" dirty="0"/>
              <a:t>整个</a:t>
            </a:r>
            <a:r>
              <a:rPr lang="zh-TW" altLang="zh-CN" sz="2000" dirty="0"/>
              <a:t>无序的训练集进行</a:t>
            </a:r>
            <a:r>
              <a:rPr lang="zh-CN" altLang="zh-CN" sz="2000" dirty="0"/>
              <a:t>对比</a:t>
            </a:r>
            <a:r>
              <a:rPr lang="zh-TW" altLang="zh-CN" sz="2000" dirty="0"/>
              <a:t>搜索</a:t>
            </a:r>
            <a:r>
              <a:rPr lang="zh-CN" altLang="zh-CN" sz="2000" dirty="0"/>
              <a:t>，而在本文的分类任务中，文本向量维数高，训练样本集数量大</a:t>
            </a:r>
            <a:r>
              <a:rPr lang="zh-TW" altLang="zh-CN" sz="2000" dirty="0"/>
              <a:t>，会导致很大的计算成本</a:t>
            </a:r>
            <a:r>
              <a:rPr lang="zh-CN" altLang="zh-CN" sz="2000" dirty="0"/>
              <a:t>。</a:t>
            </a:r>
            <a:r>
              <a:rPr lang="zh-CN" altLang="zh-CN" dirty="0"/>
              <a:t> </a:t>
            </a:r>
            <a:endParaRPr lang="zh-CN" altLang="en-US" dirty="0" smtClean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952" y="2913219"/>
            <a:ext cx="2035810" cy="16827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p:sp>
        <p:nvSpPr>
          <p:cNvPr id="118" name="Shape 118"/>
          <p:cNvSpPr/>
          <p:nvPr/>
        </p:nvSpPr>
        <p:spPr>
          <a:xfrm>
            <a:off x="526966" y="1319450"/>
            <a:ext cx="8372476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 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KD-Tree</a:t>
            </a:r>
            <a:r>
              <a:rPr lang="zh-CN" altLang="en-US" dirty="0" smtClean="0"/>
              <a:t>的</a:t>
            </a:r>
            <a:r>
              <a:rPr dirty="0" smtClean="0"/>
              <a:t>KNN</a:t>
            </a:r>
            <a:r>
              <a:rPr lang="zh-CN" altLang="en-US" dirty="0" smtClean="0"/>
              <a:t>改进</a:t>
            </a:r>
            <a:r>
              <a:rPr dirty="0" smtClean="0"/>
              <a:t>算法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zh-CN" sz="2000" dirty="0"/>
              <a:t>KD-Tree是K维的二叉查找树</a:t>
            </a:r>
            <a:r>
              <a:rPr lang="zh-CN" altLang="zh-CN" dirty="0"/>
              <a:t> </a:t>
            </a:r>
            <a:r>
              <a:rPr lang="zh-CN" altLang="en-US" dirty="0"/>
              <a:t>，</a:t>
            </a:r>
            <a:r>
              <a:rPr lang="zh-CN" altLang="en-US" sz="2000" dirty="0"/>
              <a:t>是一种分割</a:t>
            </a:r>
            <a:r>
              <a:rPr lang="en-US" altLang="zh-CN" sz="2000" dirty="0"/>
              <a:t>k</a:t>
            </a:r>
            <a:r>
              <a:rPr lang="zh-CN" altLang="en-US" sz="2000" dirty="0"/>
              <a:t>维空间的数据结构</a:t>
            </a:r>
          </a:p>
          <a:p>
            <a:pPr marL="457200" lvl="2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046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实验与评估</a:t>
            </a:r>
          </a:p>
        </p:txBody>
      </p:sp>
      <p:sp>
        <p:nvSpPr>
          <p:cNvPr id="122" name="Shape 122"/>
          <p:cNvSpPr/>
          <p:nvPr/>
        </p:nvSpPr>
        <p:spPr>
          <a:xfrm>
            <a:off x="573995" y="1463275"/>
            <a:ext cx="837247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交叉验证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存在问题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样本空间不均匀，例如年龄在0-18岁间的用户记录条数有7900条，但年龄在31-40岁之间的用户记录条数只有589条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训练样本质量存在一定问题，存在多人共用一个搜狗账号的现象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存在用户标签的缺失问题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提取出的特征表达能力不够强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……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特征选择方法对比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0" y="1268595"/>
            <a:ext cx="7573829" cy="48193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伯努利贝叶斯与多项式贝叶斯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47" y="1430230"/>
            <a:ext cx="3369772" cy="263030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3917998"/>
            <a:ext cx="3260558" cy="294000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5" y="1402554"/>
            <a:ext cx="3212432" cy="2579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KNN中K值的选取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1421" y="1249677"/>
            <a:ext cx="7586618" cy="4766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各分类模型对比</a:t>
            </a:r>
          </a:p>
        </p:txBody>
      </p:sp>
      <p:sp>
        <p:nvSpPr>
          <p:cNvPr id="138" name="Shape 138"/>
          <p:cNvSpPr/>
          <p:nvPr/>
        </p:nvSpPr>
        <p:spPr>
          <a:xfrm>
            <a:off x="573995" y="1463275"/>
            <a:ext cx="837247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43489"/>
              </p:ext>
            </p:extLst>
          </p:nvPr>
        </p:nvGraphicFramePr>
        <p:xfrm>
          <a:off x="1042987" y="1347535"/>
          <a:ext cx="6440658" cy="4704353"/>
        </p:xfrm>
        <a:graphic>
          <a:graphicData uri="http://schemas.openxmlformats.org/drawingml/2006/table">
            <a:tbl>
              <a:tblPr firstRow="1" firstCol="1" bandRow="1"/>
              <a:tblGrid>
                <a:gridCol w="695888"/>
                <a:gridCol w="695888"/>
                <a:gridCol w="695888"/>
                <a:gridCol w="725499"/>
                <a:gridCol w="725499"/>
                <a:gridCol w="725499"/>
                <a:gridCol w="725499"/>
                <a:gridCol w="725499"/>
                <a:gridCol w="725499"/>
              </a:tblGrid>
              <a:tr h="292778"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朴素贝叶斯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支持向量机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K-</a:t>
                      </a: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最近邻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属性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类别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训练样本数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性别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9670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女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6979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70%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学历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小学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987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7%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初中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6371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高中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4754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大学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3161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研究生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博士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312683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年龄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0-18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6746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80%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19-23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4492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24-30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3083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31-40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1822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41-50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492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2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51-99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258887" y="346075"/>
            <a:ext cx="3311526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t>报告大纲</a:t>
            </a:r>
          </a:p>
        </p:txBody>
      </p:sp>
      <p:sp>
        <p:nvSpPr>
          <p:cNvPr id="46" name="Shape 46"/>
          <p:cNvSpPr/>
          <p:nvPr/>
        </p:nvSpPr>
        <p:spPr>
          <a:xfrm>
            <a:off x="907360" y="1498117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" name="Shape 47"/>
          <p:cNvSpPr/>
          <p:nvPr/>
        </p:nvSpPr>
        <p:spPr>
          <a:xfrm>
            <a:off x="1698395" y="1493049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研究内容</a:t>
            </a:r>
          </a:p>
        </p:txBody>
      </p:sp>
      <p:sp>
        <p:nvSpPr>
          <p:cNvPr id="48" name="Shape 48"/>
          <p:cNvSpPr/>
          <p:nvPr/>
        </p:nvSpPr>
        <p:spPr>
          <a:xfrm>
            <a:off x="914192" y="2394012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1705227" y="2388944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研究思路</a:t>
            </a:r>
          </a:p>
        </p:txBody>
      </p:sp>
      <p:sp>
        <p:nvSpPr>
          <p:cNvPr id="50" name="Shape 50"/>
          <p:cNvSpPr/>
          <p:nvPr/>
        </p:nvSpPr>
        <p:spPr>
          <a:xfrm>
            <a:off x="916086" y="3264508"/>
            <a:ext cx="439899" cy="4623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1" name="Shape 51"/>
          <p:cNvSpPr/>
          <p:nvPr/>
        </p:nvSpPr>
        <p:spPr>
          <a:xfrm>
            <a:off x="1707121" y="3259439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研究方法</a:t>
            </a:r>
          </a:p>
        </p:txBody>
      </p:sp>
      <p:sp>
        <p:nvSpPr>
          <p:cNvPr id="52" name="Shape 52"/>
          <p:cNvSpPr/>
          <p:nvPr/>
        </p:nvSpPr>
        <p:spPr>
          <a:xfrm>
            <a:off x="910218" y="4155312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chemeClr val="accent1">
                    <a:lumOff val="-8000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3" name="Shape 53"/>
          <p:cNvSpPr/>
          <p:nvPr/>
        </p:nvSpPr>
        <p:spPr>
          <a:xfrm>
            <a:off x="1701253" y="4150244"/>
            <a:ext cx="15011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实验与结论</a:t>
            </a:r>
          </a:p>
        </p:txBody>
      </p:sp>
      <p:sp>
        <p:nvSpPr>
          <p:cNvPr id="54" name="Shape 54"/>
          <p:cNvSpPr/>
          <p:nvPr/>
        </p:nvSpPr>
        <p:spPr>
          <a:xfrm>
            <a:off x="918944" y="5038529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55" name="Shape 55"/>
          <p:cNvSpPr/>
          <p:nvPr/>
        </p:nvSpPr>
        <p:spPr>
          <a:xfrm>
            <a:off x="1709978" y="5033461"/>
            <a:ext cx="15011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总结与展望</a:t>
            </a:r>
          </a:p>
        </p:txBody>
      </p:sp>
      <p:sp>
        <p:nvSpPr>
          <p:cNvPr id="56" name="Shape 56"/>
          <p:cNvSpPr/>
          <p:nvPr/>
        </p:nvSpPr>
        <p:spPr>
          <a:xfrm>
            <a:off x="685800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06/09/17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总结与展望</a:t>
            </a:r>
          </a:p>
        </p:txBody>
      </p:sp>
      <p:sp>
        <p:nvSpPr>
          <p:cNvPr id="142" name="Shape 142"/>
          <p:cNvSpPr/>
          <p:nvPr/>
        </p:nvSpPr>
        <p:spPr>
          <a:xfrm>
            <a:off x="629505" y="1532780"/>
            <a:ext cx="8372476" cy="388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t>  利用属性间的相关性，例如年龄19-23的多为高中大学学历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t>  尝试使用关键词聚类做特征降维，观察结果</a:t>
            </a:r>
          </a:p>
          <a:p>
            <a:pPr>
              <a:spcBef>
                <a:spcPts val="400"/>
              </a:spcBef>
              <a:defRPr sz="2000"/>
            </a:pPr>
            <a:endParaRPr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t>  尝试为特征加权，观察结果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t>  引入词向量与神经网络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t>  4月完成论文初稿，5月完成终稿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11187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11/28/16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128039" y="6284912"/>
            <a:ext cx="33016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380899" y="2945211"/>
            <a:ext cx="6689726" cy="66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谢谢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研究内容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468312" y="1700212"/>
            <a:ext cx="8207376" cy="4032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4244" indent="-434244" defTabSz="886968">
              <a:spcBef>
                <a:spcPts val="400"/>
              </a:spcBef>
              <a:defRPr sz="1940"/>
            </a:pPr>
            <a:r>
              <a:t>如何精确地挖掘人群属性（性别、年龄、学历等）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一直是大数据在精准营销中最核心的问题</a:t>
            </a:r>
          </a:p>
          <a:p>
            <a:pPr marL="434244" indent="-434244" defTabSz="886968">
              <a:buSzTx/>
              <a:buNone/>
              <a:defRPr sz="1940"/>
            </a:pPr>
            <a:endParaRPr/>
          </a:p>
          <a:p>
            <a:pPr marL="434244" indent="-434244" defTabSz="886968">
              <a:spcBef>
                <a:spcPts val="400"/>
              </a:spcBef>
              <a:defRPr sz="1940"/>
            </a:pPr>
            <a:r>
              <a:t>用户在搜索引擎中输入的查询词与用户的基本属性有些密切联系，例如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男性相比女性在游戏话题上有更多搜索行为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高学历人群会更加倾向于获取社会、经济等主题的信息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年龄在19-23岁的人群较多地搜索校园、社交方面的内容</a:t>
            </a:r>
          </a:p>
          <a:p>
            <a:pPr marL="434244" indent="-434244" defTabSz="886968">
              <a:defRPr sz="1940"/>
            </a:pPr>
            <a:endParaRPr/>
          </a:p>
          <a:p>
            <a:pPr marL="434244" indent="-434244" defTabSz="886968">
              <a:spcBef>
                <a:spcPts val="400"/>
              </a:spcBef>
              <a:defRPr sz="1940"/>
            </a:pPr>
            <a:r>
              <a:t>因此希望利用用户搜索关键词与用户基本属性的关联性，研究构建出相应算法来对用户属性进行判定。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研究内容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11187" y="1700212"/>
            <a:ext cx="8372476" cy="410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以用户历史一个月的查询关键词与用户人口属性标签（性别、年龄、学历）作为</a:t>
            </a:r>
            <a:r>
              <a:rPr u="sng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hlinkClick r:id="" action="ppaction://hlinkshowjump?jump=nextslide"/>
              </a:rPr>
              <a:t>训练数据集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u="sng" dirty="0">
              <a:solidFill>
                <a:srgbClr val="999933"/>
              </a:solidFill>
              <a:uFill>
                <a:solidFill>
                  <a:srgbClr val="999933"/>
                </a:solidFill>
              </a:uFill>
              <a:hlinkClick r:id="" action="ppaction://hlinkshowjump?jump=nextslide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通过机器学习、数据挖掘技术构建分类算法来对新</a:t>
            </a:r>
            <a:r>
              <a:rPr dirty="0"/>
              <a:t>增搜索用户的人口属性进行分析预测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通过</a:t>
            </a:r>
            <a:r>
              <a:rPr dirty="0"/>
              <a:t>准确率等数据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展现</a:t>
            </a:r>
            <a:r>
              <a:rPr dirty="0"/>
              <a:t>算法研究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成果，</a:t>
            </a:r>
            <a:r>
              <a:rPr dirty="0"/>
              <a:t>并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对比</a:t>
            </a:r>
            <a:r>
              <a:rPr dirty="0"/>
              <a:t>采用不同算法产生的差异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1213353" y="448468"/>
            <a:ext cx="5616576" cy="576264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数据集介绍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68" name="Table 68"/>
          <p:cNvGraphicFramePr/>
          <p:nvPr/>
        </p:nvGraphicFramePr>
        <p:xfrm>
          <a:off x="464146" y="3597869"/>
          <a:ext cx="8030422" cy="2240684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2623450"/>
                <a:gridCol w="5406972"/>
              </a:tblGrid>
              <a:tr h="344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字段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说明</a:t>
                      </a:r>
                    </a:p>
                  </a:txBody>
                  <a:tcPr marL="0" marR="0" marT="0" marB="0" anchor="ctr" horzOverflow="overflow"/>
                </a:tc>
              </a:tr>
              <a:tr h="3166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加密后的ID</a:t>
                      </a:r>
                    </a:p>
                  </a:txBody>
                  <a:tcPr marL="0" marR="0" marT="0" marB="0" anchor="ctr" horzOverflow="overflow"/>
                </a:tc>
              </a:tr>
              <a:tr h="38933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0：未知年龄; 1：0-18岁; 2：19-23岁; 3：24-30岁; 4：31-40岁; 5：41-50岁; 6： 51-999岁</a:t>
                      </a:r>
                    </a:p>
                  </a:txBody>
                  <a:tcPr marL="0" marR="0" marT="0" marB="0" anchor="ctr" horzOverflow="overflow"/>
                </a:tc>
              </a:tr>
              <a:tr h="3922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Gender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0：未知1：男性2：女性</a:t>
                      </a:r>
                    </a:p>
                  </a:txBody>
                  <a:tcPr marL="0" marR="0" marT="0" marB="0" anchor="ctr" horzOverflow="overflow"/>
                </a:tc>
              </a:tr>
              <a:tr h="41990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Education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0：未知学历; 1：博士; 2：硕士; 3：大学生; 4：高中; 5：初中; 6：小学</a:t>
                      </a:r>
                    </a:p>
                  </a:txBody>
                  <a:tcPr marL="0" marR="0" marT="0" marB="0" anchor="ctr" horzOverflow="overflow"/>
                </a:tc>
              </a:tr>
              <a:tr h="37844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Query List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搜索词列表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69" name="Shape 69"/>
          <p:cNvSpPr/>
          <p:nvPr/>
        </p:nvSpPr>
        <p:spPr>
          <a:xfrm>
            <a:off x="424300" y="2976086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r>
              <a:t>字段介绍</a:t>
            </a:r>
          </a:p>
        </p:txBody>
      </p:sp>
      <p:sp>
        <p:nvSpPr>
          <p:cNvPr id="70" name="Shape 70"/>
          <p:cNvSpPr/>
          <p:nvPr/>
        </p:nvSpPr>
        <p:spPr>
          <a:xfrm>
            <a:off x="363443" y="1327943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r>
              <a:t>数据示例</a:t>
            </a:r>
          </a:p>
        </p:txBody>
      </p:sp>
      <p:sp>
        <p:nvSpPr>
          <p:cNvPr id="71" name="Shape 71"/>
          <p:cNvSpPr/>
          <p:nvPr/>
        </p:nvSpPr>
        <p:spPr>
          <a:xfrm>
            <a:off x="496553" y="2213166"/>
            <a:ext cx="7965609" cy="522206"/>
          </a:xfrm>
          <a:prstGeom prst="rect">
            <a:avLst/>
          </a:prstGeom>
          <a:ln w="127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C98C47F106   1  1  5   空格符号复制 临沂是哪里 lol李青 镇魂街 九龙拉棺图片纹身 视频合成app 长颜草是</a:t>
            </a:r>
          </a:p>
          <a:p>
            <a:pPr defTabSz="457200">
              <a:defRPr sz="1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9D8C36B494   2  2  4   快速选中不连续的段落并为其套用样式 微微一笑很倾城电视剧上映日期 你是我学生又怎样</a:t>
            </a:r>
          </a:p>
        </p:txBody>
      </p:sp>
      <p:sp>
        <p:nvSpPr>
          <p:cNvPr id="72" name="Shape 72"/>
          <p:cNvSpPr/>
          <p:nvPr/>
        </p:nvSpPr>
        <p:spPr>
          <a:xfrm>
            <a:off x="477021" y="1818180"/>
            <a:ext cx="656432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r>
              <a:t>   数据来源于搜狗搜索数据，数据集每行都对应着某个用户历史一个月的搜索记录，共2万条记录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研究思路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17269" y="3223551"/>
            <a:ext cx="1526992" cy="900468"/>
          </a:xfrm>
          <a:prstGeom prst="roundRect">
            <a:avLst>
              <a:gd name="adj" fmla="val 21156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文本分词</a:t>
            </a:r>
          </a:p>
          <a:p>
            <a:pPr algn="ctr"/>
            <a:r>
              <a:t>预处理</a:t>
            </a:r>
          </a:p>
        </p:txBody>
      </p:sp>
      <p:sp>
        <p:nvSpPr>
          <p:cNvPr id="77" name="Shape 77"/>
          <p:cNvSpPr/>
          <p:nvPr/>
        </p:nvSpPr>
        <p:spPr>
          <a:xfrm>
            <a:off x="2681214" y="2959346"/>
            <a:ext cx="1476192" cy="449597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特征向量化</a:t>
            </a:r>
          </a:p>
        </p:txBody>
      </p:sp>
      <p:sp>
        <p:nvSpPr>
          <p:cNvPr id="78" name="Shape 78"/>
          <p:cNvSpPr/>
          <p:nvPr/>
        </p:nvSpPr>
        <p:spPr>
          <a:xfrm>
            <a:off x="2693914" y="3861480"/>
            <a:ext cx="14761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特征选择</a:t>
            </a:r>
          </a:p>
        </p:txBody>
      </p:sp>
      <p:sp>
        <p:nvSpPr>
          <p:cNvPr id="79" name="Shape 79"/>
          <p:cNvSpPr/>
          <p:nvPr/>
        </p:nvSpPr>
        <p:spPr>
          <a:xfrm>
            <a:off x="5134762" y="2821251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年龄</a:t>
            </a:r>
          </a:p>
        </p:txBody>
      </p:sp>
      <p:sp>
        <p:nvSpPr>
          <p:cNvPr id="80" name="Shape 80"/>
          <p:cNvSpPr/>
          <p:nvPr/>
        </p:nvSpPr>
        <p:spPr>
          <a:xfrm>
            <a:off x="5134762" y="3448987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性别</a:t>
            </a:r>
          </a:p>
        </p:txBody>
      </p:sp>
      <p:sp>
        <p:nvSpPr>
          <p:cNvPr id="81" name="Shape 81"/>
          <p:cNvSpPr/>
          <p:nvPr/>
        </p:nvSpPr>
        <p:spPr>
          <a:xfrm>
            <a:off x="5134762" y="4076723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学历</a:t>
            </a:r>
          </a:p>
        </p:txBody>
      </p:sp>
      <p:sp>
        <p:nvSpPr>
          <p:cNvPr id="82" name="Shape 82"/>
          <p:cNvSpPr/>
          <p:nvPr/>
        </p:nvSpPr>
        <p:spPr>
          <a:xfrm>
            <a:off x="7511819" y="3242484"/>
            <a:ext cx="1268413" cy="900468"/>
          </a:xfrm>
          <a:prstGeom prst="roundRect">
            <a:avLst>
              <a:gd name="adj" fmla="val 21156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用户属性预测结果</a:t>
            </a:r>
          </a:p>
        </p:txBody>
      </p:sp>
      <p:sp>
        <p:nvSpPr>
          <p:cNvPr id="83" name="Shape 83"/>
          <p:cNvSpPr/>
          <p:nvPr/>
        </p:nvSpPr>
        <p:spPr>
          <a:xfrm>
            <a:off x="4949168" y="2398865"/>
            <a:ext cx="1931753" cy="2524440"/>
          </a:xfrm>
          <a:prstGeom prst="roundRect">
            <a:avLst>
              <a:gd name="adj" fmla="val 19602"/>
            </a:avLst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474747" y="2411565"/>
            <a:ext cx="1875684" cy="2524440"/>
          </a:xfrm>
          <a:prstGeom prst="roundRect">
            <a:avLst>
              <a:gd name="adj" fmla="val 20188"/>
            </a:avLst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567140" y="1915645"/>
            <a:ext cx="1704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/>
            </a:lvl1pPr>
          </a:lstStyle>
          <a:p>
            <a:r>
              <a:t>特征抽取与转换</a:t>
            </a:r>
          </a:p>
        </p:txBody>
      </p:sp>
      <p:sp>
        <p:nvSpPr>
          <p:cNvPr id="86" name="Shape 86"/>
          <p:cNvSpPr/>
          <p:nvPr/>
        </p:nvSpPr>
        <p:spPr>
          <a:xfrm>
            <a:off x="5388987" y="1915645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/>
            </a:lvl1pPr>
          </a:lstStyle>
          <a:p>
            <a:r>
              <a:t>分类模型</a:t>
            </a:r>
          </a:p>
        </p:txBody>
      </p:sp>
      <p:sp>
        <p:nvSpPr>
          <p:cNvPr id="87" name="Shape 87"/>
          <p:cNvSpPr/>
          <p:nvPr/>
        </p:nvSpPr>
        <p:spPr>
          <a:xfrm>
            <a:off x="4393108" y="3577175"/>
            <a:ext cx="495425" cy="193219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946082" y="3596109"/>
            <a:ext cx="495425" cy="193218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16335" y="3596109"/>
            <a:ext cx="495425" cy="193218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28930" y="1930386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用户查询文本</a:t>
            </a:r>
          </a:p>
        </p:txBody>
      </p:sp>
      <p:sp>
        <p:nvSpPr>
          <p:cNvPr id="91" name="Shape 91"/>
          <p:cNvSpPr/>
          <p:nvPr/>
        </p:nvSpPr>
        <p:spPr>
          <a:xfrm>
            <a:off x="1028469" y="2563248"/>
            <a:ext cx="1" cy="408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研究方法·文本预处理</a:t>
            </a:r>
          </a:p>
        </p:txBody>
      </p:sp>
      <p:sp>
        <p:nvSpPr>
          <p:cNvPr id="95" name="Shape 95"/>
          <p:cNvSpPr/>
          <p:nvPr/>
        </p:nvSpPr>
        <p:spPr>
          <a:xfrm>
            <a:off x="537901" y="1342959"/>
            <a:ext cx="8372476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中文分词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精确模式</a:t>
            </a:r>
            <a:r>
              <a:rPr dirty="0"/>
              <a:t>, 试图将句子最精确地切开</a:t>
            </a:r>
          </a:p>
          <a:p>
            <a:pPr marL="342900" indent="-342900">
              <a:spcBef>
                <a:spcPts val="400"/>
              </a:spcBef>
              <a:buFont typeface="Wingdings" charset="2"/>
              <a:buChar char="n"/>
              <a:defRPr sz="2000"/>
            </a:pP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全模式</a:t>
            </a:r>
            <a:r>
              <a:rPr dirty="0"/>
              <a:t>，找出句子中全部可以组成词语的连续字串</a:t>
            </a:r>
          </a:p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去停用词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去叹词</a:t>
            </a:r>
            <a:r>
              <a:rPr dirty="0"/>
              <a:t>、连词、疑问词、介词、数词、人称代词等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去一字词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去除分词器分割出来的长度为</a:t>
            </a:r>
            <a:r>
              <a:rPr dirty="0"/>
              <a:t>1的词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1342784" y="2045268"/>
            <a:ext cx="3648657" cy="35496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>
                <a:solidFill>
                  <a:srgbClr val="5E5E5E"/>
                </a:solidFill>
              </a:defRPr>
            </a:pPr>
            <a:r>
              <a:rPr dirty="0"/>
              <a:t>"南京大学计算机系” -&gt;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dirty="0"/>
              <a:t>南京大学 / 计算机系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  <p:sp>
        <p:nvSpPr>
          <p:cNvPr id="97" name="Shape 97"/>
          <p:cNvSpPr/>
          <p:nvPr/>
        </p:nvSpPr>
        <p:spPr>
          <a:xfrm>
            <a:off x="1342784" y="2794766"/>
            <a:ext cx="6146874" cy="30777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>
                <a:solidFill>
                  <a:srgbClr val="5E5E5E"/>
                </a:solidFill>
              </a:defRPr>
            </a:pPr>
            <a:r>
              <a:rPr dirty="0"/>
              <a:t>“南京大学计算机系” -&gt;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dirty="0" smtClean="0"/>
              <a:t>南京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南京大学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计算机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计算机系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算机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系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研究方法·文本预处理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Shape 101"/>
              <p:cNvSpPr/>
              <p:nvPr/>
            </p:nvSpPr>
            <p:spPr>
              <a:xfrm>
                <a:off x="546519" y="1371600"/>
                <a:ext cx="8372476" cy="43273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 smtClean="0"/>
                  <a:t>向量空间模型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文档被</a:t>
                </a:r>
                <a:r>
                  <a:rPr lang="zh-CN" altLang="zh-CN" sz="2000" dirty="0"/>
                  <a:t>表示为：</a:t>
                </a:r>
                <a14:m>
                  <m:oMath xmlns:m="http://schemas.openxmlformats.org/officeDocument/2006/math">
                    <m:r>
                      <a:rPr lang="zh-TW" altLang="zh-CN" sz="20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200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zh-CN" sz="2000">
                        <a:latin typeface="Cambria Math" charset="0"/>
                      </a:rPr>
                      <m:t>，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200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zh-CN" sz="2000">
                        <a:latin typeface="Cambria Math" charset="0"/>
                      </a:rPr>
                      <m:t>，</m:t>
                    </m:r>
                    <m:r>
                      <a:rPr lang="en-US" altLang="zh-CN" sz="200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n</m:t>
                        </m:r>
                      </m:sub>
                    </m:sSub>
                    <m:r>
                      <a:rPr lang="en-US" altLang="zh-CN" sz="20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:r>
                  <a:rPr lang="zh-CN" altLang="en-US" sz="2000" dirty="0" smtClean="0"/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zh-CN" sz="2000" dirty="0"/>
                  <a:t>为第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2000">
                        <a:latin typeface="Cambria Math" charset="0"/>
                      </a:rPr>
                      <m:t>i</m:t>
                    </m:r>
                  </m:oMath>
                </a14:m>
                <a:r>
                  <a:rPr lang="zh-TW" altLang="zh-CN" sz="2000" dirty="0"/>
                  <a:t>个特征项的权重</a:t>
                </a:r>
                <a:r>
                  <a:rPr lang="zh-CN" altLang="zh-CN" sz="2000" dirty="0" smtClean="0"/>
                  <a:t>。</a:t>
                </a:r>
                <a:endParaRPr lang="zh-CN" altLang="en-US" sz="2000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sz="2000" dirty="0"/>
                  <a:t>特征项一般是词或短语，特征权重度量一个特征项在文档中的</a:t>
                </a:r>
                <a:r>
                  <a:rPr lang="zh-CN" altLang="en-US" sz="2000" dirty="0" smtClean="0"/>
                  <a:t>地位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dirty="0" smtClean="0"/>
              </a:p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 smtClean="0"/>
                  <a:t>TF</a:t>
                </a:r>
                <a:r>
                  <a:rPr lang="en-US" altLang="zh-CN" dirty="0" smtClean="0"/>
                  <a:t>-</a:t>
                </a:r>
                <a:r>
                  <a:rPr dirty="0" smtClean="0"/>
                  <a:t>IDF</a:t>
                </a:r>
                <a:r>
                  <a:rPr lang="zh-CN" altLang="en-US" dirty="0" smtClean="0"/>
                  <a:t>加权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基于</a:t>
                </a:r>
                <a:r>
                  <a:rPr lang="zh-CN" altLang="zh-CN" sz="2000" dirty="0"/>
                  <a:t>词频与逆向文件频率来评价一个词在一份文档中的重要性</a:t>
                </a:r>
                <a:r>
                  <a:rPr lang="zh-CN" altLang="zh-CN" dirty="0"/>
                  <a:t> 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词语</a:t>
                </a:r>
                <a:r>
                  <a:rPr lang="zh-CN" altLang="zh-CN" sz="2000" dirty="0"/>
                  <a:t>的重要</a:t>
                </a:r>
                <a:r>
                  <a:rPr lang="zh-CN" altLang="zh-CN" sz="2000" dirty="0" smtClean="0"/>
                  <a:t>程度</a:t>
                </a:r>
                <a:r>
                  <a:rPr lang="zh-CN" altLang="zh-CN" sz="2000" dirty="0"/>
                  <a:t>与它</a:t>
                </a:r>
                <a:r>
                  <a:rPr lang="zh-CN" altLang="zh-CN" sz="2000" dirty="0" smtClean="0"/>
                  <a:t>在</a:t>
                </a:r>
                <a:r>
                  <a:rPr lang="zh-CN" altLang="en-US" sz="2000" dirty="0" smtClean="0"/>
                  <a:t>特定</a:t>
                </a:r>
                <a:r>
                  <a:rPr lang="zh-CN" altLang="zh-CN" sz="2000" dirty="0" smtClean="0"/>
                  <a:t>文档</a:t>
                </a:r>
                <a:r>
                  <a:rPr lang="zh-CN" altLang="zh-CN" sz="2000" dirty="0"/>
                  <a:t>中的出现频率是正比增长的关系</a:t>
                </a:r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但同时</a:t>
                </a:r>
                <a:r>
                  <a:rPr lang="zh-CN" altLang="zh-CN" sz="2000" dirty="0" smtClean="0"/>
                  <a:t>也与</a:t>
                </a:r>
                <a:r>
                  <a:rPr lang="zh-CN" altLang="zh-CN" sz="2000" dirty="0"/>
                  <a:t>它在文档集中的出现频率是反比下降的关系</a:t>
                </a:r>
                <a:r>
                  <a:rPr lang="zh-CN" altLang="zh-CN" sz="2000" dirty="0" smtClean="0"/>
                  <a:t>。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000" dirty="0"/>
                  <a:t>对于文档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000" dirty="0"/>
                  <a:t>的TF-IDF</a:t>
                </a:r>
                <a:r>
                  <a:rPr lang="zh-CN" altLang="zh-CN" sz="2000" dirty="0" smtClean="0"/>
                  <a:t>权重</a:t>
                </a:r>
                <a:r>
                  <a:rPr lang="zh-CN" altLang="en-US" sz="2000" dirty="0" smtClean="0"/>
                  <a:t>的计算方式：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01" name="Shap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" y="1371600"/>
                <a:ext cx="8372476" cy="4327338"/>
              </a:xfrm>
              <a:prstGeom prst="rect">
                <a:avLst/>
              </a:prstGeom>
              <a:blipFill rotWithShape="0">
                <a:blip r:embed="rId3"/>
                <a:stretch>
                  <a:fillRect l="-655" t="-986" r="-146" b="-16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42987" y="4568064"/>
                <a:ext cx="7919217" cy="1326323"/>
              </a:xfrm>
              <a:prstGeom prst="rect">
                <a:avLst/>
              </a:prstGeom>
              <a:noFill/>
              <a:ln w="635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ctr">
                <a:spAutoFit/>
              </a:bodyPr>
              <a:lstStyle/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i</m:t>
                            </m:r>
                            <m: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k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k</m:t>
                                </m:r>
                                <m: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dirty="0"/>
                  <a:t>是该词在文件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dirty="0"/>
                  <a:t>中的</a:t>
                </a:r>
                <a:r>
                  <a:rPr lang="zh-CN" altLang="zh-CN" dirty="0" smtClean="0"/>
                  <a:t>出现</a:t>
                </a:r>
                <a:r>
                  <a:rPr lang="zh-CN" altLang="en-US" dirty="0" smtClean="0"/>
                  <a:t>次数</a:t>
                </a:r>
                <a:r>
                  <a:rPr lang="zh-CN" altLang="zh-CN" dirty="0" smtClean="0"/>
                  <a:t> 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i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zh-TW" altLang="zh-CN">
                        <a:solidFill>
                          <a:schemeClr val="tx1"/>
                        </a:solidFill>
                        <a:latin typeface="Cambria Math" charset="0"/>
                      </a:rPr>
                      <m:t>＝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log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j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zh-TW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|D|</a:t>
                </a:r>
                <a:r>
                  <a:rPr lang="zh-CN" altLang="zh-CN" dirty="0"/>
                  <a:t>表示文件集的总文件数，分母表示包含词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的文档数 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tfidf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 ×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4568064"/>
                <a:ext cx="7919217" cy="1326323"/>
              </a:xfrm>
              <a:prstGeom prst="rect">
                <a:avLst/>
              </a:prstGeom>
              <a:blipFill rotWithShape="0">
                <a:blip r:embed="rId4"/>
                <a:stretch>
                  <a:fillRect l="-615" t="-5023" r="-615" b="-31507"/>
                </a:stretch>
              </a:blipFill>
              <a:ln w="635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研究方法·文本预处理</a:t>
            </a:r>
          </a:p>
        </p:txBody>
      </p:sp>
      <p:sp>
        <p:nvSpPr>
          <p:cNvPr id="105" name="Shape 105"/>
          <p:cNvSpPr/>
          <p:nvPr/>
        </p:nvSpPr>
        <p:spPr>
          <a:xfrm>
            <a:off x="293856" y="1335505"/>
            <a:ext cx="8372476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smtClean="0"/>
              <a:t>特征选择方法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CHI2</a:t>
            </a:r>
            <a:r>
              <a:rPr dirty="0"/>
              <a:t>统计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互信息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信息增益</a:t>
            </a: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xi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x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xis">
  <a:themeElements>
    <a:clrScheme name="Ax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xi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x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913</Words>
  <Application>Microsoft Macintosh PowerPoint</Application>
  <PresentationFormat>全屏显示(4:3)</PresentationFormat>
  <Paragraphs>319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Apple Braille Outline 6 Dot</vt:lpstr>
      <vt:lpstr>Arial Unicode MS</vt:lpstr>
      <vt:lpstr>Calibri</vt:lpstr>
      <vt:lpstr>Cambria Math</vt:lpstr>
      <vt:lpstr>Helvetica</vt:lpstr>
      <vt:lpstr>Monaco</vt:lpstr>
      <vt:lpstr>PingFang SC</vt:lpstr>
      <vt:lpstr>Times New Roman</vt:lpstr>
      <vt:lpstr>Trebuchet MS</vt:lpstr>
      <vt:lpstr>Wingdings</vt:lpstr>
      <vt:lpstr>宋体</vt:lpstr>
      <vt:lpstr>长城新魏碑体</vt:lpstr>
      <vt:lpstr>Arial</vt:lpstr>
      <vt:lpstr>Axis</vt:lpstr>
      <vt:lpstr> 基于搜索关键词的用户属性分析预测 </vt:lpstr>
      <vt:lpstr>PowerPoint 演示文稿</vt:lpstr>
      <vt:lpstr>研究内容</vt:lpstr>
      <vt:lpstr>研究内容</vt:lpstr>
      <vt:lpstr>数据集介绍</vt:lpstr>
      <vt:lpstr>研究思路</vt:lpstr>
      <vt:lpstr>研究方法·文本预处理</vt:lpstr>
      <vt:lpstr>研究方法·文本预处理</vt:lpstr>
      <vt:lpstr>研究方法·文本预处理</vt:lpstr>
      <vt:lpstr>研究方法·分类模型</vt:lpstr>
      <vt:lpstr>研究方法·分类模型</vt:lpstr>
      <vt:lpstr>研究方法·分类模型</vt:lpstr>
      <vt:lpstr>研究方法·分类模型</vt:lpstr>
      <vt:lpstr>研究方法·分类模型</vt:lpstr>
      <vt:lpstr>实验与评估</vt:lpstr>
      <vt:lpstr>特征选择方法对比</vt:lpstr>
      <vt:lpstr>伯努利贝叶斯与多项式贝叶斯</vt:lpstr>
      <vt:lpstr>KNN中K值的选取</vt:lpstr>
      <vt:lpstr>各分类模型对比</vt:lpstr>
      <vt:lpstr>总结与展望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基于搜索关键词的用户属性分析预测 </dc:title>
  <cp:lastModifiedBy>Microsoft Office 用户</cp:lastModifiedBy>
  <cp:revision>87</cp:revision>
  <dcterms:modified xsi:type="dcterms:W3CDTF">2017-06-05T16:07:58Z</dcterms:modified>
</cp:coreProperties>
</file>