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75" r:id="rId12"/>
    <p:sldId id="266" r:id="rId13"/>
    <p:sldId id="267" r:id="rId14"/>
    <p:sldId id="276" r:id="rId15"/>
    <p:sldId id="268" r:id="rId16"/>
    <p:sldId id="269" r:id="rId17"/>
    <p:sldId id="277" r:id="rId18"/>
    <p:sldId id="270" r:id="rId19"/>
    <p:sldId id="279" r:id="rId20"/>
    <p:sldId id="271" r:id="rId21"/>
    <p:sldId id="272" r:id="rId22"/>
    <p:sldId id="273" r:id="rId23"/>
    <p:sldId id="274" r:id="rId24"/>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92929"/>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92929"/>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92929"/>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92929"/>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92929"/>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92929"/>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92929"/>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92929"/>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92929"/>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292929"/>
        </a:fontRef>
        <a:srgbClr val="2929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DDCA"/>
          </a:solidFill>
        </a:fill>
      </a:tcStyle>
    </a:wholeTbl>
    <a:band2H>
      <a:tcTxStyle/>
      <a:tcStyle>
        <a:tcBdr/>
        <a:fill>
          <a:solidFill>
            <a:srgbClr val="F6EF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292929"/>
        </a:fontRef>
        <a:srgbClr val="2929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292929"/>
        </a:fontRef>
        <a:srgbClr val="2929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292929"/>
        </a:fontRef>
        <a:srgbClr val="292929"/>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292929"/>
        </a:fontRef>
        <a:srgbClr val="292929"/>
      </a:tcTxStyle>
      <a:tcStyle>
        <a:tcBdr>
          <a:left>
            <a:ln w="12700" cap="flat">
              <a:noFill/>
              <a:miter lim="400000"/>
            </a:ln>
          </a:left>
          <a:right>
            <a:ln w="12700" cap="flat">
              <a:noFill/>
              <a:miter lim="400000"/>
            </a:ln>
          </a:right>
          <a:top>
            <a:ln w="50800" cap="flat">
              <a:solidFill>
                <a:srgbClr val="292929"/>
              </a:solidFill>
              <a:prstDash val="solid"/>
              <a:round/>
            </a:ln>
          </a:top>
          <a:bottom>
            <a:ln w="25400" cap="flat">
              <a:solidFill>
                <a:srgbClr val="292929"/>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292929"/>
              </a:solidFill>
              <a:prstDash val="solid"/>
              <a:round/>
            </a:ln>
          </a:top>
          <a:bottom>
            <a:ln w="25400" cap="flat">
              <a:solidFill>
                <a:srgbClr val="292929"/>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292929"/>
        </a:fontRef>
        <a:srgbClr val="2929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B"/>
          </a:solidFill>
        </a:fill>
      </a:tcStyle>
    </a:wholeTbl>
    <a:band2H>
      <a:tcTxStyle/>
      <a:tcStyle>
        <a:tcBdr/>
        <a:fill>
          <a:solidFill>
            <a:srgbClr val="E7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92929"/>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92929"/>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92929"/>
          </a:solidFill>
        </a:fill>
      </a:tcStyle>
    </a:firstRow>
  </a:tblStyle>
  <a:tblStyle styleId="{2708684C-4D16-4618-839F-0558EEFCDFE6}" styleName="">
    <a:tblBg/>
    <a:wholeTbl>
      <a:tcTxStyle b="off" i="off">
        <a:fontRef idx="major">
          <a:srgbClr val="292929"/>
        </a:fontRef>
        <a:srgbClr val="292929"/>
      </a:tcTxStyle>
      <a:tcStyle>
        <a:tcBdr>
          <a:left>
            <a:ln w="12700" cap="flat">
              <a:solidFill>
                <a:srgbClr val="292929"/>
              </a:solidFill>
              <a:prstDash val="solid"/>
              <a:round/>
            </a:ln>
          </a:left>
          <a:right>
            <a:ln w="12700" cap="flat">
              <a:solidFill>
                <a:srgbClr val="292929"/>
              </a:solidFill>
              <a:prstDash val="solid"/>
              <a:round/>
            </a:ln>
          </a:right>
          <a:top>
            <a:ln w="12700" cap="flat">
              <a:solidFill>
                <a:srgbClr val="292929"/>
              </a:solidFill>
              <a:prstDash val="solid"/>
              <a:round/>
            </a:ln>
          </a:top>
          <a:bottom>
            <a:ln w="12700" cap="flat">
              <a:solidFill>
                <a:srgbClr val="292929"/>
              </a:solidFill>
              <a:prstDash val="solid"/>
              <a:round/>
            </a:ln>
          </a:bottom>
          <a:insideH>
            <a:ln w="12700" cap="flat">
              <a:solidFill>
                <a:srgbClr val="292929"/>
              </a:solidFill>
              <a:prstDash val="solid"/>
              <a:round/>
            </a:ln>
          </a:insideH>
          <a:insideV>
            <a:ln w="12700" cap="flat">
              <a:solidFill>
                <a:srgbClr val="292929"/>
              </a:solidFill>
              <a:prstDash val="solid"/>
              <a:round/>
            </a:ln>
          </a:insideV>
        </a:tcBdr>
        <a:fill>
          <a:solidFill>
            <a:srgbClr val="292929">
              <a:alpha val="20000"/>
            </a:srgbClr>
          </a:solidFill>
        </a:fill>
      </a:tcStyle>
    </a:wholeTbl>
    <a:band2H>
      <a:tcTxStyle/>
      <a:tcStyle>
        <a:tcBdr/>
        <a:fill>
          <a:solidFill>
            <a:srgbClr val="FFFFFF"/>
          </a:solidFill>
        </a:fill>
      </a:tcStyle>
    </a:band2H>
    <a:firstCol>
      <a:tcTxStyle b="on" i="off">
        <a:fontRef idx="major">
          <a:srgbClr val="292929"/>
        </a:fontRef>
        <a:srgbClr val="292929"/>
      </a:tcTxStyle>
      <a:tcStyle>
        <a:tcBdr>
          <a:left>
            <a:ln w="12700" cap="flat">
              <a:solidFill>
                <a:srgbClr val="292929"/>
              </a:solidFill>
              <a:prstDash val="solid"/>
              <a:round/>
            </a:ln>
          </a:left>
          <a:right>
            <a:ln w="12700" cap="flat">
              <a:solidFill>
                <a:srgbClr val="292929"/>
              </a:solidFill>
              <a:prstDash val="solid"/>
              <a:round/>
            </a:ln>
          </a:right>
          <a:top>
            <a:ln w="12700" cap="flat">
              <a:solidFill>
                <a:srgbClr val="292929"/>
              </a:solidFill>
              <a:prstDash val="solid"/>
              <a:round/>
            </a:ln>
          </a:top>
          <a:bottom>
            <a:ln w="12700" cap="flat">
              <a:solidFill>
                <a:srgbClr val="292929"/>
              </a:solidFill>
              <a:prstDash val="solid"/>
              <a:round/>
            </a:ln>
          </a:bottom>
          <a:insideH>
            <a:ln w="12700" cap="flat">
              <a:solidFill>
                <a:srgbClr val="292929"/>
              </a:solidFill>
              <a:prstDash val="solid"/>
              <a:round/>
            </a:ln>
          </a:insideH>
          <a:insideV>
            <a:ln w="12700" cap="flat">
              <a:solidFill>
                <a:srgbClr val="292929"/>
              </a:solidFill>
              <a:prstDash val="solid"/>
              <a:round/>
            </a:ln>
          </a:insideV>
        </a:tcBdr>
        <a:fill>
          <a:solidFill>
            <a:srgbClr val="292929">
              <a:alpha val="20000"/>
            </a:srgbClr>
          </a:solidFill>
        </a:fill>
      </a:tcStyle>
    </a:firstCol>
    <a:lastRow>
      <a:tcTxStyle b="on" i="off">
        <a:fontRef idx="major">
          <a:srgbClr val="292929"/>
        </a:fontRef>
        <a:srgbClr val="292929"/>
      </a:tcTxStyle>
      <a:tcStyle>
        <a:tcBdr>
          <a:left>
            <a:ln w="12700" cap="flat">
              <a:solidFill>
                <a:srgbClr val="292929"/>
              </a:solidFill>
              <a:prstDash val="solid"/>
              <a:round/>
            </a:ln>
          </a:left>
          <a:right>
            <a:ln w="12700" cap="flat">
              <a:solidFill>
                <a:srgbClr val="292929"/>
              </a:solidFill>
              <a:prstDash val="solid"/>
              <a:round/>
            </a:ln>
          </a:right>
          <a:top>
            <a:ln w="50800" cap="flat">
              <a:solidFill>
                <a:srgbClr val="292929"/>
              </a:solidFill>
              <a:prstDash val="solid"/>
              <a:round/>
            </a:ln>
          </a:top>
          <a:bottom>
            <a:ln w="12700" cap="flat">
              <a:solidFill>
                <a:srgbClr val="292929"/>
              </a:solidFill>
              <a:prstDash val="solid"/>
              <a:round/>
            </a:ln>
          </a:bottom>
          <a:insideH>
            <a:ln w="12700" cap="flat">
              <a:solidFill>
                <a:srgbClr val="292929"/>
              </a:solidFill>
              <a:prstDash val="solid"/>
              <a:round/>
            </a:ln>
          </a:insideH>
          <a:insideV>
            <a:ln w="12700" cap="flat">
              <a:solidFill>
                <a:srgbClr val="292929"/>
              </a:solidFill>
              <a:prstDash val="solid"/>
              <a:round/>
            </a:ln>
          </a:insideV>
        </a:tcBdr>
        <a:fill>
          <a:noFill/>
        </a:fill>
      </a:tcStyle>
    </a:lastRow>
    <a:firstRow>
      <a:tcTxStyle b="on" i="off">
        <a:fontRef idx="major">
          <a:srgbClr val="292929"/>
        </a:fontRef>
        <a:srgbClr val="292929"/>
      </a:tcTxStyle>
      <a:tcStyle>
        <a:tcBdr>
          <a:left>
            <a:ln w="12700" cap="flat">
              <a:solidFill>
                <a:srgbClr val="292929"/>
              </a:solidFill>
              <a:prstDash val="solid"/>
              <a:round/>
            </a:ln>
          </a:left>
          <a:right>
            <a:ln w="12700" cap="flat">
              <a:solidFill>
                <a:srgbClr val="292929"/>
              </a:solidFill>
              <a:prstDash val="solid"/>
              <a:round/>
            </a:ln>
          </a:right>
          <a:top>
            <a:ln w="12700" cap="flat">
              <a:solidFill>
                <a:srgbClr val="292929"/>
              </a:solidFill>
              <a:prstDash val="solid"/>
              <a:round/>
            </a:ln>
          </a:top>
          <a:bottom>
            <a:ln w="25400" cap="flat">
              <a:solidFill>
                <a:srgbClr val="292929"/>
              </a:solidFill>
              <a:prstDash val="solid"/>
              <a:round/>
            </a:ln>
          </a:bottom>
          <a:insideH>
            <a:ln w="12700" cap="flat">
              <a:solidFill>
                <a:srgbClr val="292929"/>
              </a:solidFill>
              <a:prstDash val="solid"/>
              <a:round/>
            </a:ln>
          </a:insideH>
          <a:insideV>
            <a:ln w="12700" cap="flat">
              <a:solidFill>
                <a:srgbClr val="292929"/>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39"/>
    <p:restoredTop sz="94753"/>
  </p:normalViewPr>
  <p:slideViewPr>
    <p:cSldViewPr snapToGrid="0" snapToObjects="1">
      <p:cViewPr>
        <p:scale>
          <a:sx n="120" d="100"/>
          <a:sy n="120" d="100"/>
        </p:scale>
        <p:origin x="10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 name="Shape 36"/>
          <p:cNvSpPr>
            <a:spLocks noGrp="1" noRot="1" noChangeAspect="1"/>
          </p:cNvSpPr>
          <p:nvPr>
            <p:ph type="sldImg"/>
          </p:nvPr>
        </p:nvSpPr>
        <p:spPr>
          <a:xfrm>
            <a:off x="1143000" y="685800"/>
            <a:ext cx="4572000" cy="3429000"/>
          </a:xfrm>
          <a:prstGeom prst="rect">
            <a:avLst/>
          </a:prstGeom>
        </p:spPr>
        <p:txBody>
          <a:bodyPr/>
          <a:lstStyle/>
          <a:p>
            <a:endParaRPr/>
          </a:p>
        </p:txBody>
      </p:sp>
      <p:sp>
        <p:nvSpPr>
          <p:cNvPr id="37" name="Shape 3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57845871"/>
      </p:ext>
    </p:extLst>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Arial"/>
      </a:defRPr>
    </a:lvl1pPr>
    <a:lvl2pPr indent="228600" latinLnBrk="0">
      <a:spcBef>
        <a:spcPts val="400"/>
      </a:spcBef>
      <a:defRPr sz="1200">
        <a:latin typeface="+mj-lt"/>
        <a:ea typeface="+mj-ea"/>
        <a:cs typeface="+mj-cs"/>
        <a:sym typeface="Arial"/>
      </a:defRPr>
    </a:lvl2pPr>
    <a:lvl3pPr indent="457200" latinLnBrk="0">
      <a:spcBef>
        <a:spcPts val="400"/>
      </a:spcBef>
      <a:defRPr sz="1200">
        <a:latin typeface="+mj-lt"/>
        <a:ea typeface="+mj-ea"/>
        <a:cs typeface="+mj-cs"/>
        <a:sym typeface="Arial"/>
      </a:defRPr>
    </a:lvl3pPr>
    <a:lvl4pPr indent="685800" latinLnBrk="0">
      <a:spcBef>
        <a:spcPts val="400"/>
      </a:spcBef>
      <a:defRPr sz="1200">
        <a:latin typeface="+mj-lt"/>
        <a:ea typeface="+mj-ea"/>
        <a:cs typeface="+mj-cs"/>
        <a:sym typeface="Arial"/>
      </a:defRPr>
    </a:lvl4pPr>
    <a:lvl5pPr indent="914400" latinLnBrk="0">
      <a:spcBef>
        <a:spcPts val="400"/>
      </a:spcBef>
      <a:defRPr sz="1200">
        <a:latin typeface="+mj-lt"/>
        <a:ea typeface="+mj-ea"/>
        <a:cs typeface="+mj-cs"/>
        <a:sym typeface="Arial"/>
      </a:defRPr>
    </a:lvl5pPr>
    <a:lvl6pPr indent="1143000" latinLnBrk="0">
      <a:spcBef>
        <a:spcPts val="400"/>
      </a:spcBef>
      <a:defRPr sz="1200">
        <a:latin typeface="+mj-lt"/>
        <a:ea typeface="+mj-ea"/>
        <a:cs typeface="+mj-cs"/>
        <a:sym typeface="Arial"/>
      </a:defRPr>
    </a:lvl6pPr>
    <a:lvl7pPr indent="1371600" latinLnBrk="0">
      <a:spcBef>
        <a:spcPts val="400"/>
      </a:spcBef>
      <a:defRPr sz="1200">
        <a:latin typeface="+mj-lt"/>
        <a:ea typeface="+mj-ea"/>
        <a:cs typeface="+mj-cs"/>
        <a:sym typeface="Arial"/>
      </a:defRPr>
    </a:lvl7pPr>
    <a:lvl8pPr indent="1600200" latinLnBrk="0">
      <a:spcBef>
        <a:spcPts val="400"/>
      </a:spcBef>
      <a:defRPr sz="1200">
        <a:latin typeface="+mj-lt"/>
        <a:ea typeface="+mj-ea"/>
        <a:cs typeface="+mj-cs"/>
        <a:sym typeface="Arial"/>
      </a:defRPr>
    </a:lvl8pPr>
    <a:lvl9pPr indent="1828800" latinLnBrk="0">
      <a:spcBef>
        <a:spcPts val="400"/>
      </a:spcBef>
      <a:defRPr sz="12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925694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6" name="Shape 1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3" name="Shape 23"/>
          <p:cNvSpPr/>
          <p:nvPr/>
        </p:nvSpPr>
        <p:spPr>
          <a:xfrm>
            <a:off x="228600" y="1635125"/>
            <a:ext cx="2514600" cy="2514600"/>
          </a:xfrm>
          <a:prstGeom prst="ellipse">
            <a:avLst/>
          </a:prstGeom>
          <a:ln w="12700">
            <a:solidFill>
              <a:schemeClr val="accent1"/>
            </a:solidFill>
          </a:ln>
        </p:spPr>
        <p:txBody>
          <a:bodyPr lIns="45719" rIns="45719" anchor="ctr"/>
          <a:lstStyle/>
          <a:p>
            <a:pPr algn="ctr"/>
            <a:endParaRPr/>
          </a:p>
        </p:txBody>
      </p:sp>
      <p:sp>
        <p:nvSpPr>
          <p:cNvPr id="24" name="Shape 24"/>
          <p:cNvSpPr/>
          <p:nvPr/>
        </p:nvSpPr>
        <p:spPr>
          <a:xfrm>
            <a:off x="0" y="2397125"/>
            <a:ext cx="4724400" cy="1143001"/>
          </a:xfrm>
          <a:prstGeom prst="rect">
            <a:avLst/>
          </a:prstGeom>
          <a:solidFill>
            <a:schemeClr val="accent2"/>
          </a:solidFill>
          <a:ln w="12700">
            <a:miter lim="400000"/>
          </a:ln>
        </p:spPr>
        <p:txBody>
          <a:bodyPr lIns="45719" rIns="45719" anchor="ctr"/>
          <a:lstStyle/>
          <a:p>
            <a:pPr algn="ctr">
              <a:defRPr sz="2400"/>
            </a:pPr>
            <a:endParaRPr/>
          </a:p>
        </p:txBody>
      </p:sp>
      <p:sp>
        <p:nvSpPr>
          <p:cNvPr id="25" name="Shape 25"/>
          <p:cNvSpPr/>
          <p:nvPr/>
        </p:nvSpPr>
        <p:spPr>
          <a:xfrm>
            <a:off x="3962400" y="2397125"/>
            <a:ext cx="4724400" cy="1143001"/>
          </a:xfrm>
          <a:prstGeom prst="rect">
            <a:avLst/>
          </a:prstGeom>
          <a:gradFill>
            <a:gsLst>
              <a:gs pos="0">
                <a:srgbClr val="FFFFFF"/>
              </a:gs>
              <a:gs pos="100000">
                <a:schemeClr val="accent2"/>
              </a:gs>
            </a:gsLst>
            <a:lin ang="10800000"/>
          </a:gradFill>
          <a:ln w="12700">
            <a:miter lim="400000"/>
          </a:ln>
        </p:spPr>
        <p:txBody>
          <a:bodyPr lIns="45719" rIns="45719" anchor="ctr"/>
          <a:lstStyle/>
          <a:p>
            <a:pPr algn="ctr">
              <a:defRPr sz="2400"/>
            </a:pPr>
            <a:endParaRPr/>
          </a:p>
        </p:txBody>
      </p:sp>
      <p:pic>
        <p:nvPicPr>
          <p:cNvPr id="26" name="tower.jpg" descr="tower"/>
          <p:cNvPicPr>
            <a:picLocks noChangeAspect="1"/>
          </p:cNvPicPr>
          <p:nvPr/>
        </p:nvPicPr>
        <p:blipFill>
          <a:blip r:embed="rId2">
            <a:extLst/>
          </a:blip>
          <a:stretch>
            <a:fillRect/>
          </a:stretch>
        </p:blipFill>
        <p:spPr>
          <a:xfrm>
            <a:off x="6542087" y="188912"/>
            <a:ext cx="1990726" cy="1095376"/>
          </a:xfrm>
          <a:prstGeom prst="rect">
            <a:avLst/>
          </a:prstGeom>
          <a:ln w="12700">
            <a:miter lim="400000"/>
          </a:ln>
        </p:spPr>
      </p:pic>
      <p:pic>
        <p:nvPicPr>
          <p:cNvPr id="27" name="NJU2.png" descr="NJU2"/>
          <p:cNvPicPr>
            <a:picLocks noChangeAspect="1"/>
          </p:cNvPicPr>
          <p:nvPr/>
        </p:nvPicPr>
        <p:blipFill>
          <a:blip r:embed="rId3">
            <a:extLst/>
          </a:blip>
          <a:stretch>
            <a:fillRect/>
          </a:stretch>
        </p:blipFill>
        <p:spPr>
          <a:xfrm>
            <a:off x="252412" y="260350"/>
            <a:ext cx="2303463" cy="904875"/>
          </a:xfrm>
          <a:prstGeom prst="rect">
            <a:avLst/>
          </a:prstGeom>
          <a:ln w="12700">
            <a:miter lim="400000"/>
          </a:ln>
        </p:spPr>
      </p:pic>
      <p:pic>
        <p:nvPicPr>
          <p:cNvPr id="28" name="image.png"/>
          <p:cNvPicPr>
            <a:picLocks noChangeAspect="1"/>
          </p:cNvPicPr>
          <p:nvPr/>
        </p:nvPicPr>
        <p:blipFill>
          <a:blip r:embed="rId4">
            <a:extLst/>
          </a:blip>
          <a:stretch>
            <a:fillRect/>
          </a:stretch>
        </p:blipFill>
        <p:spPr>
          <a:xfrm>
            <a:off x="14287" y="6092825"/>
            <a:ext cx="9117013" cy="28575"/>
          </a:xfrm>
          <a:prstGeom prst="rect">
            <a:avLst/>
          </a:prstGeom>
          <a:ln w="12700">
            <a:miter lim="400000"/>
          </a:ln>
        </p:spPr>
      </p:pic>
      <p:pic>
        <p:nvPicPr>
          <p:cNvPr id="29" name="image.png"/>
          <p:cNvPicPr>
            <a:picLocks noChangeAspect="1"/>
          </p:cNvPicPr>
          <p:nvPr/>
        </p:nvPicPr>
        <p:blipFill>
          <a:blip r:embed="rId4">
            <a:extLst/>
          </a:blip>
          <a:stretch>
            <a:fillRect/>
          </a:stretch>
        </p:blipFill>
        <p:spPr>
          <a:xfrm>
            <a:off x="0" y="1268412"/>
            <a:ext cx="9117013" cy="28576"/>
          </a:xfrm>
          <a:prstGeom prst="rect">
            <a:avLst/>
          </a:prstGeom>
          <a:ln w="12700">
            <a:miter lim="400000"/>
          </a:ln>
        </p:spPr>
      </p:pic>
      <p:sp>
        <p:nvSpPr>
          <p:cNvPr id="30" name="Shape 3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jpeg"/><Relationship Id="rId5" Type="http://schemas.openxmlformats.org/officeDocument/2006/relationships/image" Target="../media/image2.png"/><Relationship Id="rId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1125537"/>
            <a:ext cx="2133600" cy="101601"/>
          </a:xfrm>
          <a:prstGeom prst="rect">
            <a:avLst/>
          </a:prstGeom>
          <a:solidFill>
            <a:schemeClr val="accent2"/>
          </a:solidFill>
          <a:ln w="12700">
            <a:miter lim="400000"/>
          </a:ln>
        </p:spPr>
        <p:txBody>
          <a:bodyPr lIns="45719" rIns="45719" anchor="ctr"/>
          <a:lstStyle/>
          <a:p>
            <a:pPr algn="ctr">
              <a:defRPr sz="2400"/>
            </a:pPr>
            <a:endParaRPr/>
          </a:p>
        </p:txBody>
      </p:sp>
      <p:sp>
        <p:nvSpPr>
          <p:cNvPr id="3" name="Shape 3"/>
          <p:cNvSpPr/>
          <p:nvPr/>
        </p:nvSpPr>
        <p:spPr>
          <a:xfrm>
            <a:off x="1447800" y="1125537"/>
            <a:ext cx="7239000" cy="101601"/>
          </a:xfrm>
          <a:prstGeom prst="rect">
            <a:avLst/>
          </a:prstGeom>
          <a:gradFill>
            <a:gsLst>
              <a:gs pos="0">
                <a:srgbClr val="FFFFFF"/>
              </a:gs>
              <a:gs pos="100000">
                <a:schemeClr val="accent2"/>
              </a:gs>
            </a:gsLst>
            <a:lin ang="10800000"/>
          </a:gradFill>
          <a:ln w="12700">
            <a:miter lim="400000"/>
          </a:ln>
        </p:spPr>
        <p:txBody>
          <a:bodyPr lIns="45719" rIns="45719" anchor="ctr"/>
          <a:lstStyle/>
          <a:p>
            <a:pPr algn="ctr">
              <a:defRPr sz="2400"/>
            </a:pPr>
            <a:endParaRPr/>
          </a:p>
        </p:txBody>
      </p:sp>
      <p:pic>
        <p:nvPicPr>
          <p:cNvPr id="4" name="tower.jpg" descr="tower"/>
          <p:cNvPicPr>
            <a:picLocks noChangeAspect="1"/>
          </p:cNvPicPr>
          <p:nvPr/>
        </p:nvPicPr>
        <p:blipFill>
          <a:blip r:embed="rId4">
            <a:extLst/>
          </a:blip>
          <a:stretch>
            <a:fillRect/>
          </a:stretch>
        </p:blipFill>
        <p:spPr>
          <a:xfrm>
            <a:off x="6542087" y="188912"/>
            <a:ext cx="1990726" cy="1095376"/>
          </a:xfrm>
          <a:prstGeom prst="rect">
            <a:avLst/>
          </a:prstGeom>
          <a:ln w="12700">
            <a:miter lim="400000"/>
          </a:ln>
        </p:spPr>
      </p:pic>
      <p:pic>
        <p:nvPicPr>
          <p:cNvPr id="5" name="image.png"/>
          <p:cNvPicPr>
            <a:picLocks noChangeAspect="1"/>
          </p:cNvPicPr>
          <p:nvPr/>
        </p:nvPicPr>
        <p:blipFill>
          <a:blip r:embed="rId5">
            <a:extLst/>
          </a:blip>
          <a:stretch>
            <a:fillRect/>
          </a:stretch>
        </p:blipFill>
        <p:spPr>
          <a:xfrm>
            <a:off x="14287" y="6092825"/>
            <a:ext cx="9117013" cy="28575"/>
          </a:xfrm>
          <a:prstGeom prst="rect">
            <a:avLst/>
          </a:prstGeom>
          <a:ln w="12700">
            <a:miter lim="400000"/>
          </a:ln>
        </p:spPr>
      </p:pic>
      <p:pic>
        <p:nvPicPr>
          <p:cNvPr id="6" name="校徽.png" descr="校徽"/>
          <p:cNvPicPr>
            <a:picLocks noChangeAspect="1"/>
          </p:cNvPicPr>
          <p:nvPr/>
        </p:nvPicPr>
        <p:blipFill>
          <a:blip r:embed="rId6">
            <a:extLst/>
          </a:blip>
          <a:stretch>
            <a:fillRect/>
          </a:stretch>
        </p:blipFill>
        <p:spPr>
          <a:xfrm>
            <a:off x="306387" y="261937"/>
            <a:ext cx="665163" cy="790576"/>
          </a:xfrm>
          <a:prstGeom prst="rect">
            <a:avLst/>
          </a:prstGeom>
          <a:ln w="12700">
            <a:miter lim="400000"/>
          </a:ln>
        </p:spPr>
      </p:pic>
      <p:sp>
        <p:nvSpPr>
          <p:cNvPr id="7" name="Shape 7"/>
          <p:cNvSpPr>
            <a:spLocks noGrp="1"/>
          </p:cNvSpPr>
          <p:nvPr>
            <p:ph type="sldNum" sz="quarter" idx="2"/>
          </p:nvPr>
        </p:nvSpPr>
        <p:spPr>
          <a:xfrm>
            <a:off x="8128039" y="6284912"/>
            <a:ext cx="330161" cy="313393"/>
          </a:xfrm>
          <a:prstGeom prst="rect">
            <a:avLst/>
          </a:prstGeom>
          <a:ln w="12700">
            <a:miter lim="400000"/>
          </a:ln>
        </p:spPr>
        <p:txBody>
          <a:bodyPr wrap="none" lIns="45719" rIns="45719">
            <a:spAutoFit/>
          </a:bodyPr>
          <a:lstStyle>
            <a:lvl1pPr algn="r">
              <a:defRPr sz="1600"/>
            </a:lvl1pPr>
          </a:lstStyle>
          <a:p>
            <a:fld id="{86CB4B4D-7CA3-9044-876B-883B54F8677D}" type="slidenum">
              <a:t>‹#›</a:t>
            </a:fld>
            <a:endParaRPr/>
          </a:p>
        </p:txBody>
      </p:sp>
      <p:sp>
        <p:nvSpPr>
          <p:cNvPr id="8" name="Shape 8"/>
          <p:cNvSpPr>
            <a:spLocks noGrp="1"/>
          </p:cNvSpPr>
          <p:nvPr>
            <p:ph type="title"/>
          </p:nvPr>
        </p:nvSpPr>
        <p:spPr>
          <a:xfrm>
            <a:off x="457200" y="0"/>
            <a:ext cx="8229600" cy="1417638"/>
          </a:xfrm>
          <a:prstGeom prst="rect">
            <a:avLst/>
          </a:prstGeom>
          <a:ln w="12700">
            <a:miter lim="400000"/>
          </a:ln>
          <a:extLst>
            <a:ext uri="{C572A759-6A51-4108-AA02-DFA0A04FC94B}">
              <ma14:wrappingTextBoxFlag xmlns:ma14="http://schemas.microsoft.com/office/mac/drawingml/2011/main" val="1"/>
            </a:ext>
          </a:extLst>
        </p:spPr>
        <p:txBody>
          <a:bodyPr lIns="45719" rIns="45719" anchor="b"/>
          <a:lstStyle/>
          <a:p>
            <a:r>
              <a:t>标题文本</a:t>
            </a:r>
          </a:p>
        </p:txBody>
      </p:sp>
      <p:sp>
        <p:nvSpPr>
          <p:cNvPr id="9" name="Shape 9"/>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r>
              <a:t>正文级别 1</a:t>
            </a:r>
          </a:p>
          <a:p>
            <a:pPr lvl="1"/>
            <a:r>
              <a:t>正文级别 2</a:t>
            </a:r>
          </a:p>
          <a:p>
            <a:pPr lvl="2"/>
            <a:r>
              <a:t>正文级别 3</a:t>
            </a:r>
          </a:p>
          <a:p>
            <a:pPr lvl="3"/>
            <a:r>
              <a:t>正文级别 4</a:t>
            </a:r>
          </a:p>
          <a:p>
            <a:pPr lvl="4"/>
            <a:r>
              <a:t>正文级别 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3200" b="0" i="0" u="none" strike="noStrike" cap="none" spc="0" baseline="0">
          <a:ln>
            <a:noFill/>
          </a:ln>
          <a:solidFill>
            <a:srgbClr val="292929"/>
          </a:solidFill>
          <a:uFillTx/>
          <a:latin typeface="+mj-lt"/>
          <a:ea typeface="+mj-ea"/>
          <a:cs typeface="+mj-cs"/>
          <a:sym typeface="Arial"/>
        </a:defRPr>
      </a:lvl1pPr>
      <a:lvl2pPr marL="0" marR="0" indent="0" algn="ctr" defTabSz="914400" rtl="0" latinLnBrk="0">
        <a:lnSpc>
          <a:spcPct val="100000"/>
        </a:lnSpc>
        <a:spcBef>
          <a:spcPts val="0"/>
        </a:spcBef>
        <a:spcAft>
          <a:spcPts val="0"/>
        </a:spcAft>
        <a:buClrTx/>
        <a:buSzTx/>
        <a:buFontTx/>
        <a:buNone/>
        <a:tabLst/>
        <a:defRPr sz="3200" b="0" i="0" u="none" strike="noStrike" cap="none" spc="0" baseline="0">
          <a:ln>
            <a:noFill/>
          </a:ln>
          <a:solidFill>
            <a:srgbClr val="292929"/>
          </a:solidFill>
          <a:uFillTx/>
          <a:latin typeface="+mj-lt"/>
          <a:ea typeface="+mj-ea"/>
          <a:cs typeface="+mj-cs"/>
          <a:sym typeface="Arial"/>
        </a:defRPr>
      </a:lvl2pPr>
      <a:lvl3pPr marL="0" marR="0" indent="0" algn="ctr" defTabSz="914400" rtl="0" latinLnBrk="0">
        <a:lnSpc>
          <a:spcPct val="100000"/>
        </a:lnSpc>
        <a:spcBef>
          <a:spcPts val="0"/>
        </a:spcBef>
        <a:spcAft>
          <a:spcPts val="0"/>
        </a:spcAft>
        <a:buClrTx/>
        <a:buSzTx/>
        <a:buFontTx/>
        <a:buNone/>
        <a:tabLst/>
        <a:defRPr sz="3200" b="0" i="0" u="none" strike="noStrike" cap="none" spc="0" baseline="0">
          <a:ln>
            <a:noFill/>
          </a:ln>
          <a:solidFill>
            <a:srgbClr val="292929"/>
          </a:solidFill>
          <a:uFillTx/>
          <a:latin typeface="+mj-lt"/>
          <a:ea typeface="+mj-ea"/>
          <a:cs typeface="+mj-cs"/>
          <a:sym typeface="Arial"/>
        </a:defRPr>
      </a:lvl3pPr>
      <a:lvl4pPr marL="0" marR="0" indent="0" algn="ctr" defTabSz="914400" rtl="0" latinLnBrk="0">
        <a:lnSpc>
          <a:spcPct val="100000"/>
        </a:lnSpc>
        <a:spcBef>
          <a:spcPts val="0"/>
        </a:spcBef>
        <a:spcAft>
          <a:spcPts val="0"/>
        </a:spcAft>
        <a:buClrTx/>
        <a:buSzTx/>
        <a:buFontTx/>
        <a:buNone/>
        <a:tabLst/>
        <a:defRPr sz="3200" b="0" i="0" u="none" strike="noStrike" cap="none" spc="0" baseline="0">
          <a:ln>
            <a:noFill/>
          </a:ln>
          <a:solidFill>
            <a:srgbClr val="292929"/>
          </a:solidFill>
          <a:uFillTx/>
          <a:latin typeface="+mj-lt"/>
          <a:ea typeface="+mj-ea"/>
          <a:cs typeface="+mj-cs"/>
          <a:sym typeface="Arial"/>
        </a:defRPr>
      </a:lvl4pPr>
      <a:lvl5pPr marL="0" marR="0" indent="0" algn="ctr" defTabSz="914400" rtl="0" latinLnBrk="0">
        <a:lnSpc>
          <a:spcPct val="100000"/>
        </a:lnSpc>
        <a:spcBef>
          <a:spcPts val="0"/>
        </a:spcBef>
        <a:spcAft>
          <a:spcPts val="0"/>
        </a:spcAft>
        <a:buClrTx/>
        <a:buSzTx/>
        <a:buFontTx/>
        <a:buNone/>
        <a:tabLst/>
        <a:defRPr sz="3200" b="0" i="0" u="none" strike="noStrike" cap="none" spc="0" baseline="0">
          <a:ln>
            <a:noFill/>
          </a:ln>
          <a:solidFill>
            <a:srgbClr val="292929"/>
          </a:solidFill>
          <a:uFillTx/>
          <a:latin typeface="+mj-lt"/>
          <a:ea typeface="+mj-ea"/>
          <a:cs typeface="+mj-cs"/>
          <a:sym typeface="Arial"/>
        </a:defRPr>
      </a:lvl5pPr>
      <a:lvl6pPr marL="0" marR="0" indent="457200" algn="ctr" defTabSz="914400" rtl="0" latinLnBrk="0">
        <a:lnSpc>
          <a:spcPct val="100000"/>
        </a:lnSpc>
        <a:spcBef>
          <a:spcPts val="0"/>
        </a:spcBef>
        <a:spcAft>
          <a:spcPts val="0"/>
        </a:spcAft>
        <a:buClrTx/>
        <a:buSzTx/>
        <a:buFontTx/>
        <a:buNone/>
        <a:tabLst/>
        <a:defRPr sz="3200" b="0" i="0" u="none" strike="noStrike" cap="none" spc="0" baseline="0">
          <a:ln>
            <a:noFill/>
          </a:ln>
          <a:solidFill>
            <a:srgbClr val="292929"/>
          </a:solidFill>
          <a:uFillTx/>
          <a:latin typeface="+mj-lt"/>
          <a:ea typeface="+mj-ea"/>
          <a:cs typeface="+mj-cs"/>
          <a:sym typeface="Arial"/>
        </a:defRPr>
      </a:lvl6pPr>
      <a:lvl7pPr marL="0" marR="0" indent="914400" algn="ctr" defTabSz="914400" rtl="0" latinLnBrk="0">
        <a:lnSpc>
          <a:spcPct val="100000"/>
        </a:lnSpc>
        <a:spcBef>
          <a:spcPts val="0"/>
        </a:spcBef>
        <a:spcAft>
          <a:spcPts val="0"/>
        </a:spcAft>
        <a:buClrTx/>
        <a:buSzTx/>
        <a:buFontTx/>
        <a:buNone/>
        <a:tabLst/>
        <a:defRPr sz="3200" b="0" i="0" u="none" strike="noStrike" cap="none" spc="0" baseline="0">
          <a:ln>
            <a:noFill/>
          </a:ln>
          <a:solidFill>
            <a:srgbClr val="292929"/>
          </a:solidFill>
          <a:uFillTx/>
          <a:latin typeface="+mj-lt"/>
          <a:ea typeface="+mj-ea"/>
          <a:cs typeface="+mj-cs"/>
          <a:sym typeface="Arial"/>
        </a:defRPr>
      </a:lvl7pPr>
      <a:lvl8pPr marL="0" marR="0" indent="1371600" algn="ctr" defTabSz="914400" rtl="0" latinLnBrk="0">
        <a:lnSpc>
          <a:spcPct val="100000"/>
        </a:lnSpc>
        <a:spcBef>
          <a:spcPts val="0"/>
        </a:spcBef>
        <a:spcAft>
          <a:spcPts val="0"/>
        </a:spcAft>
        <a:buClrTx/>
        <a:buSzTx/>
        <a:buFontTx/>
        <a:buNone/>
        <a:tabLst/>
        <a:defRPr sz="3200" b="0" i="0" u="none" strike="noStrike" cap="none" spc="0" baseline="0">
          <a:ln>
            <a:noFill/>
          </a:ln>
          <a:solidFill>
            <a:srgbClr val="292929"/>
          </a:solidFill>
          <a:uFillTx/>
          <a:latin typeface="+mj-lt"/>
          <a:ea typeface="+mj-ea"/>
          <a:cs typeface="+mj-cs"/>
          <a:sym typeface="Arial"/>
        </a:defRPr>
      </a:lvl8pPr>
      <a:lvl9pPr marL="0" marR="0" indent="1828800" algn="ctr" defTabSz="914400" rtl="0" latinLnBrk="0">
        <a:lnSpc>
          <a:spcPct val="100000"/>
        </a:lnSpc>
        <a:spcBef>
          <a:spcPts val="0"/>
        </a:spcBef>
        <a:spcAft>
          <a:spcPts val="0"/>
        </a:spcAft>
        <a:buClrTx/>
        <a:buSzTx/>
        <a:buFontTx/>
        <a:buNone/>
        <a:tabLst/>
        <a:defRPr sz="3200" b="0" i="0" u="none" strike="noStrike" cap="none" spc="0" baseline="0">
          <a:ln>
            <a:noFill/>
          </a:ln>
          <a:solidFill>
            <a:srgbClr val="292929"/>
          </a:solidFill>
          <a:uFillTx/>
          <a:latin typeface="+mj-lt"/>
          <a:ea typeface="+mj-ea"/>
          <a:cs typeface="+mj-cs"/>
          <a:sym typeface="Arial"/>
        </a:defRPr>
      </a:lvl9pPr>
    </p:titleStyle>
    <p:bodyStyle>
      <a:lvl1pPr marL="447675" marR="0" indent="-447675" algn="l" defTabSz="914400" rtl="0" latinLnBrk="0">
        <a:lnSpc>
          <a:spcPct val="100000"/>
        </a:lnSpc>
        <a:spcBef>
          <a:spcPts val="600"/>
        </a:spcBef>
        <a:spcAft>
          <a:spcPts val="0"/>
        </a:spcAft>
        <a:buClr>
          <a:schemeClr val="accent1"/>
        </a:buClr>
        <a:buSzPct val="70000"/>
        <a:buFont typeface="Wingdings"/>
        <a:buChar char="■"/>
        <a:tabLst/>
        <a:defRPr sz="2800" b="0" i="0" u="none" strike="noStrike" cap="none" spc="0" baseline="0">
          <a:ln>
            <a:noFill/>
          </a:ln>
          <a:solidFill>
            <a:srgbClr val="292929"/>
          </a:solidFill>
          <a:uFillTx/>
          <a:latin typeface="+mj-lt"/>
          <a:ea typeface="+mj-ea"/>
          <a:cs typeface="+mj-cs"/>
          <a:sym typeface="Arial"/>
        </a:defRPr>
      </a:lvl1pPr>
      <a:lvl2pPr marL="962289" marR="0" indent="-513027" algn="l" defTabSz="914400" rtl="0" latinLnBrk="0">
        <a:lnSpc>
          <a:spcPct val="100000"/>
        </a:lnSpc>
        <a:spcBef>
          <a:spcPts val="600"/>
        </a:spcBef>
        <a:spcAft>
          <a:spcPts val="0"/>
        </a:spcAft>
        <a:buClr>
          <a:schemeClr val="accent1"/>
        </a:buClr>
        <a:buSzPct val="65000"/>
        <a:buFont typeface="Wingdings"/>
        <a:buChar char="○"/>
        <a:tabLst/>
        <a:defRPr sz="2800" b="0" i="0" u="none" strike="noStrike" cap="none" spc="0" baseline="0">
          <a:ln>
            <a:noFill/>
          </a:ln>
          <a:solidFill>
            <a:srgbClr val="292929"/>
          </a:solidFill>
          <a:uFillTx/>
          <a:latin typeface="+mj-lt"/>
          <a:ea typeface="+mj-ea"/>
          <a:cs typeface="+mj-cs"/>
          <a:sym typeface="Arial"/>
        </a:defRPr>
      </a:lvl2pPr>
      <a:lvl3pPr marL="1455102" marR="0" indent="-564514" algn="l" defTabSz="914400" rtl="0" latinLnBrk="0">
        <a:lnSpc>
          <a:spcPct val="100000"/>
        </a:lnSpc>
        <a:spcBef>
          <a:spcPts val="600"/>
        </a:spcBef>
        <a:spcAft>
          <a:spcPts val="0"/>
        </a:spcAft>
        <a:buClr>
          <a:schemeClr val="accent1"/>
        </a:buClr>
        <a:buSzPct val="70000"/>
        <a:buFont typeface="Wingdings"/>
        <a:buChar char="■"/>
        <a:tabLst/>
        <a:defRPr sz="2800" b="0" i="0" u="none" strike="noStrike" cap="none" spc="0" baseline="0">
          <a:ln>
            <a:noFill/>
          </a:ln>
          <a:solidFill>
            <a:srgbClr val="292929"/>
          </a:solidFill>
          <a:uFillTx/>
          <a:latin typeface="+mj-lt"/>
          <a:ea typeface="+mj-ea"/>
          <a:cs typeface="+mj-cs"/>
          <a:sym typeface="Arial"/>
        </a:defRPr>
      </a:lvl3pPr>
      <a:lvl4pPr marL="1895475" marR="0" indent="-600075" algn="l" defTabSz="914400" rtl="0" latinLnBrk="0">
        <a:lnSpc>
          <a:spcPct val="100000"/>
        </a:lnSpc>
        <a:spcBef>
          <a:spcPts val="600"/>
        </a:spcBef>
        <a:spcAft>
          <a:spcPts val="0"/>
        </a:spcAft>
        <a:buClr>
          <a:schemeClr val="accent1"/>
        </a:buClr>
        <a:buSzPct val="75000"/>
        <a:buFont typeface="Wingdings"/>
        <a:buChar char="○"/>
        <a:tabLst/>
        <a:defRPr sz="2800" b="0" i="0" u="none" strike="noStrike" cap="none" spc="0" baseline="0">
          <a:ln>
            <a:noFill/>
          </a:ln>
          <a:solidFill>
            <a:srgbClr val="292929"/>
          </a:solidFill>
          <a:uFillTx/>
          <a:latin typeface="+mj-lt"/>
          <a:ea typeface="+mj-ea"/>
          <a:cs typeface="+mj-cs"/>
          <a:sym typeface="Arial"/>
        </a:defRPr>
      </a:lvl4pPr>
      <a:lvl5pPr marL="2360612" marR="0" indent="-677862" algn="l" defTabSz="914400" rtl="0" latinLnBrk="0">
        <a:lnSpc>
          <a:spcPct val="100000"/>
        </a:lnSpc>
        <a:spcBef>
          <a:spcPts val="600"/>
        </a:spcBef>
        <a:spcAft>
          <a:spcPts val="0"/>
        </a:spcAft>
        <a:buClr>
          <a:schemeClr val="accent1"/>
        </a:buClr>
        <a:buSzPct val="70000"/>
        <a:buFont typeface="Wingdings"/>
        <a:buChar char="■"/>
        <a:tabLst/>
        <a:defRPr sz="2800" b="0" i="0" u="none" strike="noStrike" cap="none" spc="0" baseline="0">
          <a:ln>
            <a:noFill/>
          </a:ln>
          <a:solidFill>
            <a:srgbClr val="292929"/>
          </a:solidFill>
          <a:uFillTx/>
          <a:latin typeface="+mj-lt"/>
          <a:ea typeface="+mj-ea"/>
          <a:cs typeface="+mj-cs"/>
          <a:sym typeface="Arial"/>
        </a:defRPr>
      </a:lvl5pPr>
      <a:lvl6pPr marL="2817812" marR="0" indent="-677862" algn="l" defTabSz="914400" rtl="0" latinLnBrk="0">
        <a:lnSpc>
          <a:spcPct val="100000"/>
        </a:lnSpc>
        <a:spcBef>
          <a:spcPts val="600"/>
        </a:spcBef>
        <a:spcAft>
          <a:spcPts val="0"/>
        </a:spcAft>
        <a:buClr>
          <a:schemeClr val="accent1"/>
        </a:buClr>
        <a:buSzPct val="70000"/>
        <a:buFont typeface="Wingdings"/>
        <a:buChar char="•"/>
        <a:tabLst/>
        <a:defRPr sz="2800" b="0" i="0" u="none" strike="noStrike" cap="none" spc="0" baseline="0">
          <a:ln>
            <a:noFill/>
          </a:ln>
          <a:solidFill>
            <a:srgbClr val="292929"/>
          </a:solidFill>
          <a:uFillTx/>
          <a:latin typeface="+mj-lt"/>
          <a:ea typeface="+mj-ea"/>
          <a:cs typeface="+mj-cs"/>
          <a:sym typeface="Arial"/>
        </a:defRPr>
      </a:lvl6pPr>
      <a:lvl7pPr marL="3275012" marR="0" indent="-677862" algn="l" defTabSz="914400" rtl="0" latinLnBrk="0">
        <a:lnSpc>
          <a:spcPct val="100000"/>
        </a:lnSpc>
        <a:spcBef>
          <a:spcPts val="600"/>
        </a:spcBef>
        <a:spcAft>
          <a:spcPts val="0"/>
        </a:spcAft>
        <a:buClr>
          <a:schemeClr val="accent1"/>
        </a:buClr>
        <a:buSzPct val="70000"/>
        <a:buFont typeface="Wingdings"/>
        <a:buChar char="•"/>
        <a:tabLst/>
        <a:defRPr sz="2800" b="0" i="0" u="none" strike="noStrike" cap="none" spc="0" baseline="0">
          <a:ln>
            <a:noFill/>
          </a:ln>
          <a:solidFill>
            <a:srgbClr val="292929"/>
          </a:solidFill>
          <a:uFillTx/>
          <a:latin typeface="+mj-lt"/>
          <a:ea typeface="+mj-ea"/>
          <a:cs typeface="+mj-cs"/>
          <a:sym typeface="Arial"/>
        </a:defRPr>
      </a:lvl7pPr>
      <a:lvl8pPr marL="3732212" marR="0" indent="-677862" algn="l" defTabSz="914400" rtl="0" latinLnBrk="0">
        <a:lnSpc>
          <a:spcPct val="100000"/>
        </a:lnSpc>
        <a:spcBef>
          <a:spcPts val="600"/>
        </a:spcBef>
        <a:spcAft>
          <a:spcPts val="0"/>
        </a:spcAft>
        <a:buClr>
          <a:schemeClr val="accent1"/>
        </a:buClr>
        <a:buSzPct val="70000"/>
        <a:buFont typeface="Wingdings"/>
        <a:buChar char="•"/>
        <a:tabLst/>
        <a:defRPr sz="2800" b="0" i="0" u="none" strike="noStrike" cap="none" spc="0" baseline="0">
          <a:ln>
            <a:noFill/>
          </a:ln>
          <a:solidFill>
            <a:srgbClr val="292929"/>
          </a:solidFill>
          <a:uFillTx/>
          <a:latin typeface="+mj-lt"/>
          <a:ea typeface="+mj-ea"/>
          <a:cs typeface="+mj-cs"/>
          <a:sym typeface="Arial"/>
        </a:defRPr>
      </a:lvl8pPr>
      <a:lvl9pPr marL="4189412" marR="0" indent="-677862" algn="l" defTabSz="914400" rtl="0" latinLnBrk="0">
        <a:lnSpc>
          <a:spcPct val="100000"/>
        </a:lnSpc>
        <a:spcBef>
          <a:spcPts val="600"/>
        </a:spcBef>
        <a:spcAft>
          <a:spcPts val="0"/>
        </a:spcAft>
        <a:buClr>
          <a:schemeClr val="accent1"/>
        </a:buClr>
        <a:buSzPct val="70000"/>
        <a:buFont typeface="Wingdings"/>
        <a:buChar char="•"/>
        <a:tabLst/>
        <a:defRPr sz="2800" b="0" i="0" u="none" strike="noStrike" cap="none" spc="0" baseline="0">
          <a:ln>
            <a:noFill/>
          </a:ln>
          <a:solidFill>
            <a:srgbClr val="292929"/>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8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p:nvPr/>
        </p:nvSpPr>
        <p:spPr>
          <a:xfrm>
            <a:off x="685800" y="6284912"/>
            <a:ext cx="1293813" cy="313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vl1pPr>
          </a:lstStyle>
          <a:p>
            <a:r>
              <a:t>06/09/17</a:t>
            </a:r>
          </a:p>
        </p:txBody>
      </p:sp>
      <p:sp>
        <p:nvSpPr>
          <p:cNvPr id="40" name="Shape 40"/>
          <p:cNvSpPr>
            <a:spLocks noGrp="1"/>
          </p:cNvSpPr>
          <p:nvPr>
            <p:ph type="sldNum" sz="quarter" idx="2"/>
          </p:nvPr>
        </p:nvSpPr>
        <p:spPr>
          <a:xfrm>
            <a:off x="8241049" y="6284912"/>
            <a:ext cx="217151" cy="31339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a:t>
            </a:fld>
            <a:endParaRPr/>
          </a:p>
        </p:txBody>
      </p:sp>
      <p:sp>
        <p:nvSpPr>
          <p:cNvPr id="41" name="Shape 41"/>
          <p:cNvSpPr>
            <a:spLocks noGrp="1"/>
          </p:cNvSpPr>
          <p:nvPr>
            <p:ph type="title" idx="4294967295"/>
          </p:nvPr>
        </p:nvSpPr>
        <p:spPr>
          <a:xfrm>
            <a:off x="615596" y="1898649"/>
            <a:ext cx="7702551" cy="1987551"/>
          </a:xfrm>
          <a:prstGeom prst="rect">
            <a:avLst/>
          </a:prstGeom>
        </p:spPr>
        <p:txBody>
          <a:bodyPr anchor="ctr">
            <a:normAutofit/>
          </a:bodyPr>
          <a:lstStyle/>
          <a:p>
            <a:pPr>
              <a:defRPr sz="3400" b="1"/>
            </a:pPr>
            <a:r>
              <a:t/>
            </a:r>
            <a:br/>
            <a:r>
              <a:t>基于搜索关键词的用户属性分析预测</a:t>
            </a:r>
            <a:r>
              <a:rPr sz="2800" b="0">
                <a:latin typeface="宋体"/>
                <a:ea typeface="宋体"/>
                <a:cs typeface="宋体"/>
                <a:sym typeface="宋体"/>
              </a:rPr>
              <a:t/>
            </a:r>
            <a:br>
              <a:rPr sz="2800" b="0">
                <a:latin typeface="宋体"/>
                <a:ea typeface="宋体"/>
                <a:cs typeface="宋体"/>
                <a:sym typeface="宋体"/>
              </a:rPr>
            </a:br>
            <a:endParaRPr sz="2800" b="0">
              <a:latin typeface="宋体"/>
              <a:ea typeface="宋体"/>
              <a:cs typeface="宋体"/>
              <a:sym typeface="宋体"/>
            </a:endParaRPr>
          </a:p>
        </p:txBody>
      </p:sp>
      <p:sp>
        <p:nvSpPr>
          <p:cNvPr id="42" name="Shape 42"/>
          <p:cNvSpPr/>
          <p:nvPr/>
        </p:nvSpPr>
        <p:spPr>
          <a:xfrm>
            <a:off x="5435600" y="4292600"/>
            <a:ext cx="2808288" cy="101854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r>
              <a:t>报告人</a:t>
            </a:r>
            <a:r>
              <a:rPr>
                <a:latin typeface="宋体"/>
                <a:ea typeface="宋体"/>
                <a:cs typeface="宋体"/>
                <a:sym typeface="宋体"/>
              </a:rPr>
              <a:t>：</a:t>
            </a:r>
            <a:r>
              <a:t>禤宝琼</a:t>
            </a:r>
            <a:endParaRPr>
              <a:latin typeface="宋体"/>
              <a:ea typeface="宋体"/>
              <a:cs typeface="宋体"/>
              <a:sym typeface="宋体"/>
            </a:endParaRPr>
          </a:p>
          <a:p>
            <a:pPr algn="r"/>
            <a:endParaRPr>
              <a:latin typeface="宋体"/>
              <a:ea typeface="宋体"/>
              <a:cs typeface="宋体"/>
              <a:sym typeface="宋体"/>
            </a:endParaRPr>
          </a:p>
          <a:p>
            <a:pPr algn="r"/>
            <a:r>
              <a:t>指导老师</a:t>
            </a:r>
            <a:r>
              <a:rPr>
                <a:latin typeface="宋体"/>
                <a:ea typeface="宋体"/>
                <a:cs typeface="宋体"/>
                <a:sym typeface="宋体"/>
              </a:rPr>
              <a:t>： </a:t>
            </a:r>
            <a:r>
              <a:t>黄宜华</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hape 107"/>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10</a:t>
            </a:fld>
            <a:endParaRPr/>
          </a:p>
        </p:txBody>
      </p:sp>
      <p:sp>
        <p:nvSpPr>
          <p:cNvPr id="108" name="Shape 108"/>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t>研究方法·分类模型</a:t>
            </a:r>
          </a:p>
        </p:txBody>
      </p:sp>
      <mc:AlternateContent xmlns:mc="http://schemas.openxmlformats.org/markup-compatibility/2006" xmlns:a14="http://schemas.microsoft.com/office/drawing/2010/main">
        <mc:Choice Requires="a14">
          <p:sp>
            <p:nvSpPr>
              <p:cNvPr id="109" name="Shape 109"/>
              <p:cNvSpPr/>
              <p:nvPr/>
            </p:nvSpPr>
            <p:spPr>
              <a:xfrm>
                <a:off x="536574" y="1553900"/>
                <a:ext cx="7921626" cy="30961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spcBef>
                    <a:spcPts val="400"/>
                  </a:spcBef>
                  <a:buClr>
                    <a:schemeClr val="accent1"/>
                  </a:buClr>
                  <a:buSzPct val="70000"/>
                  <a:buFont typeface="Wingdings" charset="2"/>
                  <a:buChar char="n"/>
                  <a:defRPr sz="2000"/>
                </a:pPr>
                <a:r>
                  <a:rPr dirty="0"/>
                  <a:t> </a:t>
                </a:r>
                <a:r>
                  <a:rPr dirty="0" smtClean="0"/>
                  <a:t>朴素贝叶斯</a:t>
                </a:r>
                <a:endParaRPr dirty="0"/>
              </a:p>
              <a:p>
                <a:pPr marL="800100" lvl="1" indent="-342900">
                  <a:spcBef>
                    <a:spcPts val="400"/>
                  </a:spcBef>
                  <a:buClr>
                    <a:schemeClr val="accent1"/>
                  </a:buClr>
                  <a:buSzPct val="70000"/>
                  <a:buFont typeface="Wingdings" charset="2"/>
                  <a:buChar char="n"/>
                  <a:defRPr sz="2000"/>
                </a:pPr>
                <a:r>
                  <a:rPr lang="zh-CN" altLang="en-US" dirty="0" smtClean="0"/>
                  <a:t>贝叶斯定理：</a:t>
                </a:r>
                <a:r>
                  <a:rPr lang="en-US" altLang="zh-CN" sz="2000" dirty="0"/>
                  <a:t> </a:t>
                </a:r>
                <a14:m>
                  <m:oMath xmlns:m="http://schemas.openxmlformats.org/officeDocument/2006/math">
                    <m:r>
                      <m:rPr>
                        <m:sty m:val="p"/>
                      </m:rPr>
                      <a:rPr lang="en-US" altLang="zh-CN" sz="2000">
                        <a:latin typeface="Cambria Math" charset="0"/>
                      </a:rPr>
                      <m:t>P</m:t>
                    </m:r>
                    <m:d>
                      <m:dPr>
                        <m:ctrlPr>
                          <a:rPr lang="zh-CN" altLang="zh-CN" sz="2000" i="1">
                            <a:latin typeface="Cambria Math" charset="0"/>
                          </a:rPr>
                        </m:ctrlPr>
                      </m:dPr>
                      <m:e>
                        <m:r>
                          <m:rPr>
                            <m:sty m:val="p"/>
                          </m:rPr>
                          <a:rPr lang="en-US" altLang="zh-CN" sz="2000">
                            <a:latin typeface="Cambria Math" charset="0"/>
                          </a:rPr>
                          <m:t>B</m:t>
                        </m:r>
                      </m:e>
                      <m:e>
                        <m:r>
                          <m:rPr>
                            <m:sty m:val="p"/>
                          </m:rPr>
                          <a:rPr lang="en-US" altLang="zh-CN" sz="2000">
                            <a:latin typeface="Cambria Math" charset="0"/>
                          </a:rPr>
                          <m:t>A</m:t>
                        </m:r>
                      </m:e>
                    </m:d>
                    <m:r>
                      <a:rPr lang="en-US" altLang="zh-CN" sz="2000">
                        <a:latin typeface="Cambria Math" charset="0"/>
                      </a:rPr>
                      <m:t>=</m:t>
                    </m:r>
                    <m:f>
                      <m:fPr>
                        <m:ctrlPr>
                          <a:rPr lang="zh-CN" altLang="zh-CN" sz="2000" i="1">
                            <a:latin typeface="Cambria Math" charset="0"/>
                          </a:rPr>
                        </m:ctrlPr>
                      </m:fPr>
                      <m:num>
                        <m:r>
                          <m:rPr>
                            <m:sty m:val="p"/>
                          </m:rPr>
                          <a:rPr lang="en-US" altLang="zh-CN" sz="2000">
                            <a:latin typeface="Cambria Math" charset="0"/>
                          </a:rPr>
                          <m:t>P</m:t>
                        </m:r>
                        <m:r>
                          <a:rPr lang="en-US" altLang="zh-CN" sz="2000">
                            <a:latin typeface="Cambria Math" charset="0"/>
                          </a:rPr>
                          <m:t>(</m:t>
                        </m:r>
                        <m:r>
                          <m:rPr>
                            <m:sty m:val="p"/>
                          </m:rPr>
                          <a:rPr lang="en-US" altLang="zh-CN" sz="2000">
                            <a:latin typeface="Cambria Math" charset="0"/>
                          </a:rPr>
                          <m:t>A</m:t>
                        </m:r>
                        <m:r>
                          <a:rPr lang="en-US" altLang="zh-CN" sz="2000">
                            <a:latin typeface="Cambria Math" charset="0"/>
                          </a:rPr>
                          <m:t>|</m:t>
                        </m:r>
                        <m:r>
                          <m:rPr>
                            <m:sty m:val="p"/>
                          </m:rPr>
                          <a:rPr lang="en-US" altLang="zh-CN" sz="2000">
                            <a:latin typeface="Cambria Math" charset="0"/>
                          </a:rPr>
                          <m:t>B</m:t>
                        </m:r>
                        <m:r>
                          <a:rPr lang="en-US" altLang="zh-CN" sz="2000">
                            <a:latin typeface="Cambria Math" charset="0"/>
                          </a:rPr>
                          <m:t>)</m:t>
                        </m:r>
                        <m:r>
                          <m:rPr>
                            <m:sty m:val="p"/>
                          </m:rPr>
                          <a:rPr lang="en-US" altLang="zh-CN" sz="2000">
                            <a:latin typeface="Cambria Math" charset="0"/>
                          </a:rPr>
                          <m:t>P</m:t>
                        </m:r>
                        <m:r>
                          <a:rPr lang="en-US" altLang="zh-CN" sz="2000">
                            <a:latin typeface="Cambria Math" charset="0"/>
                          </a:rPr>
                          <m:t>(</m:t>
                        </m:r>
                        <m:r>
                          <m:rPr>
                            <m:sty m:val="p"/>
                          </m:rPr>
                          <a:rPr lang="en-US" altLang="zh-CN" sz="2000">
                            <a:latin typeface="Cambria Math" charset="0"/>
                          </a:rPr>
                          <m:t>B</m:t>
                        </m:r>
                        <m:r>
                          <a:rPr lang="en-US" altLang="zh-CN" sz="2000">
                            <a:latin typeface="Cambria Math" charset="0"/>
                          </a:rPr>
                          <m:t>)</m:t>
                        </m:r>
                      </m:num>
                      <m:den>
                        <m:r>
                          <m:rPr>
                            <m:sty m:val="p"/>
                          </m:rPr>
                          <a:rPr lang="en-US" altLang="zh-CN" sz="2000">
                            <a:latin typeface="Cambria Math" charset="0"/>
                          </a:rPr>
                          <m:t>P</m:t>
                        </m:r>
                        <m:r>
                          <a:rPr lang="en-US" altLang="zh-CN" sz="2000">
                            <a:latin typeface="Cambria Math" charset="0"/>
                          </a:rPr>
                          <m:t>(</m:t>
                        </m:r>
                        <m:r>
                          <m:rPr>
                            <m:sty m:val="p"/>
                          </m:rPr>
                          <a:rPr lang="en-US" altLang="zh-CN" sz="2000">
                            <a:latin typeface="Cambria Math" charset="0"/>
                          </a:rPr>
                          <m:t>A</m:t>
                        </m:r>
                        <m:r>
                          <a:rPr lang="en-US" altLang="zh-CN" sz="2000">
                            <a:latin typeface="Cambria Math" charset="0"/>
                          </a:rPr>
                          <m:t>)</m:t>
                        </m:r>
                      </m:den>
                    </m:f>
                  </m:oMath>
                </a14:m>
                <a:r>
                  <a:rPr lang="zh-CN" altLang="zh-CN" dirty="0"/>
                  <a:t> </a:t>
                </a:r>
                <a:endParaRPr lang="zh-CN" altLang="en-US" dirty="0" smtClean="0"/>
              </a:p>
              <a:p>
                <a:pPr marL="800100" lvl="1" indent="-342900">
                  <a:spcBef>
                    <a:spcPts val="400"/>
                  </a:spcBef>
                  <a:buClr>
                    <a:schemeClr val="accent1"/>
                  </a:buClr>
                  <a:buSzPct val="70000"/>
                  <a:buFont typeface="Wingdings" charset="2"/>
                  <a:buChar char="n"/>
                  <a:defRPr sz="2000"/>
                </a:pPr>
                <a:r>
                  <a:rPr lang="zh-CN" altLang="en-US" dirty="0" smtClean="0"/>
                  <a:t>基本分类步骤</a:t>
                </a:r>
              </a:p>
              <a:p>
                <a:pPr marL="800100" lvl="1" indent="-342900">
                  <a:spcBef>
                    <a:spcPts val="400"/>
                  </a:spcBef>
                  <a:buClr>
                    <a:schemeClr val="accent1"/>
                  </a:buClr>
                  <a:buSzPct val="70000"/>
                  <a:buFont typeface="Wingdings" charset="2"/>
                  <a:buChar char="n"/>
                  <a:defRPr sz="2000"/>
                </a:pPr>
                <a:endParaRPr lang="zh-CN" altLang="en-US" dirty="0"/>
              </a:p>
              <a:p>
                <a:pPr marL="800100" lvl="1" indent="-342900">
                  <a:spcBef>
                    <a:spcPts val="400"/>
                  </a:spcBef>
                  <a:buClr>
                    <a:schemeClr val="accent1"/>
                  </a:buClr>
                  <a:buSzPct val="70000"/>
                  <a:buFont typeface="Wingdings" charset="2"/>
                  <a:buChar char="n"/>
                  <a:defRPr sz="2000"/>
                </a:pPr>
                <a:endParaRPr lang="zh-CN" altLang="en-US" dirty="0" smtClean="0"/>
              </a:p>
              <a:p>
                <a:pPr marL="800100" lvl="1" indent="-342900">
                  <a:spcBef>
                    <a:spcPts val="400"/>
                  </a:spcBef>
                  <a:buClr>
                    <a:schemeClr val="accent1"/>
                  </a:buClr>
                  <a:buSzPct val="70000"/>
                  <a:buFont typeface="Wingdings" charset="2"/>
                  <a:buChar char="n"/>
                  <a:defRPr sz="2000"/>
                </a:pPr>
                <a:endParaRPr lang="zh-CN" altLang="en-US" dirty="0"/>
              </a:p>
              <a:p>
                <a:pPr marL="800100" lvl="1" indent="-342900">
                  <a:spcBef>
                    <a:spcPts val="400"/>
                  </a:spcBef>
                  <a:buClr>
                    <a:schemeClr val="accent1"/>
                  </a:buClr>
                  <a:buSzPct val="70000"/>
                  <a:buFont typeface="Wingdings" charset="2"/>
                  <a:buChar char="n"/>
                  <a:defRPr sz="2000"/>
                </a:pPr>
                <a:endParaRPr lang="zh-CN" altLang="en-US" dirty="0" smtClean="0"/>
              </a:p>
              <a:p>
                <a:pPr marL="457200" lvl="1" indent="0">
                  <a:spcBef>
                    <a:spcPts val="400"/>
                  </a:spcBef>
                  <a:buClr>
                    <a:schemeClr val="accent1"/>
                  </a:buClr>
                  <a:buSzPct val="70000"/>
                  <a:defRPr sz="2000"/>
                </a:pPr>
                <a:r>
                  <a:rPr lang="zh-CN" altLang="en-US" dirty="0" smtClean="0"/>
                  <a:t>	</a:t>
                </a:r>
              </a:p>
            </p:txBody>
          </p:sp>
        </mc:Choice>
        <mc:Fallback xmlns="">
          <p:sp>
            <p:nvSpPr>
              <p:cNvPr id="109" name="Shape 109"/>
              <p:cNvSpPr>
                <a:spLocks noRot="1" noChangeAspect="1" noMove="1" noResize="1" noEditPoints="1" noAdjustHandles="1" noChangeArrowheads="1" noChangeShapeType="1" noTextEdit="1"/>
              </p:cNvSpPr>
              <p:nvPr/>
            </p:nvSpPr>
            <p:spPr>
              <a:xfrm>
                <a:off x="536574" y="1553900"/>
                <a:ext cx="7921626" cy="3096169"/>
              </a:xfrm>
              <a:prstGeom prst="rect">
                <a:avLst/>
              </a:prstGeom>
              <a:blipFill rotWithShape="0">
                <a:blip r:embed="rId2"/>
                <a:stretch>
                  <a:fillRect l="-692" t="-1575" b="-2756"/>
                </a:stretch>
              </a:blipFill>
              <a:ln w="12700">
                <a:miter lim="400000"/>
              </a:ln>
              <a:extLst>
                <a:ext uri="{C572A759-6A51-4108-AA02-DFA0A04FC94B}">
                  <ma14:wrappingTextBoxFlag xmlns:ma14="http://schemas.microsoft.com/office/mac/drawingml/2011/main" val="1"/>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0" name="Shape 110"/>
              <p:cNvSpPr/>
              <p:nvPr/>
            </p:nvSpPr>
            <p:spPr>
              <a:xfrm>
                <a:off x="1042987" y="2933761"/>
                <a:ext cx="6955060" cy="2911759"/>
              </a:xfrm>
              <a:prstGeom prst="rect">
                <a:avLst/>
              </a:prstGeom>
              <a:ln w="3175">
                <a:solidFill>
                  <a:srgbClr val="000000"/>
                </a:solidFill>
                <a:miter lim="400000"/>
              </a:ln>
              <a:extLst>
                <a:ext uri="{C572A759-6A51-4108-AA02-DFA0A04FC94B}">
                  <ma14:wrappingTextBoxFlag xmlns:ma14="http://schemas.microsoft.com/office/mac/drawingml/2011/main" val="1"/>
                </a:ext>
              </a:extLst>
            </p:spPr>
            <p:txBody>
              <a:bodyPr lIns="45719" rIns="45719" anchor="ctr">
                <a:spAutoFit/>
              </a:bodyPr>
              <a:lstStyle/>
              <a:p>
                <a:pPr marL="342900" indent="-342900">
                  <a:buSzPct val="100000"/>
                  <a:buFont typeface="+mj-lt"/>
                  <a:buAutoNum type="arabicPeriod"/>
                  <a:defRPr sz="1500"/>
                </a:pPr>
                <a:r>
                  <a:rPr dirty="0"/>
                  <a:t> </a:t>
                </a:r>
                <a:r>
                  <a:rPr sz="1600" dirty="0"/>
                  <a:t>得到某个待分类测试文本的特征向量</a:t>
                </a:r>
                <a14:m>
                  <m:oMath xmlns:m="http://schemas.openxmlformats.org/officeDocument/2006/math">
                    <m:r>
                      <m:rPr>
                        <m:sty m:val="p"/>
                      </m:rPr>
                      <a:rPr lang="zh-TW" altLang="zh-CN" sz="1600">
                        <a:latin typeface="Cambria Math" charset="0"/>
                      </a:rPr>
                      <m:t>x</m:t>
                    </m:r>
                    <m:r>
                      <a:rPr lang="zh-TW" altLang="zh-CN" sz="1600">
                        <a:latin typeface="Cambria Math" charset="0"/>
                      </a:rPr>
                      <m:t>=(</m:t>
                    </m:r>
                    <m:sSub>
                      <m:sSubPr>
                        <m:ctrlPr>
                          <a:rPr lang="zh-CN" altLang="zh-CN" sz="1600" i="1">
                            <a:latin typeface="Cambria Math" charset="0"/>
                          </a:rPr>
                        </m:ctrlPr>
                      </m:sSubPr>
                      <m:e>
                        <m:r>
                          <m:rPr>
                            <m:sty m:val="p"/>
                          </m:rPr>
                          <a:rPr lang="zh-TW" altLang="zh-CN" sz="1600">
                            <a:latin typeface="Cambria Math" charset="0"/>
                          </a:rPr>
                          <m:t>w</m:t>
                        </m:r>
                      </m:e>
                      <m:sub>
                        <m:r>
                          <a:rPr lang="zh-TW" altLang="zh-CN" sz="1600">
                            <a:latin typeface="Cambria Math" charset="0"/>
                          </a:rPr>
                          <m:t>1</m:t>
                        </m:r>
                      </m:sub>
                    </m:sSub>
                    <m:r>
                      <a:rPr lang="zh-CN" altLang="zh-CN" sz="1600">
                        <a:latin typeface="Cambria Math" charset="0"/>
                      </a:rPr>
                      <m:t>，</m:t>
                    </m:r>
                    <m:sSub>
                      <m:sSubPr>
                        <m:ctrlPr>
                          <a:rPr lang="zh-CN" altLang="zh-CN" sz="1600" i="1">
                            <a:latin typeface="Cambria Math" charset="0"/>
                          </a:rPr>
                        </m:ctrlPr>
                      </m:sSubPr>
                      <m:e>
                        <m:r>
                          <m:rPr>
                            <m:sty m:val="p"/>
                          </m:rPr>
                          <a:rPr lang="zh-TW" altLang="zh-CN" sz="1600">
                            <a:latin typeface="Cambria Math" charset="0"/>
                          </a:rPr>
                          <m:t>w</m:t>
                        </m:r>
                      </m:e>
                      <m:sub>
                        <m:r>
                          <a:rPr lang="zh-TW" altLang="zh-CN" sz="1600">
                            <a:latin typeface="Cambria Math" charset="0"/>
                          </a:rPr>
                          <m:t>2</m:t>
                        </m:r>
                      </m:sub>
                    </m:sSub>
                    <m:r>
                      <a:rPr lang="zh-CN" altLang="zh-CN" sz="1600">
                        <a:latin typeface="Cambria Math" charset="0"/>
                      </a:rPr>
                      <m:t>，</m:t>
                    </m:r>
                    <m:r>
                      <a:rPr lang="en-US" altLang="zh-CN" sz="1600">
                        <a:latin typeface="Cambria Math" charset="0"/>
                      </a:rPr>
                      <m:t>…</m:t>
                    </m:r>
                    <m:sSub>
                      <m:sSubPr>
                        <m:ctrlPr>
                          <a:rPr lang="zh-CN" altLang="zh-CN" sz="1600" i="1">
                            <a:latin typeface="Cambria Math" charset="0"/>
                          </a:rPr>
                        </m:ctrlPr>
                      </m:sSubPr>
                      <m:e>
                        <m:r>
                          <m:rPr>
                            <m:sty m:val="p"/>
                          </m:rPr>
                          <a:rPr lang="en-US" altLang="zh-CN" sz="1600">
                            <a:latin typeface="Cambria Math" charset="0"/>
                          </a:rPr>
                          <m:t>w</m:t>
                        </m:r>
                      </m:e>
                      <m:sub>
                        <m:r>
                          <m:rPr>
                            <m:sty m:val="p"/>
                          </m:rPr>
                          <a:rPr lang="en-US" altLang="zh-CN" sz="1600">
                            <a:latin typeface="Cambria Math" charset="0"/>
                          </a:rPr>
                          <m:t>n</m:t>
                        </m:r>
                      </m:sub>
                    </m:sSub>
                    <m:r>
                      <a:rPr lang="en-US" altLang="zh-CN" sz="1600">
                        <a:latin typeface="Cambria Math" charset="0"/>
                      </a:rPr>
                      <m:t>)</m:t>
                    </m:r>
                  </m:oMath>
                </a14:m>
                <a:r>
                  <a:rPr lang="zh-CN" altLang="zh-CN" sz="1600" dirty="0"/>
                  <a:t> </a:t>
                </a:r>
                <a:r>
                  <a:rPr lang="zh-CN" altLang="en-US" dirty="0"/>
                  <a:t>。</a:t>
                </a:r>
                <a:endParaRPr dirty="0"/>
              </a:p>
              <a:p>
                <a:pPr marL="342900" indent="-342900">
                  <a:buSzPct val="100000"/>
                  <a:buFont typeface="+mj-lt"/>
                  <a:buAutoNum type="arabicPeriod"/>
                  <a:defRPr sz="1500"/>
                </a:pPr>
                <a:r>
                  <a:rPr sz="1600" dirty="0"/>
                  <a:t> 类别集合</a:t>
                </a:r>
                <a14:m>
                  <m:oMath xmlns:m="http://schemas.openxmlformats.org/officeDocument/2006/math">
                    <m:r>
                      <m:rPr>
                        <m:sty m:val="p"/>
                      </m:rPr>
                      <a:rPr lang="zh-TW" altLang="zh-CN" sz="1600">
                        <a:latin typeface="Cambria Math" charset="0"/>
                      </a:rPr>
                      <m:t>C</m:t>
                    </m:r>
                    <m:r>
                      <a:rPr lang="zh-TW" altLang="zh-CN" sz="1600">
                        <a:latin typeface="Cambria Math" charset="0"/>
                      </a:rPr>
                      <m:t>=(</m:t>
                    </m:r>
                    <m:sSub>
                      <m:sSubPr>
                        <m:ctrlPr>
                          <a:rPr lang="zh-CN" altLang="zh-CN" sz="1600" i="1">
                            <a:latin typeface="Cambria Math" charset="0"/>
                          </a:rPr>
                        </m:ctrlPr>
                      </m:sSubPr>
                      <m:e>
                        <m:r>
                          <m:rPr>
                            <m:sty m:val="p"/>
                          </m:rPr>
                          <a:rPr lang="zh-TW" altLang="zh-CN" sz="1600">
                            <a:latin typeface="Cambria Math" charset="0"/>
                          </a:rPr>
                          <m:t>y</m:t>
                        </m:r>
                      </m:e>
                      <m:sub>
                        <m:r>
                          <a:rPr lang="zh-TW" altLang="zh-CN" sz="1600">
                            <a:latin typeface="Cambria Math" charset="0"/>
                          </a:rPr>
                          <m:t>1</m:t>
                        </m:r>
                      </m:sub>
                    </m:sSub>
                    <m:r>
                      <a:rPr lang="zh-CN" altLang="zh-CN" sz="1600">
                        <a:latin typeface="Cambria Math" charset="0"/>
                      </a:rPr>
                      <m:t>，</m:t>
                    </m:r>
                    <m:sSub>
                      <m:sSubPr>
                        <m:ctrlPr>
                          <a:rPr lang="zh-CN" altLang="zh-CN" sz="1600" i="1">
                            <a:latin typeface="Cambria Math" charset="0"/>
                          </a:rPr>
                        </m:ctrlPr>
                      </m:sSubPr>
                      <m:e>
                        <m:r>
                          <m:rPr>
                            <m:sty m:val="p"/>
                          </m:rPr>
                          <a:rPr lang="zh-TW" altLang="zh-CN" sz="1600">
                            <a:latin typeface="Cambria Math" charset="0"/>
                          </a:rPr>
                          <m:t>y</m:t>
                        </m:r>
                      </m:e>
                      <m:sub>
                        <m:r>
                          <a:rPr lang="zh-TW" altLang="zh-CN" sz="1600">
                            <a:latin typeface="Cambria Math" charset="0"/>
                          </a:rPr>
                          <m:t>2</m:t>
                        </m:r>
                      </m:sub>
                    </m:sSub>
                    <m:r>
                      <a:rPr lang="zh-CN" altLang="zh-CN" sz="1600">
                        <a:latin typeface="Cambria Math" charset="0"/>
                      </a:rPr>
                      <m:t>，</m:t>
                    </m:r>
                    <m:r>
                      <a:rPr lang="en-US" altLang="zh-CN" sz="1600">
                        <a:latin typeface="Cambria Math" charset="0"/>
                      </a:rPr>
                      <m:t>…</m:t>
                    </m:r>
                    <m:sSub>
                      <m:sSubPr>
                        <m:ctrlPr>
                          <a:rPr lang="zh-CN" altLang="zh-CN" sz="1600" i="1">
                            <a:latin typeface="Cambria Math" charset="0"/>
                          </a:rPr>
                        </m:ctrlPr>
                      </m:sSubPr>
                      <m:e>
                        <m:r>
                          <m:rPr>
                            <m:sty m:val="p"/>
                          </m:rPr>
                          <a:rPr lang="en-US" altLang="zh-CN" sz="1600">
                            <a:latin typeface="Cambria Math" charset="0"/>
                          </a:rPr>
                          <m:t>y</m:t>
                        </m:r>
                      </m:e>
                      <m:sub>
                        <m:r>
                          <m:rPr>
                            <m:sty m:val="p"/>
                          </m:rPr>
                          <a:rPr lang="en-US" altLang="zh-CN" sz="1600">
                            <a:latin typeface="Cambria Math" charset="0"/>
                          </a:rPr>
                          <m:t>n</m:t>
                        </m:r>
                      </m:sub>
                    </m:sSub>
                    <m:r>
                      <a:rPr lang="en-US" altLang="zh-CN" sz="1600">
                        <a:latin typeface="Cambria Math" charset="0"/>
                      </a:rPr>
                      <m:t>)</m:t>
                    </m:r>
                  </m:oMath>
                </a14:m>
                <a:r>
                  <a:rPr lang="zh-CN" altLang="zh-CN" sz="1600" dirty="0"/>
                  <a:t> </a:t>
                </a:r>
                <a:r>
                  <a:rPr lang="zh-CN" altLang="en-US" sz="1200" dirty="0"/>
                  <a:t>。</a:t>
                </a:r>
                <a:endParaRPr sz="1200" dirty="0"/>
              </a:p>
              <a:p>
                <a:pPr marL="342900" indent="-342900">
                  <a:buSzPct val="100000"/>
                  <a:buFont typeface="+mj-lt"/>
                  <a:buAutoNum type="arabicPeriod"/>
                  <a:defRPr sz="1500"/>
                </a:pPr>
                <a:r>
                  <a:rPr sz="1600" dirty="0"/>
                  <a:t> 计算</a:t>
                </a:r>
                <a14:m>
                  <m:oMath xmlns:m="http://schemas.openxmlformats.org/officeDocument/2006/math">
                    <m:r>
                      <m:rPr>
                        <m:sty m:val="p"/>
                      </m:rPr>
                      <a:rPr lang="en-US" altLang="zh-CN" sz="1600">
                        <a:latin typeface="Cambria Math" charset="0"/>
                      </a:rPr>
                      <m:t>P</m:t>
                    </m:r>
                    <m:d>
                      <m:dPr>
                        <m:ctrlPr>
                          <a:rPr lang="zh-CN" altLang="zh-CN" sz="1600" i="1">
                            <a:latin typeface="Cambria Math" charset="0"/>
                          </a:rPr>
                        </m:ctrlPr>
                      </m:dPr>
                      <m:e>
                        <m:sSub>
                          <m:sSubPr>
                            <m:ctrlPr>
                              <a:rPr lang="zh-CN" altLang="zh-CN" sz="1600" i="1">
                                <a:latin typeface="Cambria Math" charset="0"/>
                              </a:rPr>
                            </m:ctrlPr>
                          </m:sSubPr>
                          <m:e>
                            <m:r>
                              <m:rPr>
                                <m:sty m:val="p"/>
                              </m:rPr>
                              <a:rPr lang="en-US" altLang="zh-CN" sz="1600">
                                <a:latin typeface="Cambria Math" charset="0"/>
                              </a:rPr>
                              <m:t>y</m:t>
                            </m:r>
                          </m:e>
                          <m:sub>
                            <m:r>
                              <a:rPr lang="en-US" altLang="zh-CN" sz="1600">
                                <a:latin typeface="Cambria Math" charset="0"/>
                              </a:rPr>
                              <m:t>1</m:t>
                            </m:r>
                          </m:sub>
                        </m:sSub>
                        <m:r>
                          <a:rPr lang="en-US" altLang="zh-CN" sz="1600">
                            <a:latin typeface="Cambria Math" charset="0"/>
                          </a:rPr>
                          <m:t>|</m:t>
                        </m:r>
                        <m:r>
                          <m:rPr>
                            <m:sty m:val="p"/>
                          </m:rPr>
                          <a:rPr lang="en-US" altLang="zh-CN" sz="1600">
                            <a:latin typeface="Cambria Math" charset="0"/>
                          </a:rPr>
                          <m:t>x</m:t>
                        </m:r>
                      </m:e>
                    </m:d>
                  </m:oMath>
                </a14:m>
                <a:r>
                  <a:rPr lang="zh-CN" altLang="zh-CN" sz="1600" dirty="0"/>
                  <a:t>, </a:t>
                </a:r>
                <a14:m>
                  <m:oMath xmlns:m="http://schemas.openxmlformats.org/officeDocument/2006/math">
                    <m:r>
                      <m:rPr>
                        <m:sty m:val="p"/>
                      </m:rPr>
                      <a:rPr lang="en-US" altLang="zh-CN" sz="1600">
                        <a:latin typeface="Cambria Math" charset="0"/>
                      </a:rPr>
                      <m:t>P</m:t>
                    </m:r>
                    <m:d>
                      <m:dPr>
                        <m:ctrlPr>
                          <a:rPr lang="zh-CN" altLang="zh-CN" sz="1600" i="1">
                            <a:latin typeface="Cambria Math" charset="0"/>
                          </a:rPr>
                        </m:ctrlPr>
                      </m:dPr>
                      <m:e>
                        <m:sSub>
                          <m:sSubPr>
                            <m:ctrlPr>
                              <a:rPr lang="zh-CN" altLang="zh-CN" sz="1600" i="1">
                                <a:latin typeface="Cambria Math" charset="0"/>
                              </a:rPr>
                            </m:ctrlPr>
                          </m:sSubPr>
                          <m:e>
                            <m:r>
                              <m:rPr>
                                <m:sty m:val="p"/>
                              </m:rPr>
                              <a:rPr lang="en-US" altLang="zh-CN" sz="1600">
                                <a:latin typeface="Cambria Math" charset="0"/>
                              </a:rPr>
                              <m:t>y</m:t>
                            </m:r>
                          </m:e>
                          <m:sub>
                            <m:r>
                              <a:rPr lang="en-US" altLang="zh-CN" sz="1600">
                                <a:latin typeface="Cambria Math" charset="0"/>
                              </a:rPr>
                              <m:t>2</m:t>
                            </m:r>
                          </m:sub>
                        </m:sSub>
                        <m:r>
                          <a:rPr lang="en-US" altLang="zh-CN" sz="1600">
                            <a:latin typeface="Cambria Math" charset="0"/>
                          </a:rPr>
                          <m:t>|</m:t>
                        </m:r>
                        <m:r>
                          <m:rPr>
                            <m:sty m:val="p"/>
                          </m:rPr>
                          <a:rPr lang="en-US" altLang="zh-CN" sz="1600">
                            <a:latin typeface="Cambria Math" charset="0"/>
                          </a:rPr>
                          <m:t>x</m:t>
                        </m:r>
                      </m:e>
                    </m:d>
                  </m:oMath>
                </a14:m>
                <a:r>
                  <a:rPr lang="zh-CN" altLang="zh-CN" sz="1600" dirty="0"/>
                  <a:t>, …, </a:t>
                </a:r>
                <a14:m>
                  <m:oMath xmlns:m="http://schemas.openxmlformats.org/officeDocument/2006/math">
                    <m:r>
                      <m:rPr>
                        <m:sty m:val="p"/>
                      </m:rPr>
                      <a:rPr lang="en-US" altLang="zh-CN" sz="1600">
                        <a:latin typeface="Cambria Math" charset="0"/>
                      </a:rPr>
                      <m:t>P</m:t>
                    </m:r>
                    <m:d>
                      <m:dPr>
                        <m:ctrlPr>
                          <a:rPr lang="zh-CN" altLang="zh-CN" sz="1600" i="1">
                            <a:latin typeface="Cambria Math" charset="0"/>
                          </a:rPr>
                        </m:ctrlPr>
                      </m:dPr>
                      <m:e>
                        <m:sSub>
                          <m:sSubPr>
                            <m:ctrlPr>
                              <a:rPr lang="zh-CN" altLang="zh-CN" sz="1600" i="1">
                                <a:latin typeface="Cambria Math" charset="0"/>
                              </a:rPr>
                            </m:ctrlPr>
                          </m:sSubPr>
                          <m:e>
                            <m:r>
                              <m:rPr>
                                <m:sty m:val="p"/>
                              </m:rPr>
                              <a:rPr lang="en-US" altLang="zh-CN" sz="1600">
                                <a:latin typeface="Cambria Math" charset="0"/>
                              </a:rPr>
                              <m:t>y</m:t>
                            </m:r>
                          </m:e>
                          <m:sub>
                            <m:r>
                              <m:rPr>
                                <m:sty m:val="p"/>
                              </m:rPr>
                              <a:rPr lang="en-US" altLang="zh-CN" sz="1600">
                                <a:latin typeface="Cambria Math" charset="0"/>
                              </a:rPr>
                              <m:t>n</m:t>
                            </m:r>
                          </m:sub>
                        </m:sSub>
                        <m:r>
                          <a:rPr lang="en-US" altLang="zh-CN" sz="1600">
                            <a:latin typeface="Cambria Math" charset="0"/>
                          </a:rPr>
                          <m:t>|</m:t>
                        </m:r>
                        <m:r>
                          <m:rPr>
                            <m:sty m:val="p"/>
                          </m:rPr>
                          <a:rPr lang="en-US" altLang="zh-CN" sz="1600">
                            <a:latin typeface="Cambria Math" charset="0"/>
                          </a:rPr>
                          <m:t>x</m:t>
                        </m:r>
                      </m:e>
                    </m:d>
                  </m:oMath>
                </a14:m>
                <a:r>
                  <a:rPr lang="zh-CN" altLang="zh-CN" sz="1600" dirty="0"/>
                  <a:t> </a:t>
                </a:r>
                <a:r>
                  <a:rPr lang="zh-CN" altLang="en-US" sz="1600" dirty="0" smtClean="0"/>
                  <a:t>。</a:t>
                </a:r>
                <a:endParaRPr sz="1600" dirty="0"/>
              </a:p>
              <a:p>
                <a:pPr marL="342900" indent="-342900">
                  <a:buSzPct val="100000"/>
                  <a:buFont typeface="+mj-lt"/>
                  <a:buAutoNum type="arabicPeriod"/>
                  <a:defRPr sz="1500"/>
                </a:pPr>
                <a:r>
                  <a:rPr sz="1600" dirty="0"/>
                  <a:t> 选出上一步骤中数值最大者</a:t>
                </a:r>
                <a14:m>
                  <m:oMath xmlns:m="http://schemas.openxmlformats.org/officeDocument/2006/math">
                    <m:r>
                      <m:rPr>
                        <m:sty m:val="p"/>
                      </m:rPr>
                      <a:rPr lang="en-US" altLang="zh-CN">
                        <a:latin typeface="Cambria Math" charset="0"/>
                      </a:rPr>
                      <m:t>P</m:t>
                    </m:r>
                    <m:d>
                      <m:dPr>
                        <m:ctrlPr>
                          <a:rPr lang="zh-CN" altLang="zh-CN" i="1">
                            <a:latin typeface="Cambria Math" charset="0"/>
                          </a:rPr>
                        </m:ctrlPr>
                      </m:dPr>
                      <m:e>
                        <m:sSub>
                          <m:sSubPr>
                            <m:ctrlPr>
                              <a:rPr lang="zh-CN" altLang="zh-CN" i="1">
                                <a:latin typeface="Cambria Math" charset="0"/>
                              </a:rPr>
                            </m:ctrlPr>
                          </m:sSubPr>
                          <m:e>
                            <m:r>
                              <m:rPr>
                                <m:sty m:val="p"/>
                              </m:rPr>
                              <a:rPr lang="en-US" altLang="zh-CN">
                                <a:latin typeface="Cambria Math" charset="0"/>
                              </a:rPr>
                              <m:t>y</m:t>
                            </m:r>
                          </m:e>
                          <m:sub>
                            <m:r>
                              <m:rPr>
                                <m:sty m:val="p"/>
                              </m:rPr>
                              <a:rPr lang="en-US" altLang="zh-CN" i="1" smtClean="0">
                                <a:latin typeface="Cambria Math" charset="0"/>
                              </a:rPr>
                              <m:t>k</m:t>
                            </m:r>
                          </m:sub>
                        </m:sSub>
                        <m:r>
                          <a:rPr lang="en-US" altLang="zh-CN">
                            <a:latin typeface="Cambria Math" charset="0"/>
                          </a:rPr>
                          <m:t>|</m:t>
                        </m:r>
                        <m:r>
                          <m:rPr>
                            <m:sty m:val="p"/>
                          </m:rPr>
                          <a:rPr lang="en-US" altLang="zh-CN">
                            <a:latin typeface="Cambria Math" charset="0"/>
                          </a:rPr>
                          <m:t>x</m:t>
                        </m:r>
                      </m:e>
                    </m:d>
                  </m:oMath>
                </a14:m>
                <a:r>
                  <a:rPr lang="zh-CN" altLang="en-US" sz="1600" dirty="0" smtClean="0"/>
                  <a:t>，</a:t>
                </a:r>
                <a:r>
                  <a:rPr sz="1600" dirty="0" smtClean="0"/>
                  <a:t>则选取</a:t>
                </a:r>
                <a:r>
                  <a:rPr dirty="0"/>
                  <a:t>k</a:t>
                </a:r>
                <a:r>
                  <a:rPr sz="1600" dirty="0"/>
                  <a:t>作为分类结果</a:t>
                </a:r>
                <a:r>
                  <a:rPr sz="1600" dirty="0" smtClean="0"/>
                  <a:t>。</a:t>
                </a:r>
                <a:endParaRPr lang="zh-CN" altLang="en-US" sz="1600" dirty="0" smtClean="0"/>
              </a:p>
              <a:p>
                <a:pPr marL="342900" indent="-342900">
                  <a:buSzPct val="100000"/>
                  <a:buFont typeface="+mj-lt"/>
                  <a:buAutoNum type="arabicPeriod"/>
                  <a:defRPr sz="1500"/>
                </a:pPr>
                <a:endParaRPr sz="1600" dirty="0"/>
              </a:p>
              <a:p>
                <a:pPr>
                  <a:defRPr sz="1400"/>
                </a:pPr>
                <a:r>
                  <a:rPr lang="zh-CN" altLang="en-US" sz="1600" dirty="0" smtClean="0"/>
                  <a:t>其中，</a:t>
                </a:r>
                <a:r>
                  <a:rPr sz="1600" dirty="0" smtClean="0"/>
                  <a:t>第</a:t>
                </a:r>
                <a:r>
                  <a:rPr sz="1600" dirty="0"/>
                  <a:t>3步中的P(y</a:t>
                </a:r>
                <a:r>
                  <a:rPr sz="1000" dirty="0"/>
                  <a:t>i</a:t>
                </a:r>
                <a:r>
                  <a:rPr sz="1600" dirty="0"/>
                  <a:t>|x) = P(x|y</a:t>
                </a:r>
                <a:r>
                  <a:rPr sz="1200" dirty="0"/>
                  <a:t>i</a:t>
                </a:r>
                <a:r>
                  <a:rPr sz="1600" dirty="0"/>
                  <a:t>) * P(y</a:t>
                </a:r>
                <a:r>
                  <a:rPr sz="1050" dirty="0"/>
                  <a:t>i</a:t>
                </a:r>
                <a:r>
                  <a:rPr sz="1600" dirty="0"/>
                  <a:t>) / P(x) </a:t>
                </a:r>
                <a:r>
                  <a:rPr lang="zh-CN" altLang="en-US" sz="1600" dirty="0" smtClean="0"/>
                  <a:t>，由于</a:t>
                </a:r>
                <a:r>
                  <a:rPr sz="1600" dirty="0" smtClean="0"/>
                  <a:t>P(x</a:t>
                </a:r>
                <a:r>
                  <a:rPr sz="1600" dirty="0"/>
                  <a:t>)对于所有类别为常数</a:t>
                </a:r>
                <a:r>
                  <a:rPr sz="1600" dirty="0" smtClean="0"/>
                  <a:t>，只需</a:t>
                </a:r>
                <a:r>
                  <a:rPr lang="zh-CN" altLang="en-US" sz="1600" dirty="0" smtClean="0"/>
                  <a:t>比较</a:t>
                </a:r>
                <a:r>
                  <a:rPr sz="1600" dirty="0" smtClean="0"/>
                  <a:t>分子</a:t>
                </a:r>
                <a:r>
                  <a:rPr sz="1600" dirty="0"/>
                  <a:t>：</a:t>
                </a:r>
              </a:p>
              <a:p>
                <a:pPr algn="ctr">
                  <a:defRPr sz="1400"/>
                </a:pPr>
                <a14:m>
                  <m:oMath xmlns:m="http://schemas.openxmlformats.org/officeDocument/2006/math">
                    <m:r>
                      <m:rPr>
                        <m:sty m:val="p"/>
                      </m:rPr>
                      <a:rPr lang="en-US" altLang="zh-CN" sz="1600">
                        <a:latin typeface="Cambria Math" charset="0"/>
                      </a:rPr>
                      <m:t>P</m:t>
                    </m:r>
                    <m:d>
                      <m:dPr>
                        <m:ctrlPr>
                          <a:rPr lang="zh-CN" altLang="zh-CN" sz="1600" i="1">
                            <a:latin typeface="Cambria Math" charset="0"/>
                          </a:rPr>
                        </m:ctrlPr>
                      </m:dPr>
                      <m:e>
                        <m:r>
                          <m:rPr>
                            <m:sty m:val="p"/>
                          </m:rPr>
                          <a:rPr lang="en-US" altLang="zh-CN" sz="1600">
                            <a:latin typeface="Cambria Math" charset="0"/>
                          </a:rPr>
                          <m:t>x</m:t>
                        </m:r>
                        <m:r>
                          <a:rPr lang="en-US" altLang="zh-CN" sz="1600">
                            <a:latin typeface="Cambria Math" charset="0"/>
                          </a:rPr>
                          <m:t>|</m:t>
                        </m:r>
                        <m:sSub>
                          <m:sSubPr>
                            <m:ctrlPr>
                              <a:rPr lang="zh-CN" altLang="zh-CN" sz="1600" i="1">
                                <a:latin typeface="Cambria Math" charset="0"/>
                              </a:rPr>
                            </m:ctrlPr>
                          </m:sSubPr>
                          <m:e>
                            <m:r>
                              <m:rPr>
                                <m:sty m:val="p"/>
                              </m:rPr>
                              <a:rPr lang="en-US" altLang="zh-CN" sz="1600">
                                <a:latin typeface="Cambria Math" charset="0"/>
                              </a:rPr>
                              <m:t>y</m:t>
                            </m:r>
                          </m:e>
                          <m:sub>
                            <m:r>
                              <m:rPr>
                                <m:sty m:val="p"/>
                              </m:rPr>
                              <a:rPr lang="en-US" altLang="zh-CN" sz="1600">
                                <a:latin typeface="Cambria Math" charset="0"/>
                              </a:rPr>
                              <m:t>i</m:t>
                            </m:r>
                          </m:sub>
                        </m:sSub>
                      </m:e>
                    </m:d>
                    <m:r>
                      <a:rPr lang="en-US" altLang="zh-CN" sz="1600" i="1">
                        <a:latin typeface="Cambria Math" charset="0"/>
                      </a:rPr>
                      <m:t>∗</m:t>
                    </m:r>
                    <m:r>
                      <m:rPr>
                        <m:sty m:val="p"/>
                      </m:rPr>
                      <a:rPr lang="en-US" altLang="zh-CN" sz="1600">
                        <a:latin typeface="Cambria Math" charset="0"/>
                      </a:rPr>
                      <m:t>P</m:t>
                    </m:r>
                    <m:d>
                      <m:dPr>
                        <m:ctrlPr>
                          <a:rPr lang="zh-CN" altLang="zh-CN" sz="1600" i="1">
                            <a:latin typeface="Cambria Math" charset="0"/>
                          </a:rPr>
                        </m:ctrlPr>
                      </m:dPr>
                      <m:e>
                        <m:sSub>
                          <m:sSubPr>
                            <m:ctrlPr>
                              <a:rPr lang="zh-CN" altLang="zh-CN" sz="1600" i="1">
                                <a:latin typeface="Cambria Math" charset="0"/>
                              </a:rPr>
                            </m:ctrlPr>
                          </m:sSubPr>
                          <m:e>
                            <m:r>
                              <m:rPr>
                                <m:sty m:val="p"/>
                              </m:rPr>
                              <a:rPr lang="en-US" altLang="zh-CN" sz="1600">
                                <a:latin typeface="Cambria Math" charset="0"/>
                              </a:rPr>
                              <m:t>y</m:t>
                            </m:r>
                          </m:e>
                          <m:sub>
                            <m:r>
                              <m:rPr>
                                <m:sty m:val="p"/>
                              </m:rPr>
                              <a:rPr lang="en-US" altLang="zh-CN" sz="1600">
                                <a:latin typeface="Cambria Math" charset="0"/>
                              </a:rPr>
                              <m:t>i</m:t>
                            </m:r>
                          </m:sub>
                        </m:sSub>
                      </m:e>
                    </m:d>
                    <m:r>
                      <a:rPr lang="en-US" altLang="zh-CN" sz="1600">
                        <a:latin typeface="Cambria Math" charset="0"/>
                      </a:rPr>
                      <m:t>=</m:t>
                    </m:r>
                    <m:r>
                      <m:rPr>
                        <m:sty m:val="p"/>
                      </m:rPr>
                      <a:rPr lang="en-US" altLang="zh-CN" sz="1600">
                        <a:latin typeface="Cambria Math" charset="0"/>
                      </a:rPr>
                      <m:t>P</m:t>
                    </m:r>
                    <m:d>
                      <m:dPr>
                        <m:ctrlPr>
                          <a:rPr lang="zh-CN" altLang="zh-CN" sz="1600" i="1">
                            <a:latin typeface="Cambria Math" charset="0"/>
                          </a:rPr>
                        </m:ctrlPr>
                      </m:dPr>
                      <m:e>
                        <m:sSub>
                          <m:sSubPr>
                            <m:ctrlPr>
                              <a:rPr lang="zh-CN" altLang="zh-CN" sz="1600" i="1">
                                <a:latin typeface="Cambria Math" charset="0"/>
                              </a:rPr>
                            </m:ctrlPr>
                          </m:sSubPr>
                          <m:e>
                            <m:r>
                              <m:rPr>
                                <m:sty m:val="p"/>
                              </m:rPr>
                              <a:rPr lang="en-US" altLang="zh-CN" sz="1600">
                                <a:latin typeface="Cambria Math" charset="0"/>
                              </a:rPr>
                              <m:t>w</m:t>
                            </m:r>
                          </m:e>
                          <m:sub>
                            <m:r>
                              <a:rPr lang="en-US" altLang="zh-CN" sz="1600">
                                <a:latin typeface="Cambria Math" charset="0"/>
                              </a:rPr>
                              <m:t>1</m:t>
                            </m:r>
                          </m:sub>
                        </m:sSub>
                        <m:r>
                          <a:rPr lang="en-US" altLang="zh-CN" sz="1600">
                            <a:latin typeface="Cambria Math" charset="0"/>
                          </a:rPr>
                          <m:t>|</m:t>
                        </m:r>
                        <m:sSub>
                          <m:sSubPr>
                            <m:ctrlPr>
                              <a:rPr lang="zh-CN" altLang="zh-CN" sz="1600" i="1">
                                <a:latin typeface="Cambria Math" charset="0"/>
                              </a:rPr>
                            </m:ctrlPr>
                          </m:sSubPr>
                          <m:e>
                            <m:r>
                              <m:rPr>
                                <m:sty m:val="p"/>
                              </m:rPr>
                              <a:rPr lang="en-US" altLang="zh-CN" sz="1600">
                                <a:latin typeface="Cambria Math" charset="0"/>
                              </a:rPr>
                              <m:t>y</m:t>
                            </m:r>
                          </m:e>
                          <m:sub>
                            <m:r>
                              <m:rPr>
                                <m:sty m:val="p"/>
                              </m:rPr>
                              <a:rPr lang="en-US" altLang="zh-CN" sz="1600">
                                <a:latin typeface="Cambria Math" charset="0"/>
                              </a:rPr>
                              <m:t>i</m:t>
                            </m:r>
                          </m:sub>
                        </m:sSub>
                      </m:e>
                    </m:d>
                    <m:r>
                      <a:rPr lang="en-US" altLang="zh-CN" sz="1600">
                        <a:latin typeface="Cambria Math" charset="0"/>
                      </a:rPr>
                      <m:t>×</m:t>
                    </m:r>
                    <m:r>
                      <m:rPr>
                        <m:sty m:val="p"/>
                      </m:rPr>
                      <a:rPr lang="en-US" altLang="zh-CN" sz="1600">
                        <a:latin typeface="Cambria Math" charset="0"/>
                      </a:rPr>
                      <m:t>P</m:t>
                    </m:r>
                    <m:d>
                      <m:dPr>
                        <m:ctrlPr>
                          <a:rPr lang="zh-CN" altLang="zh-CN" sz="1600" i="1">
                            <a:latin typeface="Cambria Math" charset="0"/>
                          </a:rPr>
                        </m:ctrlPr>
                      </m:dPr>
                      <m:e>
                        <m:sSub>
                          <m:sSubPr>
                            <m:ctrlPr>
                              <a:rPr lang="zh-CN" altLang="zh-CN" sz="1600" i="1">
                                <a:latin typeface="Cambria Math" charset="0"/>
                              </a:rPr>
                            </m:ctrlPr>
                          </m:sSubPr>
                          <m:e>
                            <m:r>
                              <m:rPr>
                                <m:sty m:val="p"/>
                              </m:rPr>
                              <a:rPr lang="en-US" altLang="zh-CN" sz="1600">
                                <a:latin typeface="Cambria Math" charset="0"/>
                              </a:rPr>
                              <m:t>w</m:t>
                            </m:r>
                          </m:e>
                          <m:sub>
                            <m:r>
                              <a:rPr lang="en-US" altLang="zh-CN" sz="1600">
                                <a:latin typeface="Cambria Math" charset="0"/>
                              </a:rPr>
                              <m:t>2</m:t>
                            </m:r>
                          </m:sub>
                        </m:sSub>
                        <m:r>
                          <a:rPr lang="en-US" altLang="zh-CN" sz="1600">
                            <a:latin typeface="Cambria Math" charset="0"/>
                          </a:rPr>
                          <m:t>|</m:t>
                        </m:r>
                        <m:sSub>
                          <m:sSubPr>
                            <m:ctrlPr>
                              <a:rPr lang="zh-CN" altLang="zh-CN" sz="1600" i="1">
                                <a:latin typeface="Cambria Math" charset="0"/>
                              </a:rPr>
                            </m:ctrlPr>
                          </m:sSubPr>
                          <m:e>
                            <m:r>
                              <m:rPr>
                                <m:sty m:val="p"/>
                              </m:rPr>
                              <a:rPr lang="en-US" altLang="zh-CN" sz="1600">
                                <a:latin typeface="Cambria Math" charset="0"/>
                              </a:rPr>
                              <m:t>y</m:t>
                            </m:r>
                          </m:e>
                          <m:sub>
                            <m:r>
                              <m:rPr>
                                <m:sty m:val="p"/>
                              </m:rPr>
                              <a:rPr lang="en-US" altLang="zh-CN" sz="1600">
                                <a:latin typeface="Cambria Math" charset="0"/>
                              </a:rPr>
                              <m:t>i</m:t>
                            </m:r>
                          </m:sub>
                        </m:sSub>
                      </m:e>
                    </m:d>
                    <m:r>
                      <a:rPr lang="en-US" altLang="zh-CN" sz="1600">
                        <a:latin typeface="Cambria Math" charset="0"/>
                      </a:rPr>
                      <m:t>×…×</m:t>
                    </m:r>
                    <m:r>
                      <m:rPr>
                        <m:sty m:val="p"/>
                      </m:rPr>
                      <a:rPr lang="en-US" altLang="zh-CN" sz="1600">
                        <a:latin typeface="Cambria Math" charset="0"/>
                      </a:rPr>
                      <m:t>P</m:t>
                    </m:r>
                    <m:d>
                      <m:dPr>
                        <m:ctrlPr>
                          <a:rPr lang="zh-CN" altLang="zh-CN" sz="1600" i="1">
                            <a:latin typeface="Cambria Math" charset="0"/>
                          </a:rPr>
                        </m:ctrlPr>
                      </m:dPr>
                      <m:e>
                        <m:sSub>
                          <m:sSubPr>
                            <m:ctrlPr>
                              <a:rPr lang="zh-CN" altLang="zh-CN" sz="1600" i="1">
                                <a:latin typeface="Cambria Math" charset="0"/>
                              </a:rPr>
                            </m:ctrlPr>
                          </m:sSubPr>
                          <m:e>
                            <m:r>
                              <m:rPr>
                                <m:sty m:val="p"/>
                              </m:rPr>
                              <a:rPr lang="en-US" altLang="zh-CN" sz="1600">
                                <a:latin typeface="Cambria Math" charset="0"/>
                              </a:rPr>
                              <m:t>w</m:t>
                            </m:r>
                          </m:e>
                          <m:sub>
                            <m:r>
                              <m:rPr>
                                <m:sty m:val="p"/>
                              </m:rPr>
                              <a:rPr lang="en-US" altLang="zh-CN" sz="1600">
                                <a:latin typeface="Cambria Math" charset="0"/>
                              </a:rPr>
                              <m:t>n</m:t>
                            </m:r>
                          </m:sub>
                        </m:sSub>
                        <m:r>
                          <a:rPr lang="en-US" altLang="zh-CN" sz="1600">
                            <a:latin typeface="Cambria Math" charset="0"/>
                          </a:rPr>
                          <m:t>|</m:t>
                        </m:r>
                        <m:sSub>
                          <m:sSubPr>
                            <m:ctrlPr>
                              <a:rPr lang="zh-CN" altLang="zh-CN" sz="1600" i="1">
                                <a:latin typeface="Cambria Math" charset="0"/>
                              </a:rPr>
                            </m:ctrlPr>
                          </m:sSubPr>
                          <m:e>
                            <m:r>
                              <m:rPr>
                                <m:sty m:val="p"/>
                              </m:rPr>
                              <a:rPr lang="en-US" altLang="zh-CN" sz="1600">
                                <a:latin typeface="Cambria Math" charset="0"/>
                              </a:rPr>
                              <m:t>y</m:t>
                            </m:r>
                          </m:e>
                          <m:sub>
                            <m:r>
                              <m:rPr>
                                <m:sty m:val="p"/>
                              </m:rPr>
                              <a:rPr lang="en-US" altLang="zh-CN" sz="1600">
                                <a:latin typeface="Cambria Math" charset="0"/>
                              </a:rPr>
                              <m:t>i</m:t>
                            </m:r>
                          </m:sub>
                        </m:sSub>
                      </m:e>
                    </m:d>
                    <m:r>
                      <a:rPr lang="en-US" altLang="zh-CN" sz="1600">
                        <a:latin typeface="Cambria Math" charset="0"/>
                      </a:rPr>
                      <m:t>×</m:t>
                    </m:r>
                    <m:r>
                      <m:rPr>
                        <m:sty m:val="p"/>
                      </m:rPr>
                      <a:rPr lang="en-US" altLang="zh-CN" sz="1600">
                        <a:latin typeface="Cambria Math" charset="0"/>
                      </a:rPr>
                      <m:t>P</m:t>
                    </m:r>
                    <m:r>
                      <a:rPr lang="en-US" altLang="zh-CN" sz="1600">
                        <a:latin typeface="Cambria Math" charset="0"/>
                      </a:rPr>
                      <m:t>(</m:t>
                    </m:r>
                    <m:sSub>
                      <m:sSubPr>
                        <m:ctrlPr>
                          <a:rPr lang="zh-CN" altLang="zh-CN" sz="1600" i="1">
                            <a:latin typeface="Cambria Math" charset="0"/>
                          </a:rPr>
                        </m:ctrlPr>
                      </m:sSubPr>
                      <m:e>
                        <m:r>
                          <m:rPr>
                            <m:sty m:val="p"/>
                          </m:rPr>
                          <a:rPr lang="en-US" altLang="zh-CN" sz="1600">
                            <a:latin typeface="Cambria Math" charset="0"/>
                          </a:rPr>
                          <m:t>y</m:t>
                        </m:r>
                      </m:e>
                      <m:sub>
                        <m:r>
                          <m:rPr>
                            <m:sty m:val="p"/>
                          </m:rPr>
                          <a:rPr lang="en-US" altLang="zh-CN" sz="1600">
                            <a:latin typeface="Cambria Math" charset="0"/>
                          </a:rPr>
                          <m:t>i</m:t>
                        </m:r>
                      </m:sub>
                    </m:sSub>
                    <m:r>
                      <a:rPr lang="en-US" altLang="zh-CN" sz="1600">
                        <a:latin typeface="Cambria Math" charset="0"/>
                      </a:rPr>
                      <m:t>)</m:t>
                    </m:r>
                  </m:oMath>
                </a14:m>
                <a:r>
                  <a:rPr dirty="0" smtClean="0"/>
                  <a:t> </a:t>
                </a:r>
                <a:endParaRPr lang="zh-CN" altLang="en-US" dirty="0" smtClean="0"/>
              </a:p>
              <a:p>
                <a:pPr algn="ctr">
                  <a:defRPr sz="1400"/>
                </a:pPr>
                <a:endParaRPr lang="zh-CN" altLang="en-US" dirty="0" smtClean="0"/>
              </a:p>
              <a:p>
                <a:pPr>
                  <a:defRPr sz="1400"/>
                </a:pPr>
                <a:r>
                  <a:rPr lang="zh-CN" altLang="en-US" sz="1600" dirty="0" smtClean="0"/>
                  <a:t>因此，分类任务最终转化为求</a:t>
                </a:r>
                <a:r>
                  <a:rPr lang="zh-CN" altLang="en-US" dirty="0" smtClean="0"/>
                  <a:t>：</a:t>
                </a:r>
              </a:p>
              <a:p>
                <a:pPr algn="ctr">
                  <a:defRPr sz="1400"/>
                </a:pPr>
                <a:r>
                  <a:rPr lang="zh-CN" altLang="zh-CN" sz="1400" dirty="0"/>
                  <a:t> </a:t>
                </a:r>
                <a14:m>
                  <m:oMath xmlns:m="http://schemas.openxmlformats.org/officeDocument/2006/math">
                    <m:f>
                      <m:fPr>
                        <m:type m:val="noBar"/>
                        <m:ctrlPr>
                          <a:rPr lang="zh-CN" altLang="zh-CN" sz="1600" i="1">
                            <a:latin typeface="Cambria Math" charset="0"/>
                          </a:rPr>
                        </m:ctrlPr>
                      </m:fPr>
                      <m:num>
                        <m:r>
                          <m:rPr>
                            <m:sty m:val="p"/>
                          </m:rPr>
                          <a:rPr lang="zh-CN" altLang="zh-CN" sz="1600">
                            <a:latin typeface="Cambria Math" charset="0"/>
                          </a:rPr>
                          <m:t>argmax</m:t>
                        </m:r>
                      </m:num>
                      <m:den>
                        <m:r>
                          <m:rPr>
                            <m:sty m:val="p"/>
                          </m:rPr>
                          <a:rPr lang="zh-CN" altLang="zh-CN" sz="1600">
                            <a:latin typeface="Cambria Math" charset="0"/>
                          </a:rPr>
                          <m:t>k</m:t>
                        </m:r>
                      </m:den>
                    </m:f>
                    <m:r>
                      <m:rPr>
                        <m:sty m:val="p"/>
                      </m:rPr>
                      <a:rPr lang="zh-CN" altLang="zh-CN" sz="1600">
                        <a:latin typeface="Cambria Math" charset="0"/>
                      </a:rPr>
                      <m:t>P</m:t>
                    </m:r>
                    <m:r>
                      <a:rPr lang="zh-CN" altLang="zh-CN" sz="1600">
                        <a:latin typeface="Cambria Math" charset="0"/>
                      </a:rPr>
                      <m:t>(</m:t>
                    </m:r>
                    <m:sSub>
                      <m:sSubPr>
                        <m:ctrlPr>
                          <a:rPr lang="zh-CN" altLang="zh-CN" sz="1600" i="1">
                            <a:latin typeface="Cambria Math" charset="0"/>
                          </a:rPr>
                        </m:ctrlPr>
                      </m:sSubPr>
                      <m:e>
                        <m:r>
                          <m:rPr>
                            <m:sty m:val="p"/>
                          </m:rPr>
                          <a:rPr lang="zh-CN" altLang="zh-CN" sz="1600">
                            <a:latin typeface="Cambria Math" charset="0"/>
                          </a:rPr>
                          <m:t>y</m:t>
                        </m:r>
                      </m:e>
                      <m:sub>
                        <m:r>
                          <m:rPr>
                            <m:sty m:val="p"/>
                          </m:rPr>
                          <a:rPr lang="zh-CN" altLang="zh-CN" sz="1600">
                            <a:latin typeface="Cambria Math" charset="0"/>
                          </a:rPr>
                          <m:t>k</m:t>
                        </m:r>
                      </m:sub>
                    </m:sSub>
                    <m:r>
                      <a:rPr lang="zh-CN" altLang="zh-CN" sz="1600">
                        <a:latin typeface="Cambria Math" charset="0"/>
                      </a:rPr>
                      <m:t>)</m:t>
                    </m:r>
                    <m:nary>
                      <m:naryPr>
                        <m:chr m:val="∏"/>
                        <m:limLoc m:val="undOvr"/>
                        <m:ctrlPr>
                          <a:rPr lang="zh-CN" altLang="zh-CN" sz="1600" i="1">
                            <a:latin typeface="Cambria Math" charset="0"/>
                          </a:rPr>
                        </m:ctrlPr>
                      </m:naryPr>
                      <m:sub>
                        <m:r>
                          <m:rPr>
                            <m:sty m:val="p"/>
                          </m:rPr>
                          <a:rPr lang="zh-CN" altLang="zh-CN" sz="1600">
                            <a:latin typeface="Cambria Math" charset="0"/>
                          </a:rPr>
                          <m:t>i</m:t>
                        </m:r>
                        <m:r>
                          <a:rPr lang="zh-CN" altLang="zh-CN" sz="1600">
                            <a:latin typeface="Cambria Math" charset="0"/>
                          </a:rPr>
                          <m:t>=1</m:t>
                        </m:r>
                      </m:sub>
                      <m:sup>
                        <m:r>
                          <m:rPr>
                            <m:sty m:val="p"/>
                          </m:rPr>
                          <a:rPr lang="zh-CN" altLang="zh-CN" sz="1600">
                            <a:latin typeface="Cambria Math" charset="0"/>
                          </a:rPr>
                          <m:t>n</m:t>
                        </m:r>
                      </m:sup>
                      <m:e>
                        <m:r>
                          <m:rPr>
                            <m:sty m:val="p"/>
                          </m:rPr>
                          <a:rPr lang="zh-CN" altLang="zh-CN" sz="1600">
                            <a:latin typeface="Cambria Math" charset="0"/>
                          </a:rPr>
                          <m:t>P</m:t>
                        </m:r>
                        <m:r>
                          <a:rPr lang="zh-CN" altLang="zh-CN" sz="1600">
                            <a:latin typeface="Cambria Math" charset="0"/>
                          </a:rPr>
                          <m:t>(</m:t>
                        </m:r>
                        <m:sSub>
                          <m:sSubPr>
                            <m:ctrlPr>
                              <a:rPr lang="zh-CN" altLang="zh-CN" sz="1600" i="1">
                                <a:latin typeface="Cambria Math" charset="0"/>
                              </a:rPr>
                            </m:ctrlPr>
                          </m:sSubPr>
                          <m:e>
                            <m:r>
                              <m:rPr>
                                <m:sty m:val="p"/>
                              </m:rPr>
                              <a:rPr lang="zh-CN" altLang="zh-CN" sz="1600">
                                <a:latin typeface="Cambria Math" charset="0"/>
                              </a:rPr>
                              <m:t>w</m:t>
                            </m:r>
                          </m:e>
                          <m:sub>
                            <m:r>
                              <m:rPr>
                                <m:sty m:val="p"/>
                              </m:rPr>
                              <a:rPr lang="zh-CN" altLang="zh-CN" sz="1600">
                                <a:latin typeface="Cambria Math" charset="0"/>
                              </a:rPr>
                              <m:t>i</m:t>
                            </m:r>
                          </m:sub>
                        </m:sSub>
                        <m:r>
                          <a:rPr lang="zh-CN" altLang="zh-CN" sz="1600">
                            <a:latin typeface="Cambria Math" charset="0"/>
                          </a:rPr>
                          <m:t>|</m:t>
                        </m:r>
                        <m:sSub>
                          <m:sSubPr>
                            <m:ctrlPr>
                              <a:rPr lang="zh-CN" altLang="zh-CN" sz="1600" i="1">
                                <a:latin typeface="Cambria Math" charset="0"/>
                              </a:rPr>
                            </m:ctrlPr>
                          </m:sSubPr>
                          <m:e>
                            <m:r>
                              <m:rPr>
                                <m:sty m:val="p"/>
                              </m:rPr>
                              <a:rPr lang="zh-CN" altLang="zh-CN" sz="1600">
                                <a:latin typeface="Cambria Math" charset="0"/>
                              </a:rPr>
                              <m:t>y</m:t>
                            </m:r>
                          </m:e>
                          <m:sub>
                            <m:r>
                              <m:rPr>
                                <m:sty m:val="p"/>
                              </m:rPr>
                              <a:rPr lang="zh-CN" altLang="zh-CN" sz="1600">
                                <a:latin typeface="Cambria Math" charset="0"/>
                              </a:rPr>
                              <m:t>k</m:t>
                            </m:r>
                          </m:sub>
                        </m:sSub>
                        <m:r>
                          <a:rPr lang="zh-CN" altLang="zh-CN" sz="1600">
                            <a:latin typeface="Cambria Math" charset="0"/>
                          </a:rPr>
                          <m:t>)</m:t>
                        </m:r>
                      </m:e>
                    </m:nary>
                  </m:oMath>
                </a14:m>
                <a:r>
                  <a:rPr lang="zh-CN" altLang="zh-CN" sz="1600" dirty="0"/>
                  <a:t> </a:t>
                </a:r>
                <a:endParaRPr sz="1600" dirty="0"/>
              </a:p>
            </p:txBody>
          </p:sp>
        </mc:Choice>
        <mc:Fallback xmlns="">
          <p:sp>
            <p:nvSpPr>
              <p:cNvPr id="110" name="Shape 110"/>
              <p:cNvSpPr>
                <a:spLocks noRot="1" noChangeAspect="1" noMove="1" noResize="1" noEditPoints="1" noAdjustHandles="1" noChangeArrowheads="1" noChangeShapeType="1" noTextEdit="1"/>
              </p:cNvSpPr>
              <p:nvPr/>
            </p:nvSpPr>
            <p:spPr>
              <a:xfrm>
                <a:off x="1042987" y="2933761"/>
                <a:ext cx="6955060" cy="2911759"/>
              </a:xfrm>
              <a:prstGeom prst="rect">
                <a:avLst/>
              </a:prstGeom>
              <a:blipFill rotWithShape="0">
                <a:blip r:embed="rId3"/>
                <a:stretch>
                  <a:fillRect l="-1138" t="-209" b="-18372"/>
                </a:stretch>
              </a:blipFill>
              <a:ln w="3175">
                <a:solidFill>
                  <a:srgbClr val="000000"/>
                </a:solidFill>
                <a:miter lim="400000"/>
              </a:ln>
              <a:extLst>
                <a:ext uri="{C572A759-6A51-4108-AA02-DFA0A04FC94B}">
                  <ma14:wrappingTextBoxFlag xmlns:ma14="http://schemas.microsoft.com/office/mac/drawingml/2011/main" val="1"/>
                </a:ext>
              </a:extLst>
            </p:spPr>
            <p:txBody>
              <a:bodyPr/>
              <a:lstStyle/>
              <a:p>
                <a:r>
                  <a:rPr lang="zh-CN" altLang="en-US">
                    <a:noFill/>
                  </a:rPr>
                  <a:t> </a:t>
                </a:r>
              </a:p>
            </p:txBody>
          </p:sp>
        </mc:Fallback>
      </mc:AlternateContent>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hape 107"/>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11</a:t>
            </a:fld>
            <a:endParaRPr/>
          </a:p>
        </p:txBody>
      </p:sp>
      <p:sp>
        <p:nvSpPr>
          <p:cNvPr id="108" name="Shape 108"/>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rPr dirty="0"/>
              <a:t>研究方法·分类模型</a:t>
            </a:r>
          </a:p>
        </p:txBody>
      </p:sp>
      <mc:AlternateContent xmlns:mc="http://schemas.openxmlformats.org/markup-compatibility/2006">
        <mc:Choice xmlns:a14="http://schemas.microsoft.com/office/drawing/2010/main" Requires="a14">
          <p:sp>
            <p:nvSpPr>
              <p:cNvPr id="109" name="Shape 109"/>
              <p:cNvSpPr/>
              <p:nvPr/>
            </p:nvSpPr>
            <p:spPr>
              <a:xfrm>
                <a:off x="536574" y="1303908"/>
                <a:ext cx="7921626" cy="465768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spcBef>
                    <a:spcPts val="400"/>
                  </a:spcBef>
                  <a:buClr>
                    <a:schemeClr val="accent1"/>
                  </a:buClr>
                  <a:buSzPct val="70000"/>
                  <a:buFont typeface="Wingdings" charset="2"/>
                  <a:buChar char="n"/>
                  <a:defRPr sz="2000"/>
                </a:pPr>
                <a:r>
                  <a:rPr dirty="0"/>
                  <a:t> </a:t>
                </a:r>
                <a:r>
                  <a:rPr dirty="0" smtClean="0"/>
                  <a:t>朴素贝叶斯</a:t>
                </a:r>
                <a:endParaRPr lang="zh-CN" altLang="en-US" dirty="0" smtClean="0"/>
              </a:p>
              <a:p>
                <a:pPr marL="800100" lvl="1" indent="-342900">
                  <a:spcBef>
                    <a:spcPts val="400"/>
                  </a:spcBef>
                  <a:buClr>
                    <a:schemeClr val="accent1"/>
                  </a:buClr>
                  <a:buSzPct val="70000"/>
                  <a:buFont typeface="Wingdings" charset="2"/>
                  <a:buChar char="n"/>
                  <a:defRPr sz="2000"/>
                </a:pPr>
                <a:r>
                  <a:rPr lang="zh-CN" altLang="en-US" dirty="0" smtClean="0"/>
                  <a:t>多项式模型</a:t>
                </a:r>
              </a:p>
              <a:p>
                <a:pPr marL="800100" lvl="1" indent="-342900">
                  <a:spcBef>
                    <a:spcPts val="400"/>
                  </a:spcBef>
                  <a:buClr>
                    <a:schemeClr val="accent1"/>
                  </a:buClr>
                  <a:buSzPct val="70000"/>
                  <a:buFont typeface="Wingdings" charset="2"/>
                  <a:buChar char="n"/>
                  <a:defRPr sz="2000"/>
                </a:pPr>
                <a:endParaRPr lang="zh-CN" altLang="en-US" dirty="0"/>
              </a:p>
              <a:p>
                <a:pPr marL="800100" lvl="1" indent="-342900">
                  <a:spcBef>
                    <a:spcPts val="400"/>
                  </a:spcBef>
                  <a:buClr>
                    <a:schemeClr val="accent1"/>
                  </a:buClr>
                  <a:buSzPct val="70000"/>
                  <a:buFont typeface="Wingdings" charset="2"/>
                  <a:buChar char="n"/>
                  <a:defRPr sz="2000"/>
                </a:pPr>
                <a:endParaRPr lang="zh-CN" altLang="en-US" dirty="0" smtClean="0"/>
              </a:p>
              <a:p>
                <a:pPr marL="800100" lvl="1" indent="-342900">
                  <a:spcBef>
                    <a:spcPts val="400"/>
                  </a:spcBef>
                  <a:buClr>
                    <a:schemeClr val="accent1"/>
                  </a:buClr>
                  <a:buSzPct val="70000"/>
                  <a:buFont typeface="Wingdings" charset="2"/>
                  <a:buChar char="n"/>
                  <a:defRPr sz="2000"/>
                </a:pPr>
                <a:endParaRPr lang="zh-CN" altLang="en-US" dirty="0"/>
              </a:p>
              <a:p>
                <a:pPr marL="800100" lvl="1" indent="-342900">
                  <a:spcBef>
                    <a:spcPts val="400"/>
                  </a:spcBef>
                  <a:buClr>
                    <a:schemeClr val="accent1"/>
                  </a:buClr>
                  <a:buSzPct val="70000"/>
                  <a:buFont typeface="Wingdings" charset="2"/>
                  <a:buChar char="n"/>
                  <a:defRPr sz="2000"/>
                </a:pPr>
                <a:endParaRPr lang="zh-CN" altLang="en-US" dirty="0" smtClean="0"/>
              </a:p>
              <a:p>
                <a:pPr marL="800100" lvl="1" indent="-342900">
                  <a:spcBef>
                    <a:spcPts val="400"/>
                  </a:spcBef>
                  <a:buClr>
                    <a:schemeClr val="accent1"/>
                  </a:buClr>
                  <a:buSzPct val="70000"/>
                  <a:buFont typeface="Wingdings" charset="2"/>
                  <a:buChar char="n"/>
                  <a:defRPr sz="2000"/>
                </a:pPr>
                <a:r>
                  <a:rPr lang="zh-CN" altLang="en-US" dirty="0" smtClean="0"/>
                  <a:t>伯努利模型</a:t>
                </a:r>
              </a:p>
              <a:p>
                <a:pPr marL="800100" lvl="1" indent="-342900">
                  <a:spcBef>
                    <a:spcPts val="400"/>
                  </a:spcBef>
                  <a:buClr>
                    <a:schemeClr val="accent1"/>
                  </a:buClr>
                  <a:buSzPct val="70000"/>
                  <a:buFont typeface="Wingdings" charset="2"/>
                  <a:buChar char="n"/>
                  <a:defRPr sz="2000"/>
                </a:pPr>
                <a:endParaRPr lang="zh-CN" altLang="en-US" dirty="0"/>
              </a:p>
              <a:p>
                <a:pPr marL="800100" lvl="1" indent="-342900">
                  <a:spcBef>
                    <a:spcPts val="400"/>
                  </a:spcBef>
                  <a:buClr>
                    <a:schemeClr val="accent1"/>
                  </a:buClr>
                  <a:buSzPct val="70000"/>
                  <a:buFont typeface="Wingdings" charset="2"/>
                  <a:buChar char="n"/>
                  <a:defRPr sz="2000"/>
                </a:pPr>
                <a:endParaRPr lang="zh-CN" altLang="en-US" dirty="0" smtClean="0"/>
              </a:p>
              <a:p>
                <a:pPr marL="800100" lvl="1" indent="-342900">
                  <a:spcBef>
                    <a:spcPts val="400"/>
                  </a:spcBef>
                  <a:buClr>
                    <a:schemeClr val="accent1"/>
                  </a:buClr>
                  <a:buSzPct val="70000"/>
                  <a:buFont typeface="Wingdings" charset="2"/>
                  <a:buChar char="n"/>
                  <a:defRPr sz="2000"/>
                </a:pPr>
                <a:endParaRPr lang="zh-CN" altLang="en-US" dirty="0"/>
              </a:p>
              <a:p>
                <a:pPr marL="800100" lvl="1" indent="-342900">
                  <a:spcBef>
                    <a:spcPts val="400"/>
                  </a:spcBef>
                  <a:buClr>
                    <a:schemeClr val="accent1"/>
                  </a:buClr>
                  <a:buSzPct val="70000"/>
                  <a:buFont typeface="Wingdings" charset="2"/>
                  <a:buChar char="n"/>
                  <a:defRPr sz="2000"/>
                </a:pPr>
                <a:endParaRPr lang="zh-CN" altLang="en-US" dirty="0" smtClean="0"/>
              </a:p>
              <a:p>
                <a:pPr marL="800100" lvl="1" indent="-342900">
                  <a:spcBef>
                    <a:spcPts val="400"/>
                  </a:spcBef>
                  <a:buClr>
                    <a:schemeClr val="accent1"/>
                  </a:buClr>
                  <a:buSzPct val="70000"/>
                  <a:buFont typeface="Wingdings" charset="2"/>
                  <a:buChar char="n"/>
                  <a:defRPr sz="2000"/>
                </a:pPr>
                <a14:m>
                  <m:oMath xmlns:m="http://schemas.openxmlformats.org/officeDocument/2006/math">
                    <m:r>
                      <m:rPr>
                        <m:sty m:val="p"/>
                      </m:rPr>
                      <a:rPr lang="en-US" altLang="zh-CN" sz="2000"/>
                      <m:t>α</m:t>
                    </m:r>
                    <m:r>
                      <m:rPr>
                        <m:nor/>
                      </m:rPr>
                      <a:rPr lang="zh-CN" altLang="en-US" sz="2000"/>
                      <m:t>（称</m:t>
                    </m:r>
                    <m:r>
                      <m:rPr>
                        <m:nor/>
                      </m:rPr>
                      <a:rPr lang="en-US" altLang="zh-CN" sz="2000"/>
                      <m:t>alpha</m:t>
                    </m:r>
                    <m:r>
                      <m:rPr>
                        <m:nor/>
                      </m:rPr>
                      <a:rPr lang="zh-CN" altLang="en-US" sz="2000"/>
                      <m:t>）是一个平滑参数，取值在</m:t>
                    </m:r>
                    <m:r>
                      <m:rPr>
                        <m:nor/>
                      </m:rPr>
                      <a:rPr lang="en-US" altLang="zh-CN" sz="2000"/>
                      <m:t>[0, 1]</m:t>
                    </m:r>
                    <m:r>
                      <m:rPr>
                        <m:nor/>
                      </m:rPr>
                      <a:rPr lang="zh-CN" altLang="en-US" sz="2000"/>
                      <m:t>区间</m:t>
                    </m:r>
                  </m:oMath>
                </a14:m>
                <a:r>
                  <a:rPr lang="zh-CN" altLang="en-US" sz="2000" dirty="0"/>
                  <a:t>，用于</a:t>
                </a:r>
                <a:r>
                  <a:rPr lang="zh-CN" altLang="zh-CN" sz="2000" dirty="0"/>
                  <a:t>避免</a:t>
                </a:r>
                <a14:m>
                  <m:oMath xmlns:m="http://schemas.openxmlformats.org/officeDocument/2006/math">
                    <m:r>
                      <m:rPr>
                        <m:sty m:val="p"/>
                      </m:rPr>
                      <a:rPr lang="zh-CN" altLang="zh-CN" sz="2000"/>
                      <m:t>P</m:t>
                    </m:r>
                    <m:r>
                      <a:rPr lang="zh-CN" altLang="zh-CN" sz="2000"/>
                      <m:t>(</m:t>
                    </m:r>
                    <m:sSub>
                      <m:sSubPr>
                        <m:ctrlPr>
                          <a:rPr lang="zh-CN" altLang="zh-CN" sz="2000"/>
                        </m:ctrlPr>
                      </m:sSubPr>
                      <m:e>
                        <m:r>
                          <m:rPr>
                            <m:sty m:val="p"/>
                          </m:rPr>
                          <a:rPr lang="zh-CN" altLang="zh-CN" sz="2000"/>
                          <m:t>w</m:t>
                        </m:r>
                      </m:e>
                      <m:sub>
                        <m:r>
                          <m:rPr>
                            <m:sty m:val="p"/>
                          </m:rPr>
                          <a:rPr lang="zh-CN" altLang="zh-CN" sz="2000"/>
                          <m:t>i</m:t>
                        </m:r>
                      </m:sub>
                    </m:sSub>
                    <m:r>
                      <a:rPr lang="zh-CN" altLang="zh-CN" sz="2000"/>
                      <m:t>|</m:t>
                    </m:r>
                    <m:r>
                      <m:rPr>
                        <m:sty m:val="p"/>
                      </m:rPr>
                      <a:rPr lang="zh-CN" altLang="zh-CN" sz="2000"/>
                      <m:t>y</m:t>
                    </m:r>
                    <m:r>
                      <a:rPr lang="zh-CN" altLang="zh-CN" sz="2000"/>
                      <m:t>)</m:t>
                    </m:r>
                  </m:oMath>
                </a14:m>
                <a:r>
                  <a:rPr lang="zh-CN" altLang="zh-CN" sz="2000" dirty="0"/>
                  <a:t>为0的情况 </a:t>
                </a:r>
                <a:r>
                  <a:rPr lang="zh-CN" altLang="en-US" dirty="0" smtClean="0"/>
                  <a:t>	</a:t>
                </a:r>
              </a:p>
            </p:txBody>
          </p:sp>
        </mc:Choice>
        <mc:Fallback>
          <p:sp>
            <p:nvSpPr>
              <p:cNvPr id="109" name="Shape 109"/>
              <p:cNvSpPr>
                <a:spLocks noRot="1" noChangeAspect="1" noMove="1" noResize="1" noEditPoints="1" noAdjustHandles="1" noChangeArrowheads="1" noChangeShapeType="1" noTextEdit="1"/>
              </p:cNvSpPr>
              <p:nvPr/>
            </p:nvSpPr>
            <p:spPr>
              <a:xfrm>
                <a:off x="536574" y="1303908"/>
                <a:ext cx="7921626" cy="4657685"/>
              </a:xfrm>
              <a:prstGeom prst="rect">
                <a:avLst/>
              </a:prstGeom>
              <a:blipFill rotWithShape="0">
                <a:blip r:embed="rId2"/>
                <a:stretch>
                  <a:fillRect l="-692" t="-1047" b="-1571"/>
                </a:stretch>
              </a:blipFill>
              <a:ln w="12700">
                <a:miter lim="400000"/>
              </a:ln>
              <a:extLst>
                <a:ext uri="{C572A759-6A51-4108-AA02-DFA0A04FC94B}">
                  <ma14:wrappingTextBoxFlag xmlns:ma14="http://schemas.microsoft.com/office/mac/drawingml/2011/main" val="1"/>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Shape 110"/>
              <p:cNvSpPr/>
              <p:nvPr/>
            </p:nvSpPr>
            <p:spPr>
              <a:xfrm>
                <a:off x="1042987" y="3858453"/>
                <a:ext cx="6955060" cy="1143326"/>
              </a:xfrm>
              <a:prstGeom prst="rect">
                <a:avLst/>
              </a:prstGeom>
              <a:ln w="3175">
                <a:solidFill>
                  <a:srgbClr val="000000"/>
                </a:solidFill>
                <a:miter lim="400000"/>
              </a:ln>
              <a:extLst>
                <a:ext uri="{C572A759-6A51-4108-AA02-DFA0A04FC94B}">
                  <ma14:wrappingTextBoxFlag xmlns:ma14="http://schemas.microsoft.com/office/mac/drawingml/2011/main" val="1"/>
                </a:ext>
              </a:extLst>
            </p:spPr>
            <p:txBody>
              <a:bodyPr wrap="square" lIns="45719" rIns="45719" anchor="ctr">
                <a:spAutoFit/>
              </a:bodyPr>
              <a:lstStyle/>
              <a:p>
                <a:pPr marL="285750" indent="-285750">
                  <a:buSzPct val="70000"/>
                  <a:buFont typeface="Wingdings" charset="2"/>
                  <a:buChar char="l"/>
                  <a:defRPr sz="1500"/>
                </a:pPr>
                <a:r>
                  <a:rPr lang="zh-CN" altLang="zh-CN" sz="1500" dirty="0" smtClean="0"/>
                  <a:t>伯努利</a:t>
                </a:r>
                <a:r>
                  <a:rPr lang="zh-CN" altLang="zh-CN" sz="1500" dirty="0"/>
                  <a:t>模型输入的样本向量中的每个元素只有两个值：1/0（出现/没出现</a:t>
                </a:r>
                <a:r>
                  <a:rPr lang="zh-CN" altLang="zh-CN" sz="1500" dirty="0" smtClean="0"/>
                  <a:t>）</a:t>
                </a:r>
                <a:endParaRPr lang="zh-CN" altLang="en-US" sz="1500" dirty="0"/>
              </a:p>
              <a:p>
                <a:pPr marL="285750" indent="-285750">
                  <a:buSzPct val="70000"/>
                  <a:buFont typeface="Wingdings" charset="2"/>
                  <a:buChar char="l"/>
                  <a:defRPr sz="1500"/>
                </a:pPr>
                <a14:m>
                  <m:oMath xmlns:m="http://schemas.openxmlformats.org/officeDocument/2006/math">
                    <m:r>
                      <a:rPr lang="zh-CN" altLang="zh-CN" sz="1600">
                        <a:latin typeface="Cambria Math" charset="0"/>
                      </a:rPr>
                      <m:t>当</m:t>
                    </m:r>
                    <m:sSub>
                      <m:sSubPr>
                        <m:ctrlPr>
                          <a:rPr lang="zh-CN" altLang="zh-CN" sz="1600" i="1">
                            <a:latin typeface="Cambria Math" charset="0"/>
                          </a:rPr>
                        </m:ctrlPr>
                      </m:sSubPr>
                      <m:e>
                        <m:r>
                          <m:rPr>
                            <m:sty m:val="p"/>
                          </m:rPr>
                          <a:rPr lang="zh-CN" altLang="zh-CN" sz="1600">
                            <a:latin typeface="Cambria Math" charset="0"/>
                          </a:rPr>
                          <m:t>w</m:t>
                        </m:r>
                      </m:e>
                      <m:sub>
                        <m:r>
                          <m:rPr>
                            <m:sty m:val="p"/>
                          </m:rPr>
                          <a:rPr lang="zh-CN" altLang="zh-CN" sz="1600">
                            <a:latin typeface="Cambria Math" charset="0"/>
                          </a:rPr>
                          <m:t>i</m:t>
                        </m:r>
                      </m:sub>
                    </m:sSub>
                    <m:r>
                      <a:rPr lang="zh-CN" altLang="zh-CN" sz="1600">
                        <a:latin typeface="Cambria Math" charset="0"/>
                      </a:rPr>
                      <m:t>=1时，</m:t>
                    </m:r>
                    <m:r>
                      <m:rPr>
                        <m:sty m:val="p"/>
                      </m:rPr>
                      <a:rPr lang="zh-CN" altLang="zh-CN" sz="1600">
                        <a:latin typeface="Cambria Math" charset="0"/>
                      </a:rPr>
                      <m:t>P</m:t>
                    </m:r>
                    <m:d>
                      <m:dPr>
                        <m:ctrlPr>
                          <a:rPr lang="zh-CN" altLang="zh-CN" sz="1600" i="1">
                            <a:latin typeface="Cambria Math" charset="0"/>
                          </a:rPr>
                        </m:ctrlPr>
                      </m:dPr>
                      <m:e>
                        <m:sSub>
                          <m:sSubPr>
                            <m:ctrlPr>
                              <a:rPr lang="zh-CN" altLang="zh-CN" sz="1600" i="1">
                                <a:latin typeface="Cambria Math" charset="0"/>
                              </a:rPr>
                            </m:ctrlPr>
                          </m:sSubPr>
                          <m:e>
                            <m:r>
                              <m:rPr>
                                <m:sty m:val="p"/>
                              </m:rPr>
                              <a:rPr lang="zh-CN" altLang="zh-CN" sz="1600">
                                <a:latin typeface="Cambria Math" charset="0"/>
                              </a:rPr>
                              <m:t>w</m:t>
                            </m:r>
                          </m:e>
                          <m:sub>
                            <m:r>
                              <m:rPr>
                                <m:sty m:val="p"/>
                              </m:rPr>
                              <a:rPr lang="zh-CN" altLang="zh-CN" sz="1600">
                                <a:latin typeface="Cambria Math" charset="0"/>
                              </a:rPr>
                              <m:t>i</m:t>
                            </m:r>
                          </m:sub>
                        </m:sSub>
                      </m:e>
                      <m:e>
                        <m:r>
                          <m:rPr>
                            <m:sty m:val="p"/>
                          </m:rPr>
                          <a:rPr lang="zh-CN" altLang="zh-CN" sz="1600">
                            <a:latin typeface="Cambria Math" charset="0"/>
                          </a:rPr>
                          <m:t>y</m:t>
                        </m:r>
                      </m:e>
                    </m:d>
                    <m:r>
                      <a:rPr lang="en-US" altLang="zh-CN" sz="1600">
                        <a:latin typeface="Cambria Math" charset="0"/>
                      </a:rPr>
                      <m:t>=</m:t>
                    </m:r>
                    <m:r>
                      <m:rPr>
                        <m:sty m:val="p"/>
                      </m:rPr>
                      <a:rPr lang="zh-CN" altLang="zh-CN" sz="1600">
                        <a:latin typeface="Cambria Math" charset="0"/>
                      </a:rPr>
                      <m:t>P</m:t>
                    </m:r>
                    <m:d>
                      <m:dPr>
                        <m:ctrlPr>
                          <a:rPr lang="zh-CN" altLang="zh-CN" sz="1600" i="1">
                            <a:latin typeface="Cambria Math" charset="0"/>
                          </a:rPr>
                        </m:ctrlPr>
                      </m:dPr>
                      <m:e>
                        <m:sSub>
                          <m:sSubPr>
                            <m:ctrlPr>
                              <a:rPr lang="zh-CN" altLang="zh-CN" sz="1600" i="1">
                                <a:latin typeface="Cambria Math" charset="0"/>
                              </a:rPr>
                            </m:ctrlPr>
                          </m:sSubPr>
                          <m:e>
                            <m:r>
                              <m:rPr>
                                <m:sty m:val="p"/>
                              </m:rPr>
                              <a:rPr lang="zh-CN" altLang="zh-CN" sz="1600">
                                <a:latin typeface="Cambria Math" charset="0"/>
                              </a:rPr>
                              <m:t>w</m:t>
                            </m:r>
                          </m:e>
                          <m:sub>
                            <m:r>
                              <m:rPr>
                                <m:sty m:val="p"/>
                              </m:rPr>
                              <a:rPr lang="zh-CN" altLang="zh-CN" sz="1600">
                                <a:latin typeface="Cambria Math" charset="0"/>
                              </a:rPr>
                              <m:t>i</m:t>
                            </m:r>
                          </m:sub>
                        </m:sSub>
                        <m:r>
                          <a:rPr lang="zh-CN" altLang="zh-CN" sz="1600">
                            <a:latin typeface="Cambria Math" charset="0"/>
                          </a:rPr>
                          <m:t>=1</m:t>
                        </m:r>
                      </m:e>
                      <m:e>
                        <m:r>
                          <m:rPr>
                            <m:sty m:val="p"/>
                          </m:rPr>
                          <a:rPr lang="zh-CN" altLang="zh-CN" sz="1600">
                            <a:latin typeface="Cambria Math" charset="0"/>
                          </a:rPr>
                          <m:t>y</m:t>
                        </m:r>
                      </m:e>
                    </m:d>
                  </m:oMath>
                </a14:m>
                <a:endParaRPr lang="zh-CN" altLang="en-US" sz="1600" dirty="0" smtClean="0"/>
              </a:p>
              <a:p>
                <a:pPr marL="285750" indent="-285750">
                  <a:buSzPct val="70000"/>
                  <a:buFont typeface="Wingdings" charset="2"/>
                  <a:buChar char="l"/>
                  <a:defRPr sz="1500"/>
                </a:pPr>
                <a14:m>
                  <m:oMath xmlns:m="http://schemas.openxmlformats.org/officeDocument/2006/math">
                    <m:r>
                      <a:rPr lang="zh-CN" altLang="zh-CN" sz="1600">
                        <a:latin typeface="Cambria Math" charset="0"/>
                      </a:rPr>
                      <m:t>当</m:t>
                    </m:r>
                    <m:sSub>
                      <m:sSubPr>
                        <m:ctrlPr>
                          <a:rPr lang="zh-CN" altLang="zh-CN" sz="1600" i="1">
                            <a:latin typeface="Cambria Math" charset="0"/>
                          </a:rPr>
                        </m:ctrlPr>
                      </m:sSubPr>
                      <m:e>
                        <m:r>
                          <m:rPr>
                            <m:sty m:val="p"/>
                          </m:rPr>
                          <a:rPr lang="zh-CN" altLang="zh-CN" sz="1600">
                            <a:latin typeface="Cambria Math" charset="0"/>
                          </a:rPr>
                          <m:t>w</m:t>
                        </m:r>
                      </m:e>
                      <m:sub>
                        <m:r>
                          <m:rPr>
                            <m:sty m:val="p"/>
                          </m:rPr>
                          <a:rPr lang="zh-CN" altLang="zh-CN" sz="1600">
                            <a:latin typeface="Cambria Math" charset="0"/>
                          </a:rPr>
                          <m:t>i</m:t>
                        </m:r>
                      </m:sub>
                    </m:sSub>
                    <m:r>
                      <a:rPr lang="en-US" altLang="zh-CN" sz="1600">
                        <a:latin typeface="Cambria Math" charset="0"/>
                      </a:rPr>
                      <m:t>=0</m:t>
                    </m:r>
                    <m:r>
                      <a:rPr lang="zh-CN" altLang="zh-CN" sz="1600">
                        <a:latin typeface="Cambria Math" charset="0"/>
                      </a:rPr>
                      <m:t>时，</m:t>
                    </m:r>
                    <m:r>
                      <m:rPr>
                        <m:sty m:val="p"/>
                      </m:rPr>
                      <a:rPr lang="zh-CN" altLang="zh-CN" sz="1600">
                        <a:latin typeface="Cambria Math" charset="0"/>
                      </a:rPr>
                      <m:t>P</m:t>
                    </m:r>
                    <m:d>
                      <m:dPr>
                        <m:ctrlPr>
                          <a:rPr lang="en-US" altLang="zh-CN" sz="1600" i="1">
                            <a:latin typeface="Cambria Math" charset="0"/>
                          </a:rPr>
                        </m:ctrlPr>
                      </m:dPr>
                      <m:e>
                        <m:sSub>
                          <m:sSubPr>
                            <m:ctrlPr>
                              <a:rPr lang="zh-CN" altLang="zh-CN" sz="1600" i="1">
                                <a:latin typeface="Cambria Math" charset="0"/>
                              </a:rPr>
                            </m:ctrlPr>
                          </m:sSubPr>
                          <m:e>
                            <m:r>
                              <m:rPr>
                                <m:sty m:val="p"/>
                              </m:rPr>
                              <a:rPr lang="zh-CN" altLang="zh-CN" sz="1600">
                                <a:latin typeface="Cambria Math" charset="0"/>
                              </a:rPr>
                              <m:t>w</m:t>
                            </m:r>
                          </m:e>
                          <m:sub>
                            <m:r>
                              <m:rPr>
                                <m:sty m:val="p"/>
                              </m:rPr>
                              <a:rPr lang="zh-CN" altLang="zh-CN" sz="1600">
                                <a:latin typeface="Cambria Math" charset="0"/>
                              </a:rPr>
                              <m:t>i</m:t>
                            </m:r>
                          </m:sub>
                        </m:sSub>
                      </m:e>
                      <m:e>
                        <m:r>
                          <m:rPr>
                            <m:sty m:val="p"/>
                          </m:rPr>
                          <a:rPr lang="zh-CN" altLang="zh-CN" sz="1600">
                            <a:latin typeface="Cambria Math" charset="0"/>
                          </a:rPr>
                          <m:t>y</m:t>
                        </m:r>
                      </m:e>
                    </m:d>
                    <m:r>
                      <a:rPr lang="en-US" altLang="zh-CN" sz="1600">
                        <a:latin typeface="Cambria Math" charset="0"/>
                      </a:rPr>
                      <m:t>=1</m:t>
                    </m:r>
                    <m:r>
                      <a:rPr lang="en-US" altLang="zh-CN" sz="1600" i="1">
                        <a:latin typeface="Cambria Math" charset="0"/>
                      </a:rPr>
                      <m:t>−</m:t>
                    </m:r>
                    <m:r>
                      <m:rPr>
                        <m:sty m:val="p"/>
                      </m:rPr>
                      <a:rPr lang="zh-CN" altLang="zh-CN" sz="1600">
                        <a:latin typeface="Cambria Math" charset="0"/>
                      </a:rPr>
                      <m:t>P</m:t>
                    </m:r>
                    <m:d>
                      <m:dPr>
                        <m:ctrlPr>
                          <a:rPr lang="en-US" altLang="zh-CN" sz="1600" i="1">
                            <a:latin typeface="Cambria Math" charset="0"/>
                          </a:rPr>
                        </m:ctrlPr>
                      </m:dPr>
                      <m:e>
                        <m:sSub>
                          <m:sSubPr>
                            <m:ctrlPr>
                              <a:rPr lang="zh-CN" altLang="zh-CN" sz="1600" i="1">
                                <a:latin typeface="Cambria Math" charset="0"/>
                              </a:rPr>
                            </m:ctrlPr>
                          </m:sSubPr>
                          <m:e>
                            <m:r>
                              <m:rPr>
                                <m:sty m:val="p"/>
                              </m:rPr>
                              <a:rPr lang="zh-CN" altLang="zh-CN" sz="1600">
                                <a:latin typeface="Cambria Math" charset="0"/>
                              </a:rPr>
                              <m:t>w</m:t>
                            </m:r>
                          </m:e>
                          <m:sub>
                            <m:r>
                              <m:rPr>
                                <m:sty m:val="p"/>
                              </m:rPr>
                              <a:rPr lang="zh-CN" altLang="zh-CN" sz="1600">
                                <a:latin typeface="Cambria Math" charset="0"/>
                              </a:rPr>
                              <m:t>i</m:t>
                            </m:r>
                          </m:sub>
                        </m:sSub>
                        <m:r>
                          <a:rPr lang="en-US" altLang="zh-CN" sz="1600">
                            <a:latin typeface="Cambria Math" charset="0"/>
                          </a:rPr>
                          <m:t>=1</m:t>
                        </m:r>
                      </m:e>
                      <m:e>
                        <m:r>
                          <m:rPr>
                            <m:sty m:val="p"/>
                          </m:rPr>
                          <a:rPr lang="zh-CN" altLang="zh-CN" sz="1600">
                            <a:latin typeface="Cambria Math" charset="0"/>
                          </a:rPr>
                          <m:t>y</m:t>
                        </m:r>
                      </m:e>
                    </m:d>
                  </m:oMath>
                </a14:m>
                <a:endParaRPr lang="zh-CN" altLang="en-US" sz="1600" b="0" i="0" dirty="0" smtClean="0">
                  <a:latin typeface="Cambria Math" charset="0"/>
                </a:endParaRPr>
              </a:p>
              <a:p>
                <a:pPr marL="285750" indent="-285750">
                  <a:buSzPct val="70000"/>
                  <a:buFont typeface="Wingdings" charset="2"/>
                  <a:buChar char="l"/>
                  <a:defRPr sz="1500"/>
                </a:pPr>
                <a14:m>
                  <m:oMath xmlns:m="http://schemas.openxmlformats.org/officeDocument/2006/math">
                    <m:r>
                      <m:rPr>
                        <m:sty m:val="p"/>
                      </m:rPr>
                      <a:rPr lang="en-US" altLang="zh-CN" sz="1600">
                        <a:latin typeface="Cambria Math" charset="0"/>
                      </a:rPr>
                      <m:t>P</m:t>
                    </m:r>
                    <m:d>
                      <m:dPr>
                        <m:ctrlPr>
                          <a:rPr lang="zh-CN" altLang="zh-CN" sz="1600" i="1">
                            <a:latin typeface="Cambria Math" charset="0"/>
                          </a:rPr>
                        </m:ctrlPr>
                      </m:dPr>
                      <m:e>
                        <m:sSub>
                          <m:sSubPr>
                            <m:ctrlPr>
                              <a:rPr lang="zh-CN" altLang="zh-CN" sz="1600" i="1">
                                <a:latin typeface="Cambria Math" charset="0"/>
                              </a:rPr>
                            </m:ctrlPr>
                          </m:sSubPr>
                          <m:e>
                            <m:r>
                              <m:rPr>
                                <m:sty m:val="p"/>
                              </m:rPr>
                              <a:rPr lang="en-US" altLang="zh-CN" sz="1600">
                                <a:latin typeface="Cambria Math" charset="0"/>
                              </a:rPr>
                              <m:t>w</m:t>
                            </m:r>
                          </m:e>
                          <m:sub>
                            <m:r>
                              <m:rPr>
                                <m:sty m:val="p"/>
                              </m:rPr>
                              <a:rPr lang="en-US" altLang="zh-CN" sz="1600">
                                <a:latin typeface="Cambria Math" charset="0"/>
                              </a:rPr>
                              <m:t>i</m:t>
                            </m:r>
                          </m:sub>
                        </m:sSub>
                        <m:r>
                          <a:rPr lang="en-US" altLang="zh-CN" sz="1600">
                            <a:latin typeface="Cambria Math" charset="0"/>
                          </a:rPr>
                          <m:t>=1</m:t>
                        </m:r>
                      </m:e>
                      <m:e>
                        <m:r>
                          <m:rPr>
                            <m:sty m:val="p"/>
                          </m:rPr>
                          <a:rPr lang="en-US" altLang="zh-CN" sz="1600">
                            <a:latin typeface="Cambria Math" charset="0"/>
                          </a:rPr>
                          <m:t>y</m:t>
                        </m:r>
                      </m:e>
                    </m:d>
                    <m:r>
                      <a:rPr lang="en-US" altLang="zh-CN" sz="1600">
                        <a:latin typeface="Cambria Math" charset="0"/>
                      </a:rPr>
                      <m:t>=</m:t>
                    </m:r>
                    <m:sSub>
                      <m:sSubPr>
                        <m:ctrlPr>
                          <a:rPr lang="zh-CN" altLang="zh-CN" sz="1600" i="1">
                            <a:latin typeface="Cambria Math" charset="0"/>
                          </a:rPr>
                        </m:ctrlPr>
                      </m:sSubPr>
                      <m:e>
                        <m:r>
                          <a:rPr lang="en-US" altLang="zh-CN" sz="1600">
                            <a:latin typeface="Cambria Math" charset="0"/>
                          </a:rPr>
                          <m:t>(</m:t>
                        </m:r>
                        <m:r>
                          <m:rPr>
                            <m:sty m:val="p"/>
                          </m:rPr>
                          <a:rPr lang="en-US" altLang="zh-CN" sz="1600">
                            <a:latin typeface="Cambria Math" charset="0"/>
                          </a:rPr>
                          <m:t>N</m:t>
                        </m:r>
                      </m:e>
                      <m:sub>
                        <m:sSub>
                          <m:sSubPr>
                            <m:ctrlPr>
                              <a:rPr lang="zh-CN" altLang="zh-CN" sz="1600" i="1">
                                <a:latin typeface="Cambria Math" charset="0"/>
                              </a:rPr>
                            </m:ctrlPr>
                          </m:sSubPr>
                          <m:e>
                            <m:r>
                              <m:rPr>
                                <m:sty m:val="p"/>
                              </m:rPr>
                              <a:rPr lang="en-US" altLang="zh-CN" sz="1600">
                                <a:latin typeface="Cambria Math" charset="0"/>
                              </a:rPr>
                              <m:t>y</m:t>
                            </m:r>
                          </m:e>
                          <m:sub>
                            <m:r>
                              <m:rPr>
                                <m:sty m:val="p"/>
                              </m:rPr>
                              <a:rPr lang="en-US" altLang="zh-CN" sz="1600">
                                <a:latin typeface="Cambria Math" charset="0"/>
                              </a:rPr>
                              <m:t>i</m:t>
                            </m:r>
                          </m:sub>
                        </m:sSub>
                      </m:sub>
                    </m:sSub>
                    <m:r>
                      <a:rPr lang="en-US" altLang="zh-CN" sz="1600">
                        <a:latin typeface="Cambria Math" charset="0"/>
                      </a:rPr>
                      <m:t>+</m:t>
                    </m:r>
                    <m:r>
                      <m:rPr>
                        <m:sty m:val="p"/>
                      </m:rPr>
                      <a:rPr lang="en-US" altLang="zh-CN" sz="1600">
                        <a:latin typeface="Cambria Math" charset="0"/>
                      </a:rPr>
                      <m:t>α</m:t>
                    </m:r>
                    <m:r>
                      <a:rPr lang="en-US" altLang="zh-CN" sz="1600">
                        <a:latin typeface="Cambria Math" charset="0"/>
                      </a:rPr>
                      <m:t>)/(</m:t>
                    </m:r>
                    <m:r>
                      <m:rPr>
                        <m:sty m:val="p"/>
                      </m:rPr>
                      <a:rPr lang="en-US" altLang="zh-CN" sz="1600" b="0" i="0" smtClean="0">
                        <a:latin typeface="Cambria Math" charset="0"/>
                      </a:rPr>
                      <m:t>m</m:t>
                    </m:r>
                    <m:r>
                      <a:rPr lang="en-US" altLang="zh-CN" sz="1600">
                        <a:latin typeface="Cambria Math" charset="0"/>
                      </a:rPr>
                      <m:t>+2</m:t>
                    </m:r>
                    <m:r>
                      <m:rPr>
                        <m:sty m:val="p"/>
                      </m:rPr>
                      <a:rPr lang="en-US" altLang="zh-CN" sz="1600">
                        <a:latin typeface="Cambria Math" charset="0"/>
                      </a:rPr>
                      <m:t>α</m:t>
                    </m:r>
                    <m:r>
                      <a:rPr lang="en-US" altLang="zh-CN" sz="1600">
                        <a:latin typeface="Cambria Math" charset="0"/>
                      </a:rPr>
                      <m:t>)</m:t>
                    </m:r>
                  </m:oMath>
                </a14:m>
                <a:endParaRPr sz="1700" dirty="0"/>
              </a:p>
            </p:txBody>
          </p:sp>
        </mc:Choice>
        <mc:Fallback xmlns="">
          <p:sp>
            <p:nvSpPr>
              <p:cNvPr id="6" name="Shape 110"/>
              <p:cNvSpPr>
                <a:spLocks noRot="1" noChangeAspect="1" noMove="1" noResize="1" noEditPoints="1" noAdjustHandles="1" noChangeArrowheads="1" noChangeShapeType="1" noTextEdit="1"/>
              </p:cNvSpPr>
              <p:nvPr/>
            </p:nvSpPr>
            <p:spPr>
              <a:xfrm>
                <a:off x="1042987" y="3858453"/>
                <a:ext cx="6955060" cy="1143326"/>
              </a:xfrm>
              <a:prstGeom prst="rect">
                <a:avLst/>
              </a:prstGeom>
              <a:blipFill rotWithShape="0">
                <a:blip r:embed="rId3"/>
                <a:stretch>
                  <a:fillRect l="-525" t="-1058"/>
                </a:stretch>
              </a:blipFill>
              <a:ln w="3175">
                <a:solidFill>
                  <a:srgbClr val="000000"/>
                </a:solidFill>
                <a:miter lim="400000"/>
              </a:ln>
              <a:extLst>
                <a:ext uri="{C572A759-6A51-4108-AA02-DFA0A04FC94B}">
                  <ma14:wrappingTextBoxFlag xmlns:ma14="http://schemas.microsoft.com/office/mac/drawingml/2011/main" val="1"/>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Shape 110"/>
              <p:cNvSpPr/>
              <p:nvPr/>
            </p:nvSpPr>
            <p:spPr>
              <a:xfrm>
                <a:off x="1042987" y="2132051"/>
                <a:ext cx="6955060" cy="1145185"/>
              </a:xfrm>
              <a:prstGeom prst="rect">
                <a:avLst/>
              </a:prstGeom>
              <a:ln w="3175">
                <a:solidFill>
                  <a:srgbClr val="000000"/>
                </a:solidFill>
                <a:miter lim="400000"/>
              </a:ln>
              <a:extLst>
                <a:ext uri="{C572A759-6A51-4108-AA02-DFA0A04FC94B}">
                  <ma14:wrappingTextBoxFlag xmlns:ma14="http://schemas.microsoft.com/office/mac/drawingml/2011/main" val="1"/>
                </a:ext>
              </a:extLst>
            </p:spPr>
            <p:txBody>
              <a:bodyPr wrap="square" lIns="45719" rIns="45719" anchor="ctr">
                <a:spAutoFit/>
              </a:bodyPr>
              <a:lstStyle/>
              <a:p>
                <a:pPr marL="285750" indent="-285750">
                  <a:buSzPct val="70000"/>
                  <a:buFont typeface="Wingdings" charset="2"/>
                  <a:buChar char="l"/>
                  <a:defRPr sz="1500"/>
                </a:pPr>
                <a:r>
                  <a:rPr lang="zh-CN" altLang="en-US" dirty="0" smtClean="0"/>
                  <a:t>假设类别</a:t>
                </a:r>
                <a:r>
                  <a:rPr lang="en-US" altLang="zh-CN" dirty="0" smtClean="0"/>
                  <a:t>y</a:t>
                </a:r>
                <a:r>
                  <a:rPr lang="zh-CN" altLang="en-US" dirty="0" smtClean="0"/>
                  <a:t>的训练集为 </a:t>
                </a:r>
                <a:r>
                  <a:rPr lang="en-US" altLang="zh-CN" dirty="0" smtClean="0"/>
                  <a:t>X</a:t>
                </a:r>
                <a:r>
                  <a:rPr lang="zh-CN" altLang="en-US" dirty="0" smtClean="0"/>
                  <a:t> </a:t>
                </a:r>
                <a:r>
                  <a:rPr lang="en-US" altLang="zh-CN" dirty="0" smtClean="0"/>
                  <a:t>=</a:t>
                </a:r>
                <a:r>
                  <a:rPr lang="zh-CN" altLang="en-US" dirty="0" smtClean="0"/>
                  <a:t> </a:t>
                </a:r>
                <a14:m>
                  <m:oMath xmlns:m="http://schemas.openxmlformats.org/officeDocument/2006/math">
                    <m:d>
                      <m:dPr>
                        <m:begChr m:val="["/>
                        <m:endChr m:val="]"/>
                        <m:ctrlPr>
                          <a:rPr lang="zh-CN" altLang="zh-CN" sz="1500" i="1">
                            <a:latin typeface="Cambria Math" charset="0"/>
                          </a:rPr>
                        </m:ctrlPr>
                      </m:dPr>
                      <m:e>
                        <m:m>
                          <m:mPr>
                            <m:mcs>
                              <m:mc>
                                <m:mcPr>
                                  <m:count m:val="3"/>
                                  <m:mcJc m:val="center"/>
                                </m:mcPr>
                              </m:mc>
                            </m:mcs>
                            <m:ctrlPr>
                              <a:rPr lang="zh-CN" altLang="zh-CN" sz="1500" i="1">
                                <a:latin typeface="Cambria Math" charset="0"/>
                              </a:rPr>
                            </m:ctrlPr>
                          </m:mPr>
                          <m:mr>
                            <m:e>
                              <m:sSub>
                                <m:sSubPr>
                                  <m:ctrlPr>
                                    <a:rPr lang="zh-CN" altLang="zh-CN" sz="1500" i="1">
                                      <a:latin typeface="Cambria Math" charset="0"/>
                                    </a:rPr>
                                  </m:ctrlPr>
                                </m:sSubPr>
                                <m:e>
                                  <m:r>
                                    <m:rPr>
                                      <m:sty m:val="p"/>
                                    </m:rPr>
                                    <a:rPr lang="en-US" altLang="zh-CN" sz="1500" i="1" smtClean="0">
                                      <a:latin typeface="Cambria Math" charset="0"/>
                                    </a:rPr>
                                    <m:t>x</m:t>
                                  </m:r>
                                </m:e>
                                <m:sub>
                                  <m:r>
                                    <a:rPr lang="zh-CN" altLang="zh-CN" sz="1500">
                                      <a:latin typeface="Cambria Math" charset="0"/>
                                    </a:rPr>
                                    <m:t>11</m:t>
                                  </m:r>
                                </m:sub>
                              </m:sSub>
                            </m:e>
                            <m:e>
                              <m:r>
                                <a:rPr lang="zh-CN" altLang="zh-CN" sz="1500">
                                  <a:latin typeface="Cambria Math" charset="0"/>
                                </a:rPr>
                                <m:t>⋯</m:t>
                              </m:r>
                            </m:e>
                            <m:e>
                              <m:sSub>
                                <m:sSubPr>
                                  <m:ctrlPr>
                                    <a:rPr lang="zh-CN" altLang="zh-CN" sz="1500" i="1" smtClean="0">
                                      <a:latin typeface="Cambria Math" charset="0"/>
                                    </a:rPr>
                                  </m:ctrlPr>
                                </m:sSubPr>
                                <m:e>
                                  <m:r>
                                    <m:rPr>
                                      <m:sty m:val="p"/>
                                    </m:rPr>
                                    <a:rPr lang="en-US" altLang="zh-CN" sz="1500" b="0" i="0" smtClean="0">
                                      <a:latin typeface="Cambria Math" charset="0"/>
                                    </a:rPr>
                                    <m:t>x</m:t>
                                  </m:r>
                                </m:e>
                                <m:sub>
                                  <m:r>
                                    <a:rPr lang="zh-CN" altLang="zh-CN" sz="1500">
                                      <a:latin typeface="Cambria Math" charset="0"/>
                                    </a:rPr>
                                    <m:t>1</m:t>
                                  </m:r>
                                  <m:r>
                                    <m:rPr>
                                      <m:sty m:val="p"/>
                                    </m:rPr>
                                    <a:rPr lang="en-US" altLang="zh-CN" sz="1500" b="0" i="0" smtClean="0">
                                      <a:latin typeface="Cambria Math" charset="0"/>
                                      <a:ea typeface="Times New Roman" charset="0"/>
                                      <a:cs typeface="Times New Roman" charset="0"/>
                                    </a:rPr>
                                    <m:t>n</m:t>
                                  </m:r>
                                </m:sub>
                              </m:sSub>
                            </m:e>
                          </m:mr>
                          <m:mr>
                            <m:e>
                              <m:r>
                                <a:rPr lang="zh-CN" altLang="zh-CN" sz="1500">
                                  <a:latin typeface="Cambria Math" charset="0"/>
                                </a:rPr>
                                <m:t>⋮</m:t>
                              </m:r>
                            </m:e>
                            <m:e>
                              <m:sSub>
                                <m:sSubPr>
                                  <m:ctrlPr>
                                    <a:rPr lang="zh-CN" altLang="zh-CN" sz="1500" i="1">
                                      <a:latin typeface="Cambria Math" charset="0"/>
                                    </a:rPr>
                                  </m:ctrlPr>
                                </m:sSubPr>
                                <m:e>
                                  <m:r>
                                    <m:rPr>
                                      <m:sty m:val="p"/>
                                    </m:rPr>
                                    <a:rPr lang="en-US" altLang="zh-CN" sz="1500" b="0" i="0" smtClean="0">
                                      <a:latin typeface="Cambria Math" charset="0"/>
                                    </a:rPr>
                                    <m:t>x</m:t>
                                  </m:r>
                                </m:e>
                                <m:sub>
                                  <m:r>
                                    <m:rPr>
                                      <m:sty m:val="p"/>
                                    </m:rPr>
                                    <a:rPr lang="en-US" altLang="zh-CN" sz="1500" i="1" smtClean="0">
                                      <a:latin typeface="Cambria Math" charset="0"/>
                                    </a:rPr>
                                    <m:t>ji</m:t>
                                  </m:r>
                                </m:sub>
                              </m:sSub>
                            </m:e>
                            <m:e>
                              <m:r>
                                <a:rPr lang="zh-CN" altLang="zh-CN" sz="1500">
                                  <a:latin typeface="Cambria Math" charset="0"/>
                                </a:rPr>
                                <m:t>⋮</m:t>
                              </m:r>
                            </m:e>
                          </m:mr>
                          <m:mr>
                            <m:e>
                              <m:sSub>
                                <m:sSubPr>
                                  <m:ctrlPr>
                                    <a:rPr lang="zh-CN" altLang="zh-CN" sz="1500" i="1">
                                      <a:latin typeface="Cambria Math" charset="0"/>
                                    </a:rPr>
                                  </m:ctrlPr>
                                </m:sSubPr>
                                <m:e>
                                  <m:r>
                                    <m:rPr>
                                      <m:sty m:val="p"/>
                                    </m:rPr>
                                    <a:rPr lang="en-US" altLang="zh-CN" sz="1500" b="0" i="0" smtClean="0">
                                      <a:latin typeface="Cambria Math" charset="0"/>
                                    </a:rPr>
                                    <m:t>x</m:t>
                                  </m:r>
                                </m:e>
                                <m:sub>
                                  <m:r>
                                    <m:rPr>
                                      <m:sty m:val="p"/>
                                    </m:rPr>
                                    <a:rPr lang="en-US" altLang="zh-CN" sz="1500" b="0" i="0" smtClean="0">
                                      <a:latin typeface="Cambria Math" charset="0"/>
                                    </a:rPr>
                                    <m:t>m</m:t>
                                  </m:r>
                                  <m:r>
                                    <a:rPr lang="zh-CN" altLang="zh-CN" sz="1500">
                                      <a:latin typeface="Cambria Math" charset="0"/>
                                    </a:rPr>
                                    <m:t>1</m:t>
                                  </m:r>
                                </m:sub>
                              </m:sSub>
                            </m:e>
                            <m:e>
                              <m:r>
                                <a:rPr lang="zh-CN" altLang="zh-CN" sz="1500">
                                  <a:latin typeface="Cambria Math" charset="0"/>
                                </a:rPr>
                                <m:t>⋯</m:t>
                              </m:r>
                            </m:e>
                            <m:e>
                              <m:sSub>
                                <m:sSubPr>
                                  <m:ctrlPr>
                                    <a:rPr lang="zh-CN" altLang="zh-CN" sz="1500" i="1">
                                      <a:latin typeface="Cambria Math" charset="0"/>
                                    </a:rPr>
                                  </m:ctrlPr>
                                </m:sSubPr>
                                <m:e>
                                  <m:r>
                                    <m:rPr>
                                      <m:sty m:val="p"/>
                                    </m:rPr>
                                    <a:rPr lang="en-US" altLang="zh-CN" sz="1500" b="0" i="0" smtClean="0">
                                      <a:latin typeface="Cambria Math" charset="0"/>
                                    </a:rPr>
                                    <m:t>x</m:t>
                                  </m:r>
                                </m:e>
                                <m:sub>
                                  <m:r>
                                    <m:rPr>
                                      <m:sty m:val="p"/>
                                    </m:rPr>
                                    <a:rPr lang="en-US" altLang="zh-CN" sz="1500" b="0" i="0" smtClean="0">
                                      <a:latin typeface="Cambria Math" charset="0"/>
                                    </a:rPr>
                                    <m:t>mn</m:t>
                                  </m:r>
                                </m:sub>
                              </m:sSub>
                            </m:e>
                          </m:mr>
                        </m:m>
                      </m:e>
                    </m:d>
                    <m:r>
                      <a:rPr lang="zh-CN" altLang="en-US" sz="1500" b="0" i="1" smtClean="0">
                        <a:latin typeface="Cambria Math" charset="0"/>
                      </a:rPr>
                      <m:t>，共</m:t>
                    </m:r>
                    <m:r>
                      <m:rPr>
                        <m:sty m:val="p"/>
                      </m:rPr>
                      <a:rPr lang="en-US" altLang="zh-CN" sz="1500" b="0" i="1" smtClean="0">
                        <a:latin typeface="Cambria Math" charset="0"/>
                      </a:rPr>
                      <m:t>m</m:t>
                    </m:r>
                    <m:r>
                      <a:rPr lang="zh-CN" altLang="en-US" sz="1500" b="0" i="1" smtClean="0">
                        <a:latin typeface="Cambria Math" charset="0"/>
                      </a:rPr>
                      <m:t>个样本</m:t>
                    </m:r>
                  </m:oMath>
                </a14:m>
                <a:r>
                  <a:rPr lang="zh-CN" altLang="en-US" sz="1500" dirty="0" smtClean="0"/>
                  <a:t>，</a:t>
                </a:r>
                <a:r>
                  <a:rPr lang="en-US" altLang="zh-CN" sz="1500" dirty="0" smtClean="0"/>
                  <a:t>n</a:t>
                </a:r>
                <a:r>
                  <a:rPr lang="zh-CN" altLang="en-US" sz="1500" dirty="0" smtClean="0"/>
                  <a:t>个特征</a:t>
                </a:r>
              </a:p>
              <a:p>
                <a:pPr marL="285750" indent="-285750">
                  <a:buSzPct val="70000"/>
                  <a:buFont typeface="Wingdings" charset="2"/>
                  <a:buChar char="l"/>
                  <a:defRPr sz="1500"/>
                </a:pPr>
                <a14:m>
                  <m:oMath xmlns:m="http://schemas.openxmlformats.org/officeDocument/2006/math">
                    <m:r>
                      <m:rPr>
                        <m:sty m:val="p"/>
                      </m:rPr>
                      <a:rPr lang="zh-CN" altLang="zh-CN" sz="1500">
                        <a:latin typeface="Cambria Math" charset="0"/>
                      </a:rPr>
                      <m:t>P</m:t>
                    </m:r>
                    <m:r>
                      <a:rPr lang="zh-CN" altLang="zh-CN" sz="1500">
                        <a:latin typeface="Cambria Math" charset="0"/>
                      </a:rPr>
                      <m:t>(</m:t>
                    </m:r>
                    <m:sSub>
                      <m:sSubPr>
                        <m:ctrlPr>
                          <a:rPr lang="zh-CN" altLang="zh-CN" sz="1500" i="1">
                            <a:latin typeface="Cambria Math" charset="0"/>
                          </a:rPr>
                        </m:ctrlPr>
                      </m:sSubPr>
                      <m:e>
                        <m:r>
                          <m:rPr>
                            <m:sty m:val="p"/>
                          </m:rPr>
                          <a:rPr lang="zh-CN" altLang="zh-CN" sz="1500">
                            <a:latin typeface="Cambria Math" charset="0"/>
                          </a:rPr>
                          <m:t>w</m:t>
                        </m:r>
                      </m:e>
                      <m:sub>
                        <m:r>
                          <m:rPr>
                            <m:sty m:val="p"/>
                          </m:rPr>
                          <a:rPr lang="zh-CN" altLang="zh-CN" sz="1500">
                            <a:latin typeface="Cambria Math" charset="0"/>
                          </a:rPr>
                          <m:t>i</m:t>
                        </m:r>
                      </m:sub>
                    </m:sSub>
                    <m:r>
                      <a:rPr lang="zh-CN" altLang="zh-CN" sz="1500">
                        <a:latin typeface="Cambria Math" charset="0"/>
                      </a:rPr>
                      <m:t>|</m:t>
                    </m:r>
                    <m:r>
                      <m:rPr>
                        <m:sty m:val="p"/>
                      </m:rPr>
                      <a:rPr lang="zh-CN" altLang="zh-CN" sz="1500">
                        <a:latin typeface="Cambria Math" charset="0"/>
                      </a:rPr>
                      <m:t>y</m:t>
                    </m:r>
                    <m:r>
                      <a:rPr lang="zh-CN" altLang="zh-CN" sz="1500">
                        <a:latin typeface="Cambria Math" charset="0"/>
                      </a:rPr>
                      <m:t>)</m:t>
                    </m:r>
                  </m:oMath>
                </a14:m>
                <a:r>
                  <a:rPr lang="zh-CN" altLang="zh-CN" dirty="0"/>
                  <a:t> </a:t>
                </a:r>
                <a14:m>
                  <m:oMath xmlns:m="http://schemas.openxmlformats.org/officeDocument/2006/math">
                    <m:r>
                      <a:rPr lang="en-US" altLang="zh-CN" sz="1600">
                        <a:latin typeface="Cambria Math" charset="0"/>
                      </a:rPr>
                      <m:t>=</m:t>
                    </m:r>
                    <m:f>
                      <m:fPr>
                        <m:ctrlPr>
                          <a:rPr lang="zh-CN" altLang="zh-CN" sz="1600" i="1">
                            <a:latin typeface="Cambria Math" charset="0"/>
                          </a:rPr>
                        </m:ctrlPr>
                      </m:fPr>
                      <m:num>
                        <m:sSub>
                          <m:sSubPr>
                            <m:ctrlPr>
                              <a:rPr lang="zh-CN" altLang="zh-CN" sz="1600" i="1">
                                <a:latin typeface="Cambria Math" charset="0"/>
                              </a:rPr>
                            </m:ctrlPr>
                          </m:sSubPr>
                          <m:e>
                            <m:r>
                              <m:rPr>
                                <m:sty m:val="p"/>
                              </m:rPr>
                              <a:rPr lang="en-US" altLang="zh-CN" sz="1600">
                                <a:latin typeface="Cambria Math" charset="0"/>
                              </a:rPr>
                              <m:t>N</m:t>
                            </m:r>
                          </m:e>
                          <m:sub>
                            <m:sSub>
                              <m:sSubPr>
                                <m:ctrlPr>
                                  <a:rPr lang="zh-CN" altLang="zh-CN" sz="1600" i="1">
                                    <a:latin typeface="Cambria Math" charset="0"/>
                                  </a:rPr>
                                </m:ctrlPr>
                              </m:sSubPr>
                              <m:e>
                                <m:r>
                                  <m:rPr>
                                    <m:sty m:val="p"/>
                                  </m:rPr>
                                  <a:rPr lang="en-US" altLang="zh-CN" sz="1600">
                                    <a:latin typeface="Cambria Math" charset="0"/>
                                  </a:rPr>
                                  <m:t>y</m:t>
                                </m:r>
                              </m:e>
                              <m:sub>
                                <m:r>
                                  <m:rPr>
                                    <m:sty m:val="p"/>
                                  </m:rPr>
                                  <a:rPr lang="en-US" altLang="zh-CN" sz="1600">
                                    <a:latin typeface="Cambria Math" charset="0"/>
                                  </a:rPr>
                                  <m:t>i</m:t>
                                </m:r>
                              </m:sub>
                            </m:sSub>
                          </m:sub>
                        </m:sSub>
                        <m:r>
                          <a:rPr lang="en-US" altLang="zh-CN" sz="1600">
                            <a:latin typeface="Cambria Math" charset="0"/>
                          </a:rPr>
                          <m:t>+</m:t>
                        </m:r>
                        <m:r>
                          <m:rPr>
                            <m:sty m:val="p"/>
                          </m:rPr>
                          <a:rPr lang="en-US" altLang="zh-CN" sz="1600">
                            <a:latin typeface="Cambria Math" charset="0"/>
                          </a:rPr>
                          <m:t>α</m:t>
                        </m:r>
                      </m:num>
                      <m:den>
                        <m:sSub>
                          <m:sSubPr>
                            <m:ctrlPr>
                              <a:rPr lang="zh-CN" altLang="zh-CN" sz="1600" i="1">
                                <a:latin typeface="Cambria Math" charset="0"/>
                              </a:rPr>
                            </m:ctrlPr>
                          </m:sSubPr>
                          <m:e>
                            <m:r>
                              <m:rPr>
                                <m:sty m:val="p"/>
                              </m:rPr>
                              <a:rPr lang="en-US" altLang="zh-CN" sz="1600">
                                <a:latin typeface="Cambria Math" charset="0"/>
                              </a:rPr>
                              <m:t>N</m:t>
                            </m:r>
                          </m:e>
                          <m:sub>
                            <m:r>
                              <m:rPr>
                                <m:sty m:val="p"/>
                              </m:rPr>
                              <a:rPr lang="en-US" altLang="zh-CN" sz="1600">
                                <a:latin typeface="Cambria Math" charset="0"/>
                              </a:rPr>
                              <m:t>y</m:t>
                            </m:r>
                          </m:sub>
                        </m:sSub>
                        <m:r>
                          <a:rPr lang="en-US" altLang="zh-CN" sz="1600">
                            <a:latin typeface="Cambria Math" charset="0"/>
                          </a:rPr>
                          <m:t>+</m:t>
                        </m:r>
                        <m:r>
                          <m:rPr>
                            <m:sty m:val="p"/>
                          </m:rPr>
                          <a:rPr lang="en-US" altLang="zh-CN" sz="1600">
                            <a:latin typeface="Cambria Math" charset="0"/>
                          </a:rPr>
                          <m:t>nα</m:t>
                        </m:r>
                      </m:den>
                    </m:f>
                    <m:r>
                      <a:rPr lang="zh-CN" altLang="en-US" sz="1600" b="0" i="0" smtClean="0">
                        <a:latin typeface="Cambria Math" charset="0"/>
                      </a:rPr>
                      <m:t>，</m:t>
                    </m:r>
                    <m:r>
                      <m:rPr>
                        <m:nor/>
                      </m:rPr>
                      <a:rPr lang="zh-CN" altLang="en-US" sz="1500"/>
                      <m:t>其中</m:t>
                    </m:r>
                    <m:r>
                      <m:rPr>
                        <m:nor/>
                      </m:rPr>
                      <a:rPr lang="en-US" altLang="zh-CN" sz="1500"/>
                      <m:t>,</m:t>
                    </m:r>
                    <m:sSub>
                      <m:sSubPr>
                        <m:ctrlPr>
                          <a:rPr lang="zh-CN" altLang="zh-CN" sz="1500" i="1">
                            <a:latin typeface="Cambria Math" charset="0"/>
                          </a:rPr>
                        </m:ctrlPr>
                      </m:sSubPr>
                      <m:e>
                        <m:r>
                          <a:rPr lang="en-US" altLang="zh-CN" sz="1500">
                            <a:latin typeface="Cambria Math" charset="0"/>
                          </a:rPr>
                          <m:t>  </m:t>
                        </m:r>
                        <m:r>
                          <m:rPr>
                            <m:sty m:val="p"/>
                          </m:rPr>
                          <a:rPr lang="en-US" altLang="zh-CN" sz="1500">
                            <a:latin typeface="Cambria Math" charset="0"/>
                          </a:rPr>
                          <m:t>N</m:t>
                        </m:r>
                      </m:e>
                      <m:sub>
                        <m:sSub>
                          <m:sSubPr>
                            <m:ctrlPr>
                              <a:rPr lang="zh-CN" altLang="zh-CN" sz="1500" i="1">
                                <a:latin typeface="Cambria Math" charset="0"/>
                              </a:rPr>
                            </m:ctrlPr>
                          </m:sSubPr>
                          <m:e>
                            <m:r>
                              <m:rPr>
                                <m:sty m:val="p"/>
                              </m:rPr>
                              <a:rPr lang="en-US" altLang="zh-CN" sz="1500">
                                <a:latin typeface="Cambria Math" charset="0"/>
                              </a:rPr>
                              <m:t>y</m:t>
                            </m:r>
                          </m:e>
                          <m:sub>
                            <m:r>
                              <m:rPr>
                                <m:sty m:val="p"/>
                              </m:rPr>
                              <a:rPr lang="en-US" altLang="zh-CN" sz="1500">
                                <a:latin typeface="Cambria Math" charset="0"/>
                              </a:rPr>
                              <m:t>i</m:t>
                            </m:r>
                          </m:sub>
                        </m:sSub>
                      </m:sub>
                    </m:sSub>
                    <m:r>
                      <a:rPr lang="en-US" altLang="zh-CN" sz="1500">
                        <a:latin typeface="Cambria Math" charset="0"/>
                      </a:rPr>
                      <m:t>=</m:t>
                    </m:r>
                    <m:nary>
                      <m:naryPr>
                        <m:chr m:val="∑"/>
                        <m:limLoc m:val="undOvr"/>
                        <m:ctrlPr>
                          <a:rPr lang="zh-CN" altLang="zh-CN" sz="1500" i="1">
                            <a:latin typeface="Cambria Math" charset="0"/>
                          </a:rPr>
                        </m:ctrlPr>
                      </m:naryPr>
                      <m:sub>
                        <m:r>
                          <m:rPr>
                            <m:sty m:val="p"/>
                            <m:brk/>
                          </m:rPr>
                          <a:rPr lang="en-US" altLang="zh-CN" sz="1500" i="1" smtClean="0">
                            <a:latin typeface="Cambria Math" charset="0"/>
                          </a:rPr>
                          <m:t>j</m:t>
                        </m:r>
                        <m:r>
                          <a:rPr lang="en-US" altLang="zh-CN" sz="1500">
                            <a:latin typeface="Cambria Math" charset="0"/>
                          </a:rPr>
                          <m:t>=</m:t>
                        </m:r>
                        <m:r>
                          <a:rPr lang="en-US" altLang="zh-CN" sz="1500" smtClean="0">
                            <a:latin typeface="Cambria Math" charset="0"/>
                          </a:rPr>
                          <m:t>1</m:t>
                        </m:r>
                      </m:sub>
                      <m:sup>
                        <m:r>
                          <m:rPr>
                            <m:sty m:val="p"/>
                          </m:rPr>
                          <a:rPr lang="en-US" altLang="zh-CN" sz="1500" i="1" smtClean="0">
                            <a:latin typeface="Cambria Math" charset="0"/>
                          </a:rPr>
                          <m:t>m</m:t>
                        </m:r>
                      </m:sup>
                      <m:e>
                        <m:sSub>
                          <m:sSubPr>
                            <m:ctrlPr>
                              <a:rPr lang="zh-CN" altLang="zh-CN" sz="1500" i="1">
                                <a:latin typeface="Cambria Math" charset="0"/>
                              </a:rPr>
                            </m:ctrlPr>
                          </m:sSubPr>
                          <m:e>
                            <m:r>
                              <m:rPr>
                                <m:sty m:val="p"/>
                              </m:rPr>
                              <a:rPr lang="en-US" altLang="zh-CN" sz="1500" i="1" smtClean="0">
                                <a:latin typeface="Cambria Math" charset="0"/>
                              </a:rPr>
                              <m:t>x</m:t>
                            </m:r>
                          </m:e>
                          <m:sub>
                            <m:r>
                              <m:rPr>
                                <m:sty m:val="p"/>
                              </m:rPr>
                              <a:rPr lang="en-US" altLang="zh-CN" sz="1500" i="1" smtClean="0">
                                <a:latin typeface="Cambria Math" charset="0"/>
                              </a:rPr>
                              <m:t>ji</m:t>
                            </m:r>
                          </m:sub>
                        </m:sSub>
                      </m:e>
                    </m:nary>
                    <m:r>
                      <a:rPr lang="zh-CN" altLang="zh-CN" sz="1500">
                        <a:latin typeface="Cambria Math" charset="0"/>
                      </a:rPr>
                      <m:t>，</m:t>
                    </m:r>
                    <m:sSub>
                      <m:sSubPr>
                        <m:ctrlPr>
                          <a:rPr lang="zh-CN" altLang="zh-CN" sz="1500" i="1">
                            <a:latin typeface="Cambria Math" charset="0"/>
                          </a:rPr>
                        </m:ctrlPr>
                      </m:sSubPr>
                      <m:e>
                        <m:r>
                          <m:rPr>
                            <m:sty m:val="p"/>
                          </m:rPr>
                          <a:rPr lang="en-US" altLang="zh-CN" sz="1500">
                            <a:latin typeface="Cambria Math" charset="0"/>
                          </a:rPr>
                          <m:t>N</m:t>
                        </m:r>
                      </m:e>
                      <m:sub>
                        <m:r>
                          <m:rPr>
                            <m:sty m:val="p"/>
                          </m:rPr>
                          <a:rPr lang="en-US" altLang="zh-CN" sz="1500">
                            <a:latin typeface="Cambria Math" charset="0"/>
                          </a:rPr>
                          <m:t>y</m:t>
                        </m:r>
                      </m:sub>
                    </m:sSub>
                    <m:r>
                      <a:rPr lang="en-US" altLang="zh-CN" sz="1500">
                        <a:latin typeface="Cambria Math" charset="0"/>
                      </a:rPr>
                      <m:t>=</m:t>
                    </m:r>
                    <m:nary>
                      <m:naryPr>
                        <m:chr m:val="∑"/>
                        <m:limLoc m:val="undOvr"/>
                        <m:ctrlPr>
                          <a:rPr lang="zh-CN" altLang="zh-CN" sz="1500" i="1">
                            <a:latin typeface="Cambria Math" charset="0"/>
                          </a:rPr>
                        </m:ctrlPr>
                      </m:naryPr>
                      <m:sub>
                        <m:r>
                          <m:rPr>
                            <m:sty m:val="p"/>
                          </m:rPr>
                          <a:rPr lang="en-US" altLang="zh-CN" sz="1500">
                            <a:latin typeface="Cambria Math" charset="0"/>
                          </a:rPr>
                          <m:t>i</m:t>
                        </m:r>
                        <m:r>
                          <a:rPr lang="en-US" altLang="zh-CN" sz="1500">
                            <a:latin typeface="Cambria Math" charset="0"/>
                          </a:rPr>
                          <m:t>=1</m:t>
                        </m:r>
                      </m:sub>
                      <m:sup>
                        <m:r>
                          <m:rPr>
                            <m:sty m:val="p"/>
                          </m:rPr>
                          <a:rPr lang="en-US" altLang="zh-CN" sz="1500">
                            <a:latin typeface="Cambria Math" charset="0"/>
                          </a:rPr>
                          <m:t>n</m:t>
                        </m:r>
                      </m:sup>
                      <m:e>
                        <m:sSub>
                          <m:sSubPr>
                            <m:ctrlPr>
                              <a:rPr lang="zh-CN" altLang="zh-CN" sz="1500" i="1">
                                <a:latin typeface="Cambria Math" charset="0"/>
                              </a:rPr>
                            </m:ctrlPr>
                          </m:sSubPr>
                          <m:e>
                            <m:r>
                              <m:rPr>
                                <m:sty m:val="p"/>
                              </m:rPr>
                              <a:rPr lang="en-US" altLang="zh-CN" sz="1500">
                                <a:latin typeface="Cambria Math" charset="0"/>
                              </a:rPr>
                              <m:t>N</m:t>
                            </m:r>
                          </m:e>
                          <m:sub>
                            <m:sSub>
                              <m:sSubPr>
                                <m:ctrlPr>
                                  <a:rPr lang="zh-CN" altLang="zh-CN" sz="1500" i="1">
                                    <a:latin typeface="Cambria Math" charset="0"/>
                                  </a:rPr>
                                </m:ctrlPr>
                              </m:sSubPr>
                              <m:e>
                                <m:r>
                                  <a:rPr lang="en-US" altLang="zh-CN" sz="1500" i="1">
                                    <a:latin typeface="Cambria Math" charset="0"/>
                                  </a:rPr>
                                  <m:t>𝑦</m:t>
                                </m:r>
                              </m:e>
                              <m:sub>
                                <m:r>
                                  <a:rPr lang="en-US" altLang="zh-CN" sz="1500" i="1">
                                    <a:latin typeface="Cambria Math" charset="0"/>
                                  </a:rPr>
                                  <m:t>𝑖</m:t>
                                </m:r>
                              </m:sub>
                            </m:sSub>
                          </m:sub>
                        </m:sSub>
                      </m:e>
                    </m:nary>
                  </m:oMath>
                </a14:m>
                <a:endParaRPr lang="zh-CN" altLang="zh-CN" sz="1500" dirty="0"/>
              </a:p>
            </p:txBody>
          </p:sp>
        </mc:Choice>
        <mc:Fallback xmlns="">
          <p:sp>
            <p:nvSpPr>
              <p:cNvPr id="8" name="Shape 110"/>
              <p:cNvSpPr>
                <a:spLocks noRot="1" noChangeAspect="1" noMove="1" noResize="1" noEditPoints="1" noAdjustHandles="1" noChangeArrowheads="1" noChangeShapeType="1" noTextEdit="1"/>
              </p:cNvSpPr>
              <p:nvPr/>
            </p:nvSpPr>
            <p:spPr>
              <a:xfrm>
                <a:off x="1042987" y="2132051"/>
                <a:ext cx="6955060" cy="1145185"/>
              </a:xfrm>
              <a:prstGeom prst="rect">
                <a:avLst/>
              </a:prstGeom>
              <a:blipFill rotWithShape="0">
                <a:blip r:embed="rId4"/>
                <a:stretch>
                  <a:fillRect l="-438" b="-35979"/>
                </a:stretch>
              </a:blipFill>
              <a:ln w="3175">
                <a:solidFill>
                  <a:srgbClr val="000000"/>
                </a:solidFill>
                <a:miter lim="400000"/>
              </a:ln>
              <a:extLst>
                <a:ext uri="{C572A759-6A51-4108-AA02-DFA0A04FC94B}">
                  <ma14:wrappingTextBoxFlag xmlns:ma14="http://schemas.microsoft.com/office/mac/drawingml/2011/main" val="1"/>
                </a:ext>
              </a:extLst>
            </p:spPr>
            <p:txBody>
              <a:bodyPr/>
              <a:lstStyle/>
              <a:p>
                <a:r>
                  <a:rPr lang="zh-CN" altLang="en-US">
                    <a:noFill/>
                  </a:rPr>
                  <a:t> </a:t>
                </a:r>
              </a:p>
            </p:txBody>
          </p:sp>
        </mc:Fallback>
      </mc:AlternateContent>
    </p:spTree>
    <p:extLst>
      <p:ext uri="{BB962C8B-B14F-4D97-AF65-F5344CB8AC3E}">
        <p14:creationId xmlns:p14="http://schemas.microsoft.com/office/powerpoint/2010/main" val="1660309998"/>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hape 112"/>
          <p:cNvSpPr>
            <a:spLocks noGrp="1"/>
          </p:cNvSpPr>
          <p:nvPr>
            <p:ph type="sldNum" sz="quarter" idx="2"/>
          </p:nvPr>
        </p:nvSpPr>
        <p:spPr>
          <a:xfrm>
            <a:off x="8143120" y="6284912"/>
            <a:ext cx="315080" cy="31339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12</a:t>
            </a:fld>
            <a:endParaRPr/>
          </a:p>
        </p:txBody>
      </p:sp>
      <p:sp>
        <p:nvSpPr>
          <p:cNvPr id="113" name="Shape 113"/>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t>研究方法·分类模型</a:t>
            </a:r>
          </a:p>
        </p:txBody>
      </p:sp>
      <p:sp>
        <p:nvSpPr>
          <p:cNvPr id="114" name="Shape 114"/>
          <p:cNvSpPr/>
          <p:nvPr/>
        </p:nvSpPr>
        <p:spPr>
          <a:xfrm>
            <a:off x="466808" y="1291136"/>
            <a:ext cx="8372476" cy="48628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spcBef>
                <a:spcPts val="400"/>
              </a:spcBef>
              <a:buClr>
                <a:schemeClr val="accent1"/>
              </a:buClr>
              <a:buSzPct val="70000"/>
              <a:buFont typeface="Wingdings" charset="2"/>
              <a:buChar char="n"/>
              <a:defRPr sz="2000"/>
            </a:pPr>
            <a:r>
              <a:rPr dirty="0"/>
              <a:t> </a:t>
            </a:r>
            <a:r>
              <a:rPr dirty="0" smtClean="0"/>
              <a:t>支持向量机</a:t>
            </a:r>
            <a:endParaRPr dirty="0"/>
          </a:p>
          <a:p>
            <a:pPr marL="800100" lvl="1" indent="-342900">
              <a:spcBef>
                <a:spcPts val="400"/>
              </a:spcBef>
              <a:buClr>
                <a:schemeClr val="accent1"/>
              </a:buClr>
              <a:buSzPct val="70000"/>
              <a:buFont typeface="Wingdings" charset="2"/>
              <a:buChar char="n"/>
              <a:defRPr sz="2000"/>
            </a:pPr>
            <a:r>
              <a:rPr lang="zh-CN" altLang="zh-CN" sz="2000" dirty="0"/>
              <a:t>试图找到一个</a:t>
            </a:r>
            <a:r>
              <a:rPr lang="en-US" altLang="zh-CN" sz="2000" dirty="0"/>
              <a:t>“</a:t>
            </a:r>
            <a:r>
              <a:rPr lang="zh-CN" altLang="zh-CN" sz="2000" dirty="0"/>
              <a:t>最优</a:t>
            </a:r>
            <a:r>
              <a:rPr lang="en-US" altLang="zh-CN" sz="2000" dirty="0"/>
              <a:t>”</a:t>
            </a:r>
            <a:r>
              <a:rPr lang="zh-CN" altLang="zh-CN" sz="2000" dirty="0"/>
              <a:t>超平面作为分类界线</a:t>
            </a:r>
            <a:r>
              <a:rPr lang="zh-CN" altLang="zh-CN" sz="2000" dirty="0" smtClean="0"/>
              <a:t>，</a:t>
            </a:r>
            <a:r>
              <a:rPr lang="zh-CN" altLang="en-US" sz="2000" dirty="0" smtClean="0"/>
              <a:t>在满足分类要求的前提下，使得</a:t>
            </a:r>
            <a:r>
              <a:rPr lang="zh-CN" altLang="zh-CN" sz="2000" dirty="0" smtClean="0"/>
              <a:t>分类间隔尽可能最大化。</a:t>
            </a:r>
            <a:r>
              <a:rPr lang="zh-CN" altLang="zh-CN" dirty="0" smtClean="0"/>
              <a:t> </a:t>
            </a:r>
            <a:r>
              <a:rPr lang="zh-CN" altLang="en-US" dirty="0" smtClean="0"/>
              <a:t> </a:t>
            </a:r>
          </a:p>
          <a:p>
            <a:pPr marL="457200" lvl="1" indent="0">
              <a:spcBef>
                <a:spcPts val="400"/>
              </a:spcBef>
              <a:buClr>
                <a:schemeClr val="accent1"/>
              </a:buClr>
              <a:buSzPct val="70000"/>
              <a:defRPr sz="2000"/>
            </a:pPr>
            <a:endParaRPr lang="zh-CN" altLang="en-US" dirty="0" smtClean="0"/>
          </a:p>
          <a:p>
            <a:pPr marL="800100" lvl="1" indent="-342900">
              <a:spcBef>
                <a:spcPts val="400"/>
              </a:spcBef>
              <a:buClr>
                <a:schemeClr val="accent1"/>
              </a:buClr>
              <a:buSzPct val="70000"/>
              <a:buFont typeface="Wingdings" charset="2"/>
              <a:buChar char="n"/>
              <a:defRPr sz="2000"/>
            </a:pPr>
            <a:endParaRPr lang="zh-CN" altLang="en-US" dirty="0"/>
          </a:p>
          <a:p>
            <a:pPr marL="457200" lvl="1" indent="0">
              <a:spcBef>
                <a:spcPts val="400"/>
              </a:spcBef>
              <a:buClr>
                <a:schemeClr val="accent1"/>
              </a:buClr>
              <a:buSzPct val="70000"/>
              <a:defRPr sz="2000"/>
            </a:pPr>
            <a:endParaRPr lang="zh-CN" altLang="en-US" dirty="0"/>
          </a:p>
          <a:p>
            <a:pPr marL="800100" lvl="1" indent="-342900">
              <a:spcBef>
                <a:spcPts val="400"/>
              </a:spcBef>
              <a:buClr>
                <a:schemeClr val="accent1"/>
              </a:buClr>
              <a:buSzPct val="70000"/>
              <a:buFont typeface="Wingdings" charset="2"/>
              <a:buChar char="n"/>
              <a:defRPr sz="2000"/>
            </a:pPr>
            <a:r>
              <a:rPr lang="zh-CN" altLang="zh-CN" sz="2000" dirty="0"/>
              <a:t>对于线性不可分的问题</a:t>
            </a:r>
            <a:r>
              <a:rPr lang="zh-CN" altLang="zh-CN" sz="2000" dirty="0" smtClean="0"/>
              <a:t>，通过</a:t>
            </a:r>
            <a:r>
              <a:rPr lang="zh-CN" altLang="zh-CN" sz="2000" dirty="0"/>
              <a:t>引入核函数</a:t>
            </a:r>
            <a:r>
              <a:rPr lang="zh-CN" altLang="zh-CN" sz="2000" dirty="0" smtClean="0"/>
              <a:t>，将</a:t>
            </a:r>
            <a:r>
              <a:rPr lang="zh-CN" altLang="zh-CN" sz="2000" dirty="0"/>
              <a:t>样本从</a:t>
            </a:r>
            <a:r>
              <a:rPr lang="zh-CN" altLang="zh-CN" sz="2000" dirty="0" smtClean="0"/>
              <a:t>原空间</a:t>
            </a:r>
            <a:r>
              <a:rPr lang="zh-CN" altLang="zh-CN" sz="2000" dirty="0"/>
              <a:t>映射到一个更高维的特征</a:t>
            </a:r>
            <a:r>
              <a:rPr lang="zh-CN" altLang="zh-CN" sz="2000" dirty="0" smtClean="0"/>
              <a:t>空间。</a:t>
            </a:r>
            <a:r>
              <a:rPr lang="zh-CN" altLang="en-US" sz="2000" dirty="0" smtClean="0"/>
              <a:t>本次研究</a:t>
            </a:r>
            <a:r>
              <a:rPr lang="zh-CN" altLang="en-US" dirty="0" smtClean="0"/>
              <a:t>使用线性核作为核函数。</a:t>
            </a:r>
          </a:p>
          <a:p>
            <a:pPr marL="800100" lvl="1" indent="-342900">
              <a:spcBef>
                <a:spcPts val="400"/>
              </a:spcBef>
              <a:buClr>
                <a:schemeClr val="accent1"/>
              </a:buClr>
              <a:buSzPct val="70000"/>
              <a:buFont typeface="Wingdings" charset="2"/>
              <a:buChar char="n"/>
              <a:defRPr sz="2000"/>
            </a:pPr>
            <a:endParaRPr lang="zh-CN" altLang="en-US" dirty="0" smtClean="0"/>
          </a:p>
          <a:p>
            <a:pPr marL="800100" lvl="1" indent="-342900">
              <a:spcBef>
                <a:spcPts val="400"/>
              </a:spcBef>
              <a:buClr>
                <a:schemeClr val="accent1"/>
              </a:buClr>
              <a:buSzPct val="70000"/>
              <a:buFont typeface="Wingdings" charset="2"/>
              <a:buChar char="n"/>
              <a:defRPr sz="2000"/>
            </a:pPr>
            <a:endParaRPr lang="zh-CN" altLang="en-US" dirty="0" smtClean="0"/>
          </a:p>
          <a:p>
            <a:pPr marL="800100" lvl="1" indent="-342900">
              <a:spcBef>
                <a:spcPts val="400"/>
              </a:spcBef>
              <a:buClr>
                <a:schemeClr val="accent1"/>
              </a:buClr>
              <a:buSzPct val="70000"/>
              <a:buFont typeface="Wingdings" charset="2"/>
              <a:buChar char="n"/>
              <a:defRPr sz="2000"/>
            </a:pPr>
            <a:endParaRPr lang="zh-CN" altLang="en-US" dirty="0" smtClean="0"/>
          </a:p>
          <a:p>
            <a:pPr marL="800100" lvl="1" indent="-342900">
              <a:spcBef>
                <a:spcPts val="400"/>
              </a:spcBef>
              <a:buClr>
                <a:schemeClr val="accent1"/>
              </a:buClr>
              <a:buSzPct val="70000"/>
              <a:buFont typeface="Wingdings" charset="2"/>
              <a:buChar char="n"/>
              <a:defRPr sz="2000"/>
            </a:pPr>
            <a:r>
              <a:rPr lang="zh-CN" altLang="en-US" dirty="0" smtClean="0"/>
              <a:t>对于多类问题，采取</a:t>
            </a:r>
            <a:r>
              <a:rPr lang="en-US" altLang="zh-CN" sz="2000" dirty="0"/>
              <a:t>One-against-Rest</a:t>
            </a:r>
            <a:r>
              <a:rPr lang="zh-CN" altLang="zh-CN" sz="2000" dirty="0" smtClean="0"/>
              <a:t>策略组合多个两类分类器，依次</a:t>
            </a:r>
            <a:r>
              <a:rPr lang="zh-CN" altLang="zh-CN" sz="2000" dirty="0"/>
              <a:t>用一个两类</a:t>
            </a:r>
            <a:r>
              <a:rPr lang="en-US" altLang="zh-CN" sz="2000" dirty="0"/>
              <a:t> SVM</a:t>
            </a:r>
            <a:r>
              <a:rPr lang="zh-CN" altLang="zh-CN" sz="2000" dirty="0"/>
              <a:t>分类器将每一类与</a:t>
            </a:r>
            <a:r>
              <a:rPr lang="zh-CN" altLang="zh-CN" sz="2000" dirty="0" smtClean="0"/>
              <a:t>其它类别</a:t>
            </a:r>
            <a:r>
              <a:rPr lang="zh-CN" altLang="zh-CN" sz="2000" dirty="0"/>
              <a:t>区分开来，对于</a:t>
            </a:r>
            <a:r>
              <a:rPr lang="en-US" altLang="zh-CN" sz="2000" dirty="0"/>
              <a:t> n</a:t>
            </a:r>
            <a:r>
              <a:rPr lang="zh-CN" altLang="zh-CN" sz="2000" dirty="0"/>
              <a:t>类问题，将得到</a:t>
            </a:r>
            <a:r>
              <a:rPr lang="en-US" altLang="zh-CN" sz="2000" dirty="0"/>
              <a:t> n</a:t>
            </a:r>
            <a:r>
              <a:rPr lang="zh-CN" altLang="zh-CN" sz="2000" dirty="0"/>
              <a:t>个两类</a:t>
            </a:r>
            <a:r>
              <a:rPr lang="zh-CN" altLang="zh-CN" sz="2000" dirty="0" smtClean="0"/>
              <a:t>分类器</a:t>
            </a:r>
            <a:endParaRPr lang="zh-CN" altLang="en-US" dirty="0" smtClean="0"/>
          </a:p>
        </p:txBody>
      </p:sp>
      <p:pic>
        <p:nvPicPr>
          <p:cNvPr id="5" name="officeArt object"/>
          <p:cNvPicPr/>
          <p:nvPr/>
        </p:nvPicPr>
        <p:blipFill>
          <a:blip r:embed="rId2">
            <a:extLst/>
          </a:blip>
          <a:stretch>
            <a:fillRect/>
          </a:stretch>
        </p:blipFill>
        <p:spPr>
          <a:xfrm>
            <a:off x="2671680" y="2367945"/>
            <a:ext cx="3175669" cy="1036988"/>
          </a:xfrm>
          <a:prstGeom prst="rect">
            <a:avLst/>
          </a:prstGeom>
          <a:ln w="12700" cap="flat">
            <a:noFill/>
            <a:miter lim="400000"/>
          </a:ln>
          <a:effectLst/>
        </p:spPr>
      </p:pic>
      <p:pic>
        <p:nvPicPr>
          <p:cNvPr id="29" name="图片 28"/>
          <p:cNvPicPr>
            <a:picLocks noChangeAspect="1"/>
          </p:cNvPicPr>
          <p:nvPr/>
        </p:nvPicPr>
        <p:blipFill>
          <a:blip r:embed="rId3"/>
          <a:stretch>
            <a:fillRect/>
          </a:stretch>
        </p:blipFill>
        <p:spPr>
          <a:xfrm>
            <a:off x="2780808" y="4033872"/>
            <a:ext cx="3175669" cy="1064187"/>
          </a:xfrm>
          <a:prstGeom prst="rect">
            <a:avLst/>
          </a:prstGeom>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13</a:t>
            </a:fld>
            <a:endParaRPr/>
          </a:p>
        </p:txBody>
      </p:sp>
      <p:sp>
        <p:nvSpPr>
          <p:cNvPr id="117" name="Shape 117"/>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t>研究方法·分类模型</a:t>
            </a:r>
          </a:p>
        </p:txBody>
      </p:sp>
      <p:sp>
        <p:nvSpPr>
          <p:cNvPr id="118" name="Shape 118"/>
          <p:cNvSpPr/>
          <p:nvPr/>
        </p:nvSpPr>
        <p:spPr>
          <a:xfrm>
            <a:off x="526966" y="1572114"/>
            <a:ext cx="8372476" cy="419602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spcBef>
                <a:spcPts val="400"/>
              </a:spcBef>
              <a:buClr>
                <a:schemeClr val="accent1"/>
              </a:buClr>
              <a:buSzPct val="70000"/>
              <a:buFont typeface="Wingdings" charset="2"/>
              <a:buChar char="n"/>
              <a:defRPr sz="2000"/>
            </a:pPr>
            <a:r>
              <a:rPr dirty="0"/>
              <a:t>   K-最邻近(KNN)分类算法</a:t>
            </a:r>
          </a:p>
          <a:p>
            <a:pPr marL="800100" lvl="1" indent="-342900">
              <a:spcBef>
                <a:spcPts val="400"/>
              </a:spcBef>
              <a:buClr>
                <a:schemeClr val="accent1"/>
              </a:buClr>
              <a:buSzPct val="70000"/>
              <a:buFont typeface="Wingdings" charset="2"/>
              <a:buChar char="n"/>
              <a:defRPr sz="2000"/>
            </a:pPr>
            <a:r>
              <a:rPr lang="zh-CN" altLang="en-US" sz="2000" dirty="0" smtClean="0"/>
              <a:t>找</a:t>
            </a:r>
            <a:r>
              <a:rPr lang="zh-CN" altLang="en-US" sz="2000" dirty="0"/>
              <a:t>出与未知样本距离最近的</a:t>
            </a:r>
            <a:r>
              <a:rPr lang="en-US" altLang="zh-CN" sz="2000" dirty="0"/>
              <a:t>k</a:t>
            </a:r>
            <a:r>
              <a:rPr lang="zh-CN" altLang="en-US" sz="2000" dirty="0"/>
              <a:t>个训练样本</a:t>
            </a:r>
            <a:r>
              <a:rPr lang="zh-CN" altLang="en-US" sz="2000" dirty="0" smtClean="0"/>
              <a:t>，统计出这</a:t>
            </a:r>
            <a:r>
              <a:rPr lang="en-US" altLang="zh-CN" sz="2000" dirty="0" smtClean="0"/>
              <a:t>k</a:t>
            </a:r>
            <a:r>
              <a:rPr lang="zh-CN" altLang="en-US" sz="2000" dirty="0"/>
              <a:t>个样本中多数属于哪一类，就把该未知样本归为那一类。</a:t>
            </a:r>
            <a:r>
              <a:rPr lang="zh-CN" altLang="zh-CN" dirty="0" smtClean="0"/>
              <a:t> </a:t>
            </a:r>
            <a:endParaRPr lang="zh-CN" altLang="en-US" dirty="0" smtClean="0"/>
          </a:p>
          <a:p>
            <a:pPr marL="800100" lvl="1" indent="-342900">
              <a:spcBef>
                <a:spcPts val="400"/>
              </a:spcBef>
              <a:buClr>
                <a:schemeClr val="accent1"/>
              </a:buClr>
              <a:buSzPct val="70000"/>
              <a:buFont typeface="Wingdings" charset="2"/>
              <a:buChar char="n"/>
              <a:defRPr sz="2000"/>
            </a:pPr>
            <a:endParaRPr lang="zh-CN" altLang="en-US" dirty="0"/>
          </a:p>
          <a:p>
            <a:pPr marL="800100" lvl="1" indent="-342900">
              <a:spcBef>
                <a:spcPts val="400"/>
              </a:spcBef>
              <a:buClr>
                <a:schemeClr val="accent1"/>
              </a:buClr>
              <a:buSzPct val="70000"/>
              <a:buFont typeface="Wingdings" charset="2"/>
              <a:buChar char="n"/>
              <a:defRPr sz="2000"/>
            </a:pPr>
            <a:endParaRPr lang="zh-CN" altLang="en-US" dirty="0" smtClean="0"/>
          </a:p>
          <a:p>
            <a:pPr marL="800100" lvl="1" indent="-342900">
              <a:spcBef>
                <a:spcPts val="400"/>
              </a:spcBef>
              <a:buClr>
                <a:schemeClr val="accent1"/>
              </a:buClr>
              <a:buSzPct val="70000"/>
              <a:buFont typeface="Wingdings" charset="2"/>
              <a:buChar char="n"/>
              <a:defRPr sz="2000"/>
            </a:pPr>
            <a:endParaRPr lang="zh-CN" altLang="en-US" dirty="0"/>
          </a:p>
          <a:p>
            <a:pPr marL="800100" lvl="1" indent="-342900">
              <a:spcBef>
                <a:spcPts val="400"/>
              </a:spcBef>
              <a:buClr>
                <a:schemeClr val="accent1"/>
              </a:buClr>
              <a:buSzPct val="70000"/>
              <a:buFont typeface="Wingdings" charset="2"/>
              <a:buChar char="n"/>
              <a:defRPr sz="2000"/>
            </a:pPr>
            <a:endParaRPr lang="zh-CN" altLang="en-US" dirty="0" smtClean="0"/>
          </a:p>
          <a:p>
            <a:pPr marL="800100" lvl="1" indent="-342900">
              <a:spcBef>
                <a:spcPts val="400"/>
              </a:spcBef>
              <a:buClr>
                <a:schemeClr val="accent1"/>
              </a:buClr>
              <a:buSzPct val="70000"/>
              <a:buFont typeface="Wingdings" charset="2"/>
              <a:buChar char="n"/>
              <a:defRPr sz="2000"/>
            </a:pPr>
            <a:endParaRPr lang="zh-CN" altLang="en-US" dirty="0"/>
          </a:p>
          <a:p>
            <a:pPr marL="800100" lvl="2" indent="-342900">
              <a:spcBef>
                <a:spcPts val="400"/>
              </a:spcBef>
              <a:buClr>
                <a:schemeClr val="accent1"/>
              </a:buClr>
              <a:buSzPct val="70000"/>
              <a:buFont typeface="Wingdings" charset="2"/>
              <a:buChar char="n"/>
              <a:defRPr sz="2000"/>
            </a:pPr>
            <a:endParaRPr lang="zh-CN" altLang="en-US" sz="2000" dirty="0" smtClean="0"/>
          </a:p>
          <a:p>
            <a:pPr marL="800100" lvl="2" indent="-342900">
              <a:spcBef>
                <a:spcPts val="400"/>
              </a:spcBef>
              <a:buClr>
                <a:schemeClr val="accent1"/>
              </a:buClr>
              <a:buSzPct val="70000"/>
              <a:buFont typeface="Wingdings" charset="2"/>
              <a:buChar char="n"/>
              <a:defRPr sz="2000"/>
            </a:pPr>
            <a:r>
              <a:rPr lang="zh-CN" altLang="en-US" sz="2000" dirty="0" smtClean="0"/>
              <a:t>没有训练过程</a:t>
            </a:r>
            <a:r>
              <a:rPr lang="zh-TW" altLang="zh-CN" sz="2000" dirty="0" smtClean="0"/>
              <a:t>，</a:t>
            </a:r>
            <a:r>
              <a:rPr lang="zh-CN" altLang="en-US" sz="2000" dirty="0" smtClean="0"/>
              <a:t>存储训练集，分类</a:t>
            </a:r>
            <a:r>
              <a:rPr lang="zh-TW" altLang="zh-CN" sz="2000" dirty="0" smtClean="0"/>
              <a:t>时</a:t>
            </a:r>
            <a:r>
              <a:rPr lang="zh-CN" altLang="zh-CN" sz="2000" dirty="0"/>
              <a:t>需要</a:t>
            </a:r>
            <a:r>
              <a:rPr lang="zh-TW" altLang="zh-CN" sz="2000" dirty="0"/>
              <a:t>对</a:t>
            </a:r>
            <a:r>
              <a:rPr lang="zh-CN" altLang="zh-CN" sz="2000" dirty="0"/>
              <a:t>整个</a:t>
            </a:r>
            <a:r>
              <a:rPr lang="zh-TW" altLang="zh-CN" sz="2000" dirty="0"/>
              <a:t>无序的训练集进行</a:t>
            </a:r>
            <a:r>
              <a:rPr lang="zh-CN" altLang="zh-CN" sz="2000" dirty="0"/>
              <a:t>对比</a:t>
            </a:r>
            <a:r>
              <a:rPr lang="zh-TW" altLang="zh-CN" sz="2000" dirty="0"/>
              <a:t>搜索</a:t>
            </a:r>
            <a:r>
              <a:rPr lang="zh-CN" altLang="zh-CN" sz="2000" dirty="0"/>
              <a:t>，而在本文的分类任务中，文本向量维数高，训练样本集数量大</a:t>
            </a:r>
            <a:r>
              <a:rPr lang="zh-TW" altLang="zh-CN" sz="2000" dirty="0"/>
              <a:t>，会导致很大的计算成本</a:t>
            </a:r>
            <a:r>
              <a:rPr lang="zh-CN" altLang="zh-CN" sz="2000" dirty="0"/>
              <a:t>。</a:t>
            </a:r>
            <a:r>
              <a:rPr lang="zh-CN" altLang="zh-CN" dirty="0"/>
              <a:t> </a:t>
            </a:r>
            <a:endParaRPr lang="zh-CN" altLang="en-US" dirty="0" smtClean="0"/>
          </a:p>
        </p:txBody>
      </p:sp>
      <p:pic>
        <p:nvPicPr>
          <p:cNvPr id="5" name="officeArt object"/>
          <p:cNvPicPr/>
          <p:nvPr/>
        </p:nvPicPr>
        <p:blipFill>
          <a:blip r:embed="rId2">
            <a:extLst/>
          </a:blip>
          <a:stretch>
            <a:fillRect/>
          </a:stretch>
        </p:blipFill>
        <p:spPr>
          <a:xfrm>
            <a:off x="3541686" y="2743687"/>
            <a:ext cx="2146731" cy="1892107"/>
          </a:xfrm>
          <a:prstGeom prst="rect">
            <a:avLst/>
          </a:prstGeom>
          <a:ln w="12700" cap="flat">
            <a:noFill/>
            <a:miter lim="400000"/>
          </a:ln>
          <a:effectLst/>
        </p:spPr>
      </p:pic>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14</a:t>
            </a:fld>
            <a:endParaRPr/>
          </a:p>
        </p:txBody>
      </p:sp>
      <p:sp>
        <p:nvSpPr>
          <p:cNvPr id="117" name="Shape 117"/>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rPr dirty="0"/>
              <a:t>研究方法·分类模型</a:t>
            </a:r>
          </a:p>
        </p:txBody>
      </p:sp>
      <p:sp>
        <p:nvSpPr>
          <p:cNvPr id="118" name="Shape 118"/>
          <p:cNvSpPr/>
          <p:nvPr/>
        </p:nvSpPr>
        <p:spPr>
          <a:xfrm>
            <a:off x="526966" y="1319450"/>
            <a:ext cx="8372476" cy="21954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spcBef>
                <a:spcPts val="400"/>
              </a:spcBef>
              <a:buClr>
                <a:schemeClr val="accent1"/>
              </a:buClr>
              <a:buSzPct val="70000"/>
              <a:buFont typeface="Wingdings" charset="2"/>
              <a:buChar char="n"/>
              <a:defRPr sz="2000"/>
            </a:pPr>
            <a:r>
              <a:rPr dirty="0"/>
              <a:t>   </a:t>
            </a:r>
            <a:r>
              <a:rPr lang="zh-CN" altLang="en-US" dirty="0" smtClean="0"/>
              <a:t>基于</a:t>
            </a:r>
            <a:r>
              <a:rPr lang="en-US" altLang="zh-CN" dirty="0" smtClean="0"/>
              <a:t>KD-Tree</a:t>
            </a:r>
            <a:r>
              <a:rPr lang="zh-CN" altLang="en-US" dirty="0" smtClean="0"/>
              <a:t>的</a:t>
            </a:r>
            <a:r>
              <a:rPr dirty="0" smtClean="0"/>
              <a:t>KNN</a:t>
            </a:r>
            <a:r>
              <a:rPr lang="zh-CN" altLang="en-US" dirty="0" smtClean="0"/>
              <a:t>改进</a:t>
            </a:r>
            <a:r>
              <a:rPr dirty="0" smtClean="0"/>
              <a:t>算法</a:t>
            </a:r>
            <a:endParaRPr dirty="0"/>
          </a:p>
          <a:p>
            <a:pPr marL="800100" lvl="1" indent="-342900">
              <a:spcBef>
                <a:spcPts val="400"/>
              </a:spcBef>
              <a:buClr>
                <a:schemeClr val="accent1"/>
              </a:buClr>
              <a:buSzPct val="70000"/>
              <a:buFont typeface="Wingdings" charset="2"/>
              <a:buChar char="n"/>
              <a:defRPr sz="2000"/>
            </a:pPr>
            <a:r>
              <a:rPr lang="zh-CN" altLang="en-US" sz="2000" dirty="0"/>
              <a:t>使用</a:t>
            </a:r>
            <a:r>
              <a:rPr lang="en-US" altLang="zh-CN" sz="2000" dirty="0"/>
              <a:t>KD-Tree</a:t>
            </a:r>
            <a:r>
              <a:rPr lang="zh-CN" altLang="en-US" sz="2000" dirty="0"/>
              <a:t>存储训练数据，以减小计算距离的次数</a:t>
            </a:r>
          </a:p>
          <a:p>
            <a:pPr marL="800100" lvl="1" indent="-342900">
              <a:spcBef>
                <a:spcPts val="400"/>
              </a:spcBef>
              <a:buClr>
                <a:schemeClr val="accent1"/>
              </a:buClr>
              <a:buSzPct val="70000"/>
              <a:buFont typeface="Wingdings" charset="2"/>
              <a:buChar char="n"/>
              <a:defRPr sz="2000"/>
            </a:pPr>
            <a:r>
              <a:rPr lang="en-US" altLang="zh-CN" sz="2000" dirty="0" smtClean="0"/>
              <a:t>KD-Tree</a:t>
            </a:r>
            <a:r>
              <a:rPr lang="zh-CN" altLang="en-US" sz="2000" dirty="0" smtClean="0"/>
              <a:t>是一种对</a:t>
            </a:r>
            <a:r>
              <a:rPr lang="en-US" altLang="zh-CN" sz="2000" dirty="0"/>
              <a:t>K</a:t>
            </a:r>
            <a:r>
              <a:rPr lang="zh-CN" altLang="en-US" sz="2000" dirty="0" smtClean="0"/>
              <a:t>维空间的</a:t>
            </a:r>
            <a:r>
              <a:rPr lang="zh-CN" altLang="en-US" sz="2000" dirty="0"/>
              <a:t>实例点进行</a:t>
            </a:r>
            <a:r>
              <a:rPr lang="zh-CN" altLang="en-US" sz="2000" dirty="0" smtClean="0"/>
              <a:t>存储的“二叉查找树”</a:t>
            </a:r>
          </a:p>
          <a:p>
            <a:pPr marL="800100" lvl="1" indent="-342900">
              <a:spcBef>
                <a:spcPts val="400"/>
              </a:spcBef>
              <a:buClr>
                <a:schemeClr val="accent1"/>
              </a:buClr>
              <a:buSzPct val="70000"/>
              <a:buFont typeface="Wingdings" charset="2"/>
              <a:buChar char="n"/>
              <a:defRPr sz="2000"/>
            </a:pPr>
            <a:r>
              <a:rPr lang="en-US" altLang="zh-CN" sz="2000" dirty="0" smtClean="0"/>
              <a:t>KD-Tree</a:t>
            </a:r>
            <a:r>
              <a:rPr lang="zh-CN" altLang="en-US" sz="2000" dirty="0" smtClean="0"/>
              <a:t>的每个结点对应于一个</a:t>
            </a:r>
            <a:r>
              <a:rPr lang="en-US" altLang="zh-CN" sz="2000" dirty="0" smtClean="0"/>
              <a:t>k</a:t>
            </a:r>
            <a:r>
              <a:rPr lang="zh-CN" altLang="en-US" sz="2000" dirty="0" smtClean="0"/>
              <a:t>维超矩形区域</a:t>
            </a:r>
          </a:p>
          <a:p>
            <a:pPr marL="800100" lvl="1" indent="-342900">
              <a:spcBef>
                <a:spcPts val="400"/>
              </a:spcBef>
              <a:buClr>
                <a:schemeClr val="accent1"/>
              </a:buClr>
              <a:buSzPct val="70000"/>
              <a:buFont typeface="Wingdings" charset="2"/>
              <a:buChar char="n"/>
              <a:defRPr sz="2000"/>
            </a:pPr>
            <a:r>
              <a:rPr lang="zh-CN" altLang="en-US" sz="2000" dirty="0" smtClean="0"/>
              <a:t>搜索时，</a:t>
            </a:r>
            <a:r>
              <a:rPr lang="zh-CN" altLang="en-US" sz="2000" dirty="0"/>
              <a:t>先找到包含目标点的</a:t>
            </a:r>
            <a:r>
              <a:rPr lang="zh-CN" altLang="en-US" sz="2000" dirty="0" smtClean="0"/>
              <a:t>叶节点，再沿着祖先节点搜索近邻</a:t>
            </a:r>
          </a:p>
          <a:p>
            <a:pPr marL="800100" lvl="1" indent="-342900">
              <a:spcBef>
                <a:spcPts val="400"/>
              </a:spcBef>
              <a:buClr>
                <a:schemeClr val="accent1"/>
              </a:buClr>
              <a:buSzPct val="70000"/>
              <a:buFont typeface="Wingdings" charset="2"/>
              <a:buChar char="n"/>
              <a:defRPr sz="2000"/>
            </a:pPr>
            <a:endParaRPr lang="zh-CN" altLang="en-US" dirty="0" smtClean="0"/>
          </a:p>
        </p:txBody>
      </p:sp>
      <p:pic>
        <p:nvPicPr>
          <p:cNvPr id="3" name="图片 2"/>
          <p:cNvPicPr>
            <a:picLocks noChangeAspect="1"/>
          </p:cNvPicPr>
          <p:nvPr/>
        </p:nvPicPr>
        <p:blipFill>
          <a:blip r:embed="rId2"/>
          <a:stretch>
            <a:fillRect/>
          </a:stretch>
        </p:blipFill>
        <p:spPr>
          <a:xfrm>
            <a:off x="1377244" y="3179838"/>
            <a:ext cx="6197600" cy="2862701"/>
          </a:xfrm>
          <a:prstGeom prst="rect">
            <a:avLst/>
          </a:prstGeom>
        </p:spPr>
      </p:pic>
    </p:spTree>
    <p:extLst>
      <p:ext uri="{BB962C8B-B14F-4D97-AF65-F5344CB8AC3E}">
        <p14:creationId xmlns:p14="http://schemas.microsoft.com/office/powerpoint/2010/main" val="1281046125"/>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15</a:t>
            </a:fld>
            <a:endParaRPr/>
          </a:p>
        </p:txBody>
      </p:sp>
      <p:sp>
        <p:nvSpPr>
          <p:cNvPr id="121" name="Shape 121"/>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rPr dirty="0"/>
              <a:t>实验与评估</a:t>
            </a:r>
          </a:p>
        </p:txBody>
      </p:sp>
      <p:sp>
        <p:nvSpPr>
          <p:cNvPr id="122" name="Shape 122"/>
          <p:cNvSpPr/>
          <p:nvPr/>
        </p:nvSpPr>
        <p:spPr>
          <a:xfrm>
            <a:off x="573995" y="1463275"/>
            <a:ext cx="8372476" cy="255454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spcBef>
                <a:spcPts val="400"/>
              </a:spcBef>
              <a:buClr>
                <a:schemeClr val="accent1"/>
              </a:buClr>
              <a:buSzPct val="70000"/>
              <a:buFont typeface="Wingdings" charset="2"/>
              <a:buChar char="n"/>
              <a:defRPr sz="2000"/>
            </a:pPr>
            <a:r>
              <a:rPr lang="zh-CN" altLang="en-US" dirty="0" smtClean="0"/>
              <a:t>交叉验证</a:t>
            </a:r>
          </a:p>
          <a:p>
            <a:pPr marL="342900" indent="-342900">
              <a:spcBef>
                <a:spcPts val="400"/>
              </a:spcBef>
              <a:buClr>
                <a:schemeClr val="accent1"/>
              </a:buClr>
              <a:buSzPct val="70000"/>
              <a:buFont typeface="Wingdings" charset="2"/>
              <a:buChar char="n"/>
              <a:defRPr sz="2000"/>
            </a:pPr>
            <a:r>
              <a:rPr lang="zh-CN" altLang="en-US" dirty="0" smtClean="0"/>
              <a:t>开发语言：</a:t>
            </a:r>
            <a:r>
              <a:rPr lang="en-US" altLang="zh-CN" dirty="0" smtClean="0"/>
              <a:t>python3</a:t>
            </a:r>
            <a:endParaRPr lang="zh-CN" altLang="en-US" dirty="0" smtClean="0"/>
          </a:p>
          <a:p>
            <a:pPr marL="342900" indent="-342900">
              <a:spcBef>
                <a:spcPts val="400"/>
              </a:spcBef>
              <a:buClr>
                <a:schemeClr val="accent1"/>
              </a:buClr>
              <a:buSzPct val="70000"/>
              <a:buFont typeface="Wingdings" charset="2"/>
              <a:buChar char="n"/>
              <a:defRPr sz="2000"/>
            </a:pPr>
            <a:r>
              <a:rPr lang="zh-CN" altLang="en-US" dirty="0" smtClean="0"/>
              <a:t>辅助工具</a:t>
            </a:r>
          </a:p>
          <a:p>
            <a:pPr marL="800100" lvl="1" indent="-342900">
              <a:spcBef>
                <a:spcPts val="400"/>
              </a:spcBef>
              <a:buClr>
                <a:schemeClr val="accent1"/>
              </a:buClr>
              <a:buSzPct val="70000"/>
              <a:buFont typeface="Wingdings" charset="2"/>
              <a:buChar char="n"/>
              <a:defRPr sz="2000"/>
            </a:pPr>
            <a:r>
              <a:rPr lang="zh-CN" altLang="en-US" dirty="0" smtClean="0"/>
              <a:t>“结巴分词” 中文分词工具</a:t>
            </a:r>
          </a:p>
          <a:p>
            <a:pPr marL="800100" lvl="1" indent="-342900">
              <a:spcBef>
                <a:spcPts val="400"/>
              </a:spcBef>
              <a:buClr>
                <a:schemeClr val="accent1"/>
              </a:buClr>
              <a:buSzPct val="70000"/>
              <a:buFont typeface="Wingdings" charset="2"/>
              <a:buChar char="n"/>
              <a:defRPr sz="2000"/>
            </a:pPr>
            <a:r>
              <a:rPr lang="zh-CN" altLang="en-US" dirty="0" smtClean="0"/>
              <a:t>“</a:t>
            </a:r>
            <a:r>
              <a:rPr lang="en-US" altLang="zh-CN" sz="2000" dirty="0" err="1" smtClean="0"/>
              <a:t>Scikit</a:t>
            </a:r>
            <a:r>
              <a:rPr lang="en-US" altLang="zh-CN" sz="2000" dirty="0" smtClean="0"/>
              <a:t>-learn</a:t>
            </a:r>
            <a:r>
              <a:rPr lang="zh-CN" altLang="en-US" dirty="0" smtClean="0"/>
              <a:t>” 机器学习工具库</a:t>
            </a:r>
          </a:p>
          <a:p>
            <a:pPr marL="800100" lvl="1" indent="-342900">
              <a:spcBef>
                <a:spcPts val="400"/>
              </a:spcBef>
              <a:buClr>
                <a:schemeClr val="accent1"/>
              </a:buClr>
              <a:buSzPct val="70000"/>
              <a:buFont typeface="Wingdings" charset="2"/>
              <a:buChar char="n"/>
              <a:defRPr sz="2000"/>
            </a:pPr>
            <a:r>
              <a:rPr lang="en-US" altLang="zh-CN" dirty="0" smtClean="0"/>
              <a:t>“</a:t>
            </a:r>
            <a:r>
              <a:rPr lang="en-US" altLang="zh-CN" sz="2000" dirty="0" err="1" smtClean="0"/>
              <a:t>Liblinear</a:t>
            </a:r>
            <a:r>
              <a:rPr lang="en-US" altLang="zh-CN" dirty="0" smtClean="0"/>
              <a:t>”</a:t>
            </a:r>
            <a:r>
              <a:rPr lang="zh-CN" altLang="en-US" dirty="0" smtClean="0"/>
              <a:t> 线性核</a:t>
            </a:r>
            <a:r>
              <a:rPr lang="en-US" altLang="zh-CN" dirty="0" smtClean="0"/>
              <a:t>SVM</a:t>
            </a:r>
            <a:r>
              <a:rPr lang="zh-CN" altLang="en-US" dirty="0" smtClean="0"/>
              <a:t>工具库</a:t>
            </a:r>
          </a:p>
          <a:p>
            <a:pPr marL="800100" lvl="1" indent="-342900">
              <a:spcBef>
                <a:spcPts val="400"/>
              </a:spcBef>
              <a:buClr>
                <a:schemeClr val="accent1"/>
              </a:buClr>
              <a:buSzPct val="70000"/>
              <a:buFont typeface="Wingdings" charset="2"/>
              <a:buChar char="n"/>
              <a:defRPr sz="2000"/>
            </a:pPr>
            <a:r>
              <a:rPr lang="en-US" altLang="zh-CN" dirty="0" smtClean="0"/>
              <a:t>“</a:t>
            </a:r>
            <a:r>
              <a:rPr lang="en-US" altLang="zh-CN" dirty="0" err="1"/>
              <a:t>M</a:t>
            </a:r>
            <a:r>
              <a:rPr lang="en-US" altLang="zh-CN" dirty="0" err="1" smtClean="0"/>
              <a:t>atplotlib</a:t>
            </a:r>
            <a:r>
              <a:rPr lang="en-US" altLang="zh-CN" dirty="0" smtClean="0"/>
              <a:t>”</a:t>
            </a:r>
            <a:r>
              <a:rPr lang="zh-CN" altLang="en-US" dirty="0" smtClean="0"/>
              <a:t> 绘图库</a:t>
            </a:r>
            <a:endParaRPr dirty="0"/>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16</a:t>
            </a:fld>
            <a:endParaRPr/>
          </a:p>
        </p:txBody>
      </p:sp>
      <p:sp>
        <p:nvSpPr>
          <p:cNvPr id="125" name="Shape 125"/>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t>特征选择方法对比</a:t>
            </a:r>
          </a:p>
        </p:txBody>
      </p:sp>
      <p:pic>
        <p:nvPicPr>
          <p:cNvPr id="5" name="图片 4"/>
          <p:cNvPicPr/>
          <p:nvPr/>
        </p:nvPicPr>
        <p:blipFill>
          <a:blip r:embed="rId2">
            <a:extLst>
              <a:ext uri="{28A0092B-C50C-407E-A947-70E740481C1C}">
                <a14:useLocalDpi xmlns:a14="http://schemas.microsoft.com/office/drawing/2010/main" val="0"/>
              </a:ext>
            </a:extLst>
          </a:blip>
          <a:stretch>
            <a:fillRect/>
          </a:stretch>
        </p:blipFill>
        <p:spPr>
          <a:xfrm>
            <a:off x="719290" y="1268595"/>
            <a:ext cx="7573829" cy="4819384"/>
          </a:xfrm>
          <a:prstGeom prst="rect">
            <a:avLst/>
          </a:prstGeom>
        </p:spPr>
      </p:pic>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17</a:t>
            </a:fld>
            <a:endParaRPr/>
          </a:p>
        </p:txBody>
      </p:sp>
      <p:sp>
        <p:nvSpPr>
          <p:cNvPr id="129" name="Shape 129"/>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t>伯努利贝叶斯与多项式贝叶斯</a:t>
            </a:r>
          </a:p>
        </p:txBody>
      </p:sp>
      <p:pic>
        <p:nvPicPr>
          <p:cNvPr id="6" name="图片 5"/>
          <p:cNvPicPr/>
          <p:nvPr/>
        </p:nvPicPr>
        <p:blipFill>
          <a:blip r:embed="rId2">
            <a:extLst>
              <a:ext uri="{28A0092B-C50C-407E-A947-70E740481C1C}">
                <a14:useLocalDpi xmlns:a14="http://schemas.microsoft.com/office/drawing/2010/main" val="0"/>
              </a:ext>
            </a:extLst>
          </a:blip>
          <a:stretch>
            <a:fillRect/>
          </a:stretch>
        </p:blipFill>
        <p:spPr>
          <a:xfrm>
            <a:off x="641030" y="1229031"/>
            <a:ext cx="7673630" cy="4852791"/>
          </a:xfrm>
          <a:prstGeom prst="rect">
            <a:avLst/>
          </a:prstGeom>
        </p:spPr>
      </p:pic>
    </p:spTree>
    <p:extLst>
      <p:ext uri="{BB962C8B-B14F-4D97-AF65-F5344CB8AC3E}">
        <p14:creationId xmlns:p14="http://schemas.microsoft.com/office/powerpoint/2010/main" val="120164522"/>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18</a:t>
            </a:fld>
            <a:endParaRPr/>
          </a:p>
        </p:txBody>
      </p:sp>
      <p:sp>
        <p:nvSpPr>
          <p:cNvPr id="129" name="Shape 129"/>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t>伯努利贝叶斯与多项式贝叶斯</a:t>
            </a:r>
          </a:p>
        </p:txBody>
      </p:sp>
      <p:pic>
        <p:nvPicPr>
          <p:cNvPr id="7" name="图片 6"/>
          <p:cNvPicPr/>
          <p:nvPr/>
        </p:nvPicPr>
        <p:blipFill>
          <a:blip r:embed="rId2">
            <a:extLst>
              <a:ext uri="{28A0092B-C50C-407E-A947-70E740481C1C}">
                <a14:useLocalDpi xmlns:a14="http://schemas.microsoft.com/office/drawing/2010/main" val="0"/>
              </a:ext>
            </a:extLst>
          </a:blip>
          <a:stretch>
            <a:fillRect/>
          </a:stretch>
        </p:blipFill>
        <p:spPr>
          <a:xfrm>
            <a:off x="689157" y="1245858"/>
            <a:ext cx="7604238" cy="4793436"/>
          </a:xfrm>
          <a:prstGeom prst="rect">
            <a:avLst/>
          </a:prstGeom>
        </p:spPr>
      </p:pic>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19</a:t>
            </a:fld>
            <a:endParaRPr/>
          </a:p>
        </p:txBody>
      </p:sp>
      <p:sp>
        <p:nvSpPr>
          <p:cNvPr id="129" name="Shape 129"/>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t>伯努利贝叶斯与多项式贝叶斯</a:t>
            </a:r>
          </a:p>
        </p:txBody>
      </p:sp>
      <p:pic>
        <p:nvPicPr>
          <p:cNvPr id="5" name="图片 4"/>
          <p:cNvPicPr/>
          <p:nvPr/>
        </p:nvPicPr>
        <p:blipFill>
          <a:blip r:embed="rId2">
            <a:extLst>
              <a:ext uri="{28A0092B-C50C-407E-A947-70E740481C1C}">
                <a14:useLocalDpi xmlns:a14="http://schemas.microsoft.com/office/drawing/2010/main" val="0"/>
              </a:ext>
            </a:extLst>
          </a:blip>
          <a:stretch>
            <a:fillRect/>
          </a:stretch>
        </p:blipFill>
        <p:spPr>
          <a:xfrm>
            <a:off x="458048" y="1191302"/>
            <a:ext cx="7669991" cy="4890522"/>
          </a:xfrm>
          <a:prstGeom prst="rect">
            <a:avLst/>
          </a:prstGeom>
        </p:spPr>
      </p:pic>
    </p:spTree>
    <p:extLst>
      <p:ext uri="{BB962C8B-B14F-4D97-AF65-F5344CB8AC3E}">
        <p14:creationId xmlns:p14="http://schemas.microsoft.com/office/powerpoint/2010/main" val="1892590379"/>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a:spLocks noGrp="1"/>
          </p:cNvSpPr>
          <p:nvPr>
            <p:ph type="sldNum" sz="quarter" idx="2"/>
          </p:nvPr>
        </p:nvSpPr>
        <p:spPr>
          <a:xfrm>
            <a:off x="8241049" y="6284912"/>
            <a:ext cx="217151" cy="31339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2</a:t>
            </a:fld>
            <a:endParaRPr/>
          </a:p>
        </p:txBody>
      </p:sp>
      <p:sp>
        <p:nvSpPr>
          <p:cNvPr id="45" name="Shape 45"/>
          <p:cNvSpPr/>
          <p:nvPr/>
        </p:nvSpPr>
        <p:spPr>
          <a:xfrm>
            <a:off x="1258887" y="346075"/>
            <a:ext cx="3311526" cy="662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lvl1pPr>
          </a:lstStyle>
          <a:p>
            <a:r>
              <a:t>报告大纲</a:t>
            </a:r>
          </a:p>
        </p:txBody>
      </p:sp>
      <p:sp>
        <p:nvSpPr>
          <p:cNvPr id="46" name="Shape 46"/>
          <p:cNvSpPr/>
          <p:nvPr/>
        </p:nvSpPr>
        <p:spPr>
          <a:xfrm>
            <a:off x="907360" y="1498117"/>
            <a:ext cx="439899" cy="462305"/>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45719" rIns="45719" anchor="ctr"/>
          <a:lstStyle>
            <a:lvl1pPr algn="ctr">
              <a:defRPr sz="2200">
                <a:solidFill>
                  <a:srgbClr val="AA7942"/>
                </a:solidFill>
              </a:defRPr>
            </a:lvl1pPr>
          </a:lstStyle>
          <a:p>
            <a:r>
              <a:t>1</a:t>
            </a:r>
          </a:p>
        </p:txBody>
      </p:sp>
      <p:sp>
        <p:nvSpPr>
          <p:cNvPr id="47" name="Shape 47"/>
          <p:cNvSpPr/>
          <p:nvPr/>
        </p:nvSpPr>
        <p:spPr>
          <a:xfrm>
            <a:off x="1698395" y="1493049"/>
            <a:ext cx="1221741" cy="472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sz="2200"/>
            </a:lvl1pPr>
          </a:lstStyle>
          <a:p>
            <a:r>
              <a:t>研究内容</a:t>
            </a:r>
          </a:p>
        </p:txBody>
      </p:sp>
      <p:sp>
        <p:nvSpPr>
          <p:cNvPr id="48" name="Shape 48"/>
          <p:cNvSpPr/>
          <p:nvPr/>
        </p:nvSpPr>
        <p:spPr>
          <a:xfrm>
            <a:off x="914192" y="2394012"/>
            <a:ext cx="439899" cy="462305"/>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45719" rIns="45719" anchor="ctr"/>
          <a:lstStyle>
            <a:lvl1pPr algn="ctr">
              <a:defRPr sz="2200">
                <a:solidFill>
                  <a:srgbClr val="AA7942"/>
                </a:solidFill>
              </a:defRPr>
            </a:lvl1pPr>
          </a:lstStyle>
          <a:p>
            <a:r>
              <a:t>2</a:t>
            </a:r>
          </a:p>
        </p:txBody>
      </p:sp>
      <p:sp>
        <p:nvSpPr>
          <p:cNvPr id="49" name="Shape 49"/>
          <p:cNvSpPr/>
          <p:nvPr/>
        </p:nvSpPr>
        <p:spPr>
          <a:xfrm>
            <a:off x="1705227" y="2388944"/>
            <a:ext cx="1221741" cy="472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sz="2200"/>
            </a:lvl1pPr>
          </a:lstStyle>
          <a:p>
            <a:r>
              <a:t>研究思路</a:t>
            </a:r>
          </a:p>
        </p:txBody>
      </p:sp>
      <p:sp>
        <p:nvSpPr>
          <p:cNvPr id="50" name="Shape 50"/>
          <p:cNvSpPr/>
          <p:nvPr/>
        </p:nvSpPr>
        <p:spPr>
          <a:xfrm>
            <a:off x="916086" y="3264508"/>
            <a:ext cx="439899" cy="462304"/>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45719" rIns="45719" anchor="ctr"/>
          <a:lstStyle>
            <a:lvl1pPr algn="ctr">
              <a:defRPr sz="2200">
                <a:solidFill>
                  <a:srgbClr val="AA7942"/>
                </a:solidFill>
              </a:defRPr>
            </a:lvl1pPr>
          </a:lstStyle>
          <a:p>
            <a:r>
              <a:t>3</a:t>
            </a:r>
          </a:p>
        </p:txBody>
      </p:sp>
      <p:sp>
        <p:nvSpPr>
          <p:cNvPr id="51" name="Shape 51"/>
          <p:cNvSpPr/>
          <p:nvPr/>
        </p:nvSpPr>
        <p:spPr>
          <a:xfrm>
            <a:off x="1707121" y="3259439"/>
            <a:ext cx="1221741" cy="472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sz="2200"/>
            </a:lvl1pPr>
          </a:lstStyle>
          <a:p>
            <a:r>
              <a:t>研究方法</a:t>
            </a:r>
          </a:p>
        </p:txBody>
      </p:sp>
      <p:sp>
        <p:nvSpPr>
          <p:cNvPr id="52" name="Shape 52"/>
          <p:cNvSpPr/>
          <p:nvPr/>
        </p:nvSpPr>
        <p:spPr>
          <a:xfrm>
            <a:off x="910218" y="4155312"/>
            <a:ext cx="439899" cy="462305"/>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45719" rIns="45719" anchor="ctr"/>
          <a:lstStyle>
            <a:lvl1pPr algn="ctr">
              <a:defRPr sz="2200">
                <a:solidFill>
                  <a:schemeClr val="accent1">
                    <a:lumOff val="-8000"/>
                  </a:schemeClr>
                </a:solidFill>
              </a:defRPr>
            </a:lvl1pPr>
          </a:lstStyle>
          <a:p>
            <a:r>
              <a:t>4</a:t>
            </a:r>
          </a:p>
        </p:txBody>
      </p:sp>
      <p:sp>
        <p:nvSpPr>
          <p:cNvPr id="53" name="Shape 53"/>
          <p:cNvSpPr/>
          <p:nvPr/>
        </p:nvSpPr>
        <p:spPr>
          <a:xfrm>
            <a:off x="1701253" y="4150244"/>
            <a:ext cx="1501141" cy="472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sz="2200"/>
            </a:lvl1pPr>
          </a:lstStyle>
          <a:p>
            <a:r>
              <a:t>实验与结论</a:t>
            </a:r>
          </a:p>
        </p:txBody>
      </p:sp>
      <p:sp>
        <p:nvSpPr>
          <p:cNvPr id="54" name="Shape 54"/>
          <p:cNvSpPr/>
          <p:nvPr/>
        </p:nvSpPr>
        <p:spPr>
          <a:xfrm>
            <a:off x="918944" y="5038529"/>
            <a:ext cx="439899" cy="462305"/>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45719" rIns="45719" anchor="ctr"/>
          <a:lstStyle>
            <a:lvl1pPr algn="ctr">
              <a:defRPr sz="2200">
                <a:solidFill>
                  <a:srgbClr val="AA7942"/>
                </a:solidFill>
              </a:defRPr>
            </a:lvl1pPr>
          </a:lstStyle>
          <a:p>
            <a:r>
              <a:t>5</a:t>
            </a:r>
          </a:p>
        </p:txBody>
      </p:sp>
      <p:sp>
        <p:nvSpPr>
          <p:cNvPr id="55" name="Shape 55"/>
          <p:cNvSpPr/>
          <p:nvPr/>
        </p:nvSpPr>
        <p:spPr>
          <a:xfrm>
            <a:off x="1709978" y="5033461"/>
            <a:ext cx="1501141" cy="472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sz="2200"/>
            </a:lvl1pPr>
          </a:lstStyle>
          <a:p>
            <a:r>
              <a:t>总结与展望</a:t>
            </a:r>
          </a:p>
        </p:txBody>
      </p:sp>
      <p:sp>
        <p:nvSpPr>
          <p:cNvPr id="56" name="Shape 56"/>
          <p:cNvSpPr/>
          <p:nvPr/>
        </p:nvSpPr>
        <p:spPr>
          <a:xfrm>
            <a:off x="685800" y="6284912"/>
            <a:ext cx="1293813" cy="313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vl1pPr>
          </a:lstStyle>
          <a:p>
            <a:r>
              <a:t>06/09/17</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20</a:t>
            </a:fld>
            <a:endParaRPr/>
          </a:p>
        </p:txBody>
      </p:sp>
      <p:sp>
        <p:nvSpPr>
          <p:cNvPr id="133" name="Shape 133"/>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t>KNN中K值的选取</a:t>
            </a:r>
          </a:p>
        </p:txBody>
      </p:sp>
      <p:pic>
        <p:nvPicPr>
          <p:cNvPr id="5" name="图片 4"/>
          <p:cNvPicPr/>
          <p:nvPr/>
        </p:nvPicPr>
        <p:blipFill>
          <a:blip r:embed="rId2"/>
          <a:stretch>
            <a:fillRect/>
          </a:stretch>
        </p:blipFill>
        <p:spPr>
          <a:xfrm>
            <a:off x="541421" y="1249677"/>
            <a:ext cx="7586618" cy="4821514"/>
          </a:xfrm>
          <a:prstGeom prst="rect">
            <a:avLst/>
          </a:prstGeom>
        </p:spPr>
      </p:pic>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21</a:t>
            </a:fld>
            <a:endParaRPr/>
          </a:p>
        </p:txBody>
      </p:sp>
      <p:sp>
        <p:nvSpPr>
          <p:cNvPr id="137" name="Shape 137"/>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t>各分类模型对比</a:t>
            </a:r>
          </a:p>
        </p:txBody>
      </p:sp>
      <p:sp>
        <p:nvSpPr>
          <p:cNvPr id="138" name="Shape 138"/>
          <p:cNvSpPr/>
          <p:nvPr/>
        </p:nvSpPr>
        <p:spPr>
          <a:xfrm>
            <a:off x="573995" y="1463275"/>
            <a:ext cx="8372476" cy="4001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400"/>
              </a:spcBef>
              <a:defRPr sz="2000"/>
            </a:pPr>
            <a:endParaRPr dirty="0"/>
          </a:p>
        </p:txBody>
      </p:sp>
      <p:graphicFrame>
        <p:nvGraphicFramePr>
          <p:cNvPr id="2" name="表格 1"/>
          <p:cNvGraphicFramePr>
            <a:graphicFrameLocks noGrp="1"/>
          </p:cNvGraphicFramePr>
          <p:nvPr>
            <p:extLst>
              <p:ext uri="{D42A27DB-BD31-4B8C-83A1-F6EECF244321}">
                <p14:modId xmlns:p14="http://schemas.microsoft.com/office/powerpoint/2010/main" val="1723188889"/>
              </p:ext>
            </p:extLst>
          </p:nvPr>
        </p:nvGraphicFramePr>
        <p:xfrm>
          <a:off x="1433580" y="1249875"/>
          <a:ext cx="6588132" cy="4800054"/>
        </p:xfrm>
        <a:graphic>
          <a:graphicData uri="http://schemas.openxmlformats.org/drawingml/2006/table">
            <a:tbl>
              <a:tblPr firstRow="1" firstCol="1" bandRow="1"/>
              <a:tblGrid>
                <a:gridCol w="711822"/>
                <a:gridCol w="711822"/>
                <a:gridCol w="711822"/>
                <a:gridCol w="742111"/>
                <a:gridCol w="742111"/>
                <a:gridCol w="742111"/>
                <a:gridCol w="742111"/>
                <a:gridCol w="742111"/>
                <a:gridCol w="742111"/>
              </a:tblGrid>
              <a:tr h="298734">
                <a:tc>
                  <a:txBody>
                    <a:bodyPr/>
                    <a:lstStyle/>
                    <a:p>
                      <a:endParaRPr lang="zh-CN" sz="1200" kern="100">
                        <a:effectLst/>
                        <a:latin typeface="Calibri"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endParaRPr lang="zh-CN" sz="1200" kern="100">
                        <a:effectLst/>
                        <a:latin typeface="Calibri"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endParaRPr lang="zh-CN" sz="1200" kern="100">
                        <a:effectLst/>
                        <a:latin typeface="Calibri"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gridSpan="2">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朴素贝叶斯</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hMerge="1">
                  <a:txBody>
                    <a:bodyPr/>
                    <a:lstStyle/>
                    <a:p>
                      <a:endParaRPr lang="zh-CN" altLang="en-US"/>
                    </a:p>
                  </a:txBody>
                  <a:tcPr/>
                </a:tc>
                <a:tc gridSpan="2">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支持向量机</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hMerge="1">
                  <a:txBody>
                    <a:bodyPr/>
                    <a:lstStyle/>
                    <a:p>
                      <a:endParaRPr lang="zh-CN" altLang="en-US"/>
                    </a:p>
                  </a:txBody>
                  <a:tcPr/>
                </a:tc>
                <a:tc gridSpan="2">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K-</a:t>
                      </a:r>
                      <a:r>
                        <a:rPr lang="zh-CN" sz="850" kern="0">
                          <a:solidFill>
                            <a:srgbClr val="000000"/>
                          </a:solidFill>
                          <a:effectLst/>
                          <a:uFill>
                            <a:solidFill>
                              <a:srgbClr val="000000"/>
                            </a:solidFill>
                          </a:uFill>
                          <a:latin typeface="Times New Roman" charset="0"/>
                          <a:ea typeface="PingFang SC" charset="-122"/>
                          <a:cs typeface="Times New Roman" charset="0"/>
                        </a:rPr>
                        <a:t>最近邻</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hMerge="1">
                  <a:txBody>
                    <a:bodyPr/>
                    <a:lstStyle/>
                    <a:p>
                      <a:endParaRPr lang="zh-CN" altLang="en-US"/>
                    </a:p>
                  </a:txBody>
                  <a:tcPr/>
                </a:tc>
              </a:tr>
              <a:tr h="298734">
                <a:tc>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属性</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类别</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zh-CN" sz="600" kern="0">
                          <a:solidFill>
                            <a:srgbClr val="000000"/>
                          </a:solidFill>
                          <a:effectLst/>
                          <a:uFill>
                            <a:solidFill>
                              <a:srgbClr val="000000"/>
                            </a:solidFill>
                          </a:uFill>
                          <a:latin typeface="Times New Roman" charset="0"/>
                          <a:ea typeface="PingFang SC" charset="-122"/>
                          <a:cs typeface="Times New Roman" charset="0"/>
                        </a:rPr>
                        <a:t>训练样本数</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准确率</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召回率</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准确率</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召回率</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准确率</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zh-CN" sz="850" kern="0" dirty="0">
                          <a:solidFill>
                            <a:srgbClr val="000000"/>
                          </a:solidFill>
                          <a:effectLst/>
                          <a:uFill>
                            <a:solidFill>
                              <a:srgbClr val="000000"/>
                            </a:solidFill>
                          </a:uFill>
                          <a:latin typeface="Times New Roman" charset="0"/>
                          <a:ea typeface="PingFang SC" charset="-122"/>
                          <a:cs typeface="Times New Roman" charset="0"/>
                        </a:rPr>
                        <a:t>召回率</a:t>
                      </a:r>
                      <a:endParaRPr lang="zh-CN" sz="1050" kern="100" dirty="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r>
              <a:tr h="298734">
                <a:tc rowSpan="2">
                  <a:txBody>
                    <a:bodyPr/>
                    <a:lstStyle/>
                    <a:p>
                      <a:pPr algn="ctr">
                        <a:lnSpc>
                          <a:spcPct val="150000"/>
                        </a:lnSpc>
                        <a:spcAft>
                          <a:spcPts val="0"/>
                        </a:spcAft>
                      </a:pPr>
                      <a:r>
                        <a:rPr lang="zh-CN" sz="850" kern="0" dirty="0">
                          <a:solidFill>
                            <a:srgbClr val="000000"/>
                          </a:solidFill>
                          <a:effectLst/>
                          <a:uFill>
                            <a:solidFill>
                              <a:srgbClr val="000000"/>
                            </a:solidFill>
                          </a:uFill>
                          <a:latin typeface="Times New Roman" charset="0"/>
                          <a:ea typeface="PingFang SC" charset="-122"/>
                          <a:cs typeface="Times New Roman" charset="0"/>
                        </a:rPr>
                        <a:t>性别</a:t>
                      </a:r>
                      <a:endParaRPr lang="zh-CN" sz="1050" kern="100" dirty="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男</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9670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86%</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84%</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84%</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85%</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79%</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85%</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r>
              <a:tr h="298734">
                <a:tc vMerge="1">
                  <a:txBody>
                    <a:bodyPr/>
                    <a:lstStyle/>
                    <a:p>
                      <a:endParaRPr lang="zh-CN" altLang="en-US"/>
                    </a:p>
                  </a:txBody>
                  <a:tcPr/>
                </a:tc>
                <a:tc>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女</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6979</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78%</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81%</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79%</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77%</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77%</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70%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r>
              <a:tr h="298734">
                <a:tc rowSpan="6">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学历</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小学</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987</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31%</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21%</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36%</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dirty="0">
                          <a:solidFill>
                            <a:srgbClr val="000000"/>
                          </a:solidFill>
                          <a:effectLst/>
                          <a:uFill>
                            <a:solidFill>
                              <a:srgbClr val="000000"/>
                            </a:solidFill>
                          </a:uFill>
                          <a:latin typeface="Trebuchet MS" charset="0"/>
                          <a:ea typeface="宋体" charset="0"/>
                          <a:cs typeface="Times New Roman" charset="0"/>
                        </a:rPr>
                        <a:t>7%</a:t>
                      </a:r>
                      <a:endParaRPr lang="zh-CN" sz="1050" kern="100" dirty="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33%</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1%</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r>
              <a:tr h="298734">
                <a:tc vMerge="1">
                  <a:txBody>
                    <a:bodyPr/>
                    <a:lstStyle/>
                    <a:p>
                      <a:endParaRPr lang="zh-CN" altLang="en-US"/>
                    </a:p>
                  </a:txBody>
                  <a:tcPr/>
                </a:tc>
                <a:tc>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初中</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6371</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68%</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75%</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67%</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79%</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55%</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84%</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r>
              <a:tr h="298734">
                <a:tc vMerge="1">
                  <a:txBody>
                    <a:bodyPr/>
                    <a:lstStyle/>
                    <a:p>
                      <a:endParaRPr lang="zh-CN" altLang="en-US"/>
                    </a:p>
                  </a:txBody>
                  <a:tcPr/>
                </a:tc>
                <a:tc>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高中</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4754</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51%</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45%</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49%</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48%</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42%</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39%</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r>
              <a:tr h="298734">
                <a:tc vMerge="1">
                  <a:txBody>
                    <a:bodyPr/>
                    <a:lstStyle/>
                    <a:p>
                      <a:endParaRPr lang="zh-CN" altLang="en-US"/>
                    </a:p>
                  </a:txBody>
                  <a:tcPr/>
                </a:tc>
                <a:tc>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大学</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3161</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56%</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62%</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57%</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55%</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58%</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23%</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r>
              <a:tr h="298734">
                <a:tc vMerge="1">
                  <a:txBody>
                    <a:bodyPr/>
                    <a:lstStyle/>
                    <a:p>
                      <a:endParaRPr lang="zh-CN" altLang="en-US"/>
                    </a:p>
                  </a:txBody>
                  <a:tcPr/>
                </a:tc>
                <a:tc>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研究生</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98</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r>
              <a:tr h="298734">
                <a:tc vMerge="1">
                  <a:txBody>
                    <a:bodyPr/>
                    <a:lstStyle/>
                    <a:p>
                      <a:endParaRPr lang="zh-CN" altLang="en-US"/>
                    </a:p>
                  </a:txBody>
                  <a:tcPr/>
                </a:tc>
                <a:tc>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博士</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58</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r>
              <a:tr h="319044">
                <a:tc rowSpan="6">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年龄</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0-18</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6746</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66%</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74%</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65%</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80%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52%</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83%</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r>
              <a:tr h="298734">
                <a:tc vMerge="1">
                  <a:txBody>
                    <a:bodyPr/>
                    <a:lstStyle/>
                    <a:p>
                      <a:endParaRPr lang="zh-CN" altLang="en-US"/>
                    </a:p>
                  </a:txBody>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19-23</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4492</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58%</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47%</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55%</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51%</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43%</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29%</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r>
              <a:tr h="298734">
                <a:tc vMerge="1">
                  <a:txBody>
                    <a:bodyPr/>
                    <a:lstStyle/>
                    <a:p>
                      <a:endParaRPr lang="zh-CN" altLang="en-US"/>
                    </a:p>
                  </a:txBody>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24-30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3083</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41%</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53%</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43%</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42%</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37%</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32%</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r>
              <a:tr h="298734">
                <a:tc vMerge="1">
                  <a:txBody>
                    <a:bodyPr/>
                    <a:lstStyle/>
                    <a:p>
                      <a:endParaRPr lang="zh-CN" altLang="en-US"/>
                    </a:p>
                  </a:txBody>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31-40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1822</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33%</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29%</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31%</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21%</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28%</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8%</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r>
              <a:tr h="298734">
                <a:tc vMerge="1">
                  <a:txBody>
                    <a:bodyPr/>
                    <a:lstStyle/>
                    <a:p>
                      <a:endParaRPr lang="zh-CN" altLang="en-US"/>
                    </a:p>
                  </a:txBody>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41-50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492</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14%</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2%</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18%</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2%</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17%</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2%</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r>
              <a:tr h="298734">
                <a:tc vMerge="1">
                  <a:txBody>
                    <a:bodyPr/>
                    <a:lstStyle/>
                    <a:p>
                      <a:endParaRPr lang="zh-CN" altLang="en-US"/>
                    </a:p>
                  </a:txBody>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51-99</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66</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dirty="0">
                          <a:solidFill>
                            <a:srgbClr val="000000"/>
                          </a:solidFill>
                          <a:effectLst/>
                          <a:uFill>
                            <a:solidFill>
                              <a:srgbClr val="000000"/>
                            </a:solidFill>
                          </a:uFill>
                          <a:latin typeface="Trebuchet MS" charset="0"/>
                          <a:ea typeface="宋体" charset="0"/>
                          <a:cs typeface="Times New Roman" charset="0"/>
                        </a:rPr>
                        <a:t>0</a:t>
                      </a:r>
                      <a:endParaRPr lang="zh-CN" sz="1050" kern="100" dirty="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r>
            </a:tbl>
          </a:graphicData>
        </a:graphic>
      </p:graphicFrame>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22</a:t>
            </a:fld>
            <a:endParaRPr/>
          </a:p>
        </p:txBody>
      </p:sp>
      <p:sp>
        <p:nvSpPr>
          <p:cNvPr id="141" name="Shape 141"/>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t>总结与展望</a:t>
            </a:r>
          </a:p>
        </p:txBody>
      </p:sp>
      <p:sp>
        <p:nvSpPr>
          <p:cNvPr id="142" name="Shape 142"/>
          <p:cNvSpPr/>
          <p:nvPr/>
        </p:nvSpPr>
        <p:spPr>
          <a:xfrm>
            <a:off x="331794" y="1947450"/>
            <a:ext cx="8372476" cy="31700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spcBef>
                <a:spcPts val="400"/>
              </a:spcBef>
              <a:buClr>
                <a:schemeClr val="accent1"/>
              </a:buClr>
              <a:buSzPct val="70000"/>
              <a:buFont typeface="Wingdings" charset="2"/>
              <a:buChar char="n"/>
              <a:defRPr sz="2000"/>
            </a:pPr>
            <a:r>
              <a:rPr lang="zh-CN" altLang="zh-CN" sz="2000" dirty="0" smtClean="0"/>
              <a:t>设计</a:t>
            </a:r>
            <a:r>
              <a:rPr lang="zh-CN" altLang="zh-CN" sz="2000" dirty="0"/>
              <a:t>实现了完整的基于用户搜索关键词的用户属性分析预测</a:t>
            </a:r>
            <a:r>
              <a:rPr lang="zh-CN" altLang="zh-CN" sz="2000" dirty="0" smtClean="0"/>
              <a:t>算法</a:t>
            </a:r>
            <a:r>
              <a:rPr lang="zh-CN" altLang="en-US" sz="2000" dirty="0" smtClean="0"/>
              <a:t>。</a:t>
            </a:r>
          </a:p>
          <a:p>
            <a:pPr marL="342900" indent="-342900">
              <a:spcBef>
                <a:spcPts val="400"/>
              </a:spcBef>
              <a:buClr>
                <a:schemeClr val="accent1"/>
              </a:buClr>
              <a:buSzPct val="70000"/>
              <a:buFont typeface="Wingdings" charset="2"/>
              <a:buChar char="n"/>
              <a:defRPr sz="2000"/>
            </a:pPr>
            <a:endParaRPr lang="zh-CN" altLang="en-US" sz="2000" dirty="0"/>
          </a:p>
          <a:p>
            <a:pPr marL="342900" indent="-342900">
              <a:spcBef>
                <a:spcPts val="400"/>
              </a:spcBef>
              <a:buClr>
                <a:schemeClr val="accent1"/>
              </a:buClr>
              <a:buSzPct val="70000"/>
              <a:buFont typeface="Wingdings" charset="2"/>
              <a:buChar char="n"/>
              <a:defRPr sz="2000"/>
            </a:pPr>
            <a:r>
              <a:rPr lang="zh-TW" altLang="zh-CN" sz="2000" dirty="0"/>
              <a:t>为了提高</a:t>
            </a:r>
            <a:r>
              <a:rPr lang="zh-CN" altLang="zh-CN" sz="2000" dirty="0"/>
              <a:t>各分类模型</a:t>
            </a:r>
            <a:r>
              <a:rPr lang="zh-TW" altLang="zh-CN" sz="2000" dirty="0"/>
              <a:t>的</a:t>
            </a:r>
            <a:r>
              <a:rPr lang="zh-CN" altLang="zh-CN" sz="2000" dirty="0"/>
              <a:t>性能</a:t>
            </a:r>
            <a:r>
              <a:rPr lang="zh-TW" altLang="zh-CN" sz="2000" dirty="0"/>
              <a:t>，</a:t>
            </a:r>
            <a:r>
              <a:rPr lang="zh-CN" altLang="zh-CN" sz="2000" dirty="0"/>
              <a:t>研究了各分类算法的改进方法，比如，基于KD-Tree的改进的KNN算法，使用线性核的支持向量机</a:t>
            </a:r>
            <a:r>
              <a:rPr lang="zh-CN" altLang="zh-CN" sz="2000" dirty="0" smtClean="0"/>
              <a:t>等</a:t>
            </a:r>
            <a:r>
              <a:rPr lang="zh-CN" altLang="en-US" sz="2000" dirty="0" smtClean="0"/>
              <a:t>。</a:t>
            </a:r>
          </a:p>
          <a:p>
            <a:pPr marL="342900" indent="-342900">
              <a:spcBef>
                <a:spcPts val="400"/>
              </a:spcBef>
              <a:buClr>
                <a:schemeClr val="accent1"/>
              </a:buClr>
              <a:buSzPct val="70000"/>
              <a:buFont typeface="Wingdings" charset="2"/>
              <a:buChar char="n"/>
              <a:defRPr sz="2000"/>
            </a:pPr>
            <a:endParaRPr lang="zh-CN" altLang="en-US" sz="2000" dirty="0" smtClean="0"/>
          </a:p>
          <a:p>
            <a:pPr marL="342900" indent="-342900">
              <a:spcBef>
                <a:spcPts val="400"/>
              </a:spcBef>
              <a:buClr>
                <a:schemeClr val="accent1"/>
              </a:buClr>
              <a:buSzPct val="70000"/>
              <a:buFont typeface="Wingdings" charset="2"/>
              <a:buChar char="n"/>
              <a:defRPr sz="2000"/>
            </a:pPr>
            <a:r>
              <a:rPr lang="zh-TW" altLang="zh-CN" sz="2000" dirty="0" smtClean="0"/>
              <a:t>通过</a:t>
            </a:r>
            <a:r>
              <a:rPr lang="zh-TW" altLang="zh-CN" sz="2000" dirty="0"/>
              <a:t>实验</a:t>
            </a:r>
            <a:r>
              <a:rPr lang="zh-CN" altLang="zh-CN" sz="2000" dirty="0"/>
              <a:t>分析比较了各种情况下的分类效果，包括不同特征数量、不同特征选择方法、不同分类算法、不同参数值下的分类模型性能</a:t>
            </a:r>
            <a:r>
              <a:rPr lang="zh-CN" altLang="zh-CN" sz="2000" dirty="0" smtClean="0"/>
              <a:t>优劣</a:t>
            </a:r>
            <a:r>
              <a:rPr lang="zh-CN" altLang="en-US" sz="2000" dirty="0" smtClean="0"/>
              <a:t>。</a:t>
            </a:r>
          </a:p>
          <a:p>
            <a:pPr>
              <a:spcBef>
                <a:spcPts val="400"/>
              </a:spcBef>
              <a:buClr>
                <a:schemeClr val="accent1"/>
              </a:buClr>
              <a:buSzPct val="70000"/>
              <a:defRPr sz="2000"/>
            </a:pPr>
            <a:r>
              <a:rPr lang="zh-CN" altLang="zh-CN" dirty="0" smtClean="0"/>
              <a:t> </a:t>
            </a:r>
            <a:endParaRPr lang="zh-CN" altLang="en-US" dirty="0"/>
          </a:p>
          <a:p>
            <a:pPr marL="342900" indent="-342900">
              <a:spcBef>
                <a:spcPts val="400"/>
              </a:spcBef>
              <a:buClr>
                <a:schemeClr val="accent1"/>
              </a:buClr>
              <a:buSzPct val="70000"/>
              <a:buFont typeface="Wingdings" charset="2"/>
              <a:buChar char="n"/>
              <a:defRPr sz="2000"/>
            </a:pPr>
            <a:r>
              <a:rPr lang="zh-CN" altLang="en-US" dirty="0" smtClean="0"/>
              <a:t>仍存在由于样本空间不平衡及样本质量原因导致的分类性能不佳问题</a:t>
            </a:r>
            <a:r>
              <a:rPr dirty="0" smtClean="0"/>
              <a:t> </a:t>
            </a:r>
            <a:endParaRPr dirty="0"/>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p:nvPr/>
        </p:nvSpPr>
        <p:spPr>
          <a:xfrm>
            <a:off x="611187" y="6284912"/>
            <a:ext cx="1293813" cy="33855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vl1pPr>
          </a:lstStyle>
          <a:p>
            <a:r>
              <a:rPr lang="en-US" altLang="zh-CN" dirty="0" smtClean="0"/>
              <a:t>06</a:t>
            </a:r>
            <a:r>
              <a:rPr dirty="0" smtClean="0"/>
              <a:t>/</a:t>
            </a:r>
            <a:r>
              <a:rPr lang="en-US" altLang="zh-CN" dirty="0" smtClean="0"/>
              <a:t>09</a:t>
            </a:r>
            <a:r>
              <a:rPr dirty="0" smtClean="0"/>
              <a:t>/1</a:t>
            </a:r>
            <a:r>
              <a:rPr lang="en-US" altLang="zh-CN" dirty="0" smtClean="0"/>
              <a:t>7</a:t>
            </a:r>
            <a:endParaRPr dirty="0"/>
          </a:p>
        </p:txBody>
      </p:sp>
      <p:sp>
        <p:nvSpPr>
          <p:cNvPr id="145" name="Shape 145"/>
          <p:cNvSpPr>
            <a:spLocks noGrp="1"/>
          </p:cNvSpPr>
          <p:nvPr>
            <p:ph type="sldNum" sz="quarter" idx="2"/>
          </p:nvPr>
        </p:nvSpPr>
        <p:spPr>
          <a:xfrm>
            <a:off x="8128039" y="6284912"/>
            <a:ext cx="330162" cy="31339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23</a:t>
            </a:fld>
            <a:endParaRPr/>
          </a:p>
        </p:txBody>
      </p:sp>
      <p:sp>
        <p:nvSpPr>
          <p:cNvPr id="146" name="Shape 146"/>
          <p:cNvSpPr/>
          <p:nvPr/>
        </p:nvSpPr>
        <p:spPr>
          <a:xfrm>
            <a:off x="1380899" y="2945211"/>
            <a:ext cx="6689726" cy="66294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3200"/>
            </a:pPr>
            <a:r>
              <a:t>谢谢</a:t>
            </a:r>
            <a:r>
              <a:rPr>
                <a:latin typeface="宋体"/>
                <a:ea typeface="宋体"/>
                <a:cs typeface="宋体"/>
                <a:sym typeface="宋体"/>
              </a:rPr>
              <a:t>！</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a:spLocks noGrp="1"/>
          </p:cNvSpPr>
          <p:nvPr>
            <p:ph type="sldNum" sz="quarter" idx="2"/>
          </p:nvPr>
        </p:nvSpPr>
        <p:spPr>
          <a:xfrm>
            <a:off x="8241049" y="6284912"/>
            <a:ext cx="217151" cy="31339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3</a:t>
            </a:fld>
            <a:endParaRPr/>
          </a:p>
        </p:txBody>
      </p:sp>
      <p:sp>
        <p:nvSpPr>
          <p:cNvPr id="59" name="Shape 59"/>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t>研究内容</a:t>
            </a:r>
          </a:p>
        </p:txBody>
      </p:sp>
      <p:sp>
        <p:nvSpPr>
          <p:cNvPr id="60" name="Shape 60"/>
          <p:cNvSpPr>
            <a:spLocks noGrp="1"/>
          </p:cNvSpPr>
          <p:nvPr>
            <p:ph type="body" idx="4294967295"/>
          </p:nvPr>
        </p:nvSpPr>
        <p:spPr>
          <a:xfrm>
            <a:off x="468312" y="1700212"/>
            <a:ext cx="8207376" cy="4032251"/>
          </a:xfrm>
          <a:prstGeom prst="rect">
            <a:avLst/>
          </a:prstGeom>
        </p:spPr>
        <p:txBody>
          <a:bodyPr>
            <a:normAutofit/>
          </a:bodyPr>
          <a:lstStyle/>
          <a:p>
            <a:pPr marL="434244" indent="-434244" defTabSz="886968">
              <a:spcBef>
                <a:spcPts val="400"/>
              </a:spcBef>
              <a:defRPr sz="1940"/>
            </a:pPr>
            <a:r>
              <a:t>如何精确地挖掘人群属性（性别、年龄、学历等）</a:t>
            </a:r>
            <a:r>
              <a:rPr>
                <a:latin typeface="宋体"/>
                <a:ea typeface="宋体"/>
                <a:cs typeface="宋体"/>
                <a:sym typeface="宋体"/>
              </a:rPr>
              <a:t>，</a:t>
            </a:r>
            <a:r>
              <a:t>一直是大数据在精准营销中最核心的问题</a:t>
            </a:r>
          </a:p>
          <a:p>
            <a:pPr marL="434244" indent="-434244" defTabSz="886968">
              <a:buSzTx/>
              <a:buNone/>
              <a:defRPr sz="1940"/>
            </a:pPr>
            <a:endParaRPr/>
          </a:p>
          <a:p>
            <a:pPr marL="434244" indent="-434244" defTabSz="886968">
              <a:spcBef>
                <a:spcPts val="400"/>
              </a:spcBef>
              <a:defRPr sz="1940"/>
            </a:pPr>
            <a:r>
              <a:t>用户在搜索引擎中输入的查询词与用户的基本属性有些密切联系，例如</a:t>
            </a:r>
          </a:p>
          <a:p>
            <a:pPr marL="1298114" lvl="2" indent="-434244" defTabSz="886968">
              <a:spcBef>
                <a:spcPts val="400"/>
              </a:spcBef>
              <a:defRPr sz="1940"/>
            </a:pPr>
            <a:r>
              <a:t>男性相比女性在游戏话题上有更多搜索行为</a:t>
            </a:r>
          </a:p>
          <a:p>
            <a:pPr marL="1298114" lvl="2" indent="-434244" defTabSz="886968">
              <a:spcBef>
                <a:spcPts val="400"/>
              </a:spcBef>
              <a:defRPr sz="1940"/>
            </a:pPr>
            <a:r>
              <a:t>高学历人群会更加倾向于获取社会、经济等主题的信息</a:t>
            </a:r>
          </a:p>
          <a:p>
            <a:pPr marL="1298114" lvl="2" indent="-434244" defTabSz="886968">
              <a:spcBef>
                <a:spcPts val="400"/>
              </a:spcBef>
              <a:defRPr sz="1940"/>
            </a:pPr>
            <a:r>
              <a:t>年龄在19-23岁的人群较多地搜索校园、社交方面的内容</a:t>
            </a:r>
          </a:p>
          <a:p>
            <a:pPr marL="434244" indent="-434244" defTabSz="886968">
              <a:defRPr sz="1940"/>
            </a:pPr>
            <a:endParaRPr/>
          </a:p>
          <a:p>
            <a:pPr marL="434244" indent="-434244" defTabSz="886968">
              <a:spcBef>
                <a:spcPts val="400"/>
              </a:spcBef>
              <a:defRPr sz="1940"/>
            </a:pPr>
            <a:r>
              <a:t>因此希望利用用户搜索关键词与用户基本属性的关联性，研究构建出相应算法来对用户属性进行判定。</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t>研究内容</a:t>
            </a:r>
          </a:p>
        </p:txBody>
      </p:sp>
      <p:sp>
        <p:nvSpPr>
          <p:cNvPr id="63" name="Shape 63"/>
          <p:cNvSpPr>
            <a:spLocks noGrp="1"/>
          </p:cNvSpPr>
          <p:nvPr>
            <p:ph type="sldNum" sz="quarter" idx="2"/>
          </p:nvPr>
        </p:nvSpPr>
        <p:spPr>
          <a:xfrm>
            <a:off x="8241049" y="6284912"/>
            <a:ext cx="217151" cy="31339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4</a:t>
            </a:fld>
            <a:endParaRPr/>
          </a:p>
        </p:txBody>
      </p:sp>
      <p:sp>
        <p:nvSpPr>
          <p:cNvPr id="64" name="Shape 64"/>
          <p:cNvSpPr/>
          <p:nvPr/>
        </p:nvSpPr>
        <p:spPr>
          <a:xfrm>
            <a:off x="611187" y="1700212"/>
            <a:ext cx="8372476" cy="410322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400"/>
              </a:spcBef>
              <a:defRPr sz="2000"/>
            </a:pPr>
            <a:endParaRPr dirty="0"/>
          </a:p>
          <a:p>
            <a:pPr>
              <a:spcBef>
                <a:spcPts val="400"/>
              </a:spcBef>
              <a:buClr>
                <a:schemeClr val="accent1"/>
              </a:buClr>
              <a:buSzPct val="70000"/>
              <a:buFont typeface="Wingdings"/>
              <a:buChar char="■"/>
              <a:defRPr sz="2000"/>
            </a:pPr>
            <a:r>
              <a:rPr dirty="0"/>
              <a:t>  以用户历史一个月的查询关键词与用户人口属性标签（性别、年龄、学历）作为</a:t>
            </a:r>
            <a:r>
              <a:rPr u="sng" dirty="0">
                <a:solidFill>
                  <a:srgbClr val="999933"/>
                </a:solidFill>
                <a:uFill>
                  <a:solidFill>
                    <a:srgbClr val="999933"/>
                  </a:solidFill>
                </a:uFill>
                <a:hlinkClick r:id="" action="ppaction://hlinkshowjump?jump=nextslide"/>
              </a:rPr>
              <a:t>训练数据集</a:t>
            </a:r>
          </a:p>
          <a:p>
            <a:pPr>
              <a:spcBef>
                <a:spcPts val="400"/>
              </a:spcBef>
              <a:buClr>
                <a:schemeClr val="accent1"/>
              </a:buClr>
              <a:buSzPct val="70000"/>
              <a:buFont typeface="Wingdings"/>
              <a:buChar char="■"/>
              <a:defRPr sz="2000"/>
            </a:pPr>
            <a:endParaRPr u="sng" dirty="0">
              <a:solidFill>
                <a:srgbClr val="999933"/>
              </a:solidFill>
              <a:uFill>
                <a:solidFill>
                  <a:srgbClr val="999933"/>
                </a:solidFill>
              </a:uFill>
              <a:hlinkClick r:id="" action="ppaction://hlinkshowjump?jump=nextslide"/>
            </a:endParaRPr>
          </a:p>
          <a:p>
            <a:pPr>
              <a:spcBef>
                <a:spcPts val="400"/>
              </a:spcBef>
              <a:buClr>
                <a:schemeClr val="accent1"/>
              </a:buClr>
              <a:buSzPct val="70000"/>
              <a:buFont typeface="Wingdings"/>
              <a:buChar char="■"/>
              <a:defRPr sz="2000"/>
            </a:pPr>
            <a:r>
              <a:rPr dirty="0"/>
              <a:t>  </a:t>
            </a:r>
            <a:r>
              <a:rPr dirty="0">
                <a:latin typeface="长城新魏碑体"/>
                <a:ea typeface="长城新魏碑体"/>
                <a:cs typeface="长城新魏碑体"/>
                <a:sym typeface="长城新魏碑体"/>
              </a:rPr>
              <a:t>通过机器学习、数据挖掘技术构建分类算法来对新</a:t>
            </a:r>
            <a:r>
              <a:rPr dirty="0"/>
              <a:t>增搜索用户的人口属性进行分析预测</a:t>
            </a:r>
          </a:p>
          <a:p>
            <a:pPr>
              <a:spcBef>
                <a:spcPts val="400"/>
              </a:spcBef>
              <a:buClr>
                <a:schemeClr val="accent1"/>
              </a:buClr>
              <a:buSzPct val="70000"/>
              <a:buFont typeface="Wingdings"/>
              <a:buChar char="■"/>
              <a:defRPr sz="2000"/>
            </a:pPr>
            <a:endParaRPr dirty="0"/>
          </a:p>
          <a:p>
            <a:pPr>
              <a:spcBef>
                <a:spcPts val="400"/>
              </a:spcBef>
              <a:buClr>
                <a:schemeClr val="accent1"/>
              </a:buClr>
              <a:buSzPct val="70000"/>
              <a:buFont typeface="Wingdings"/>
              <a:buChar char="■"/>
              <a:defRPr sz="2000"/>
            </a:pPr>
            <a:r>
              <a:rPr dirty="0"/>
              <a:t>  </a:t>
            </a:r>
            <a:r>
              <a:rPr dirty="0">
                <a:latin typeface="长城新魏碑体"/>
                <a:ea typeface="长城新魏碑体"/>
                <a:cs typeface="长城新魏碑体"/>
                <a:sym typeface="长城新魏碑体"/>
              </a:rPr>
              <a:t>通过</a:t>
            </a:r>
            <a:r>
              <a:rPr dirty="0"/>
              <a:t>准确率等数据</a:t>
            </a:r>
            <a:r>
              <a:rPr dirty="0">
                <a:latin typeface="长城新魏碑体"/>
                <a:ea typeface="长城新魏碑体"/>
                <a:cs typeface="长城新魏碑体"/>
                <a:sym typeface="长城新魏碑体"/>
              </a:rPr>
              <a:t>展现</a:t>
            </a:r>
            <a:r>
              <a:rPr dirty="0"/>
              <a:t>算法研究</a:t>
            </a:r>
            <a:r>
              <a:rPr dirty="0">
                <a:latin typeface="长城新魏碑体"/>
                <a:ea typeface="长城新魏碑体"/>
                <a:cs typeface="长城新魏碑体"/>
                <a:sym typeface="长城新魏碑体"/>
              </a:rPr>
              <a:t>成果，</a:t>
            </a:r>
            <a:r>
              <a:rPr dirty="0"/>
              <a:t>并</a:t>
            </a:r>
            <a:r>
              <a:rPr dirty="0">
                <a:latin typeface="长城新魏碑体"/>
                <a:ea typeface="长城新魏碑体"/>
                <a:cs typeface="长城新魏碑体"/>
                <a:sym typeface="长城新魏碑体"/>
              </a:rPr>
              <a:t>对比</a:t>
            </a:r>
            <a:r>
              <a:rPr dirty="0"/>
              <a:t>采用不同算法产生的差异</a:t>
            </a:r>
          </a:p>
          <a:p>
            <a:pPr>
              <a:spcBef>
                <a:spcPts val="400"/>
              </a:spcBef>
              <a:buClr>
                <a:schemeClr val="accent1"/>
              </a:buClr>
              <a:buSzPct val="70000"/>
              <a:buFont typeface="Wingdings"/>
              <a:buChar char="■"/>
              <a:defRPr sz="2000"/>
            </a:pPr>
            <a:endParaRPr dirty="0"/>
          </a:p>
          <a:p>
            <a:pPr>
              <a:spcBef>
                <a:spcPts val="400"/>
              </a:spcBef>
              <a:buClr>
                <a:schemeClr val="accent1"/>
              </a:buClr>
              <a:buSzPct val="70000"/>
              <a:buFont typeface="Wingdings"/>
              <a:buChar char="■"/>
              <a:defRPr sz="2000"/>
            </a:pPr>
            <a:endParaRPr dirty="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a:spLocks noGrp="1"/>
          </p:cNvSpPr>
          <p:nvPr>
            <p:ph type="title" idx="4294967295"/>
          </p:nvPr>
        </p:nvSpPr>
        <p:spPr>
          <a:xfrm>
            <a:off x="1213353" y="448468"/>
            <a:ext cx="5616576" cy="576264"/>
          </a:xfrm>
          <a:prstGeom prst="rect">
            <a:avLst/>
          </a:prstGeom>
        </p:spPr>
        <p:txBody>
          <a:bodyPr>
            <a:normAutofit/>
          </a:bodyPr>
          <a:lstStyle>
            <a:lvl1pPr defTabSz="786384">
              <a:defRPr sz="2752"/>
            </a:lvl1pPr>
          </a:lstStyle>
          <a:p>
            <a:r>
              <a:t>数据集介绍</a:t>
            </a:r>
          </a:p>
        </p:txBody>
      </p:sp>
      <p:sp>
        <p:nvSpPr>
          <p:cNvPr id="67" name="Shape 67"/>
          <p:cNvSpPr>
            <a:spLocks noGrp="1"/>
          </p:cNvSpPr>
          <p:nvPr>
            <p:ph type="sldNum" sz="quarter" idx="2"/>
          </p:nvPr>
        </p:nvSpPr>
        <p:spPr>
          <a:xfrm>
            <a:off x="8241049" y="6284912"/>
            <a:ext cx="217151" cy="31339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5</a:t>
            </a:fld>
            <a:endParaRPr/>
          </a:p>
        </p:txBody>
      </p:sp>
      <p:graphicFrame>
        <p:nvGraphicFramePr>
          <p:cNvPr id="68" name="Table 68"/>
          <p:cNvGraphicFramePr/>
          <p:nvPr/>
        </p:nvGraphicFramePr>
        <p:xfrm>
          <a:off x="464146" y="3597869"/>
          <a:ext cx="8030422" cy="2240684"/>
        </p:xfrm>
        <a:graphic>
          <a:graphicData uri="http://schemas.openxmlformats.org/drawingml/2006/table">
            <a:tbl>
              <a:tblPr bandRow="1">
                <a:tableStyleId>{C7B018BB-80A7-4F77-B60F-C8B233D01FF8}</a:tableStyleId>
              </a:tblPr>
              <a:tblGrid>
                <a:gridCol w="2623450"/>
                <a:gridCol w="5406972"/>
              </a:tblGrid>
              <a:tr h="344159">
                <a:tc>
                  <a:txBody>
                    <a:bodyPr/>
                    <a:lstStyle/>
                    <a:p>
                      <a:pPr algn="ctr">
                        <a:defRPr sz="1800">
                          <a:solidFill>
                            <a:srgbClr val="000000"/>
                          </a:solidFill>
                        </a:defRPr>
                      </a:pPr>
                      <a:r>
                        <a:rPr sz="1200">
                          <a:solidFill>
                            <a:srgbClr val="292929"/>
                          </a:solidFill>
                          <a:latin typeface="Apple Braille Outline 6 Dot"/>
                          <a:ea typeface="Apple Braille Outline 6 Dot"/>
                          <a:cs typeface="Apple Braille Outline 6 Dot"/>
                          <a:sym typeface="Apple Braille Outline 6 Dot"/>
                        </a:rPr>
                        <a:t>字段</a:t>
                      </a:r>
                    </a:p>
                  </a:txBody>
                  <a:tcPr marL="0" marR="0" marT="0" marB="0" anchor="ctr" horzOverflow="overflow"/>
                </a:tc>
                <a:tc>
                  <a:txBody>
                    <a:bodyPr/>
                    <a:lstStyle/>
                    <a:p>
                      <a:pPr algn="ctr">
                        <a:defRPr sz="1800">
                          <a:solidFill>
                            <a:srgbClr val="000000"/>
                          </a:solidFill>
                        </a:defRPr>
                      </a:pPr>
                      <a:r>
                        <a:rPr sz="1200">
                          <a:solidFill>
                            <a:srgbClr val="292929"/>
                          </a:solidFill>
                          <a:latin typeface="Apple Braille Outline 6 Dot"/>
                          <a:ea typeface="Apple Braille Outline 6 Dot"/>
                          <a:cs typeface="Apple Braille Outline 6 Dot"/>
                          <a:sym typeface="Apple Braille Outline 6 Dot"/>
                        </a:rPr>
                        <a:t>说明</a:t>
                      </a:r>
                    </a:p>
                  </a:txBody>
                  <a:tcPr marL="0" marR="0" marT="0" marB="0" anchor="ctr" horzOverflow="overflow"/>
                </a:tc>
              </a:tr>
              <a:tr h="316629">
                <a:tc>
                  <a:txBody>
                    <a:bodyPr/>
                    <a:lstStyle/>
                    <a:p>
                      <a:pPr algn="ctr">
                        <a:defRPr sz="1800">
                          <a:solidFill>
                            <a:srgbClr val="000000"/>
                          </a:solidFill>
                        </a:defRPr>
                      </a:pPr>
                      <a:r>
                        <a:rPr sz="1200">
                          <a:solidFill>
                            <a:srgbClr val="292929"/>
                          </a:solidFill>
                          <a:latin typeface="Apple Braille Outline 6 Dot"/>
                          <a:ea typeface="Apple Braille Outline 6 Dot"/>
                          <a:cs typeface="Apple Braille Outline 6 Dot"/>
                          <a:sym typeface="Apple Braille Outline 6 Dot"/>
                        </a:rPr>
                        <a:t>ID</a:t>
                      </a:r>
                    </a:p>
                  </a:txBody>
                  <a:tcPr marL="0" marR="0" marT="0" marB="0" anchor="ctr" horzOverflow="overflow"/>
                </a:tc>
                <a:tc>
                  <a:txBody>
                    <a:bodyPr/>
                    <a:lstStyle/>
                    <a:p>
                      <a:pPr algn="ctr">
                        <a:defRPr sz="1800">
                          <a:solidFill>
                            <a:srgbClr val="000000"/>
                          </a:solidFill>
                        </a:defRPr>
                      </a:pPr>
                      <a:r>
                        <a:rPr sz="1200">
                          <a:solidFill>
                            <a:srgbClr val="292929"/>
                          </a:solidFill>
                          <a:latin typeface="Apple Braille Outline 6 Dot"/>
                          <a:ea typeface="Apple Braille Outline 6 Dot"/>
                          <a:cs typeface="Apple Braille Outline 6 Dot"/>
                          <a:sym typeface="Apple Braille Outline 6 Dot"/>
                        </a:rPr>
                        <a:t>加密后的ID</a:t>
                      </a:r>
                    </a:p>
                  </a:txBody>
                  <a:tcPr marL="0" marR="0" marT="0" marB="0" anchor="ctr" horzOverflow="overflow"/>
                </a:tc>
              </a:tr>
              <a:tr h="389338">
                <a:tc>
                  <a:txBody>
                    <a:bodyPr/>
                    <a:lstStyle/>
                    <a:p>
                      <a:pPr algn="ctr">
                        <a:defRPr sz="1800">
                          <a:solidFill>
                            <a:srgbClr val="000000"/>
                          </a:solidFill>
                        </a:defRPr>
                      </a:pPr>
                      <a:r>
                        <a:rPr sz="1200">
                          <a:solidFill>
                            <a:srgbClr val="292929"/>
                          </a:solidFill>
                          <a:latin typeface="Apple Braille Outline 6 Dot"/>
                          <a:ea typeface="Apple Braille Outline 6 Dot"/>
                          <a:cs typeface="Apple Braille Outline 6 Dot"/>
                          <a:sym typeface="Apple Braille Outline 6 Dot"/>
                        </a:rPr>
                        <a:t>Age</a:t>
                      </a:r>
                    </a:p>
                  </a:txBody>
                  <a:tcPr marL="0" marR="0" marT="0" marB="0" anchor="ctr" horzOverflow="overflow"/>
                </a:tc>
                <a:tc>
                  <a:txBody>
                    <a:bodyPr/>
                    <a:lstStyle/>
                    <a:p>
                      <a:pPr algn="ctr" defTabSz="457200">
                        <a:defRPr sz="1800">
                          <a:solidFill>
                            <a:srgbClr val="000000"/>
                          </a:solidFill>
                        </a:defRPr>
                      </a:pPr>
                      <a:r>
                        <a:rPr sz="1100">
                          <a:latin typeface="Apple Braille Outline 6 Dot"/>
                          <a:ea typeface="Apple Braille Outline 6 Dot"/>
                          <a:cs typeface="Apple Braille Outline 6 Dot"/>
                          <a:sym typeface="Apple Braille Outline 6 Dot"/>
                        </a:rPr>
                        <a:t>0：未知年龄; 1：0-18岁; 2：19-23岁; 3：24-30岁; 4：31-40岁; 5：41-50岁; 6： 51-999岁</a:t>
                      </a:r>
                    </a:p>
                  </a:txBody>
                  <a:tcPr marL="0" marR="0" marT="0" marB="0" anchor="ctr" horzOverflow="overflow"/>
                </a:tc>
              </a:tr>
              <a:tr h="392210">
                <a:tc>
                  <a:txBody>
                    <a:bodyPr/>
                    <a:lstStyle/>
                    <a:p>
                      <a:pPr algn="ctr">
                        <a:defRPr sz="1800">
                          <a:solidFill>
                            <a:srgbClr val="000000"/>
                          </a:solidFill>
                        </a:defRPr>
                      </a:pPr>
                      <a:r>
                        <a:rPr sz="1200">
                          <a:solidFill>
                            <a:srgbClr val="292929"/>
                          </a:solidFill>
                          <a:latin typeface="Apple Braille Outline 6 Dot"/>
                          <a:ea typeface="Apple Braille Outline 6 Dot"/>
                          <a:cs typeface="Apple Braille Outline 6 Dot"/>
                          <a:sym typeface="Apple Braille Outline 6 Dot"/>
                        </a:rPr>
                        <a:t>Gender</a:t>
                      </a:r>
                    </a:p>
                  </a:txBody>
                  <a:tcPr marL="0" marR="0" marT="0" marB="0" anchor="ctr" horzOverflow="overflow"/>
                </a:tc>
                <a:tc>
                  <a:txBody>
                    <a:bodyPr/>
                    <a:lstStyle/>
                    <a:p>
                      <a:pPr algn="ctr" defTabSz="457200">
                        <a:defRPr sz="1800">
                          <a:solidFill>
                            <a:srgbClr val="000000"/>
                          </a:solidFill>
                        </a:defRPr>
                      </a:pPr>
                      <a:r>
                        <a:rPr sz="1100">
                          <a:latin typeface="Apple Braille Outline 6 Dot"/>
                          <a:ea typeface="Apple Braille Outline 6 Dot"/>
                          <a:cs typeface="Apple Braille Outline 6 Dot"/>
                          <a:sym typeface="Apple Braille Outline 6 Dot"/>
                        </a:rPr>
                        <a:t>0：未知1：男性2：女性</a:t>
                      </a:r>
                    </a:p>
                  </a:txBody>
                  <a:tcPr marL="0" marR="0" marT="0" marB="0" anchor="ctr" horzOverflow="overflow"/>
                </a:tc>
              </a:tr>
              <a:tr h="419902">
                <a:tc>
                  <a:txBody>
                    <a:bodyPr/>
                    <a:lstStyle/>
                    <a:p>
                      <a:pPr algn="ctr" defTabSz="457200">
                        <a:defRPr sz="1800">
                          <a:solidFill>
                            <a:srgbClr val="000000"/>
                          </a:solidFill>
                        </a:defRPr>
                      </a:pPr>
                      <a:r>
                        <a:rPr sz="1200">
                          <a:latin typeface="Apple Braille Outline 6 Dot"/>
                          <a:ea typeface="Apple Braille Outline 6 Dot"/>
                          <a:cs typeface="Apple Braille Outline 6 Dot"/>
                          <a:sym typeface="Apple Braille Outline 6 Dot"/>
                        </a:rPr>
                        <a:t>Education</a:t>
                      </a:r>
                    </a:p>
                  </a:txBody>
                  <a:tcPr marL="0" marR="0" marT="0" marB="0" anchor="ctr" horzOverflow="overflow"/>
                </a:tc>
                <a:tc>
                  <a:txBody>
                    <a:bodyPr/>
                    <a:lstStyle/>
                    <a:p>
                      <a:pPr algn="ctr" defTabSz="457200">
                        <a:defRPr sz="1800">
                          <a:solidFill>
                            <a:srgbClr val="000000"/>
                          </a:solidFill>
                        </a:defRPr>
                      </a:pPr>
                      <a:r>
                        <a:rPr sz="1100">
                          <a:latin typeface="Apple Braille Outline 6 Dot"/>
                          <a:ea typeface="Apple Braille Outline 6 Dot"/>
                          <a:cs typeface="Apple Braille Outline 6 Dot"/>
                          <a:sym typeface="Apple Braille Outline 6 Dot"/>
                        </a:rPr>
                        <a:t>0：未知学历; 1：博士; 2：硕士; 3：大学生; 4：高中; 5：初中; 6：小学</a:t>
                      </a:r>
                    </a:p>
                  </a:txBody>
                  <a:tcPr marL="0" marR="0" marT="0" marB="0" anchor="ctr" horzOverflow="overflow"/>
                </a:tc>
              </a:tr>
              <a:tr h="378446">
                <a:tc>
                  <a:txBody>
                    <a:bodyPr/>
                    <a:lstStyle/>
                    <a:p>
                      <a:pPr algn="ctr" defTabSz="457200">
                        <a:defRPr sz="1800">
                          <a:solidFill>
                            <a:srgbClr val="000000"/>
                          </a:solidFill>
                        </a:defRPr>
                      </a:pPr>
                      <a:r>
                        <a:rPr sz="1200">
                          <a:latin typeface="Apple Braille Outline 6 Dot"/>
                          <a:ea typeface="Apple Braille Outline 6 Dot"/>
                          <a:cs typeface="Apple Braille Outline 6 Dot"/>
                          <a:sym typeface="Apple Braille Outline 6 Dot"/>
                        </a:rPr>
                        <a:t>Query List</a:t>
                      </a:r>
                    </a:p>
                  </a:txBody>
                  <a:tcPr marL="0" marR="0" marT="0" marB="0" anchor="ctr" horzOverflow="overflow"/>
                </a:tc>
                <a:tc>
                  <a:txBody>
                    <a:bodyPr/>
                    <a:lstStyle/>
                    <a:p>
                      <a:pPr algn="ctr" defTabSz="457200">
                        <a:defRPr sz="1800">
                          <a:solidFill>
                            <a:srgbClr val="000000"/>
                          </a:solidFill>
                        </a:defRPr>
                      </a:pPr>
                      <a:r>
                        <a:rPr sz="1100">
                          <a:latin typeface="Apple Braille Outline 6 Dot"/>
                          <a:ea typeface="Apple Braille Outline 6 Dot"/>
                          <a:cs typeface="Apple Braille Outline 6 Dot"/>
                          <a:sym typeface="Apple Braille Outline 6 Dot"/>
                        </a:rPr>
                        <a:t>搜索词列表</a:t>
                      </a:r>
                    </a:p>
                  </a:txBody>
                  <a:tcPr marL="0" marR="0" marT="0" marB="0" anchor="ctr" horzOverflow="overflow"/>
                </a:tc>
              </a:tr>
            </a:tbl>
          </a:graphicData>
        </a:graphic>
      </p:graphicFrame>
      <p:sp>
        <p:nvSpPr>
          <p:cNvPr id="69" name="Shape 69"/>
          <p:cNvSpPr/>
          <p:nvPr/>
        </p:nvSpPr>
        <p:spPr>
          <a:xfrm>
            <a:off x="424300" y="2976086"/>
            <a:ext cx="12471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marL="228600" indent="-228600">
              <a:buSzPct val="100000"/>
              <a:buChar char="•"/>
            </a:lvl1pPr>
          </a:lstStyle>
          <a:p>
            <a:r>
              <a:t>字段介绍</a:t>
            </a:r>
          </a:p>
        </p:txBody>
      </p:sp>
      <p:sp>
        <p:nvSpPr>
          <p:cNvPr id="70" name="Shape 70"/>
          <p:cNvSpPr/>
          <p:nvPr/>
        </p:nvSpPr>
        <p:spPr>
          <a:xfrm>
            <a:off x="363443" y="1327943"/>
            <a:ext cx="12471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marL="228600" indent="-228600">
              <a:buSzPct val="100000"/>
              <a:buChar char="•"/>
            </a:lvl1pPr>
          </a:lstStyle>
          <a:p>
            <a:r>
              <a:t>数据示例</a:t>
            </a:r>
          </a:p>
        </p:txBody>
      </p:sp>
      <p:sp>
        <p:nvSpPr>
          <p:cNvPr id="71" name="Shape 71"/>
          <p:cNvSpPr/>
          <p:nvPr/>
        </p:nvSpPr>
        <p:spPr>
          <a:xfrm>
            <a:off x="496553" y="2213166"/>
            <a:ext cx="7965609" cy="522206"/>
          </a:xfrm>
          <a:prstGeom prst="rect">
            <a:avLst/>
          </a:prstGeom>
          <a:ln w="12700">
            <a:solidFill>
              <a:srgbClr val="929000"/>
            </a:solidFill>
            <a:miter lim="400000"/>
          </a:ln>
          <a:extLst>
            <a:ext uri="{C572A759-6A51-4108-AA02-DFA0A04FC94B}">
              <ma14:wrappingTextBoxFlag xmlns:ma14="http://schemas.microsoft.com/office/mac/drawingml/2011/main" val="1"/>
            </a:ext>
          </a:extLst>
        </p:spPr>
        <p:txBody>
          <a:bodyPr lIns="45719" rIns="45719" anchor="ctr">
            <a:spAutoFit/>
          </a:bodyPr>
          <a:lstStyle/>
          <a:p>
            <a:pPr defTabSz="457200">
              <a:defRPr sz="1100">
                <a:solidFill>
                  <a:srgbClr val="000000"/>
                </a:solidFill>
                <a:latin typeface="Monaco"/>
                <a:ea typeface="Monaco"/>
                <a:cs typeface="Monaco"/>
                <a:sym typeface="Monaco"/>
              </a:defRPr>
            </a:pPr>
            <a:r>
              <a:t> C98C47F106   1  1  5   空格符号复制 临沂是哪里 lol李青 镇魂街 九龙拉棺图片纹身 视频合成app 长颜草是</a:t>
            </a:r>
          </a:p>
          <a:p>
            <a:pPr defTabSz="457200">
              <a:defRPr sz="1100">
                <a:solidFill>
                  <a:srgbClr val="000000"/>
                </a:solidFill>
                <a:latin typeface="Monaco"/>
                <a:ea typeface="Monaco"/>
                <a:cs typeface="Monaco"/>
                <a:sym typeface="Monaco"/>
              </a:defRPr>
            </a:pPr>
            <a:r>
              <a:t> 9D8C36B494   2  2  4   快速选中不连续的段落并为其套用样式 微微一笑很倾城电视剧上映日期 你是我学生又怎样</a:t>
            </a:r>
          </a:p>
        </p:txBody>
      </p:sp>
      <p:sp>
        <p:nvSpPr>
          <p:cNvPr id="72" name="Shape 72"/>
          <p:cNvSpPr/>
          <p:nvPr/>
        </p:nvSpPr>
        <p:spPr>
          <a:xfrm>
            <a:off x="477021" y="1818180"/>
            <a:ext cx="6564323"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sz="1200"/>
            </a:lvl1pPr>
          </a:lstStyle>
          <a:p>
            <a:r>
              <a:t>   数据来源于搜狗搜索数据，数据集每行都对应着某个用户历史一个月的搜索记录，共2万条记录</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t>研究思路</a:t>
            </a:r>
          </a:p>
        </p:txBody>
      </p:sp>
      <p:sp>
        <p:nvSpPr>
          <p:cNvPr id="75" name="Shape 75"/>
          <p:cNvSpPr>
            <a:spLocks noGrp="1"/>
          </p:cNvSpPr>
          <p:nvPr>
            <p:ph type="sldNum" sz="quarter" idx="2"/>
          </p:nvPr>
        </p:nvSpPr>
        <p:spPr>
          <a:xfrm>
            <a:off x="8241049" y="6284912"/>
            <a:ext cx="217151" cy="31339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6</a:t>
            </a:fld>
            <a:endParaRPr/>
          </a:p>
        </p:txBody>
      </p:sp>
      <p:sp>
        <p:nvSpPr>
          <p:cNvPr id="76" name="Shape 76"/>
          <p:cNvSpPr/>
          <p:nvPr/>
        </p:nvSpPr>
        <p:spPr>
          <a:xfrm>
            <a:off x="317269" y="3223551"/>
            <a:ext cx="1526992" cy="900468"/>
          </a:xfrm>
          <a:prstGeom prst="roundRect">
            <a:avLst>
              <a:gd name="adj" fmla="val 21156"/>
            </a:avLst>
          </a:prstGeom>
          <a:solidFill>
            <a:srgbClr val="FFFFFF"/>
          </a:solidFill>
          <a:ln w="12700">
            <a:solidFill>
              <a:schemeClr val="accent1"/>
            </a:solidFill>
          </a:ln>
          <a:extLst>
            <a:ext uri="{C572A759-6A51-4108-AA02-DFA0A04FC94B}">
              <ma14:wrappingTextBoxFlag xmlns:ma14="http://schemas.microsoft.com/office/mac/drawingml/2011/main" val="1"/>
            </a:ext>
          </a:extLst>
        </p:spPr>
        <p:txBody>
          <a:bodyPr lIns="45719" rIns="45719" anchor="ctr"/>
          <a:lstStyle/>
          <a:p>
            <a:pPr algn="ctr"/>
            <a:r>
              <a:t>文本分词</a:t>
            </a:r>
          </a:p>
          <a:p>
            <a:pPr algn="ctr"/>
            <a:r>
              <a:t>预处理</a:t>
            </a:r>
          </a:p>
        </p:txBody>
      </p:sp>
      <p:sp>
        <p:nvSpPr>
          <p:cNvPr id="77" name="Shape 77"/>
          <p:cNvSpPr/>
          <p:nvPr/>
        </p:nvSpPr>
        <p:spPr>
          <a:xfrm>
            <a:off x="2681214" y="2959346"/>
            <a:ext cx="1476192" cy="449597"/>
          </a:xfrm>
          <a:prstGeom prst="roundRect">
            <a:avLst>
              <a:gd name="adj" fmla="val 42371"/>
            </a:avLst>
          </a:prstGeom>
          <a:solidFill>
            <a:srgbClr val="FFFFFF"/>
          </a:solidFill>
          <a:ln w="25400">
            <a:solidFill>
              <a:schemeClr val="accent1"/>
            </a:solidFill>
            <a:miter lim="400000"/>
          </a:ln>
          <a:extLst>
            <a:ext uri="{C572A759-6A51-4108-AA02-DFA0A04FC94B}">
              <ma14:wrappingTextBoxFlag xmlns:ma14="http://schemas.microsoft.com/office/mac/drawingml/2011/main" val="1"/>
            </a:ext>
          </a:extLst>
        </p:spPr>
        <p:txBody>
          <a:bodyPr lIns="45719" rIns="45719" anchor="ctr"/>
          <a:lstStyle/>
          <a:p>
            <a:r>
              <a:t>特征向量化</a:t>
            </a:r>
          </a:p>
        </p:txBody>
      </p:sp>
      <p:sp>
        <p:nvSpPr>
          <p:cNvPr id="78" name="Shape 78"/>
          <p:cNvSpPr/>
          <p:nvPr/>
        </p:nvSpPr>
        <p:spPr>
          <a:xfrm>
            <a:off x="2693914" y="3861480"/>
            <a:ext cx="1476192" cy="449596"/>
          </a:xfrm>
          <a:prstGeom prst="roundRect">
            <a:avLst>
              <a:gd name="adj" fmla="val 42371"/>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45719" rIns="45719" anchor="ctr"/>
          <a:lstStyle>
            <a:lvl1pPr algn="ctr"/>
          </a:lstStyle>
          <a:p>
            <a:r>
              <a:t>特征选择</a:t>
            </a:r>
          </a:p>
        </p:txBody>
      </p:sp>
      <p:sp>
        <p:nvSpPr>
          <p:cNvPr id="79" name="Shape 79"/>
          <p:cNvSpPr/>
          <p:nvPr/>
        </p:nvSpPr>
        <p:spPr>
          <a:xfrm>
            <a:off x="5134762" y="2821251"/>
            <a:ext cx="1526992" cy="449596"/>
          </a:xfrm>
          <a:prstGeom prst="roundRect">
            <a:avLst>
              <a:gd name="adj" fmla="val 42371"/>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45719" rIns="45719" anchor="ctr"/>
          <a:lstStyle>
            <a:lvl1pPr algn="ctr"/>
          </a:lstStyle>
          <a:p>
            <a:r>
              <a:t>年龄</a:t>
            </a:r>
          </a:p>
        </p:txBody>
      </p:sp>
      <p:sp>
        <p:nvSpPr>
          <p:cNvPr id="80" name="Shape 80"/>
          <p:cNvSpPr/>
          <p:nvPr/>
        </p:nvSpPr>
        <p:spPr>
          <a:xfrm>
            <a:off x="5134762" y="3448987"/>
            <a:ext cx="1526992" cy="449596"/>
          </a:xfrm>
          <a:prstGeom prst="roundRect">
            <a:avLst>
              <a:gd name="adj" fmla="val 42371"/>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45719" rIns="45719" anchor="ctr"/>
          <a:lstStyle>
            <a:lvl1pPr algn="ctr"/>
          </a:lstStyle>
          <a:p>
            <a:r>
              <a:t>性别</a:t>
            </a:r>
          </a:p>
        </p:txBody>
      </p:sp>
      <p:sp>
        <p:nvSpPr>
          <p:cNvPr id="81" name="Shape 81"/>
          <p:cNvSpPr/>
          <p:nvPr/>
        </p:nvSpPr>
        <p:spPr>
          <a:xfrm>
            <a:off x="5134762" y="4076723"/>
            <a:ext cx="1526992" cy="449596"/>
          </a:xfrm>
          <a:prstGeom prst="roundRect">
            <a:avLst>
              <a:gd name="adj" fmla="val 42371"/>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45719" rIns="45719" anchor="ctr"/>
          <a:lstStyle>
            <a:lvl1pPr algn="ctr"/>
          </a:lstStyle>
          <a:p>
            <a:r>
              <a:t>学历</a:t>
            </a:r>
          </a:p>
        </p:txBody>
      </p:sp>
      <p:sp>
        <p:nvSpPr>
          <p:cNvPr id="82" name="Shape 82"/>
          <p:cNvSpPr/>
          <p:nvPr/>
        </p:nvSpPr>
        <p:spPr>
          <a:xfrm>
            <a:off x="7511819" y="3242484"/>
            <a:ext cx="1268413" cy="900468"/>
          </a:xfrm>
          <a:prstGeom prst="roundRect">
            <a:avLst>
              <a:gd name="adj" fmla="val 21156"/>
            </a:avLst>
          </a:prstGeom>
          <a:solidFill>
            <a:srgbClr val="FFFFFF"/>
          </a:solidFill>
          <a:ln w="12700">
            <a:solidFill>
              <a:schemeClr val="accent1"/>
            </a:solidFill>
          </a:ln>
          <a:extLst>
            <a:ext uri="{C572A759-6A51-4108-AA02-DFA0A04FC94B}">
              <ma14:wrappingTextBoxFlag xmlns:ma14="http://schemas.microsoft.com/office/mac/drawingml/2011/main" val="1"/>
            </a:ext>
          </a:extLst>
        </p:spPr>
        <p:txBody>
          <a:bodyPr lIns="45719" rIns="45719" anchor="ctr"/>
          <a:lstStyle>
            <a:lvl1pPr algn="ctr"/>
          </a:lstStyle>
          <a:p>
            <a:r>
              <a:t>用户属性预测结果</a:t>
            </a:r>
          </a:p>
        </p:txBody>
      </p:sp>
      <p:sp>
        <p:nvSpPr>
          <p:cNvPr id="83" name="Shape 83"/>
          <p:cNvSpPr/>
          <p:nvPr/>
        </p:nvSpPr>
        <p:spPr>
          <a:xfrm>
            <a:off x="4949168" y="2398865"/>
            <a:ext cx="1931753" cy="2524440"/>
          </a:xfrm>
          <a:prstGeom prst="roundRect">
            <a:avLst>
              <a:gd name="adj" fmla="val 19602"/>
            </a:avLst>
          </a:prstGeom>
          <a:ln w="12700">
            <a:solidFill>
              <a:schemeClr val="accent1"/>
            </a:solidFill>
          </a:ln>
        </p:spPr>
        <p:txBody>
          <a:bodyPr lIns="45719" rIns="45719" anchor="ctr"/>
          <a:lstStyle/>
          <a:p>
            <a:endParaRPr/>
          </a:p>
        </p:txBody>
      </p:sp>
      <p:sp>
        <p:nvSpPr>
          <p:cNvPr id="84" name="Shape 84"/>
          <p:cNvSpPr/>
          <p:nvPr/>
        </p:nvSpPr>
        <p:spPr>
          <a:xfrm>
            <a:off x="2474747" y="2411565"/>
            <a:ext cx="1875684" cy="2524440"/>
          </a:xfrm>
          <a:prstGeom prst="roundRect">
            <a:avLst>
              <a:gd name="adj" fmla="val 20188"/>
            </a:avLst>
          </a:prstGeom>
          <a:ln w="12700">
            <a:solidFill>
              <a:schemeClr val="accent1"/>
            </a:solidFill>
          </a:ln>
        </p:spPr>
        <p:txBody>
          <a:bodyPr lIns="45719" rIns="45719" anchor="ctr"/>
          <a:lstStyle/>
          <a:p>
            <a:endParaRPr/>
          </a:p>
        </p:txBody>
      </p:sp>
      <p:sp>
        <p:nvSpPr>
          <p:cNvPr id="85" name="Shape 85"/>
          <p:cNvSpPr/>
          <p:nvPr/>
        </p:nvSpPr>
        <p:spPr>
          <a:xfrm>
            <a:off x="2567140" y="1915645"/>
            <a:ext cx="17043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a:lvl1pPr>
          </a:lstStyle>
          <a:p>
            <a:r>
              <a:t>特征抽取与转换</a:t>
            </a:r>
          </a:p>
        </p:txBody>
      </p:sp>
      <p:sp>
        <p:nvSpPr>
          <p:cNvPr id="86" name="Shape 86"/>
          <p:cNvSpPr/>
          <p:nvPr/>
        </p:nvSpPr>
        <p:spPr>
          <a:xfrm>
            <a:off x="5388987" y="1915645"/>
            <a:ext cx="10185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a:lvl1pPr>
          </a:lstStyle>
          <a:p>
            <a:r>
              <a:t>分类模型</a:t>
            </a:r>
          </a:p>
        </p:txBody>
      </p:sp>
      <p:sp>
        <p:nvSpPr>
          <p:cNvPr id="87" name="Shape 87"/>
          <p:cNvSpPr/>
          <p:nvPr/>
        </p:nvSpPr>
        <p:spPr>
          <a:xfrm>
            <a:off x="4393108" y="3577175"/>
            <a:ext cx="495425" cy="193219"/>
          </a:xfrm>
          <a:prstGeom prst="rightArrow">
            <a:avLst>
              <a:gd name="adj1" fmla="val 32000"/>
              <a:gd name="adj2" fmla="val 164101"/>
            </a:avLst>
          </a:prstGeom>
          <a:solidFill>
            <a:srgbClr val="FFFFFF"/>
          </a:solidFill>
          <a:ln w="25400">
            <a:solidFill>
              <a:schemeClr val="accent1"/>
            </a:solidFill>
          </a:ln>
        </p:spPr>
        <p:txBody>
          <a:bodyPr lIns="45719" rIns="45719" anchor="ctr"/>
          <a:lstStyle/>
          <a:p>
            <a:endParaRPr/>
          </a:p>
        </p:txBody>
      </p:sp>
      <p:sp>
        <p:nvSpPr>
          <p:cNvPr id="88" name="Shape 88"/>
          <p:cNvSpPr/>
          <p:nvPr/>
        </p:nvSpPr>
        <p:spPr>
          <a:xfrm>
            <a:off x="6946082" y="3596109"/>
            <a:ext cx="495425" cy="193218"/>
          </a:xfrm>
          <a:prstGeom prst="rightArrow">
            <a:avLst>
              <a:gd name="adj1" fmla="val 32000"/>
              <a:gd name="adj2" fmla="val 164101"/>
            </a:avLst>
          </a:prstGeom>
          <a:solidFill>
            <a:srgbClr val="FFFFFF"/>
          </a:solidFill>
          <a:ln w="25400">
            <a:solidFill>
              <a:schemeClr val="accent1"/>
            </a:solidFill>
          </a:ln>
        </p:spPr>
        <p:txBody>
          <a:bodyPr lIns="45719" rIns="45719" anchor="ctr"/>
          <a:lstStyle/>
          <a:p>
            <a:endParaRPr/>
          </a:p>
        </p:txBody>
      </p:sp>
      <p:sp>
        <p:nvSpPr>
          <p:cNvPr id="89" name="Shape 89"/>
          <p:cNvSpPr/>
          <p:nvPr/>
        </p:nvSpPr>
        <p:spPr>
          <a:xfrm>
            <a:off x="1916335" y="3596109"/>
            <a:ext cx="495425" cy="193218"/>
          </a:xfrm>
          <a:prstGeom prst="rightArrow">
            <a:avLst>
              <a:gd name="adj1" fmla="val 32000"/>
              <a:gd name="adj2" fmla="val 164101"/>
            </a:avLst>
          </a:prstGeom>
          <a:solidFill>
            <a:srgbClr val="FFFFFF"/>
          </a:solidFill>
          <a:ln w="25400">
            <a:solidFill>
              <a:schemeClr val="accent1"/>
            </a:solidFill>
          </a:ln>
        </p:spPr>
        <p:txBody>
          <a:bodyPr lIns="45719" rIns="45719" anchor="ctr"/>
          <a:lstStyle/>
          <a:p>
            <a:endParaRPr/>
          </a:p>
        </p:txBody>
      </p:sp>
      <p:sp>
        <p:nvSpPr>
          <p:cNvPr id="90" name="Shape 90"/>
          <p:cNvSpPr/>
          <p:nvPr/>
        </p:nvSpPr>
        <p:spPr>
          <a:xfrm>
            <a:off x="328930" y="1930386"/>
            <a:ext cx="14757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r>
              <a:t>用户查询文本</a:t>
            </a:r>
          </a:p>
        </p:txBody>
      </p:sp>
      <p:sp>
        <p:nvSpPr>
          <p:cNvPr id="91" name="Shape 91"/>
          <p:cNvSpPr/>
          <p:nvPr/>
        </p:nvSpPr>
        <p:spPr>
          <a:xfrm>
            <a:off x="1028469" y="2563248"/>
            <a:ext cx="1" cy="408941"/>
          </a:xfrm>
          <a:prstGeom prst="line">
            <a:avLst/>
          </a:prstGeom>
          <a:ln w="25400">
            <a:solidFill>
              <a:schemeClr val="accent1"/>
            </a:solidFill>
            <a:tailEnd type="triangle"/>
          </a:ln>
        </p:spPr>
        <p:txBody>
          <a:bodyPr lIns="45719" rIns="45719"/>
          <a:lstStyle/>
          <a:p>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sldNum" sz="quarter" idx="2"/>
          </p:nvPr>
        </p:nvSpPr>
        <p:spPr>
          <a:xfrm>
            <a:off x="8241049" y="6284912"/>
            <a:ext cx="217152" cy="31339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7</a:t>
            </a:fld>
            <a:endParaRPr/>
          </a:p>
        </p:txBody>
      </p:sp>
      <p:sp>
        <p:nvSpPr>
          <p:cNvPr id="94" name="Shape 94"/>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t>研究方法·文本预处理</a:t>
            </a:r>
          </a:p>
        </p:txBody>
      </p:sp>
      <p:sp>
        <p:nvSpPr>
          <p:cNvPr id="95" name="Shape 95"/>
          <p:cNvSpPr/>
          <p:nvPr/>
        </p:nvSpPr>
        <p:spPr>
          <a:xfrm>
            <a:off x="537901" y="1342959"/>
            <a:ext cx="8372476" cy="470898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spcBef>
                <a:spcPts val="400"/>
              </a:spcBef>
              <a:buClr>
                <a:schemeClr val="accent1"/>
              </a:buClr>
              <a:buSzPct val="70000"/>
              <a:buFont typeface="Wingdings" charset="2"/>
              <a:buChar char="n"/>
              <a:defRPr sz="2000"/>
            </a:pPr>
            <a:r>
              <a:rPr dirty="0" smtClean="0"/>
              <a:t>中文分词</a:t>
            </a:r>
          </a:p>
          <a:p>
            <a:pPr marL="800100" lvl="1" indent="-342900">
              <a:spcBef>
                <a:spcPts val="400"/>
              </a:spcBef>
              <a:buClr>
                <a:schemeClr val="accent1"/>
              </a:buClr>
              <a:buSzPct val="70000"/>
              <a:buFont typeface="Wingdings" charset="2"/>
              <a:buChar char="n"/>
              <a:defRPr sz="2000"/>
            </a:pPr>
            <a:r>
              <a:rPr dirty="0" smtClean="0"/>
              <a:t>精确模式</a:t>
            </a:r>
            <a:r>
              <a:rPr dirty="0"/>
              <a:t>, 试图将句子最精确地切开</a:t>
            </a:r>
          </a:p>
          <a:p>
            <a:pPr marL="342900" indent="-342900">
              <a:spcBef>
                <a:spcPts val="400"/>
              </a:spcBef>
              <a:buFont typeface="Wingdings" charset="2"/>
              <a:buChar char="n"/>
              <a:defRPr sz="2000"/>
            </a:pPr>
            <a:endParaRPr dirty="0"/>
          </a:p>
          <a:p>
            <a:pPr marL="800100" lvl="1" indent="-342900">
              <a:spcBef>
                <a:spcPts val="400"/>
              </a:spcBef>
              <a:buClr>
                <a:schemeClr val="accent1"/>
              </a:buClr>
              <a:buSzPct val="70000"/>
              <a:buFont typeface="Wingdings" charset="2"/>
              <a:buChar char="n"/>
              <a:defRPr sz="2000"/>
            </a:pPr>
            <a:r>
              <a:rPr dirty="0" smtClean="0"/>
              <a:t>全模式</a:t>
            </a:r>
            <a:r>
              <a:rPr dirty="0"/>
              <a:t>，找出句子中全部可以组成词语的连续字串</a:t>
            </a:r>
          </a:p>
          <a:p>
            <a:pPr>
              <a:spcBef>
                <a:spcPts val="400"/>
              </a:spcBef>
              <a:defRPr sz="2000"/>
            </a:pPr>
            <a:endParaRPr dirty="0"/>
          </a:p>
          <a:p>
            <a:pPr>
              <a:spcBef>
                <a:spcPts val="400"/>
              </a:spcBef>
              <a:buClr>
                <a:schemeClr val="accent1"/>
              </a:buClr>
              <a:buSzPct val="70000"/>
              <a:buFont typeface="Wingdings"/>
              <a:buChar char="■"/>
              <a:defRPr sz="2000"/>
            </a:pPr>
            <a:endParaRPr dirty="0"/>
          </a:p>
          <a:p>
            <a:pPr marL="342900" indent="-342900">
              <a:spcBef>
                <a:spcPts val="400"/>
              </a:spcBef>
              <a:buClr>
                <a:schemeClr val="accent1"/>
              </a:buClr>
              <a:buSzPct val="70000"/>
              <a:buFont typeface="Wingdings" charset="2"/>
              <a:buChar char="n"/>
              <a:defRPr sz="2000"/>
            </a:pPr>
            <a:r>
              <a:rPr dirty="0" smtClean="0"/>
              <a:t>去停用词</a:t>
            </a:r>
            <a:endParaRPr dirty="0"/>
          </a:p>
          <a:p>
            <a:pPr marL="800100" lvl="1" indent="-342900">
              <a:spcBef>
                <a:spcPts val="400"/>
              </a:spcBef>
              <a:buClr>
                <a:schemeClr val="accent1"/>
              </a:buClr>
              <a:buSzPct val="70000"/>
              <a:buFont typeface="Wingdings" charset="2"/>
              <a:buChar char="n"/>
              <a:defRPr sz="2000"/>
            </a:pPr>
            <a:r>
              <a:rPr dirty="0" smtClean="0"/>
              <a:t>去叹词</a:t>
            </a:r>
            <a:r>
              <a:rPr dirty="0"/>
              <a:t>、连词、疑问词、介词、数词、人称代词等</a:t>
            </a:r>
          </a:p>
          <a:p>
            <a:pPr marL="342900" indent="-342900">
              <a:spcBef>
                <a:spcPts val="400"/>
              </a:spcBef>
              <a:buClr>
                <a:schemeClr val="accent1"/>
              </a:buClr>
              <a:buSzPct val="70000"/>
              <a:buFont typeface="Wingdings" charset="2"/>
              <a:buChar char="n"/>
              <a:defRPr sz="2000"/>
            </a:pPr>
            <a:endParaRPr dirty="0"/>
          </a:p>
          <a:p>
            <a:pPr marL="342900" indent="-342900">
              <a:spcBef>
                <a:spcPts val="400"/>
              </a:spcBef>
              <a:buClr>
                <a:schemeClr val="accent1"/>
              </a:buClr>
              <a:buSzPct val="70000"/>
              <a:buFont typeface="Wingdings" charset="2"/>
              <a:buChar char="n"/>
              <a:defRPr sz="2000"/>
            </a:pPr>
            <a:r>
              <a:rPr dirty="0" smtClean="0"/>
              <a:t>去一字词</a:t>
            </a:r>
            <a:endParaRPr dirty="0"/>
          </a:p>
          <a:p>
            <a:pPr marL="800100" lvl="1" indent="-342900">
              <a:spcBef>
                <a:spcPts val="400"/>
              </a:spcBef>
              <a:buClr>
                <a:schemeClr val="accent1"/>
              </a:buClr>
              <a:buSzPct val="70000"/>
              <a:buFont typeface="Wingdings" charset="2"/>
              <a:buChar char="n"/>
              <a:defRPr sz="2000"/>
            </a:pPr>
            <a:r>
              <a:rPr dirty="0" smtClean="0"/>
              <a:t>去除分词器分割出来的长度为</a:t>
            </a:r>
            <a:r>
              <a:rPr dirty="0"/>
              <a:t>1的词</a:t>
            </a:r>
          </a:p>
          <a:p>
            <a:pPr>
              <a:spcBef>
                <a:spcPts val="400"/>
              </a:spcBef>
              <a:buClr>
                <a:schemeClr val="accent1"/>
              </a:buClr>
              <a:buSzPct val="70000"/>
              <a:buFont typeface="Wingdings"/>
              <a:buChar char="■"/>
              <a:defRPr sz="2000"/>
            </a:pPr>
            <a:endParaRPr dirty="0"/>
          </a:p>
          <a:p>
            <a:pPr>
              <a:spcBef>
                <a:spcPts val="400"/>
              </a:spcBef>
              <a:buClr>
                <a:schemeClr val="accent1"/>
              </a:buClr>
              <a:buSzPct val="70000"/>
              <a:buFont typeface="Wingdings"/>
              <a:buChar char="■"/>
              <a:defRPr sz="2000"/>
            </a:pPr>
            <a:endParaRPr dirty="0"/>
          </a:p>
        </p:txBody>
      </p:sp>
      <p:sp>
        <p:nvSpPr>
          <p:cNvPr id="96" name="Shape 96"/>
          <p:cNvSpPr/>
          <p:nvPr/>
        </p:nvSpPr>
        <p:spPr>
          <a:xfrm>
            <a:off x="1342784" y="2067846"/>
            <a:ext cx="3648657" cy="354966"/>
          </a:xfrm>
          <a:prstGeom prst="rect">
            <a:avLst/>
          </a:prstGeom>
          <a:solidFill>
            <a:srgbClr val="FFFFFF"/>
          </a:solidFill>
          <a:ln>
            <a:solidFill>
              <a:srgbClr val="C0C0C0"/>
            </a:solidFill>
          </a:ln>
          <a:extLst>
            <a:ext uri="{C572A759-6A51-4108-AA02-DFA0A04FC94B}">
              <ma14:wrappingTextBoxFlag xmlns:ma14="http://schemas.microsoft.com/office/mac/drawingml/2011/main" val="1"/>
            </a:ext>
          </a:extLst>
        </p:spPr>
        <p:txBody>
          <a:bodyPr wrap="none" lIns="45719" rIns="45719" anchor="ctr">
            <a:spAutoFit/>
          </a:bodyPr>
          <a:lstStyle/>
          <a:p>
            <a:pPr>
              <a:defRPr sz="1400">
                <a:solidFill>
                  <a:srgbClr val="5E5E5E"/>
                </a:solidFill>
              </a:defRPr>
            </a:pPr>
            <a:r>
              <a:rPr dirty="0"/>
              <a:t>"南京大学计算机系” -&gt; </a:t>
            </a:r>
            <a:r>
              <a:rPr dirty="0">
                <a:latin typeface="Times New Roman"/>
                <a:ea typeface="Times New Roman"/>
                <a:cs typeface="Times New Roman"/>
                <a:sym typeface="Times New Roman"/>
              </a:rPr>
              <a:t>“</a:t>
            </a:r>
            <a:r>
              <a:rPr dirty="0"/>
              <a:t>南京大学 / 计算机系</a:t>
            </a:r>
            <a:r>
              <a:rPr dirty="0">
                <a:latin typeface="Times New Roman"/>
                <a:ea typeface="Times New Roman"/>
                <a:cs typeface="Times New Roman"/>
                <a:sym typeface="Times New Roman"/>
              </a:rPr>
              <a:t>”</a:t>
            </a:r>
          </a:p>
        </p:txBody>
      </p:sp>
      <p:sp>
        <p:nvSpPr>
          <p:cNvPr id="97" name="Shape 97"/>
          <p:cNvSpPr/>
          <p:nvPr/>
        </p:nvSpPr>
        <p:spPr>
          <a:xfrm>
            <a:off x="1342784" y="2817344"/>
            <a:ext cx="6146874" cy="307777"/>
          </a:xfrm>
          <a:prstGeom prst="rect">
            <a:avLst/>
          </a:prstGeom>
          <a:solidFill>
            <a:srgbClr val="FFFFFF"/>
          </a:solidFill>
          <a:ln>
            <a:solidFill>
              <a:srgbClr val="C0C0C0"/>
            </a:solidFill>
          </a:ln>
          <a:extLst>
            <a:ext uri="{C572A759-6A51-4108-AA02-DFA0A04FC94B}">
              <ma14:wrappingTextBoxFlag xmlns:ma14="http://schemas.microsoft.com/office/mac/drawingml/2011/main" val="1"/>
            </a:ext>
          </a:extLst>
        </p:spPr>
        <p:txBody>
          <a:bodyPr wrap="none" lIns="45719" rIns="45719" anchor="ctr">
            <a:spAutoFit/>
          </a:bodyPr>
          <a:lstStyle/>
          <a:p>
            <a:pPr>
              <a:defRPr sz="1400">
                <a:solidFill>
                  <a:srgbClr val="5E5E5E"/>
                </a:solidFill>
              </a:defRPr>
            </a:pPr>
            <a:r>
              <a:rPr dirty="0"/>
              <a:t>“南京大学计算机系” -&gt; </a:t>
            </a:r>
            <a:r>
              <a:rPr dirty="0">
                <a:latin typeface="Times New Roman"/>
                <a:ea typeface="Times New Roman"/>
                <a:cs typeface="Times New Roman"/>
                <a:sym typeface="Times New Roman"/>
              </a:rPr>
              <a:t>“</a:t>
            </a:r>
            <a:r>
              <a:rPr dirty="0" smtClean="0"/>
              <a:t>南京</a:t>
            </a:r>
            <a:r>
              <a:rPr lang="zh-CN" altLang="en-US" dirty="0" smtClean="0"/>
              <a:t> </a:t>
            </a:r>
            <a:r>
              <a:rPr dirty="0" smtClean="0"/>
              <a:t>/</a:t>
            </a:r>
            <a:r>
              <a:rPr lang="zh-CN" altLang="en-US" dirty="0" smtClean="0"/>
              <a:t> </a:t>
            </a:r>
            <a:r>
              <a:rPr dirty="0" smtClean="0"/>
              <a:t>南京大学</a:t>
            </a:r>
            <a:r>
              <a:rPr lang="zh-CN" altLang="en-US" dirty="0" smtClean="0"/>
              <a:t> </a:t>
            </a:r>
            <a:r>
              <a:rPr dirty="0" smtClean="0"/>
              <a:t>/</a:t>
            </a:r>
            <a:r>
              <a:rPr lang="zh-CN" altLang="en-US" dirty="0" smtClean="0"/>
              <a:t> </a:t>
            </a:r>
            <a:r>
              <a:rPr dirty="0" smtClean="0"/>
              <a:t>计算</a:t>
            </a:r>
            <a:r>
              <a:rPr lang="zh-CN" altLang="en-US" dirty="0" smtClean="0"/>
              <a:t> </a:t>
            </a:r>
            <a:r>
              <a:rPr dirty="0" smtClean="0"/>
              <a:t>/</a:t>
            </a:r>
            <a:r>
              <a:rPr lang="zh-CN" altLang="en-US" dirty="0" smtClean="0"/>
              <a:t> </a:t>
            </a:r>
            <a:r>
              <a:rPr dirty="0" smtClean="0"/>
              <a:t>计算机</a:t>
            </a:r>
            <a:r>
              <a:rPr lang="zh-CN" altLang="en-US" dirty="0" smtClean="0"/>
              <a:t> </a:t>
            </a:r>
            <a:r>
              <a:rPr dirty="0" smtClean="0"/>
              <a:t>/</a:t>
            </a:r>
            <a:r>
              <a:rPr lang="zh-CN" altLang="en-US" dirty="0" smtClean="0"/>
              <a:t> </a:t>
            </a:r>
            <a:r>
              <a:rPr dirty="0" smtClean="0"/>
              <a:t>计算机系</a:t>
            </a:r>
            <a:r>
              <a:rPr lang="zh-CN" altLang="en-US" dirty="0" smtClean="0"/>
              <a:t> </a:t>
            </a:r>
            <a:r>
              <a:rPr dirty="0" smtClean="0"/>
              <a:t>/</a:t>
            </a:r>
            <a:r>
              <a:rPr lang="zh-CN" altLang="en-US" dirty="0" smtClean="0"/>
              <a:t> </a:t>
            </a:r>
            <a:r>
              <a:rPr dirty="0" smtClean="0"/>
              <a:t>算机</a:t>
            </a:r>
            <a:r>
              <a:rPr lang="zh-CN" altLang="en-US" dirty="0" smtClean="0"/>
              <a:t> </a:t>
            </a:r>
            <a:r>
              <a:rPr dirty="0" smtClean="0"/>
              <a:t>/</a:t>
            </a:r>
            <a:r>
              <a:rPr lang="zh-CN" altLang="en-US" dirty="0" smtClean="0"/>
              <a:t> </a:t>
            </a:r>
            <a:r>
              <a:rPr dirty="0" smtClean="0"/>
              <a:t>系</a:t>
            </a:r>
            <a:r>
              <a:rPr dirty="0">
                <a:latin typeface="Times New Roman"/>
                <a:ea typeface="Times New Roman"/>
                <a:cs typeface="Times New Roman"/>
                <a:sym typeface="Times New Roman"/>
              </a:rPr>
              <a:t>”</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hape 99"/>
          <p:cNvSpPr>
            <a:spLocks noGrp="1"/>
          </p:cNvSpPr>
          <p:nvPr>
            <p:ph type="sldNum" sz="quarter" idx="2"/>
          </p:nvPr>
        </p:nvSpPr>
        <p:spPr>
          <a:xfrm>
            <a:off x="8241049" y="6284912"/>
            <a:ext cx="217152" cy="31339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8</a:t>
            </a:fld>
            <a:endParaRPr/>
          </a:p>
        </p:txBody>
      </p:sp>
      <p:sp>
        <p:nvSpPr>
          <p:cNvPr id="100" name="Shape 100"/>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rPr dirty="0"/>
              <a:t>研究方法·文本预处理</a:t>
            </a:r>
          </a:p>
        </p:txBody>
      </p:sp>
      <mc:AlternateContent xmlns:mc="http://schemas.openxmlformats.org/markup-compatibility/2006" xmlns:a14="http://schemas.microsoft.com/office/drawing/2010/main">
        <mc:Choice Requires="a14">
          <p:sp>
            <p:nvSpPr>
              <p:cNvPr id="101" name="Shape 101"/>
              <p:cNvSpPr/>
              <p:nvPr/>
            </p:nvSpPr>
            <p:spPr>
              <a:xfrm>
                <a:off x="546519" y="1371600"/>
                <a:ext cx="8372476" cy="432733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spcBef>
                    <a:spcPts val="400"/>
                  </a:spcBef>
                  <a:buClr>
                    <a:schemeClr val="accent1"/>
                  </a:buClr>
                  <a:buSzPct val="70000"/>
                  <a:buFont typeface="Wingdings" charset="2"/>
                  <a:buChar char="n"/>
                  <a:defRPr sz="2000"/>
                </a:pPr>
                <a:r>
                  <a:rPr dirty="0" smtClean="0"/>
                  <a:t>向量空间模型</a:t>
                </a:r>
                <a:endParaRPr dirty="0"/>
              </a:p>
              <a:p>
                <a:pPr marL="800100" lvl="1" indent="-342900">
                  <a:spcBef>
                    <a:spcPts val="400"/>
                  </a:spcBef>
                  <a:buClr>
                    <a:schemeClr val="accent1"/>
                  </a:buClr>
                  <a:buSzPct val="70000"/>
                  <a:buFont typeface="Wingdings" charset="2"/>
                  <a:buChar char="n"/>
                  <a:defRPr sz="2000"/>
                </a:pPr>
                <a:r>
                  <a:rPr lang="zh-CN" altLang="zh-CN" sz="2000" dirty="0" smtClean="0"/>
                  <a:t>文档被</a:t>
                </a:r>
                <a:r>
                  <a:rPr lang="zh-CN" altLang="zh-CN" sz="2000" dirty="0"/>
                  <a:t>表示为：</a:t>
                </a:r>
                <a14:m>
                  <m:oMath xmlns:m="http://schemas.openxmlformats.org/officeDocument/2006/math">
                    <m:r>
                      <a:rPr lang="zh-TW" altLang="zh-CN" sz="2000">
                        <a:latin typeface="Cambria Math" charset="0"/>
                      </a:rPr>
                      <m:t>(</m:t>
                    </m:r>
                    <m:sSub>
                      <m:sSubPr>
                        <m:ctrlPr>
                          <a:rPr lang="zh-CN" altLang="zh-CN" sz="2000" i="1">
                            <a:latin typeface="Cambria Math" charset="0"/>
                          </a:rPr>
                        </m:ctrlPr>
                      </m:sSubPr>
                      <m:e>
                        <m:r>
                          <m:rPr>
                            <m:sty m:val="p"/>
                          </m:rPr>
                          <a:rPr lang="zh-TW" altLang="zh-CN" sz="2000">
                            <a:latin typeface="Cambria Math" charset="0"/>
                          </a:rPr>
                          <m:t>w</m:t>
                        </m:r>
                      </m:e>
                      <m:sub>
                        <m:r>
                          <a:rPr lang="zh-TW" altLang="zh-CN" sz="2000">
                            <a:latin typeface="Cambria Math" charset="0"/>
                          </a:rPr>
                          <m:t>1</m:t>
                        </m:r>
                      </m:sub>
                    </m:sSub>
                    <m:r>
                      <a:rPr lang="zh-CN" altLang="zh-CN" sz="2000">
                        <a:latin typeface="Cambria Math" charset="0"/>
                      </a:rPr>
                      <m:t>，</m:t>
                    </m:r>
                    <m:sSub>
                      <m:sSubPr>
                        <m:ctrlPr>
                          <a:rPr lang="zh-CN" altLang="zh-CN" sz="2000" i="1">
                            <a:latin typeface="Cambria Math" charset="0"/>
                          </a:rPr>
                        </m:ctrlPr>
                      </m:sSubPr>
                      <m:e>
                        <m:r>
                          <m:rPr>
                            <m:sty m:val="p"/>
                          </m:rPr>
                          <a:rPr lang="zh-TW" altLang="zh-CN" sz="2000">
                            <a:latin typeface="Cambria Math" charset="0"/>
                          </a:rPr>
                          <m:t>w</m:t>
                        </m:r>
                      </m:e>
                      <m:sub>
                        <m:r>
                          <a:rPr lang="zh-TW" altLang="zh-CN" sz="2000">
                            <a:latin typeface="Cambria Math" charset="0"/>
                          </a:rPr>
                          <m:t>2</m:t>
                        </m:r>
                      </m:sub>
                    </m:sSub>
                    <m:r>
                      <a:rPr lang="zh-CN" altLang="zh-CN" sz="2000">
                        <a:latin typeface="Cambria Math" charset="0"/>
                      </a:rPr>
                      <m:t>，</m:t>
                    </m:r>
                    <m:r>
                      <a:rPr lang="en-US" altLang="zh-CN" sz="2000">
                        <a:latin typeface="Cambria Math" charset="0"/>
                      </a:rPr>
                      <m:t>…</m:t>
                    </m:r>
                    <m:sSub>
                      <m:sSubPr>
                        <m:ctrlPr>
                          <a:rPr lang="zh-CN" altLang="zh-CN" sz="2000" i="1">
                            <a:latin typeface="Cambria Math" charset="0"/>
                          </a:rPr>
                        </m:ctrlPr>
                      </m:sSubPr>
                      <m:e>
                        <m:r>
                          <m:rPr>
                            <m:sty m:val="p"/>
                          </m:rPr>
                          <a:rPr lang="en-US" altLang="zh-CN" sz="2000">
                            <a:latin typeface="Cambria Math" charset="0"/>
                          </a:rPr>
                          <m:t>w</m:t>
                        </m:r>
                      </m:e>
                      <m:sub>
                        <m:r>
                          <m:rPr>
                            <m:sty m:val="p"/>
                          </m:rPr>
                          <a:rPr lang="en-US" altLang="zh-CN" sz="2000">
                            <a:latin typeface="Cambria Math" charset="0"/>
                          </a:rPr>
                          <m:t>n</m:t>
                        </m:r>
                      </m:sub>
                    </m:sSub>
                    <m:r>
                      <a:rPr lang="en-US" altLang="zh-CN" sz="2000">
                        <a:latin typeface="Cambria Math" charset="0"/>
                      </a:rPr>
                      <m:t>)</m:t>
                    </m:r>
                  </m:oMath>
                </a14:m>
                <a:r>
                  <a:rPr lang="zh-CN" altLang="zh-CN" sz="2000" dirty="0"/>
                  <a:t>，</a:t>
                </a:r>
                <a:r>
                  <a:rPr lang="zh-CN" altLang="en-US" sz="2000" dirty="0" smtClean="0"/>
                  <a:t>每个</a:t>
                </a:r>
                <a14:m>
                  <m:oMath xmlns:m="http://schemas.openxmlformats.org/officeDocument/2006/math">
                    <m:sSub>
                      <m:sSubPr>
                        <m:ctrlPr>
                          <a:rPr lang="zh-CN" altLang="zh-CN" sz="2000" i="1">
                            <a:latin typeface="Cambria Math" charset="0"/>
                          </a:rPr>
                        </m:ctrlPr>
                      </m:sSubPr>
                      <m:e>
                        <m:r>
                          <m:rPr>
                            <m:sty m:val="p"/>
                          </m:rPr>
                          <a:rPr lang="zh-TW" altLang="zh-CN" sz="2000">
                            <a:latin typeface="Cambria Math" charset="0"/>
                          </a:rPr>
                          <m:t>w</m:t>
                        </m:r>
                      </m:e>
                      <m:sub>
                        <m:r>
                          <m:rPr>
                            <m:sty m:val="p"/>
                          </m:rPr>
                          <a:rPr lang="zh-TW" altLang="zh-CN" sz="2000">
                            <a:latin typeface="Cambria Math" charset="0"/>
                          </a:rPr>
                          <m:t>i</m:t>
                        </m:r>
                      </m:sub>
                    </m:sSub>
                  </m:oMath>
                </a14:m>
                <a:r>
                  <a:rPr lang="zh-TW" altLang="zh-CN" sz="2000" dirty="0"/>
                  <a:t>为第</a:t>
                </a:r>
                <a14:m>
                  <m:oMath xmlns:m="http://schemas.openxmlformats.org/officeDocument/2006/math">
                    <m:r>
                      <m:rPr>
                        <m:sty m:val="p"/>
                      </m:rPr>
                      <a:rPr lang="zh-TW" altLang="zh-CN" sz="2000">
                        <a:latin typeface="Cambria Math" charset="0"/>
                      </a:rPr>
                      <m:t>i</m:t>
                    </m:r>
                  </m:oMath>
                </a14:m>
                <a:r>
                  <a:rPr lang="zh-TW" altLang="zh-CN" sz="2000" dirty="0"/>
                  <a:t>个特征项的权重</a:t>
                </a:r>
                <a:r>
                  <a:rPr lang="zh-CN" altLang="zh-CN" sz="2000" dirty="0" smtClean="0"/>
                  <a:t>。</a:t>
                </a:r>
                <a:endParaRPr lang="zh-CN" altLang="en-US" sz="2000" dirty="0" smtClean="0"/>
              </a:p>
              <a:p>
                <a:pPr marL="800100" lvl="1" indent="-342900">
                  <a:spcBef>
                    <a:spcPts val="400"/>
                  </a:spcBef>
                  <a:buClr>
                    <a:schemeClr val="accent1"/>
                  </a:buClr>
                  <a:buSzPct val="70000"/>
                  <a:buFont typeface="Wingdings" charset="2"/>
                  <a:buChar char="n"/>
                  <a:defRPr sz="2000"/>
                </a:pPr>
                <a:r>
                  <a:rPr lang="zh-CN" altLang="en-US" sz="2000" dirty="0"/>
                  <a:t>特征项一般是词或短语，特征权重度量一个特征项在文档中的</a:t>
                </a:r>
                <a:r>
                  <a:rPr lang="zh-CN" altLang="en-US" sz="2000" dirty="0" smtClean="0"/>
                  <a:t>地位</a:t>
                </a:r>
              </a:p>
              <a:p>
                <a:pPr marL="800100" lvl="1" indent="-342900">
                  <a:spcBef>
                    <a:spcPts val="400"/>
                  </a:spcBef>
                  <a:buClr>
                    <a:schemeClr val="accent1"/>
                  </a:buClr>
                  <a:buSzPct val="70000"/>
                  <a:buFont typeface="Wingdings" charset="2"/>
                  <a:buChar char="n"/>
                  <a:defRPr sz="2000"/>
                </a:pPr>
                <a:endParaRPr dirty="0" smtClean="0"/>
              </a:p>
              <a:p>
                <a:pPr marL="342900" indent="-342900">
                  <a:spcBef>
                    <a:spcPts val="400"/>
                  </a:spcBef>
                  <a:buClr>
                    <a:schemeClr val="accent1"/>
                  </a:buClr>
                  <a:buSzPct val="70000"/>
                  <a:buFont typeface="Wingdings" charset="2"/>
                  <a:buChar char="n"/>
                  <a:defRPr sz="2000"/>
                </a:pPr>
                <a:r>
                  <a:rPr dirty="0" smtClean="0"/>
                  <a:t>TF</a:t>
                </a:r>
                <a:r>
                  <a:rPr lang="en-US" altLang="zh-CN" dirty="0" smtClean="0"/>
                  <a:t>-</a:t>
                </a:r>
                <a:r>
                  <a:rPr dirty="0" smtClean="0"/>
                  <a:t>IDF</a:t>
                </a:r>
                <a:r>
                  <a:rPr lang="zh-CN" altLang="en-US" dirty="0" smtClean="0"/>
                  <a:t>加权</a:t>
                </a:r>
                <a:endParaRPr dirty="0"/>
              </a:p>
              <a:p>
                <a:pPr marL="800100" lvl="1" indent="-342900">
                  <a:spcBef>
                    <a:spcPts val="400"/>
                  </a:spcBef>
                  <a:buClr>
                    <a:schemeClr val="accent1"/>
                  </a:buClr>
                  <a:buSzPct val="70000"/>
                  <a:buFont typeface="Wingdings" charset="2"/>
                  <a:buChar char="n"/>
                  <a:defRPr sz="2000"/>
                </a:pPr>
                <a:r>
                  <a:rPr lang="zh-CN" altLang="zh-CN" sz="2000" dirty="0" smtClean="0"/>
                  <a:t>基于</a:t>
                </a:r>
                <a:r>
                  <a:rPr lang="zh-CN" altLang="zh-CN" sz="2000" dirty="0"/>
                  <a:t>词频与逆向文件频率来评价一个词在一份文档中的重要性</a:t>
                </a:r>
                <a:r>
                  <a:rPr lang="zh-CN" altLang="zh-CN" dirty="0"/>
                  <a:t> </a:t>
                </a:r>
                <a:endParaRPr lang="zh-CN" altLang="en-US" dirty="0" smtClean="0"/>
              </a:p>
              <a:p>
                <a:pPr marL="800100" lvl="1" indent="-342900">
                  <a:spcBef>
                    <a:spcPts val="400"/>
                  </a:spcBef>
                  <a:buClr>
                    <a:schemeClr val="accent1"/>
                  </a:buClr>
                  <a:buSzPct val="70000"/>
                  <a:buFont typeface="Wingdings" charset="2"/>
                  <a:buChar char="n"/>
                  <a:defRPr sz="2000"/>
                </a:pPr>
                <a:r>
                  <a:rPr lang="zh-CN" altLang="zh-CN" sz="2000" dirty="0" smtClean="0"/>
                  <a:t>词语</a:t>
                </a:r>
                <a:r>
                  <a:rPr lang="zh-CN" altLang="zh-CN" sz="2000" dirty="0"/>
                  <a:t>的重要</a:t>
                </a:r>
                <a:r>
                  <a:rPr lang="zh-CN" altLang="zh-CN" sz="2000" dirty="0" smtClean="0"/>
                  <a:t>程度</a:t>
                </a:r>
                <a:r>
                  <a:rPr lang="zh-CN" altLang="zh-CN" sz="2000" dirty="0"/>
                  <a:t>与它</a:t>
                </a:r>
                <a:r>
                  <a:rPr lang="zh-CN" altLang="zh-CN" sz="2000" dirty="0" smtClean="0"/>
                  <a:t>在</a:t>
                </a:r>
                <a:r>
                  <a:rPr lang="zh-CN" altLang="en-US" sz="2000" dirty="0" smtClean="0"/>
                  <a:t>特定</a:t>
                </a:r>
                <a:r>
                  <a:rPr lang="zh-CN" altLang="zh-CN" sz="2000" dirty="0" smtClean="0"/>
                  <a:t>文档</a:t>
                </a:r>
                <a:r>
                  <a:rPr lang="zh-CN" altLang="zh-CN" sz="2000" dirty="0"/>
                  <a:t>中的出现频率是正比增长的关系</a:t>
                </a:r>
                <a:r>
                  <a:rPr lang="zh-CN" altLang="zh-CN" sz="2000" dirty="0" smtClean="0"/>
                  <a:t>，</a:t>
                </a:r>
                <a:r>
                  <a:rPr lang="zh-CN" altLang="zh-CN" sz="2000" dirty="0"/>
                  <a:t>但同时</a:t>
                </a:r>
                <a:r>
                  <a:rPr lang="zh-CN" altLang="zh-CN" sz="2000" dirty="0" smtClean="0"/>
                  <a:t>也与</a:t>
                </a:r>
                <a:r>
                  <a:rPr lang="zh-CN" altLang="zh-CN" sz="2000" dirty="0"/>
                  <a:t>它在文档集中的出现频率是反比下降的关系</a:t>
                </a:r>
                <a:r>
                  <a:rPr lang="zh-CN" altLang="zh-CN" sz="2000" dirty="0" smtClean="0"/>
                  <a:t>。</a:t>
                </a:r>
                <a:endParaRPr dirty="0"/>
              </a:p>
              <a:p>
                <a:pPr marL="800100" lvl="1" indent="-342900">
                  <a:spcBef>
                    <a:spcPts val="400"/>
                  </a:spcBef>
                  <a:buClr>
                    <a:schemeClr val="accent1"/>
                  </a:buClr>
                  <a:buSzPct val="70000"/>
                  <a:buFont typeface="Wingdings" charset="2"/>
                  <a:buChar char="n"/>
                  <a:defRPr sz="2000"/>
                </a:pPr>
                <a:r>
                  <a:rPr lang="zh-CN" altLang="zh-CN" sz="2000" dirty="0" smtClean="0"/>
                  <a:t>词</a:t>
                </a:r>
                <a14:m>
                  <m:oMath xmlns:m="http://schemas.openxmlformats.org/officeDocument/2006/math">
                    <m:sSub>
                      <m:sSubPr>
                        <m:ctrlPr>
                          <a:rPr lang="zh-CN" altLang="zh-CN" sz="2000" i="1">
                            <a:latin typeface="Cambria Math" charset="0"/>
                          </a:rPr>
                        </m:ctrlPr>
                      </m:sSubPr>
                      <m:e>
                        <m:r>
                          <m:rPr>
                            <m:sty m:val="p"/>
                          </m:rPr>
                          <a:rPr lang="zh-CN" altLang="zh-CN" sz="2000">
                            <a:latin typeface="Cambria Math" charset="0"/>
                          </a:rPr>
                          <m:t>t</m:t>
                        </m:r>
                      </m:e>
                      <m:sub>
                        <m:r>
                          <m:rPr>
                            <m:sty m:val="p"/>
                          </m:rPr>
                          <a:rPr lang="zh-CN" altLang="zh-CN" sz="2000">
                            <a:latin typeface="Cambria Math" charset="0"/>
                          </a:rPr>
                          <m:t>i</m:t>
                        </m:r>
                      </m:sub>
                    </m:sSub>
                  </m:oMath>
                </a14:m>
                <a:r>
                  <a:rPr lang="zh-CN" altLang="zh-CN" sz="2000" dirty="0"/>
                  <a:t>对于文档</a:t>
                </a:r>
                <a14:m>
                  <m:oMath xmlns:m="http://schemas.openxmlformats.org/officeDocument/2006/math">
                    <m:sSub>
                      <m:sSubPr>
                        <m:ctrlPr>
                          <a:rPr lang="zh-CN" altLang="zh-CN" sz="2000" i="1">
                            <a:latin typeface="Cambria Math" charset="0"/>
                          </a:rPr>
                        </m:ctrlPr>
                      </m:sSubPr>
                      <m:e>
                        <m:r>
                          <m:rPr>
                            <m:sty m:val="p"/>
                          </m:rPr>
                          <a:rPr lang="zh-CN" altLang="zh-CN" sz="2000">
                            <a:latin typeface="Cambria Math" charset="0"/>
                          </a:rPr>
                          <m:t>d</m:t>
                        </m:r>
                      </m:e>
                      <m:sub>
                        <m:r>
                          <m:rPr>
                            <m:sty m:val="p"/>
                          </m:rPr>
                          <a:rPr lang="zh-CN" altLang="zh-CN" sz="2000">
                            <a:latin typeface="Cambria Math" charset="0"/>
                          </a:rPr>
                          <m:t>j</m:t>
                        </m:r>
                      </m:sub>
                    </m:sSub>
                  </m:oMath>
                </a14:m>
                <a:r>
                  <a:rPr lang="zh-CN" altLang="zh-CN" sz="2000" dirty="0"/>
                  <a:t>的TF-IDF</a:t>
                </a:r>
                <a:r>
                  <a:rPr lang="zh-CN" altLang="zh-CN" sz="2000" dirty="0" smtClean="0"/>
                  <a:t>权重</a:t>
                </a:r>
                <a:r>
                  <a:rPr lang="zh-CN" altLang="en-US" sz="2000" dirty="0" smtClean="0"/>
                  <a:t>的计算方式：</a:t>
                </a:r>
              </a:p>
              <a:p>
                <a:pPr marL="800100" lvl="1" indent="-342900">
                  <a:spcBef>
                    <a:spcPts val="400"/>
                  </a:spcBef>
                  <a:buClr>
                    <a:schemeClr val="accent1"/>
                  </a:buClr>
                  <a:buSzPct val="70000"/>
                  <a:buFont typeface="Wingdings" charset="2"/>
                  <a:buChar char="n"/>
                  <a:defRPr sz="2000"/>
                </a:pPr>
                <a:endParaRPr lang="zh-CN" altLang="en-US" sz="2000" dirty="0"/>
              </a:p>
              <a:p>
                <a:pPr marL="800100" lvl="1" indent="-342900">
                  <a:spcBef>
                    <a:spcPts val="400"/>
                  </a:spcBef>
                  <a:buClr>
                    <a:schemeClr val="accent1"/>
                  </a:buClr>
                  <a:buSzPct val="70000"/>
                  <a:buFont typeface="Wingdings" charset="2"/>
                  <a:buChar char="n"/>
                  <a:defRPr sz="2000"/>
                </a:pPr>
                <a:endParaRPr lang="zh-CN" altLang="en-US" sz="2000" dirty="0" smtClean="0"/>
              </a:p>
              <a:p>
                <a:pPr marL="800100" lvl="1" indent="-342900">
                  <a:spcBef>
                    <a:spcPts val="400"/>
                  </a:spcBef>
                  <a:buClr>
                    <a:schemeClr val="accent1"/>
                  </a:buClr>
                  <a:buSzPct val="70000"/>
                  <a:buFont typeface="Wingdings" charset="2"/>
                  <a:buChar char="n"/>
                  <a:defRPr sz="2000"/>
                </a:pPr>
                <a:endParaRPr lang="zh-CN" altLang="en-US" sz="2000" dirty="0"/>
              </a:p>
            </p:txBody>
          </p:sp>
        </mc:Choice>
        <mc:Fallback xmlns="">
          <p:sp>
            <p:nvSpPr>
              <p:cNvPr id="101" name="Shape 101"/>
              <p:cNvSpPr>
                <a:spLocks noRot="1" noChangeAspect="1" noMove="1" noResize="1" noEditPoints="1" noAdjustHandles="1" noChangeArrowheads="1" noChangeShapeType="1" noTextEdit="1"/>
              </p:cNvSpPr>
              <p:nvPr/>
            </p:nvSpPr>
            <p:spPr>
              <a:xfrm>
                <a:off x="546519" y="1371600"/>
                <a:ext cx="8372476" cy="4327338"/>
              </a:xfrm>
              <a:prstGeom prst="rect">
                <a:avLst/>
              </a:prstGeom>
              <a:blipFill rotWithShape="0">
                <a:blip r:embed="rId3"/>
                <a:stretch>
                  <a:fillRect l="-655" t="-986" r="-146" b="-1690"/>
                </a:stretch>
              </a:blipFill>
              <a:ln w="12700">
                <a:miter lim="400000"/>
              </a:ln>
              <a:extLst>
                <a:ext uri="{C572A759-6A51-4108-AA02-DFA0A04FC94B}">
                  <ma14:wrappingTextBoxFlag xmlns:ma14="http://schemas.microsoft.com/office/mac/drawingml/2011/main" val="1"/>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1042987" y="4568064"/>
                <a:ext cx="7919217" cy="1326323"/>
              </a:xfrm>
              <a:prstGeom prst="rect">
                <a:avLst/>
              </a:prstGeom>
              <a:noFill/>
              <a:ln w="635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342900" indent="-342900">
                  <a:buSzPct val="70000"/>
                  <a:buFont typeface="+mj-lt"/>
                  <a:buAutoNum type="arabicPeriod"/>
                </a:pPr>
                <a14:m>
                  <m:oMath xmlns:m="http://schemas.openxmlformats.org/officeDocument/2006/math">
                    <m:sSub>
                      <m:sSubPr>
                        <m:ctrlPr>
                          <a:rPr lang="zh-CN" altLang="zh-CN" i="1" smtClean="0">
                            <a:solidFill>
                              <a:schemeClr val="tx1"/>
                            </a:solidFill>
                            <a:latin typeface="Cambria Math" charset="0"/>
                          </a:rPr>
                        </m:ctrlPr>
                      </m:sSubPr>
                      <m:e>
                        <m:r>
                          <m:rPr>
                            <m:sty m:val="p"/>
                          </m:rPr>
                          <a:rPr lang="zh-CN" altLang="zh-CN">
                            <a:solidFill>
                              <a:schemeClr val="tx1"/>
                            </a:solidFill>
                            <a:latin typeface="Cambria Math" charset="0"/>
                          </a:rPr>
                          <m:t>tf</m:t>
                        </m:r>
                      </m:e>
                      <m:sub>
                        <m:r>
                          <m:rPr>
                            <m:sty m:val="p"/>
                          </m:rPr>
                          <a:rPr lang="zh-CN" altLang="zh-CN">
                            <a:solidFill>
                              <a:schemeClr val="tx1"/>
                            </a:solidFill>
                            <a:latin typeface="Cambria Math" charset="0"/>
                          </a:rPr>
                          <m:t>i</m:t>
                        </m:r>
                        <m:r>
                          <a:rPr lang="zh-CN" altLang="zh-CN">
                            <a:solidFill>
                              <a:schemeClr val="tx1"/>
                            </a:solidFill>
                            <a:latin typeface="Cambria Math" charset="0"/>
                          </a:rPr>
                          <m:t>,</m:t>
                        </m:r>
                        <m:r>
                          <m:rPr>
                            <m:sty m:val="p"/>
                          </m:rPr>
                          <a:rPr lang="zh-CN" altLang="zh-CN">
                            <a:solidFill>
                              <a:schemeClr val="tx1"/>
                            </a:solidFill>
                            <a:latin typeface="Cambria Math" charset="0"/>
                          </a:rPr>
                          <m:t>j</m:t>
                        </m:r>
                      </m:sub>
                    </m:sSub>
                    <m:r>
                      <a:rPr lang="zh-CN" altLang="zh-CN">
                        <a:solidFill>
                          <a:schemeClr val="tx1"/>
                        </a:solidFill>
                        <a:latin typeface="Cambria Math" charset="0"/>
                      </a:rPr>
                      <m:t>=</m:t>
                    </m:r>
                    <m:f>
                      <m:fPr>
                        <m:ctrlPr>
                          <a:rPr lang="zh-CN" altLang="zh-CN" i="1">
                            <a:solidFill>
                              <a:schemeClr val="tx1"/>
                            </a:solidFill>
                            <a:latin typeface="Cambria Math" charset="0"/>
                          </a:rPr>
                        </m:ctrlPr>
                      </m:fPr>
                      <m:num>
                        <m:sSub>
                          <m:sSubPr>
                            <m:ctrlPr>
                              <a:rPr lang="zh-CN" altLang="zh-CN" i="1">
                                <a:solidFill>
                                  <a:schemeClr val="tx1"/>
                                </a:solidFill>
                                <a:latin typeface="Cambria Math" charset="0"/>
                              </a:rPr>
                            </m:ctrlPr>
                          </m:sSubPr>
                          <m:e>
                            <m:r>
                              <m:rPr>
                                <m:sty m:val="p"/>
                              </m:rPr>
                              <a:rPr lang="zh-CN" altLang="zh-CN">
                                <a:solidFill>
                                  <a:schemeClr val="tx1"/>
                                </a:solidFill>
                                <a:latin typeface="Cambria Math" charset="0"/>
                              </a:rPr>
                              <m:t>n</m:t>
                            </m:r>
                          </m:e>
                          <m:sub>
                            <m:r>
                              <m:rPr>
                                <m:sty m:val="p"/>
                              </m:rPr>
                              <a:rPr lang="zh-CN" altLang="zh-CN">
                                <a:solidFill>
                                  <a:schemeClr val="tx1"/>
                                </a:solidFill>
                                <a:latin typeface="Cambria Math" charset="0"/>
                              </a:rPr>
                              <m:t>i</m:t>
                            </m:r>
                            <m:r>
                              <a:rPr lang="zh-CN" altLang="zh-CN">
                                <a:solidFill>
                                  <a:schemeClr val="tx1"/>
                                </a:solidFill>
                                <a:latin typeface="Cambria Math" charset="0"/>
                              </a:rPr>
                              <m:t>,</m:t>
                            </m:r>
                            <m:r>
                              <m:rPr>
                                <m:sty m:val="p"/>
                              </m:rPr>
                              <a:rPr lang="zh-CN" altLang="zh-CN">
                                <a:solidFill>
                                  <a:schemeClr val="tx1"/>
                                </a:solidFill>
                                <a:latin typeface="Cambria Math" charset="0"/>
                              </a:rPr>
                              <m:t>j</m:t>
                            </m:r>
                          </m:sub>
                        </m:sSub>
                      </m:num>
                      <m:den>
                        <m:nary>
                          <m:naryPr>
                            <m:chr m:val="∑"/>
                            <m:limLoc m:val="subSup"/>
                            <m:supHide m:val="on"/>
                            <m:ctrlPr>
                              <a:rPr lang="zh-CN" altLang="zh-CN" i="1">
                                <a:solidFill>
                                  <a:schemeClr val="tx1"/>
                                </a:solidFill>
                                <a:latin typeface="Cambria Math" charset="0"/>
                              </a:rPr>
                            </m:ctrlPr>
                          </m:naryPr>
                          <m:sub>
                            <m:r>
                              <m:rPr>
                                <m:sty m:val="p"/>
                              </m:rPr>
                              <a:rPr lang="zh-CN" altLang="zh-CN">
                                <a:solidFill>
                                  <a:schemeClr val="tx1"/>
                                </a:solidFill>
                                <a:latin typeface="Cambria Math" charset="0"/>
                              </a:rPr>
                              <m:t>k</m:t>
                            </m:r>
                          </m:sub>
                          <m:sup/>
                          <m:e>
                            <m:sSub>
                              <m:sSubPr>
                                <m:ctrlPr>
                                  <a:rPr lang="zh-CN" altLang="zh-CN" i="1">
                                    <a:solidFill>
                                      <a:schemeClr val="tx1"/>
                                    </a:solidFill>
                                    <a:latin typeface="Cambria Math" charset="0"/>
                                  </a:rPr>
                                </m:ctrlPr>
                              </m:sSubPr>
                              <m:e>
                                <m:r>
                                  <m:rPr>
                                    <m:sty m:val="p"/>
                                  </m:rPr>
                                  <a:rPr lang="zh-CN" altLang="zh-CN">
                                    <a:solidFill>
                                      <a:schemeClr val="tx1"/>
                                    </a:solidFill>
                                    <a:latin typeface="Cambria Math" charset="0"/>
                                  </a:rPr>
                                  <m:t>n</m:t>
                                </m:r>
                              </m:e>
                              <m:sub>
                                <m:r>
                                  <m:rPr>
                                    <m:sty m:val="p"/>
                                  </m:rPr>
                                  <a:rPr lang="zh-CN" altLang="zh-CN">
                                    <a:solidFill>
                                      <a:schemeClr val="tx1"/>
                                    </a:solidFill>
                                    <a:latin typeface="Cambria Math" charset="0"/>
                                  </a:rPr>
                                  <m:t>k</m:t>
                                </m:r>
                                <m:r>
                                  <a:rPr lang="zh-CN" altLang="zh-CN">
                                    <a:solidFill>
                                      <a:schemeClr val="tx1"/>
                                    </a:solidFill>
                                    <a:latin typeface="Cambria Math" charset="0"/>
                                  </a:rPr>
                                  <m:t>,</m:t>
                                </m:r>
                                <m:r>
                                  <m:rPr>
                                    <m:sty m:val="p"/>
                                  </m:rPr>
                                  <a:rPr lang="zh-CN" altLang="zh-CN">
                                    <a:solidFill>
                                      <a:schemeClr val="tx1"/>
                                    </a:solidFill>
                                    <a:latin typeface="Cambria Math" charset="0"/>
                                  </a:rPr>
                                  <m:t>j</m:t>
                                </m:r>
                              </m:sub>
                            </m:sSub>
                          </m:e>
                        </m:nary>
                      </m:den>
                    </m:f>
                  </m:oMath>
                </a14:m>
                <a:r>
                  <a:rPr lang="zh-CN" altLang="zh-CN" dirty="0">
                    <a:solidFill>
                      <a:schemeClr val="tx1"/>
                    </a:solidFill>
                  </a:rPr>
                  <a:t> </a:t>
                </a:r>
                <a:r>
                  <a:rPr lang="zh-CN" altLang="en-US" dirty="0">
                    <a:solidFill>
                      <a:schemeClr val="tx1"/>
                    </a:solidFill>
                  </a:rPr>
                  <a:t>，</a:t>
                </a:r>
                <a14:m>
                  <m:oMath xmlns:m="http://schemas.openxmlformats.org/officeDocument/2006/math">
                    <m:sSub>
                      <m:sSubPr>
                        <m:ctrlPr>
                          <a:rPr lang="zh-CN" altLang="zh-CN" i="1">
                            <a:latin typeface="Cambria Math" charset="0"/>
                          </a:rPr>
                        </m:ctrlPr>
                      </m:sSubPr>
                      <m:e>
                        <m:r>
                          <m:rPr>
                            <m:sty m:val="p"/>
                          </m:rPr>
                          <a:rPr lang="zh-CN" altLang="zh-CN">
                            <a:latin typeface="Cambria Math" charset="0"/>
                          </a:rPr>
                          <m:t>n</m:t>
                        </m:r>
                      </m:e>
                      <m:sub>
                        <m:r>
                          <m:rPr>
                            <m:sty m:val="p"/>
                          </m:rPr>
                          <a:rPr lang="zh-CN" altLang="zh-CN">
                            <a:latin typeface="Cambria Math" charset="0"/>
                          </a:rPr>
                          <m:t>i</m:t>
                        </m:r>
                        <m:r>
                          <a:rPr lang="zh-CN" altLang="zh-CN">
                            <a:latin typeface="Cambria Math" charset="0"/>
                          </a:rPr>
                          <m:t>,</m:t>
                        </m:r>
                        <m:r>
                          <m:rPr>
                            <m:sty m:val="p"/>
                          </m:rPr>
                          <a:rPr lang="zh-CN" altLang="zh-CN">
                            <a:latin typeface="Cambria Math" charset="0"/>
                          </a:rPr>
                          <m:t>j</m:t>
                        </m:r>
                      </m:sub>
                    </m:sSub>
                  </m:oMath>
                </a14:m>
                <a:r>
                  <a:rPr lang="zh-CN" altLang="zh-CN" dirty="0"/>
                  <a:t>是该词在文件</a:t>
                </a:r>
                <a14:m>
                  <m:oMath xmlns:m="http://schemas.openxmlformats.org/officeDocument/2006/math">
                    <m:sSub>
                      <m:sSubPr>
                        <m:ctrlPr>
                          <a:rPr lang="zh-CN" altLang="zh-CN" i="1">
                            <a:latin typeface="Cambria Math" charset="0"/>
                          </a:rPr>
                        </m:ctrlPr>
                      </m:sSubPr>
                      <m:e>
                        <m:r>
                          <m:rPr>
                            <m:sty m:val="p"/>
                          </m:rPr>
                          <a:rPr lang="zh-CN" altLang="zh-CN">
                            <a:latin typeface="Cambria Math" charset="0"/>
                          </a:rPr>
                          <m:t>d</m:t>
                        </m:r>
                      </m:e>
                      <m:sub>
                        <m:r>
                          <m:rPr>
                            <m:sty m:val="p"/>
                          </m:rPr>
                          <a:rPr lang="zh-CN" altLang="zh-CN">
                            <a:latin typeface="Cambria Math" charset="0"/>
                          </a:rPr>
                          <m:t>j</m:t>
                        </m:r>
                      </m:sub>
                    </m:sSub>
                  </m:oMath>
                </a14:m>
                <a:r>
                  <a:rPr lang="zh-CN" altLang="zh-CN" dirty="0"/>
                  <a:t>中的</a:t>
                </a:r>
                <a:r>
                  <a:rPr lang="zh-CN" altLang="zh-CN" dirty="0" smtClean="0"/>
                  <a:t>出现</a:t>
                </a:r>
                <a:r>
                  <a:rPr lang="zh-CN" altLang="en-US" dirty="0" smtClean="0"/>
                  <a:t>次数</a:t>
                </a:r>
                <a:r>
                  <a:rPr lang="zh-CN" altLang="zh-CN" dirty="0" smtClean="0"/>
                  <a:t> </a:t>
                </a:r>
                <a:endParaRPr lang="zh-CN" altLang="en-US" dirty="0" smtClean="0">
                  <a:solidFill>
                    <a:schemeClr val="tx1"/>
                  </a:solidFill>
                </a:endParaRPr>
              </a:p>
              <a:p>
                <a:pPr marL="342900" indent="-342900">
                  <a:buSzPct val="70000"/>
                  <a:buFont typeface="+mj-lt"/>
                  <a:buAutoNum type="arabicPeriod"/>
                </a:pPr>
                <a14:m>
                  <m:oMath xmlns:m="http://schemas.openxmlformats.org/officeDocument/2006/math">
                    <m:r>
                      <m:rPr>
                        <m:sty m:val="p"/>
                      </m:rPr>
                      <a:rPr lang="zh-CN" altLang="zh-CN">
                        <a:solidFill>
                          <a:schemeClr val="tx1"/>
                        </a:solidFill>
                        <a:latin typeface="Cambria Math" charset="0"/>
                      </a:rPr>
                      <m:t>i</m:t>
                    </m:r>
                    <m:sSub>
                      <m:sSubPr>
                        <m:ctrlPr>
                          <a:rPr lang="zh-CN" altLang="zh-CN" i="1">
                            <a:solidFill>
                              <a:schemeClr val="tx1"/>
                            </a:solidFill>
                            <a:latin typeface="Cambria Math" charset="0"/>
                          </a:rPr>
                        </m:ctrlPr>
                      </m:sSubPr>
                      <m:e>
                        <m:r>
                          <m:rPr>
                            <m:sty m:val="p"/>
                          </m:rPr>
                          <a:rPr lang="zh-CN" altLang="zh-CN">
                            <a:solidFill>
                              <a:schemeClr val="tx1"/>
                            </a:solidFill>
                            <a:latin typeface="Cambria Math" charset="0"/>
                          </a:rPr>
                          <m:t>df</m:t>
                        </m:r>
                      </m:e>
                      <m:sub>
                        <m:r>
                          <m:rPr>
                            <m:sty m:val="p"/>
                          </m:rPr>
                          <a:rPr lang="zh-CN" altLang="zh-CN">
                            <a:solidFill>
                              <a:schemeClr val="tx1"/>
                            </a:solidFill>
                            <a:latin typeface="Cambria Math" charset="0"/>
                          </a:rPr>
                          <m:t>i</m:t>
                        </m:r>
                      </m:sub>
                    </m:sSub>
                    <m:r>
                      <a:rPr lang="zh-TW" altLang="zh-CN">
                        <a:solidFill>
                          <a:schemeClr val="tx1"/>
                        </a:solidFill>
                        <a:latin typeface="Cambria Math" charset="0"/>
                      </a:rPr>
                      <m:t>＝</m:t>
                    </m:r>
                    <m:r>
                      <m:rPr>
                        <m:sty m:val="p"/>
                      </m:rPr>
                      <a:rPr lang="zh-CN" altLang="zh-CN">
                        <a:solidFill>
                          <a:schemeClr val="tx1"/>
                        </a:solidFill>
                        <a:latin typeface="Cambria Math" charset="0"/>
                      </a:rPr>
                      <m:t>log</m:t>
                    </m:r>
                    <m:f>
                      <m:fPr>
                        <m:ctrlPr>
                          <a:rPr lang="zh-CN" altLang="zh-CN" i="1">
                            <a:solidFill>
                              <a:schemeClr val="tx1"/>
                            </a:solidFill>
                            <a:latin typeface="Cambria Math" charset="0"/>
                          </a:rPr>
                        </m:ctrlPr>
                      </m:fPr>
                      <m:num>
                        <m:d>
                          <m:dPr>
                            <m:begChr m:val="|"/>
                            <m:endChr m:val="|"/>
                            <m:ctrlPr>
                              <a:rPr lang="zh-CN" altLang="zh-CN" i="1">
                                <a:solidFill>
                                  <a:schemeClr val="tx1"/>
                                </a:solidFill>
                                <a:latin typeface="Cambria Math" charset="0"/>
                              </a:rPr>
                            </m:ctrlPr>
                          </m:dPr>
                          <m:e>
                            <m:r>
                              <m:rPr>
                                <m:sty m:val="p"/>
                              </m:rPr>
                              <a:rPr lang="zh-CN" altLang="zh-CN">
                                <a:solidFill>
                                  <a:schemeClr val="tx1"/>
                                </a:solidFill>
                                <a:latin typeface="Cambria Math" charset="0"/>
                              </a:rPr>
                              <m:t>D</m:t>
                            </m:r>
                          </m:e>
                        </m:d>
                      </m:num>
                      <m:den>
                        <m:d>
                          <m:dPr>
                            <m:begChr m:val="|"/>
                            <m:endChr m:val="|"/>
                            <m:ctrlPr>
                              <a:rPr lang="zh-CN" altLang="zh-CN" i="1">
                                <a:solidFill>
                                  <a:schemeClr val="tx1"/>
                                </a:solidFill>
                                <a:latin typeface="Cambria Math" charset="0"/>
                              </a:rPr>
                            </m:ctrlPr>
                          </m:dPr>
                          <m:e>
                            <m:d>
                              <m:dPr>
                                <m:begChr m:val="{"/>
                                <m:endChr m:val="}"/>
                                <m:ctrlPr>
                                  <a:rPr lang="zh-CN" altLang="zh-CN" i="1">
                                    <a:solidFill>
                                      <a:schemeClr val="tx1"/>
                                    </a:solidFill>
                                    <a:latin typeface="Cambria Math" charset="0"/>
                                  </a:rPr>
                                </m:ctrlPr>
                              </m:dPr>
                              <m:e>
                                <m:r>
                                  <m:rPr>
                                    <m:sty m:val="p"/>
                                  </m:rPr>
                                  <a:rPr lang="zh-CN" altLang="zh-CN">
                                    <a:solidFill>
                                      <a:schemeClr val="tx1"/>
                                    </a:solidFill>
                                    <a:latin typeface="Cambria Math" charset="0"/>
                                  </a:rPr>
                                  <m:t>j</m:t>
                                </m:r>
                                <m:r>
                                  <a:rPr lang="en-US" altLang="zh-CN">
                                    <a:solidFill>
                                      <a:schemeClr val="tx1"/>
                                    </a:solidFill>
                                    <a:latin typeface="Cambria Math" charset="0"/>
                                  </a:rPr>
                                  <m:t>:</m:t>
                                </m:r>
                                <m:sSub>
                                  <m:sSubPr>
                                    <m:ctrlPr>
                                      <a:rPr lang="zh-CN" altLang="zh-CN" i="1">
                                        <a:solidFill>
                                          <a:schemeClr val="tx1"/>
                                        </a:solidFill>
                                        <a:latin typeface="Cambria Math" charset="0"/>
                                      </a:rPr>
                                    </m:ctrlPr>
                                  </m:sSubPr>
                                  <m:e>
                                    <m:r>
                                      <m:rPr>
                                        <m:sty m:val="p"/>
                                      </m:rPr>
                                      <a:rPr lang="en-US" altLang="zh-CN">
                                        <a:solidFill>
                                          <a:schemeClr val="tx1"/>
                                        </a:solidFill>
                                        <a:latin typeface="Cambria Math" charset="0"/>
                                      </a:rPr>
                                      <m:t>t</m:t>
                                    </m:r>
                                  </m:e>
                                  <m:sub>
                                    <m:r>
                                      <m:rPr>
                                        <m:sty m:val="p"/>
                                      </m:rPr>
                                      <a:rPr lang="en-US" altLang="zh-CN">
                                        <a:solidFill>
                                          <a:schemeClr val="tx1"/>
                                        </a:solidFill>
                                        <a:latin typeface="Cambria Math" charset="0"/>
                                      </a:rPr>
                                      <m:t>i</m:t>
                                    </m:r>
                                  </m:sub>
                                </m:sSub>
                                <m:r>
                                  <a:rPr lang="zh-TW" altLang="zh-CN">
                                    <a:solidFill>
                                      <a:schemeClr val="tx1"/>
                                    </a:solidFill>
                                    <a:latin typeface="Cambria Math" charset="0"/>
                                  </a:rPr>
                                  <m:t>∈</m:t>
                                </m:r>
                                <m:sSub>
                                  <m:sSubPr>
                                    <m:ctrlPr>
                                      <a:rPr lang="zh-CN" altLang="zh-CN" i="1">
                                        <a:solidFill>
                                          <a:schemeClr val="tx1"/>
                                        </a:solidFill>
                                        <a:latin typeface="Cambria Math" charset="0"/>
                                      </a:rPr>
                                    </m:ctrlPr>
                                  </m:sSubPr>
                                  <m:e>
                                    <m:r>
                                      <m:rPr>
                                        <m:sty m:val="p"/>
                                      </m:rPr>
                                      <a:rPr lang="zh-CN" altLang="zh-CN">
                                        <a:solidFill>
                                          <a:schemeClr val="tx1"/>
                                        </a:solidFill>
                                        <a:latin typeface="Cambria Math" charset="0"/>
                                      </a:rPr>
                                      <m:t>d</m:t>
                                    </m:r>
                                  </m:e>
                                  <m:sub>
                                    <m:r>
                                      <m:rPr>
                                        <m:sty m:val="p"/>
                                      </m:rPr>
                                      <a:rPr lang="zh-CN" altLang="zh-CN">
                                        <a:solidFill>
                                          <a:schemeClr val="tx1"/>
                                        </a:solidFill>
                                        <a:latin typeface="Cambria Math" charset="0"/>
                                      </a:rPr>
                                      <m:t>j</m:t>
                                    </m:r>
                                  </m:sub>
                                </m:sSub>
                              </m:e>
                            </m:d>
                          </m:e>
                        </m:d>
                      </m:den>
                    </m:f>
                  </m:oMath>
                </a14:m>
                <a:r>
                  <a:rPr lang="zh-CN" altLang="zh-CN" dirty="0">
                    <a:solidFill>
                      <a:schemeClr val="tx1"/>
                    </a:solidFill>
                  </a:rPr>
                  <a:t> </a:t>
                </a:r>
                <a:r>
                  <a:rPr lang="zh-CN" altLang="en-US" dirty="0" smtClean="0">
                    <a:solidFill>
                      <a:schemeClr val="tx1"/>
                    </a:solidFill>
                  </a:rPr>
                  <a:t>，</a:t>
                </a:r>
                <a:r>
                  <a:rPr lang="en-US" altLang="zh-CN" dirty="0"/>
                  <a:t> |D|</a:t>
                </a:r>
                <a:r>
                  <a:rPr lang="zh-CN" altLang="zh-CN" dirty="0"/>
                  <a:t>表示文件集的总文件数，分母表示包含词</a:t>
                </a:r>
                <a14:m>
                  <m:oMath xmlns:m="http://schemas.openxmlformats.org/officeDocument/2006/math">
                    <m:sSub>
                      <m:sSubPr>
                        <m:ctrlPr>
                          <a:rPr lang="zh-CN" altLang="zh-CN" i="1">
                            <a:latin typeface="Cambria Math" charset="0"/>
                          </a:rPr>
                        </m:ctrlPr>
                      </m:sSubPr>
                      <m:e>
                        <m:r>
                          <m:rPr>
                            <m:sty m:val="p"/>
                          </m:rPr>
                          <a:rPr lang="zh-CN" altLang="zh-CN">
                            <a:latin typeface="Cambria Math" charset="0"/>
                          </a:rPr>
                          <m:t>t</m:t>
                        </m:r>
                      </m:e>
                      <m:sub>
                        <m:r>
                          <m:rPr>
                            <m:sty m:val="p"/>
                          </m:rPr>
                          <a:rPr lang="zh-CN" altLang="zh-CN">
                            <a:latin typeface="Cambria Math" charset="0"/>
                          </a:rPr>
                          <m:t>i</m:t>
                        </m:r>
                      </m:sub>
                    </m:sSub>
                  </m:oMath>
                </a14:m>
                <a:r>
                  <a:rPr lang="zh-CN" altLang="zh-CN" dirty="0"/>
                  <a:t>的文档数 </a:t>
                </a:r>
                <a:endParaRPr lang="zh-CN" altLang="en-US" dirty="0" smtClean="0">
                  <a:solidFill>
                    <a:schemeClr val="tx1"/>
                  </a:solidFill>
                </a:endParaRPr>
              </a:p>
              <a:p>
                <a:pPr marL="342900" indent="-342900">
                  <a:buSzPct val="70000"/>
                  <a:buFont typeface="+mj-lt"/>
                  <a:buAutoNum type="arabicPeriod"/>
                </a:pPr>
                <a14:m>
                  <m:oMath xmlns:m="http://schemas.openxmlformats.org/officeDocument/2006/math">
                    <m:sSub>
                      <m:sSubPr>
                        <m:ctrlPr>
                          <a:rPr lang="zh-CN" altLang="zh-CN" i="1">
                            <a:solidFill>
                              <a:schemeClr val="tx1"/>
                            </a:solidFill>
                            <a:latin typeface="Cambria Math" charset="0"/>
                          </a:rPr>
                        </m:ctrlPr>
                      </m:sSubPr>
                      <m:e>
                        <m:r>
                          <m:rPr>
                            <m:sty m:val="p"/>
                          </m:rPr>
                          <a:rPr lang="zh-CN" altLang="zh-CN">
                            <a:solidFill>
                              <a:schemeClr val="tx1"/>
                            </a:solidFill>
                            <a:latin typeface="Cambria Math" charset="0"/>
                          </a:rPr>
                          <m:t>tfidf</m:t>
                        </m:r>
                      </m:e>
                      <m:sub>
                        <m:r>
                          <m:rPr>
                            <m:sty m:val="p"/>
                          </m:rPr>
                          <a:rPr lang="zh-CN" altLang="zh-CN">
                            <a:solidFill>
                              <a:schemeClr val="tx1"/>
                            </a:solidFill>
                            <a:latin typeface="Cambria Math" charset="0"/>
                          </a:rPr>
                          <m:t>i</m:t>
                        </m:r>
                        <m:r>
                          <a:rPr lang="zh-CN" altLang="zh-CN">
                            <a:solidFill>
                              <a:schemeClr val="tx1"/>
                            </a:solidFill>
                            <a:latin typeface="Cambria Math" charset="0"/>
                          </a:rPr>
                          <m:t>,</m:t>
                        </m:r>
                        <m:r>
                          <m:rPr>
                            <m:sty m:val="p"/>
                          </m:rPr>
                          <a:rPr lang="zh-CN" altLang="zh-CN">
                            <a:solidFill>
                              <a:schemeClr val="tx1"/>
                            </a:solidFill>
                            <a:latin typeface="Cambria Math" charset="0"/>
                          </a:rPr>
                          <m:t>j</m:t>
                        </m:r>
                      </m:sub>
                    </m:sSub>
                    <m:r>
                      <a:rPr lang="zh-CN" altLang="zh-CN">
                        <a:solidFill>
                          <a:schemeClr val="tx1"/>
                        </a:solidFill>
                        <a:latin typeface="Cambria Math" charset="0"/>
                      </a:rPr>
                      <m:t>= </m:t>
                    </m:r>
                    <m:sSub>
                      <m:sSubPr>
                        <m:ctrlPr>
                          <a:rPr lang="zh-CN" altLang="zh-CN" i="1">
                            <a:solidFill>
                              <a:schemeClr val="tx1"/>
                            </a:solidFill>
                            <a:latin typeface="Cambria Math" charset="0"/>
                          </a:rPr>
                        </m:ctrlPr>
                      </m:sSubPr>
                      <m:e>
                        <m:r>
                          <m:rPr>
                            <m:sty m:val="p"/>
                          </m:rPr>
                          <a:rPr lang="zh-CN" altLang="zh-CN">
                            <a:solidFill>
                              <a:schemeClr val="tx1"/>
                            </a:solidFill>
                            <a:latin typeface="Cambria Math" charset="0"/>
                          </a:rPr>
                          <m:t>tf</m:t>
                        </m:r>
                      </m:e>
                      <m:sub>
                        <m:r>
                          <m:rPr>
                            <m:sty m:val="p"/>
                          </m:rPr>
                          <a:rPr lang="zh-CN" altLang="zh-CN">
                            <a:solidFill>
                              <a:schemeClr val="tx1"/>
                            </a:solidFill>
                            <a:latin typeface="Cambria Math" charset="0"/>
                          </a:rPr>
                          <m:t>i</m:t>
                        </m:r>
                        <m:r>
                          <a:rPr lang="zh-CN" altLang="zh-CN">
                            <a:solidFill>
                              <a:schemeClr val="tx1"/>
                            </a:solidFill>
                            <a:latin typeface="Cambria Math" charset="0"/>
                          </a:rPr>
                          <m:t>,</m:t>
                        </m:r>
                        <m:r>
                          <m:rPr>
                            <m:sty m:val="p"/>
                          </m:rPr>
                          <a:rPr lang="zh-CN" altLang="zh-CN">
                            <a:solidFill>
                              <a:schemeClr val="tx1"/>
                            </a:solidFill>
                            <a:latin typeface="Cambria Math" charset="0"/>
                          </a:rPr>
                          <m:t>j</m:t>
                        </m:r>
                      </m:sub>
                    </m:sSub>
                    <m:r>
                      <a:rPr lang="zh-CN" altLang="zh-CN">
                        <a:solidFill>
                          <a:schemeClr val="tx1"/>
                        </a:solidFill>
                        <a:latin typeface="Cambria Math" charset="0"/>
                      </a:rPr>
                      <m:t> × </m:t>
                    </m:r>
                    <m:sSub>
                      <m:sSubPr>
                        <m:ctrlPr>
                          <a:rPr lang="zh-CN" altLang="zh-CN" i="1">
                            <a:solidFill>
                              <a:schemeClr val="tx1"/>
                            </a:solidFill>
                            <a:latin typeface="Cambria Math" charset="0"/>
                          </a:rPr>
                        </m:ctrlPr>
                      </m:sSubPr>
                      <m:e>
                        <m:r>
                          <m:rPr>
                            <m:sty m:val="p"/>
                          </m:rPr>
                          <a:rPr lang="zh-CN" altLang="zh-CN">
                            <a:solidFill>
                              <a:schemeClr val="tx1"/>
                            </a:solidFill>
                            <a:latin typeface="Cambria Math" charset="0"/>
                          </a:rPr>
                          <m:t>idf</m:t>
                        </m:r>
                      </m:e>
                      <m:sub>
                        <m:r>
                          <m:rPr>
                            <m:sty m:val="p"/>
                          </m:rPr>
                          <a:rPr lang="zh-CN" altLang="zh-CN">
                            <a:solidFill>
                              <a:schemeClr val="tx1"/>
                            </a:solidFill>
                            <a:latin typeface="Cambria Math" charset="0"/>
                          </a:rPr>
                          <m:t>i</m:t>
                        </m:r>
                      </m:sub>
                    </m:sSub>
                  </m:oMath>
                </a14:m>
                <a:endParaRPr kumimoji="0" lang="zh-CN" altLang="en-US" sz="1800" b="0" i="0" u="none" strike="noStrike" cap="none" spc="0" normalizeH="0" baseline="0" dirty="0">
                  <a:ln>
                    <a:noFill/>
                  </a:ln>
                  <a:solidFill>
                    <a:schemeClr val="tx1"/>
                  </a:solidFill>
                  <a:effectLst/>
                  <a:uFillTx/>
                  <a:latin typeface="+mj-lt"/>
                  <a:ea typeface="+mj-ea"/>
                  <a:cs typeface="+mj-cs"/>
                  <a:sym typeface="Arial"/>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1042987" y="4568064"/>
                <a:ext cx="7919217" cy="1326323"/>
              </a:xfrm>
              <a:prstGeom prst="rect">
                <a:avLst/>
              </a:prstGeom>
              <a:blipFill rotWithShape="0">
                <a:blip r:embed="rId4"/>
                <a:stretch>
                  <a:fillRect l="-615" t="-5023" r="-615" b="-31507"/>
                </a:stretch>
              </a:blipFill>
              <a:ln w="6350" cap="flat">
                <a:solidFill>
                  <a:schemeClr val="tx1"/>
                </a:solidFill>
                <a:miter lim="400000"/>
              </a:ln>
              <a:effectLst/>
            </p:spPr>
            <p:txBody>
              <a:bodyPr/>
              <a:lstStyle/>
              <a:p>
                <a:r>
                  <a:rPr lang="zh-CN" altLang="en-US">
                    <a:noFill/>
                  </a:rPr>
                  <a:t> </a:t>
                </a:r>
              </a:p>
            </p:txBody>
          </p:sp>
        </mc:Fallback>
      </mc:AlternateContent>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hape 103"/>
          <p:cNvSpPr>
            <a:spLocks noGrp="1"/>
          </p:cNvSpPr>
          <p:nvPr>
            <p:ph type="sldNum" sz="quarter" idx="2"/>
          </p:nvPr>
        </p:nvSpPr>
        <p:spPr>
          <a:xfrm>
            <a:off x="8241049" y="6284912"/>
            <a:ext cx="217152" cy="31339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9</a:t>
            </a:fld>
            <a:endParaRPr/>
          </a:p>
        </p:txBody>
      </p:sp>
      <p:sp>
        <p:nvSpPr>
          <p:cNvPr id="104" name="Shape 104"/>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rPr dirty="0"/>
              <a:t>研究方法·文本预处理</a:t>
            </a:r>
          </a:p>
        </p:txBody>
      </p:sp>
      <p:sp>
        <p:nvSpPr>
          <p:cNvPr id="105" name="Shape 105"/>
          <p:cNvSpPr/>
          <p:nvPr/>
        </p:nvSpPr>
        <p:spPr>
          <a:xfrm>
            <a:off x="293856" y="1335505"/>
            <a:ext cx="8372476" cy="43499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spcBef>
                <a:spcPts val="400"/>
              </a:spcBef>
              <a:buClr>
                <a:schemeClr val="accent1"/>
              </a:buClr>
              <a:buSzPct val="70000"/>
              <a:buFont typeface="Wingdings" charset="2"/>
              <a:buChar char="n"/>
              <a:defRPr sz="2000"/>
            </a:pPr>
            <a:r>
              <a:rPr dirty="0" smtClean="0"/>
              <a:t>特征选择方法</a:t>
            </a:r>
            <a:endParaRPr dirty="0"/>
          </a:p>
          <a:p>
            <a:pPr marL="800100" lvl="1" indent="-342900">
              <a:spcBef>
                <a:spcPts val="400"/>
              </a:spcBef>
              <a:buClr>
                <a:schemeClr val="accent1"/>
              </a:buClr>
              <a:buSzPct val="70000"/>
              <a:buFont typeface="Wingdings" charset="2"/>
              <a:buChar char="n"/>
              <a:defRPr sz="2000"/>
            </a:pPr>
            <a:r>
              <a:rPr dirty="0" smtClean="0"/>
              <a:t>CHI2统计</a:t>
            </a:r>
            <a:endParaRPr lang="zh-CN" altLang="en-US" dirty="0" smtClean="0"/>
          </a:p>
          <a:p>
            <a:pPr marL="800100" lvl="1" indent="-342900">
              <a:spcBef>
                <a:spcPts val="400"/>
              </a:spcBef>
              <a:buClr>
                <a:schemeClr val="accent1"/>
              </a:buClr>
              <a:buSzPct val="70000"/>
              <a:buFont typeface="Wingdings" charset="2"/>
              <a:buChar char="n"/>
              <a:defRPr sz="2000"/>
            </a:pPr>
            <a:endParaRPr lang="zh-CN" altLang="en-US" dirty="0"/>
          </a:p>
          <a:p>
            <a:pPr marL="800100" lvl="1" indent="-342900">
              <a:spcBef>
                <a:spcPts val="400"/>
              </a:spcBef>
              <a:buClr>
                <a:schemeClr val="accent1"/>
              </a:buClr>
              <a:buSzPct val="70000"/>
              <a:buFont typeface="Wingdings" charset="2"/>
              <a:buChar char="n"/>
              <a:defRPr sz="2000"/>
            </a:pPr>
            <a:endParaRPr lang="zh-CN" altLang="en-US" dirty="0" smtClean="0"/>
          </a:p>
          <a:p>
            <a:pPr marL="800100" lvl="1" indent="-342900">
              <a:spcBef>
                <a:spcPts val="400"/>
              </a:spcBef>
              <a:buClr>
                <a:schemeClr val="accent1"/>
              </a:buClr>
              <a:buSzPct val="70000"/>
              <a:buFont typeface="Wingdings" charset="2"/>
              <a:buChar char="n"/>
              <a:defRPr sz="2000"/>
            </a:pPr>
            <a:endParaRPr lang="zh-CN" altLang="en-US" dirty="0"/>
          </a:p>
          <a:p>
            <a:pPr marL="457200" lvl="1" indent="0">
              <a:spcBef>
                <a:spcPts val="400"/>
              </a:spcBef>
              <a:buClr>
                <a:schemeClr val="accent1"/>
              </a:buClr>
              <a:buSzPct val="70000"/>
              <a:defRPr sz="2000"/>
            </a:pPr>
            <a:endParaRPr dirty="0"/>
          </a:p>
          <a:p>
            <a:pPr marL="800100" lvl="1" indent="-342900">
              <a:spcBef>
                <a:spcPts val="400"/>
              </a:spcBef>
              <a:buClr>
                <a:schemeClr val="accent1"/>
              </a:buClr>
              <a:buSzPct val="70000"/>
              <a:buFont typeface="Wingdings" charset="2"/>
              <a:buChar char="n"/>
              <a:defRPr sz="2000"/>
            </a:pPr>
            <a:r>
              <a:rPr lang="zh-CN" altLang="en-US" dirty="0" smtClean="0"/>
              <a:t>互信息</a:t>
            </a:r>
            <a:r>
              <a:rPr lang="en-US" altLang="zh-CN" dirty="0" smtClean="0"/>
              <a:t>(MI)</a:t>
            </a:r>
            <a:endParaRPr lang="zh-CN" altLang="en-US" dirty="0" smtClean="0"/>
          </a:p>
          <a:p>
            <a:pPr marL="800100" lvl="1" indent="-342900">
              <a:spcBef>
                <a:spcPts val="400"/>
              </a:spcBef>
              <a:buClr>
                <a:schemeClr val="accent1"/>
              </a:buClr>
              <a:buSzPct val="70000"/>
              <a:buFont typeface="Wingdings" charset="2"/>
              <a:buChar char="n"/>
              <a:defRPr sz="2000"/>
            </a:pPr>
            <a:endParaRPr lang="zh-CN" altLang="en-US" dirty="0" smtClean="0"/>
          </a:p>
          <a:p>
            <a:pPr marL="800100" lvl="1" indent="-342900">
              <a:spcBef>
                <a:spcPts val="400"/>
              </a:spcBef>
              <a:buClr>
                <a:schemeClr val="accent1"/>
              </a:buClr>
              <a:buSzPct val="70000"/>
              <a:buFont typeface="Wingdings" charset="2"/>
              <a:buChar char="n"/>
              <a:defRPr sz="2000"/>
            </a:pPr>
            <a:endParaRPr dirty="0"/>
          </a:p>
          <a:p>
            <a:pPr marL="800100" lvl="1" indent="-342900">
              <a:spcBef>
                <a:spcPts val="400"/>
              </a:spcBef>
              <a:buClr>
                <a:schemeClr val="accent1"/>
              </a:buClr>
              <a:buSzPct val="70000"/>
              <a:buFont typeface="Wingdings" charset="2"/>
              <a:buChar char="n"/>
              <a:defRPr sz="2000"/>
            </a:pPr>
            <a:r>
              <a:rPr lang="zh-CN" altLang="en-US" dirty="0" smtClean="0"/>
              <a:t>信息增益</a:t>
            </a:r>
            <a:r>
              <a:rPr lang="en-US" altLang="zh-CN" dirty="0" smtClean="0"/>
              <a:t>(IG)</a:t>
            </a:r>
            <a:endParaRPr dirty="0"/>
          </a:p>
          <a:p>
            <a:pPr marL="342900" indent="-342900">
              <a:spcBef>
                <a:spcPts val="400"/>
              </a:spcBef>
              <a:buClr>
                <a:schemeClr val="accent1"/>
              </a:buClr>
              <a:buSzPct val="70000"/>
              <a:buFont typeface="Wingdings" charset="2"/>
              <a:buChar char="n"/>
              <a:defRPr sz="2000"/>
            </a:pPr>
            <a:endParaRPr dirty="0"/>
          </a:p>
          <a:p>
            <a:pPr marL="342900" indent="-342900">
              <a:spcBef>
                <a:spcPts val="400"/>
              </a:spcBef>
              <a:buClr>
                <a:schemeClr val="accent1"/>
              </a:buClr>
              <a:buSzPct val="70000"/>
              <a:buFont typeface="Wingdings" charset="2"/>
              <a:buChar char="n"/>
              <a:defRPr sz="2000"/>
            </a:pPr>
            <a:endParaRPr dirty="0"/>
          </a:p>
        </p:txBody>
      </p:sp>
      <mc:AlternateContent xmlns:mc="http://schemas.openxmlformats.org/markup-compatibility/2006" xmlns:a14="http://schemas.microsoft.com/office/drawing/2010/main">
        <mc:Choice Requires="a14">
          <p:sp>
            <p:nvSpPr>
              <p:cNvPr id="3" name="文本框 2"/>
              <p:cNvSpPr txBox="1"/>
              <p:nvPr/>
            </p:nvSpPr>
            <p:spPr>
              <a:xfrm>
                <a:off x="3646057" y="2133992"/>
                <a:ext cx="4091240" cy="1284837"/>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endParaRPr lang="zh-CN" altLang="en-US" i="1" dirty="0" smtClean="0"/>
              </a:p>
              <a:p>
                <a:pPr/>
                <a14:m>
                  <m:oMathPara xmlns:m="http://schemas.openxmlformats.org/officeDocument/2006/math">
                    <m:oMathParaPr>
                      <m:jc m:val="center"/>
                    </m:oMathParaPr>
                    <m:oMath xmlns:m="http://schemas.openxmlformats.org/officeDocument/2006/math">
                      <m:sSup>
                        <m:sSupPr>
                          <m:ctrlPr>
                            <a:rPr lang="zh-CN" altLang="zh-CN" i="1" smtClean="0">
                              <a:latin typeface="Cambria Math" charset="0"/>
                            </a:rPr>
                          </m:ctrlPr>
                        </m:sSupPr>
                        <m:e>
                          <m:r>
                            <m:rPr>
                              <m:sty m:val="p"/>
                            </m:rPr>
                            <a:rPr lang="en-US" altLang="zh-CN">
                              <a:latin typeface="Cambria Math" charset="0"/>
                            </a:rPr>
                            <m:t>χ</m:t>
                          </m:r>
                        </m:e>
                        <m:sup>
                          <m:r>
                            <a:rPr lang="en-US" altLang="zh-CN">
                              <a:latin typeface="Cambria Math" charset="0"/>
                            </a:rPr>
                            <m:t>2</m:t>
                          </m:r>
                        </m:sup>
                      </m:sSup>
                      <m:d>
                        <m:dPr>
                          <m:ctrlPr>
                            <a:rPr lang="zh-CN" altLang="zh-CN" i="1">
                              <a:latin typeface="Cambria Math" charset="0"/>
                            </a:rPr>
                          </m:ctrlPr>
                        </m:dPr>
                        <m:e>
                          <m:r>
                            <m:rPr>
                              <m:sty m:val="p"/>
                            </m:rPr>
                            <a:rPr lang="en-US" altLang="zh-CN">
                              <a:latin typeface="Cambria Math" charset="0"/>
                            </a:rPr>
                            <m:t>t</m:t>
                          </m:r>
                          <m:r>
                            <a:rPr lang="en-US" altLang="zh-CN">
                              <a:latin typeface="Cambria Math" charset="0"/>
                            </a:rPr>
                            <m:t>,</m:t>
                          </m:r>
                          <m:r>
                            <m:rPr>
                              <m:sty m:val="p"/>
                            </m:rPr>
                            <a:rPr lang="en-US" altLang="zh-CN">
                              <a:latin typeface="Cambria Math" charset="0"/>
                            </a:rPr>
                            <m:t>c</m:t>
                          </m:r>
                        </m:e>
                      </m:d>
                      <m:r>
                        <a:rPr lang="en-US" altLang="zh-CN">
                          <a:latin typeface="Cambria Math" charset="0"/>
                        </a:rPr>
                        <m:t>=</m:t>
                      </m:r>
                      <m:f>
                        <m:fPr>
                          <m:ctrlPr>
                            <a:rPr lang="zh-CN" altLang="zh-CN" i="1">
                              <a:latin typeface="Cambria Math" charset="0"/>
                            </a:rPr>
                          </m:ctrlPr>
                        </m:fPr>
                        <m:num>
                          <m:sSup>
                            <m:sSupPr>
                              <m:ctrlPr>
                                <a:rPr lang="zh-CN" altLang="zh-CN" i="1">
                                  <a:latin typeface="Cambria Math" charset="0"/>
                                </a:rPr>
                              </m:ctrlPr>
                            </m:sSupPr>
                            <m:e>
                              <m:r>
                                <m:rPr>
                                  <m:sty m:val="p"/>
                                </m:rPr>
                                <a:rPr lang="en-US" altLang="zh-CN">
                                  <a:latin typeface="Cambria Math" charset="0"/>
                                </a:rPr>
                                <m:t>N</m:t>
                              </m:r>
                              <m:r>
                                <a:rPr lang="en-US" altLang="zh-CN">
                                  <a:latin typeface="Cambria Math" charset="0"/>
                                </a:rPr>
                                <m:t>×(</m:t>
                              </m:r>
                              <m:r>
                                <m:rPr>
                                  <m:sty m:val="p"/>
                                </m:rPr>
                                <a:rPr lang="en-US" altLang="zh-CN">
                                  <a:latin typeface="Cambria Math" charset="0"/>
                                </a:rPr>
                                <m:t>AD</m:t>
                              </m:r>
                              <m:r>
                                <a:rPr lang="en-US" altLang="zh-CN" i="1">
                                  <a:latin typeface="Cambria Math" charset="0"/>
                                </a:rPr>
                                <m:t>−</m:t>
                              </m:r>
                              <m:r>
                                <m:rPr>
                                  <m:sty m:val="p"/>
                                </m:rPr>
                                <a:rPr lang="en-US" altLang="zh-CN">
                                  <a:latin typeface="Cambria Math" charset="0"/>
                                </a:rPr>
                                <m:t>CB</m:t>
                              </m:r>
                              <m:r>
                                <a:rPr lang="en-US" altLang="zh-CN">
                                  <a:latin typeface="Cambria Math" charset="0"/>
                                </a:rPr>
                                <m:t>)</m:t>
                              </m:r>
                            </m:e>
                            <m:sup>
                              <m:r>
                                <a:rPr lang="en-US" altLang="zh-CN">
                                  <a:latin typeface="Cambria Math" charset="0"/>
                                </a:rPr>
                                <m:t>2</m:t>
                              </m:r>
                            </m:sup>
                          </m:sSup>
                        </m:num>
                        <m:den>
                          <m:r>
                            <a:rPr lang="en-US" altLang="zh-CN">
                              <a:latin typeface="Cambria Math" charset="0"/>
                            </a:rPr>
                            <m:t>(</m:t>
                          </m:r>
                          <m:r>
                            <m:rPr>
                              <m:sty m:val="p"/>
                            </m:rPr>
                            <a:rPr lang="en-US" altLang="zh-CN">
                              <a:latin typeface="Cambria Math" charset="0"/>
                            </a:rPr>
                            <m:t>A</m:t>
                          </m:r>
                          <m:r>
                            <a:rPr lang="en-US" altLang="zh-CN">
                              <a:latin typeface="Cambria Math" charset="0"/>
                            </a:rPr>
                            <m:t>+</m:t>
                          </m:r>
                          <m:r>
                            <m:rPr>
                              <m:sty m:val="p"/>
                            </m:rPr>
                            <a:rPr lang="en-US" altLang="zh-CN">
                              <a:latin typeface="Cambria Math" charset="0"/>
                            </a:rPr>
                            <m:t>C</m:t>
                          </m:r>
                          <m:r>
                            <a:rPr lang="en-US" altLang="zh-CN">
                              <a:latin typeface="Cambria Math" charset="0"/>
                            </a:rPr>
                            <m:t>)(</m:t>
                          </m:r>
                          <m:r>
                            <m:rPr>
                              <m:sty m:val="p"/>
                            </m:rPr>
                            <a:rPr lang="en-US" altLang="zh-CN">
                              <a:latin typeface="Cambria Math" charset="0"/>
                            </a:rPr>
                            <m:t>B</m:t>
                          </m:r>
                          <m:r>
                            <a:rPr lang="en-US" altLang="zh-CN">
                              <a:latin typeface="Cambria Math" charset="0"/>
                            </a:rPr>
                            <m:t>+</m:t>
                          </m:r>
                          <m:r>
                            <m:rPr>
                              <m:sty m:val="p"/>
                            </m:rPr>
                            <a:rPr lang="en-US" altLang="zh-CN">
                              <a:latin typeface="Cambria Math" charset="0"/>
                            </a:rPr>
                            <m:t>D</m:t>
                          </m:r>
                          <m:r>
                            <a:rPr lang="en-US" altLang="zh-CN">
                              <a:latin typeface="Cambria Math" charset="0"/>
                            </a:rPr>
                            <m:t>)(</m:t>
                          </m:r>
                          <m:r>
                            <m:rPr>
                              <m:sty m:val="p"/>
                            </m:rPr>
                            <a:rPr lang="en-US" altLang="zh-CN">
                              <a:latin typeface="Cambria Math" charset="0"/>
                            </a:rPr>
                            <m:t>A</m:t>
                          </m:r>
                          <m:r>
                            <a:rPr lang="en-US" altLang="zh-CN">
                              <a:latin typeface="Cambria Math" charset="0"/>
                            </a:rPr>
                            <m:t>+</m:t>
                          </m:r>
                          <m:r>
                            <m:rPr>
                              <m:sty m:val="p"/>
                            </m:rPr>
                            <a:rPr lang="en-US" altLang="zh-CN">
                              <a:latin typeface="Cambria Math" charset="0"/>
                            </a:rPr>
                            <m:t>B</m:t>
                          </m:r>
                          <m:r>
                            <a:rPr lang="en-US" altLang="zh-CN">
                              <a:latin typeface="Cambria Math" charset="0"/>
                            </a:rPr>
                            <m:t>)(</m:t>
                          </m:r>
                          <m:r>
                            <m:rPr>
                              <m:sty m:val="p"/>
                            </m:rPr>
                            <a:rPr lang="en-US" altLang="zh-CN">
                              <a:latin typeface="Cambria Math" charset="0"/>
                            </a:rPr>
                            <m:t>C</m:t>
                          </m:r>
                          <m:r>
                            <a:rPr lang="en-US" altLang="zh-CN">
                              <a:latin typeface="Cambria Math" charset="0"/>
                            </a:rPr>
                            <m:t>+</m:t>
                          </m:r>
                          <m:r>
                            <m:rPr>
                              <m:sty m:val="p"/>
                            </m:rPr>
                            <a:rPr lang="en-US" altLang="zh-CN">
                              <a:latin typeface="Cambria Math" charset="0"/>
                            </a:rPr>
                            <m:t>D</m:t>
                          </m:r>
                          <m:r>
                            <a:rPr lang="en-US" altLang="zh-CN">
                              <a:latin typeface="Cambria Math" charset="0"/>
                            </a:rPr>
                            <m:t>)</m:t>
                          </m:r>
                        </m:den>
                      </m:f>
                    </m:oMath>
                  </m:oMathPara>
                </a14:m>
                <a:endParaRPr lang="zh-CN" altLang="en-US" dirty="0"/>
              </a:p>
              <a:p>
                <a:endParaRPr lang="zh-CN" altLang="en-US" i="0" dirty="0" smtClean="0">
                  <a:latin typeface="+mj-lt"/>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3646057" y="2133992"/>
                <a:ext cx="4091240" cy="1284837"/>
              </a:xfrm>
              <a:prstGeom prst="rect">
                <a:avLst/>
              </a:prstGeom>
              <a:blipFill rotWithShape="0">
                <a:blip r:embed="rId2"/>
                <a:stretch>
                  <a:fillRect/>
                </a:stretch>
              </a:blipFill>
              <a:ln w="12700" cap="flat">
                <a:solidFill>
                  <a:schemeClr val="tx1"/>
                </a:solidFill>
                <a:miter lim="400000"/>
              </a:ln>
              <a:effectLst/>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120980824"/>
              </p:ext>
            </p:extLst>
          </p:nvPr>
        </p:nvGraphicFramePr>
        <p:xfrm>
          <a:off x="1042987" y="2133992"/>
          <a:ext cx="2603070" cy="1294006"/>
        </p:xfrm>
        <a:graphic>
          <a:graphicData uri="http://schemas.openxmlformats.org/drawingml/2006/table">
            <a:tbl>
              <a:tblPr firstRow="1" bandRow="1">
                <a:tableStyleId>{5940675A-B579-460E-94D1-54222C63F5DA}</a:tableStyleId>
              </a:tblPr>
              <a:tblGrid>
                <a:gridCol w="728261"/>
                <a:gridCol w="573273"/>
                <a:gridCol w="650768"/>
                <a:gridCol w="650768"/>
              </a:tblGrid>
              <a:tr h="331162">
                <a:tc>
                  <a:txBody>
                    <a:bodyPr/>
                    <a:lstStyle/>
                    <a:p>
                      <a:pPr algn="ctr"/>
                      <a:endParaRPr lang="zh-CN" altLang="en-US" sz="1200" dirty="0"/>
                    </a:p>
                  </a:txBody>
                  <a:tcPr anchor="ctr"/>
                </a:tc>
                <a:tc>
                  <a:txBody>
                    <a:bodyPr/>
                    <a:lstStyle/>
                    <a:p>
                      <a:pPr algn="ctr"/>
                      <a:r>
                        <a:rPr lang="en-US" altLang="zh-CN" sz="1200" dirty="0" smtClean="0"/>
                        <a:t>c</a:t>
                      </a:r>
                      <a:r>
                        <a:rPr lang="zh-CN" altLang="en-US" sz="1200" dirty="0" smtClean="0"/>
                        <a:t>类</a:t>
                      </a:r>
                      <a:endParaRPr lang="zh-CN" altLang="en-US" sz="1200" dirty="0"/>
                    </a:p>
                  </a:txBody>
                  <a:tcPr anchor="ctr"/>
                </a:tc>
                <a:tc>
                  <a:txBody>
                    <a:bodyPr/>
                    <a:lstStyle/>
                    <a:p>
                      <a:pPr algn="ctr"/>
                      <a:r>
                        <a:rPr lang="zh-CN" altLang="en-US" sz="1200" dirty="0" smtClean="0"/>
                        <a:t>非</a:t>
                      </a:r>
                      <a:r>
                        <a:rPr lang="en-US" altLang="zh-CN" sz="1200" dirty="0" smtClean="0"/>
                        <a:t>c</a:t>
                      </a:r>
                      <a:r>
                        <a:rPr lang="zh-CN" altLang="en-US" sz="1200" dirty="0" smtClean="0"/>
                        <a:t>类</a:t>
                      </a:r>
                      <a:endParaRPr lang="zh-CN" altLang="en-US" sz="1200" dirty="0"/>
                    </a:p>
                  </a:txBody>
                  <a:tcPr anchor="ctr"/>
                </a:tc>
                <a:tc>
                  <a:txBody>
                    <a:bodyPr/>
                    <a:lstStyle/>
                    <a:p>
                      <a:pPr algn="ctr"/>
                      <a:r>
                        <a:rPr lang="zh-CN" altLang="en-US" sz="1200" dirty="0" smtClean="0"/>
                        <a:t>总计</a:t>
                      </a:r>
                      <a:endParaRPr lang="zh-CN" altLang="en-US" sz="1200" dirty="0"/>
                    </a:p>
                  </a:txBody>
                  <a:tcPr anchor="ctr"/>
                </a:tc>
              </a:tr>
              <a:tr h="344262">
                <a:tc>
                  <a:txBody>
                    <a:bodyPr/>
                    <a:lstStyle/>
                    <a:p>
                      <a:pPr algn="ctr"/>
                      <a:r>
                        <a:rPr lang="zh-CN" altLang="en-US" sz="1200" dirty="0" smtClean="0"/>
                        <a:t>包含</a:t>
                      </a:r>
                      <a:r>
                        <a:rPr lang="en-US" altLang="zh-CN" sz="1200" dirty="0" smtClean="0"/>
                        <a:t>t</a:t>
                      </a:r>
                      <a:endParaRPr lang="zh-CN" altLang="en-US" sz="1200" dirty="0"/>
                    </a:p>
                  </a:txBody>
                  <a:tcPr anchor="ctr"/>
                </a:tc>
                <a:tc>
                  <a:txBody>
                    <a:bodyPr/>
                    <a:lstStyle/>
                    <a:p>
                      <a:pPr algn="ctr"/>
                      <a:r>
                        <a:rPr lang="en-US" altLang="zh-CN" sz="1200" dirty="0" smtClean="0"/>
                        <a:t>A</a:t>
                      </a:r>
                      <a:endParaRPr lang="zh-CN" altLang="en-US" sz="1200" dirty="0"/>
                    </a:p>
                  </a:txBody>
                  <a:tcPr anchor="ctr"/>
                </a:tc>
                <a:tc>
                  <a:txBody>
                    <a:bodyPr/>
                    <a:lstStyle/>
                    <a:p>
                      <a:pPr algn="ctr"/>
                      <a:r>
                        <a:rPr lang="en-US" altLang="zh-CN" sz="1200" dirty="0" smtClean="0"/>
                        <a:t>B</a:t>
                      </a:r>
                      <a:endParaRPr lang="zh-CN" altLang="en-US" sz="1200" dirty="0" smtClean="0"/>
                    </a:p>
                  </a:txBody>
                  <a:tcPr anchor="ctr"/>
                </a:tc>
                <a:tc>
                  <a:txBody>
                    <a:bodyPr/>
                    <a:lstStyle/>
                    <a:p>
                      <a:pPr algn="ctr"/>
                      <a:r>
                        <a:rPr lang="en-US" altLang="zh-CN" sz="1200" dirty="0" smtClean="0"/>
                        <a:t>A+B</a:t>
                      </a:r>
                      <a:endParaRPr lang="zh-CN" altLang="en-US" sz="1200" dirty="0"/>
                    </a:p>
                  </a:txBody>
                  <a:tcPr anchor="ctr"/>
                </a:tc>
              </a:tr>
              <a:tr h="265151">
                <a:tc>
                  <a:txBody>
                    <a:bodyPr/>
                    <a:lstStyle/>
                    <a:p>
                      <a:pPr algn="ctr"/>
                      <a:r>
                        <a:rPr lang="zh-CN" altLang="en-US" sz="1200" dirty="0" smtClean="0"/>
                        <a:t>不包含</a:t>
                      </a:r>
                      <a:r>
                        <a:rPr lang="en-US" altLang="zh-CN" sz="1200" dirty="0" smtClean="0"/>
                        <a:t>t</a:t>
                      </a:r>
                      <a:endParaRPr lang="zh-CN" altLang="en-US" sz="1200" dirty="0"/>
                    </a:p>
                  </a:txBody>
                  <a:tcPr anchor="ctr"/>
                </a:tc>
                <a:tc>
                  <a:txBody>
                    <a:bodyPr/>
                    <a:lstStyle/>
                    <a:p>
                      <a:pPr algn="ctr"/>
                      <a:r>
                        <a:rPr lang="en-US" altLang="zh-CN" sz="1200" dirty="0" smtClean="0"/>
                        <a:t>C</a:t>
                      </a:r>
                      <a:endParaRPr lang="zh-CN" altLang="en-US" sz="1200" dirty="0"/>
                    </a:p>
                  </a:txBody>
                  <a:tcPr anchor="ctr"/>
                </a:tc>
                <a:tc>
                  <a:txBody>
                    <a:bodyPr/>
                    <a:lstStyle/>
                    <a:p>
                      <a:pPr algn="ctr"/>
                      <a:r>
                        <a:rPr lang="en-US" altLang="zh-CN" sz="1200" dirty="0" smtClean="0"/>
                        <a:t>D</a:t>
                      </a:r>
                      <a:endParaRPr lang="zh-CN" altLang="en-US" sz="1200" dirty="0"/>
                    </a:p>
                  </a:txBody>
                  <a:tcPr anchor="ctr"/>
                </a:tc>
                <a:tc>
                  <a:txBody>
                    <a:bodyPr/>
                    <a:lstStyle/>
                    <a:p>
                      <a:pPr algn="ctr"/>
                      <a:r>
                        <a:rPr lang="en-US" altLang="zh-CN" sz="1200" dirty="0" smtClean="0"/>
                        <a:t>C+D</a:t>
                      </a:r>
                      <a:endParaRPr lang="zh-CN" altLang="en-US" sz="1200" dirty="0"/>
                    </a:p>
                  </a:txBody>
                  <a:tcPr anchor="ctr"/>
                </a:tc>
              </a:tr>
              <a:tr h="344262">
                <a:tc>
                  <a:txBody>
                    <a:bodyPr/>
                    <a:lstStyle/>
                    <a:p>
                      <a:pPr algn="ctr"/>
                      <a:r>
                        <a:rPr lang="zh-CN" altLang="en-US" sz="1200" dirty="0" smtClean="0"/>
                        <a:t>总计</a:t>
                      </a:r>
                      <a:endParaRPr lang="zh-CN" altLang="en-US" sz="1200" dirty="0"/>
                    </a:p>
                  </a:txBody>
                  <a:tcPr anchor="ctr"/>
                </a:tc>
                <a:tc>
                  <a:txBody>
                    <a:bodyPr/>
                    <a:lstStyle/>
                    <a:p>
                      <a:pPr algn="ctr"/>
                      <a:r>
                        <a:rPr lang="en-US" altLang="zh-CN" sz="1200" dirty="0" smtClean="0"/>
                        <a:t>A+C</a:t>
                      </a:r>
                      <a:endParaRPr lang="zh-CN" altLang="en-US" sz="1200" dirty="0"/>
                    </a:p>
                  </a:txBody>
                  <a:tcPr anchor="ctr"/>
                </a:tc>
                <a:tc>
                  <a:txBody>
                    <a:bodyPr/>
                    <a:lstStyle/>
                    <a:p>
                      <a:pPr algn="ctr"/>
                      <a:r>
                        <a:rPr lang="en-US" altLang="zh-CN" sz="1200" dirty="0" smtClean="0"/>
                        <a:t>B+D</a:t>
                      </a:r>
                      <a:endParaRPr lang="zh-CN" altLang="en-US" sz="1200" dirty="0"/>
                    </a:p>
                  </a:txBody>
                  <a:tcPr anchor="ctr"/>
                </a:tc>
                <a:tc>
                  <a:txBody>
                    <a:bodyPr/>
                    <a:lstStyle/>
                    <a:p>
                      <a:pPr algn="ctr"/>
                      <a:r>
                        <a:rPr lang="en-US" altLang="zh-CN" sz="1200" dirty="0" smtClean="0"/>
                        <a:t>N</a:t>
                      </a:r>
                      <a:endParaRPr lang="zh-CN" altLang="en-US" sz="1200" dirty="0"/>
                    </a:p>
                  </a:txBody>
                  <a:tcPr anchor="ctr"/>
                </a:tc>
              </a:tr>
            </a:tbl>
          </a:graphicData>
        </a:graphic>
      </p:graphicFrame>
      <mc:AlternateContent xmlns:mc="http://schemas.openxmlformats.org/markup-compatibility/2006" xmlns:a14="http://schemas.microsoft.com/office/drawing/2010/main">
        <mc:Choice Requires="a14">
          <p:sp>
            <p:nvSpPr>
              <p:cNvPr id="8" name="文本框 7"/>
              <p:cNvSpPr txBox="1"/>
              <p:nvPr/>
            </p:nvSpPr>
            <p:spPr>
              <a:xfrm>
                <a:off x="1042987" y="3945736"/>
                <a:ext cx="6694310" cy="543160"/>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14:m>
                  <m:oMath xmlns:m="http://schemas.openxmlformats.org/officeDocument/2006/math">
                    <m:r>
                      <m:rPr>
                        <m:sty m:val="p"/>
                      </m:rPr>
                      <a:rPr lang="en-US" altLang="zh-CN">
                        <a:latin typeface="Cambria Math" charset="0"/>
                      </a:rPr>
                      <m:t>MI</m:t>
                    </m:r>
                    <m:d>
                      <m:dPr>
                        <m:ctrlPr>
                          <a:rPr lang="zh-CN" altLang="zh-CN" i="1">
                            <a:latin typeface="Cambria Math" charset="0"/>
                          </a:rPr>
                        </m:ctrlPr>
                      </m:dPr>
                      <m:e>
                        <m:r>
                          <m:rPr>
                            <m:sty m:val="p"/>
                          </m:rPr>
                          <a:rPr lang="en-US" altLang="zh-CN">
                            <a:latin typeface="Cambria Math" charset="0"/>
                          </a:rPr>
                          <m:t>t</m:t>
                        </m:r>
                        <m:r>
                          <a:rPr lang="en-US" altLang="zh-CN">
                            <a:latin typeface="Cambria Math" charset="0"/>
                          </a:rPr>
                          <m:t>,</m:t>
                        </m:r>
                        <m:r>
                          <m:rPr>
                            <m:sty m:val="p"/>
                          </m:rPr>
                          <a:rPr lang="en-US" altLang="zh-CN">
                            <a:latin typeface="Cambria Math" charset="0"/>
                          </a:rPr>
                          <m:t>c</m:t>
                        </m:r>
                      </m:e>
                    </m:d>
                    <m:r>
                      <a:rPr lang="en-US" altLang="zh-CN">
                        <a:latin typeface="Cambria Math" charset="0"/>
                      </a:rPr>
                      <m:t>=</m:t>
                    </m:r>
                    <m:r>
                      <m:rPr>
                        <m:sty m:val="p"/>
                      </m:rPr>
                      <a:rPr lang="en-US" altLang="zh-CN">
                        <a:latin typeface="Cambria Math" charset="0"/>
                      </a:rPr>
                      <m:t>log</m:t>
                    </m:r>
                    <m:f>
                      <m:fPr>
                        <m:ctrlPr>
                          <a:rPr lang="zh-CN" altLang="zh-CN" i="1">
                            <a:latin typeface="Cambria Math" charset="0"/>
                          </a:rPr>
                        </m:ctrlPr>
                      </m:fPr>
                      <m:num>
                        <m:r>
                          <m:rPr>
                            <m:sty m:val="p"/>
                          </m:rPr>
                          <a:rPr lang="en-US" altLang="zh-CN">
                            <a:latin typeface="Cambria Math" charset="0"/>
                          </a:rPr>
                          <m:t>P</m:t>
                        </m:r>
                        <m:d>
                          <m:dPr>
                            <m:ctrlPr>
                              <a:rPr lang="zh-CN" altLang="zh-CN" i="1">
                                <a:latin typeface="Cambria Math" charset="0"/>
                              </a:rPr>
                            </m:ctrlPr>
                          </m:dPr>
                          <m:e>
                            <m:r>
                              <m:rPr>
                                <m:sty m:val="p"/>
                              </m:rPr>
                              <a:rPr lang="en-US" altLang="zh-CN">
                                <a:latin typeface="Cambria Math" charset="0"/>
                              </a:rPr>
                              <m:t>c</m:t>
                            </m:r>
                          </m:e>
                          <m:e>
                            <m:r>
                              <m:rPr>
                                <m:sty m:val="p"/>
                              </m:rPr>
                              <a:rPr lang="en-US" altLang="zh-CN">
                                <a:latin typeface="Cambria Math" charset="0"/>
                              </a:rPr>
                              <m:t>t</m:t>
                            </m:r>
                          </m:e>
                        </m:d>
                      </m:num>
                      <m:den>
                        <m:r>
                          <m:rPr>
                            <m:sty m:val="p"/>
                          </m:rPr>
                          <a:rPr lang="en-US" altLang="zh-CN">
                            <a:latin typeface="Cambria Math" charset="0"/>
                          </a:rPr>
                          <m:t>P</m:t>
                        </m:r>
                        <m:d>
                          <m:dPr>
                            <m:ctrlPr>
                              <a:rPr lang="zh-CN" altLang="zh-CN" i="1">
                                <a:latin typeface="Cambria Math" charset="0"/>
                              </a:rPr>
                            </m:ctrlPr>
                          </m:dPr>
                          <m:e>
                            <m:r>
                              <m:rPr>
                                <m:sty m:val="p"/>
                              </m:rPr>
                              <a:rPr lang="en-US" altLang="zh-CN">
                                <a:latin typeface="Cambria Math" charset="0"/>
                              </a:rPr>
                              <m:t>t</m:t>
                            </m:r>
                          </m:e>
                        </m:d>
                      </m:den>
                    </m:f>
                    <m:r>
                      <a:rPr lang="en-US" altLang="zh-CN">
                        <a:latin typeface="Cambria Math" charset="0"/>
                      </a:rPr>
                      <m:t>=</m:t>
                    </m:r>
                    <m:r>
                      <m:rPr>
                        <m:sty m:val="p"/>
                      </m:rPr>
                      <a:rPr lang="en-US" altLang="zh-CN">
                        <a:latin typeface="Cambria Math" charset="0"/>
                      </a:rPr>
                      <m:t>logP</m:t>
                    </m:r>
                    <m:d>
                      <m:dPr>
                        <m:ctrlPr>
                          <a:rPr lang="zh-CN" altLang="zh-CN" i="1">
                            <a:latin typeface="Cambria Math" charset="0"/>
                          </a:rPr>
                        </m:ctrlPr>
                      </m:dPr>
                      <m:e>
                        <m:r>
                          <m:rPr>
                            <m:sty m:val="p"/>
                          </m:rPr>
                          <a:rPr lang="en-US" altLang="zh-CN">
                            <a:latin typeface="Cambria Math" charset="0"/>
                          </a:rPr>
                          <m:t>c</m:t>
                        </m:r>
                      </m:e>
                      <m:e>
                        <m:r>
                          <m:rPr>
                            <m:sty m:val="p"/>
                          </m:rPr>
                          <a:rPr lang="en-US" altLang="zh-CN">
                            <a:latin typeface="Cambria Math" charset="0"/>
                          </a:rPr>
                          <m:t>t</m:t>
                        </m:r>
                      </m:e>
                    </m:d>
                    <m:r>
                      <a:rPr lang="en-US" altLang="zh-CN" i="1">
                        <a:latin typeface="Cambria Math" charset="0"/>
                      </a:rPr>
                      <m:t>−</m:t>
                    </m:r>
                    <m:r>
                      <m:rPr>
                        <m:sty m:val="p"/>
                      </m:rPr>
                      <a:rPr lang="en-US" altLang="zh-CN">
                        <a:latin typeface="Cambria Math" charset="0"/>
                      </a:rPr>
                      <m:t>logP</m:t>
                    </m:r>
                    <m:r>
                      <a:rPr lang="en-US" altLang="zh-CN">
                        <a:latin typeface="Cambria Math" charset="0"/>
                      </a:rPr>
                      <m:t>(</m:t>
                    </m:r>
                    <m:r>
                      <m:rPr>
                        <m:sty m:val="p"/>
                      </m:rPr>
                      <a:rPr lang="en-US" altLang="zh-CN">
                        <a:latin typeface="Cambria Math" charset="0"/>
                      </a:rPr>
                      <m:t>t</m:t>
                    </m:r>
                    <m:r>
                      <a:rPr lang="en-US" altLang="zh-CN">
                        <a:latin typeface="Cambria Math" charset="0"/>
                      </a:rPr>
                      <m:t>)</m:t>
                    </m:r>
                  </m:oMath>
                </a14:m>
                <a:r>
                  <a:rPr lang="zh-CN" altLang="zh-CN" dirty="0"/>
                  <a:t> </a:t>
                </a:r>
                <a:endParaRPr lang="zh-CN" altLang="en-US" i="0" dirty="0" smtClean="0">
                  <a:latin typeface="+mj-lt"/>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1042987" y="3945736"/>
                <a:ext cx="6694310" cy="543160"/>
              </a:xfrm>
              <a:prstGeom prst="rect">
                <a:avLst/>
              </a:prstGeom>
              <a:blipFill rotWithShape="0">
                <a:blip r:embed="rId3"/>
                <a:stretch>
                  <a:fillRect/>
                </a:stretch>
              </a:blipFill>
              <a:ln w="12700" cap="flat">
                <a:solidFill>
                  <a:schemeClr val="tx1"/>
                </a:solid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1042987" y="5059026"/>
                <a:ext cx="6694310" cy="1023740"/>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14:m>
                  <m:oMath xmlns:m="http://schemas.openxmlformats.org/officeDocument/2006/math">
                    <m:r>
                      <m:rPr>
                        <m:sty m:val="p"/>
                      </m:rPr>
                      <a:rPr lang="en-US" altLang="zh-CN" sz="1200" smtClean="0">
                        <a:latin typeface="Cambria Math" charset="0"/>
                      </a:rPr>
                      <m:t>H</m:t>
                    </m:r>
                    <m:d>
                      <m:dPr>
                        <m:ctrlPr>
                          <a:rPr lang="zh-CN" altLang="zh-CN" sz="1200" i="1">
                            <a:latin typeface="Cambria Math" charset="0"/>
                          </a:rPr>
                        </m:ctrlPr>
                      </m:dPr>
                      <m:e>
                        <m:r>
                          <m:rPr>
                            <m:sty m:val="p"/>
                          </m:rPr>
                          <a:rPr lang="en-US" altLang="zh-CN" sz="1200" b="0" i="0" smtClean="0">
                            <a:latin typeface="Cambria Math" charset="0"/>
                          </a:rPr>
                          <m:t>C</m:t>
                        </m:r>
                      </m:e>
                    </m:d>
                    <m:r>
                      <a:rPr lang="en-US" altLang="zh-CN" sz="1200">
                        <a:latin typeface="Cambria Math" charset="0"/>
                      </a:rPr>
                      <m:t>=</m:t>
                    </m:r>
                    <m:r>
                      <a:rPr lang="en-US" altLang="zh-CN" sz="1200" i="1">
                        <a:latin typeface="Cambria Math" charset="0"/>
                      </a:rPr>
                      <m:t>−</m:t>
                    </m:r>
                    <m:nary>
                      <m:naryPr>
                        <m:chr m:val="∑"/>
                        <m:limLoc m:val="undOvr"/>
                        <m:ctrlPr>
                          <a:rPr lang="zh-CN" altLang="zh-CN" sz="1200" i="1" smtClean="0">
                            <a:latin typeface="Cambria Math" charset="0"/>
                          </a:rPr>
                        </m:ctrlPr>
                      </m:naryPr>
                      <m:sub>
                        <m:r>
                          <m:rPr>
                            <m:sty m:val="p"/>
                          </m:rPr>
                          <a:rPr lang="en-US" altLang="zh-CN" sz="1200" smtClean="0">
                            <a:latin typeface="Cambria Math" charset="0"/>
                          </a:rPr>
                          <m:t>i</m:t>
                        </m:r>
                        <m:r>
                          <a:rPr lang="en-US" altLang="zh-CN" sz="1200" smtClean="0">
                            <a:latin typeface="Cambria Math" charset="0"/>
                          </a:rPr>
                          <m:t>=1</m:t>
                        </m:r>
                      </m:sub>
                      <m:sup>
                        <m:r>
                          <m:rPr>
                            <m:sty m:val="p"/>
                          </m:rPr>
                          <a:rPr lang="en-US" altLang="zh-CN" sz="1200" smtClean="0">
                            <a:latin typeface="Cambria Math" charset="0"/>
                          </a:rPr>
                          <m:t>m</m:t>
                        </m:r>
                      </m:sup>
                      <m:e>
                        <m:r>
                          <m:rPr>
                            <m:sty m:val="p"/>
                          </m:rPr>
                          <a:rPr lang="en-US" altLang="zh-CN" sz="1200" smtClean="0">
                            <a:latin typeface="Cambria Math" charset="0"/>
                          </a:rPr>
                          <m:t>P</m:t>
                        </m:r>
                        <m:d>
                          <m:dPr>
                            <m:ctrlPr>
                              <a:rPr lang="zh-CN" altLang="zh-CN" sz="1200" i="1">
                                <a:latin typeface="Cambria Math" charset="0"/>
                              </a:rPr>
                            </m:ctrlPr>
                          </m:dPr>
                          <m:e>
                            <m:sSub>
                              <m:sSubPr>
                                <m:ctrlPr>
                                  <a:rPr lang="zh-CN" altLang="zh-CN" sz="1200" i="1">
                                    <a:latin typeface="Cambria Math" charset="0"/>
                                  </a:rPr>
                                </m:ctrlPr>
                              </m:sSubPr>
                              <m:e>
                                <m:r>
                                  <m:rPr>
                                    <m:sty m:val="p"/>
                                  </m:rPr>
                                  <a:rPr lang="en-US" altLang="zh-CN" sz="1200">
                                    <a:latin typeface="Cambria Math" charset="0"/>
                                  </a:rPr>
                                  <m:t>c</m:t>
                                </m:r>
                              </m:e>
                              <m:sub>
                                <m:r>
                                  <m:rPr>
                                    <m:sty m:val="p"/>
                                  </m:rPr>
                                  <a:rPr lang="en-US" altLang="zh-CN" sz="1200">
                                    <a:latin typeface="Cambria Math" charset="0"/>
                                  </a:rPr>
                                  <m:t>i</m:t>
                                </m:r>
                              </m:sub>
                            </m:sSub>
                          </m:e>
                        </m:d>
                        <m:r>
                          <m:rPr>
                            <m:sty m:val="p"/>
                          </m:rPr>
                          <a:rPr lang="en-US" altLang="zh-CN" sz="1200">
                            <a:latin typeface="Cambria Math" charset="0"/>
                          </a:rPr>
                          <m:t>logP</m:t>
                        </m:r>
                        <m:r>
                          <a:rPr lang="en-US" altLang="zh-CN" sz="1200">
                            <a:latin typeface="Cambria Math" charset="0"/>
                          </a:rPr>
                          <m:t>(</m:t>
                        </m:r>
                        <m:sSub>
                          <m:sSubPr>
                            <m:ctrlPr>
                              <a:rPr lang="zh-CN" altLang="zh-CN" sz="1200" i="1">
                                <a:latin typeface="Cambria Math" charset="0"/>
                              </a:rPr>
                            </m:ctrlPr>
                          </m:sSubPr>
                          <m:e>
                            <m:r>
                              <m:rPr>
                                <m:sty m:val="p"/>
                              </m:rPr>
                              <a:rPr lang="en-US" altLang="zh-CN" sz="1200">
                                <a:latin typeface="Cambria Math" charset="0"/>
                              </a:rPr>
                              <m:t>c</m:t>
                            </m:r>
                          </m:e>
                          <m:sub>
                            <m:r>
                              <m:rPr>
                                <m:sty m:val="p"/>
                              </m:rPr>
                              <a:rPr lang="en-US" altLang="zh-CN" sz="1200">
                                <a:latin typeface="Cambria Math" charset="0"/>
                              </a:rPr>
                              <m:t>i</m:t>
                            </m:r>
                          </m:sub>
                        </m:sSub>
                        <m:r>
                          <a:rPr lang="en-US" altLang="zh-CN" sz="1200">
                            <a:latin typeface="Cambria Math" charset="0"/>
                          </a:rPr>
                          <m:t>)</m:t>
                        </m:r>
                      </m:e>
                    </m:nary>
                  </m:oMath>
                </a14:m>
                <a:r>
                  <a:rPr lang="zh-CN" altLang="en-US" sz="1200" i="0" dirty="0" smtClean="0"/>
                  <a:t>，</a:t>
                </a:r>
                <a:r>
                  <a:rPr lang="en-US" altLang="zh-CN" sz="1200" i="0" dirty="0" smtClean="0"/>
                  <a:t>m</a:t>
                </a:r>
                <a:r>
                  <a:rPr lang="zh-CN" altLang="en-US" sz="1200" i="0" dirty="0" smtClean="0"/>
                  <a:t>是类数</a:t>
                </a:r>
                <a:r>
                  <a:rPr lang="zh-CN" altLang="en-US" sz="1200" dirty="0" smtClean="0"/>
                  <a:t>，</a:t>
                </a:r>
                <a:r>
                  <a:rPr lang="en-US" altLang="zh-CN" sz="1200" dirty="0" smtClean="0"/>
                  <a:t>m=|C|</a:t>
                </a:r>
                <a:endParaRPr lang="zh-CN" altLang="en-US" sz="1200" i="0" dirty="0" smtClean="0"/>
              </a:p>
              <a:p>
                <a:pPr/>
                <a14:m>
                  <m:oMathPara xmlns:m="http://schemas.openxmlformats.org/officeDocument/2006/math">
                    <m:oMathParaPr>
                      <m:jc m:val="left"/>
                    </m:oMathParaPr>
                    <m:oMath xmlns:m="http://schemas.openxmlformats.org/officeDocument/2006/math">
                      <m:r>
                        <m:rPr>
                          <m:sty m:val="p"/>
                        </m:rPr>
                        <a:rPr lang="en-US" altLang="zh-CN" sz="1200" dirty="0">
                          <a:latin typeface="Cambria Math" charset="0"/>
                        </a:rPr>
                        <m:t>H</m:t>
                      </m:r>
                      <m:d>
                        <m:dPr>
                          <m:ctrlPr>
                            <a:rPr lang="en-US" altLang="zh-CN" sz="1200" b="0" i="1" dirty="0" smtClean="0">
                              <a:latin typeface="Cambria Math" charset="0"/>
                            </a:rPr>
                          </m:ctrlPr>
                        </m:dPr>
                        <m:e>
                          <m:r>
                            <m:rPr>
                              <m:sty m:val="p"/>
                            </m:rPr>
                            <a:rPr lang="en-US" altLang="zh-CN" sz="1200" b="0" i="0" dirty="0" smtClean="0">
                              <a:latin typeface="Cambria Math" charset="0"/>
                            </a:rPr>
                            <m:t>C</m:t>
                          </m:r>
                          <m:r>
                            <a:rPr lang="en-US" altLang="zh-CN" sz="1200" b="0" i="0" dirty="0" smtClean="0">
                              <a:latin typeface="Cambria Math" charset="0"/>
                            </a:rPr>
                            <m:t>,</m:t>
                          </m:r>
                          <m:r>
                            <m:rPr>
                              <m:sty m:val="p"/>
                            </m:rPr>
                            <a:rPr lang="en-US" altLang="zh-CN" sz="1200" b="0" i="0" dirty="0" smtClean="0">
                              <a:latin typeface="Cambria Math" charset="0"/>
                            </a:rPr>
                            <m:t>t</m:t>
                          </m:r>
                        </m:e>
                      </m:d>
                      <m:r>
                        <a:rPr lang="en-US" altLang="zh-CN" sz="1200" b="0" i="0" dirty="0" smtClean="0">
                          <a:latin typeface="Cambria Math" charset="0"/>
                        </a:rPr>
                        <m:t>=−</m:t>
                      </m:r>
                      <m:r>
                        <m:rPr>
                          <m:sty m:val="p"/>
                        </m:rPr>
                        <a:rPr lang="en-US" altLang="zh-CN" sz="1200">
                          <a:latin typeface="Cambria Math" charset="0"/>
                        </a:rPr>
                        <m:t>P</m:t>
                      </m:r>
                      <m:d>
                        <m:dPr>
                          <m:ctrlPr>
                            <a:rPr lang="en-US" altLang="zh-CN" sz="1200" i="1">
                              <a:latin typeface="Cambria Math" charset="0"/>
                            </a:rPr>
                          </m:ctrlPr>
                        </m:dPr>
                        <m:e>
                          <m:r>
                            <m:rPr>
                              <m:sty m:val="p"/>
                            </m:rPr>
                            <a:rPr lang="en-US" altLang="zh-CN" sz="1200">
                              <a:latin typeface="Cambria Math" charset="0"/>
                            </a:rPr>
                            <m:t>t</m:t>
                          </m:r>
                        </m:e>
                      </m:d>
                      <m:nary>
                        <m:naryPr>
                          <m:chr m:val="∑"/>
                          <m:limLoc m:val="undOvr"/>
                          <m:ctrlPr>
                            <a:rPr lang="zh-CN" altLang="zh-CN" sz="1200" i="1">
                              <a:latin typeface="Cambria Math" charset="0"/>
                            </a:rPr>
                          </m:ctrlPr>
                        </m:naryPr>
                        <m:sub>
                          <m:r>
                            <m:rPr>
                              <m:sty m:val="p"/>
                            </m:rPr>
                            <a:rPr lang="en-US" altLang="zh-CN" sz="1200">
                              <a:latin typeface="Cambria Math" charset="0"/>
                            </a:rPr>
                            <m:t>i</m:t>
                          </m:r>
                          <m:r>
                            <a:rPr lang="en-US" altLang="zh-CN" sz="1200">
                              <a:latin typeface="Cambria Math" charset="0"/>
                            </a:rPr>
                            <m:t>=1</m:t>
                          </m:r>
                        </m:sub>
                        <m:sup>
                          <m:r>
                            <m:rPr>
                              <m:sty m:val="p"/>
                            </m:rPr>
                            <a:rPr lang="en-US" altLang="zh-CN" sz="1200">
                              <a:latin typeface="Cambria Math" charset="0"/>
                            </a:rPr>
                            <m:t>m</m:t>
                          </m:r>
                        </m:sup>
                        <m:e>
                          <m:r>
                            <m:rPr>
                              <m:sty m:val="p"/>
                            </m:rPr>
                            <a:rPr lang="en-US" altLang="zh-CN" sz="1200">
                              <a:latin typeface="Cambria Math" charset="0"/>
                            </a:rPr>
                            <m:t>P</m:t>
                          </m:r>
                          <m:d>
                            <m:dPr>
                              <m:ctrlPr>
                                <a:rPr lang="zh-CN" altLang="zh-CN" sz="1200" i="1">
                                  <a:latin typeface="Cambria Math" charset="0"/>
                                </a:rPr>
                              </m:ctrlPr>
                            </m:dPr>
                            <m:e>
                              <m:sSub>
                                <m:sSubPr>
                                  <m:ctrlPr>
                                    <a:rPr lang="zh-CN" altLang="zh-CN" sz="1200" i="1">
                                      <a:latin typeface="Cambria Math" charset="0"/>
                                    </a:rPr>
                                  </m:ctrlPr>
                                </m:sSubPr>
                                <m:e>
                                  <m:r>
                                    <m:rPr>
                                      <m:sty m:val="p"/>
                                    </m:rPr>
                                    <a:rPr lang="en-US" altLang="zh-CN" sz="1200">
                                      <a:latin typeface="Cambria Math" charset="0"/>
                                    </a:rPr>
                                    <m:t>c</m:t>
                                  </m:r>
                                </m:e>
                                <m:sub>
                                  <m:r>
                                    <m:rPr>
                                      <m:sty m:val="p"/>
                                    </m:rPr>
                                    <a:rPr lang="en-US" altLang="zh-CN" sz="1200">
                                      <a:latin typeface="Cambria Math" charset="0"/>
                                    </a:rPr>
                                    <m:t>i</m:t>
                                  </m:r>
                                </m:sub>
                              </m:sSub>
                              <m:r>
                                <a:rPr lang="en-US" altLang="zh-CN" sz="1200">
                                  <a:latin typeface="Cambria Math" charset="0"/>
                                </a:rPr>
                                <m:t>|</m:t>
                              </m:r>
                              <m:r>
                                <m:rPr>
                                  <m:sty m:val="p"/>
                                </m:rPr>
                                <a:rPr lang="en-US" altLang="zh-CN" sz="1200">
                                  <a:latin typeface="Cambria Math" charset="0"/>
                                </a:rPr>
                                <m:t>t</m:t>
                              </m:r>
                            </m:e>
                          </m:d>
                          <m:r>
                            <m:rPr>
                              <m:sty m:val="p"/>
                            </m:rPr>
                            <a:rPr lang="en-US" altLang="zh-CN" sz="1200">
                              <a:latin typeface="Cambria Math" charset="0"/>
                            </a:rPr>
                            <m:t>log</m:t>
                          </m:r>
                          <m:r>
                            <a:rPr lang="en-US" altLang="zh-CN" sz="1200">
                              <a:latin typeface="Cambria Math" charset="0"/>
                            </a:rPr>
                            <m:t>(</m:t>
                          </m:r>
                        </m:e>
                      </m:nary>
                      <m:sSub>
                        <m:sSubPr>
                          <m:ctrlPr>
                            <a:rPr lang="zh-CN" altLang="zh-CN" sz="1200" i="1">
                              <a:latin typeface="Cambria Math" charset="0"/>
                            </a:rPr>
                          </m:ctrlPr>
                        </m:sSubPr>
                        <m:e>
                          <m:r>
                            <m:rPr>
                              <m:sty m:val="p"/>
                            </m:rPr>
                            <a:rPr lang="en-US" altLang="zh-CN" sz="1200">
                              <a:latin typeface="Cambria Math" charset="0"/>
                            </a:rPr>
                            <m:t>c</m:t>
                          </m:r>
                        </m:e>
                        <m:sub>
                          <m:r>
                            <m:rPr>
                              <m:sty m:val="p"/>
                            </m:rPr>
                            <a:rPr lang="en-US" altLang="zh-CN" sz="1200">
                              <a:latin typeface="Cambria Math" charset="0"/>
                            </a:rPr>
                            <m:t>i</m:t>
                          </m:r>
                        </m:sub>
                      </m:sSub>
                      <m:d>
                        <m:dPr>
                          <m:begChr m:val="|"/>
                          <m:ctrlPr>
                            <a:rPr lang="en-US" altLang="zh-CN" sz="1200" i="1">
                              <a:latin typeface="Cambria Math" charset="0"/>
                            </a:rPr>
                          </m:ctrlPr>
                        </m:dPr>
                        <m:e>
                          <m:r>
                            <m:rPr>
                              <m:sty m:val="p"/>
                            </m:rPr>
                            <a:rPr lang="en-US" altLang="zh-CN" sz="1200">
                              <a:latin typeface="Cambria Math" charset="0"/>
                            </a:rPr>
                            <m:t>t</m:t>
                          </m:r>
                        </m:e>
                      </m:d>
                      <m:r>
                        <a:rPr lang="en-US" altLang="zh-CN" sz="1200" b="0" i="0" smtClean="0">
                          <a:latin typeface="Cambria Math" charset="0"/>
                        </a:rPr>
                        <m:t>−</m:t>
                      </m:r>
                      <m:r>
                        <m:rPr>
                          <m:sty m:val="p"/>
                        </m:rPr>
                        <a:rPr lang="en-US" altLang="zh-CN" sz="1200">
                          <a:latin typeface="Cambria Math" charset="0"/>
                        </a:rPr>
                        <m:t>P</m:t>
                      </m:r>
                      <m:r>
                        <a:rPr lang="en-US" altLang="zh-CN" sz="1200">
                          <a:latin typeface="Cambria Math" charset="0"/>
                        </a:rPr>
                        <m:t>(</m:t>
                      </m:r>
                      <m:acc>
                        <m:accPr>
                          <m:chr m:val="̅"/>
                          <m:ctrlPr>
                            <a:rPr lang="zh-CN" altLang="zh-CN" sz="1200" i="1">
                              <a:latin typeface="Cambria Math" charset="0"/>
                            </a:rPr>
                          </m:ctrlPr>
                        </m:accPr>
                        <m:e>
                          <m:r>
                            <m:rPr>
                              <m:sty m:val="p"/>
                            </m:rPr>
                            <a:rPr lang="en-US" altLang="zh-CN" sz="1200">
                              <a:latin typeface="Cambria Math" charset="0"/>
                            </a:rPr>
                            <m:t>t</m:t>
                          </m:r>
                        </m:e>
                      </m:acc>
                      <m:r>
                        <a:rPr lang="en-US" altLang="zh-CN" sz="1200">
                          <a:latin typeface="Cambria Math" charset="0"/>
                        </a:rPr>
                        <m:t>)</m:t>
                      </m:r>
                      <m:nary>
                        <m:naryPr>
                          <m:chr m:val="∑"/>
                          <m:limLoc m:val="undOvr"/>
                          <m:ctrlPr>
                            <a:rPr lang="zh-CN" altLang="zh-CN" sz="1200" i="1">
                              <a:latin typeface="Cambria Math" charset="0"/>
                            </a:rPr>
                          </m:ctrlPr>
                        </m:naryPr>
                        <m:sub>
                          <m:r>
                            <m:rPr>
                              <m:sty m:val="p"/>
                            </m:rPr>
                            <a:rPr lang="en-US" altLang="zh-CN" sz="1200">
                              <a:latin typeface="Cambria Math" charset="0"/>
                            </a:rPr>
                            <m:t>i</m:t>
                          </m:r>
                          <m:r>
                            <a:rPr lang="en-US" altLang="zh-CN" sz="1200">
                              <a:latin typeface="Cambria Math" charset="0"/>
                            </a:rPr>
                            <m:t>=1</m:t>
                          </m:r>
                        </m:sub>
                        <m:sup>
                          <m:r>
                            <m:rPr>
                              <m:sty m:val="p"/>
                            </m:rPr>
                            <a:rPr lang="en-US" altLang="zh-CN" sz="1200">
                              <a:latin typeface="Cambria Math" charset="0"/>
                            </a:rPr>
                            <m:t>m</m:t>
                          </m:r>
                        </m:sup>
                        <m:e>
                          <m:r>
                            <m:rPr>
                              <m:sty m:val="p"/>
                            </m:rPr>
                            <a:rPr lang="en-US" altLang="zh-CN" sz="1200">
                              <a:latin typeface="Cambria Math" charset="0"/>
                            </a:rPr>
                            <m:t>P</m:t>
                          </m:r>
                          <m:d>
                            <m:dPr>
                              <m:ctrlPr>
                                <a:rPr lang="zh-CN" altLang="zh-CN" sz="1200" i="1">
                                  <a:latin typeface="Cambria Math" charset="0"/>
                                </a:rPr>
                              </m:ctrlPr>
                            </m:dPr>
                            <m:e>
                              <m:sSub>
                                <m:sSubPr>
                                  <m:ctrlPr>
                                    <a:rPr lang="zh-CN" altLang="zh-CN" sz="1200" i="1">
                                      <a:latin typeface="Cambria Math" charset="0"/>
                                    </a:rPr>
                                  </m:ctrlPr>
                                </m:sSubPr>
                                <m:e>
                                  <m:r>
                                    <m:rPr>
                                      <m:sty m:val="p"/>
                                    </m:rPr>
                                    <a:rPr lang="en-US" altLang="zh-CN" sz="1200">
                                      <a:latin typeface="Cambria Math" charset="0"/>
                                    </a:rPr>
                                    <m:t>c</m:t>
                                  </m:r>
                                </m:e>
                                <m:sub>
                                  <m:r>
                                    <m:rPr>
                                      <m:sty m:val="p"/>
                                    </m:rPr>
                                    <a:rPr lang="en-US" altLang="zh-CN" sz="1200">
                                      <a:latin typeface="Cambria Math" charset="0"/>
                                    </a:rPr>
                                    <m:t>i</m:t>
                                  </m:r>
                                </m:sub>
                              </m:sSub>
                              <m:r>
                                <a:rPr lang="en-US" altLang="zh-CN" sz="1200">
                                  <a:latin typeface="Cambria Math" charset="0"/>
                                </a:rPr>
                                <m:t>|</m:t>
                              </m:r>
                              <m:acc>
                                <m:accPr>
                                  <m:chr m:val="̅"/>
                                  <m:ctrlPr>
                                    <a:rPr lang="zh-CN" altLang="zh-CN" sz="1200" i="1">
                                      <a:latin typeface="Cambria Math" charset="0"/>
                                    </a:rPr>
                                  </m:ctrlPr>
                                </m:accPr>
                                <m:e>
                                  <m:r>
                                    <m:rPr>
                                      <m:sty m:val="p"/>
                                    </m:rPr>
                                    <a:rPr lang="en-US" altLang="zh-CN" sz="1200">
                                      <a:latin typeface="Cambria Math" charset="0"/>
                                    </a:rPr>
                                    <m:t>t</m:t>
                                  </m:r>
                                </m:e>
                              </m:acc>
                            </m:e>
                          </m:d>
                          <m:r>
                            <m:rPr>
                              <m:sty m:val="p"/>
                            </m:rPr>
                            <a:rPr lang="en-US" altLang="zh-CN" sz="1200">
                              <a:latin typeface="Cambria Math" charset="0"/>
                            </a:rPr>
                            <m:t>log</m:t>
                          </m:r>
                          <m:r>
                            <a:rPr lang="en-US" altLang="zh-CN" sz="1200">
                              <a:latin typeface="Cambria Math" charset="0"/>
                            </a:rPr>
                            <m:t>(</m:t>
                          </m:r>
                        </m:e>
                      </m:nary>
                      <m:sSub>
                        <m:sSubPr>
                          <m:ctrlPr>
                            <a:rPr lang="zh-CN" altLang="zh-CN" sz="1200" i="1">
                              <a:latin typeface="Cambria Math" charset="0"/>
                            </a:rPr>
                          </m:ctrlPr>
                        </m:sSubPr>
                        <m:e>
                          <m:r>
                            <m:rPr>
                              <m:sty m:val="p"/>
                            </m:rPr>
                            <a:rPr lang="en-US" altLang="zh-CN" sz="1200">
                              <a:latin typeface="Cambria Math" charset="0"/>
                            </a:rPr>
                            <m:t>c</m:t>
                          </m:r>
                        </m:e>
                        <m:sub>
                          <m:r>
                            <m:rPr>
                              <m:sty m:val="p"/>
                            </m:rPr>
                            <a:rPr lang="en-US" altLang="zh-CN" sz="1200">
                              <a:latin typeface="Cambria Math" charset="0"/>
                            </a:rPr>
                            <m:t>i</m:t>
                          </m:r>
                        </m:sub>
                      </m:sSub>
                      <m:r>
                        <a:rPr lang="en-US" altLang="zh-CN" sz="1200">
                          <a:latin typeface="Cambria Math" charset="0"/>
                        </a:rPr>
                        <m:t>|</m:t>
                      </m:r>
                      <m:acc>
                        <m:accPr>
                          <m:chr m:val="̅"/>
                          <m:ctrlPr>
                            <a:rPr lang="zh-CN" altLang="zh-CN" sz="1200" i="1">
                              <a:latin typeface="Cambria Math" charset="0"/>
                            </a:rPr>
                          </m:ctrlPr>
                        </m:accPr>
                        <m:e>
                          <m:r>
                            <m:rPr>
                              <m:sty m:val="p"/>
                            </m:rPr>
                            <a:rPr lang="en-US" altLang="zh-CN" sz="1200">
                              <a:latin typeface="Cambria Math" charset="0"/>
                            </a:rPr>
                            <m:t>t</m:t>
                          </m:r>
                        </m:e>
                      </m:acc>
                      <m:r>
                        <a:rPr lang="en-US" altLang="zh-CN" sz="1200">
                          <a:latin typeface="Cambria Math" charset="0"/>
                        </a:rPr>
                        <m:t>)</m:t>
                      </m:r>
                    </m:oMath>
                  </m:oMathPara>
                </a14:m>
                <a:endParaRPr lang="zh-CN" altLang="en-US" sz="1400" dirty="0" smtClean="0"/>
              </a:p>
              <a:p>
                <a:r>
                  <a:rPr lang="en-US" altLang="zh-CN" sz="1600" dirty="0" smtClean="0"/>
                  <a:t>IG(t)</a:t>
                </a:r>
                <a:r>
                  <a:rPr lang="zh-CN" altLang="zh-CN" sz="1600" dirty="0" smtClean="0"/>
                  <a:t> </a:t>
                </a:r>
                <a:r>
                  <a:rPr lang="en-US" altLang="zh-CN" sz="1600" dirty="0" smtClean="0"/>
                  <a:t>=</a:t>
                </a:r>
                <a:r>
                  <a:rPr lang="zh-CN" altLang="en-US" sz="1600" dirty="0" smtClean="0"/>
                  <a:t> </a:t>
                </a:r>
                <a:r>
                  <a:rPr lang="en-US" altLang="zh-CN" sz="1600" dirty="0" smtClean="0"/>
                  <a:t>H(C)</a:t>
                </a:r>
                <a:r>
                  <a:rPr lang="zh-CN" altLang="en-US" sz="1600" dirty="0" smtClean="0"/>
                  <a:t> </a:t>
                </a:r>
                <a:r>
                  <a:rPr lang="en-US" altLang="zh-CN" sz="1600" dirty="0" smtClean="0"/>
                  <a:t>–</a:t>
                </a:r>
                <a:r>
                  <a:rPr lang="zh-CN" altLang="en-US" sz="1600" dirty="0" smtClean="0"/>
                  <a:t> </a:t>
                </a:r>
                <a:r>
                  <a:rPr lang="en-US" altLang="zh-CN" sz="1600" dirty="0" smtClean="0"/>
                  <a:t>H(C,</a:t>
                </a:r>
                <a:r>
                  <a:rPr lang="zh-CN" altLang="en-US" sz="1600" dirty="0" smtClean="0"/>
                  <a:t> </a:t>
                </a:r>
                <a:r>
                  <a:rPr lang="en-US" altLang="zh-CN" sz="1600" dirty="0" smtClean="0"/>
                  <a:t>t)</a:t>
                </a:r>
                <a:endParaRPr lang="zh-CN" altLang="en-US" sz="1600" i="0" dirty="0" smtClean="0"/>
              </a:p>
            </p:txBody>
          </p:sp>
        </mc:Choice>
        <mc:Fallback xmlns="">
          <p:sp>
            <p:nvSpPr>
              <p:cNvPr id="10" name="文本框 9"/>
              <p:cNvSpPr txBox="1">
                <a:spLocks noRot="1" noChangeAspect="1" noMove="1" noResize="1" noEditPoints="1" noAdjustHandles="1" noChangeArrowheads="1" noChangeShapeType="1" noTextEdit="1"/>
              </p:cNvSpPr>
              <p:nvPr/>
            </p:nvSpPr>
            <p:spPr>
              <a:xfrm>
                <a:off x="1042987" y="5059026"/>
                <a:ext cx="6694310" cy="1023740"/>
              </a:xfrm>
              <a:prstGeom prst="rect">
                <a:avLst/>
              </a:prstGeom>
              <a:blipFill rotWithShape="0">
                <a:blip r:embed="rId4"/>
                <a:stretch>
                  <a:fillRect l="-1091" t="-37059" b="-61176"/>
                </a:stretch>
              </a:blipFill>
              <a:ln w="12700" cap="flat">
                <a:solidFill>
                  <a:schemeClr val="tx1"/>
                </a:solidFill>
                <a:miter lim="400000"/>
              </a:ln>
              <a:effectLst/>
            </p:spPr>
            <p:txBody>
              <a:bodyPr/>
              <a:lstStyle/>
              <a:p>
                <a:r>
                  <a:rPr lang="zh-CN" altLang="en-US">
                    <a:noFill/>
                  </a:rPr>
                  <a:t> </a:t>
                </a:r>
              </a:p>
            </p:txBody>
          </p:sp>
        </mc:Fallback>
      </mc:AlternateContent>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Axis">
  <a:themeElements>
    <a:clrScheme name="Axis">
      <a:dk1>
        <a:srgbClr val="292929"/>
      </a:dk1>
      <a:lt1>
        <a:srgbClr val="FFFFFF"/>
      </a:lt1>
      <a:dk2>
        <a:srgbClr val="A7A7A7"/>
      </a:dk2>
      <a:lt2>
        <a:srgbClr val="535353"/>
      </a:lt2>
      <a:accent1>
        <a:srgbClr val="CC9900"/>
      </a:accent1>
      <a:accent2>
        <a:srgbClr val="CCCC99"/>
      </a:accent2>
      <a:accent3>
        <a:srgbClr val="9BBB59"/>
      </a:accent3>
      <a:accent4>
        <a:srgbClr val="8064A2"/>
      </a:accent4>
      <a:accent5>
        <a:srgbClr val="4BACC6"/>
      </a:accent5>
      <a:accent6>
        <a:srgbClr val="F79646"/>
      </a:accent6>
      <a:hlink>
        <a:srgbClr val="0000FF"/>
      </a:hlink>
      <a:folHlink>
        <a:srgbClr val="FF00FF"/>
      </a:folHlink>
    </a:clrScheme>
    <a:fontScheme name="Axis">
      <a:majorFont>
        <a:latin typeface="Arial"/>
        <a:ea typeface="Arial"/>
        <a:cs typeface="Arial"/>
      </a:majorFont>
      <a:minorFont>
        <a:latin typeface="Helvetica"/>
        <a:ea typeface="Helvetica"/>
        <a:cs typeface="Helvetica"/>
      </a:minorFont>
    </a:fontScheme>
    <a:fmtScheme name="Ax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92929"/>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92929"/>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Axis">
  <a:themeElements>
    <a:clrScheme name="Axis">
      <a:dk1>
        <a:srgbClr val="000000"/>
      </a:dk1>
      <a:lt1>
        <a:srgbClr val="FFFFFF"/>
      </a:lt1>
      <a:dk2>
        <a:srgbClr val="A7A7A7"/>
      </a:dk2>
      <a:lt2>
        <a:srgbClr val="535353"/>
      </a:lt2>
      <a:accent1>
        <a:srgbClr val="CC9900"/>
      </a:accent1>
      <a:accent2>
        <a:srgbClr val="CCCC99"/>
      </a:accent2>
      <a:accent3>
        <a:srgbClr val="9BBB59"/>
      </a:accent3>
      <a:accent4>
        <a:srgbClr val="8064A2"/>
      </a:accent4>
      <a:accent5>
        <a:srgbClr val="4BACC6"/>
      </a:accent5>
      <a:accent6>
        <a:srgbClr val="F79646"/>
      </a:accent6>
      <a:hlink>
        <a:srgbClr val="0000FF"/>
      </a:hlink>
      <a:folHlink>
        <a:srgbClr val="FF00FF"/>
      </a:folHlink>
    </a:clrScheme>
    <a:fontScheme name="Axis">
      <a:majorFont>
        <a:latin typeface="Arial"/>
        <a:ea typeface="Arial"/>
        <a:cs typeface="Arial"/>
      </a:majorFont>
      <a:minorFont>
        <a:latin typeface="Helvetica"/>
        <a:ea typeface="Helvetica"/>
        <a:cs typeface="Helvetica"/>
      </a:minorFont>
    </a:fontScheme>
    <a:fmtScheme name="Ax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92929"/>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92929"/>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895</TotalTime>
  <Words>1162</Words>
  <Application>Microsoft Macintosh PowerPoint</Application>
  <PresentationFormat>全屏显示(4:3)</PresentationFormat>
  <Paragraphs>361</Paragraphs>
  <Slides>23</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vt:i4>
      </vt:variant>
    </vt:vector>
  </HeadingPairs>
  <TitlesOfParts>
    <vt:vector size="37" baseType="lpstr">
      <vt:lpstr>Apple Braille Outline 6 Dot</vt:lpstr>
      <vt:lpstr>Arial Unicode MS</vt:lpstr>
      <vt:lpstr>Calibri</vt:lpstr>
      <vt:lpstr>Cambria Math</vt:lpstr>
      <vt:lpstr>Helvetica</vt:lpstr>
      <vt:lpstr>Monaco</vt:lpstr>
      <vt:lpstr>PingFang SC</vt:lpstr>
      <vt:lpstr>Times New Roman</vt:lpstr>
      <vt:lpstr>Trebuchet MS</vt:lpstr>
      <vt:lpstr>Wingdings</vt:lpstr>
      <vt:lpstr>宋体</vt:lpstr>
      <vt:lpstr>长城新魏碑体</vt:lpstr>
      <vt:lpstr>Arial</vt:lpstr>
      <vt:lpstr>Axis</vt:lpstr>
      <vt:lpstr> 基于搜索关键词的用户属性分析预测 </vt:lpstr>
      <vt:lpstr>PowerPoint 演示文稿</vt:lpstr>
      <vt:lpstr>研究内容</vt:lpstr>
      <vt:lpstr>研究内容</vt:lpstr>
      <vt:lpstr>数据集介绍</vt:lpstr>
      <vt:lpstr>研究思路</vt:lpstr>
      <vt:lpstr>研究方法·文本预处理</vt:lpstr>
      <vt:lpstr>研究方法·文本预处理</vt:lpstr>
      <vt:lpstr>研究方法·文本预处理</vt:lpstr>
      <vt:lpstr>研究方法·分类模型</vt:lpstr>
      <vt:lpstr>研究方法·分类模型</vt:lpstr>
      <vt:lpstr>研究方法·分类模型</vt:lpstr>
      <vt:lpstr>研究方法·分类模型</vt:lpstr>
      <vt:lpstr>研究方法·分类模型</vt:lpstr>
      <vt:lpstr>实验与评估</vt:lpstr>
      <vt:lpstr>特征选择方法对比</vt:lpstr>
      <vt:lpstr>伯努利贝叶斯与多项式贝叶斯</vt:lpstr>
      <vt:lpstr>伯努利贝叶斯与多项式贝叶斯</vt:lpstr>
      <vt:lpstr>伯努利贝叶斯与多项式贝叶斯</vt:lpstr>
      <vt:lpstr>KNN中K值的选取</vt:lpstr>
      <vt:lpstr>各分类模型对比</vt:lpstr>
      <vt:lpstr>总结与展望</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基于搜索关键词的用户属性分析预测 </dc:title>
  <cp:lastModifiedBy>Microsoft Office 用户</cp:lastModifiedBy>
  <cp:revision>188</cp:revision>
  <dcterms:modified xsi:type="dcterms:W3CDTF">2017-06-06T15:30:09Z</dcterms:modified>
</cp:coreProperties>
</file>