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6" r:id="rId13"/>
    <p:sldId id="267" r:id="rId14"/>
    <p:sldId id="276" r:id="rId15"/>
    <p:sldId id="268" r:id="rId16"/>
    <p:sldId id="269" r:id="rId17"/>
    <p:sldId id="277" r:id="rId18"/>
    <p:sldId id="270" r:id="rId19"/>
    <p:sldId id="279" r:id="rId20"/>
    <p:sldId id="271" r:id="rId21"/>
    <p:sldId id="272" r:id="rId22"/>
    <p:sldId id="273" r:id="rId23"/>
    <p:sldId id="274" r:id="rId2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29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29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29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29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29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29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29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29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92929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292929"/>
        </a:fontRef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DDCA"/>
          </a:solidFill>
        </a:fill>
      </a:tcStyle>
    </a:wholeTbl>
    <a:band2H>
      <a:tcTxStyle/>
      <a:tcStyle>
        <a:tcBdr/>
        <a:fill>
          <a:solidFill>
            <a:srgbClr val="F6EF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92929"/>
        </a:fontRef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92929"/>
        </a:fontRef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92929"/>
        </a:fontRef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92929"/>
        </a:fontRef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92929"/>
        </a:fontRef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92929"/>
        </a:fontRef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92929"/>
        </a:fontRef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Ref idx="major">
          <a:srgbClr val="292929"/>
        </a:fontRef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92929"/>
        </a:fontRef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99"/>
    <p:restoredTop sz="95833"/>
  </p:normalViewPr>
  <p:slideViewPr>
    <p:cSldViewPr snapToGrid="0" snapToObjects="1">
      <p:cViewPr>
        <p:scale>
          <a:sx n="120" d="100"/>
          <a:sy n="120" d="100"/>
        </p:scale>
        <p:origin x="8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84587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694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228600" y="1635125"/>
            <a:ext cx="2514600" cy="2514600"/>
          </a:xfrm>
          <a:prstGeom prst="ellipse">
            <a:avLst/>
          </a:prstGeom>
          <a:ln w="127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4" name="Shape 24"/>
          <p:cNvSpPr/>
          <p:nvPr/>
        </p:nvSpPr>
        <p:spPr>
          <a:xfrm>
            <a:off x="0" y="2397125"/>
            <a:ext cx="4724400" cy="1143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3962400" y="2397125"/>
            <a:ext cx="4724400" cy="11430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accent2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  <a:endParaRPr/>
          </a:p>
        </p:txBody>
      </p:sp>
      <p:pic>
        <p:nvPicPr>
          <p:cNvPr id="26" name="tower.jpg" descr="tower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42087" y="188912"/>
            <a:ext cx="1990726" cy="1095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NJU2.png" descr="NJU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2412" y="260350"/>
            <a:ext cx="2303463" cy="9048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287" y="6092825"/>
            <a:ext cx="9117013" cy="285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268412"/>
            <a:ext cx="9117013" cy="28576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1125537"/>
            <a:ext cx="2133600" cy="101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1447800" y="1125537"/>
            <a:ext cx="7239000" cy="1016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accent2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  <a:endParaRPr/>
          </a:p>
        </p:txBody>
      </p:sp>
      <p:pic>
        <p:nvPicPr>
          <p:cNvPr id="4" name="tower.jpg" descr="tower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42087" y="188912"/>
            <a:ext cx="1990726" cy="1095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287" y="6092825"/>
            <a:ext cx="9117013" cy="28575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校徽.png" descr="校徽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06387" y="261937"/>
            <a:ext cx="665163" cy="79057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8128039" y="6284912"/>
            <a:ext cx="330161" cy="31339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/>
          <a:lstStyle/>
          <a:p>
            <a:r>
              <a:t>标题文本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292929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292929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292929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292929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292929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292929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292929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292929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292929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47675" marR="0" indent="-4476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0000"/>
        <a:buFont typeface="Wingdings"/>
        <a:buChar char="■"/>
        <a:tabLst/>
        <a:defRPr sz="2800" b="0" i="0" u="none" strike="noStrike" cap="none" spc="0" baseline="0">
          <a:ln>
            <a:noFill/>
          </a:ln>
          <a:solidFill>
            <a:srgbClr val="292929"/>
          </a:solidFill>
          <a:uFillTx/>
          <a:latin typeface="+mj-lt"/>
          <a:ea typeface="+mj-ea"/>
          <a:cs typeface="+mj-cs"/>
          <a:sym typeface="Arial"/>
        </a:defRPr>
      </a:lvl1pPr>
      <a:lvl2pPr marL="962289" marR="0" indent="-513027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65000"/>
        <a:buFont typeface="Wingdings"/>
        <a:buChar char="○"/>
        <a:tabLst/>
        <a:defRPr sz="2800" b="0" i="0" u="none" strike="noStrike" cap="none" spc="0" baseline="0">
          <a:ln>
            <a:noFill/>
          </a:ln>
          <a:solidFill>
            <a:srgbClr val="292929"/>
          </a:solidFill>
          <a:uFillTx/>
          <a:latin typeface="+mj-lt"/>
          <a:ea typeface="+mj-ea"/>
          <a:cs typeface="+mj-cs"/>
          <a:sym typeface="Arial"/>
        </a:defRPr>
      </a:lvl2pPr>
      <a:lvl3pPr marL="1455102" marR="0" indent="-564514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0000"/>
        <a:buFont typeface="Wingdings"/>
        <a:buChar char="■"/>
        <a:tabLst/>
        <a:defRPr sz="2800" b="0" i="0" u="none" strike="noStrike" cap="none" spc="0" baseline="0">
          <a:ln>
            <a:noFill/>
          </a:ln>
          <a:solidFill>
            <a:srgbClr val="292929"/>
          </a:solidFill>
          <a:uFillTx/>
          <a:latin typeface="+mj-lt"/>
          <a:ea typeface="+mj-ea"/>
          <a:cs typeface="+mj-cs"/>
          <a:sym typeface="Arial"/>
        </a:defRPr>
      </a:lvl3pPr>
      <a:lvl4pPr marL="1895475" marR="0" indent="-6000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5000"/>
        <a:buFont typeface="Wingdings"/>
        <a:buChar char="○"/>
        <a:tabLst/>
        <a:defRPr sz="2800" b="0" i="0" u="none" strike="noStrike" cap="none" spc="0" baseline="0">
          <a:ln>
            <a:noFill/>
          </a:ln>
          <a:solidFill>
            <a:srgbClr val="292929"/>
          </a:solidFill>
          <a:uFillTx/>
          <a:latin typeface="+mj-lt"/>
          <a:ea typeface="+mj-ea"/>
          <a:cs typeface="+mj-cs"/>
          <a:sym typeface="Arial"/>
        </a:defRPr>
      </a:lvl4pPr>
      <a:lvl5pPr marL="2360612" marR="0" indent="-677862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0000"/>
        <a:buFont typeface="Wingdings"/>
        <a:buChar char="■"/>
        <a:tabLst/>
        <a:defRPr sz="2800" b="0" i="0" u="none" strike="noStrike" cap="none" spc="0" baseline="0">
          <a:ln>
            <a:noFill/>
          </a:ln>
          <a:solidFill>
            <a:srgbClr val="292929"/>
          </a:solidFill>
          <a:uFillTx/>
          <a:latin typeface="+mj-lt"/>
          <a:ea typeface="+mj-ea"/>
          <a:cs typeface="+mj-cs"/>
          <a:sym typeface="Arial"/>
        </a:defRPr>
      </a:lvl5pPr>
      <a:lvl6pPr marL="2817812" marR="0" indent="-677862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0000"/>
        <a:buFont typeface="Wingdings"/>
        <a:buChar char="•"/>
        <a:tabLst/>
        <a:defRPr sz="2800" b="0" i="0" u="none" strike="noStrike" cap="none" spc="0" baseline="0">
          <a:ln>
            <a:noFill/>
          </a:ln>
          <a:solidFill>
            <a:srgbClr val="292929"/>
          </a:solidFill>
          <a:uFillTx/>
          <a:latin typeface="+mj-lt"/>
          <a:ea typeface="+mj-ea"/>
          <a:cs typeface="+mj-cs"/>
          <a:sym typeface="Arial"/>
        </a:defRPr>
      </a:lvl6pPr>
      <a:lvl7pPr marL="3275012" marR="0" indent="-677862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0000"/>
        <a:buFont typeface="Wingdings"/>
        <a:buChar char="•"/>
        <a:tabLst/>
        <a:defRPr sz="2800" b="0" i="0" u="none" strike="noStrike" cap="none" spc="0" baseline="0">
          <a:ln>
            <a:noFill/>
          </a:ln>
          <a:solidFill>
            <a:srgbClr val="292929"/>
          </a:solidFill>
          <a:uFillTx/>
          <a:latin typeface="+mj-lt"/>
          <a:ea typeface="+mj-ea"/>
          <a:cs typeface="+mj-cs"/>
          <a:sym typeface="Arial"/>
        </a:defRPr>
      </a:lvl7pPr>
      <a:lvl8pPr marL="3732212" marR="0" indent="-677862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0000"/>
        <a:buFont typeface="Wingdings"/>
        <a:buChar char="•"/>
        <a:tabLst/>
        <a:defRPr sz="2800" b="0" i="0" u="none" strike="noStrike" cap="none" spc="0" baseline="0">
          <a:ln>
            <a:noFill/>
          </a:ln>
          <a:solidFill>
            <a:srgbClr val="292929"/>
          </a:solidFill>
          <a:uFillTx/>
          <a:latin typeface="+mj-lt"/>
          <a:ea typeface="+mj-ea"/>
          <a:cs typeface="+mj-cs"/>
          <a:sym typeface="Arial"/>
        </a:defRPr>
      </a:lvl8pPr>
      <a:lvl9pPr marL="4189412" marR="0" indent="-677862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0000"/>
        <a:buFont typeface="Wingdings"/>
        <a:buChar char="•"/>
        <a:tabLst/>
        <a:defRPr sz="2800" b="0" i="0" u="none" strike="noStrike" cap="none" spc="0" baseline="0">
          <a:ln>
            <a:noFill/>
          </a:ln>
          <a:solidFill>
            <a:srgbClr val="292929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685800" y="6284912"/>
            <a:ext cx="1293813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r>
              <a:t>06/09/17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xfrm>
            <a:off x="8241049" y="6284912"/>
            <a:ext cx="217151" cy="3133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615596" y="1898649"/>
            <a:ext cx="7702551" cy="198755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defRPr sz="3400" b="1"/>
            </a:pPr>
            <a:r>
              <a:t/>
            </a:r>
            <a:br/>
            <a:r>
              <a:t>基于搜索关键词的用户属性分析预测</a:t>
            </a:r>
            <a:r>
              <a:rPr sz="2800" b="0">
                <a:latin typeface="宋体"/>
                <a:ea typeface="宋体"/>
                <a:cs typeface="宋体"/>
                <a:sym typeface="宋体"/>
              </a:rPr>
              <a:t/>
            </a:r>
            <a:br>
              <a:rPr sz="2800" b="0">
                <a:latin typeface="宋体"/>
                <a:ea typeface="宋体"/>
                <a:cs typeface="宋体"/>
                <a:sym typeface="宋体"/>
              </a:rPr>
            </a:br>
            <a:endParaRPr sz="2800" b="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5435600" y="4292600"/>
            <a:ext cx="2808288" cy="1018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t>报告人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：</a:t>
            </a:r>
            <a:r>
              <a:t>禤宝琼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algn="r"/>
            <a:endParaRPr>
              <a:latin typeface="宋体"/>
              <a:ea typeface="宋体"/>
              <a:cs typeface="宋体"/>
              <a:sym typeface="宋体"/>
            </a:endParaRPr>
          </a:p>
          <a:p>
            <a:pPr algn="r"/>
            <a:r>
              <a:t>指导老师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： </a:t>
            </a:r>
            <a:r>
              <a:t>黄宜华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3081079" y="3244334"/>
                <a:ext cx="29818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dirty="0">
                    <a:solidFill>
                      <a:srgbClr val="000000"/>
                    </a:solidFill>
                    <a:latin typeface="Times New Roman" charset="0"/>
                    <a:ea typeface="Arial Unicode MS" charset="0"/>
                    <a:cs typeface="Times New Roman" charset="0"/>
                  </a:rPr>
                  <a:t>为了避免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zh-CN">
                        <a:solidFill>
                          <a:srgbClr val="000000"/>
                        </a:solidFill>
                        <a:latin typeface="Cambria Math" charset="0"/>
                        <a:ea typeface="Times New Roman" charset="0"/>
                      </a:rPr>
                      <m:t>P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charset="0"/>
                        <a:ea typeface="Times New Roman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srgbClr val="000000"/>
                            </a:solidFill>
                            <a:latin typeface="Cambria Math" charset="0"/>
                            <a:ea typeface="Times New Roman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srgbClr val="000000"/>
                            </a:solidFill>
                            <a:latin typeface="Cambria Math" charset="0"/>
                            <a:ea typeface="Times New Roman" charset="0"/>
                          </a:rPr>
                          <m:t>i</m:t>
                        </m:r>
                      </m:sub>
                    </m:sSub>
                    <m:r>
                      <a:rPr lang="zh-CN" altLang="zh-CN">
                        <a:solidFill>
                          <a:srgbClr val="000000"/>
                        </a:solidFill>
                        <a:latin typeface="Cambria Math" charset="0"/>
                        <a:ea typeface="Times New Roman" charset="0"/>
                      </a:rPr>
                      <m:t>|</m:t>
                    </m:r>
                    <m:r>
                      <m:rPr>
                        <m:sty m:val="p"/>
                      </m:rPr>
                      <a:rPr lang="zh-CN" altLang="zh-CN">
                        <a:solidFill>
                          <a:srgbClr val="000000"/>
                        </a:solidFill>
                        <a:latin typeface="Cambria Math" charset="0"/>
                        <a:ea typeface="Times New Roman" charset="0"/>
                      </a:rPr>
                      <m:t>y</m:t>
                    </m:r>
                    <m:r>
                      <a:rPr lang="zh-CN" altLang="zh-CN">
                        <a:solidFill>
                          <a:srgbClr val="000000"/>
                        </a:solidFill>
                        <a:latin typeface="Cambria Math" charset="0"/>
                        <a:ea typeface="Times New Roman" charset="0"/>
                      </a:rPr>
                      <m:t>)</m:t>
                    </m:r>
                  </m:oMath>
                </a14:m>
                <a:r>
                  <a:rPr lang="zh-CN" altLang="zh-CN" dirty="0">
                    <a:solidFill>
                      <a:srgbClr val="000000"/>
                    </a:solidFill>
                    <a:latin typeface="Times New Roman" charset="0"/>
                    <a:ea typeface="Arial Unicode MS" charset="0"/>
                    <a:cs typeface="Times New Roman" charset="0"/>
                  </a:rPr>
                  <a:t>为</a:t>
                </a:r>
                <a:r>
                  <a:rPr lang="zh-CN" altLang="zh-CN" dirty="0">
                    <a:solidFill>
                      <a:srgbClr val="000000"/>
                    </a:solidFill>
                    <a:ea typeface="Times New Roman" charset="0"/>
                  </a:rPr>
                  <a:t>0</a:t>
                </a:r>
                <a:r>
                  <a:rPr lang="zh-CN" altLang="zh-CN" dirty="0">
                    <a:solidFill>
                      <a:srgbClr val="000000"/>
                    </a:solidFill>
                    <a:latin typeface="Times New Roman" charset="0"/>
                    <a:ea typeface="Arial Unicode MS" charset="0"/>
                    <a:cs typeface="Times New Roman" charset="0"/>
                  </a:rPr>
                  <a:t>的情况</a:t>
                </a:r>
                <a:r>
                  <a:rPr lang="zh-CN" altLang="zh-CN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079" y="3244334"/>
                <a:ext cx="298184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63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title" idx="4294967295"/>
          </p:nvPr>
        </p:nvSpPr>
        <p:spPr>
          <a:xfrm>
            <a:off x="1042987" y="404812"/>
            <a:ext cx="5616576" cy="576263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2752"/>
            </a:lvl1pPr>
          </a:lstStyle>
          <a:p>
            <a:r>
              <a:t>研究方法·分类模型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Shape 109"/>
              <p:cNvSpPr/>
              <p:nvPr/>
            </p:nvSpPr>
            <p:spPr>
              <a:xfrm>
                <a:off x="536574" y="1553900"/>
                <a:ext cx="7921626" cy="309616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 marL="342900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r>
                  <a:rPr dirty="0"/>
                  <a:t> </a:t>
                </a:r>
                <a:r>
                  <a:rPr dirty="0" smtClean="0"/>
                  <a:t>朴素贝叶斯</a:t>
                </a:r>
                <a:endParaRPr dirty="0"/>
              </a:p>
              <a:p>
                <a:pPr marL="800100" lvl="1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r>
                  <a:rPr lang="zh-CN" altLang="en-US" dirty="0" smtClean="0"/>
                  <a:t>贝叶斯定理：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zh-CN" altLang="zh-CN" sz="2000" i="1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charset="0"/>
                          </a:rPr>
                          <m:t>B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charset="0"/>
                          </a:rPr>
                          <m:t>A</m:t>
                        </m:r>
                      </m:e>
                    </m:d>
                    <m:r>
                      <a:rPr lang="en-US" altLang="zh-CN" sz="200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charset="0"/>
                          </a:rPr>
                          <m:t>P</m:t>
                        </m:r>
                        <m:r>
                          <a:rPr lang="en-US" altLang="zh-CN" sz="2000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charset="0"/>
                          </a:rPr>
                          <m:t>A</m:t>
                        </m:r>
                        <m:r>
                          <a:rPr lang="en-US" altLang="zh-CN" sz="2000">
                            <a:latin typeface="Cambria Math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charset="0"/>
                          </a:rPr>
                          <m:t>B</m:t>
                        </m:r>
                        <m:r>
                          <a:rPr lang="en-US" altLang="zh-CN" sz="2000">
                            <a:latin typeface="Cambria Math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charset="0"/>
                          </a:rPr>
                          <m:t>P</m:t>
                        </m:r>
                        <m:r>
                          <a:rPr lang="en-US" altLang="zh-CN" sz="2000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charset="0"/>
                          </a:rPr>
                          <m:t>B</m:t>
                        </m:r>
                        <m:r>
                          <a:rPr lang="en-US" altLang="zh-CN" sz="200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charset="0"/>
                          </a:rPr>
                          <m:t>P</m:t>
                        </m:r>
                        <m:r>
                          <a:rPr lang="en-US" altLang="zh-CN" sz="2000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charset="0"/>
                          </a:rPr>
                          <m:t>A</m:t>
                        </m:r>
                        <m:r>
                          <a:rPr lang="en-US" altLang="zh-CN" sz="2000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zh-CN" dirty="0"/>
                  <a:t> </a:t>
                </a:r>
                <a:endParaRPr lang="zh-CN" altLang="en-US" dirty="0" smtClean="0"/>
              </a:p>
              <a:p>
                <a:pPr marL="800100" lvl="1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r>
                  <a:rPr lang="zh-CN" altLang="en-US" dirty="0" smtClean="0"/>
                  <a:t>基本分类步骤</a:t>
                </a:r>
              </a:p>
              <a:p>
                <a:pPr marL="800100" lvl="1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endParaRPr lang="zh-CN" altLang="en-US" dirty="0"/>
              </a:p>
              <a:p>
                <a:pPr marL="800100" lvl="1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endParaRPr lang="zh-CN" altLang="en-US" dirty="0" smtClean="0"/>
              </a:p>
              <a:p>
                <a:pPr marL="800100" lvl="1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endParaRPr lang="zh-CN" altLang="en-US" dirty="0"/>
              </a:p>
              <a:p>
                <a:pPr marL="800100" lvl="1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endParaRPr lang="zh-CN" altLang="en-US" dirty="0" smtClean="0"/>
              </a:p>
              <a:p>
                <a:pPr marL="457200" lvl="1" indent="0">
                  <a:spcBef>
                    <a:spcPts val="400"/>
                  </a:spcBef>
                  <a:buClr>
                    <a:schemeClr val="accent1"/>
                  </a:buClr>
                  <a:buSzPct val="70000"/>
                  <a:defRPr sz="2000"/>
                </a:pPr>
                <a:r>
                  <a:rPr lang="zh-CN" altLang="en-US" dirty="0" smtClean="0"/>
                  <a:t>	</a:t>
                </a:r>
              </a:p>
            </p:txBody>
          </p:sp>
        </mc:Choice>
        <mc:Fallback xmlns="">
          <p:sp>
            <p:nvSpPr>
              <p:cNvPr id="109" name="Shap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74" y="1553900"/>
                <a:ext cx="7921626" cy="3096169"/>
              </a:xfrm>
              <a:prstGeom prst="rect">
                <a:avLst/>
              </a:prstGeom>
              <a:blipFill rotWithShape="0">
                <a:blip r:embed="rId2"/>
                <a:stretch>
                  <a:fillRect l="-692" t="-1575" b="-275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Shape 110"/>
              <p:cNvSpPr/>
              <p:nvPr/>
            </p:nvSpPr>
            <p:spPr>
              <a:xfrm>
                <a:off x="1042987" y="2933761"/>
                <a:ext cx="6955060" cy="2911759"/>
              </a:xfrm>
              <a:prstGeom prst="rect">
                <a:avLst/>
              </a:prstGeom>
              <a:ln w="3175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45719" rIns="45719" anchor="ctr">
                <a:spAutoFit/>
              </a:bodyPr>
              <a:lstStyle/>
              <a:p>
                <a:pPr marL="342900" indent="-342900">
                  <a:buSzPct val="100000"/>
                  <a:buFont typeface="+mj-lt"/>
                  <a:buAutoNum type="arabicPeriod"/>
                  <a:defRPr sz="1500"/>
                </a:pPr>
                <a:r>
                  <a:rPr dirty="0"/>
                  <a:t> </a:t>
                </a:r>
                <a:r>
                  <a:rPr sz="1600" dirty="0"/>
                  <a:t>得到某个待分类测试文本的特征向量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zh-CN" sz="1600">
                        <a:latin typeface="Cambria Math" charset="0"/>
                      </a:rPr>
                      <m:t>x</m:t>
                    </m:r>
                    <m:r>
                      <a:rPr lang="zh-TW" altLang="zh-CN" sz="1600">
                        <a:latin typeface="Cambria Math" charset="0"/>
                      </a:rPr>
                      <m:t>=(</m:t>
                    </m:r>
                    <m:sSub>
                      <m:sSubPr>
                        <m:ctrlPr>
                          <a:rPr lang="zh-CN" altLang="zh-CN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CN" sz="1600">
                            <a:latin typeface="Cambria Math" charset="0"/>
                          </a:rPr>
                          <m:t>w</m:t>
                        </m:r>
                      </m:e>
                      <m:sub>
                        <m:r>
                          <a:rPr lang="zh-TW" altLang="zh-CN" sz="160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zh-CN" altLang="zh-CN" sz="1600">
                        <a:latin typeface="Cambria Math" charset="0"/>
                      </a:rPr>
                      <m:t>，</m:t>
                    </m:r>
                    <m:sSub>
                      <m:sSubPr>
                        <m:ctrlPr>
                          <a:rPr lang="zh-CN" altLang="zh-CN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CN" sz="1600">
                            <a:latin typeface="Cambria Math" charset="0"/>
                          </a:rPr>
                          <m:t>w</m:t>
                        </m:r>
                      </m:e>
                      <m:sub>
                        <m:r>
                          <a:rPr lang="zh-TW" altLang="zh-CN" sz="160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zh-CN" altLang="zh-CN" sz="1600">
                        <a:latin typeface="Cambria Math" charset="0"/>
                      </a:rPr>
                      <m:t>，</m:t>
                    </m:r>
                    <m:r>
                      <a:rPr lang="en-US" altLang="zh-CN" sz="1600">
                        <a:latin typeface="Cambria Math" charset="0"/>
                      </a:rPr>
                      <m:t>…</m:t>
                    </m:r>
                    <m:sSub>
                      <m:sSubPr>
                        <m:ctrlPr>
                          <a:rPr lang="zh-CN" altLang="zh-CN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charset="0"/>
                          </a:rPr>
                          <m:t>n</m:t>
                        </m:r>
                      </m:sub>
                    </m:sSub>
                    <m:r>
                      <a:rPr lang="en-US" altLang="zh-CN" sz="1600"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zh-CN" sz="1600" dirty="0"/>
                  <a:t> </a:t>
                </a:r>
                <a:r>
                  <a:rPr lang="zh-CN" altLang="en-US" dirty="0"/>
                  <a:t>。</a:t>
                </a:r>
                <a:endParaRPr dirty="0"/>
              </a:p>
              <a:p>
                <a:pPr marL="342900" indent="-342900">
                  <a:buSzPct val="100000"/>
                  <a:buFont typeface="+mj-lt"/>
                  <a:buAutoNum type="arabicPeriod"/>
                  <a:defRPr sz="1500"/>
                </a:pPr>
                <a:r>
                  <a:rPr sz="1600" dirty="0"/>
                  <a:t> 类别集合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zh-CN" sz="1600">
                        <a:latin typeface="Cambria Math" charset="0"/>
                      </a:rPr>
                      <m:t>C</m:t>
                    </m:r>
                    <m:r>
                      <a:rPr lang="zh-TW" altLang="zh-CN" sz="1600">
                        <a:latin typeface="Cambria Math" charset="0"/>
                      </a:rPr>
                      <m:t>=(</m:t>
                    </m:r>
                    <m:sSub>
                      <m:sSubPr>
                        <m:ctrlPr>
                          <a:rPr lang="zh-CN" altLang="zh-CN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CN" sz="1600">
                            <a:latin typeface="Cambria Math" charset="0"/>
                          </a:rPr>
                          <m:t>y</m:t>
                        </m:r>
                      </m:e>
                      <m:sub>
                        <m:r>
                          <a:rPr lang="zh-TW" altLang="zh-CN" sz="160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zh-CN" altLang="zh-CN" sz="1600">
                        <a:latin typeface="Cambria Math" charset="0"/>
                      </a:rPr>
                      <m:t>，</m:t>
                    </m:r>
                    <m:sSub>
                      <m:sSubPr>
                        <m:ctrlPr>
                          <a:rPr lang="zh-CN" altLang="zh-CN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CN" sz="1600">
                            <a:latin typeface="Cambria Math" charset="0"/>
                          </a:rPr>
                          <m:t>y</m:t>
                        </m:r>
                      </m:e>
                      <m:sub>
                        <m:r>
                          <a:rPr lang="zh-TW" altLang="zh-CN" sz="160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zh-CN" altLang="zh-CN" sz="1600">
                        <a:latin typeface="Cambria Math" charset="0"/>
                      </a:rPr>
                      <m:t>，</m:t>
                    </m:r>
                    <m:r>
                      <a:rPr lang="en-US" altLang="zh-CN" sz="1600">
                        <a:latin typeface="Cambria Math" charset="0"/>
                      </a:rPr>
                      <m:t>…</m:t>
                    </m:r>
                    <m:sSub>
                      <m:sSubPr>
                        <m:ctrlPr>
                          <a:rPr lang="zh-CN" altLang="zh-CN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charset="0"/>
                          </a:rPr>
                          <m:t>n</m:t>
                        </m:r>
                      </m:sub>
                    </m:sSub>
                    <m:r>
                      <a:rPr lang="en-US" altLang="zh-CN" sz="1600"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zh-CN" sz="1600" dirty="0"/>
                  <a:t> </a:t>
                </a:r>
                <a:r>
                  <a:rPr lang="zh-CN" altLang="en-US" sz="1200" dirty="0"/>
                  <a:t>。</a:t>
                </a:r>
                <a:endParaRPr sz="1200" dirty="0"/>
              </a:p>
              <a:p>
                <a:pPr marL="342900" indent="-342900">
                  <a:buSzPct val="100000"/>
                  <a:buFont typeface="+mj-lt"/>
                  <a:buAutoNum type="arabicPeriod"/>
                  <a:defRPr sz="1500"/>
                </a:pPr>
                <a:r>
                  <a:rPr sz="1600" dirty="0"/>
                  <a:t> 计算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zh-CN" altLang="zh-CN" sz="16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zh-CN" sz="160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>
                            <a:latin typeface="Cambria Math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zh-CN" altLang="zh-CN" sz="16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zh-CN" altLang="zh-CN" sz="16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zh-CN" sz="160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>
                            <a:latin typeface="Cambria Math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zh-CN" altLang="zh-CN" sz="1600" dirty="0"/>
                  <a:t>, …,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zh-CN" altLang="zh-CN" sz="16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charset="0"/>
                              </a:rPr>
                              <m:t>n</m:t>
                            </m:r>
                          </m:sub>
                        </m:sSub>
                        <m:r>
                          <a:rPr lang="en-US" altLang="zh-CN" sz="1600">
                            <a:latin typeface="Cambria Math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zh-CN" altLang="zh-CN" sz="1600" dirty="0"/>
                  <a:t> </a:t>
                </a:r>
                <a:r>
                  <a:rPr lang="zh-CN" altLang="en-US" sz="1600" dirty="0" smtClean="0"/>
                  <a:t>。</a:t>
                </a:r>
                <a:endParaRPr sz="1600" dirty="0"/>
              </a:p>
              <a:p>
                <a:pPr marL="342900" indent="-342900">
                  <a:buSzPct val="100000"/>
                  <a:buFont typeface="+mj-lt"/>
                  <a:buAutoNum type="arabicPeriod"/>
                  <a:defRPr sz="1500"/>
                </a:pPr>
                <a:r>
                  <a:rPr sz="1600" dirty="0"/>
                  <a:t> 选出上一步骤中数值最大者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zh-CN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charset="0"/>
                              </a:rPr>
                              <m:t>k</m:t>
                            </m:r>
                          </m:sub>
                        </m:sSub>
                        <m:r>
                          <a:rPr lang="en-US" altLang="zh-CN">
                            <a:latin typeface="Cambria Math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zh-CN" altLang="en-US" sz="1600" dirty="0" smtClean="0"/>
                  <a:t>，</a:t>
                </a:r>
                <a:r>
                  <a:rPr sz="1600" dirty="0" smtClean="0"/>
                  <a:t>则选取</a:t>
                </a:r>
                <a:r>
                  <a:rPr dirty="0"/>
                  <a:t>k</a:t>
                </a:r>
                <a:r>
                  <a:rPr sz="1600" dirty="0"/>
                  <a:t>作为分类结果</a:t>
                </a:r>
                <a:r>
                  <a:rPr sz="1600" dirty="0" smtClean="0"/>
                  <a:t>。</a:t>
                </a:r>
                <a:endParaRPr lang="zh-CN" altLang="en-US" sz="1600" dirty="0" smtClean="0"/>
              </a:p>
              <a:p>
                <a:pPr marL="342900" indent="-342900">
                  <a:buSzPct val="100000"/>
                  <a:buFont typeface="+mj-lt"/>
                  <a:buAutoNum type="arabicPeriod"/>
                  <a:defRPr sz="1500"/>
                </a:pPr>
                <a:endParaRPr sz="1600" dirty="0"/>
              </a:p>
              <a:p>
                <a:pPr>
                  <a:defRPr sz="1400"/>
                </a:pPr>
                <a:r>
                  <a:rPr lang="zh-CN" altLang="en-US" sz="1600" dirty="0" smtClean="0"/>
                  <a:t>其中，</a:t>
                </a:r>
                <a:r>
                  <a:rPr sz="1600" dirty="0" smtClean="0"/>
                  <a:t>第</a:t>
                </a:r>
                <a:r>
                  <a:rPr sz="1600" dirty="0"/>
                  <a:t>3步中的P(y</a:t>
                </a:r>
                <a:r>
                  <a:rPr sz="1000" dirty="0"/>
                  <a:t>i</a:t>
                </a:r>
                <a:r>
                  <a:rPr sz="1600" dirty="0"/>
                  <a:t>|x) = P(x|y</a:t>
                </a:r>
                <a:r>
                  <a:rPr sz="1200" dirty="0"/>
                  <a:t>i</a:t>
                </a:r>
                <a:r>
                  <a:rPr sz="1600" dirty="0"/>
                  <a:t>) * P(y</a:t>
                </a:r>
                <a:r>
                  <a:rPr sz="1050" dirty="0"/>
                  <a:t>i</a:t>
                </a:r>
                <a:r>
                  <a:rPr sz="1600" dirty="0"/>
                  <a:t>) / P(x) </a:t>
                </a:r>
                <a:r>
                  <a:rPr lang="zh-CN" altLang="en-US" sz="1600" dirty="0" smtClean="0"/>
                  <a:t>，由于</a:t>
                </a:r>
                <a:r>
                  <a:rPr sz="1600" dirty="0" smtClean="0"/>
                  <a:t>P(x</a:t>
                </a:r>
                <a:r>
                  <a:rPr sz="1600" dirty="0"/>
                  <a:t>)对于所有类别为常数</a:t>
                </a:r>
                <a:r>
                  <a:rPr sz="1600" dirty="0" smtClean="0"/>
                  <a:t>，只需</a:t>
                </a:r>
                <a:r>
                  <a:rPr lang="zh-CN" altLang="en-US" sz="1600" dirty="0" smtClean="0"/>
                  <a:t>比较</a:t>
                </a:r>
                <a:r>
                  <a:rPr sz="1600" dirty="0" smtClean="0"/>
                  <a:t>分子</a:t>
                </a:r>
                <a:r>
                  <a:rPr sz="1600" dirty="0"/>
                  <a:t>：</a:t>
                </a:r>
              </a:p>
              <a:p>
                <a:pPr algn="ctr">
                  <a:defRPr sz="1400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zh-CN" altLang="zh-CN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charset="0"/>
                          </a:rPr>
                          <m:t>x</m:t>
                        </m:r>
                        <m:r>
                          <a:rPr lang="en-US" altLang="zh-CN" sz="160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latin typeface="Cambria Math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zh-CN" altLang="zh-CN" sz="16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altLang="zh-CN" sz="160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zh-CN" altLang="zh-CN" sz="16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sz="160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altLang="zh-CN" sz="1600">
                        <a:latin typeface="Cambria Math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zh-CN" altLang="zh-CN" sz="16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sz="160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altLang="zh-CN" sz="1600">
                        <a:latin typeface="Cambria Math" charset="0"/>
                      </a:rPr>
                      <m:t>×…×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zh-CN" altLang="zh-CN" sz="16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charset="0"/>
                              </a:rPr>
                              <m:t>n</m:t>
                            </m:r>
                          </m:sub>
                        </m:sSub>
                        <m:r>
                          <a:rPr lang="en-US" altLang="zh-CN" sz="160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altLang="zh-CN" sz="1600">
                        <a:latin typeface="Cambria Math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charset="0"/>
                      </a:rPr>
                      <m:t>P</m:t>
                    </m:r>
                    <m:r>
                      <a:rPr lang="en-US" altLang="zh-CN" sz="160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zh-CN" altLang="zh-CN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charset="0"/>
                          </a:rPr>
                          <m:t>i</m:t>
                        </m:r>
                      </m:sub>
                    </m:sSub>
                    <m:r>
                      <a:rPr lang="en-US" altLang="zh-CN" sz="1600">
                        <a:latin typeface="Cambria Math" charset="0"/>
                      </a:rPr>
                      <m:t>)</m:t>
                    </m:r>
                  </m:oMath>
                </a14:m>
                <a:r>
                  <a:rPr dirty="0" smtClean="0"/>
                  <a:t> </a:t>
                </a:r>
                <a:endParaRPr lang="zh-CN" altLang="en-US" dirty="0" smtClean="0"/>
              </a:p>
              <a:p>
                <a:pPr algn="ctr">
                  <a:defRPr sz="1400"/>
                </a:pPr>
                <a:endParaRPr lang="zh-CN" altLang="en-US" dirty="0" smtClean="0"/>
              </a:p>
              <a:p>
                <a:pPr>
                  <a:defRPr sz="1400"/>
                </a:pPr>
                <a:r>
                  <a:rPr lang="zh-CN" altLang="en-US" sz="1600" dirty="0" smtClean="0"/>
                  <a:t>因此，分类任务最终转化为求</a:t>
                </a:r>
                <a:r>
                  <a:rPr lang="zh-CN" altLang="en-US" dirty="0" smtClean="0"/>
                  <a:t>：</a:t>
                </a:r>
              </a:p>
              <a:p>
                <a:pPr algn="ctr">
                  <a:defRPr sz="1400"/>
                </a:pPr>
                <a:r>
                  <a:rPr lang="zh-CN" altLang="zh-CN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zh-CN" altLang="zh-CN" sz="1600" i="1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zh-CN" altLang="zh-CN" sz="1600">
                            <a:latin typeface="Cambria Math" charset="0"/>
                          </a:rPr>
                          <m:t>argmax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zh-CN" altLang="zh-CN" sz="1600">
                            <a:latin typeface="Cambria Math" charset="0"/>
                          </a:rPr>
                          <m:t>k</m:t>
                        </m:r>
                      </m:den>
                    </m:f>
                    <m:r>
                      <m:rPr>
                        <m:sty m:val="p"/>
                      </m:rPr>
                      <a:rPr lang="zh-CN" altLang="zh-CN" sz="1600">
                        <a:latin typeface="Cambria Math" charset="0"/>
                      </a:rPr>
                      <m:t>P</m:t>
                    </m:r>
                    <m:r>
                      <a:rPr lang="zh-CN" altLang="zh-CN" sz="160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zh-CN" altLang="zh-CN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zh-CN" sz="1600">
                            <a:latin typeface="Cambria Math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zh-CN" sz="1600">
                            <a:latin typeface="Cambria Math" charset="0"/>
                          </a:rPr>
                          <m:t>k</m:t>
                        </m:r>
                      </m:sub>
                    </m:sSub>
                    <m:r>
                      <a:rPr lang="zh-CN" altLang="zh-CN" sz="1600">
                        <a:latin typeface="Cambria Math" charset="0"/>
                      </a:rPr>
                      <m:t>)</m:t>
                    </m:r>
                    <m:nary>
                      <m:naryPr>
                        <m:chr m:val="∏"/>
                        <m:limLoc m:val="undOvr"/>
                        <m:ctrlPr>
                          <a:rPr lang="zh-CN" altLang="zh-CN" sz="16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zh-CN" altLang="zh-CN" sz="1600">
                            <a:latin typeface="Cambria Math" charset="0"/>
                          </a:rPr>
                          <m:t>i</m:t>
                        </m:r>
                        <m:r>
                          <a:rPr lang="zh-CN" altLang="zh-CN" sz="160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zh-CN" altLang="zh-CN" sz="1600">
                            <a:latin typeface="Cambria Math" charset="0"/>
                          </a:rPr>
                          <m:t>n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zh-CN" altLang="zh-CN" sz="1600">
                            <a:latin typeface="Cambria Math" charset="0"/>
                          </a:rPr>
                          <m:t>P</m:t>
                        </m:r>
                        <m:r>
                          <a:rPr lang="zh-CN" altLang="zh-CN" sz="160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zh-CN" sz="1600">
                                <a:latin typeface="Cambria Math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zh-CN" sz="1600">
                                <a:latin typeface="Cambria Math" charset="0"/>
                              </a:rPr>
                              <m:t>i</m:t>
                            </m:r>
                          </m:sub>
                        </m:sSub>
                        <m:r>
                          <a:rPr lang="zh-CN" altLang="zh-CN" sz="160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zh-CN" sz="1600">
                                <a:latin typeface="Cambria Math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zh-CN" sz="1600">
                                <a:latin typeface="Cambria Math" charset="0"/>
                              </a:rPr>
                              <m:t>k</m:t>
                            </m:r>
                          </m:sub>
                        </m:sSub>
                        <m:r>
                          <a:rPr lang="zh-CN" altLang="zh-CN" sz="160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zh-CN" sz="1600" dirty="0"/>
                  <a:t> </a:t>
                </a:r>
                <a:endParaRPr sz="1600" dirty="0"/>
              </a:p>
            </p:txBody>
          </p:sp>
        </mc:Choice>
        <mc:Fallback xmlns="">
          <p:sp>
            <p:nvSpPr>
              <p:cNvPr id="110" name="Shap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87" y="2933761"/>
                <a:ext cx="6955060" cy="2911759"/>
              </a:xfrm>
              <a:prstGeom prst="rect">
                <a:avLst/>
              </a:prstGeom>
              <a:blipFill rotWithShape="0">
                <a:blip r:embed="rId3"/>
                <a:stretch>
                  <a:fillRect l="-1138" t="-209" b="-18372"/>
                </a:stretch>
              </a:blipFill>
              <a:ln w="3175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title" idx="4294967295"/>
          </p:nvPr>
        </p:nvSpPr>
        <p:spPr>
          <a:xfrm>
            <a:off x="1042987" y="404812"/>
            <a:ext cx="5616576" cy="576263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2752"/>
            </a:lvl1pPr>
          </a:lstStyle>
          <a:p>
            <a:r>
              <a:rPr dirty="0"/>
              <a:t>研究方法·分类模型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Shape 109"/>
              <p:cNvSpPr/>
              <p:nvPr/>
            </p:nvSpPr>
            <p:spPr>
              <a:xfrm>
                <a:off x="536574" y="1303908"/>
                <a:ext cx="7921626" cy="465768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 marL="342900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r>
                  <a:rPr dirty="0"/>
                  <a:t> </a:t>
                </a:r>
                <a:r>
                  <a:rPr dirty="0" smtClean="0"/>
                  <a:t>朴素贝叶斯</a:t>
                </a:r>
                <a:endParaRPr lang="zh-CN" altLang="en-US" dirty="0" smtClean="0"/>
              </a:p>
              <a:p>
                <a:pPr marL="800100" lvl="1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r>
                  <a:rPr lang="zh-CN" altLang="en-US" dirty="0" smtClean="0"/>
                  <a:t>多项式</a:t>
                </a:r>
                <a:r>
                  <a:rPr lang="zh-CN" altLang="en-US" dirty="0" smtClean="0"/>
                  <a:t>模型</a:t>
                </a:r>
              </a:p>
              <a:p>
                <a:pPr marL="800100" lvl="1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endParaRPr lang="zh-CN" altLang="en-US" dirty="0"/>
              </a:p>
              <a:p>
                <a:pPr marL="800100" lvl="1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endParaRPr lang="zh-CN" altLang="en-US" dirty="0" smtClean="0"/>
              </a:p>
              <a:p>
                <a:pPr marL="800100" lvl="1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endParaRPr lang="zh-CN" altLang="en-US" dirty="0"/>
              </a:p>
              <a:p>
                <a:pPr marL="800100" lvl="1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endParaRPr lang="zh-CN" altLang="en-US" dirty="0" smtClean="0"/>
              </a:p>
              <a:p>
                <a:pPr marL="800100" lvl="1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r>
                  <a:rPr lang="zh-CN" altLang="en-US" dirty="0" smtClean="0"/>
                  <a:t>伯努利</a:t>
                </a:r>
                <a:r>
                  <a:rPr lang="zh-CN" altLang="en-US" dirty="0" smtClean="0"/>
                  <a:t>模型</a:t>
                </a:r>
              </a:p>
              <a:p>
                <a:pPr marL="800100" lvl="1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endParaRPr lang="zh-CN" altLang="en-US" dirty="0"/>
              </a:p>
              <a:p>
                <a:pPr marL="800100" lvl="1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endParaRPr lang="zh-CN" altLang="en-US" dirty="0" smtClean="0"/>
              </a:p>
              <a:p>
                <a:pPr marL="800100" lvl="1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endParaRPr lang="zh-CN" altLang="en-US" dirty="0"/>
              </a:p>
              <a:p>
                <a:pPr marL="800100" lvl="1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endParaRPr lang="zh-CN" altLang="en-US" dirty="0" smtClean="0"/>
              </a:p>
              <a:p>
                <a:pPr marL="800100" lvl="1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/>
                      <m:t>α</m:t>
                    </m:r>
                    <m:r>
                      <m:rPr>
                        <m:nor/>
                      </m:rPr>
                      <a:rPr lang="zh-CN" altLang="en-US" sz="2000"/>
                      <m:t>（称</m:t>
                    </m:r>
                    <m:r>
                      <m:rPr>
                        <m:nor/>
                      </m:rPr>
                      <a:rPr lang="en-US" altLang="zh-CN" sz="2000"/>
                      <m:t>alpha</m:t>
                    </m:r>
                    <m:r>
                      <m:rPr>
                        <m:nor/>
                      </m:rPr>
                      <a:rPr lang="zh-CN" altLang="en-US" sz="2000"/>
                      <m:t>）</m:t>
                    </m:r>
                    <m:r>
                      <m:rPr>
                        <m:nor/>
                      </m:rPr>
                      <a:rPr lang="zh-CN" altLang="en-US" sz="2000"/>
                      <m:t>是一个平滑参数，取值在</m:t>
                    </m:r>
                    <m:r>
                      <m:rPr>
                        <m:nor/>
                      </m:rPr>
                      <a:rPr lang="en-US" altLang="zh-CN" sz="2000"/>
                      <m:t>[0, 1]</m:t>
                    </m:r>
                    <m:r>
                      <m:rPr>
                        <m:nor/>
                      </m:rPr>
                      <a:rPr lang="zh-CN" altLang="en-US" sz="2000"/>
                      <m:t>区间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 smtClean="0"/>
                  <a:t>用于</a:t>
                </a:r>
                <a:r>
                  <a:rPr lang="zh-CN" altLang="zh-CN" sz="2000" dirty="0" smtClean="0"/>
                  <a:t>避免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zh-CN" sz="2000"/>
                      <m:t>P</m:t>
                    </m:r>
                    <m:r>
                      <a:rPr lang="zh-CN" altLang="zh-CN" sz="2000"/>
                      <m:t>(</m:t>
                    </m:r>
                    <m:sSub>
                      <m:sSubPr>
                        <m:ctrlPr>
                          <a:rPr lang="zh-CN" altLang="zh-CN" sz="20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zh-CN" sz="2000"/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zh-CN" sz="2000"/>
                          <m:t>i</m:t>
                        </m:r>
                      </m:sub>
                    </m:sSub>
                    <m:r>
                      <a:rPr lang="zh-CN" altLang="zh-CN" sz="2000"/>
                      <m:t>|</m:t>
                    </m:r>
                    <m:r>
                      <m:rPr>
                        <m:sty m:val="p"/>
                      </m:rPr>
                      <a:rPr lang="zh-CN" altLang="zh-CN" sz="2000"/>
                      <m:t>y</m:t>
                    </m:r>
                    <m:r>
                      <a:rPr lang="zh-CN" altLang="zh-CN" sz="2000"/>
                      <m:t>)</m:t>
                    </m:r>
                  </m:oMath>
                </a14:m>
                <a:r>
                  <a:rPr lang="zh-CN" altLang="zh-CN" sz="2000" dirty="0"/>
                  <a:t>为0的情况</a:t>
                </a:r>
                <a:r>
                  <a:rPr lang="zh-CN" altLang="zh-CN" dirty="0"/>
                  <a:t> </a:t>
                </a:r>
                <a:r>
                  <a:rPr lang="zh-CN" altLang="en-US" dirty="0" smtClean="0"/>
                  <a:t>	</a:t>
                </a:r>
              </a:p>
            </p:txBody>
          </p:sp>
        </mc:Choice>
        <mc:Fallback>
          <p:sp>
            <p:nvSpPr>
              <p:cNvPr id="109" name="Shap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74" y="1303908"/>
                <a:ext cx="7921626" cy="4657685"/>
              </a:xfrm>
              <a:prstGeom prst="rect">
                <a:avLst/>
              </a:prstGeom>
              <a:blipFill rotWithShape="0">
                <a:blip r:embed="rId2"/>
                <a:stretch>
                  <a:fillRect l="-692" t="-1047" b="-157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Shape 110"/>
              <p:cNvSpPr/>
              <p:nvPr/>
            </p:nvSpPr>
            <p:spPr>
              <a:xfrm>
                <a:off x="1042987" y="3858453"/>
                <a:ext cx="6955060" cy="1143326"/>
              </a:xfrm>
              <a:prstGeom prst="rect">
                <a:avLst/>
              </a:prstGeom>
              <a:ln w="3175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rIns="45719" anchor="ctr">
                <a:spAutoFit/>
              </a:bodyPr>
              <a:lstStyle/>
              <a:p>
                <a:pPr marL="285750" indent="-285750">
                  <a:buSzPct val="70000"/>
                  <a:buFont typeface="Wingdings" charset="2"/>
                  <a:buChar char="l"/>
                  <a:defRPr sz="1500"/>
                </a:pPr>
                <a:r>
                  <a:rPr lang="zh-CN" altLang="zh-CN" sz="1500" dirty="0" smtClean="0"/>
                  <a:t>伯努利</a:t>
                </a:r>
                <a:r>
                  <a:rPr lang="zh-CN" altLang="zh-CN" sz="1500" dirty="0"/>
                  <a:t>模型输入的样本向量中的每个元素只有两个值：1/0（出现/没出现</a:t>
                </a:r>
                <a:r>
                  <a:rPr lang="zh-CN" altLang="zh-CN" sz="1500" dirty="0" smtClean="0"/>
                  <a:t>）</a:t>
                </a:r>
                <a:endParaRPr lang="zh-CN" altLang="en-US" sz="1500" dirty="0"/>
              </a:p>
              <a:p>
                <a:pPr marL="285750" indent="-285750">
                  <a:buSzPct val="70000"/>
                  <a:buFont typeface="Wingdings" charset="2"/>
                  <a:buChar char="l"/>
                  <a:defRPr sz="1500"/>
                </a:pPr>
                <a14:m>
                  <m:oMath xmlns:m="http://schemas.openxmlformats.org/officeDocument/2006/math">
                    <m:r>
                      <a:rPr lang="zh-CN" altLang="zh-CN" sz="1600"/>
                      <m:t>当</m:t>
                    </m:r>
                    <m:sSub>
                      <m:sSubPr>
                        <m:ctrlPr>
                          <a:rPr lang="zh-CN" altLang="zh-CN" sz="16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zh-CN" sz="1600"/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zh-CN" sz="1600"/>
                          <m:t>i</m:t>
                        </m:r>
                      </m:sub>
                    </m:sSub>
                    <m:r>
                      <a:rPr lang="zh-CN" altLang="zh-CN" sz="1600"/>
                      <m:t>=1时，</m:t>
                    </m:r>
                    <m:r>
                      <m:rPr>
                        <m:sty m:val="p"/>
                      </m:rPr>
                      <a:rPr lang="zh-CN" altLang="zh-CN" sz="1600"/>
                      <m:t>P</m:t>
                    </m:r>
                    <m:d>
                      <m:dPr>
                        <m:ctrlPr>
                          <a:rPr lang="zh-CN" altLang="zh-CN" sz="16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zh-CN" sz="1600"/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zh-CN" sz="1600"/>
                              <m:t>i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zh-CN" altLang="zh-CN" sz="1600"/>
                          <m:t>y</m:t>
                        </m:r>
                      </m:e>
                    </m:d>
                    <m:r>
                      <a:rPr lang="en-US" altLang="zh-CN" sz="1600"/>
                      <m:t>=</m:t>
                    </m:r>
                    <m:r>
                      <m:rPr>
                        <m:sty m:val="p"/>
                      </m:rPr>
                      <a:rPr lang="zh-CN" altLang="zh-CN" sz="1600"/>
                      <m:t>P</m:t>
                    </m:r>
                    <m:d>
                      <m:dPr>
                        <m:ctrlPr>
                          <a:rPr lang="zh-CN" altLang="zh-CN" sz="16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zh-CN" sz="1600"/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zh-CN" sz="1600"/>
                              <m:t>i</m:t>
                            </m:r>
                          </m:sub>
                        </m:sSub>
                        <m:r>
                          <a:rPr lang="zh-CN" altLang="zh-CN" sz="1600"/>
                          <m:t>=1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zh-CN" altLang="zh-CN" sz="1600"/>
                          <m:t>y</m:t>
                        </m:r>
                      </m:e>
                    </m:d>
                  </m:oMath>
                </a14:m>
                <a:endParaRPr lang="zh-CN" altLang="en-US" sz="1600" dirty="0" smtClean="0"/>
              </a:p>
              <a:p>
                <a:pPr marL="285750" indent="-285750">
                  <a:buSzPct val="70000"/>
                  <a:buFont typeface="Wingdings" charset="2"/>
                  <a:buChar char="l"/>
                  <a:defRPr sz="1500"/>
                </a:pPr>
                <a14:m>
                  <m:oMath xmlns:m="http://schemas.openxmlformats.org/officeDocument/2006/math">
                    <m:r>
                      <a:rPr lang="zh-CN" altLang="zh-CN" sz="1600"/>
                      <m:t>当</m:t>
                    </m:r>
                    <m:sSub>
                      <m:sSubPr>
                        <m:ctrlPr>
                          <a:rPr lang="zh-CN" altLang="zh-CN" sz="16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zh-CN" sz="1600"/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zh-CN" sz="1600"/>
                          <m:t>i</m:t>
                        </m:r>
                      </m:sub>
                    </m:sSub>
                    <m:r>
                      <a:rPr lang="en-US" altLang="zh-CN" sz="1600"/>
                      <m:t>=0</m:t>
                    </m:r>
                    <m:r>
                      <a:rPr lang="zh-CN" altLang="zh-CN" sz="1600"/>
                      <m:t>时，</m:t>
                    </m:r>
                    <m:r>
                      <m:rPr>
                        <m:sty m:val="p"/>
                      </m:rPr>
                      <a:rPr lang="zh-CN" altLang="zh-CN" sz="1600"/>
                      <m:t>P</m:t>
                    </m:r>
                    <m:d>
                      <m:d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zh-CN" sz="1600"/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zh-CN" sz="1600"/>
                              <m:t>i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zh-CN" altLang="zh-CN" sz="1600"/>
                          <m:t>y</m:t>
                        </m:r>
                      </m:e>
                    </m:d>
                    <m:r>
                      <a:rPr lang="en-US" altLang="zh-CN" sz="1600"/>
                      <m:t>=1</m:t>
                    </m:r>
                    <m:r>
                      <a:rPr lang="en-US" altLang="zh-CN" sz="1600" i="1"/>
                      <m:t>−</m:t>
                    </m:r>
                    <m:r>
                      <m:rPr>
                        <m:sty m:val="p"/>
                      </m:rPr>
                      <a:rPr lang="zh-CN" altLang="zh-CN" sz="1600"/>
                      <m:t>P</m:t>
                    </m:r>
                    <m:d>
                      <m:d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zh-CN" sz="1600"/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zh-CN" sz="1600"/>
                              <m:t>i</m:t>
                            </m:r>
                          </m:sub>
                        </m:sSub>
                        <m:r>
                          <a:rPr lang="en-US" altLang="zh-CN" sz="1600"/>
                          <m:t>=1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zh-CN" altLang="zh-CN" sz="1600"/>
                          <m:t>y</m:t>
                        </m:r>
                      </m:e>
                    </m:d>
                  </m:oMath>
                </a14:m>
                <a:endParaRPr lang="zh-CN" altLang="en-US" sz="1600" b="0" i="0" dirty="0" smtClean="0">
                  <a:latin typeface="Cambria Math" charset="0"/>
                </a:endParaRPr>
              </a:p>
              <a:p>
                <a:pPr marL="285750" indent="-285750">
                  <a:buSzPct val="70000"/>
                  <a:buFont typeface="Wingdings" charset="2"/>
                  <a:buChar char="l"/>
                  <a:defRPr sz="1500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/>
                      <m:t>P</m:t>
                    </m:r>
                    <m:d>
                      <m:dPr>
                        <m:ctrlPr>
                          <a:rPr lang="zh-CN" altLang="zh-CN" sz="1600" i="1"/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/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/>
                              <m:t>i</m:t>
                            </m:r>
                          </m:sub>
                        </m:sSub>
                        <m:r>
                          <a:rPr lang="en-US" altLang="zh-CN" sz="1600"/>
                          <m:t>=1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zh-CN" sz="1600"/>
                          <m:t>y</m:t>
                        </m:r>
                      </m:e>
                    </m:d>
                    <m:r>
                      <a:rPr lang="en-US" altLang="zh-CN" sz="1600"/>
                      <m:t>=</m:t>
                    </m:r>
                    <m:sSub>
                      <m:sSubPr>
                        <m:ctrlPr>
                          <a:rPr lang="zh-CN" altLang="zh-CN" sz="1600" i="1"/>
                        </m:ctrlPr>
                      </m:sSubPr>
                      <m:e>
                        <m:r>
                          <a:rPr lang="en-US" altLang="zh-CN" sz="1600"/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1600"/>
                          <m:t>N</m:t>
                        </m:r>
                      </m:e>
                      <m:sub>
                        <m:sSub>
                          <m:sSubPr>
                            <m:ctrlPr>
                              <a:rPr lang="zh-CN" altLang="zh-CN" sz="16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/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/>
                              <m:t>i</m:t>
                            </m:r>
                          </m:sub>
                        </m:sSub>
                      </m:sub>
                    </m:sSub>
                    <m:r>
                      <a:rPr lang="en-US" altLang="zh-CN" sz="1600"/>
                      <m:t>+</m:t>
                    </m:r>
                    <m:r>
                      <m:rPr>
                        <m:sty m:val="p"/>
                      </m:rPr>
                      <a:rPr lang="en-US" altLang="zh-CN" sz="1600"/>
                      <m:t>α</m:t>
                    </m:r>
                    <m:r>
                      <a:rPr lang="en-US" altLang="zh-CN" sz="1600"/>
                      <m:t>)/(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charset="0"/>
                      </a:rPr>
                      <m:t>m</m:t>
                    </m:r>
                    <m:r>
                      <a:rPr lang="en-US" altLang="zh-CN" sz="1600"/>
                      <m:t>+2</m:t>
                    </m:r>
                    <m:r>
                      <m:rPr>
                        <m:sty m:val="p"/>
                      </m:rPr>
                      <a:rPr lang="en-US" altLang="zh-CN" sz="1600"/>
                      <m:t>α</m:t>
                    </m:r>
                    <m:r>
                      <a:rPr lang="en-US" altLang="zh-CN" sz="1600"/>
                      <m:t>)</m:t>
                    </m:r>
                  </m:oMath>
                </a14:m>
                <a:endParaRPr sz="1700" dirty="0"/>
              </a:p>
            </p:txBody>
          </p:sp>
        </mc:Choice>
        <mc:Fallback>
          <p:sp>
            <p:nvSpPr>
              <p:cNvPr id="6" name="Shap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87" y="3858453"/>
                <a:ext cx="6955060" cy="1143326"/>
              </a:xfrm>
              <a:prstGeom prst="rect">
                <a:avLst/>
              </a:prstGeom>
              <a:blipFill rotWithShape="0">
                <a:blip r:embed="rId3"/>
                <a:stretch>
                  <a:fillRect l="-525" t="-1058"/>
                </a:stretch>
              </a:blipFill>
              <a:ln w="3175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Shape 110"/>
              <p:cNvSpPr/>
              <p:nvPr/>
            </p:nvSpPr>
            <p:spPr>
              <a:xfrm>
                <a:off x="1042987" y="2132051"/>
                <a:ext cx="6955060" cy="1145185"/>
              </a:xfrm>
              <a:prstGeom prst="rect">
                <a:avLst/>
              </a:prstGeom>
              <a:ln w="3175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rIns="45719" anchor="ctr">
                <a:spAutoFit/>
              </a:bodyPr>
              <a:lstStyle/>
              <a:p>
                <a:pPr marL="285750" indent="-285750">
                  <a:buSzPct val="70000"/>
                  <a:buFont typeface="Wingdings" charset="2"/>
                  <a:buChar char="l"/>
                  <a:defRPr sz="1500"/>
                </a:pPr>
                <a:r>
                  <a:rPr lang="zh-CN" altLang="en-US" dirty="0" smtClean="0"/>
                  <a:t>假设类别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的训练集为 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5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500" i="1"/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1500" i="1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500" i="1" smtClean="0"/>
                                    <m:t>x</m:t>
                                  </m:r>
                                </m:e>
                                <m:sub>
                                  <m:r>
                                    <a:rPr lang="zh-CN" altLang="zh-CN" sz="1500"/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zh-CN" sz="1500"/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sz="1500" i="1" smtClean="0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500" b="0" i="0" smtClean="0">
                                      <a:latin typeface="Cambria Math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zh-CN" altLang="zh-CN" sz="1500"/>
                                    <m:t>1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500" b="0" i="0" smtClean="0">
                                      <a:latin typeface="Times New Roman" charset="0"/>
                                      <a:ea typeface="Times New Roman" charset="0"/>
                                      <a:cs typeface="Times New Roman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zh-CN" altLang="zh-CN" sz="1500"/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sz="15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500" b="0" i="0" smtClean="0">
                                      <a:latin typeface="Cambria Math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500" i="1" smtClean="0">
                                      <a:latin typeface="Cambria Math" charset="0"/>
                                    </a:rPr>
                                    <m:t>ji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zh-CN" sz="1500"/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sz="1500" i="1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500" b="0" i="0" smtClean="0">
                                      <a:latin typeface="Cambria Math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500" b="0" i="0" smtClean="0">
                                      <a:latin typeface="Cambria Math" charset="0"/>
                                    </a:rPr>
                                    <m:t>m</m:t>
                                  </m:r>
                                  <m:r>
                                    <a:rPr lang="zh-CN" altLang="zh-CN" sz="1500"/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zh-CN" sz="1500"/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sz="1500" i="1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500" b="0" i="0" smtClean="0">
                                      <a:latin typeface="Cambria Math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500" b="0" i="0" smtClean="0">
                                      <a:latin typeface="Cambria Math" charset="0"/>
                                    </a:rPr>
                                    <m:t>mn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sz="1500" b="0" i="1" smtClean="0">
                        <a:latin typeface="Cambria Math" charset="0"/>
                      </a:rPr>
                      <m:t>，</m:t>
                    </m:r>
                    <m:r>
                      <a:rPr lang="zh-CN" altLang="en-US" sz="1500" b="0" i="1" smtClean="0">
                        <a:latin typeface="Cambria Math" charset="0"/>
                      </a:rPr>
                      <m:t>共</m:t>
                    </m:r>
                    <m:r>
                      <m:rPr>
                        <m:sty m:val="p"/>
                      </m:rPr>
                      <a:rPr lang="en-US" altLang="zh-CN" sz="1500" b="0" i="1" smtClean="0">
                        <a:latin typeface="Cambria Math" charset="0"/>
                      </a:rPr>
                      <m:t>m</m:t>
                    </m:r>
                    <m:r>
                      <a:rPr lang="zh-CN" altLang="en-US" sz="1500" b="0" i="1" smtClean="0">
                        <a:latin typeface="Cambria Math" charset="0"/>
                      </a:rPr>
                      <m:t>个样本</m:t>
                    </m:r>
                  </m:oMath>
                </a14:m>
                <a:r>
                  <a:rPr lang="zh-CN" altLang="en-US" sz="1500" dirty="0" smtClean="0"/>
                  <a:t>，</a:t>
                </a:r>
                <a:r>
                  <a:rPr lang="en-US" altLang="zh-CN" sz="1500" dirty="0" smtClean="0"/>
                  <a:t>n</a:t>
                </a:r>
                <a:r>
                  <a:rPr lang="zh-CN" altLang="en-US" sz="1500" dirty="0" smtClean="0"/>
                  <a:t>个特征</a:t>
                </a:r>
              </a:p>
              <a:p>
                <a:pPr marL="285750" indent="-285750">
                  <a:buSzPct val="70000"/>
                  <a:buFont typeface="Wingdings" charset="2"/>
                  <a:buChar char="l"/>
                  <a:defRPr sz="1500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zh-CN" sz="1500"/>
                      <m:t>P</m:t>
                    </m:r>
                    <m:r>
                      <a:rPr lang="zh-CN" altLang="zh-CN" sz="1500"/>
                      <m:t>(</m:t>
                    </m:r>
                    <m:sSub>
                      <m:sSubPr>
                        <m:ctrlPr>
                          <a:rPr lang="zh-CN" altLang="zh-CN" sz="15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zh-CN" sz="1500"/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zh-CN" sz="1500"/>
                          <m:t>i</m:t>
                        </m:r>
                      </m:sub>
                    </m:sSub>
                    <m:r>
                      <a:rPr lang="zh-CN" altLang="zh-CN" sz="1500"/>
                      <m:t>|</m:t>
                    </m:r>
                    <m:r>
                      <m:rPr>
                        <m:sty m:val="p"/>
                      </m:rPr>
                      <a:rPr lang="zh-CN" altLang="zh-CN" sz="1500"/>
                      <m:t>y</m:t>
                    </m:r>
                    <m:r>
                      <a:rPr lang="zh-CN" altLang="zh-CN" sz="1500"/>
                      <m:t>)</m:t>
                    </m:r>
                  </m:oMath>
                </a14:m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/>
                      <m:t>=</m:t>
                    </m:r>
                    <m:f>
                      <m:fPr>
                        <m:ctrlPr>
                          <a:rPr lang="zh-CN" altLang="zh-CN" sz="1600" i="1"/>
                        </m:ctrlPr>
                      </m:fPr>
                      <m:num>
                        <m:sSub>
                          <m:sSubPr>
                            <m:ctrlPr>
                              <a:rPr lang="zh-CN" altLang="zh-CN" sz="16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/>
                              <m:t>N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1600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/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600"/>
                                  <m:t>i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1600"/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1600"/>
                          <m:t>α</m:t>
                        </m:r>
                      </m:num>
                      <m:den>
                        <m:sSub>
                          <m:sSubPr>
                            <m:ctrlPr>
                              <a:rPr lang="zh-CN" altLang="zh-CN" sz="16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/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/>
                              <m:t>y</m:t>
                            </m:r>
                          </m:sub>
                        </m:sSub>
                        <m:r>
                          <a:rPr lang="en-US" altLang="zh-CN" sz="1600"/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1600"/>
                          <m:t>nα</m:t>
                        </m:r>
                      </m:den>
                    </m:f>
                    <m:r>
                      <a:rPr lang="zh-CN" altLang="en-US" sz="1600" b="0" i="0" smtClean="0">
                        <a:latin typeface="Cambria Math" charset="0"/>
                      </a:rPr>
                      <m:t>，</m:t>
                    </m:r>
                    <m:r>
                      <m:rPr>
                        <m:nor/>
                      </m:rPr>
                      <a:rPr lang="zh-CN" altLang="en-US" sz="1500"/>
                      <m:t>其中</m:t>
                    </m:r>
                    <m:r>
                      <m:rPr>
                        <m:nor/>
                      </m:rPr>
                      <a:rPr lang="en-US" altLang="zh-CN" sz="1500"/>
                      <m:t>,</m:t>
                    </m:r>
                    <m:sSub>
                      <m:sSubPr>
                        <m:ctrlPr>
                          <a:rPr lang="zh-CN" altLang="zh-CN" sz="1500" i="1"/>
                        </m:ctrlPr>
                      </m:sSubPr>
                      <m:e>
                        <m:r>
                          <a:rPr lang="en-US" altLang="zh-CN" sz="1500"/>
                          <m:t>  </m:t>
                        </m:r>
                        <m:r>
                          <m:rPr>
                            <m:sty m:val="p"/>
                          </m:rPr>
                          <a:rPr lang="en-US" altLang="zh-CN" sz="1500"/>
                          <m:t>N</m:t>
                        </m:r>
                      </m:e>
                      <m:sub>
                        <m:sSub>
                          <m:sSubPr>
                            <m:ctrlPr>
                              <a:rPr lang="zh-CN" altLang="zh-CN" sz="15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500"/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500"/>
                              <m:t>i</m:t>
                            </m:r>
                          </m:sub>
                        </m:sSub>
                      </m:sub>
                    </m:sSub>
                    <m:r>
                      <a:rPr lang="en-US" altLang="zh-CN" sz="1500"/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1500" i="1"/>
                        </m:ctrlPr>
                      </m:naryPr>
                      <m:sub>
                        <m:r>
                          <m:rPr>
                            <m:sty m:val="p"/>
                            <m:brk/>
                          </m:rPr>
                          <a:rPr lang="en-US" altLang="zh-CN" sz="1500" i="1" smtClean="0"/>
                          <m:t>j</m:t>
                        </m:r>
                        <m:r>
                          <a:rPr lang="en-US" altLang="zh-CN" sz="1500"/>
                          <m:t>=</m:t>
                        </m:r>
                        <m:r>
                          <a:rPr lang="en-US" altLang="zh-CN" sz="1500" smtClean="0"/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500" i="1" smtClean="0"/>
                          <m:t>m</m:t>
                        </m:r>
                      </m:sup>
                      <m:e>
                        <m:sSub>
                          <m:sSubPr>
                            <m:ctrlPr>
                              <a:rPr lang="zh-CN" altLang="zh-CN" sz="15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500" i="1" smtClean="0"/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500" i="1" smtClean="0"/>
                              <m:t>ji</m:t>
                            </m:r>
                          </m:sub>
                        </m:sSub>
                      </m:e>
                    </m:nary>
                    <m:r>
                      <a:rPr lang="zh-CN" altLang="zh-CN" sz="1500"/>
                      <m:t>，</m:t>
                    </m:r>
                    <m:sSub>
                      <m:sSubPr>
                        <m:ctrlPr>
                          <a:rPr lang="zh-CN" altLang="zh-CN" sz="15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500"/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500"/>
                          <m:t>y</m:t>
                        </m:r>
                      </m:sub>
                    </m:sSub>
                    <m:r>
                      <a:rPr lang="en-US" altLang="zh-CN" sz="1500"/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1500" i="1"/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sz="1500"/>
                          <m:t>i</m:t>
                        </m:r>
                        <m:r>
                          <a:rPr lang="en-US" altLang="zh-CN" sz="1500"/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500"/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zh-CN" altLang="zh-CN" sz="15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500"/>
                              <m:t>N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1500" i="1"/>
                                </m:ctrlPr>
                              </m:sSubPr>
                              <m:e>
                                <m:r>
                                  <a:rPr lang="en-US" altLang="zh-CN" sz="1500" i="1"/>
                                  <m:t>𝑦</m:t>
                                </m:r>
                              </m:e>
                              <m:sub>
                                <m:r>
                                  <a:rPr lang="en-US" altLang="zh-CN" sz="1500" i="1"/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zh-CN" altLang="zh-CN" sz="1500" dirty="0"/>
              </a:p>
            </p:txBody>
          </p:sp>
        </mc:Choice>
        <mc:Fallback>
          <p:sp>
            <p:nvSpPr>
              <p:cNvPr id="8" name="Shap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87" y="2132051"/>
                <a:ext cx="6955060" cy="1145185"/>
              </a:xfrm>
              <a:prstGeom prst="rect">
                <a:avLst/>
              </a:prstGeom>
              <a:blipFill rotWithShape="0">
                <a:blip r:embed="rId4"/>
                <a:stretch>
                  <a:fillRect l="-438" b="-35979"/>
                </a:stretch>
              </a:blipFill>
              <a:ln w="3175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3099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xfrm>
            <a:off x="8143120" y="6284912"/>
            <a:ext cx="315080" cy="3133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title" idx="4294967295"/>
          </p:nvPr>
        </p:nvSpPr>
        <p:spPr>
          <a:xfrm>
            <a:off x="1042987" y="404812"/>
            <a:ext cx="5616576" cy="576263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2752"/>
            </a:lvl1pPr>
          </a:lstStyle>
          <a:p>
            <a:r>
              <a:t>研究方法·分类模型</a:t>
            </a:r>
          </a:p>
        </p:txBody>
      </p:sp>
      <p:sp>
        <p:nvSpPr>
          <p:cNvPr id="114" name="Shape 114"/>
          <p:cNvSpPr/>
          <p:nvPr/>
        </p:nvSpPr>
        <p:spPr>
          <a:xfrm>
            <a:off x="466808" y="1291136"/>
            <a:ext cx="8372476" cy="486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dirty="0"/>
              <a:t> </a:t>
            </a:r>
            <a:r>
              <a:rPr dirty="0" smtClean="0"/>
              <a:t>支持向量机</a:t>
            </a:r>
            <a:endParaRPr dirty="0"/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lang="zh-CN" altLang="zh-CN" sz="2000" dirty="0"/>
              <a:t>试图找到一个</a:t>
            </a:r>
            <a:r>
              <a:rPr lang="en-US" altLang="zh-CN" sz="2000" dirty="0"/>
              <a:t>“</a:t>
            </a:r>
            <a:r>
              <a:rPr lang="zh-CN" altLang="zh-CN" sz="2000" dirty="0"/>
              <a:t>最优</a:t>
            </a:r>
            <a:r>
              <a:rPr lang="en-US" altLang="zh-CN" sz="2000" dirty="0"/>
              <a:t>”</a:t>
            </a:r>
            <a:r>
              <a:rPr lang="zh-CN" altLang="zh-CN" sz="2000" dirty="0"/>
              <a:t>超平面作为分类界线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在满足分类要求的前提下，使得</a:t>
            </a:r>
            <a:r>
              <a:rPr lang="zh-CN" altLang="zh-CN" sz="2000" dirty="0" smtClean="0"/>
              <a:t>分类间隔尽可能最大化。</a:t>
            </a:r>
            <a:r>
              <a:rPr lang="zh-CN" altLang="zh-CN" dirty="0" smtClean="0"/>
              <a:t> </a:t>
            </a:r>
            <a:r>
              <a:rPr lang="zh-CN" altLang="en-US" dirty="0" smtClean="0"/>
              <a:t> </a:t>
            </a:r>
          </a:p>
          <a:p>
            <a:pPr marL="457200" lvl="1" indent="0">
              <a:spcBef>
                <a:spcPts val="400"/>
              </a:spcBef>
              <a:buClr>
                <a:schemeClr val="accent1"/>
              </a:buClr>
              <a:buSzPct val="70000"/>
              <a:defRPr sz="2000"/>
            </a:pPr>
            <a:endParaRPr lang="zh-CN" altLang="en-US" dirty="0" smtClean="0"/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endParaRPr lang="zh-CN" altLang="en-US" dirty="0"/>
          </a:p>
          <a:p>
            <a:pPr marL="457200" lvl="1" indent="0">
              <a:spcBef>
                <a:spcPts val="400"/>
              </a:spcBef>
              <a:buClr>
                <a:schemeClr val="accent1"/>
              </a:buClr>
              <a:buSzPct val="70000"/>
              <a:defRPr sz="2000"/>
            </a:pPr>
            <a:endParaRPr lang="zh-CN" altLang="en-US" dirty="0"/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lang="zh-CN" altLang="zh-CN" sz="2000" dirty="0"/>
              <a:t>对于线性不可分的问题</a:t>
            </a:r>
            <a:r>
              <a:rPr lang="zh-CN" altLang="zh-CN" sz="2000" dirty="0" smtClean="0"/>
              <a:t>，通过</a:t>
            </a:r>
            <a:r>
              <a:rPr lang="zh-CN" altLang="zh-CN" sz="2000" dirty="0"/>
              <a:t>引入核函数</a:t>
            </a:r>
            <a:r>
              <a:rPr lang="zh-CN" altLang="zh-CN" sz="2000" dirty="0" smtClean="0"/>
              <a:t>，将</a:t>
            </a:r>
            <a:r>
              <a:rPr lang="zh-CN" altLang="zh-CN" sz="2000" dirty="0"/>
              <a:t>样本从</a:t>
            </a:r>
            <a:r>
              <a:rPr lang="zh-CN" altLang="zh-CN" sz="2000" dirty="0" smtClean="0"/>
              <a:t>原空间</a:t>
            </a:r>
            <a:r>
              <a:rPr lang="zh-CN" altLang="zh-CN" sz="2000" dirty="0"/>
              <a:t>映射到一个更高维的特征</a:t>
            </a:r>
            <a:r>
              <a:rPr lang="zh-CN" altLang="zh-CN" sz="2000" dirty="0" smtClean="0"/>
              <a:t>空间。</a:t>
            </a:r>
            <a:r>
              <a:rPr lang="zh-CN" altLang="en-US" sz="2000" dirty="0" smtClean="0"/>
              <a:t>本次研究</a:t>
            </a:r>
            <a:r>
              <a:rPr lang="zh-CN" altLang="en-US" dirty="0" smtClean="0"/>
              <a:t>使用线性核作为核函数。</a:t>
            </a:r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endParaRPr lang="zh-CN" altLang="en-US" dirty="0" smtClean="0"/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endParaRPr lang="zh-CN" altLang="en-US" dirty="0" smtClean="0"/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endParaRPr lang="zh-CN" altLang="en-US" dirty="0" smtClean="0"/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lang="zh-CN" altLang="en-US" dirty="0" smtClean="0"/>
              <a:t>对于多类问题，采取</a:t>
            </a:r>
            <a:r>
              <a:rPr lang="en-US" altLang="zh-CN" sz="2000" dirty="0"/>
              <a:t>One-against-Rest</a:t>
            </a:r>
            <a:r>
              <a:rPr lang="zh-CN" altLang="zh-CN" sz="2000" dirty="0" smtClean="0"/>
              <a:t>策略组合多个两类分类器，依次</a:t>
            </a:r>
            <a:r>
              <a:rPr lang="zh-CN" altLang="zh-CN" sz="2000" dirty="0"/>
              <a:t>用一个两类</a:t>
            </a:r>
            <a:r>
              <a:rPr lang="en-US" altLang="zh-CN" sz="2000" dirty="0"/>
              <a:t> SVM</a:t>
            </a:r>
            <a:r>
              <a:rPr lang="zh-CN" altLang="zh-CN" sz="2000" dirty="0"/>
              <a:t>分类器将每一类与</a:t>
            </a:r>
            <a:r>
              <a:rPr lang="zh-CN" altLang="zh-CN" sz="2000" dirty="0" smtClean="0"/>
              <a:t>其它类别</a:t>
            </a:r>
            <a:r>
              <a:rPr lang="zh-CN" altLang="zh-CN" sz="2000" dirty="0"/>
              <a:t>区分开来，对于</a:t>
            </a:r>
            <a:r>
              <a:rPr lang="en-US" altLang="zh-CN" sz="2000" dirty="0"/>
              <a:t> n</a:t>
            </a:r>
            <a:r>
              <a:rPr lang="zh-CN" altLang="zh-CN" sz="2000" dirty="0"/>
              <a:t>类问题，将得到</a:t>
            </a:r>
            <a:r>
              <a:rPr lang="en-US" altLang="zh-CN" sz="2000" dirty="0"/>
              <a:t> n</a:t>
            </a:r>
            <a:r>
              <a:rPr lang="zh-CN" altLang="zh-CN" sz="2000" dirty="0"/>
              <a:t>个两类</a:t>
            </a:r>
            <a:r>
              <a:rPr lang="zh-CN" altLang="zh-CN" sz="2000" dirty="0" smtClean="0"/>
              <a:t>分类器</a:t>
            </a:r>
            <a:endParaRPr lang="zh-CN" altLang="en-US" dirty="0" smtClean="0"/>
          </a:p>
        </p:txBody>
      </p:sp>
      <p:pic>
        <p:nvPicPr>
          <p:cNvPr id="5" name="officeArt object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1680" y="2367945"/>
            <a:ext cx="3175669" cy="103698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808" y="4033872"/>
            <a:ext cx="3175669" cy="1064187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title" idx="4294967295"/>
          </p:nvPr>
        </p:nvSpPr>
        <p:spPr>
          <a:xfrm>
            <a:off x="1042987" y="404812"/>
            <a:ext cx="5616576" cy="576263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2752"/>
            </a:lvl1pPr>
          </a:lstStyle>
          <a:p>
            <a:r>
              <a:t>研究方法·分类模型</a:t>
            </a:r>
          </a:p>
        </p:txBody>
      </p:sp>
      <p:sp>
        <p:nvSpPr>
          <p:cNvPr id="118" name="Shape 118"/>
          <p:cNvSpPr/>
          <p:nvPr/>
        </p:nvSpPr>
        <p:spPr>
          <a:xfrm>
            <a:off x="526966" y="1572114"/>
            <a:ext cx="8372476" cy="4196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dirty="0"/>
              <a:t>   K-最邻近(KNN)分类算法</a:t>
            </a:r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lang="zh-CN" altLang="en-US" sz="2000" dirty="0" smtClean="0"/>
              <a:t>找</a:t>
            </a:r>
            <a:r>
              <a:rPr lang="zh-CN" altLang="en-US" sz="2000" dirty="0"/>
              <a:t>出与未知样本距离最近的</a:t>
            </a:r>
            <a:r>
              <a:rPr lang="en-US" altLang="zh-CN" sz="2000" dirty="0"/>
              <a:t>k</a:t>
            </a:r>
            <a:r>
              <a:rPr lang="zh-CN" altLang="en-US" sz="2000" dirty="0"/>
              <a:t>个训练样本</a:t>
            </a:r>
            <a:r>
              <a:rPr lang="zh-CN" altLang="en-US" sz="2000" dirty="0" smtClean="0"/>
              <a:t>，统计出这</a:t>
            </a:r>
            <a:r>
              <a:rPr lang="en-US" altLang="zh-CN" sz="2000" dirty="0" smtClean="0"/>
              <a:t>k</a:t>
            </a:r>
            <a:r>
              <a:rPr lang="zh-CN" altLang="en-US" sz="2000" dirty="0"/>
              <a:t>个样本中多数属于哪一类，就把该未知样本归为那一类。</a:t>
            </a:r>
            <a:r>
              <a:rPr lang="zh-CN" altLang="zh-CN" dirty="0" smtClean="0"/>
              <a:t> </a:t>
            </a:r>
            <a:endParaRPr lang="zh-CN" altLang="en-US" dirty="0" smtClean="0"/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endParaRPr lang="zh-CN" altLang="en-US" dirty="0"/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endParaRPr lang="zh-CN" altLang="en-US" dirty="0" smtClean="0"/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endParaRPr lang="zh-CN" altLang="en-US" dirty="0"/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endParaRPr lang="zh-CN" altLang="en-US" dirty="0" smtClean="0"/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endParaRPr lang="zh-CN" altLang="en-US" dirty="0"/>
          </a:p>
          <a:p>
            <a:pPr marL="800100" lvl="2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endParaRPr lang="zh-CN" altLang="en-US" sz="2000" dirty="0" smtClean="0"/>
          </a:p>
          <a:p>
            <a:pPr marL="800100" lvl="2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lang="zh-CN" altLang="en-US" sz="2000" dirty="0" smtClean="0"/>
              <a:t>没有训练过程</a:t>
            </a:r>
            <a:r>
              <a:rPr lang="zh-TW" altLang="zh-CN" sz="2000" dirty="0" smtClean="0"/>
              <a:t>，</a:t>
            </a:r>
            <a:r>
              <a:rPr lang="zh-CN" altLang="en-US" sz="2000" dirty="0" smtClean="0"/>
              <a:t>存储训练集，分类</a:t>
            </a:r>
            <a:r>
              <a:rPr lang="zh-TW" altLang="zh-CN" sz="2000" dirty="0" smtClean="0"/>
              <a:t>时</a:t>
            </a:r>
            <a:r>
              <a:rPr lang="zh-CN" altLang="zh-CN" sz="2000" dirty="0"/>
              <a:t>需要</a:t>
            </a:r>
            <a:r>
              <a:rPr lang="zh-TW" altLang="zh-CN" sz="2000" dirty="0"/>
              <a:t>对</a:t>
            </a:r>
            <a:r>
              <a:rPr lang="zh-CN" altLang="zh-CN" sz="2000" dirty="0"/>
              <a:t>整个</a:t>
            </a:r>
            <a:r>
              <a:rPr lang="zh-TW" altLang="zh-CN" sz="2000" dirty="0"/>
              <a:t>无序的训练集进行</a:t>
            </a:r>
            <a:r>
              <a:rPr lang="zh-CN" altLang="zh-CN" sz="2000" dirty="0"/>
              <a:t>对比</a:t>
            </a:r>
            <a:r>
              <a:rPr lang="zh-TW" altLang="zh-CN" sz="2000" dirty="0"/>
              <a:t>搜索</a:t>
            </a:r>
            <a:r>
              <a:rPr lang="zh-CN" altLang="zh-CN" sz="2000" dirty="0"/>
              <a:t>，而在本文的分类任务中，文本向量维数高，训练样本集数量大</a:t>
            </a:r>
            <a:r>
              <a:rPr lang="zh-TW" altLang="zh-CN" sz="2000" dirty="0"/>
              <a:t>，会导致很大的计算成本</a:t>
            </a:r>
            <a:r>
              <a:rPr lang="zh-CN" altLang="zh-CN" sz="2000" dirty="0"/>
              <a:t>。</a:t>
            </a:r>
            <a:r>
              <a:rPr lang="zh-CN" altLang="zh-CN" dirty="0"/>
              <a:t> </a:t>
            </a:r>
            <a:endParaRPr lang="zh-CN" altLang="en-US" dirty="0" smtClean="0"/>
          </a:p>
        </p:txBody>
      </p:sp>
      <p:pic>
        <p:nvPicPr>
          <p:cNvPr id="5" name="officeArt object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62952" y="2913219"/>
            <a:ext cx="2035810" cy="168275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title" idx="4294967295"/>
          </p:nvPr>
        </p:nvSpPr>
        <p:spPr>
          <a:xfrm>
            <a:off x="1042987" y="404812"/>
            <a:ext cx="5616576" cy="576263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2752"/>
            </a:lvl1pPr>
          </a:lstStyle>
          <a:p>
            <a:r>
              <a:rPr dirty="0"/>
              <a:t>研究方法·分类模型</a:t>
            </a:r>
          </a:p>
        </p:txBody>
      </p:sp>
      <p:sp>
        <p:nvSpPr>
          <p:cNvPr id="118" name="Shape 118"/>
          <p:cNvSpPr/>
          <p:nvPr/>
        </p:nvSpPr>
        <p:spPr>
          <a:xfrm>
            <a:off x="526966" y="1319450"/>
            <a:ext cx="8372476" cy="2195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dirty="0"/>
              <a:t>  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KD-Tree</a:t>
            </a:r>
            <a:r>
              <a:rPr lang="zh-CN" altLang="en-US" dirty="0" smtClean="0"/>
              <a:t>的</a:t>
            </a:r>
            <a:r>
              <a:rPr dirty="0" smtClean="0"/>
              <a:t>KNN</a:t>
            </a:r>
            <a:r>
              <a:rPr lang="zh-CN" altLang="en-US" dirty="0" smtClean="0"/>
              <a:t>改进</a:t>
            </a:r>
            <a:r>
              <a:rPr dirty="0" smtClean="0"/>
              <a:t>算法</a:t>
            </a:r>
            <a:endParaRPr dirty="0"/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lang="zh-CN" altLang="en-US" sz="2000" dirty="0"/>
              <a:t>使用</a:t>
            </a:r>
            <a:r>
              <a:rPr lang="en-US" altLang="zh-CN" sz="2000" dirty="0"/>
              <a:t>KD-Tree</a:t>
            </a:r>
            <a:r>
              <a:rPr lang="zh-CN" altLang="en-US" sz="2000" dirty="0"/>
              <a:t>存储训练数据，以减小计算距离的次数</a:t>
            </a:r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lang="en-US" altLang="zh-CN" sz="2000" dirty="0" smtClean="0"/>
              <a:t>KD-Tree</a:t>
            </a:r>
            <a:r>
              <a:rPr lang="zh-CN" altLang="en-US" sz="2000" dirty="0" smtClean="0"/>
              <a:t>是一种对</a:t>
            </a:r>
            <a:r>
              <a:rPr lang="en-US" altLang="zh-CN" sz="2000" dirty="0"/>
              <a:t>K</a:t>
            </a:r>
            <a:r>
              <a:rPr lang="zh-CN" altLang="en-US" sz="2000" dirty="0" smtClean="0"/>
              <a:t>维空间的</a:t>
            </a:r>
            <a:r>
              <a:rPr lang="zh-CN" altLang="en-US" sz="2000" dirty="0"/>
              <a:t>实例点进行</a:t>
            </a:r>
            <a:r>
              <a:rPr lang="zh-CN" altLang="en-US" sz="2000" dirty="0" smtClean="0"/>
              <a:t>存储的“二叉查找树”</a:t>
            </a:r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lang="en-US" altLang="zh-CN" sz="2000" dirty="0" smtClean="0"/>
              <a:t>KD-Tree</a:t>
            </a:r>
            <a:r>
              <a:rPr lang="zh-CN" altLang="en-US" sz="2000" dirty="0" smtClean="0"/>
              <a:t>的每个结点对应于一个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维超矩形</a:t>
            </a:r>
            <a:r>
              <a:rPr lang="zh-CN" altLang="en-US" sz="2000" dirty="0" smtClean="0"/>
              <a:t>区域</a:t>
            </a:r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lang="zh-CN" altLang="en-US" sz="2000" dirty="0" smtClean="0"/>
              <a:t>搜索时，</a:t>
            </a:r>
            <a:r>
              <a:rPr lang="zh-CN" altLang="en-US" sz="2000" dirty="0"/>
              <a:t>先找到包含目标点的</a:t>
            </a:r>
            <a:r>
              <a:rPr lang="zh-CN" altLang="en-US" sz="2000" dirty="0" smtClean="0"/>
              <a:t>叶节点，</a:t>
            </a:r>
            <a:r>
              <a:rPr lang="zh-CN" altLang="en-US" sz="2000" dirty="0" smtClean="0"/>
              <a:t>再沿着祖先节点搜索近邻</a:t>
            </a:r>
            <a:endParaRPr lang="zh-CN" altLang="en-US" sz="2000" dirty="0" smtClean="0"/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endParaRPr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244" y="3179838"/>
            <a:ext cx="6197600" cy="286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461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title" idx="4294967295"/>
          </p:nvPr>
        </p:nvSpPr>
        <p:spPr>
          <a:xfrm>
            <a:off x="1042987" y="404812"/>
            <a:ext cx="5616576" cy="576263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2752"/>
            </a:lvl1pPr>
          </a:lstStyle>
          <a:p>
            <a:r>
              <a:rPr dirty="0"/>
              <a:t>实验与评估</a:t>
            </a:r>
          </a:p>
        </p:txBody>
      </p:sp>
      <p:sp>
        <p:nvSpPr>
          <p:cNvPr id="122" name="Shape 122"/>
          <p:cNvSpPr/>
          <p:nvPr/>
        </p:nvSpPr>
        <p:spPr>
          <a:xfrm>
            <a:off x="573995" y="1463275"/>
            <a:ext cx="8372476" cy="286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lang="zh-CN" altLang="en-US" dirty="0" smtClean="0"/>
              <a:t>交叉验证</a:t>
            </a:r>
          </a:p>
          <a:p>
            <a:pPr marL="342900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dirty="0" smtClean="0"/>
              <a:t>存在问题</a:t>
            </a:r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dirty="0" smtClean="0"/>
              <a:t>样本空间不均匀，例如年龄在0-18岁间的用户记录条数有7900条，但年龄在31-40岁之间的用户记录条数只有589条</a:t>
            </a:r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dirty="0" smtClean="0"/>
              <a:t>训练样本质量存在一定问题，存在多人共用一个搜狗账号的现象</a:t>
            </a:r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dirty="0" smtClean="0"/>
              <a:t>存在用户标签的缺失问题</a:t>
            </a:r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dirty="0" smtClean="0"/>
              <a:t>提取出的特征表达能力不够强</a:t>
            </a:r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dirty="0" smtClean="0"/>
              <a:t>……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title" idx="4294967295"/>
          </p:nvPr>
        </p:nvSpPr>
        <p:spPr>
          <a:xfrm>
            <a:off x="1042987" y="404812"/>
            <a:ext cx="5616576" cy="576263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2752"/>
            </a:lvl1pPr>
          </a:lstStyle>
          <a:p>
            <a:r>
              <a:t>特征选择方法对比</a:t>
            </a: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90" y="1268595"/>
            <a:ext cx="7573829" cy="481938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title" idx="4294967295"/>
          </p:nvPr>
        </p:nvSpPr>
        <p:spPr>
          <a:xfrm>
            <a:off x="1042987" y="404812"/>
            <a:ext cx="5616576" cy="576263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2752"/>
            </a:lvl1pPr>
          </a:lstStyle>
          <a:p>
            <a:r>
              <a:t>伯努利贝叶斯与多项式贝叶斯</a:t>
            </a:r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0" y="1229031"/>
            <a:ext cx="7673630" cy="485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45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title" idx="4294967295"/>
          </p:nvPr>
        </p:nvSpPr>
        <p:spPr>
          <a:xfrm>
            <a:off x="1042987" y="404812"/>
            <a:ext cx="5616576" cy="576263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2752"/>
            </a:lvl1pPr>
          </a:lstStyle>
          <a:p>
            <a:r>
              <a:t>伯努利贝叶斯与多项式贝叶斯</a:t>
            </a:r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57" y="1245858"/>
            <a:ext cx="7604238" cy="479343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title" idx="4294967295"/>
          </p:nvPr>
        </p:nvSpPr>
        <p:spPr>
          <a:xfrm>
            <a:off x="1042987" y="404812"/>
            <a:ext cx="5616576" cy="576263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2752"/>
            </a:lvl1pPr>
          </a:lstStyle>
          <a:p>
            <a:r>
              <a:t>伯努利贝叶斯与多项式贝叶斯</a:t>
            </a: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48" y="1191302"/>
            <a:ext cx="7669991" cy="48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903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8241049" y="6284912"/>
            <a:ext cx="217151" cy="3133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45" name="Shape 45"/>
          <p:cNvSpPr/>
          <p:nvPr/>
        </p:nvSpPr>
        <p:spPr>
          <a:xfrm>
            <a:off x="1258887" y="346075"/>
            <a:ext cx="3311526" cy="662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/>
            </a:lvl1pPr>
          </a:lstStyle>
          <a:p>
            <a:r>
              <a:t>报告大纲</a:t>
            </a:r>
          </a:p>
        </p:txBody>
      </p:sp>
      <p:sp>
        <p:nvSpPr>
          <p:cNvPr id="46" name="Shape 46"/>
          <p:cNvSpPr/>
          <p:nvPr/>
        </p:nvSpPr>
        <p:spPr>
          <a:xfrm>
            <a:off x="907360" y="1498117"/>
            <a:ext cx="439899" cy="46230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>
                <a:solidFill>
                  <a:srgbClr val="AA7942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" name="Shape 47"/>
          <p:cNvSpPr/>
          <p:nvPr/>
        </p:nvSpPr>
        <p:spPr>
          <a:xfrm>
            <a:off x="1698395" y="1493049"/>
            <a:ext cx="1221741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200"/>
            </a:lvl1pPr>
          </a:lstStyle>
          <a:p>
            <a:r>
              <a:t>研究内容</a:t>
            </a:r>
          </a:p>
        </p:txBody>
      </p:sp>
      <p:sp>
        <p:nvSpPr>
          <p:cNvPr id="48" name="Shape 48"/>
          <p:cNvSpPr/>
          <p:nvPr/>
        </p:nvSpPr>
        <p:spPr>
          <a:xfrm>
            <a:off x="914192" y="2394012"/>
            <a:ext cx="439899" cy="46230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>
                <a:solidFill>
                  <a:srgbClr val="AA7942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9" name="Shape 49"/>
          <p:cNvSpPr/>
          <p:nvPr/>
        </p:nvSpPr>
        <p:spPr>
          <a:xfrm>
            <a:off x="1705227" y="2388944"/>
            <a:ext cx="1221741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200"/>
            </a:lvl1pPr>
          </a:lstStyle>
          <a:p>
            <a:r>
              <a:t>研究思路</a:t>
            </a:r>
          </a:p>
        </p:txBody>
      </p:sp>
      <p:sp>
        <p:nvSpPr>
          <p:cNvPr id="50" name="Shape 50"/>
          <p:cNvSpPr/>
          <p:nvPr/>
        </p:nvSpPr>
        <p:spPr>
          <a:xfrm>
            <a:off x="916086" y="3264508"/>
            <a:ext cx="439899" cy="46230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>
                <a:solidFill>
                  <a:srgbClr val="AA7942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51" name="Shape 51"/>
          <p:cNvSpPr/>
          <p:nvPr/>
        </p:nvSpPr>
        <p:spPr>
          <a:xfrm>
            <a:off x="1707121" y="3259439"/>
            <a:ext cx="1221741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200"/>
            </a:lvl1pPr>
          </a:lstStyle>
          <a:p>
            <a:r>
              <a:t>研究方法</a:t>
            </a:r>
          </a:p>
        </p:txBody>
      </p:sp>
      <p:sp>
        <p:nvSpPr>
          <p:cNvPr id="52" name="Shape 52"/>
          <p:cNvSpPr/>
          <p:nvPr/>
        </p:nvSpPr>
        <p:spPr>
          <a:xfrm>
            <a:off x="910218" y="4155312"/>
            <a:ext cx="439899" cy="46230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>
                <a:solidFill>
                  <a:schemeClr val="accent1">
                    <a:lumOff val="-8000"/>
                  </a:schemeClr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53" name="Shape 53"/>
          <p:cNvSpPr/>
          <p:nvPr/>
        </p:nvSpPr>
        <p:spPr>
          <a:xfrm>
            <a:off x="1701253" y="4150244"/>
            <a:ext cx="1501141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200"/>
            </a:lvl1pPr>
          </a:lstStyle>
          <a:p>
            <a:r>
              <a:t>实验与结论</a:t>
            </a:r>
          </a:p>
        </p:txBody>
      </p:sp>
      <p:sp>
        <p:nvSpPr>
          <p:cNvPr id="54" name="Shape 54"/>
          <p:cNvSpPr/>
          <p:nvPr/>
        </p:nvSpPr>
        <p:spPr>
          <a:xfrm>
            <a:off x="918944" y="5038529"/>
            <a:ext cx="439899" cy="46230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>
                <a:solidFill>
                  <a:srgbClr val="AA7942"/>
                </a:solidFill>
              </a:defRPr>
            </a:lvl1pPr>
          </a:lstStyle>
          <a:p>
            <a:r>
              <a:t>5</a:t>
            </a:r>
          </a:p>
        </p:txBody>
      </p:sp>
      <p:sp>
        <p:nvSpPr>
          <p:cNvPr id="55" name="Shape 55"/>
          <p:cNvSpPr/>
          <p:nvPr/>
        </p:nvSpPr>
        <p:spPr>
          <a:xfrm>
            <a:off x="1709978" y="5033461"/>
            <a:ext cx="1501141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2200"/>
            </a:lvl1pPr>
          </a:lstStyle>
          <a:p>
            <a:r>
              <a:t>总结与展望</a:t>
            </a:r>
          </a:p>
        </p:txBody>
      </p:sp>
      <p:sp>
        <p:nvSpPr>
          <p:cNvPr id="56" name="Shape 56"/>
          <p:cNvSpPr/>
          <p:nvPr/>
        </p:nvSpPr>
        <p:spPr>
          <a:xfrm>
            <a:off x="685800" y="6284912"/>
            <a:ext cx="1293813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r>
              <a:t>06/09/17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title" idx="4294967295"/>
          </p:nvPr>
        </p:nvSpPr>
        <p:spPr>
          <a:xfrm>
            <a:off x="1042987" y="404812"/>
            <a:ext cx="5616576" cy="576263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2752"/>
            </a:lvl1pPr>
          </a:lstStyle>
          <a:p>
            <a:r>
              <a:t>KNN中K值的选取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541421" y="1249677"/>
            <a:ext cx="7586618" cy="482151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title" idx="4294967295"/>
          </p:nvPr>
        </p:nvSpPr>
        <p:spPr>
          <a:xfrm>
            <a:off x="1042987" y="404812"/>
            <a:ext cx="5616576" cy="576263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2752"/>
            </a:lvl1pPr>
          </a:lstStyle>
          <a:p>
            <a:r>
              <a:t>各分类模型对比</a:t>
            </a:r>
          </a:p>
        </p:txBody>
      </p:sp>
      <p:sp>
        <p:nvSpPr>
          <p:cNvPr id="138" name="Shape 138"/>
          <p:cNvSpPr/>
          <p:nvPr/>
        </p:nvSpPr>
        <p:spPr>
          <a:xfrm>
            <a:off x="573995" y="1463275"/>
            <a:ext cx="837247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000"/>
            </a:pPr>
            <a:endParaRPr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188889"/>
              </p:ext>
            </p:extLst>
          </p:nvPr>
        </p:nvGraphicFramePr>
        <p:xfrm>
          <a:off x="1433580" y="1249875"/>
          <a:ext cx="6588132" cy="4800054"/>
        </p:xfrm>
        <a:graphic>
          <a:graphicData uri="http://schemas.openxmlformats.org/drawingml/2006/table">
            <a:tbl>
              <a:tblPr firstRow="1" firstCol="1" bandRow="1"/>
              <a:tblGrid>
                <a:gridCol w="711822"/>
                <a:gridCol w="711822"/>
                <a:gridCol w="711822"/>
                <a:gridCol w="742111"/>
                <a:gridCol w="742111"/>
                <a:gridCol w="742111"/>
                <a:gridCol w="742111"/>
                <a:gridCol w="742111"/>
                <a:gridCol w="742111"/>
              </a:tblGrid>
              <a:tr h="298734">
                <a:tc>
                  <a:txBody>
                    <a:bodyPr/>
                    <a:lstStyle/>
                    <a:p>
                      <a:endParaRPr lang="zh-CN" sz="1200" kern="100">
                        <a:effectLst/>
                        <a:latin typeface="Calibri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1200" kern="100">
                        <a:effectLst/>
                        <a:latin typeface="Calibri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1200" kern="100">
                        <a:effectLst/>
                        <a:latin typeface="Calibri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朴素贝叶斯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支持向量机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K-</a:t>
                      </a:r>
                      <a:r>
                        <a:rPr lang="zh-CN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最近邻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8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属性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类别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训练样本数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准确率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召回率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准确率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召回率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准确率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50" kern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召回率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</a:tr>
              <a:tr h="298734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50" kern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性别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男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9670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86%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84%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84%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85%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79%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85%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</a:tr>
              <a:tr h="2987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女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6979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78%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81%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79%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77%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77%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70%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</a:tr>
              <a:tr h="298734">
                <a:tc row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学历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小学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987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31%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21%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36%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7%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33%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1%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</a:tr>
              <a:tr h="2987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初中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6371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68%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75%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67%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79%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55%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84%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</a:tr>
              <a:tr h="2987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高中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4754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51%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45%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49%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48%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42%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39%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</a:tr>
              <a:tr h="2987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大学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3161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56%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62%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57%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55%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58%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23%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</a:tr>
              <a:tr h="2987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研究生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98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</a:tr>
              <a:tr h="2987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博士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58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</a:tr>
              <a:tr h="319044">
                <a:tc row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charset="0"/>
                          <a:ea typeface="PingFang SC" charset="-122"/>
                          <a:cs typeface="Times New Roman" charset="0"/>
                        </a:rPr>
                        <a:t>年龄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0-18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6746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66%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74%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65%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80%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52%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83%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</a:tr>
              <a:tr h="2987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19-23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4492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58%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47%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55%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51%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43%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29%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</a:tr>
              <a:tr h="2987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24-30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3083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41%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53%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43%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42%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37%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32%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</a:tr>
              <a:tr h="2987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31-40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1822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33%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29%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31%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21%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28%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8%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</a:tr>
              <a:tr h="2987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41-50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492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14%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2%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18%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2%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17%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2%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2CE"/>
                    </a:solidFill>
                  </a:tcPr>
                </a:tc>
              </a:tr>
              <a:tr h="2987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51-99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66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50" kern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rebuchet MS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charset="0"/>
                        <a:ea typeface="Arial Unicode MS" charset="0"/>
                        <a:cs typeface="Arial Unicode MS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title" idx="4294967295"/>
          </p:nvPr>
        </p:nvSpPr>
        <p:spPr>
          <a:xfrm>
            <a:off x="1042987" y="404812"/>
            <a:ext cx="5616576" cy="576263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2752"/>
            </a:lvl1pPr>
          </a:lstStyle>
          <a:p>
            <a:r>
              <a:t>总结与展望</a:t>
            </a:r>
          </a:p>
        </p:txBody>
      </p:sp>
      <p:sp>
        <p:nvSpPr>
          <p:cNvPr id="142" name="Shape 142"/>
          <p:cNvSpPr/>
          <p:nvPr/>
        </p:nvSpPr>
        <p:spPr>
          <a:xfrm>
            <a:off x="629505" y="1532780"/>
            <a:ext cx="8372476" cy="3272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000"/>
            </a:pPr>
            <a:endParaRPr dirty="0"/>
          </a:p>
          <a:p>
            <a:pPr>
              <a:spcBef>
                <a:spcPts val="400"/>
              </a:spcBef>
              <a:buClr>
                <a:schemeClr val="accent1"/>
              </a:buClr>
              <a:buSzPct val="70000"/>
              <a:buFont typeface="Wingdings"/>
              <a:buChar char="■"/>
              <a:defRPr sz="2000"/>
            </a:pPr>
            <a:r>
              <a:rPr dirty="0"/>
              <a:t>  </a:t>
            </a:r>
            <a:endParaRPr dirty="0"/>
          </a:p>
          <a:p>
            <a:pPr>
              <a:spcBef>
                <a:spcPts val="400"/>
              </a:spcBef>
              <a:buClr>
                <a:schemeClr val="accent1"/>
              </a:buClr>
              <a:buSzPct val="70000"/>
              <a:buFont typeface="Wingdings"/>
              <a:buChar char="■"/>
              <a:defRPr sz="2000"/>
            </a:pPr>
            <a:r>
              <a:rPr dirty="0"/>
              <a:t>  尝试使用关键词聚类做特征降维，观察结果</a:t>
            </a:r>
          </a:p>
          <a:p>
            <a:pPr>
              <a:spcBef>
                <a:spcPts val="400"/>
              </a:spcBef>
              <a:defRPr sz="2000"/>
            </a:pPr>
            <a:endParaRPr dirty="0"/>
          </a:p>
          <a:p>
            <a:pPr>
              <a:spcBef>
                <a:spcPts val="400"/>
              </a:spcBef>
              <a:buClr>
                <a:schemeClr val="accent1"/>
              </a:buClr>
              <a:buSzPct val="70000"/>
              <a:buFont typeface="Wingdings"/>
              <a:buChar char="■"/>
              <a:defRPr sz="2000"/>
            </a:pPr>
            <a:r>
              <a:rPr dirty="0"/>
              <a:t>  尝试为特征加权，观察结果</a:t>
            </a:r>
          </a:p>
          <a:p>
            <a:pPr>
              <a:spcBef>
                <a:spcPts val="400"/>
              </a:spcBef>
              <a:buClr>
                <a:schemeClr val="accent1"/>
              </a:buClr>
              <a:buSzPct val="70000"/>
              <a:buFont typeface="Wingdings"/>
              <a:buChar char="■"/>
              <a:defRPr sz="2000"/>
            </a:pPr>
            <a:endParaRPr dirty="0"/>
          </a:p>
          <a:p>
            <a:pPr>
              <a:spcBef>
                <a:spcPts val="400"/>
              </a:spcBef>
              <a:buClr>
                <a:schemeClr val="accent1"/>
              </a:buClr>
              <a:buSzPct val="70000"/>
              <a:buFont typeface="Wingdings"/>
              <a:buChar char="■"/>
              <a:defRPr sz="2000"/>
            </a:pPr>
            <a:r>
              <a:rPr dirty="0"/>
              <a:t>  引入词向量与神经网络</a:t>
            </a:r>
          </a:p>
          <a:p>
            <a:pPr>
              <a:spcBef>
                <a:spcPts val="400"/>
              </a:spcBef>
              <a:buClr>
                <a:schemeClr val="accent1"/>
              </a:buClr>
              <a:buSzPct val="70000"/>
              <a:buFont typeface="Wingdings"/>
              <a:buChar char="■"/>
              <a:defRPr sz="2000"/>
            </a:pPr>
            <a:endParaRPr dirty="0"/>
          </a:p>
          <a:p>
            <a:pPr>
              <a:spcBef>
                <a:spcPts val="400"/>
              </a:spcBef>
              <a:buClr>
                <a:schemeClr val="accent1"/>
              </a:buClr>
              <a:buSzPct val="70000"/>
              <a:buFont typeface="Wingdings"/>
              <a:buChar char="■"/>
              <a:defRPr sz="2000"/>
            </a:pPr>
            <a:r>
              <a:rPr dirty="0"/>
              <a:t>  4月完成论文初稿，5月完成终稿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611187" y="6284912"/>
            <a:ext cx="1293813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r>
              <a:t>11/28/16</a:t>
            </a:r>
          </a:p>
        </p:txBody>
      </p:sp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8128039" y="6284912"/>
            <a:ext cx="330162" cy="3133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1380899" y="2945211"/>
            <a:ext cx="6689726" cy="662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谢谢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！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xfrm>
            <a:off x="8241049" y="6284912"/>
            <a:ext cx="217151" cy="3133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title" idx="4294967295"/>
          </p:nvPr>
        </p:nvSpPr>
        <p:spPr>
          <a:xfrm>
            <a:off x="1042987" y="404812"/>
            <a:ext cx="5616576" cy="576263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2752"/>
            </a:lvl1pPr>
          </a:lstStyle>
          <a:p>
            <a:r>
              <a:t>研究内容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4294967295"/>
          </p:nvPr>
        </p:nvSpPr>
        <p:spPr>
          <a:xfrm>
            <a:off x="468312" y="1700212"/>
            <a:ext cx="8207376" cy="403225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4244" indent="-434244" defTabSz="886968">
              <a:spcBef>
                <a:spcPts val="400"/>
              </a:spcBef>
              <a:defRPr sz="1940"/>
            </a:pPr>
            <a:r>
              <a:t>如何精确地挖掘人群属性（性别、年龄、学历等）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一直是大数据在精准营销中最核心的问题</a:t>
            </a:r>
          </a:p>
          <a:p>
            <a:pPr marL="434244" indent="-434244" defTabSz="886968">
              <a:buSzTx/>
              <a:buNone/>
              <a:defRPr sz="1940"/>
            </a:pPr>
            <a:endParaRPr/>
          </a:p>
          <a:p>
            <a:pPr marL="434244" indent="-434244" defTabSz="886968">
              <a:spcBef>
                <a:spcPts val="400"/>
              </a:spcBef>
              <a:defRPr sz="1940"/>
            </a:pPr>
            <a:r>
              <a:t>用户在搜索引擎中输入的查询词与用户的基本属性有些密切联系，例如</a:t>
            </a:r>
          </a:p>
          <a:p>
            <a:pPr marL="1298114" lvl="2" indent="-434244" defTabSz="886968">
              <a:spcBef>
                <a:spcPts val="400"/>
              </a:spcBef>
              <a:defRPr sz="1940"/>
            </a:pPr>
            <a:r>
              <a:t>男性相比女性在游戏话题上有更多搜索行为</a:t>
            </a:r>
          </a:p>
          <a:p>
            <a:pPr marL="1298114" lvl="2" indent="-434244" defTabSz="886968">
              <a:spcBef>
                <a:spcPts val="400"/>
              </a:spcBef>
              <a:defRPr sz="1940"/>
            </a:pPr>
            <a:r>
              <a:t>高学历人群会更加倾向于获取社会、经济等主题的信息</a:t>
            </a:r>
          </a:p>
          <a:p>
            <a:pPr marL="1298114" lvl="2" indent="-434244" defTabSz="886968">
              <a:spcBef>
                <a:spcPts val="400"/>
              </a:spcBef>
              <a:defRPr sz="1940"/>
            </a:pPr>
            <a:r>
              <a:t>年龄在19-23岁的人群较多地搜索校园、社交方面的内容</a:t>
            </a:r>
          </a:p>
          <a:p>
            <a:pPr marL="434244" indent="-434244" defTabSz="886968">
              <a:defRPr sz="1940"/>
            </a:pPr>
            <a:endParaRPr/>
          </a:p>
          <a:p>
            <a:pPr marL="434244" indent="-434244" defTabSz="886968">
              <a:spcBef>
                <a:spcPts val="400"/>
              </a:spcBef>
              <a:defRPr sz="1940"/>
            </a:pPr>
            <a:r>
              <a:t>因此希望利用用户搜索关键词与用户基本属性的关联性，研究构建出相应算法来对用户属性进行判定。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 idx="4294967295"/>
          </p:nvPr>
        </p:nvSpPr>
        <p:spPr>
          <a:xfrm>
            <a:off x="1042987" y="404812"/>
            <a:ext cx="5616576" cy="576263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2752"/>
            </a:lvl1pPr>
          </a:lstStyle>
          <a:p>
            <a:r>
              <a:t>研究内容</a:t>
            </a:r>
          </a:p>
        </p:txBody>
      </p:sp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xfrm>
            <a:off x="8241049" y="6284912"/>
            <a:ext cx="217151" cy="3133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64" name="Shape 64"/>
          <p:cNvSpPr/>
          <p:nvPr/>
        </p:nvSpPr>
        <p:spPr>
          <a:xfrm>
            <a:off x="611187" y="1700212"/>
            <a:ext cx="8372476" cy="4103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000"/>
            </a:pPr>
            <a:endParaRPr dirty="0"/>
          </a:p>
          <a:p>
            <a:pPr>
              <a:spcBef>
                <a:spcPts val="400"/>
              </a:spcBef>
              <a:buClr>
                <a:schemeClr val="accent1"/>
              </a:buClr>
              <a:buSzPct val="70000"/>
              <a:buFont typeface="Wingdings"/>
              <a:buChar char="■"/>
              <a:defRPr sz="2000"/>
            </a:pPr>
            <a:r>
              <a:rPr dirty="0"/>
              <a:t>  以用户历史一个月的查询关键词与用户人口属性标签（性别、年龄、学历）作为</a:t>
            </a:r>
            <a:r>
              <a:rPr u="sng" dirty="0">
                <a:solidFill>
                  <a:srgbClr val="999933"/>
                </a:solidFill>
                <a:uFill>
                  <a:solidFill>
                    <a:srgbClr val="999933"/>
                  </a:solidFill>
                </a:uFill>
                <a:hlinkClick r:id="" action="ppaction://hlinkshowjump?jump=nextslide"/>
              </a:rPr>
              <a:t>训练数据集</a:t>
            </a:r>
          </a:p>
          <a:p>
            <a:pPr>
              <a:spcBef>
                <a:spcPts val="400"/>
              </a:spcBef>
              <a:buClr>
                <a:schemeClr val="accent1"/>
              </a:buClr>
              <a:buSzPct val="70000"/>
              <a:buFont typeface="Wingdings"/>
              <a:buChar char="■"/>
              <a:defRPr sz="2000"/>
            </a:pPr>
            <a:endParaRPr u="sng" dirty="0">
              <a:solidFill>
                <a:srgbClr val="999933"/>
              </a:solidFill>
              <a:uFill>
                <a:solidFill>
                  <a:srgbClr val="999933"/>
                </a:solidFill>
              </a:uFill>
              <a:hlinkClick r:id="" action="ppaction://hlinkshowjump?jump=nextslide"/>
            </a:endParaRPr>
          </a:p>
          <a:p>
            <a:pPr>
              <a:spcBef>
                <a:spcPts val="400"/>
              </a:spcBef>
              <a:buClr>
                <a:schemeClr val="accent1"/>
              </a:buClr>
              <a:buSzPct val="70000"/>
              <a:buFont typeface="Wingdings"/>
              <a:buChar char="■"/>
              <a:defRPr sz="2000"/>
            </a:pPr>
            <a:r>
              <a:rPr dirty="0"/>
              <a:t>  </a:t>
            </a:r>
            <a:r>
              <a:rPr dirty="0">
                <a:latin typeface="长城新魏碑体"/>
                <a:ea typeface="长城新魏碑体"/>
                <a:cs typeface="长城新魏碑体"/>
                <a:sym typeface="长城新魏碑体"/>
              </a:rPr>
              <a:t>通过机器学习、数据挖掘技术构建分类算法来对新</a:t>
            </a:r>
            <a:r>
              <a:rPr dirty="0"/>
              <a:t>增搜索用户的人口属性进行分析预测</a:t>
            </a:r>
          </a:p>
          <a:p>
            <a:pPr>
              <a:spcBef>
                <a:spcPts val="400"/>
              </a:spcBef>
              <a:buClr>
                <a:schemeClr val="accent1"/>
              </a:buClr>
              <a:buSzPct val="70000"/>
              <a:buFont typeface="Wingdings"/>
              <a:buChar char="■"/>
              <a:defRPr sz="2000"/>
            </a:pPr>
            <a:endParaRPr dirty="0"/>
          </a:p>
          <a:p>
            <a:pPr>
              <a:spcBef>
                <a:spcPts val="400"/>
              </a:spcBef>
              <a:buClr>
                <a:schemeClr val="accent1"/>
              </a:buClr>
              <a:buSzPct val="70000"/>
              <a:buFont typeface="Wingdings"/>
              <a:buChar char="■"/>
              <a:defRPr sz="2000"/>
            </a:pPr>
            <a:r>
              <a:rPr dirty="0"/>
              <a:t>  </a:t>
            </a:r>
            <a:r>
              <a:rPr dirty="0">
                <a:latin typeface="长城新魏碑体"/>
                <a:ea typeface="长城新魏碑体"/>
                <a:cs typeface="长城新魏碑体"/>
                <a:sym typeface="长城新魏碑体"/>
              </a:rPr>
              <a:t>通过</a:t>
            </a:r>
            <a:r>
              <a:rPr dirty="0"/>
              <a:t>准确率等数据</a:t>
            </a:r>
            <a:r>
              <a:rPr dirty="0">
                <a:latin typeface="长城新魏碑体"/>
                <a:ea typeface="长城新魏碑体"/>
                <a:cs typeface="长城新魏碑体"/>
                <a:sym typeface="长城新魏碑体"/>
              </a:rPr>
              <a:t>展现</a:t>
            </a:r>
            <a:r>
              <a:rPr dirty="0"/>
              <a:t>算法研究</a:t>
            </a:r>
            <a:r>
              <a:rPr dirty="0">
                <a:latin typeface="长城新魏碑体"/>
                <a:ea typeface="长城新魏碑体"/>
                <a:cs typeface="长城新魏碑体"/>
                <a:sym typeface="长城新魏碑体"/>
              </a:rPr>
              <a:t>成果，</a:t>
            </a:r>
            <a:r>
              <a:rPr dirty="0"/>
              <a:t>并</a:t>
            </a:r>
            <a:r>
              <a:rPr dirty="0">
                <a:latin typeface="长城新魏碑体"/>
                <a:ea typeface="长城新魏碑体"/>
                <a:cs typeface="长城新魏碑体"/>
                <a:sym typeface="长城新魏碑体"/>
              </a:rPr>
              <a:t>对比</a:t>
            </a:r>
            <a:r>
              <a:rPr dirty="0"/>
              <a:t>采用不同算法产生的差异</a:t>
            </a:r>
          </a:p>
          <a:p>
            <a:pPr>
              <a:spcBef>
                <a:spcPts val="400"/>
              </a:spcBef>
              <a:buClr>
                <a:schemeClr val="accent1"/>
              </a:buClr>
              <a:buSzPct val="70000"/>
              <a:buFont typeface="Wingdings"/>
              <a:buChar char="■"/>
              <a:defRPr sz="2000"/>
            </a:pPr>
            <a:endParaRPr dirty="0"/>
          </a:p>
          <a:p>
            <a:pPr>
              <a:spcBef>
                <a:spcPts val="400"/>
              </a:spcBef>
              <a:buClr>
                <a:schemeClr val="accent1"/>
              </a:buClr>
              <a:buSzPct val="70000"/>
              <a:buFont typeface="Wingdings"/>
              <a:buChar char="■"/>
              <a:defRPr sz="2000"/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 idx="4294967295"/>
          </p:nvPr>
        </p:nvSpPr>
        <p:spPr>
          <a:xfrm>
            <a:off x="1213353" y="448468"/>
            <a:ext cx="5616576" cy="576264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2752"/>
            </a:lvl1pPr>
          </a:lstStyle>
          <a:p>
            <a:r>
              <a:t>数据集介绍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xfrm>
            <a:off x="8241049" y="6284912"/>
            <a:ext cx="217151" cy="3133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aphicFrame>
        <p:nvGraphicFramePr>
          <p:cNvPr id="68" name="Table 68"/>
          <p:cNvGraphicFramePr/>
          <p:nvPr/>
        </p:nvGraphicFramePr>
        <p:xfrm>
          <a:off x="464146" y="3597869"/>
          <a:ext cx="8030422" cy="2240684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2623450"/>
                <a:gridCol w="5406972"/>
              </a:tblGrid>
              <a:tr h="34415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292929"/>
                          </a:solidFill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字段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292929"/>
                          </a:solidFill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说明</a:t>
                      </a:r>
                    </a:p>
                  </a:txBody>
                  <a:tcPr marL="0" marR="0" marT="0" marB="0" anchor="ctr" horzOverflow="overflow"/>
                </a:tc>
              </a:tr>
              <a:tr h="31662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292929"/>
                          </a:solidFill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ID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292929"/>
                          </a:solidFill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加密后的ID</a:t>
                      </a:r>
                    </a:p>
                  </a:txBody>
                  <a:tcPr marL="0" marR="0" marT="0" marB="0" anchor="ctr" horzOverflow="overflow"/>
                </a:tc>
              </a:tr>
              <a:tr h="38933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292929"/>
                          </a:solidFill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Age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0：未知年龄; 1：0-18岁; 2：19-23岁; 3：24-30岁; 4：31-40岁; 5：41-50岁; 6： 51-999岁</a:t>
                      </a:r>
                    </a:p>
                  </a:txBody>
                  <a:tcPr marL="0" marR="0" marT="0" marB="0" anchor="ctr" horzOverflow="overflow"/>
                </a:tc>
              </a:tr>
              <a:tr h="39221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292929"/>
                          </a:solidFill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Gender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0：未知1：男性2：女性</a:t>
                      </a:r>
                    </a:p>
                  </a:txBody>
                  <a:tcPr marL="0" marR="0" marT="0" marB="0" anchor="ctr" horzOverflow="overflow"/>
                </a:tc>
              </a:tr>
              <a:tr h="419902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Education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0：未知学历; 1：博士; 2：硕士; 3：大学生; 4：高中; 5：初中; 6：小学</a:t>
                      </a:r>
                    </a:p>
                  </a:txBody>
                  <a:tcPr marL="0" marR="0" marT="0" marB="0" anchor="ctr" horzOverflow="overflow"/>
                </a:tc>
              </a:tr>
              <a:tr h="378446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Query List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>
                          <a:latin typeface="Apple Braille Outline 6 Dot"/>
                          <a:ea typeface="Apple Braille Outline 6 Dot"/>
                          <a:cs typeface="Apple Braille Outline 6 Dot"/>
                          <a:sym typeface="Apple Braille Outline 6 Dot"/>
                        </a:rPr>
                        <a:t>搜索词列表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69" name="Shape 69"/>
          <p:cNvSpPr/>
          <p:nvPr/>
        </p:nvSpPr>
        <p:spPr>
          <a:xfrm>
            <a:off x="424300" y="2976086"/>
            <a:ext cx="12471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228600" indent="-228600">
              <a:buSzPct val="100000"/>
              <a:buChar char="•"/>
            </a:lvl1pPr>
          </a:lstStyle>
          <a:p>
            <a:r>
              <a:t>字段介绍</a:t>
            </a:r>
          </a:p>
        </p:txBody>
      </p:sp>
      <p:sp>
        <p:nvSpPr>
          <p:cNvPr id="70" name="Shape 70"/>
          <p:cNvSpPr/>
          <p:nvPr/>
        </p:nvSpPr>
        <p:spPr>
          <a:xfrm>
            <a:off x="363443" y="1327943"/>
            <a:ext cx="12471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228600" indent="-228600">
              <a:buSzPct val="100000"/>
              <a:buChar char="•"/>
            </a:lvl1pPr>
          </a:lstStyle>
          <a:p>
            <a:r>
              <a:t>数据示例</a:t>
            </a:r>
          </a:p>
        </p:txBody>
      </p:sp>
      <p:sp>
        <p:nvSpPr>
          <p:cNvPr id="71" name="Shape 71"/>
          <p:cNvSpPr/>
          <p:nvPr/>
        </p:nvSpPr>
        <p:spPr>
          <a:xfrm>
            <a:off x="496553" y="2213166"/>
            <a:ext cx="7965609" cy="522206"/>
          </a:xfrm>
          <a:prstGeom prst="rect">
            <a:avLst/>
          </a:prstGeom>
          <a:ln w="12700">
            <a:solidFill>
              <a:srgbClr val="929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defTabSz="457200">
              <a:defRPr sz="11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C98C47F106   1  1  5   空格符号复制 临沂是哪里 lol李青 镇魂街 九龙拉棺图片纹身 视频合成app 长颜草是</a:t>
            </a:r>
          </a:p>
          <a:p>
            <a:pPr defTabSz="457200">
              <a:defRPr sz="11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9D8C36B494   2  2  4   快速选中不连续的段落并为其套用样式 微微一笑很倾城电视剧上映日期 你是我学生又怎样</a:t>
            </a:r>
          </a:p>
        </p:txBody>
      </p:sp>
      <p:sp>
        <p:nvSpPr>
          <p:cNvPr id="72" name="Shape 72"/>
          <p:cNvSpPr/>
          <p:nvPr/>
        </p:nvSpPr>
        <p:spPr>
          <a:xfrm>
            <a:off x="477021" y="1818180"/>
            <a:ext cx="656432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200"/>
            </a:lvl1pPr>
          </a:lstStyle>
          <a:p>
            <a:r>
              <a:t>   数据来源于搜狗搜索数据，数据集每行都对应着某个用户历史一个月的搜索记录，共2万条记录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 idx="4294967295"/>
          </p:nvPr>
        </p:nvSpPr>
        <p:spPr>
          <a:xfrm>
            <a:off x="1042987" y="404812"/>
            <a:ext cx="5616576" cy="576263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2752"/>
            </a:lvl1pPr>
          </a:lstStyle>
          <a:p>
            <a:r>
              <a:t>研究思路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8241049" y="6284912"/>
            <a:ext cx="217151" cy="3133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76" name="Shape 76"/>
          <p:cNvSpPr/>
          <p:nvPr/>
        </p:nvSpPr>
        <p:spPr>
          <a:xfrm>
            <a:off x="317269" y="3223551"/>
            <a:ext cx="1526992" cy="900468"/>
          </a:xfrm>
          <a:prstGeom prst="roundRect">
            <a:avLst>
              <a:gd name="adj" fmla="val 21156"/>
            </a:avLst>
          </a:prstGeom>
          <a:solidFill>
            <a:srgbClr val="FFFFFF"/>
          </a:solidFill>
          <a:ln w="127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文本分词</a:t>
            </a:r>
          </a:p>
          <a:p>
            <a:pPr algn="ctr"/>
            <a:r>
              <a:t>预处理</a:t>
            </a:r>
          </a:p>
        </p:txBody>
      </p:sp>
      <p:sp>
        <p:nvSpPr>
          <p:cNvPr id="77" name="Shape 77"/>
          <p:cNvSpPr/>
          <p:nvPr/>
        </p:nvSpPr>
        <p:spPr>
          <a:xfrm>
            <a:off x="2681214" y="2959346"/>
            <a:ext cx="1476192" cy="449597"/>
          </a:xfrm>
          <a:prstGeom prst="roundRect">
            <a:avLst>
              <a:gd name="adj" fmla="val 42371"/>
            </a:avLst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特征向量化</a:t>
            </a:r>
          </a:p>
        </p:txBody>
      </p:sp>
      <p:sp>
        <p:nvSpPr>
          <p:cNvPr id="78" name="Shape 78"/>
          <p:cNvSpPr/>
          <p:nvPr/>
        </p:nvSpPr>
        <p:spPr>
          <a:xfrm>
            <a:off x="2693914" y="3861480"/>
            <a:ext cx="1476192" cy="449596"/>
          </a:xfrm>
          <a:prstGeom prst="roundRect">
            <a:avLst>
              <a:gd name="adj" fmla="val 42371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特征选择</a:t>
            </a:r>
          </a:p>
        </p:txBody>
      </p:sp>
      <p:sp>
        <p:nvSpPr>
          <p:cNvPr id="79" name="Shape 79"/>
          <p:cNvSpPr/>
          <p:nvPr/>
        </p:nvSpPr>
        <p:spPr>
          <a:xfrm>
            <a:off x="5134762" y="2821251"/>
            <a:ext cx="1526992" cy="449596"/>
          </a:xfrm>
          <a:prstGeom prst="roundRect">
            <a:avLst>
              <a:gd name="adj" fmla="val 42371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年龄</a:t>
            </a:r>
          </a:p>
        </p:txBody>
      </p:sp>
      <p:sp>
        <p:nvSpPr>
          <p:cNvPr id="80" name="Shape 80"/>
          <p:cNvSpPr/>
          <p:nvPr/>
        </p:nvSpPr>
        <p:spPr>
          <a:xfrm>
            <a:off x="5134762" y="3448987"/>
            <a:ext cx="1526992" cy="449596"/>
          </a:xfrm>
          <a:prstGeom prst="roundRect">
            <a:avLst>
              <a:gd name="adj" fmla="val 42371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性别</a:t>
            </a:r>
          </a:p>
        </p:txBody>
      </p:sp>
      <p:sp>
        <p:nvSpPr>
          <p:cNvPr id="81" name="Shape 81"/>
          <p:cNvSpPr/>
          <p:nvPr/>
        </p:nvSpPr>
        <p:spPr>
          <a:xfrm>
            <a:off x="5134762" y="4076723"/>
            <a:ext cx="1526992" cy="449596"/>
          </a:xfrm>
          <a:prstGeom prst="roundRect">
            <a:avLst>
              <a:gd name="adj" fmla="val 42371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学历</a:t>
            </a:r>
          </a:p>
        </p:txBody>
      </p:sp>
      <p:sp>
        <p:nvSpPr>
          <p:cNvPr id="82" name="Shape 82"/>
          <p:cNvSpPr/>
          <p:nvPr/>
        </p:nvSpPr>
        <p:spPr>
          <a:xfrm>
            <a:off x="7511819" y="3242484"/>
            <a:ext cx="1268413" cy="900468"/>
          </a:xfrm>
          <a:prstGeom prst="roundRect">
            <a:avLst>
              <a:gd name="adj" fmla="val 21156"/>
            </a:avLst>
          </a:prstGeom>
          <a:solidFill>
            <a:srgbClr val="FFFFFF"/>
          </a:solidFill>
          <a:ln w="127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用户属性预测结果</a:t>
            </a:r>
          </a:p>
        </p:txBody>
      </p:sp>
      <p:sp>
        <p:nvSpPr>
          <p:cNvPr id="83" name="Shape 83"/>
          <p:cNvSpPr/>
          <p:nvPr/>
        </p:nvSpPr>
        <p:spPr>
          <a:xfrm>
            <a:off x="4949168" y="2398865"/>
            <a:ext cx="1931753" cy="2524440"/>
          </a:xfrm>
          <a:prstGeom prst="roundRect">
            <a:avLst>
              <a:gd name="adj" fmla="val 19602"/>
            </a:avLst>
          </a:prstGeom>
          <a:ln w="12700">
            <a:solidFill>
              <a:schemeClr val="accent1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474747" y="2411565"/>
            <a:ext cx="1875684" cy="2524440"/>
          </a:xfrm>
          <a:prstGeom prst="roundRect">
            <a:avLst>
              <a:gd name="adj" fmla="val 20188"/>
            </a:avLst>
          </a:prstGeom>
          <a:ln w="12700">
            <a:solidFill>
              <a:schemeClr val="accent1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5" name="Shape 85"/>
          <p:cNvSpPr/>
          <p:nvPr/>
        </p:nvSpPr>
        <p:spPr>
          <a:xfrm>
            <a:off x="2567140" y="1915645"/>
            <a:ext cx="1704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b="1"/>
            </a:lvl1pPr>
          </a:lstStyle>
          <a:p>
            <a:r>
              <a:t>特征抽取与转换</a:t>
            </a:r>
          </a:p>
        </p:txBody>
      </p:sp>
      <p:sp>
        <p:nvSpPr>
          <p:cNvPr id="86" name="Shape 86"/>
          <p:cNvSpPr/>
          <p:nvPr/>
        </p:nvSpPr>
        <p:spPr>
          <a:xfrm>
            <a:off x="5388987" y="1915645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b="1"/>
            </a:lvl1pPr>
          </a:lstStyle>
          <a:p>
            <a:r>
              <a:t>分类模型</a:t>
            </a:r>
          </a:p>
        </p:txBody>
      </p:sp>
      <p:sp>
        <p:nvSpPr>
          <p:cNvPr id="87" name="Shape 87"/>
          <p:cNvSpPr/>
          <p:nvPr/>
        </p:nvSpPr>
        <p:spPr>
          <a:xfrm>
            <a:off x="4393108" y="3577175"/>
            <a:ext cx="495425" cy="193219"/>
          </a:xfrm>
          <a:prstGeom prst="rightArrow">
            <a:avLst>
              <a:gd name="adj1" fmla="val 32000"/>
              <a:gd name="adj2" fmla="val 164101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8" name="Shape 88"/>
          <p:cNvSpPr/>
          <p:nvPr/>
        </p:nvSpPr>
        <p:spPr>
          <a:xfrm>
            <a:off x="6946082" y="3596109"/>
            <a:ext cx="495425" cy="193218"/>
          </a:xfrm>
          <a:prstGeom prst="rightArrow">
            <a:avLst>
              <a:gd name="adj1" fmla="val 32000"/>
              <a:gd name="adj2" fmla="val 164101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9" name="Shape 89"/>
          <p:cNvSpPr/>
          <p:nvPr/>
        </p:nvSpPr>
        <p:spPr>
          <a:xfrm>
            <a:off x="1916335" y="3596109"/>
            <a:ext cx="495425" cy="193218"/>
          </a:xfrm>
          <a:prstGeom prst="rightArrow">
            <a:avLst>
              <a:gd name="adj1" fmla="val 32000"/>
              <a:gd name="adj2" fmla="val 164101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0" name="Shape 90"/>
          <p:cNvSpPr/>
          <p:nvPr/>
        </p:nvSpPr>
        <p:spPr>
          <a:xfrm>
            <a:off x="328930" y="1930386"/>
            <a:ext cx="14757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r>
              <a:t>用户查询文本</a:t>
            </a:r>
          </a:p>
        </p:txBody>
      </p:sp>
      <p:sp>
        <p:nvSpPr>
          <p:cNvPr id="91" name="Shape 91"/>
          <p:cNvSpPr/>
          <p:nvPr/>
        </p:nvSpPr>
        <p:spPr>
          <a:xfrm>
            <a:off x="1028469" y="2563248"/>
            <a:ext cx="1" cy="4089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xfrm>
            <a:off x="8241049" y="6284912"/>
            <a:ext cx="217152" cy="3133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title" idx="4294967295"/>
          </p:nvPr>
        </p:nvSpPr>
        <p:spPr>
          <a:xfrm>
            <a:off x="1042987" y="404812"/>
            <a:ext cx="5616576" cy="576263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2752"/>
            </a:lvl1pPr>
          </a:lstStyle>
          <a:p>
            <a:r>
              <a:t>研究方法·文本预处理</a:t>
            </a:r>
          </a:p>
        </p:txBody>
      </p:sp>
      <p:sp>
        <p:nvSpPr>
          <p:cNvPr id="95" name="Shape 95"/>
          <p:cNvSpPr/>
          <p:nvPr/>
        </p:nvSpPr>
        <p:spPr>
          <a:xfrm>
            <a:off x="537901" y="1342959"/>
            <a:ext cx="8372476" cy="4708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dirty="0" smtClean="0"/>
              <a:t>中文分词</a:t>
            </a:r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dirty="0" smtClean="0"/>
              <a:t>精确模式</a:t>
            </a:r>
            <a:r>
              <a:rPr dirty="0"/>
              <a:t>, 试图将句子最精确地切开</a:t>
            </a:r>
          </a:p>
          <a:p>
            <a:pPr marL="342900" indent="-342900">
              <a:spcBef>
                <a:spcPts val="400"/>
              </a:spcBef>
              <a:buFont typeface="Wingdings" charset="2"/>
              <a:buChar char="n"/>
              <a:defRPr sz="2000"/>
            </a:pPr>
            <a:endParaRPr dirty="0"/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dirty="0" smtClean="0"/>
              <a:t>全模式</a:t>
            </a:r>
            <a:r>
              <a:rPr dirty="0"/>
              <a:t>，找出句子中全部可以组成词语的连续字串</a:t>
            </a:r>
          </a:p>
          <a:p>
            <a:pPr>
              <a:spcBef>
                <a:spcPts val="400"/>
              </a:spcBef>
              <a:defRPr sz="2000"/>
            </a:pPr>
            <a:endParaRPr dirty="0"/>
          </a:p>
          <a:p>
            <a:pPr>
              <a:spcBef>
                <a:spcPts val="400"/>
              </a:spcBef>
              <a:buClr>
                <a:schemeClr val="accent1"/>
              </a:buClr>
              <a:buSzPct val="70000"/>
              <a:buFont typeface="Wingdings"/>
              <a:buChar char="■"/>
              <a:defRPr sz="2000"/>
            </a:pPr>
            <a:endParaRPr dirty="0"/>
          </a:p>
          <a:p>
            <a:pPr marL="342900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dirty="0" smtClean="0"/>
              <a:t>去停用词</a:t>
            </a:r>
            <a:endParaRPr dirty="0"/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dirty="0" smtClean="0"/>
              <a:t>去叹词</a:t>
            </a:r>
            <a:r>
              <a:rPr dirty="0"/>
              <a:t>、连词、疑问词、介词、数词、人称代词等</a:t>
            </a:r>
          </a:p>
          <a:p>
            <a:pPr marL="342900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endParaRPr dirty="0"/>
          </a:p>
          <a:p>
            <a:pPr marL="342900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dirty="0" smtClean="0"/>
              <a:t>去一字词</a:t>
            </a:r>
            <a:endParaRPr dirty="0"/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dirty="0" smtClean="0"/>
              <a:t>去除分词器分割出来的长度为</a:t>
            </a:r>
            <a:r>
              <a:rPr dirty="0"/>
              <a:t>1的词</a:t>
            </a:r>
          </a:p>
          <a:p>
            <a:pPr>
              <a:spcBef>
                <a:spcPts val="400"/>
              </a:spcBef>
              <a:buClr>
                <a:schemeClr val="accent1"/>
              </a:buClr>
              <a:buSzPct val="70000"/>
              <a:buFont typeface="Wingdings"/>
              <a:buChar char="■"/>
              <a:defRPr sz="2000"/>
            </a:pPr>
            <a:endParaRPr dirty="0"/>
          </a:p>
          <a:p>
            <a:pPr>
              <a:spcBef>
                <a:spcPts val="400"/>
              </a:spcBef>
              <a:buClr>
                <a:schemeClr val="accent1"/>
              </a:buClr>
              <a:buSzPct val="70000"/>
              <a:buFont typeface="Wingdings"/>
              <a:buChar char="■"/>
              <a:defRPr sz="2000"/>
            </a:pPr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1342784" y="2067846"/>
            <a:ext cx="3648657" cy="35496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sz="1400">
                <a:solidFill>
                  <a:srgbClr val="5E5E5E"/>
                </a:solidFill>
              </a:defRPr>
            </a:pPr>
            <a:r>
              <a:rPr dirty="0"/>
              <a:t>"南京大学计算机系” -&gt; </a:t>
            </a: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dirty="0"/>
              <a:t>南京大学 / 计算机系</a:t>
            </a: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</a:p>
        </p:txBody>
      </p:sp>
      <p:sp>
        <p:nvSpPr>
          <p:cNvPr id="97" name="Shape 97"/>
          <p:cNvSpPr/>
          <p:nvPr/>
        </p:nvSpPr>
        <p:spPr>
          <a:xfrm>
            <a:off x="1342784" y="2817344"/>
            <a:ext cx="6146874" cy="30777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sz="1400">
                <a:solidFill>
                  <a:srgbClr val="5E5E5E"/>
                </a:solidFill>
              </a:defRPr>
            </a:pPr>
            <a:r>
              <a:rPr dirty="0"/>
              <a:t>“南京大学计算机系” -&gt; </a:t>
            </a: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dirty="0" smtClean="0"/>
              <a:t>南京</a:t>
            </a:r>
            <a:r>
              <a:rPr lang="zh-CN" altLang="en-US" dirty="0" smtClean="0"/>
              <a:t> </a:t>
            </a:r>
            <a:r>
              <a:rPr dirty="0" smtClean="0"/>
              <a:t>/</a:t>
            </a:r>
            <a:r>
              <a:rPr lang="zh-CN" altLang="en-US" dirty="0" smtClean="0"/>
              <a:t> </a:t>
            </a:r>
            <a:r>
              <a:rPr dirty="0" smtClean="0"/>
              <a:t>南京大学</a:t>
            </a:r>
            <a:r>
              <a:rPr lang="zh-CN" altLang="en-US" dirty="0" smtClean="0"/>
              <a:t> </a:t>
            </a:r>
            <a:r>
              <a:rPr dirty="0" smtClean="0"/>
              <a:t>/</a:t>
            </a:r>
            <a:r>
              <a:rPr lang="zh-CN" altLang="en-US" dirty="0" smtClean="0"/>
              <a:t> </a:t>
            </a:r>
            <a:r>
              <a:rPr dirty="0" smtClean="0"/>
              <a:t>计算</a:t>
            </a:r>
            <a:r>
              <a:rPr lang="zh-CN" altLang="en-US" dirty="0" smtClean="0"/>
              <a:t> </a:t>
            </a:r>
            <a:r>
              <a:rPr dirty="0" smtClean="0"/>
              <a:t>/</a:t>
            </a:r>
            <a:r>
              <a:rPr lang="zh-CN" altLang="en-US" dirty="0" smtClean="0"/>
              <a:t> </a:t>
            </a:r>
            <a:r>
              <a:rPr dirty="0" smtClean="0"/>
              <a:t>计算机</a:t>
            </a:r>
            <a:r>
              <a:rPr lang="zh-CN" altLang="en-US" dirty="0" smtClean="0"/>
              <a:t> </a:t>
            </a:r>
            <a:r>
              <a:rPr dirty="0" smtClean="0"/>
              <a:t>/</a:t>
            </a:r>
            <a:r>
              <a:rPr lang="zh-CN" altLang="en-US" dirty="0" smtClean="0"/>
              <a:t> </a:t>
            </a:r>
            <a:r>
              <a:rPr dirty="0" smtClean="0"/>
              <a:t>计算机系</a:t>
            </a:r>
            <a:r>
              <a:rPr lang="zh-CN" altLang="en-US" dirty="0" smtClean="0"/>
              <a:t> </a:t>
            </a:r>
            <a:r>
              <a:rPr dirty="0" smtClean="0"/>
              <a:t>/</a:t>
            </a:r>
            <a:r>
              <a:rPr lang="zh-CN" altLang="en-US" dirty="0" smtClean="0"/>
              <a:t> </a:t>
            </a:r>
            <a:r>
              <a:rPr dirty="0" smtClean="0"/>
              <a:t>算机</a:t>
            </a:r>
            <a:r>
              <a:rPr lang="zh-CN" altLang="en-US" dirty="0" smtClean="0"/>
              <a:t> </a:t>
            </a:r>
            <a:r>
              <a:rPr dirty="0" smtClean="0"/>
              <a:t>/</a:t>
            </a:r>
            <a:r>
              <a:rPr lang="zh-CN" altLang="en-US" dirty="0" smtClean="0"/>
              <a:t> </a:t>
            </a:r>
            <a:r>
              <a:rPr dirty="0" smtClean="0"/>
              <a:t>系</a:t>
            </a: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sldNum" sz="quarter" idx="2"/>
          </p:nvPr>
        </p:nvSpPr>
        <p:spPr>
          <a:xfrm>
            <a:off x="8241049" y="6284912"/>
            <a:ext cx="217152" cy="3133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title" idx="4294967295"/>
          </p:nvPr>
        </p:nvSpPr>
        <p:spPr>
          <a:xfrm>
            <a:off x="1042987" y="404812"/>
            <a:ext cx="5616576" cy="576263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2752"/>
            </a:lvl1pPr>
          </a:lstStyle>
          <a:p>
            <a:r>
              <a:rPr dirty="0"/>
              <a:t>研究方法·文本预处理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Shape 101"/>
              <p:cNvSpPr/>
              <p:nvPr/>
            </p:nvSpPr>
            <p:spPr>
              <a:xfrm>
                <a:off x="546519" y="1371600"/>
                <a:ext cx="8372476" cy="432733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 marL="342900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r>
                  <a:rPr dirty="0" smtClean="0"/>
                  <a:t>向量空间模型</a:t>
                </a:r>
                <a:endParaRPr dirty="0"/>
              </a:p>
              <a:p>
                <a:pPr marL="800100" lvl="1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r>
                  <a:rPr lang="zh-CN" altLang="zh-CN" sz="2000" dirty="0" smtClean="0"/>
                  <a:t>文档被</a:t>
                </a:r>
                <a:r>
                  <a:rPr lang="zh-CN" altLang="zh-CN" sz="2000" dirty="0"/>
                  <a:t>表示为：</a:t>
                </a:r>
                <a14:m>
                  <m:oMath xmlns:m="http://schemas.openxmlformats.org/officeDocument/2006/math">
                    <m:r>
                      <a:rPr lang="zh-TW" altLang="zh-CN" sz="200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zh-CN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CN" sz="2000">
                            <a:latin typeface="Cambria Math" charset="0"/>
                          </a:rPr>
                          <m:t>w</m:t>
                        </m:r>
                      </m:e>
                      <m:sub>
                        <m:r>
                          <a:rPr lang="zh-TW" altLang="zh-CN" sz="200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zh-CN" altLang="zh-CN" sz="2000">
                        <a:latin typeface="Cambria Math" charset="0"/>
                      </a:rPr>
                      <m:t>，</m:t>
                    </m:r>
                    <m:sSub>
                      <m:sSubPr>
                        <m:ctrlPr>
                          <a:rPr lang="zh-CN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CN" sz="2000">
                            <a:latin typeface="Cambria Math" charset="0"/>
                          </a:rPr>
                          <m:t>w</m:t>
                        </m:r>
                      </m:e>
                      <m:sub>
                        <m:r>
                          <a:rPr lang="zh-TW" altLang="zh-CN" sz="200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zh-CN" altLang="zh-CN" sz="2000">
                        <a:latin typeface="Cambria Math" charset="0"/>
                      </a:rPr>
                      <m:t>，</m:t>
                    </m:r>
                    <m:r>
                      <a:rPr lang="en-US" altLang="zh-CN" sz="2000">
                        <a:latin typeface="Cambria Math" charset="0"/>
                      </a:rPr>
                      <m:t>…</m:t>
                    </m:r>
                    <m:sSub>
                      <m:sSubPr>
                        <m:ctrlPr>
                          <a:rPr lang="zh-CN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charset="0"/>
                          </a:rPr>
                          <m:t>n</m:t>
                        </m:r>
                      </m:sub>
                    </m:sSub>
                    <m:r>
                      <a:rPr lang="en-US" altLang="zh-CN" sz="2000"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zh-CN" sz="2000" dirty="0"/>
                  <a:t>，</a:t>
                </a:r>
                <a:r>
                  <a:rPr lang="zh-CN" altLang="en-US" sz="2000" dirty="0" smtClean="0"/>
                  <a:t>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zh-CN" sz="2000">
                            <a:latin typeface="Cambria Math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TW" altLang="zh-CN" sz="2000">
                            <a:latin typeface="Cambria Math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TW" altLang="zh-CN" sz="2000" dirty="0"/>
                  <a:t>为第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zh-CN" sz="2000">
                        <a:latin typeface="Cambria Math" charset="0"/>
                      </a:rPr>
                      <m:t>i</m:t>
                    </m:r>
                  </m:oMath>
                </a14:m>
                <a:r>
                  <a:rPr lang="zh-TW" altLang="zh-CN" sz="2000" dirty="0"/>
                  <a:t>个特征项的权重</a:t>
                </a:r>
                <a:r>
                  <a:rPr lang="zh-CN" altLang="zh-CN" sz="2000" dirty="0" smtClean="0"/>
                  <a:t>。</a:t>
                </a:r>
                <a:endParaRPr lang="zh-CN" altLang="en-US" sz="2000" dirty="0" smtClean="0"/>
              </a:p>
              <a:p>
                <a:pPr marL="800100" lvl="1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r>
                  <a:rPr lang="zh-CN" altLang="en-US" sz="2000" dirty="0"/>
                  <a:t>特征项一般是词或短语，特征权重度量一个特征项在文档中的</a:t>
                </a:r>
                <a:r>
                  <a:rPr lang="zh-CN" altLang="en-US" sz="2000" dirty="0" smtClean="0"/>
                  <a:t>地位</a:t>
                </a:r>
              </a:p>
              <a:p>
                <a:pPr marL="800100" lvl="1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endParaRPr dirty="0" smtClean="0"/>
              </a:p>
              <a:p>
                <a:pPr marL="342900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r>
                  <a:rPr dirty="0" smtClean="0"/>
                  <a:t>TF</a:t>
                </a:r>
                <a:r>
                  <a:rPr lang="en-US" altLang="zh-CN" dirty="0" smtClean="0"/>
                  <a:t>-</a:t>
                </a:r>
                <a:r>
                  <a:rPr dirty="0" smtClean="0"/>
                  <a:t>IDF</a:t>
                </a:r>
                <a:r>
                  <a:rPr lang="zh-CN" altLang="en-US" dirty="0" smtClean="0"/>
                  <a:t>加权</a:t>
                </a:r>
                <a:endParaRPr dirty="0"/>
              </a:p>
              <a:p>
                <a:pPr marL="800100" lvl="1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r>
                  <a:rPr lang="zh-CN" altLang="zh-CN" sz="2000" dirty="0" smtClean="0"/>
                  <a:t>基于</a:t>
                </a:r>
                <a:r>
                  <a:rPr lang="zh-CN" altLang="zh-CN" sz="2000" dirty="0"/>
                  <a:t>词频与逆向文件频率来评价一个词在一份文档中的重要性</a:t>
                </a:r>
                <a:r>
                  <a:rPr lang="zh-CN" altLang="zh-CN" dirty="0"/>
                  <a:t> </a:t>
                </a:r>
                <a:endParaRPr lang="zh-CN" altLang="en-US" dirty="0" smtClean="0"/>
              </a:p>
              <a:p>
                <a:pPr marL="800100" lvl="1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r>
                  <a:rPr lang="zh-CN" altLang="zh-CN" sz="2000" dirty="0" smtClean="0"/>
                  <a:t>词语</a:t>
                </a:r>
                <a:r>
                  <a:rPr lang="zh-CN" altLang="zh-CN" sz="2000" dirty="0"/>
                  <a:t>的重要</a:t>
                </a:r>
                <a:r>
                  <a:rPr lang="zh-CN" altLang="zh-CN" sz="2000" dirty="0" smtClean="0"/>
                  <a:t>程度</a:t>
                </a:r>
                <a:r>
                  <a:rPr lang="zh-CN" altLang="zh-CN" sz="2000" dirty="0"/>
                  <a:t>与它</a:t>
                </a:r>
                <a:r>
                  <a:rPr lang="zh-CN" altLang="zh-CN" sz="2000" dirty="0" smtClean="0"/>
                  <a:t>在</a:t>
                </a:r>
                <a:r>
                  <a:rPr lang="zh-CN" altLang="en-US" sz="2000" dirty="0" smtClean="0"/>
                  <a:t>特定</a:t>
                </a:r>
                <a:r>
                  <a:rPr lang="zh-CN" altLang="zh-CN" sz="2000" dirty="0" smtClean="0"/>
                  <a:t>文档</a:t>
                </a:r>
                <a:r>
                  <a:rPr lang="zh-CN" altLang="zh-CN" sz="2000" dirty="0"/>
                  <a:t>中的出现频率是正比增长的关系</a:t>
                </a:r>
                <a:r>
                  <a:rPr lang="zh-CN" altLang="zh-CN" sz="2000" dirty="0" smtClean="0"/>
                  <a:t>，</a:t>
                </a:r>
                <a:r>
                  <a:rPr lang="zh-CN" altLang="zh-CN" sz="2000" dirty="0"/>
                  <a:t>但同时</a:t>
                </a:r>
                <a:r>
                  <a:rPr lang="zh-CN" altLang="zh-CN" sz="2000" dirty="0" smtClean="0"/>
                  <a:t>也与</a:t>
                </a:r>
                <a:r>
                  <a:rPr lang="zh-CN" altLang="zh-CN" sz="2000" dirty="0"/>
                  <a:t>它在文档集中的出现频率是反比下降的关系</a:t>
                </a:r>
                <a:r>
                  <a:rPr lang="zh-CN" altLang="zh-CN" sz="2000" dirty="0" smtClean="0"/>
                  <a:t>。</a:t>
                </a:r>
                <a:endParaRPr dirty="0"/>
              </a:p>
              <a:p>
                <a:pPr marL="800100" lvl="1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r>
                  <a:rPr lang="zh-CN" altLang="zh-CN" sz="2000" dirty="0" smtClean="0"/>
                  <a:t>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zh-CN" sz="2000">
                            <a:latin typeface="Cambria Math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zh-CN" sz="2000">
                            <a:latin typeface="Cambria Math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zh-CN" sz="2000" dirty="0"/>
                  <a:t>对于文档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zh-CN" sz="2000">
                            <a:latin typeface="Cambria Math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zh-CN" sz="2000">
                            <a:latin typeface="Cambria Math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zh-CN" altLang="zh-CN" sz="2000" dirty="0"/>
                  <a:t>的TF-IDF</a:t>
                </a:r>
                <a:r>
                  <a:rPr lang="zh-CN" altLang="zh-CN" sz="2000" dirty="0" smtClean="0"/>
                  <a:t>权重</a:t>
                </a:r>
                <a:r>
                  <a:rPr lang="zh-CN" altLang="en-US" sz="2000" dirty="0" smtClean="0"/>
                  <a:t>的计算方式：</a:t>
                </a:r>
              </a:p>
              <a:p>
                <a:pPr marL="800100" lvl="1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endParaRPr lang="zh-CN" altLang="en-US" sz="2000" dirty="0"/>
              </a:p>
              <a:p>
                <a:pPr marL="800100" lvl="1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endParaRPr lang="zh-CN" altLang="en-US" sz="2000" dirty="0" smtClean="0"/>
              </a:p>
              <a:p>
                <a:pPr marL="800100" lvl="1" indent="-342900">
                  <a:spcBef>
                    <a:spcPts val="400"/>
                  </a:spcBef>
                  <a:buClr>
                    <a:schemeClr val="accent1"/>
                  </a:buClr>
                  <a:buSzPct val="70000"/>
                  <a:buFont typeface="Wingdings" charset="2"/>
                  <a:buChar char="n"/>
                  <a:defRPr sz="2000"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101" name="Shap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19" y="1371600"/>
                <a:ext cx="8372476" cy="4327338"/>
              </a:xfrm>
              <a:prstGeom prst="rect">
                <a:avLst/>
              </a:prstGeom>
              <a:blipFill rotWithShape="0">
                <a:blip r:embed="rId3"/>
                <a:stretch>
                  <a:fillRect l="-655" t="-986" r="-146" b="-169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042987" y="4568064"/>
                <a:ext cx="7919217" cy="1326323"/>
              </a:xfrm>
              <a:prstGeom prst="rect">
                <a:avLst/>
              </a:prstGeom>
              <a:noFill/>
              <a:ln w="635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ctr">
                <a:spAutoFit/>
              </a:bodyPr>
              <a:lstStyle/>
              <a:p>
                <a:pPr marL="342900" indent="-342900">
                  <a:buSzPct val="70000"/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tf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i</m:t>
                        </m:r>
                        <m:r>
                          <a:rPr lang="zh-CN" altLang="zh-CN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j</m:t>
                        </m:r>
                      </m:sub>
                    </m:sSub>
                    <m:r>
                      <a:rPr lang="zh-CN" altLang="zh-CN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zh-CN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zh-CN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i</m:t>
                            </m:r>
                            <m:r>
                              <a:rPr lang="zh-CN" altLang="zh-CN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zh-CN" altLang="zh-CN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j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zh-CN" altLang="zh-CN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k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zh-CN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zh-CN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zh-CN" altLang="zh-CN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k</m:t>
                                </m:r>
                                <m:r>
                                  <a:rPr lang="zh-CN" altLang="zh-CN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zh-CN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j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zh-CN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zh-CN">
                            <a:latin typeface="Cambria Math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zh-CN">
                            <a:latin typeface="Cambria Math" charset="0"/>
                          </a:rPr>
                          <m:t>i</m:t>
                        </m:r>
                        <m:r>
                          <a:rPr lang="zh-CN" altLang="zh-CN">
                            <a:latin typeface="Cambria Math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zh-CN" altLang="zh-CN">
                            <a:latin typeface="Cambria Math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zh-CN" altLang="zh-CN" dirty="0"/>
                  <a:t>是该词在文件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zh-CN">
                            <a:latin typeface="Cambria Math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zh-CN">
                            <a:latin typeface="Cambria Math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zh-CN" altLang="zh-CN" dirty="0"/>
                  <a:t>中的</a:t>
                </a:r>
                <a:r>
                  <a:rPr lang="zh-CN" altLang="zh-CN" dirty="0" smtClean="0"/>
                  <a:t>出现</a:t>
                </a:r>
                <a:r>
                  <a:rPr lang="zh-CN" altLang="en-US" dirty="0" smtClean="0"/>
                  <a:t>次数</a:t>
                </a:r>
                <a:r>
                  <a:rPr lang="zh-CN" altLang="zh-CN" dirty="0" smtClean="0"/>
                  <a:t> </a:t>
                </a:r>
                <a:endParaRPr lang="zh-CN" altLang="en-US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SzPct val="70000"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zh-CN">
                        <a:solidFill>
                          <a:schemeClr val="tx1"/>
                        </a:solidFill>
                        <a:latin typeface="Cambria Math" charset="0"/>
                      </a:rPr>
                      <m:t>i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df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i</m:t>
                        </m:r>
                      </m:sub>
                    </m:sSub>
                    <m:r>
                      <a:rPr lang="zh-TW" altLang="zh-CN">
                        <a:solidFill>
                          <a:schemeClr val="tx1"/>
                        </a:solidFill>
                        <a:latin typeface="Cambria Math" charset="0"/>
                      </a:rPr>
                      <m:t>＝</m:t>
                    </m:r>
                    <m:r>
                      <m:rPr>
                        <m:sty m:val="p"/>
                      </m:rPr>
                      <a:rPr lang="zh-CN" altLang="zh-CN">
                        <a:solidFill>
                          <a:schemeClr val="tx1"/>
                        </a:solidFill>
                        <a:latin typeface="Cambria Math" charset="0"/>
                      </a:rPr>
                      <m:t>log</m:t>
                    </m:r>
                    <m:f>
                      <m:f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zh-CN" altLang="zh-CN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D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zh-CN" altLang="zh-CN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zh-CN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j</m:t>
                                </m:r>
                                <m: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zh-TW" altLang="zh-CN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zh-CN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CN" altLang="zh-CN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zh-CN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dirty="0"/>
                  <a:t> |D|</a:t>
                </a:r>
                <a:r>
                  <a:rPr lang="zh-CN" altLang="zh-CN" dirty="0"/>
                  <a:t>表示文件集的总文件数，分母表示包含词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zh-CN">
                            <a:latin typeface="Cambria Math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zh-CN">
                            <a:latin typeface="Cambria Math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zh-CN" dirty="0"/>
                  <a:t>的文档数 </a:t>
                </a:r>
                <a:endParaRPr lang="zh-CN" altLang="en-US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SzPct val="70000"/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tfidf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i</m:t>
                        </m:r>
                        <m:r>
                          <a:rPr lang="zh-CN" altLang="zh-CN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j</m:t>
                        </m:r>
                      </m:sub>
                    </m:sSub>
                    <m:r>
                      <a:rPr lang="zh-CN" altLang="zh-CN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tf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i</m:t>
                        </m:r>
                        <m:r>
                          <a:rPr lang="zh-CN" altLang="zh-CN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j</m:t>
                        </m:r>
                      </m:sub>
                    </m:sSub>
                    <m:r>
                      <a:rPr lang="zh-CN" altLang="zh-CN">
                        <a:solidFill>
                          <a:schemeClr val="tx1"/>
                        </a:solidFill>
                        <a:latin typeface="Cambria Math" charset="0"/>
                      </a:rPr>
                      <m:t> × 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idf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zh-CN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i</m:t>
                        </m:r>
                      </m:sub>
                    </m:sSub>
                  </m:oMath>
                </a14:m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87" y="4568064"/>
                <a:ext cx="7919217" cy="1326323"/>
              </a:xfrm>
              <a:prstGeom prst="rect">
                <a:avLst/>
              </a:prstGeom>
              <a:blipFill rotWithShape="0">
                <a:blip r:embed="rId4"/>
                <a:stretch>
                  <a:fillRect l="-615" t="-5023" r="-615" b="-31507"/>
                </a:stretch>
              </a:blipFill>
              <a:ln w="6350" cap="flat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xfrm>
            <a:off x="8241049" y="6284912"/>
            <a:ext cx="217152" cy="3133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title" idx="4294967295"/>
          </p:nvPr>
        </p:nvSpPr>
        <p:spPr>
          <a:xfrm>
            <a:off x="1042987" y="404812"/>
            <a:ext cx="5616576" cy="576263"/>
          </a:xfrm>
          <a:prstGeom prst="rect">
            <a:avLst/>
          </a:prstGeom>
        </p:spPr>
        <p:txBody>
          <a:bodyPr>
            <a:normAutofit/>
          </a:bodyPr>
          <a:lstStyle>
            <a:lvl1pPr defTabSz="786384">
              <a:defRPr sz="2752"/>
            </a:lvl1pPr>
          </a:lstStyle>
          <a:p>
            <a:r>
              <a:rPr dirty="0"/>
              <a:t>研究方法·文本预处理</a:t>
            </a:r>
          </a:p>
        </p:txBody>
      </p:sp>
      <p:sp>
        <p:nvSpPr>
          <p:cNvPr id="105" name="Shape 105"/>
          <p:cNvSpPr/>
          <p:nvPr/>
        </p:nvSpPr>
        <p:spPr>
          <a:xfrm>
            <a:off x="293856" y="1335505"/>
            <a:ext cx="8372476" cy="4349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dirty="0" smtClean="0"/>
              <a:t>特征选择方法</a:t>
            </a:r>
            <a:endParaRPr dirty="0"/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dirty="0" smtClean="0"/>
              <a:t>CHI2统计</a:t>
            </a:r>
            <a:endParaRPr lang="zh-CN" altLang="en-US" dirty="0" smtClean="0"/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endParaRPr lang="zh-CN" altLang="en-US" dirty="0"/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endParaRPr lang="zh-CN" altLang="en-US" dirty="0" smtClean="0"/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endParaRPr lang="zh-CN" altLang="en-US" dirty="0"/>
          </a:p>
          <a:p>
            <a:pPr marL="457200" lvl="1" indent="0">
              <a:spcBef>
                <a:spcPts val="400"/>
              </a:spcBef>
              <a:buClr>
                <a:schemeClr val="accent1"/>
              </a:buClr>
              <a:buSzPct val="70000"/>
              <a:defRPr sz="2000"/>
            </a:pPr>
            <a:endParaRPr dirty="0"/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lang="zh-CN" altLang="en-US" dirty="0" smtClean="0"/>
              <a:t>信息增益</a:t>
            </a:r>
            <a:r>
              <a:rPr lang="en-US" altLang="zh-CN" dirty="0" smtClean="0"/>
              <a:t>(MI)</a:t>
            </a:r>
            <a:endParaRPr lang="zh-CN" altLang="en-US" dirty="0" smtClean="0"/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endParaRPr lang="zh-CN" altLang="en-US" dirty="0" smtClean="0"/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endParaRPr dirty="0"/>
          </a:p>
          <a:p>
            <a:pPr marL="800100" lvl="1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r>
              <a:rPr lang="zh-CN" altLang="en-US" dirty="0" smtClean="0"/>
              <a:t>互信息</a:t>
            </a:r>
            <a:r>
              <a:rPr lang="en-US" altLang="zh-CN" dirty="0" smtClean="0"/>
              <a:t>(IG)</a:t>
            </a:r>
            <a:endParaRPr dirty="0"/>
          </a:p>
          <a:p>
            <a:pPr marL="342900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endParaRPr dirty="0"/>
          </a:p>
          <a:p>
            <a:pPr marL="342900" indent="-342900">
              <a:spcBef>
                <a:spcPts val="400"/>
              </a:spcBef>
              <a:buClr>
                <a:schemeClr val="accent1"/>
              </a:buClr>
              <a:buSzPct val="70000"/>
              <a:buFont typeface="Wingdings" charset="2"/>
              <a:buChar char="n"/>
              <a:defRPr sz="2000"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646057" y="2133992"/>
                <a:ext cx="4091240" cy="1284837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endParaRPr lang="zh-CN" altLang="en-US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charset="0"/>
                            </a:rPr>
                            <m:t>χ</m:t>
                          </m:r>
                        </m:e>
                        <m:sup>
                          <m:r>
                            <a:rPr lang="en-US" altLang="zh-CN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zh-CN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charset="0"/>
                            </a:rPr>
                            <m:t>t</m:t>
                          </m:r>
                          <m:r>
                            <a:rPr lang="en-US" altLang="zh-CN">
                              <a:latin typeface="Cambria Math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charset="0"/>
                            </a:rPr>
                            <m:t>c</m:t>
                          </m:r>
                        </m:e>
                      </m:d>
                      <m:r>
                        <a:rPr lang="en-US" altLang="zh-CN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charset="0"/>
                                </a:rPr>
                                <m:t>N</m:t>
                              </m:r>
                              <m:r>
                                <a:rPr lang="en-US" altLang="zh-CN">
                                  <a:latin typeface="Cambria Math" charset="0"/>
                                </a:rPr>
                                <m:t>×(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charset="0"/>
                                </a:rPr>
                                <m:t>AD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charset="0"/>
                                </a:rPr>
                                <m:t>CB</m:t>
                              </m:r>
                              <m:r>
                                <a:rPr lang="en-US" altLang="zh-CN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charset="0"/>
                            </a:rPr>
                            <m:t>A</m:t>
                          </m:r>
                          <m:r>
                            <a:rPr lang="en-US" altLang="zh-CN">
                              <a:latin typeface="Cambria Math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charset="0"/>
                            </a:rPr>
                            <m:t>C</m:t>
                          </m:r>
                          <m:r>
                            <a:rPr lang="en-US" altLang="zh-CN">
                              <a:latin typeface="Cambria Math" charset="0"/>
                            </a:rPr>
                            <m:t>)(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charset="0"/>
                            </a:rPr>
                            <m:t>B</m:t>
                          </m:r>
                          <m:r>
                            <a:rPr lang="en-US" altLang="zh-CN">
                              <a:latin typeface="Cambria Math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charset="0"/>
                            </a:rPr>
                            <m:t>D</m:t>
                          </m:r>
                          <m:r>
                            <a:rPr lang="en-US" altLang="zh-CN">
                              <a:latin typeface="Cambria Math" charset="0"/>
                            </a:rPr>
                            <m:t>)(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charset="0"/>
                            </a:rPr>
                            <m:t>A</m:t>
                          </m:r>
                          <m:r>
                            <a:rPr lang="en-US" altLang="zh-CN">
                              <a:latin typeface="Cambria Math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charset="0"/>
                            </a:rPr>
                            <m:t>B</m:t>
                          </m:r>
                          <m:r>
                            <a:rPr lang="en-US" altLang="zh-CN">
                              <a:latin typeface="Cambria Math" charset="0"/>
                            </a:rPr>
                            <m:t>)(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charset="0"/>
                            </a:rPr>
                            <m:t>C</m:t>
                          </m:r>
                          <m:r>
                            <a:rPr lang="en-US" altLang="zh-CN">
                              <a:latin typeface="Cambria Math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charset="0"/>
                            </a:rPr>
                            <m:t>D</m:t>
                          </m:r>
                          <m:r>
                            <a:rPr lang="en-US" altLang="zh-CN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  <a:p>
                <a:endParaRPr lang="zh-CN" altLang="en-US" i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057" y="2133992"/>
                <a:ext cx="4091240" cy="12848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 cap="flat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80824"/>
              </p:ext>
            </p:extLst>
          </p:nvPr>
        </p:nvGraphicFramePr>
        <p:xfrm>
          <a:off x="1042987" y="2133992"/>
          <a:ext cx="2603070" cy="1294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261"/>
                <a:gridCol w="573273"/>
                <a:gridCol w="650768"/>
                <a:gridCol w="650768"/>
              </a:tblGrid>
              <a:tr h="331162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</a:t>
                      </a:r>
                      <a:r>
                        <a:rPr lang="zh-CN" altLang="en-US" sz="1200" dirty="0" smtClean="0"/>
                        <a:t>类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非</a:t>
                      </a:r>
                      <a:r>
                        <a:rPr lang="en-US" altLang="zh-CN" sz="1200" dirty="0" smtClean="0"/>
                        <a:t>c</a:t>
                      </a:r>
                      <a:r>
                        <a:rPr lang="zh-CN" altLang="en-US" sz="1200" dirty="0" smtClean="0"/>
                        <a:t>类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总计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442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包含</a:t>
                      </a:r>
                      <a:r>
                        <a:rPr lang="en-US" altLang="zh-CN" sz="1200" dirty="0" smtClean="0"/>
                        <a:t>t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B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A+B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2651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不包含</a:t>
                      </a:r>
                      <a:r>
                        <a:rPr lang="en-US" altLang="zh-CN" sz="1200" dirty="0" smtClean="0"/>
                        <a:t>t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C+D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442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总计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A+C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B+D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</a:t>
                      </a:r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042987" y="3945736"/>
                <a:ext cx="6694310" cy="543160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charset="0"/>
                      </a:rPr>
                      <m:t>MI</m:t>
                    </m:r>
                    <m:d>
                      <m:dPr>
                        <m:ctrlPr>
                          <a:rPr lang="zh-CN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charset="0"/>
                          </a:rPr>
                          <m:t>t</m:t>
                        </m:r>
                        <m:r>
                          <a:rPr lang="en-US" altLang="zh-CN">
                            <a:latin typeface="Cambria Math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charset="0"/>
                          </a:rPr>
                          <m:t>c</m:t>
                        </m:r>
                      </m:e>
                    </m:d>
                    <m:r>
                      <a:rPr lang="en-US" altLang="zh-CN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charset="0"/>
                      </a:rPr>
                      <m:t>log</m:t>
                    </m:r>
                    <m:f>
                      <m:fPr>
                        <m:ctrlPr>
                          <a:rPr lang="zh-CN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charset="0"/>
                          </a:rPr>
                          <m:t>P</m:t>
                        </m:r>
                        <m:d>
                          <m:dPr>
                            <m:ctrlPr>
                              <a:rPr lang="zh-CN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c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t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charset="0"/>
                          </a:rPr>
                          <m:t>P</m:t>
                        </m:r>
                        <m:d>
                          <m:dPr>
                            <m:ctrlPr>
                              <a:rPr lang="zh-CN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t</m:t>
                            </m:r>
                          </m:e>
                        </m:d>
                      </m:den>
                    </m:f>
                    <m:r>
                      <a:rPr lang="en-US" altLang="zh-CN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charset="0"/>
                      </a:rPr>
                      <m:t>logP</m:t>
                    </m:r>
                    <m:d>
                      <m:dPr>
                        <m:ctrlPr>
                          <a:rPr lang="zh-CN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charset="0"/>
                          </a:rPr>
                          <m:t>c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charset="0"/>
                          </a:rPr>
                          <m:t>t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charset="0"/>
                      </a:rPr>
                      <m:t>logP</m:t>
                    </m:r>
                    <m:r>
                      <a:rPr lang="en-US" altLang="zh-CN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charset="0"/>
                      </a:rPr>
                      <m:t>t</m:t>
                    </m:r>
                    <m:r>
                      <a:rPr lang="en-US" altLang="zh-CN">
                        <a:latin typeface="Cambria Math" charset="0"/>
                      </a:rPr>
                      <m:t>)</m:t>
                    </m:r>
                  </m:oMath>
                </a14:m>
                <a:r>
                  <a:rPr lang="zh-CN" altLang="zh-CN" dirty="0"/>
                  <a:t> </a:t>
                </a:r>
                <a:endParaRPr lang="zh-CN" altLang="en-US" i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87" y="3945736"/>
                <a:ext cx="6694310" cy="5431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 cap="flat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042987" y="5059026"/>
                <a:ext cx="6694310" cy="1023740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zh-CN" altLang="zh-CN" sz="1200" i="1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200" b="0" i="0" smtClean="0">
                            <a:latin typeface="Cambria Math" charset="0"/>
                          </a:rPr>
                          <m:t>C</m:t>
                        </m:r>
                      </m:e>
                    </m:d>
                    <m:r>
                      <a:rPr lang="en-US" altLang="zh-CN" sz="1200">
                        <a:latin typeface="Cambria Math" charset="0"/>
                      </a:rPr>
                      <m:t>=</m:t>
                    </m:r>
                    <m:r>
                      <a:rPr lang="en-US" altLang="zh-CN" sz="1200" i="1">
                        <a:latin typeface="Cambria Math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12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sz="1200" smtClean="0">
                            <a:latin typeface="Cambria Math" charset="0"/>
                          </a:rPr>
                          <m:t>i</m:t>
                        </m:r>
                        <m:r>
                          <a:rPr lang="en-US" altLang="zh-CN" sz="1200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200" smtClean="0">
                            <a:latin typeface="Cambria Math" charset="0"/>
                          </a:rPr>
                          <m:t>m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1200" smtClean="0">
                            <a:latin typeface="Cambria Math" charset="0"/>
                          </a:rPr>
                          <m:t>P</m:t>
                        </m:r>
                        <m:d>
                          <m:dPr>
                            <m:ctrlPr>
                              <a:rPr lang="zh-CN" altLang="zh-CN" sz="12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200">
                                    <a:latin typeface="Cambria Math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200">
                                    <a:latin typeface="Cambria Math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charset="0"/>
                          </a:rPr>
                          <m:t>logP</m:t>
                        </m:r>
                        <m:r>
                          <a:rPr lang="en-US" altLang="zh-CN" sz="120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1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200">
                                <a:latin typeface="Cambria Math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200">
                                <a:latin typeface="Cambria Math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zh-CN" sz="120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1200" i="0" dirty="0" smtClean="0"/>
                  <a:t>，</a:t>
                </a:r>
                <a:r>
                  <a:rPr lang="en-US" altLang="zh-CN" sz="1200" i="0" dirty="0" smtClean="0"/>
                  <a:t>m</a:t>
                </a:r>
                <a:r>
                  <a:rPr lang="zh-CN" altLang="en-US" sz="1200" i="0" dirty="0" smtClean="0"/>
                  <a:t>是类数</a:t>
                </a:r>
                <a:r>
                  <a:rPr lang="zh-CN" altLang="en-US" sz="1200" dirty="0" smtClean="0"/>
                  <a:t>，</a:t>
                </a:r>
                <a:r>
                  <a:rPr lang="en-US" altLang="zh-CN" sz="1200" dirty="0" smtClean="0"/>
                  <a:t>m=|C|</a:t>
                </a:r>
                <a:endParaRPr lang="zh-CN" altLang="en-US" sz="1200" i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dirty="0"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200" b="0" i="1" dirty="0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200" b="0" i="0" dirty="0" smtClean="0">
                              <a:latin typeface="Cambria Math" charset="0"/>
                            </a:rPr>
                            <m:t>C</m:t>
                          </m:r>
                          <m:r>
                            <a:rPr lang="en-US" altLang="zh-CN" sz="1200" b="0" i="0" dirty="0" smtClean="0">
                              <a:latin typeface="Cambria Math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200" b="0" i="0" dirty="0" smtClean="0">
                              <a:latin typeface="Cambria Math" charset="0"/>
                            </a:rPr>
                            <m:t>t</m:t>
                          </m:r>
                        </m:e>
                      </m:d>
                      <m:r>
                        <a:rPr lang="en-US" altLang="zh-CN" sz="1200" b="0" i="0" dirty="0" smtClean="0">
                          <a:latin typeface="Cambria Math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 sz="1200">
                          <a:latin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altLang="zh-CN" sz="12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charset="0"/>
                            </a:rPr>
                            <m:t>t</m:t>
                          </m:r>
                        </m:e>
                      </m:d>
                      <m:nary>
                        <m:naryPr>
                          <m:chr m:val="∑"/>
                          <m:limLoc m:val="undOvr"/>
                          <m:ctrlPr>
                            <a:rPr lang="zh-CN" altLang="zh-CN" sz="12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charset="0"/>
                            </a:rPr>
                            <m:t>i</m:t>
                          </m:r>
                          <m:r>
                            <a:rPr lang="en-US" altLang="zh-CN" sz="120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charset="0"/>
                            </a:rPr>
                            <m:t>m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zh-CN" altLang="zh-CN" sz="12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CN" sz="1200">
                                  <a:latin typeface="Cambria Math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200">
                                  <a:latin typeface="Cambria Math" charset="0"/>
                                </a:rPr>
                                <m:t>t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charset="0"/>
                            </a:rPr>
                            <m:t>log</m:t>
                          </m:r>
                          <m:r>
                            <a:rPr lang="en-US" altLang="zh-CN" sz="1200">
                              <a:latin typeface="Cambria Math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zh-CN" altLang="zh-CN" sz="1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charset="0"/>
                            </a:rPr>
                            <m:t>i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en-US" altLang="zh-CN" sz="12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charset="0"/>
                            </a:rPr>
                            <m:t>t</m:t>
                          </m:r>
                        </m:e>
                      </m:d>
                      <m:r>
                        <a:rPr lang="en-US" altLang="zh-CN" sz="1200" b="0" i="0" smtClean="0">
                          <a:latin typeface="Cambria Math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200">
                          <a:latin typeface="Cambria Math" charset="0"/>
                        </a:rPr>
                        <m:t>P</m:t>
                      </m:r>
                      <m:r>
                        <a:rPr lang="en-US" altLang="zh-CN" sz="1200">
                          <a:latin typeface="Cambria Math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zh-CN" altLang="zh-CN" sz="12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charset="0"/>
                            </a:rPr>
                            <m:t>t</m:t>
                          </m:r>
                        </m:e>
                      </m:acc>
                      <m:r>
                        <a:rPr lang="en-US" altLang="zh-CN" sz="1200">
                          <a:latin typeface="Cambria Math" charset="0"/>
                        </a:rPr>
                        <m:t>)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2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charset="0"/>
                            </a:rPr>
                            <m:t>i</m:t>
                          </m:r>
                          <m:r>
                            <a:rPr lang="en-US" altLang="zh-CN" sz="120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charset="0"/>
                            </a:rPr>
                            <m:t>m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zh-CN" altLang="zh-CN" sz="12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2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CN" sz="1200">
                                  <a:latin typeface="Cambria Math" charset="0"/>
                                </a:rPr>
                                <m:t>|</m:t>
                              </m:r>
                              <m:acc>
                                <m:accPr>
                                  <m:chr m:val="̅"/>
                                  <m:ctrlPr>
                                    <a:rPr lang="zh-CN" altLang="zh-CN" sz="12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charset="0"/>
                                    </a:rPr>
                                    <m:t>t</m:t>
                                  </m:r>
                                </m:e>
                              </m:acc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charset="0"/>
                            </a:rPr>
                            <m:t>log</m:t>
                          </m:r>
                          <m:r>
                            <a:rPr lang="en-US" altLang="zh-CN" sz="1200">
                              <a:latin typeface="Cambria Math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zh-CN" altLang="zh-CN" sz="1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charset="0"/>
                            </a:rPr>
                            <m:t>i</m:t>
                          </m:r>
                        </m:sub>
                      </m:sSub>
                      <m:r>
                        <a:rPr lang="en-US" altLang="zh-CN" sz="1200">
                          <a:latin typeface="Cambria Math" charset="0"/>
                        </a:rPr>
                        <m:t>|</m:t>
                      </m:r>
                      <m:acc>
                        <m:accPr>
                          <m:chr m:val="̅"/>
                          <m:ctrlPr>
                            <a:rPr lang="zh-CN" altLang="zh-CN" sz="12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sz="1200">
                              <a:latin typeface="Cambria Math" charset="0"/>
                            </a:rPr>
                            <m:t>t</m:t>
                          </m:r>
                        </m:e>
                      </m:acc>
                      <m:r>
                        <a:rPr lang="en-US" altLang="zh-CN" sz="120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 smtClean="0"/>
              </a:p>
              <a:p>
                <a:r>
                  <a:rPr lang="en-US" altLang="zh-CN" sz="1600" dirty="0" smtClean="0"/>
                  <a:t>IG(</a:t>
                </a:r>
                <a:r>
                  <a:rPr lang="en-US" altLang="zh-CN" sz="1600" dirty="0" err="1" smtClean="0"/>
                  <a:t>C</a:t>
                </a:r>
                <a:r>
                  <a:rPr lang="en-US" altLang="zh-CN" sz="1600" dirty="0" err="1"/>
                  <a:t>,</a:t>
                </a:r>
                <a:r>
                  <a:rPr lang="en-US" altLang="zh-CN" sz="1600" dirty="0" err="1" smtClean="0"/>
                  <a:t>t</a:t>
                </a:r>
                <a:r>
                  <a:rPr lang="en-US" altLang="zh-CN" sz="1600" dirty="0" smtClean="0"/>
                  <a:t>)</a:t>
                </a:r>
                <a:r>
                  <a:rPr lang="zh-CN" altLang="zh-CN" sz="1600" dirty="0" smtClean="0"/>
                  <a:t> </a:t>
                </a:r>
                <a:r>
                  <a:rPr lang="en-US" altLang="zh-CN" sz="1600" dirty="0" smtClean="0"/>
                  <a:t>=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H(C)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–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H(C,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t)</a:t>
                </a:r>
                <a:endParaRPr lang="zh-CN" altLang="en-US" sz="1600" i="0" dirty="0" smtClean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87" y="5059026"/>
                <a:ext cx="6694310" cy="1023740"/>
              </a:xfrm>
              <a:prstGeom prst="rect">
                <a:avLst/>
              </a:prstGeom>
              <a:blipFill rotWithShape="0">
                <a:blip r:embed="rId4"/>
                <a:stretch>
                  <a:fillRect l="-1091" t="-37059" b="-61176"/>
                </a:stretch>
              </a:blipFill>
              <a:ln w="12700" cap="flat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is">
  <a:themeElements>
    <a:clrScheme name="Axis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CC9900"/>
      </a:accent1>
      <a:accent2>
        <a:srgbClr val="CCCC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Axi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Ax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92929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92929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Axis">
  <a:themeElements>
    <a:clrScheme name="Axi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9900"/>
      </a:accent1>
      <a:accent2>
        <a:srgbClr val="CCCC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Axi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Ax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92929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92929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1121</Words>
  <Application>Microsoft Macintosh PowerPoint</Application>
  <PresentationFormat>全屏显示(4:3)</PresentationFormat>
  <Paragraphs>364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Apple Braille Outline 6 Dot</vt:lpstr>
      <vt:lpstr>Arial Unicode MS</vt:lpstr>
      <vt:lpstr>Cambria Math</vt:lpstr>
      <vt:lpstr>Helvetica</vt:lpstr>
      <vt:lpstr>Monaco</vt:lpstr>
      <vt:lpstr>PingFang SC</vt:lpstr>
      <vt:lpstr>Times New Roman</vt:lpstr>
      <vt:lpstr>Trebuchet MS</vt:lpstr>
      <vt:lpstr>Wingdings</vt:lpstr>
      <vt:lpstr>宋体</vt:lpstr>
      <vt:lpstr>长城新魏碑体</vt:lpstr>
      <vt:lpstr>Arial</vt:lpstr>
      <vt:lpstr>Calibri</vt:lpstr>
      <vt:lpstr>Axis</vt:lpstr>
      <vt:lpstr> 基于搜索关键词的用户属性分析预测 </vt:lpstr>
      <vt:lpstr>PowerPoint 演示文稿</vt:lpstr>
      <vt:lpstr>研究内容</vt:lpstr>
      <vt:lpstr>研究内容</vt:lpstr>
      <vt:lpstr>数据集介绍</vt:lpstr>
      <vt:lpstr>研究思路</vt:lpstr>
      <vt:lpstr>研究方法·文本预处理</vt:lpstr>
      <vt:lpstr>研究方法·文本预处理</vt:lpstr>
      <vt:lpstr>研究方法·文本预处理</vt:lpstr>
      <vt:lpstr>研究方法·分类模型</vt:lpstr>
      <vt:lpstr>研究方法·分类模型</vt:lpstr>
      <vt:lpstr>研究方法·分类模型</vt:lpstr>
      <vt:lpstr>研究方法·分类模型</vt:lpstr>
      <vt:lpstr>研究方法·分类模型</vt:lpstr>
      <vt:lpstr>实验与评估</vt:lpstr>
      <vt:lpstr>特征选择方法对比</vt:lpstr>
      <vt:lpstr>伯努利贝叶斯与多项式贝叶斯</vt:lpstr>
      <vt:lpstr>伯努利贝叶斯与多项式贝叶斯</vt:lpstr>
      <vt:lpstr>伯努利贝叶斯与多项式贝叶斯</vt:lpstr>
      <vt:lpstr>KNN中K值的选取</vt:lpstr>
      <vt:lpstr>各分类模型对比</vt:lpstr>
      <vt:lpstr>总结与展望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基于搜索关键词的用户属性分析预测 </dc:title>
  <cp:lastModifiedBy>Microsoft Office 用户</cp:lastModifiedBy>
  <cp:revision>161</cp:revision>
  <dcterms:modified xsi:type="dcterms:W3CDTF">2017-06-06T12:55:41Z</dcterms:modified>
</cp:coreProperties>
</file>