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23"/>
  </p:notesMasterIdLst>
  <p:sldIdLst>
    <p:sldId id="256" r:id="rId2"/>
    <p:sldId id="257" r:id="rId3"/>
    <p:sldId id="298" r:id="rId4"/>
    <p:sldId id="301" r:id="rId5"/>
    <p:sldId id="299" r:id="rId6"/>
    <p:sldId id="300" r:id="rId7"/>
    <p:sldId id="302" r:id="rId8"/>
    <p:sldId id="305" r:id="rId9"/>
    <p:sldId id="306" r:id="rId10"/>
    <p:sldId id="304" r:id="rId11"/>
    <p:sldId id="307" r:id="rId12"/>
    <p:sldId id="308" r:id="rId13"/>
    <p:sldId id="309" r:id="rId14"/>
    <p:sldId id="310" r:id="rId15"/>
    <p:sldId id="311" r:id="rId16"/>
    <p:sldId id="314" r:id="rId17"/>
    <p:sldId id="313" r:id="rId18"/>
    <p:sldId id="315" r:id="rId19"/>
    <p:sldId id="317" r:id="rId20"/>
    <p:sldId id="318" r:id="rId21"/>
    <p:sldId id="316"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p:cViewPr varScale="1">
        <p:scale>
          <a:sx n="63" d="100"/>
          <a:sy n="63" d="100"/>
        </p:scale>
        <p:origin x="15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Abstraction</a:t>
            </a:r>
            <a:r>
              <a:rPr lang="en-US" altLang="en-US" smtClean="0"/>
              <a:t>: Cloud computing abstracts the details of system implementation from users and developers. Applications run on physical systems that aren't specified, data is stored in locations that are unknown, administration of systems is outsourced to others, and access by users is ubiquitous.</a:t>
            </a:r>
          </a:p>
          <a:p>
            <a:endParaRPr lang="en-US" altLang="en-US" smtClean="0"/>
          </a:p>
          <a:p>
            <a:r>
              <a:rPr lang="en-US" altLang="en-US" b="1" smtClean="0"/>
              <a:t>Virtualization</a:t>
            </a:r>
            <a:r>
              <a:rPr lang="en-US" altLang="en-US" smtClean="0"/>
              <a:t>: Cloud computing virtualizes systems by pooling and sharing resources. Systems and storage can be provisioned as needed from a centralized infrastructure, costs are assessed on a metered basis, multi-tenancy is enabled, and resources are scalable with agility.</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1FA1A0-20D6-4BA4-941E-EEE445AD6EE7}"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58432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42FDC6-D384-493B-8063-7033D6632C86}"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47131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marL="171450" indent="-171450" algn="just">
              <a:buFontTx/>
              <a:buChar char="-"/>
              <a:defRPr/>
            </a:pPr>
            <a:r>
              <a:rPr lang="en-US" b="1" dirty="0" smtClean="0"/>
              <a:t>On demand self services</a:t>
            </a:r>
            <a:r>
              <a:rPr lang="en-US" dirty="0" smtClean="0"/>
              <a:t>: computer services such as email, applications, network or server service can be provided without requiring human interaction with each service provider. Cloud service providers providing on demand self services include Amazon Web Services (AWS), Microsoft, Google, IBM and Salesforce.com. New York Times and NASDAQ are examples of companies using AWS (NIST). Gartner describes this characteristic as service based </a:t>
            </a:r>
          </a:p>
          <a:p>
            <a:pPr marL="171450" indent="-171450" algn="just">
              <a:buFontTx/>
              <a:buChar char="-"/>
              <a:defRPr/>
            </a:pPr>
            <a:r>
              <a:rPr lang="en-US" b="1" dirty="0" smtClean="0"/>
              <a:t>Broad network access</a:t>
            </a:r>
            <a:r>
              <a:rPr lang="en-US" dirty="0" smtClean="0"/>
              <a:t>: Cloud Capabilities are available over the network and accessed through standard mechanisms that promote use by heterogeneous thin or thick client platforms such as mobile phones, laptops and PDAs.</a:t>
            </a:r>
          </a:p>
          <a:p>
            <a:pPr marL="171450" indent="-171450" algn="just">
              <a:buFontTx/>
              <a:buChar char="-"/>
              <a:defRPr/>
            </a:pPr>
            <a:r>
              <a:rPr lang="en-US" b="1" dirty="0" smtClean="0"/>
              <a:t>Resource pooling</a:t>
            </a:r>
            <a:r>
              <a:rPr lang="en-US" dirty="0" smtClean="0"/>
              <a:t>: The provider’s computing resources are pooled together to serve multiple consumers using multiple-tenant model, with different physical and virtual resources dynamically assigned and reassigned according to consumer demand. The resources include among others storage, processing, memory, network bandwidth, virtual machines and email services. The pooling together of the resource builds economies of scale (Gartner).</a:t>
            </a:r>
          </a:p>
          <a:p>
            <a:pPr marL="171450" indent="-171450" algn="just">
              <a:buFontTx/>
              <a:buChar char="-"/>
              <a:defRPr/>
            </a:pPr>
            <a:r>
              <a:rPr lang="en-US" b="1" dirty="0" smtClean="0"/>
              <a:t>Rapid elasticity</a:t>
            </a:r>
            <a:r>
              <a:rPr lang="en-US" dirty="0" smtClean="0"/>
              <a:t>: Cloud services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p>
          <a:p>
            <a:pPr marL="171450" indent="-171450" algn="just">
              <a:buFontTx/>
              <a:buChar char="-"/>
              <a:defRPr/>
            </a:pPr>
            <a:r>
              <a:rPr lang="en-US" b="1" dirty="0" smtClean="0"/>
              <a:t>Measured service</a:t>
            </a:r>
            <a:r>
              <a:rPr lang="en-US" dirty="0" smtClean="0"/>
              <a:t>: Cloud computing resource usage can be measured, controlled, and reported providing transparency for both the provider and consumer of the utilized service. Cloud computing services use a metering capability which enables to control and optimize resource use. This implies that just like air time, electricity or municipality water IT services are charged per usage metrics – pay per use. The more you utilize the higher the bill. Just as utility companies sell power to subscribers, and telephone companies sell voice and data services, IT services such as network security management, data center hosting or even departmental billing can now be easily delivered as a contractual service.</a:t>
            </a:r>
          </a:p>
          <a:p>
            <a:pPr marL="171450" indent="-171450" algn="just">
              <a:buFontTx/>
              <a:buChar char="-"/>
              <a:defRPr/>
            </a:pPr>
            <a:r>
              <a:rPr lang="en-US" b="1" dirty="0" smtClean="0"/>
              <a:t>Multi Tenacity</a:t>
            </a:r>
            <a:r>
              <a:rPr lang="en-US" dirty="0" smtClean="0"/>
              <a:t>: is the 6th characteristics of cloud computing advocated by the Cloud Security Alliance. It refers to the need for policy-driven enforcement, segmentation, isolation, governance, service levels, and chargeback/billing models for different consumer constituencies. Consumers might utilize a public cloud provider’s service offerings or actually be from the same organization, such as different business units rather than distinct organizational entities, but would still share infrastructure. </a:t>
            </a:r>
          </a:p>
          <a:p>
            <a:pPr>
              <a:defRPr/>
            </a:pPr>
            <a:endParaRPr lang="en-US" dirty="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0C367C-273E-4B8B-8E73-9786E9025CDA}"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24121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lgn="just">
              <a:defRPr/>
            </a:pPr>
            <a:r>
              <a:rPr lang="en-US" dirty="0" smtClean="0"/>
              <a:t>• </a:t>
            </a:r>
            <a:r>
              <a:rPr lang="en-US" b="1" dirty="0" smtClean="0"/>
              <a:t>Lower costs</a:t>
            </a:r>
            <a:r>
              <a:rPr lang="en-US" dirty="0" smtClean="0"/>
              <a:t>: Because cloud networks operate at higher efficiencies and with greater utilization, significant cost reductions are often encountered. </a:t>
            </a:r>
          </a:p>
          <a:p>
            <a:pPr algn="just">
              <a:defRPr/>
            </a:pPr>
            <a:r>
              <a:rPr lang="en-US" dirty="0" smtClean="0"/>
              <a:t>• </a:t>
            </a:r>
            <a:r>
              <a:rPr lang="en-US" b="1" dirty="0" smtClean="0"/>
              <a:t>Ease of utilization</a:t>
            </a:r>
            <a:r>
              <a:rPr lang="en-US" dirty="0" smtClean="0"/>
              <a:t>: Depending upon the type of service being offered, you may find that you do not require hardware or software licenses to implement your service. </a:t>
            </a:r>
          </a:p>
          <a:p>
            <a:pPr algn="just">
              <a:defRPr/>
            </a:pPr>
            <a:r>
              <a:rPr lang="en-US" dirty="0" smtClean="0"/>
              <a:t>• </a:t>
            </a:r>
            <a:r>
              <a:rPr lang="en-US" b="1" dirty="0" smtClean="0"/>
              <a:t>Quality of Service</a:t>
            </a:r>
            <a:r>
              <a:rPr lang="en-US" dirty="0" smtClean="0"/>
              <a:t>: The Quality of Service (</a:t>
            </a:r>
            <a:r>
              <a:rPr lang="en-US" dirty="0" err="1" smtClean="0"/>
              <a:t>QoS</a:t>
            </a:r>
            <a:r>
              <a:rPr lang="en-US" dirty="0" smtClean="0"/>
              <a:t>) is something that you can obtain under contract from your vendor. </a:t>
            </a:r>
          </a:p>
          <a:p>
            <a:pPr algn="just">
              <a:defRPr/>
            </a:pPr>
            <a:r>
              <a:rPr lang="en-US" dirty="0" smtClean="0"/>
              <a:t>• </a:t>
            </a:r>
            <a:r>
              <a:rPr lang="en-US" b="1" dirty="0" smtClean="0"/>
              <a:t>Reliability</a:t>
            </a:r>
            <a:r>
              <a:rPr lang="en-US" dirty="0" smtClean="0"/>
              <a:t>: The scale of cloud computing networks and their ability to provide load balancing and failover makes them highly reliable, often much more reliable than what you can achieve in a single organization. </a:t>
            </a:r>
          </a:p>
          <a:p>
            <a:pPr algn="just">
              <a:defRPr/>
            </a:pPr>
            <a:r>
              <a:rPr lang="en-US" dirty="0" smtClean="0"/>
              <a:t>• </a:t>
            </a:r>
            <a:r>
              <a:rPr lang="en-US" b="1" dirty="0" smtClean="0"/>
              <a:t>Outsourced IT management</a:t>
            </a:r>
            <a:r>
              <a:rPr lang="en-US" dirty="0" smtClean="0"/>
              <a:t>: A cloud computing deployment lets someone else manage your computing infrastructure while you manage your business. In most instances, you achieve considerable reductions in IT staffing costs. </a:t>
            </a:r>
          </a:p>
          <a:p>
            <a:pPr algn="just">
              <a:defRPr/>
            </a:pPr>
            <a:r>
              <a:rPr lang="en-US" dirty="0" smtClean="0"/>
              <a:t>• </a:t>
            </a:r>
            <a:r>
              <a:rPr lang="en-US" b="1" dirty="0" smtClean="0"/>
              <a:t>Simplified maintenance and upgrade</a:t>
            </a:r>
            <a:r>
              <a:rPr lang="en-US" dirty="0" smtClean="0"/>
              <a:t>: Because the system is centralized, you can easily apply  patches and upgrades. This means your users always have access to the latest software versions. </a:t>
            </a:r>
          </a:p>
          <a:p>
            <a:pPr algn="just">
              <a:defRPr/>
            </a:pPr>
            <a:r>
              <a:rPr lang="en-US" dirty="0" smtClean="0"/>
              <a:t>• </a:t>
            </a:r>
            <a:r>
              <a:rPr lang="en-US" b="1" dirty="0" smtClean="0"/>
              <a:t>Low Barrier to Entry</a:t>
            </a:r>
            <a:r>
              <a:rPr lang="en-US" dirty="0" smtClean="0"/>
              <a:t>: In particular, upfront capital expenditures are dramatically reduced. In cloud computing, anyone can be a giant at any time.</a:t>
            </a:r>
            <a:endParaRPr lang="en-US" dirty="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4B8416-0476-4648-B5A2-F432E043DBB2}"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70487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marL="171450" indent="-171450">
              <a:buFontTx/>
              <a:buChar char="-"/>
              <a:defRPr/>
            </a:pPr>
            <a:r>
              <a:rPr lang="en-US" b="1" dirty="0" smtClean="0"/>
              <a:t>Technical Issues</a:t>
            </a:r>
            <a:r>
              <a:rPr lang="en-US" dirty="0" smtClean="0"/>
              <a:t>: Though it is true that information and data on the Cloud can be accessed any time and from anywhere, there are moments when the system can have some serious malfunction. Businesses should be aware of the fact that this technology is always prone to outages and other technical issues. </a:t>
            </a:r>
          </a:p>
          <a:p>
            <a:pPr marL="171450" indent="-171450">
              <a:buFontTx/>
              <a:buChar char="-"/>
              <a:defRPr/>
            </a:pPr>
            <a:r>
              <a:rPr lang="en-US" b="1" dirty="0" smtClean="0"/>
              <a:t>Security in the Cloud</a:t>
            </a:r>
            <a:r>
              <a:rPr lang="en-US" dirty="0" smtClean="0"/>
              <a:t>: The other major issue of Cloud is represented by security. Before adopting this technology, beneficiaries should know that they will be surrendering all their company’s sensitive information to a third-party cloud service provider.</a:t>
            </a:r>
          </a:p>
          <a:p>
            <a:pPr marL="171450" indent="-171450">
              <a:buFontTx/>
              <a:buChar char="-"/>
              <a:defRPr/>
            </a:pPr>
            <a:r>
              <a:rPr lang="en-US" b="1" dirty="0" smtClean="0"/>
              <a:t>Prone to attack</a:t>
            </a:r>
            <a:r>
              <a:rPr lang="en-US" dirty="0" smtClean="0"/>
              <a:t>: Storing information in the cloud could make the companies vulnerable to external hack attacks and threats, therefore there is always the lurking possibility of stealth of sensitive data.</a:t>
            </a:r>
          </a:p>
          <a:p>
            <a:pPr marL="171450" indent="-171450">
              <a:buFontTx/>
              <a:buChar char="-"/>
              <a:defRPr/>
            </a:pPr>
            <a:r>
              <a:rPr lang="en-US" b="1" dirty="0" smtClean="0"/>
              <a:t>Possible downtime</a:t>
            </a:r>
            <a:r>
              <a:rPr lang="en-US" dirty="0" smtClean="0"/>
              <a:t>: Cloud computing makes the small business dependent on the reliability of their Internet connection.</a:t>
            </a:r>
          </a:p>
          <a:p>
            <a:pPr marL="171450" indent="-171450">
              <a:buFontTx/>
              <a:buChar char="-"/>
              <a:defRPr/>
            </a:pPr>
            <a:r>
              <a:rPr lang="en-US" b="1" dirty="0" smtClean="0"/>
              <a:t>Cost</a:t>
            </a:r>
            <a:r>
              <a:rPr lang="en-US" dirty="0" smtClean="0"/>
              <a:t>: At first glance, a cloud computing application may appear to be a lot cheaper than a particular software solution installed and run in-house.</a:t>
            </a:r>
          </a:p>
          <a:p>
            <a:pPr marL="171450" indent="-171450">
              <a:buFontTx/>
              <a:buChar char="-"/>
              <a:defRPr/>
            </a:pPr>
            <a:r>
              <a:rPr lang="en-US" b="1" dirty="0" smtClean="0"/>
              <a:t>Inflexibility</a:t>
            </a:r>
            <a:r>
              <a:rPr lang="en-US" dirty="0" smtClean="0"/>
              <a:t>: Choosing a Cloud computing vendor often means locking the business into using their proprietary applications or formats. For instance, it is not possible to insert a document created in another application into a Google Docs spreadsheet.</a:t>
            </a:r>
          </a:p>
          <a:p>
            <a:pPr marL="171450" indent="-171450">
              <a:buFontTx/>
              <a:buChar char="-"/>
              <a:defRPr/>
            </a:pPr>
            <a:r>
              <a:rPr lang="en-US" b="1" dirty="0" smtClean="0"/>
              <a:t>Lack of support</a:t>
            </a:r>
            <a:r>
              <a:rPr lang="en-US" dirty="0" smtClean="0"/>
              <a:t>: Anita Campbell(OPEN Forum) writes, "Customer service for Web apps leaves a lot to be desired - all too many cloud-based applications make it difficult to get customer service promptly – or at all. Sending an email and hoping for a response within 48 hours is not an acceptable way for most of us to run a business". </a:t>
            </a:r>
          </a:p>
          <a:p>
            <a:pPr marL="171450" indent="-171450">
              <a:buFontTx/>
              <a:buChar char="-"/>
              <a:defRPr/>
            </a:pPr>
            <a:endParaRPr lang="en-US" dirty="0" smtClean="0"/>
          </a:p>
          <a:p>
            <a:pPr marL="171450" indent="-171450">
              <a:buFontTx/>
              <a:buChar char="-"/>
              <a:defRPr/>
            </a:pPr>
            <a:endParaRPr lang="en-US" dirty="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8978DA-CDF0-4623-A17A-6164183DAD6C}"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079878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1/25/2017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1/25/2017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1/25/2017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1/25/2017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1/25/2017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1/25/2017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1/25/2017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1/25/2017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1/25/2017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1/25/2017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1/25/2017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1/25/2017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1/25/2017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1/25/2017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smtClean="0"/>
              <a:t>Chapter 1</a:t>
            </a:r>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Introductory concept of Cloud Computing</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44688" y="623888"/>
            <a:ext cx="6589712" cy="1281112"/>
          </a:xfrm>
        </p:spPr>
        <p:txBody>
          <a:bodyPr/>
          <a:lstStyle/>
          <a:p>
            <a:pPr eaLnBrk="1" hangingPunct="1"/>
            <a:r>
              <a:rPr lang="en-US" altLang="en-US" smtClean="0"/>
              <a:t>The four dimensions of the Cloud Cube Model</a:t>
            </a:r>
          </a:p>
        </p:txBody>
      </p:sp>
      <p:sp>
        <p:nvSpPr>
          <p:cNvPr id="32771" name="Content Placeholder 2"/>
          <p:cNvSpPr>
            <a:spLocks noGrp="1"/>
          </p:cNvSpPr>
          <p:nvPr>
            <p:ph idx="1"/>
          </p:nvPr>
        </p:nvSpPr>
        <p:spPr>
          <a:xfrm>
            <a:off x="1943100" y="2133600"/>
            <a:ext cx="6819900" cy="3778250"/>
          </a:xfrm>
        </p:spPr>
        <p:txBody>
          <a:bodyPr/>
          <a:lstStyle/>
          <a:p>
            <a:pPr eaLnBrk="1" hangingPunct="1"/>
            <a:r>
              <a:rPr lang="en-US" altLang="en-US" b="1" smtClean="0"/>
              <a:t>Physical location of the data</a:t>
            </a:r>
            <a:r>
              <a:rPr lang="en-US" altLang="en-US" smtClean="0"/>
              <a:t>: Internal (I) / External (E) determines your organization's boundaries. </a:t>
            </a:r>
          </a:p>
          <a:p>
            <a:pPr eaLnBrk="1" hangingPunct="1"/>
            <a:r>
              <a:rPr lang="en-US" altLang="en-US" b="1" smtClean="0"/>
              <a:t>Ownership</a:t>
            </a:r>
            <a:r>
              <a:rPr lang="en-US" altLang="en-US" smtClean="0"/>
              <a:t>: Proprietary (P) / Open (O) is a measure of not only the technology ownership, but of interoperability, ease of data transfer, and degree of vendor application lock-in. </a:t>
            </a:r>
          </a:p>
          <a:p>
            <a:pPr eaLnBrk="1" hangingPunct="1"/>
            <a:r>
              <a:rPr lang="en-US" altLang="en-US" b="1" smtClean="0"/>
              <a:t>Security boundary</a:t>
            </a:r>
            <a:r>
              <a:rPr lang="en-US" altLang="en-US" smtClean="0"/>
              <a:t>: Perimeterised (Per) / De-perimiterised (D-p) is a measure of whether the operation is inside or outside the security boundary or network firewall. </a:t>
            </a:r>
          </a:p>
          <a:p>
            <a:pPr eaLnBrk="1" hangingPunct="1"/>
            <a:r>
              <a:rPr lang="en-US" altLang="en-US" b="1" smtClean="0"/>
              <a:t>Sourcing</a:t>
            </a:r>
            <a:r>
              <a:rPr lang="en-US" altLang="en-US" smtClean="0"/>
              <a:t>: Insourced or Outsourced means whether the service is provided by the customer or the service provider. </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277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AA450279-D0E2-4077-8373-75F61DF2C895}" type="slidenum">
              <a:rPr lang="en-US" altLang="en-US" smtClean="0">
                <a:solidFill>
                  <a:srgbClr val="FEFFFF"/>
                </a:solidFill>
              </a:rPr>
              <a:pPr/>
              <a:t>9</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44688" y="623888"/>
            <a:ext cx="6589712" cy="1281112"/>
          </a:xfrm>
        </p:spPr>
        <p:txBody>
          <a:bodyPr/>
          <a:lstStyle/>
          <a:p>
            <a:pPr eaLnBrk="1" hangingPunct="1"/>
            <a:r>
              <a:rPr lang="en-US" altLang="en-US" smtClean="0"/>
              <a:t>Deployment models </a:t>
            </a:r>
          </a:p>
        </p:txBody>
      </p:sp>
      <p:pic>
        <p:nvPicPr>
          <p:cNvPr id="3379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54213" y="1676400"/>
            <a:ext cx="6850062" cy="4114800"/>
          </a:xfrm>
        </p:spPr>
      </p:pic>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379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795EBF0B-4C8D-4EAA-80A4-9FE5AEA0C43D}" type="slidenum">
              <a:rPr lang="en-US" altLang="en-US" smtClean="0">
                <a:solidFill>
                  <a:srgbClr val="FEFFFF"/>
                </a:solidFill>
              </a:rPr>
              <a:pPr/>
              <a:t>10</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44688" y="623888"/>
            <a:ext cx="6589712" cy="1281112"/>
          </a:xfrm>
        </p:spPr>
        <p:txBody>
          <a:bodyPr/>
          <a:lstStyle/>
          <a:p>
            <a:pPr eaLnBrk="1" hangingPunct="1"/>
            <a:r>
              <a:rPr lang="en-US" altLang="en-US" smtClean="0"/>
              <a:t>Deployment models</a:t>
            </a:r>
          </a:p>
        </p:txBody>
      </p:sp>
      <p:sp>
        <p:nvSpPr>
          <p:cNvPr id="34819" name="Content Placeholder 2"/>
          <p:cNvSpPr>
            <a:spLocks noGrp="1"/>
          </p:cNvSpPr>
          <p:nvPr>
            <p:ph idx="1"/>
          </p:nvPr>
        </p:nvSpPr>
        <p:spPr>
          <a:xfrm>
            <a:off x="1943100" y="1905000"/>
            <a:ext cx="6591300" cy="4006850"/>
          </a:xfrm>
        </p:spPr>
        <p:txBody>
          <a:bodyPr/>
          <a:lstStyle/>
          <a:p>
            <a:pPr algn="just" eaLnBrk="1" hangingPunct="1">
              <a:lnSpc>
                <a:spcPct val="150000"/>
              </a:lnSpc>
            </a:pPr>
            <a:r>
              <a:rPr lang="en-US" altLang="en-US" b="1" smtClean="0"/>
              <a:t>Public cloud</a:t>
            </a:r>
            <a:r>
              <a:rPr lang="en-US" altLang="en-US" smtClean="0"/>
              <a:t>: The public cloud infrastructure is available for public use alternatively for a large industry group and is owned by an organization selling cloud services. </a:t>
            </a:r>
          </a:p>
          <a:p>
            <a:pPr algn="just" eaLnBrk="1" hangingPunct="1">
              <a:lnSpc>
                <a:spcPct val="150000"/>
              </a:lnSpc>
            </a:pPr>
            <a:r>
              <a:rPr lang="en-US" altLang="en-US" b="1" smtClean="0"/>
              <a:t>Private cloud</a:t>
            </a:r>
            <a:r>
              <a:rPr lang="en-US" altLang="en-US" smtClean="0"/>
              <a:t>: The private cloud infrastructure is operated for the exclusive use of an organization. The cloud may be managed by that organization or a third party. Private clouds may be either on- or off-premises.</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482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ED5B327E-74E2-4A26-B041-45CBC283D64B}" type="slidenum">
              <a:rPr lang="en-US" altLang="en-US" smtClean="0">
                <a:solidFill>
                  <a:srgbClr val="FEFFFF"/>
                </a:solidFill>
              </a:rPr>
              <a:pPr/>
              <a:t>11</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44688" y="623888"/>
            <a:ext cx="6589712" cy="1281112"/>
          </a:xfrm>
        </p:spPr>
        <p:txBody>
          <a:bodyPr/>
          <a:lstStyle/>
          <a:p>
            <a:pPr eaLnBrk="1" hangingPunct="1"/>
            <a:r>
              <a:rPr lang="en-US" altLang="en-US" smtClean="0"/>
              <a:t>Deployment models</a:t>
            </a:r>
          </a:p>
        </p:txBody>
      </p:sp>
      <p:sp>
        <p:nvSpPr>
          <p:cNvPr id="35843" name="Content Placeholder 2"/>
          <p:cNvSpPr>
            <a:spLocks noGrp="1"/>
          </p:cNvSpPr>
          <p:nvPr>
            <p:ph idx="1"/>
          </p:nvPr>
        </p:nvSpPr>
        <p:spPr>
          <a:xfrm>
            <a:off x="1943100" y="1905000"/>
            <a:ext cx="6591300" cy="4006850"/>
          </a:xfrm>
        </p:spPr>
        <p:txBody>
          <a:bodyPr/>
          <a:lstStyle/>
          <a:p>
            <a:pPr algn="just" eaLnBrk="1" hangingPunct="1">
              <a:lnSpc>
                <a:spcPct val="150000"/>
              </a:lnSpc>
            </a:pPr>
            <a:r>
              <a:rPr lang="en-US" altLang="en-US" b="1" smtClean="0"/>
              <a:t>Hybrid cloud</a:t>
            </a:r>
            <a:r>
              <a:rPr lang="en-US" altLang="en-US" smtClean="0"/>
              <a:t>: A hybrid cloud combines multiple clouds (private, community of public) where those clouds retain their unique identities, but are bound together as a unit. A hybrid cloud may offer standardized or proprietary access to data and applications, as well as application portability. </a:t>
            </a:r>
          </a:p>
          <a:p>
            <a:pPr algn="just" eaLnBrk="1" hangingPunct="1">
              <a:lnSpc>
                <a:spcPct val="150000"/>
              </a:lnSpc>
            </a:pPr>
            <a:r>
              <a:rPr lang="en-US" altLang="en-US" b="1" smtClean="0"/>
              <a:t>Community cloud</a:t>
            </a:r>
            <a:r>
              <a:rPr lang="en-US" altLang="en-US" smtClean="0"/>
              <a:t>: A community cloud is one where the cloud has been organized to serve a common function or purpose.</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584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AD47214F-6725-48AD-B5D0-68E868F4C3CB}" type="slidenum">
              <a:rPr lang="en-US" altLang="en-US" smtClean="0">
                <a:solidFill>
                  <a:srgbClr val="FEFFFF"/>
                </a:solidFill>
              </a:rPr>
              <a:pPr/>
              <a:t>12</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44688" y="623888"/>
            <a:ext cx="6589712" cy="1281112"/>
          </a:xfrm>
        </p:spPr>
        <p:txBody>
          <a:bodyPr/>
          <a:lstStyle/>
          <a:p>
            <a:pPr eaLnBrk="1" hangingPunct="1"/>
            <a:r>
              <a:rPr lang="en-US" altLang="en-US" smtClean="0"/>
              <a:t>Service models</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686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F0B03C81-59B3-488D-B7E7-CDD378F8EE92}" type="slidenum">
              <a:rPr lang="en-US" altLang="en-US" smtClean="0">
                <a:solidFill>
                  <a:srgbClr val="FEFFFF"/>
                </a:solidFill>
              </a:rPr>
              <a:pPr/>
              <a:t>13</a:t>
            </a:fld>
            <a:endParaRPr lang="en-US" altLang="en-US" smtClean="0">
              <a:solidFill>
                <a:srgbClr val="FEFFFF"/>
              </a:solidFill>
            </a:endParaRPr>
          </a:p>
        </p:txBody>
      </p:sp>
      <p:pic>
        <p:nvPicPr>
          <p:cNvPr id="36869" name="Picture 2" descr="Image result for types of cloud compu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752600"/>
            <a:ext cx="6575425" cy="42672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44688" y="623888"/>
            <a:ext cx="6589712" cy="1281112"/>
          </a:xfrm>
        </p:spPr>
        <p:txBody>
          <a:bodyPr/>
          <a:lstStyle/>
          <a:p>
            <a:pPr eaLnBrk="1" hangingPunct="1"/>
            <a:r>
              <a:rPr lang="en-US" altLang="en-US" smtClean="0"/>
              <a:t>Service models</a:t>
            </a:r>
          </a:p>
        </p:txBody>
      </p:sp>
      <p:sp>
        <p:nvSpPr>
          <p:cNvPr id="37891" name="Content Placeholder 2"/>
          <p:cNvSpPr>
            <a:spLocks noGrp="1"/>
          </p:cNvSpPr>
          <p:nvPr>
            <p:ph idx="1"/>
          </p:nvPr>
        </p:nvSpPr>
        <p:spPr>
          <a:xfrm>
            <a:off x="1943100" y="1905000"/>
            <a:ext cx="6819900" cy="4230688"/>
          </a:xfrm>
        </p:spPr>
        <p:txBody>
          <a:bodyPr/>
          <a:lstStyle/>
          <a:p>
            <a:pPr algn="just" eaLnBrk="1" hangingPunct="1">
              <a:lnSpc>
                <a:spcPct val="150000"/>
              </a:lnSpc>
            </a:pPr>
            <a:r>
              <a:rPr lang="en-US" altLang="en-US" b="1" smtClean="0"/>
              <a:t>Infrastructure as a Service</a:t>
            </a:r>
            <a:r>
              <a:rPr lang="en-US" altLang="en-US" smtClean="0"/>
              <a:t>: IaaS provides virtual machines, virtual storage, virtual infrastructure, and other hardware assets as resources that clients can provision.</a:t>
            </a:r>
          </a:p>
          <a:p>
            <a:pPr algn="just" eaLnBrk="1" hangingPunct="1">
              <a:lnSpc>
                <a:spcPct val="150000"/>
              </a:lnSpc>
            </a:pPr>
            <a:r>
              <a:rPr lang="en-US" altLang="en-US" b="1" smtClean="0"/>
              <a:t>Platform as a Service</a:t>
            </a:r>
            <a:r>
              <a:rPr lang="en-US" altLang="en-US" smtClean="0"/>
              <a:t>: PaaS provides virtual machines, operating systems, applications, services, development frameworks, transactions, and control structures.</a:t>
            </a:r>
          </a:p>
          <a:p>
            <a:pPr algn="just" eaLnBrk="1" hangingPunct="1">
              <a:lnSpc>
                <a:spcPct val="150000"/>
              </a:lnSpc>
            </a:pPr>
            <a:r>
              <a:rPr lang="en-US" altLang="en-US" b="1" smtClean="0"/>
              <a:t>Software as a Service</a:t>
            </a:r>
            <a:r>
              <a:rPr lang="en-US" altLang="en-US" smtClean="0"/>
              <a:t>: SaaS is a complete operating environment with applications, management, and the user interface.</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789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E699B367-88EF-400F-B0A1-8EA1769E6131}" type="slidenum">
              <a:rPr lang="en-US" altLang="en-US" smtClean="0">
                <a:solidFill>
                  <a:srgbClr val="FEFFFF"/>
                </a:solidFill>
              </a:rPr>
              <a:pPr/>
              <a:t>14</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44688" y="623888"/>
            <a:ext cx="6589712" cy="1281112"/>
          </a:xfrm>
        </p:spPr>
        <p:txBody>
          <a:bodyPr/>
          <a:lstStyle/>
          <a:p>
            <a:pPr eaLnBrk="1" hangingPunct="1"/>
            <a:r>
              <a:rPr lang="en-US" altLang="en-US" smtClean="0"/>
              <a:t>The characteristics of Cloud </a:t>
            </a:r>
            <a:br>
              <a:rPr lang="en-US" altLang="en-US" smtClean="0"/>
            </a:br>
            <a:r>
              <a:rPr lang="en-US" altLang="en-US" smtClean="0"/>
              <a:t>Computing</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891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6690D2CC-1F28-4A2C-9776-122B2327780D}" type="slidenum">
              <a:rPr lang="en-US" altLang="en-US" smtClean="0">
                <a:solidFill>
                  <a:srgbClr val="FEFFFF"/>
                </a:solidFill>
              </a:rPr>
              <a:pPr/>
              <a:t>15</a:t>
            </a:fld>
            <a:endParaRPr lang="en-US" altLang="en-US" smtClean="0">
              <a:solidFill>
                <a:srgbClr val="FEFFFF"/>
              </a:solidFill>
            </a:endParaRPr>
          </a:p>
        </p:txBody>
      </p:sp>
      <p:pic>
        <p:nvPicPr>
          <p:cNvPr id="38917" name="Picture 2" descr="Image result for The characteristics of Cloud Comput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981200"/>
            <a:ext cx="7323138" cy="38100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716088" y="623888"/>
            <a:ext cx="7351712" cy="1281112"/>
          </a:xfrm>
        </p:spPr>
        <p:txBody>
          <a:bodyPr/>
          <a:lstStyle/>
          <a:p>
            <a:pPr eaLnBrk="1" hangingPunct="1"/>
            <a:r>
              <a:rPr lang="en-US" altLang="en-US" smtClean="0">
                <a:solidFill>
                  <a:schemeClr val="tx1"/>
                </a:solidFill>
              </a:rPr>
              <a:t>The benefits of cloud systems</a:t>
            </a:r>
            <a:endParaRPr lang="en-US" altLang="en-US" smtClean="0"/>
          </a:p>
        </p:txBody>
      </p:sp>
      <p:sp>
        <p:nvSpPr>
          <p:cNvPr id="40963" name="Content Placeholder 2"/>
          <p:cNvSpPr>
            <a:spLocks noGrp="1"/>
          </p:cNvSpPr>
          <p:nvPr>
            <p:ph idx="1"/>
          </p:nvPr>
        </p:nvSpPr>
        <p:spPr>
          <a:xfrm>
            <a:off x="1730375" y="2132013"/>
            <a:ext cx="7108825" cy="3887787"/>
          </a:xfrm>
        </p:spPr>
        <p:txBody>
          <a:bodyPr/>
          <a:lstStyle/>
          <a:p>
            <a:pPr eaLnBrk="1" hangingPunct="1">
              <a:lnSpc>
                <a:spcPct val="150000"/>
              </a:lnSpc>
            </a:pPr>
            <a:r>
              <a:rPr lang="en-US" altLang="en-US" smtClean="0"/>
              <a:t>Lower costs</a:t>
            </a:r>
          </a:p>
          <a:p>
            <a:pPr eaLnBrk="1" hangingPunct="1">
              <a:lnSpc>
                <a:spcPct val="150000"/>
              </a:lnSpc>
            </a:pPr>
            <a:r>
              <a:rPr lang="en-US" altLang="en-US" smtClean="0"/>
              <a:t>Ease of utilization</a:t>
            </a:r>
          </a:p>
          <a:p>
            <a:pPr eaLnBrk="1" hangingPunct="1">
              <a:lnSpc>
                <a:spcPct val="150000"/>
              </a:lnSpc>
            </a:pPr>
            <a:r>
              <a:rPr lang="en-US" altLang="en-US" smtClean="0"/>
              <a:t>Quality of Service</a:t>
            </a:r>
          </a:p>
          <a:p>
            <a:pPr eaLnBrk="1" hangingPunct="1">
              <a:lnSpc>
                <a:spcPct val="150000"/>
              </a:lnSpc>
            </a:pPr>
            <a:r>
              <a:rPr lang="en-US" altLang="en-US" smtClean="0"/>
              <a:t>Reliability</a:t>
            </a:r>
          </a:p>
          <a:p>
            <a:pPr eaLnBrk="1" hangingPunct="1">
              <a:lnSpc>
                <a:spcPct val="150000"/>
              </a:lnSpc>
            </a:pPr>
            <a:r>
              <a:rPr lang="en-US" altLang="en-US" smtClean="0"/>
              <a:t>Outsourced IT management</a:t>
            </a:r>
          </a:p>
          <a:p>
            <a:pPr eaLnBrk="1" hangingPunct="1">
              <a:lnSpc>
                <a:spcPct val="150000"/>
              </a:lnSpc>
            </a:pPr>
            <a:r>
              <a:rPr lang="en-US" altLang="en-US" smtClean="0"/>
              <a:t>Simplified maintenance and upgrade</a:t>
            </a:r>
          </a:p>
          <a:p>
            <a:pPr eaLnBrk="1" hangingPunct="1">
              <a:lnSpc>
                <a:spcPct val="150000"/>
              </a:lnSpc>
            </a:pPr>
            <a:r>
              <a:rPr lang="en-US" altLang="en-US" smtClean="0"/>
              <a:t>Low Barrier to Entry</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096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3AF6E621-CB2E-47EA-A051-9D93F84512CA}" type="slidenum">
              <a:rPr lang="en-US" altLang="en-US" smtClean="0">
                <a:solidFill>
                  <a:srgbClr val="FEFFFF"/>
                </a:solidFill>
              </a:rPr>
              <a:pPr/>
              <a:t>16</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752600" y="623888"/>
            <a:ext cx="7315200" cy="1281112"/>
          </a:xfrm>
        </p:spPr>
        <p:txBody>
          <a:bodyPr/>
          <a:lstStyle/>
          <a:p>
            <a:pPr eaLnBrk="1" hangingPunct="1"/>
            <a:r>
              <a:rPr lang="en-US" altLang="en-US" smtClean="0"/>
              <a:t>Disadvantages of cloud </a:t>
            </a:r>
            <a:r>
              <a:rPr lang="en-US" altLang="en-US" smtClean="0">
                <a:solidFill>
                  <a:schemeClr val="tx1"/>
                </a:solidFill>
              </a:rPr>
              <a:t>systems</a:t>
            </a:r>
            <a:endParaRPr lang="en-US" altLang="en-US" smtClean="0"/>
          </a:p>
        </p:txBody>
      </p:sp>
      <p:sp>
        <p:nvSpPr>
          <p:cNvPr id="43011" name="Content Placeholder 2"/>
          <p:cNvSpPr>
            <a:spLocks noGrp="1"/>
          </p:cNvSpPr>
          <p:nvPr>
            <p:ph idx="1"/>
          </p:nvPr>
        </p:nvSpPr>
        <p:spPr>
          <a:xfrm>
            <a:off x="1752600" y="2133600"/>
            <a:ext cx="7162800" cy="3778250"/>
          </a:xfrm>
        </p:spPr>
        <p:txBody>
          <a:bodyPr/>
          <a:lstStyle/>
          <a:p>
            <a:pPr eaLnBrk="1" hangingPunct="1"/>
            <a:r>
              <a:rPr lang="en-US" altLang="en-US" smtClean="0"/>
              <a:t>Technical Issues</a:t>
            </a:r>
          </a:p>
          <a:p>
            <a:pPr eaLnBrk="1" hangingPunct="1"/>
            <a:r>
              <a:rPr lang="en-US" altLang="en-US" smtClean="0"/>
              <a:t>Security in the Cloud</a:t>
            </a:r>
          </a:p>
          <a:p>
            <a:pPr eaLnBrk="1" hangingPunct="1"/>
            <a:r>
              <a:rPr lang="en-US" altLang="en-US" smtClean="0"/>
              <a:t>Prone to attack</a:t>
            </a:r>
          </a:p>
          <a:p>
            <a:pPr eaLnBrk="1" hangingPunct="1"/>
            <a:r>
              <a:rPr lang="en-US" altLang="en-US" smtClean="0"/>
              <a:t>Possible downtime</a:t>
            </a:r>
          </a:p>
          <a:p>
            <a:pPr eaLnBrk="1" hangingPunct="1"/>
            <a:r>
              <a:rPr lang="en-US" altLang="en-US" smtClean="0"/>
              <a:t>Cost</a:t>
            </a:r>
          </a:p>
          <a:p>
            <a:pPr eaLnBrk="1" hangingPunct="1"/>
            <a:r>
              <a:rPr lang="en-US" altLang="en-US" smtClean="0"/>
              <a:t>Inflexibility</a:t>
            </a:r>
          </a:p>
          <a:p>
            <a:pPr eaLnBrk="1" hangingPunct="1"/>
            <a:r>
              <a:rPr lang="en-US" altLang="en-US" smtClean="0"/>
              <a:t>Lack of support</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301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7F0C7D5C-2817-4A4F-B332-AD0E627E7874}" type="slidenum">
              <a:rPr lang="en-US" altLang="en-US" smtClean="0">
                <a:solidFill>
                  <a:srgbClr val="FEFFFF"/>
                </a:solidFill>
              </a:rPr>
              <a:pPr/>
              <a:t>17</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944688" y="623888"/>
            <a:ext cx="6742112" cy="1281112"/>
          </a:xfrm>
        </p:spPr>
        <p:txBody>
          <a:bodyPr/>
          <a:lstStyle/>
          <a:p>
            <a:pPr eaLnBrk="1" hangingPunct="1"/>
            <a:r>
              <a:rPr lang="en-US" altLang="en-US" smtClean="0"/>
              <a:t>Architectural Standards:</a:t>
            </a:r>
          </a:p>
        </p:txBody>
      </p:sp>
      <p:sp>
        <p:nvSpPr>
          <p:cNvPr id="45059" name="Content Placeholder 2"/>
          <p:cNvSpPr>
            <a:spLocks noGrp="1"/>
          </p:cNvSpPr>
          <p:nvPr>
            <p:ph idx="1"/>
          </p:nvPr>
        </p:nvSpPr>
        <p:spPr>
          <a:xfrm>
            <a:off x="1943100" y="1905000"/>
            <a:ext cx="6591300" cy="3657600"/>
          </a:xfrm>
        </p:spPr>
        <p:txBody>
          <a:bodyPr/>
          <a:lstStyle/>
          <a:p>
            <a:pPr eaLnBrk="1" hangingPunct="1">
              <a:lnSpc>
                <a:spcPct val="150000"/>
              </a:lnSpc>
            </a:pPr>
            <a:r>
              <a:rPr lang="en-US" altLang="en-US" smtClean="0"/>
              <a:t>Platform virtualization of resources </a:t>
            </a:r>
          </a:p>
          <a:p>
            <a:pPr eaLnBrk="1" hangingPunct="1">
              <a:lnSpc>
                <a:spcPct val="150000"/>
              </a:lnSpc>
            </a:pPr>
            <a:r>
              <a:rPr lang="en-US" altLang="en-US" smtClean="0"/>
              <a:t>Service-oriented architecture </a:t>
            </a:r>
          </a:p>
          <a:p>
            <a:pPr eaLnBrk="1" hangingPunct="1">
              <a:lnSpc>
                <a:spcPct val="150000"/>
              </a:lnSpc>
            </a:pPr>
            <a:r>
              <a:rPr lang="en-US" altLang="en-US" smtClean="0"/>
              <a:t>Web-application frameworks </a:t>
            </a:r>
          </a:p>
          <a:p>
            <a:pPr eaLnBrk="1" hangingPunct="1">
              <a:lnSpc>
                <a:spcPct val="150000"/>
              </a:lnSpc>
            </a:pPr>
            <a:r>
              <a:rPr lang="en-US" altLang="en-US" smtClean="0"/>
              <a:t>Deployment of open-source software </a:t>
            </a:r>
          </a:p>
          <a:p>
            <a:pPr eaLnBrk="1" hangingPunct="1">
              <a:lnSpc>
                <a:spcPct val="150000"/>
              </a:lnSpc>
            </a:pPr>
            <a:r>
              <a:rPr lang="en-US" altLang="en-US" smtClean="0"/>
              <a:t>Standardized Web services </a:t>
            </a:r>
          </a:p>
          <a:p>
            <a:pPr eaLnBrk="1" hangingPunct="1">
              <a:lnSpc>
                <a:spcPct val="150000"/>
              </a:lnSpc>
            </a:pPr>
            <a:r>
              <a:rPr lang="en-US" altLang="en-US" smtClean="0"/>
              <a:t>Autonomic systems </a:t>
            </a:r>
          </a:p>
          <a:p>
            <a:pPr eaLnBrk="1" hangingPunct="1">
              <a:lnSpc>
                <a:spcPct val="150000"/>
              </a:lnSpc>
            </a:pPr>
            <a:r>
              <a:rPr lang="en-US" altLang="en-US" smtClean="0"/>
              <a:t>Grid computing</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506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FEE47F9B-4499-4F2C-8E07-C18806845442}" type="slidenum">
              <a:rPr lang="en-US" altLang="en-US" smtClean="0">
                <a:solidFill>
                  <a:srgbClr val="FEFFFF"/>
                </a:solidFill>
              </a:rPr>
              <a:pPr/>
              <a:t>18</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2133600"/>
            <a:ext cx="6591300" cy="3778250"/>
          </a:xfrm>
        </p:spPr>
        <p:txBody>
          <a:bodyPr/>
          <a:lstStyle/>
          <a:p>
            <a:pPr marL="514350" indent="-514350" eaLnBrk="1" hangingPunct="1">
              <a:lnSpc>
                <a:spcPct val="150000"/>
              </a:lnSpc>
              <a:buFont typeface="Calibri" panose="020F0502020204030204" pitchFamily="34" charset="0"/>
              <a:buAutoNum type="arabicPeriod"/>
            </a:pPr>
            <a:r>
              <a:rPr lang="en-US" altLang="en-US" smtClean="0"/>
              <a:t>Defining cloud computing</a:t>
            </a:r>
          </a:p>
          <a:p>
            <a:pPr marL="514350" indent="-514350" eaLnBrk="1" hangingPunct="1">
              <a:lnSpc>
                <a:spcPct val="150000"/>
              </a:lnSpc>
              <a:buFont typeface="Calibri" panose="020F0502020204030204" pitchFamily="34" charset="0"/>
              <a:buAutoNum type="arabicPeriod"/>
            </a:pPr>
            <a:r>
              <a:rPr lang="en-US" altLang="en-US" smtClean="0"/>
              <a:t>Learning about cloud types</a:t>
            </a:r>
          </a:p>
          <a:p>
            <a:pPr marL="514350" indent="-514350" eaLnBrk="1" hangingPunct="1">
              <a:lnSpc>
                <a:spcPct val="150000"/>
              </a:lnSpc>
              <a:buFont typeface="Calibri" panose="020F0502020204030204" pitchFamily="34" charset="0"/>
              <a:buAutoNum type="arabicPeriod"/>
            </a:pPr>
            <a:r>
              <a:rPr lang="en-US" altLang="en-US" smtClean="0"/>
              <a:t>The characteristics of Cloud Computing</a:t>
            </a:r>
          </a:p>
          <a:p>
            <a:pPr marL="514350" indent="-514350" algn="just" eaLnBrk="1" hangingPunct="1">
              <a:lnSpc>
                <a:spcPct val="150000"/>
              </a:lnSpc>
              <a:buFont typeface="Calibri" panose="020F0502020204030204" pitchFamily="34" charset="0"/>
              <a:buAutoNum type="arabicPeriod"/>
            </a:pPr>
            <a:r>
              <a:rPr lang="en-US" altLang="en-US" smtClean="0"/>
              <a:t>Comparing the benefits and disadvantages of cloud systems</a:t>
            </a: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44688" y="623888"/>
            <a:ext cx="6589712" cy="1281112"/>
          </a:xfrm>
        </p:spPr>
        <p:txBody>
          <a:bodyPr/>
          <a:lstStyle/>
          <a:p>
            <a:pPr eaLnBrk="1" hangingPunct="1"/>
            <a:r>
              <a:rPr lang="en-US" altLang="en-US" dirty="0"/>
              <a:t>Summary</a:t>
            </a:r>
            <a:endParaRPr lang="en-US" altLang="en-US" dirty="0" smtClean="0"/>
          </a:p>
        </p:txBody>
      </p:sp>
      <p:sp>
        <p:nvSpPr>
          <p:cNvPr id="46083" name="Content Placeholder 2"/>
          <p:cNvSpPr>
            <a:spLocks noGrp="1"/>
          </p:cNvSpPr>
          <p:nvPr>
            <p:ph idx="1"/>
          </p:nvPr>
        </p:nvSpPr>
        <p:spPr>
          <a:xfrm>
            <a:off x="1943100" y="2133600"/>
            <a:ext cx="6591300" cy="3778250"/>
          </a:xfrm>
        </p:spPr>
        <p:txBody>
          <a:bodyPr/>
          <a:lstStyle/>
          <a:p>
            <a:pPr eaLnBrk="1" hangingPunct="1">
              <a:lnSpc>
                <a:spcPct val="150000"/>
              </a:lnSpc>
            </a:pPr>
            <a:r>
              <a:rPr lang="en-US" altLang="en-US" dirty="0" smtClean="0"/>
              <a:t>Definition of cloud computing</a:t>
            </a:r>
          </a:p>
          <a:p>
            <a:pPr eaLnBrk="1" hangingPunct="1">
              <a:lnSpc>
                <a:spcPct val="150000"/>
              </a:lnSpc>
            </a:pPr>
            <a:r>
              <a:rPr lang="en-US" altLang="en-US" dirty="0" smtClean="0"/>
              <a:t>Is cloud computing new?</a:t>
            </a:r>
          </a:p>
          <a:p>
            <a:pPr eaLnBrk="1" hangingPunct="1">
              <a:lnSpc>
                <a:spcPct val="150000"/>
              </a:lnSpc>
            </a:pPr>
            <a:r>
              <a:rPr lang="en-US" altLang="en-US" dirty="0" smtClean="0"/>
              <a:t>Manifestations of cloud computing</a:t>
            </a:r>
          </a:p>
          <a:p>
            <a:pPr eaLnBrk="1" hangingPunct="1">
              <a:lnSpc>
                <a:spcPct val="150000"/>
              </a:lnSpc>
            </a:pPr>
            <a:r>
              <a:rPr lang="en-US" altLang="en-US" dirty="0" smtClean="0"/>
              <a:t>Cloud deployment models</a:t>
            </a:r>
          </a:p>
          <a:p>
            <a:pPr eaLnBrk="1" hangingPunct="1">
              <a:lnSpc>
                <a:spcPct val="150000"/>
              </a:lnSpc>
            </a:pPr>
            <a:r>
              <a:rPr lang="en-US" altLang="en-US" dirty="0" smtClean="0"/>
              <a:t>What should cloud computing be?</a:t>
            </a:r>
          </a:p>
          <a:p>
            <a:pPr eaLnBrk="1" hangingPunct="1">
              <a:lnSpc>
                <a:spcPct val="150000"/>
              </a:lnSpc>
            </a:pPr>
            <a:r>
              <a:rPr lang="en-US" altLang="en-US" dirty="0" smtClean="0"/>
              <a:t>Comparing the benefits and disadvantages of cloud systems</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608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3D4C5835-CF87-494D-9B74-66144511313C}" type="slidenum">
              <a:rPr lang="en-US" altLang="en-US" smtClean="0">
                <a:solidFill>
                  <a:srgbClr val="FEFFFF"/>
                </a:solidFill>
              </a:rPr>
              <a:pPr/>
              <a:t>19</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dirty="0" smtClean="0"/>
              <a:t>Summary</a:t>
            </a:r>
          </a:p>
        </p:txBody>
      </p:sp>
      <p:sp>
        <p:nvSpPr>
          <p:cNvPr id="47107" name="Content Placeholder 2"/>
          <p:cNvSpPr>
            <a:spLocks noGrp="1"/>
          </p:cNvSpPr>
          <p:nvPr>
            <p:ph idx="1"/>
          </p:nvPr>
        </p:nvSpPr>
        <p:spPr>
          <a:xfrm>
            <a:off x="1943100" y="2133600"/>
            <a:ext cx="6591300" cy="3778250"/>
          </a:xfrm>
        </p:spPr>
        <p:txBody>
          <a:bodyPr/>
          <a:lstStyle/>
          <a:p>
            <a:pPr algn="just" eaLnBrk="1" hangingPunct="1">
              <a:lnSpc>
                <a:spcPct val="150000"/>
              </a:lnSpc>
            </a:pPr>
            <a:r>
              <a:rPr lang="en-US" altLang="en-US" smtClean="0"/>
              <a:t>We conclude that while Cloud computing technology can prove to be a great asset to companies, it could also cause harm if not understood and used properly.</a:t>
            </a:r>
          </a:p>
          <a:p>
            <a:pPr algn="just" eaLnBrk="1" hangingPunct="1">
              <a:lnSpc>
                <a:spcPct val="150000"/>
              </a:lnSpc>
            </a:pPr>
            <a:r>
              <a:rPr lang="en-US" altLang="en-US" smtClean="0"/>
              <a:t>We consider Cloud computing to be an opportunity for small businesses to balance the efforts implied by IT management of course limited by the disadvantages of Cloud, some of them presented in this paper.</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20</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44688" y="623888"/>
            <a:ext cx="6589712" cy="1281112"/>
          </a:xfrm>
        </p:spPr>
        <p:txBody>
          <a:bodyPr/>
          <a:lstStyle/>
          <a:p>
            <a:pPr eaLnBrk="1" hangingPunct="1"/>
            <a:r>
              <a:rPr lang="en-US" altLang="en-US" smtClean="0">
                <a:solidFill>
                  <a:schemeClr val="tx1"/>
                </a:solidFill>
              </a:rPr>
              <a:t>Defining cloud computing</a:t>
            </a:r>
            <a:endParaRPr lang="en-US" altLang="en-US" smtClean="0"/>
          </a:p>
        </p:txBody>
      </p:sp>
      <p:sp>
        <p:nvSpPr>
          <p:cNvPr id="23555" name="Content Placeholder 2"/>
          <p:cNvSpPr>
            <a:spLocks noGrp="1"/>
          </p:cNvSpPr>
          <p:nvPr>
            <p:ph idx="1"/>
          </p:nvPr>
        </p:nvSpPr>
        <p:spPr>
          <a:xfrm>
            <a:off x="1943100" y="2133600"/>
            <a:ext cx="6591300" cy="3778250"/>
          </a:xfrm>
        </p:spPr>
        <p:txBody>
          <a:bodyPr/>
          <a:lstStyle/>
          <a:p>
            <a:pPr algn="just" eaLnBrk="1" hangingPunct="1">
              <a:lnSpc>
                <a:spcPct val="150000"/>
              </a:lnSpc>
            </a:pPr>
            <a:r>
              <a:rPr lang="en-US" altLang="en-US" smtClean="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lgn="just" eaLnBrk="1" hangingPunct="1">
              <a:lnSpc>
                <a:spcPct val="150000"/>
              </a:lnSpc>
            </a:pPr>
            <a:r>
              <a:rPr lang="en-US" altLang="en-US" smtClean="0"/>
              <a:t>This cloud model promotes availability and is composed of five essential characteristics, three service models, and four deployment models.</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2355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C28AB0EF-A824-4043-BCE3-22419A721E04}" type="slidenum">
              <a:rPr lang="en-US" altLang="en-US" smtClean="0">
                <a:solidFill>
                  <a:srgbClr val="FEFFFF"/>
                </a:solidFill>
              </a:rPr>
              <a:pPr/>
              <a:t>2</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2457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727BF36F-3D72-40FA-8729-D24AE9158494}" type="slidenum">
              <a:rPr lang="en-US" altLang="en-US" smtClean="0">
                <a:solidFill>
                  <a:srgbClr val="FEFFFF"/>
                </a:solidFill>
              </a:rPr>
              <a:pPr/>
              <a:t>3</a:t>
            </a:fld>
            <a:endParaRPr lang="en-US" altLang="en-US" smtClean="0">
              <a:solidFill>
                <a:srgbClr val="FEFFFF"/>
              </a:solidFill>
            </a:endParaRPr>
          </a:p>
        </p:txBody>
      </p:sp>
      <p:pic>
        <p:nvPicPr>
          <p:cNvPr id="24580" name="Picture 2" descr="Image result for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623888"/>
            <a:ext cx="659130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44688" y="623888"/>
            <a:ext cx="6589712" cy="1281112"/>
          </a:xfrm>
        </p:spPr>
        <p:txBody>
          <a:bodyPr/>
          <a:lstStyle/>
          <a:p>
            <a:pPr eaLnBrk="1" hangingPunct="1"/>
            <a:r>
              <a:rPr lang="en-US" altLang="en-US" smtClean="0">
                <a:solidFill>
                  <a:schemeClr val="tx1"/>
                </a:solidFill>
              </a:rPr>
              <a:t>Defining cloud computing</a:t>
            </a:r>
            <a:endParaRPr lang="en-US" altLang="en-US" smtClean="0"/>
          </a:p>
        </p:txBody>
      </p:sp>
      <p:sp>
        <p:nvSpPr>
          <p:cNvPr id="25603" name="Content Placeholder 2"/>
          <p:cNvSpPr>
            <a:spLocks noGrp="1"/>
          </p:cNvSpPr>
          <p:nvPr>
            <p:ph idx="1"/>
          </p:nvPr>
        </p:nvSpPr>
        <p:spPr>
          <a:xfrm>
            <a:off x="1943100" y="2133600"/>
            <a:ext cx="6591300" cy="3778250"/>
          </a:xfrm>
        </p:spPr>
        <p:txBody>
          <a:bodyPr/>
          <a:lstStyle/>
          <a:p>
            <a:pPr algn="just" eaLnBrk="1" hangingPunct="1">
              <a:lnSpc>
                <a:spcPct val="150000"/>
              </a:lnSpc>
            </a:pPr>
            <a:r>
              <a:rPr lang="en-US" altLang="en-US" smtClean="0"/>
              <a:t>Cloud computing takes the technology, services, and applications that are similar to those on the Internet and turns them into a self-service utility. </a:t>
            </a:r>
          </a:p>
          <a:p>
            <a:pPr algn="just" eaLnBrk="1" hangingPunct="1">
              <a:lnSpc>
                <a:spcPct val="150000"/>
              </a:lnSpc>
            </a:pPr>
            <a:r>
              <a:rPr lang="en-US" altLang="en-US" smtClean="0"/>
              <a:t>The use of the word “cloud” makes reference to the two essential concepts:</a:t>
            </a:r>
          </a:p>
          <a:p>
            <a:pPr lvl="1" eaLnBrk="1" hangingPunct="1">
              <a:lnSpc>
                <a:spcPct val="150000"/>
              </a:lnSpc>
            </a:pPr>
            <a:r>
              <a:rPr lang="en-US" altLang="en-US" smtClean="0"/>
              <a:t>Abstraction</a:t>
            </a:r>
          </a:p>
          <a:p>
            <a:pPr lvl="1" eaLnBrk="1" hangingPunct="1">
              <a:lnSpc>
                <a:spcPct val="150000"/>
              </a:lnSpc>
            </a:pPr>
            <a:r>
              <a:rPr lang="en-US" altLang="en-US" smtClean="0"/>
              <a:t>Virtualization</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2560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3EC0C30-9E7E-4D5F-A633-A64F2C8FA476}" type="slidenum">
              <a:rPr lang="en-US" altLang="en-US" smtClean="0">
                <a:solidFill>
                  <a:srgbClr val="FEFFFF"/>
                </a:solidFill>
              </a:rPr>
              <a:pPr/>
              <a:t>4</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44688" y="623888"/>
            <a:ext cx="6589712" cy="1281112"/>
          </a:xfrm>
        </p:spPr>
        <p:txBody>
          <a:bodyPr/>
          <a:lstStyle/>
          <a:p>
            <a:pPr eaLnBrk="1" hangingPunct="1"/>
            <a:r>
              <a:rPr lang="en-US" altLang="en-US" smtClean="0"/>
              <a:t>Examples</a:t>
            </a:r>
          </a:p>
        </p:txBody>
      </p:sp>
      <p:sp>
        <p:nvSpPr>
          <p:cNvPr id="27651" name="Content Placeholder 2"/>
          <p:cNvSpPr>
            <a:spLocks noGrp="1"/>
          </p:cNvSpPr>
          <p:nvPr>
            <p:ph idx="1"/>
          </p:nvPr>
        </p:nvSpPr>
        <p:spPr>
          <a:xfrm>
            <a:off x="1943100" y="1600200"/>
            <a:ext cx="6591300" cy="4535488"/>
          </a:xfrm>
        </p:spPr>
        <p:txBody>
          <a:bodyPr/>
          <a:lstStyle/>
          <a:p>
            <a:pPr algn="just" eaLnBrk="1" hangingPunct="1">
              <a:lnSpc>
                <a:spcPct val="150000"/>
              </a:lnSpc>
            </a:pPr>
            <a:r>
              <a:rPr lang="en-US" altLang="en-US" b="1" smtClean="0"/>
              <a:t>Google</a:t>
            </a:r>
            <a:r>
              <a:rPr lang="en-US" altLang="en-US" smtClean="0"/>
              <a:t>: In the last decade, Google has built a worldwide network of datacenters to service its search engine</a:t>
            </a:r>
          </a:p>
          <a:p>
            <a:pPr algn="just" eaLnBrk="1" hangingPunct="1">
              <a:lnSpc>
                <a:spcPct val="150000"/>
              </a:lnSpc>
            </a:pPr>
            <a:r>
              <a:rPr lang="en-US" altLang="en-US" b="1" smtClean="0"/>
              <a:t>Azure Platform</a:t>
            </a:r>
            <a:r>
              <a:rPr lang="en-US" altLang="en-US" smtClean="0"/>
              <a:t>: By contrast, Microsoft is creating the Azure Platform</a:t>
            </a:r>
          </a:p>
          <a:p>
            <a:pPr algn="just" eaLnBrk="1" hangingPunct="1">
              <a:lnSpc>
                <a:spcPct val="150000"/>
              </a:lnSpc>
            </a:pPr>
            <a:r>
              <a:rPr lang="en-US" altLang="en-US" b="1" smtClean="0"/>
              <a:t>Amazon Web Services</a:t>
            </a:r>
            <a:r>
              <a:rPr lang="en-US" altLang="en-US" smtClean="0"/>
              <a:t>: One of the most successful cloud-based businesses is Amazon Web Services, which is an Infrastructure as a Service offering that lets you rent virtual computers on Amazon's own infrastructure.</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2765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4B64880D-906A-4197-BEBC-33BC9589236F}" type="slidenum">
              <a:rPr lang="en-US" altLang="en-US" smtClean="0">
                <a:solidFill>
                  <a:srgbClr val="FEFFFF"/>
                </a:solidFill>
              </a:rPr>
              <a:pPr/>
              <a:t>5</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44688" y="623888"/>
            <a:ext cx="6589712" cy="1281112"/>
          </a:xfrm>
        </p:spPr>
        <p:txBody>
          <a:bodyPr/>
          <a:lstStyle/>
          <a:p>
            <a:pPr eaLnBrk="1" hangingPunct="1"/>
            <a:r>
              <a:rPr lang="en-US" altLang="en-US" smtClean="0">
                <a:solidFill>
                  <a:schemeClr val="tx1"/>
                </a:solidFill>
              </a:rPr>
              <a:t>Cloud Types</a:t>
            </a:r>
            <a:endParaRPr lang="en-US" altLang="en-US" smtClean="0"/>
          </a:p>
        </p:txBody>
      </p:sp>
      <p:sp>
        <p:nvSpPr>
          <p:cNvPr id="28675" name="Content Placeholder 2"/>
          <p:cNvSpPr>
            <a:spLocks noGrp="1"/>
          </p:cNvSpPr>
          <p:nvPr>
            <p:ph idx="1"/>
          </p:nvPr>
        </p:nvSpPr>
        <p:spPr>
          <a:xfrm>
            <a:off x="1943100" y="2133600"/>
            <a:ext cx="6591300" cy="3778250"/>
          </a:xfrm>
        </p:spPr>
        <p:txBody>
          <a:bodyPr/>
          <a:lstStyle/>
          <a:p>
            <a:pPr algn="just" eaLnBrk="1" hangingPunct="1">
              <a:lnSpc>
                <a:spcPct val="150000"/>
              </a:lnSpc>
            </a:pPr>
            <a:r>
              <a:rPr lang="en-US" altLang="en-US" b="1" smtClean="0"/>
              <a:t>Deployment models</a:t>
            </a:r>
            <a:r>
              <a:rPr lang="en-US" altLang="en-US" smtClean="0"/>
              <a:t>: This refers to the location and management of the cloud's infrastructure. </a:t>
            </a:r>
          </a:p>
          <a:p>
            <a:pPr algn="just" eaLnBrk="1" hangingPunct="1">
              <a:lnSpc>
                <a:spcPct val="150000"/>
              </a:lnSpc>
            </a:pPr>
            <a:r>
              <a:rPr lang="en-US" altLang="en-US" b="1" smtClean="0"/>
              <a:t>Service models</a:t>
            </a:r>
            <a:r>
              <a:rPr lang="en-US" altLang="en-US" smtClean="0"/>
              <a:t>: This consists of the particular types of services that you can access on a cloud computing platform</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28677"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526E8FEE-D875-42E1-802B-6BDA3C258C48}" type="slidenum">
              <a:rPr lang="en-US" altLang="en-US" smtClean="0">
                <a:solidFill>
                  <a:srgbClr val="FEFFFF"/>
                </a:solidFill>
              </a:rPr>
              <a:pPr/>
              <a:t>6</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44688" y="623888"/>
            <a:ext cx="6589712" cy="1281112"/>
          </a:xfrm>
        </p:spPr>
        <p:txBody>
          <a:bodyPr/>
          <a:lstStyle/>
          <a:p>
            <a:pPr eaLnBrk="1" hangingPunct="1"/>
            <a:r>
              <a:rPr lang="en-US" altLang="en-US" smtClean="0"/>
              <a:t>The NIST model</a:t>
            </a:r>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072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CE36F6F5-4BDD-4470-8CED-8D96F193AB63}" type="slidenum">
              <a:rPr lang="en-US" altLang="en-US" smtClean="0">
                <a:solidFill>
                  <a:srgbClr val="FEFFFF"/>
                </a:solidFill>
              </a:rPr>
              <a:pPr/>
              <a:t>7</a:t>
            </a:fld>
            <a:endParaRPr lang="en-US" altLang="en-US" smtClean="0">
              <a:solidFill>
                <a:srgbClr val="FEFFFF"/>
              </a:solidFill>
            </a:endParaRPr>
          </a:p>
        </p:txBody>
      </p:sp>
      <p:pic>
        <p:nvPicPr>
          <p:cNvPr id="3072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2788" y="2133600"/>
            <a:ext cx="6419850" cy="36576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44688" y="623888"/>
            <a:ext cx="6589712" cy="1281112"/>
          </a:xfrm>
        </p:spPr>
        <p:txBody>
          <a:bodyPr/>
          <a:lstStyle/>
          <a:p>
            <a:pPr eaLnBrk="1" hangingPunct="1"/>
            <a:r>
              <a:rPr lang="en-US" altLang="en-US" smtClean="0"/>
              <a:t>The Cloud Cube Model</a:t>
            </a:r>
          </a:p>
        </p:txBody>
      </p:sp>
      <p:pic>
        <p:nvPicPr>
          <p:cNvPr id="3174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90738" y="1676400"/>
            <a:ext cx="6122987" cy="4267200"/>
          </a:xfrm>
        </p:spPr>
      </p:pic>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3174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B2B0B36C-7A8E-42BC-8559-5D2E71D6ECD9}" type="slidenum">
              <a:rPr lang="en-US" altLang="en-US" smtClean="0">
                <a:solidFill>
                  <a:srgbClr val="FEFFFF"/>
                </a:solidFill>
              </a:rPr>
              <a:pPr/>
              <a:t>8</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1781</TotalTime>
  <Words>1908</Words>
  <Application>Microsoft Office PowerPoint</Application>
  <PresentationFormat>On-screen Show (4:3)</PresentationFormat>
  <Paragraphs>146</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Chapter 1</vt:lpstr>
      <vt:lpstr>Learning Objectives</vt:lpstr>
      <vt:lpstr>Defining cloud computing</vt:lpstr>
      <vt:lpstr>PowerPoint Presentation</vt:lpstr>
      <vt:lpstr>Defining cloud computing</vt:lpstr>
      <vt:lpstr>Examples</vt:lpstr>
      <vt:lpstr>Cloud Types</vt:lpstr>
      <vt:lpstr>The NIST model</vt:lpstr>
      <vt:lpstr>The Cloud Cube Model</vt:lpstr>
      <vt:lpstr>The four dimensions of the Cloud Cube Model</vt:lpstr>
      <vt:lpstr>Deployment models </vt:lpstr>
      <vt:lpstr>Deployment models</vt:lpstr>
      <vt:lpstr>Deployment models</vt:lpstr>
      <vt:lpstr>Service models</vt:lpstr>
      <vt:lpstr>Service models</vt:lpstr>
      <vt:lpstr>The characteristics of Cloud  Computing</vt:lpstr>
      <vt:lpstr>The benefits of cloud systems</vt:lpstr>
      <vt:lpstr>Disadvantages of cloud systems</vt:lpstr>
      <vt:lpstr>Architectural Standards:</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83</cp:revision>
  <dcterms:created xsi:type="dcterms:W3CDTF">2011-09-21T16:10:10Z</dcterms:created>
  <dcterms:modified xsi:type="dcterms:W3CDTF">2017-01-24T19:24:41Z</dcterms:modified>
</cp:coreProperties>
</file>