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26" r:id="rId6"/>
    <p:sldId id="327" r:id="rId7"/>
    <p:sldId id="319" r:id="rId8"/>
    <p:sldId id="320" r:id="rId9"/>
    <p:sldId id="322" r:id="rId10"/>
    <p:sldId id="323" r:id="rId11"/>
    <p:sldId id="325" r:id="rId12"/>
    <p:sldId id="324" r:id="rId13"/>
    <p:sldId id="328" r:id="rId14"/>
    <p:sldId id="329" r:id="rId15"/>
    <p:sldId id="330" r:id="rId16"/>
    <p:sldId id="334" r:id="rId17"/>
    <p:sldId id="331" r:id="rId18"/>
    <p:sldId id="332" r:id="rId19"/>
    <p:sldId id="335" r:id="rId20"/>
    <p:sldId id="336" r:id="rId21"/>
    <p:sldId id="337" r:id="rId22"/>
    <p:sldId id="338" r:id="rId23"/>
    <p:sldId id="339" r:id="rId24"/>
    <p:sldId id="340" r:id="rId25"/>
    <p:sldId id="316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28" autoAdjust="0"/>
  </p:normalViewPr>
  <p:slideViewPr>
    <p:cSldViewPr>
      <p:cViewPr>
        <p:scale>
          <a:sx n="75" d="100"/>
          <a:sy n="75" d="100"/>
        </p:scale>
        <p:origin x="1152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B9C8CB7-5786-483E-AC80-70CACBC1BE54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575F9B1-C2A4-455B-B287-FE6872AF6039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B37185-8433-4153-9EC1-CDC8227C6373}" type="slidenum">
              <a:rPr lang="en-US" altLang="en-US" smtClean="0"/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8B6604-FD9A-4C07-A426-18BE36A52CC3}" type="slidenum">
              <a:rPr lang="en-US" altLang="en-US" smtClean="0"/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3"/>
          <p:cNvSpPr/>
          <p:nvPr/>
        </p:nvSpPr>
        <p:spPr bwMode="auto">
          <a:xfrm>
            <a:off x="-31750" y="4321175"/>
            <a:ext cx="1395413" cy="781050"/>
          </a:xfrm>
          <a:custGeom>
            <a:avLst/>
            <a:gdLst>
              <a:gd name="T0" fmla="*/ 1006217 w 8042"/>
              <a:gd name="T1" fmla="*/ 781050 h 10000"/>
              <a:gd name="T2" fmla="*/ 1034327 w 8042"/>
              <a:gd name="T3" fmla="*/ 771677 h 10000"/>
              <a:gd name="T4" fmla="*/ 1039012 w 8042"/>
              <a:gd name="T5" fmla="*/ 766991 h 10000"/>
              <a:gd name="T6" fmla="*/ 1395413 w 8042"/>
              <a:gd name="T7" fmla="*/ 410832 h 10000"/>
              <a:gd name="T8" fmla="*/ 1395413 w 8042"/>
              <a:gd name="T9" fmla="*/ 368734 h 10000"/>
              <a:gd name="T10" fmla="*/ 1039012 w 8042"/>
              <a:gd name="T11" fmla="*/ 17261 h 10000"/>
              <a:gd name="T12" fmla="*/ 1034327 w 8042"/>
              <a:gd name="T13" fmla="*/ 12497 h 10000"/>
              <a:gd name="T14" fmla="*/ 1006217 w 8042"/>
              <a:gd name="T15" fmla="*/ 3202 h 10000"/>
              <a:gd name="T16" fmla="*/ 3123 w 8042"/>
              <a:gd name="T17" fmla="*/ 0 h 10000"/>
              <a:gd name="T18" fmla="*/ 0 w 8042"/>
              <a:gd name="T19" fmla="*/ 780347 h 10000"/>
              <a:gd name="T20" fmla="*/ 1006217 w 8042"/>
              <a:gd name="T21" fmla="*/ 781050 h 10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B5C38-BFFC-4951-A738-AA885F8376CF}" type="datetime1">
              <a:rPr lang="en-US"/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en-US"/>
              <a:t>Copyright © 2016 FPT University</a:t>
            </a:r>
            <a:endParaRPr lang="es-E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863" y="4529138"/>
            <a:ext cx="584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0B8DC797-1A8B-48A6-A253-6C3FCDA5517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35BF1-677C-4D80-B195-36416E37E5AF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983B8-4C2F-4693-B41F-973E9F9D148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/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 smtClean="0">
                <a:solidFill>
                  <a:schemeClr val="accent1"/>
                </a:solidFill>
              </a:rPr>
              <a:t>“</a:t>
            </a:r>
            <a:endParaRPr lang="en-US" altLang="en-US" sz="8000" smtClean="0">
              <a:solidFill>
                <a:schemeClr val="accent1"/>
              </a:solidFill>
            </a:endParaRPr>
          </a:p>
        </p:txBody>
      </p:sp>
      <p:sp>
        <p:nvSpPr>
          <p:cNvPr id="7" name="TextBox 62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 smtClean="0">
                <a:solidFill>
                  <a:schemeClr val="accent1"/>
                </a:solidFill>
              </a:rPr>
              <a:t>”</a:t>
            </a:r>
            <a:endParaRPr lang="en-US" altLang="en-US" sz="8000" smtClean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0D977-5C6C-4A71-947B-CA74FEA54A54}" type="datetime1">
              <a:rPr lang="en-US"/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  <a:endParaRPr lang="en-US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C5E2A-F6D8-44E8-96D8-B860022A524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/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C1270-0B1C-42CD-8684-1D1E9E72381F}" type="datetime1">
              <a:rPr lang="en-US"/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  <a:endParaRPr lang="en-US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5E758-6DFF-4D98-85FB-1B69D63D306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/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 smtClean="0">
                <a:solidFill>
                  <a:schemeClr val="accent1"/>
                </a:solidFill>
              </a:rPr>
              <a:t>“</a:t>
            </a:r>
            <a:endParaRPr lang="en-US" altLang="en-US" sz="8000" smtClean="0">
              <a:solidFill>
                <a:schemeClr val="accent1"/>
              </a:solidFill>
            </a:endParaRPr>
          </a:p>
        </p:txBody>
      </p:sp>
      <p:sp>
        <p:nvSpPr>
          <p:cNvPr id="7" name="TextBox 62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 smtClean="0">
                <a:solidFill>
                  <a:schemeClr val="accent1"/>
                </a:solidFill>
              </a:rPr>
              <a:t>”</a:t>
            </a:r>
            <a:endParaRPr lang="en-US" altLang="en-US" sz="8000" smtClean="0">
              <a:solidFill>
                <a:schemeClr val="accent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21243-EF59-4686-BE99-1AD86F045C2E}" type="datetime1">
              <a:rPr lang="en-US"/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  <a:endParaRPr lang="en-US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86A77-313C-4A03-B758-905E05E77A1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/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86262-383C-4222-9902-C6DC8E9D8005}" type="datetime1">
              <a:rPr lang="en-US"/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  <a:endParaRPr lang="en-US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28C89-8FDB-47A3-9865-2D2CD1649F1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00252-4520-432E-8B61-688FECFC3C1B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F8C6B100-2EF1-4D13-8621-9468ABAF9C9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6F8BA-1628-4966-8EC0-0AA01B58E5B4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24AA7BCB-4F12-49C1-8758-59B4E234D3B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D5D37-EFC4-4BAF-BF67-B68175B57625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en-US"/>
              <a:t>Copyright © 2016 FPT University</a:t>
            </a:r>
            <a:endParaRPr lang="es-E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787400"/>
            <a:ext cx="868363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/>
              <a:t>1-</a:t>
            </a:r>
            <a:fld id="{398D13DE-68E5-4CF5-B20C-79155BC509E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5574D-01F4-45F2-81D0-2D2BB2F5A710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C4991-ABBE-478E-AA30-D8AB4476C2C6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/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22972-7711-497A-9DED-A2FEC50CF851}" type="datetime1">
              <a:rPr lang="en-US"/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05628-47FF-4851-BFB1-C4FEDAEE311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/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3A9AF-14BC-4FD8-9AD4-E00F41F9ED2F}" type="datetime1">
              <a:rPr lang="en-US"/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  <a:endParaRPr lang="en-US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2F640-2CD0-4E0A-90ED-564D9E0FA7F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/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F8D57-CEDA-45A3-91AC-8758152BE884}" type="datetime1">
              <a:rPr lang="en-US"/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  <a:endParaRPr lang="en-US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3ABCC-1420-4FDC-9224-89B63CF1DE3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/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B840A-8BFE-4475-9676-95D07CB23CB8}" type="datetime1">
              <a:rPr lang="en-US"/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  <a:endParaRPr lang="en-US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5A2DC65D-883D-418D-9350-B893958F72F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/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8C4A0-5D62-401A-AD7E-8AD2837B81D3}" type="datetime1">
              <a:rPr lang="en-US"/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  <a:endParaRPr lang="en-US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EDDB917A-A70F-4BAF-8516-CDB99C4B31E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/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83713-B4EF-4E1A-A0FD-21C435B2530A}" type="datetime1">
              <a:rPr lang="en-US"/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  <a:endParaRPr lang="en-US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16650BCE-8329-4568-B7AA-6E9066EE63F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jpe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5"/>
          <p:cNvGrpSpPr/>
          <p:nvPr/>
        </p:nvGrpSpPr>
        <p:grpSpPr bwMode="auto"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046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85725 w 22"/>
                <a:gd name="T1" fmla="*/ 533400 h 136"/>
                <a:gd name="T2" fmla="*/ 66242 w 22"/>
                <a:gd name="T3" fmla="*/ 313765 h 136"/>
                <a:gd name="T4" fmla="*/ 0 w 22"/>
                <a:gd name="T5" fmla="*/ 0 h 136"/>
                <a:gd name="T6" fmla="*/ 0 w 22"/>
                <a:gd name="T7" fmla="*/ 137272 h 136"/>
                <a:gd name="T8" fmla="*/ 77932 w 22"/>
                <a:gd name="T9" fmla="*/ 486335 h 136"/>
                <a:gd name="T10" fmla="*/ 85725 w 22"/>
                <a:gd name="T11" fmla="*/ 53340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338387 w 140"/>
                <a:gd name="T1" fmla="*/ 1373628 h 504"/>
                <a:gd name="T2" fmla="*/ 546928 w 140"/>
                <a:gd name="T3" fmla="*/ 1978025 h 504"/>
                <a:gd name="T4" fmla="*/ 550863 w 140"/>
                <a:gd name="T5" fmla="*/ 1875984 h 504"/>
                <a:gd name="T6" fmla="*/ 373800 w 140"/>
                <a:gd name="T7" fmla="*/ 1361855 h 504"/>
                <a:gd name="T8" fmla="*/ 0 w 140"/>
                <a:gd name="T9" fmla="*/ 0 h 504"/>
                <a:gd name="T10" fmla="*/ 23608 w 140"/>
                <a:gd name="T11" fmla="*/ 239404 h 504"/>
                <a:gd name="T12" fmla="*/ 338387 w 140"/>
                <a:gd name="T13" fmla="*/ 1373628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31461 w 132"/>
                <a:gd name="T1" fmla="*/ 86405 h 308"/>
                <a:gd name="T2" fmla="*/ 0 w 132"/>
                <a:gd name="T3" fmla="*/ 0 h 308"/>
                <a:gd name="T4" fmla="*/ 0 w 132"/>
                <a:gd name="T5" fmla="*/ 113898 h 308"/>
                <a:gd name="T6" fmla="*/ 267422 w 132"/>
                <a:gd name="T7" fmla="*/ 761938 h 308"/>
                <a:gd name="T8" fmla="*/ 483719 w 132"/>
                <a:gd name="T9" fmla="*/ 1209675 h 308"/>
                <a:gd name="T10" fmla="*/ 519113 w 132"/>
                <a:gd name="T11" fmla="*/ 1209675 h 308"/>
                <a:gd name="T12" fmla="*/ 302816 w 132"/>
                <a:gd name="T13" fmla="*/ 746228 h 308"/>
                <a:gd name="T14" fmla="*/ 31461 w 132"/>
                <a:gd name="T15" fmla="*/ 86405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110524 w 37"/>
                <a:gd name="T1" fmla="*/ 309563 h 79"/>
                <a:gd name="T2" fmla="*/ 146050 w 37"/>
                <a:gd name="T3" fmla="*/ 309563 h 79"/>
                <a:gd name="T4" fmla="*/ 0 w 37"/>
                <a:gd name="T5" fmla="*/ 0 h 79"/>
                <a:gd name="T6" fmla="*/ 110524 w 37"/>
                <a:gd name="T7" fmla="*/ 309563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637159 w 178"/>
                <a:gd name="T1" fmla="*/ 2591803 h 722"/>
                <a:gd name="T2" fmla="*/ 456237 w 178"/>
                <a:gd name="T3" fmla="*/ 2097004 h 722"/>
                <a:gd name="T4" fmla="*/ 157323 w 178"/>
                <a:gd name="T5" fmla="*/ 926766 h 722"/>
                <a:gd name="T6" fmla="*/ 47197 w 178"/>
                <a:gd name="T7" fmla="*/ 200276 h 722"/>
                <a:gd name="T8" fmla="*/ 0 w 178"/>
                <a:gd name="T9" fmla="*/ 0 h 722"/>
                <a:gd name="T10" fmla="*/ 129792 w 178"/>
                <a:gd name="T11" fmla="*/ 930693 h 722"/>
                <a:gd name="T12" fmla="*/ 420839 w 178"/>
                <a:gd name="T13" fmla="*/ 2108785 h 722"/>
                <a:gd name="T14" fmla="*/ 629293 w 178"/>
                <a:gd name="T15" fmla="*/ 2674269 h 722"/>
                <a:gd name="T16" fmla="*/ 700088 w 178"/>
                <a:gd name="T17" fmla="*/ 2835275 h 722"/>
                <a:gd name="T18" fmla="*/ 684356 w 178"/>
                <a:gd name="T19" fmla="*/ 2780297 h 722"/>
                <a:gd name="T20" fmla="*/ 637159 w 178"/>
                <a:gd name="T21" fmla="*/ 2591803 h 7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43277 w 23"/>
                <a:gd name="T1" fmla="*/ 2266168 h 635"/>
                <a:gd name="T2" fmla="*/ 47211 w 23"/>
                <a:gd name="T3" fmla="*/ 2313298 h 635"/>
                <a:gd name="T4" fmla="*/ 86554 w 23"/>
                <a:gd name="T5" fmla="*/ 2482180 h 635"/>
                <a:gd name="T6" fmla="*/ 90488 w 23"/>
                <a:gd name="T7" fmla="*/ 2493963 h 635"/>
                <a:gd name="T8" fmla="*/ 66882 w 23"/>
                <a:gd name="T9" fmla="*/ 2262240 h 635"/>
                <a:gd name="T10" fmla="*/ 19671 w 23"/>
                <a:gd name="T11" fmla="*/ 1056498 h 635"/>
                <a:gd name="T12" fmla="*/ 59014 w 23"/>
                <a:gd name="T13" fmla="*/ 0 h 635"/>
                <a:gd name="T14" fmla="*/ 47211 w 23"/>
                <a:gd name="T15" fmla="*/ 0 h 635"/>
                <a:gd name="T16" fmla="*/ 3934 w 23"/>
                <a:gd name="T17" fmla="*/ 1056498 h 635"/>
                <a:gd name="T18" fmla="*/ 43277 w 23"/>
                <a:gd name="T19" fmla="*/ 2266168 h 6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19610 w 17"/>
                <a:gd name="T3" fmla="*/ 220173 h 107"/>
                <a:gd name="T4" fmla="*/ 66675 w 17"/>
                <a:gd name="T5" fmla="*/ 420688 h 107"/>
                <a:gd name="T6" fmla="*/ 43143 w 17"/>
                <a:gd name="T7" fmla="*/ 180857 h 107"/>
                <a:gd name="T8" fmla="*/ 39221 w 17"/>
                <a:gd name="T9" fmla="*/ 169062 h 107"/>
                <a:gd name="T10" fmla="*/ 0 w 17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19747 w 41"/>
                <a:gd name="T3" fmla="*/ 365769 h 222"/>
                <a:gd name="T4" fmla="*/ 67140 w 41"/>
                <a:gd name="T5" fmla="*/ 652877 h 222"/>
                <a:gd name="T6" fmla="*/ 94785 w 41"/>
                <a:gd name="T7" fmla="*/ 723671 h 222"/>
                <a:gd name="T8" fmla="*/ 161925 w 41"/>
                <a:gd name="T9" fmla="*/ 873125 h 222"/>
                <a:gd name="T10" fmla="*/ 150077 w 41"/>
                <a:gd name="T11" fmla="*/ 833795 h 222"/>
                <a:gd name="T12" fmla="*/ 51342 w 41"/>
                <a:gd name="T13" fmla="*/ 361836 h 222"/>
                <a:gd name="T14" fmla="*/ 31595 w 41"/>
                <a:gd name="T15" fmla="*/ 86526 h 222"/>
                <a:gd name="T16" fmla="*/ 27646 w 41"/>
                <a:gd name="T17" fmla="*/ 70794 h 222"/>
                <a:gd name="T18" fmla="*/ 0 w 41"/>
                <a:gd name="T19" fmla="*/ 0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27510 w 450"/>
                <a:gd name="T1" fmla="*/ 3353798 h 878"/>
                <a:gd name="T2" fmla="*/ 196497 w 450"/>
                <a:gd name="T3" fmla="*/ 2407352 h 878"/>
                <a:gd name="T4" fmla="*/ 585562 w 450"/>
                <a:gd name="T5" fmla="*/ 1523740 h 878"/>
                <a:gd name="T6" fmla="*/ 1120034 w 450"/>
                <a:gd name="T7" fmla="*/ 718671 h 878"/>
                <a:gd name="T8" fmla="*/ 1430500 w 450"/>
                <a:gd name="T9" fmla="*/ 349518 h 878"/>
                <a:gd name="T10" fmla="*/ 1595557 w 450"/>
                <a:gd name="T11" fmla="*/ 172795 h 878"/>
                <a:gd name="T12" fmla="*/ 1768475 w 450"/>
                <a:gd name="T13" fmla="*/ 3927 h 878"/>
                <a:gd name="T14" fmla="*/ 1768475 w 450"/>
                <a:gd name="T15" fmla="*/ 0 h 878"/>
                <a:gd name="T16" fmla="*/ 1591628 w 450"/>
                <a:gd name="T17" fmla="*/ 168868 h 878"/>
                <a:gd name="T18" fmla="*/ 1426570 w 450"/>
                <a:gd name="T19" fmla="*/ 345590 h 878"/>
                <a:gd name="T20" fmla="*/ 1112174 w 450"/>
                <a:gd name="T21" fmla="*/ 710817 h 878"/>
                <a:gd name="T22" fmla="*/ 569842 w 450"/>
                <a:gd name="T23" fmla="*/ 1515885 h 878"/>
                <a:gd name="T24" fmla="*/ 176848 w 450"/>
                <a:gd name="T25" fmla="*/ 2399497 h 878"/>
                <a:gd name="T26" fmla="*/ 0 w 450"/>
                <a:gd name="T27" fmla="*/ 3353798 h 878"/>
                <a:gd name="T28" fmla="*/ 0 w 450"/>
                <a:gd name="T29" fmla="*/ 3373434 h 878"/>
                <a:gd name="T30" fmla="*/ 27510 w 450"/>
                <a:gd name="T31" fmla="*/ 3448050 h 878"/>
                <a:gd name="T32" fmla="*/ 27510 w 450"/>
                <a:gd name="T33" fmla="*/ 3353798 h 8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102598 w 35"/>
                <a:gd name="T3" fmla="*/ 287338 h 73"/>
                <a:gd name="T4" fmla="*/ 138113 w 35"/>
                <a:gd name="T5" fmla="*/ 287338 h 73"/>
                <a:gd name="T6" fmla="*/ 0 w 3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27781 w 8"/>
                <a:gd name="T1" fmla="*/ 173170 h 48"/>
                <a:gd name="T2" fmla="*/ 31750 w 8"/>
                <a:gd name="T3" fmla="*/ 188913 h 48"/>
                <a:gd name="T4" fmla="*/ 31750 w 8"/>
                <a:gd name="T5" fmla="*/ 74778 h 48"/>
                <a:gd name="T6" fmla="*/ 3969 w 8"/>
                <a:gd name="T7" fmla="*/ 0 h 48"/>
                <a:gd name="T8" fmla="*/ 0 w 8"/>
                <a:gd name="T9" fmla="*/ 102328 h 48"/>
                <a:gd name="T10" fmla="*/ 27781 w 8"/>
                <a:gd name="T11" fmla="*/ 17317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27354 w 52"/>
                <a:gd name="T1" fmla="*/ 70697 h 135"/>
                <a:gd name="T2" fmla="*/ 0 w 52"/>
                <a:gd name="T3" fmla="*/ 0 h 135"/>
                <a:gd name="T4" fmla="*/ 46892 w 52"/>
                <a:gd name="T5" fmla="*/ 188524 h 135"/>
                <a:gd name="T6" fmla="*/ 62523 w 52"/>
                <a:gd name="T7" fmla="*/ 243511 h 135"/>
                <a:gd name="T8" fmla="*/ 199292 w 52"/>
                <a:gd name="T9" fmla="*/ 530225 h 135"/>
                <a:gd name="T10" fmla="*/ 203200 w 52"/>
                <a:gd name="T11" fmla="*/ 530225 h 135"/>
                <a:gd name="T12" fmla="*/ 93785 w 52"/>
                <a:gd name="T13" fmla="*/ 219945 h 135"/>
                <a:gd name="T14" fmla="*/ 27354 w 52"/>
                <a:gd name="T15" fmla="*/ 70697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7" name="Group 48"/>
          <p:cNvGrpSpPr/>
          <p:nvPr/>
        </p:nvGrpSpPr>
        <p:grpSpPr bwMode="auto">
          <a:xfrm>
            <a:off x="20638" y="0"/>
            <a:ext cx="1952625" cy="6853238"/>
            <a:chOff x="6627813" y="195717"/>
            <a:chExt cx="1952625" cy="5678034"/>
          </a:xfrm>
        </p:grpSpPr>
        <p:sp>
          <p:nvSpPr>
            <p:cNvPr id="1034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>
                <a:gd name="T0" fmla="*/ 27835 w 103"/>
                <a:gd name="T1" fmla="*/ 832351 h 920"/>
                <a:gd name="T2" fmla="*/ 103388 w 103"/>
                <a:gd name="T3" fmla="*/ 1763790 h 920"/>
                <a:gd name="T4" fmla="*/ 226658 w 103"/>
                <a:gd name="T5" fmla="*/ 2691267 h 920"/>
                <a:gd name="T6" fmla="*/ 401622 w 103"/>
                <a:gd name="T7" fmla="*/ 3610816 h 920"/>
                <a:gd name="T8" fmla="*/ 409575 w 103"/>
                <a:gd name="T9" fmla="*/ 3646488 h 920"/>
                <a:gd name="T10" fmla="*/ 393669 w 103"/>
                <a:gd name="T11" fmla="*/ 3464164 h 920"/>
                <a:gd name="T12" fmla="*/ 393669 w 103"/>
                <a:gd name="T13" fmla="*/ 3432455 h 920"/>
                <a:gd name="T14" fmla="*/ 250517 w 103"/>
                <a:gd name="T15" fmla="*/ 2687303 h 920"/>
                <a:gd name="T16" fmla="*/ 119294 w 103"/>
                <a:gd name="T17" fmla="*/ 1759827 h 920"/>
                <a:gd name="T18" fmla="*/ 35788 w 103"/>
                <a:gd name="T19" fmla="*/ 828387 h 920"/>
                <a:gd name="T20" fmla="*/ 11929 w 103"/>
                <a:gd name="T21" fmla="*/ 364649 h 920"/>
                <a:gd name="T22" fmla="*/ 3976 w 103"/>
                <a:gd name="T23" fmla="*/ 0 h 920"/>
                <a:gd name="T24" fmla="*/ 0 w 103"/>
                <a:gd name="T25" fmla="*/ 0 h 920"/>
                <a:gd name="T26" fmla="*/ 3976 w 103"/>
                <a:gd name="T27" fmla="*/ 364649 h 920"/>
                <a:gd name="T28" fmla="*/ 27835 w 103"/>
                <a:gd name="T29" fmla="*/ 832351 h 9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211300 w 88"/>
                <a:gd name="T1" fmla="*/ 908844 h 330"/>
                <a:gd name="T2" fmla="*/ 350838 w 88"/>
                <a:gd name="T3" fmla="*/ 1309688 h 330"/>
                <a:gd name="T4" fmla="*/ 350838 w 88"/>
                <a:gd name="T5" fmla="*/ 1222375 h 330"/>
                <a:gd name="T6" fmla="*/ 350838 w 88"/>
                <a:gd name="T7" fmla="*/ 1206500 h 330"/>
                <a:gd name="T8" fmla="*/ 247181 w 88"/>
                <a:gd name="T9" fmla="*/ 896938 h 330"/>
                <a:gd name="T10" fmla="*/ 0 w 88"/>
                <a:gd name="T11" fmla="*/ 0 h 330"/>
                <a:gd name="T12" fmla="*/ 27908 w 88"/>
                <a:gd name="T13" fmla="*/ 250031 h 330"/>
                <a:gd name="T14" fmla="*/ 211300 w 88"/>
                <a:gd name="T15" fmla="*/ 908844 h 3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23813 w 90"/>
                <a:gd name="T1" fmla="*/ 59474 h 207"/>
                <a:gd name="T2" fmla="*/ 0 w 90"/>
                <a:gd name="T3" fmla="*/ 0 h 207"/>
                <a:gd name="T4" fmla="*/ 3969 w 90"/>
                <a:gd name="T5" fmla="*/ 114983 h 207"/>
                <a:gd name="T6" fmla="*/ 166688 w 90"/>
                <a:gd name="T7" fmla="*/ 503545 h 207"/>
                <a:gd name="T8" fmla="*/ 317500 w 90"/>
                <a:gd name="T9" fmla="*/ 820738 h 207"/>
                <a:gd name="T10" fmla="*/ 357188 w 90"/>
                <a:gd name="T11" fmla="*/ 820738 h 207"/>
                <a:gd name="T12" fmla="*/ 198438 w 90"/>
                <a:gd name="T13" fmla="*/ 487685 h 207"/>
                <a:gd name="T14" fmla="*/ 23813 w 90"/>
                <a:gd name="T15" fmla="*/ 59474 h 2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401541 w 115"/>
                <a:gd name="T1" fmla="*/ 1622524 h 467"/>
                <a:gd name="T2" fmla="*/ 310101 w 115"/>
                <a:gd name="T3" fmla="*/ 1364666 h 467"/>
                <a:gd name="T4" fmla="*/ 115294 w 115"/>
                <a:gd name="T5" fmla="*/ 599025 h 467"/>
                <a:gd name="T6" fmla="*/ 51683 w 115"/>
                <a:gd name="T7" fmla="*/ 210254 h 467"/>
                <a:gd name="T8" fmla="*/ 0 w 115"/>
                <a:gd name="T9" fmla="*/ 0 h 467"/>
                <a:gd name="T10" fmla="*/ 83489 w 115"/>
                <a:gd name="T11" fmla="*/ 602992 h 467"/>
                <a:gd name="T12" fmla="*/ 274320 w 115"/>
                <a:gd name="T13" fmla="*/ 1376567 h 467"/>
                <a:gd name="T14" fmla="*/ 409492 w 115"/>
                <a:gd name="T15" fmla="*/ 1749470 h 467"/>
                <a:gd name="T16" fmla="*/ 457200 w 115"/>
                <a:gd name="T17" fmla="*/ 1852613 h 467"/>
                <a:gd name="T18" fmla="*/ 445273 w 115"/>
                <a:gd name="T19" fmla="*/ 1816910 h 467"/>
                <a:gd name="T20" fmla="*/ 401541 w 115"/>
                <a:gd name="T21" fmla="*/ 1622524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68219 w 36"/>
                <a:gd name="T1" fmla="*/ 2508250 h 633"/>
                <a:gd name="T2" fmla="*/ 52167 w 36"/>
                <a:gd name="T3" fmla="*/ 2365601 h 633"/>
                <a:gd name="T4" fmla="*/ 20064 w 36"/>
                <a:gd name="T5" fmla="*/ 1577067 h 633"/>
                <a:gd name="T6" fmla="*/ 52167 w 36"/>
                <a:gd name="T7" fmla="*/ 784571 h 633"/>
                <a:gd name="T8" fmla="*/ 88283 w 36"/>
                <a:gd name="T9" fmla="*/ 392286 h 633"/>
                <a:gd name="T10" fmla="*/ 144463 w 36"/>
                <a:gd name="T11" fmla="*/ 0 h 633"/>
                <a:gd name="T12" fmla="*/ 140450 w 36"/>
                <a:gd name="T13" fmla="*/ 0 h 633"/>
                <a:gd name="T14" fmla="*/ 80257 w 36"/>
                <a:gd name="T15" fmla="*/ 392286 h 633"/>
                <a:gd name="T16" fmla="*/ 40129 w 36"/>
                <a:gd name="T17" fmla="*/ 784571 h 633"/>
                <a:gd name="T18" fmla="*/ 4013 w 36"/>
                <a:gd name="T19" fmla="*/ 1577067 h 633"/>
                <a:gd name="T20" fmla="*/ 28090 w 36"/>
                <a:gd name="T21" fmla="*/ 2333901 h 633"/>
                <a:gd name="T22" fmla="*/ 64206 w 36"/>
                <a:gd name="T23" fmla="*/ 2504288 h 633"/>
                <a:gd name="T24" fmla="*/ 68219 w 36"/>
                <a:gd name="T25" fmla="*/ 2508250 h 6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87313 w 28"/>
                <a:gd name="T1" fmla="*/ 233363 h 59"/>
                <a:gd name="T2" fmla="*/ 111125 w 28"/>
                <a:gd name="T3" fmla="*/ 233363 h 59"/>
                <a:gd name="T4" fmla="*/ 0 w 28"/>
                <a:gd name="T5" fmla="*/ 0 h 59"/>
                <a:gd name="T6" fmla="*/ 87313 w 28"/>
                <a:gd name="T7" fmla="*/ 233363 h 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16062 w 17"/>
                <a:gd name="T1" fmla="*/ 213912 h 107"/>
                <a:gd name="T2" fmla="*/ 68263 w 17"/>
                <a:gd name="T3" fmla="*/ 423863 h 107"/>
                <a:gd name="T4" fmla="*/ 40155 w 17"/>
                <a:gd name="T5" fmla="*/ 174299 h 107"/>
                <a:gd name="T6" fmla="*/ 36139 w 17"/>
                <a:gd name="T7" fmla="*/ 170337 h 107"/>
                <a:gd name="T8" fmla="*/ 0 w 17"/>
                <a:gd name="T9" fmla="*/ 0 h 107"/>
                <a:gd name="T10" fmla="*/ 0 w 17"/>
                <a:gd name="T11" fmla="*/ 31691 h 107"/>
                <a:gd name="T12" fmla="*/ 16062 w 17"/>
                <a:gd name="T13" fmla="*/ 213912 h 1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31793 w 294"/>
                <a:gd name="T1" fmla="*/ 2191628 h 568"/>
                <a:gd name="T2" fmla="*/ 139095 w 294"/>
                <a:gd name="T3" fmla="*/ 1573375 h 568"/>
                <a:gd name="T4" fmla="*/ 393441 w 294"/>
                <a:gd name="T5" fmla="*/ 998716 h 568"/>
                <a:gd name="T6" fmla="*/ 743166 w 294"/>
                <a:gd name="T7" fmla="*/ 471616 h 568"/>
                <a:gd name="T8" fmla="*/ 945848 w 294"/>
                <a:gd name="T9" fmla="*/ 229863 h 568"/>
                <a:gd name="T10" fmla="*/ 1053150 w 294"/>
                <a:gd name="T11" fmla="*/ 110968 h 568"/>
                <a:gd name="T12" fmla="*/ 1168400 w 294"/>
                <a:gd name="T13" fmla="*/ 0 h 568"/>
                <a:gd name="T14" fmla="*/ 1164426 w 294"/>
                <a:gd name="T15" fmla="*/ 0 h 568"/>
                <a:gd name="T16" fmla="*/ 1049176 w 294"/>
                <a:gd name="T17" fmla="*/ 107005 h 568"/>
                <a:gd name="T18" fmla="*/ 941873 w 294"/>
                <a:gd name="T19" fmla="*/ 221937 h 568"/>
                <a:gd name="T20" fmla="*/ 735218 w 294"/>
                <a:gd name="T21" fmla="*/ 463690 h 568"/>
                <a:gd name="T22" fmla="*/ 377544 w 294"/>
                <a:gd name="T23" fmla="*/ 986827 h 568"/>
                <a:gd name="T24" fmla="*/ 119224 w 294"/>
                <a:gd name="T25" fmla="*/ 1569411 h 568"/>
                <a:gd name="T26" fmla="*/ 0 w 294"/>
                <a:gd name="T27" fmla="*/ 2175775 h 568"/>
                <a:gd name="T28" fmla="*/ 27819 w 294"/>
                <a:gd name="T29" fmla="*/ 2251075 h 568"/>
                <a:gd name="T30" fmla="*/ 31793 w 294"/>
                <a:gd name="T31" fmla="*/ 2191628 h 5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76010 w 25"/>
                <a:gd name="T3" fmla="*/ 209550 h 53"/>
                <a:gd name="T4" fmla="*/ 100013 w 25"/>
                <a:gd name="T5" fmla="*/ 209550 h 53"/>
                <a:gd name="T6" fmla="*/ 0 w 25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27590 w 29"/>
                <a:gd name="T3" fmla="*/ 352718 h 141"/>
                <a:gd name="T4" fmla="*/ 70945 w 29"/>
                <a:gd name="T5" fmla="*/ 463685 h 141"/>
                <a:gd name="T6" fmla="*/ 114300 w 29"/>
                <a:gd name="T7" fmla="*/ 558800 h 141"/>
                <a:gd name="T8" fmla="*/ 106417 w 29"/>
                <a:gd name="T9" fmla="*/ 535021 h 141"/>
                <a:gd name="T10" fmla="*/ 31531 w 29"/>
                <a:gd name="T11" fmla="*/ 87189 h 141"/>
                <a:gd name="T12" fmla="*/ 15766 w 29"/>
                <a:gd name="T13" fmla="*/ 43594 h 141"/>
                <a:gd name="T14" fmla="*/ 0 w 29"/>
                <a:gd name="T15" fmla="*/ 0 h 1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102328 h 48"/>
                <a:gd name="T2" fmla="*/ 15875 w 8"/>
                <a:gd name="T3" fmla="*/ 145620 h 48"/>
                <a:gd name="T4" fmla="*/ 31750 w 8"/>
                <a:gd name="T5" fmla="*/ 188913 h 48"/>
                <a:gd name="T6" fmla="*/ 27781 w 8"/>
                <a:gd name="T7" fmla="*/ 74778 h 48"/>
                <a:gd name="T8" fmla="*/ 0 w 8"/>
                <a:gd name="T9" fmla="*/ 0 h 48"/>
                <a:gd name="T10" fmla="*/ 0 w 8"/>
                <a:gd name="T11" fmla="*/ 15743 h 48"/>
                <a:gd name="T12" fmla="*/ 0 w 8"/>
                <a:gd name="T13" fmla="*/ 102328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43656 w 44"/>
                <a:gd name="T1" fmla="*/ 110925 h 111"/>
                <a:gd name="T2" fmla="*/ 0 w 44"/>
                <a:gd name="T3" fmla="*/ 0 h 111"/>
                <a:gd name="T4" fmla="*/ 43656 w 44"/>
                <a:gd name="T5" fmla="*/ 194119 h 111"/>
                <a:gd name="T6" fmla="*/ 55563 w 44"/>
                <a:gd name="T7" fmla="*/ 229773 h 111"/>
                <a:gd name="T8" fmla="*/ 154781 w 44"/>
                <a:gd name="T9" fmla="*/ 439738 h 111"/>
                <a:gd name="T10" fmla="*/ 174625 w 44"/>
                <a:gd name="T11" fmla="*/ 439738 h 111"/>
                <a:gd name="T12" fmla="*/ 87313 w 44"/>
                <a:gd name="T13" fmla="*/ 206003 h 111"/>
                <a:gd name="T14" fmla="*/ 43656 w 44"/>
                <a:gd name="T15" fmla="*/ 110925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1944688" y="623888"/>
            <a:ext cx="658971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ADDDBAD-7D84-42D7-9E95-868EA622E1F6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4D9478DB-4F32-4B0B-A350-4156F84C582A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ctrTitle"/>
          </p:nvPr>
        </p:nvSpPr>
        <p:spPr>
          <a:xfrm>
            <a:off x="1943100" y="2514600"/>
            <a:ext cx="6599238" cy="226218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Chapter 2</a:t>
            </a:r>
            <a:endParaRPr lang="en-US" altLang="en-US" dirty="0" smtClean="0"/>
          </a:p>
        </p:txBody>
      </p:sp>
      <p:sp>
        <p:nvSpPr>
          <p:cNvPr id="11267" name="Subtitle 4"/>
          <p:cNvSpPr>
            <a:spLocks noGrp="1"/>
          </p:cNvSpPr>
          <p:nvPr>
            <p:ph type="subTitle" idx="1"/>
          </p:nvPr>
        </p:nvSpPr>
        <p:spPr>
          <a:xfrm>
            <a:off x="1943100" y="4776788"/>
            <a:ext cx="6599238" cy="11271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Assessing the </a:t>
            </a:r>
            <a:r>
              <a:rPr lang="en-US" dirty="0" smtClean="0"/>
              <a:t>Value </a:t>
            </a:r>
            <a:r>
              <a:rPr lang="en-US" dirty="0"/>
              <a:t>Proposition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Laws of </a:t>
            </a:r>
            <a:r>
              <a:rPr lang="en-US" dirty="0" err="1" smtClean="0"/>
              <a:t>Cloudonomics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439585" cy="377762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Utility services cost less even though they cost </a:t>
            </a:r>
            <a:r>
              <a:rPr lang="en-US" dirty="0" smtClean="0"/>
              <a:t>more</a:t>
            </a:r>
            <a:endParaRPr lang="en-US" dirty="0" smtClean="0"/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On-demand trumps </a:t>
            </a:r>
            <a:r>
              <a:rPr lang="en-US" dirty="0" smtClean="0"/>
              <a:t>forecasting</a:t>
            </a:r>
            <a:endParaRPr lang="en-US" dirty="0" smtClean="0"/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peak of the sum is never greater than the sum of the </a:t>
            </a:r>
            <a:r>
              <a:rPr lang="en-US" dirty="0" smtClean="0"/>
              <a:t>peaks</a:t>
            </a:r>
            <a:endParaRPr lang="en-US" dirty="0" smtClean="0"/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Aggregate demand is smoother than </a:t>
            </a:r>
            <a:r>
              <a:rPr lang="en-US" dirty="0" smtClean="0"/>
              <a:t>individual</a:t>
            </a:r>
            <a:endParaRPr lang="en-US" dirty="0" smtClean="0"/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Average unit costs are reduced by </a:t>
            </a:r>
            <a:r>
              <a:rPr lang="en-US" dirty="0" smtClean="0"/>
              <a:t>distributing fixed </a:t>
            </a:r>
            <a:r>
              <a:rPr lang="en-US" dirty="0"/>
              <a:t>costs over more units of output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Laws of </a:t>
            </a:r>
            <a:r>
              <a:rPr lang="en-US" dirty="0" err="1" smtClean="0"/>
              <a:t>Cloudonomics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439585" cy="377762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dirty="0"/>
              <a:t>Superiority in numbers is the most important factor in the result of a combat (Clausewitz)</a:t>
            </a:r>
            <a:endParaRPr lang="en-US" dirty="0" smtClean="0"/>
          </a:p>
          <a:p>
            <a:pPr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dirty="0"/>
              <a:t>Space-time is a continuum (Einstein/</a:t>
            </a:r>
            <a:r>
              <a:rPr lang="en-US" dirty="0" err="1"/>
              <a:t>Minkowski</a:t>
            </a:r>
            <a:r>
              <a:rPr lang="en-US" dirty="0"/>
              <a:t>)</a:t>
            </a:r>
            <a:endParaRPr lang="en-US" dirty="0" smtClean="0"/>
          </a:p>
          <a:p>
            <a:pPr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dirty="0"/>
              <a:t>Dispersion is the inverse square of latency</a:t>
            </a:r>
            <a:endParaRPr lang="en-US" dirty="0" smtClean="0"/>
          </a:p>
          <a:p>
            <a:pPr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dirty="0"/>
              <a:t>Don't put all your eggs in one basket</a:t>
            </a:r>
            <a:endParaRPr lang="en-US" dirty="0" smtClean="0"/>
          </a:p>
          <a:p>
            <a:pPr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dirty="0"/>
              <a:t>An object at rest tends to stay at rest (Newton)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Laws of </a:t>
            </a:r>
            <a:r>
              <a:rPr lang="en-US" dirty="0" smtClean="0"/>
              <a:t>Behavioral </a:t>
            </a:r>
            <a:r>
              <a:rPr lang="en-US" dirty="0" err="1" smtClean="0"/>
              <a:t>Cloudonomics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100" y="2131533"/>
            <a:ext cx="6172200" cy="3777622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People are risk averse and loss </a:t>
            </a:r>
            <a:r>
              <a:rPr lang="en-US" dirty="0" smtClean="0"/>
              <a:t>averse</a:t>
            </a:r>
            <a:endParaRPr lang="en-US" dirty="0" smtClean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People have a flat-rate </a:t>
            </a:r>
            <a:r>
              <a:rPr lang="en-US" dirty="0" smtClean="0"/>
              <a:t>bias</a:t>
            </a:r>
            <a:endParaRPr lang="en-US" dirty="0" smtClean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People have the need to control their environment and remain </a:t>
            </a:r>
            <a:r>
              <a:rPr lang="en-US" dirty="0" smtClean="0"/>
              <a:t>anonymous</a:t>
            </a:r>
            <a:endParaRPr lang="en-US" dirty="0" smtClean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People fear </a:t>
            </a:r>
            <a:r>
              <a:rPr lang="en-US" dirty="0" smtClean="0"/>
              <a:t>change</a:t>
            </a:r>
            <a:endParaRPr lang="en-US" dirty="0" smtClean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People value what they own more than what they are given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Laws of </a:t>
            </a:r>
            <a:r>
              <a:rPr lang="en-US" dirty="0" smtClean="0"/>
              <a:t>Behavioral </a:t>
            </a:r>
            <a:r>
              <a:rPr lang="en-US" dirty="0" err="1" smtClean="0"/>
              <a:t>Cloudonomics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972985" cy="3777622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 startAt="6"/>
            </a:pPr>
            <a:r>
              <a:rPr lang="en-US" dirty="0"/>
              <a:t>People favor the status quo and invest accordingly</a:t>
            </a:r>
            <a:endParaRPr lang="en-US" dirty="0" smtClean="0"/>
          </a:p>
          <a:p>
            <a:pPr>
              <a:lnSpc>
                <a:spcPct val="150000"/>
              </a:lnSpc>
              <a:buFont typeface="+mj-lt"/>
              <a:buAutoNum type="arabicPeriod" startAt="6"/>
            </a:pPr>
            <a:r>
              <a:rPr lang="en-US" dirty="0"/>
              <a:t>People discount future risk and favor instant gratification</a:t>
            </a:r>
            <a:endParaRPr lang="en-US" dirty="0" smtClean="0"/>
          </a:p>
          <a:p>
            <a:pPr>
              <a:lnSpc>
                <a:spcPct val="150000"/>
              </a:lnSpc>
              <a:buFont typeface="+mj-lt"/>
              <a:buAutoNum type="arabicPeriod" startAt="6"/>
            </a:pPr>
            <a:r>
              <a:rPr lang="en-US" dirty="0"/>
              <a:t>People favor things that are free</a:t>
            </a:r>
            <a:endParaRPr lang="en-US" dirty="0" smtClean="0"/>
          </a:p>
          <a:p>
            <a:pPr>
              <a:lnSpc>
                <a:spcPct val="150000"/>
              </a:lnSpc>
              <a:buFont typeface="+mj-lt"/>
              <a:buAutoNum type="arabicPeriod" startAt="6"/>
            </a:pPr>
            <a:r>
              <a:rPr lang="en-US" dirty="0"/>
              <a:t>People have the need for status</a:t>
            </a:r>
            <a:endParaRPr lang="en-US" dirty="0" smtClean="0"/>
          </a:p>
          <a:p>
            <a:pPr>
              <a:lnSpc>
                <a:spcPct val="150000"/>
              </a:lnSpc>
              <a:buFont typeface="+mj-lt"/>
              <a:buAutoNum type="arabicPeriod" startAt="6"/>
            </a:pPr>
            <a:r>
              <a:rPr lang="en-US" dirty="0"/>
              <a:t>People are incapacitated by </a:t>
            </a:r>
            <a:r>
              <a:rPr lang="en-US" dirty="0" smtClean="0"/>
              <a:t>choice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cloud computing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cost of a cloud computing deployment is roughly estimated to </a:t>
            </a:r>
            <a:r>
              <a:rPr lang="en-US" dirty="0" smtClean="0"/>
              <a:t>be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To compare your cost benefit with a private cloud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199" y="2971800"/>
            <a:ext cx="5943601" cy="6237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199" y="4724400"/>
            <a:ext cx="5943601" cy="7292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cloud computing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 err="1" smtClean="0"/>
              <a:t>CostDATACENTER</a:t>
            </a:r>
            <a:r>
              <a:rPr lang="en-US" dirty="0" smtClean="0"/>
              <a:t> </a:t>
            </a:r>
            <a:r>
              <a:rPr lang="en-US" dirty="0"/>
              <a:t>consists of the summation of the cost of each of the individual systems with all </a:t>
            </a:r>
            <a:r>
              <a:rPr lang="en-US" dirty="0" smtClean="0"/>
              <a:t>the </a:t>
            </a:r>
            <a:r>
              <a:rPr lang="en-US" dirty="0"/>
              <a:t>associated resources, as follows</a:t>
            </a:r>
            <a:r>
              <a:rPr lang="en-US" dirty="0" smtClean="0"/>
              <a:t>: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 err="1"/>
              <a:t>CostCLOUD</a:t>
            </a:r>
            <a:r>
              <a:rPr lang="en-US" dirty="0"/>
              <a:t> is better represented by the equation:</a:t>
            </a: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0" y="3124200"/>
            <a:ext cx="6172200" cy="6645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495800"/>
            <a:ext cx="61722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893999" cy="1280890"/>
          </a:xfrm>
        </p:spPr>
        <p:txBody>
          <a:bodyPr/>
          <a:lstStyle/>
          <a:p>
            <a:r>
              <a:rPr lang="en-US" dirty="0"/>
              <a:t>Avoiding </a:t>
            </a:r>
            <a:r>
              <a:rPr lang="en-US" dirty="0" smtClean="0"/>
              <a:t>Capital Expenditures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7049185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major part of cloud computing's value proposition and its appeal is its ability to convert capital </a:t>
            </a:r>
            <a:r>
              <a:rPr lang="en-US" dirty="0" smtClean="0"/>
              <a:t>expenses </a:t>
            </a:r>
            <a:r>
              <a:rPr lang="en-US" dirty="0"/>
              <a:t>(</a:t>
            </a:r>
            <a:r>
              <a:rPr lang="en-US" dirty="0" err="1"/>
              <a:t>CapEx</a:t>
            </a:r>
            <a:r>
              <a:rPr lang="en-US" dirty="0"/>
              <a:t>) to operating expenses (</a:t>
            </a:r>
            <a:r>
              <a:rPr lang="en-US" dirty="0" err="1"/>
              <a:t>OpEx</a:t>
            </a:r>
            <a:r>
              <a:rPr lang="en-US" dirty="0"/>
              <a:t>) through a usage pricing scheme that is elastic and can </a:t>
            </a:r>
            <a:r>
              <a:rPr lang="en-US" dirty="0" smtClean="0"/>
              <a:t>be </a:t>
            </a:r>
            <a:r>
              <a:rPr lang="en-US" dirty="0"/>
              <a:t>right-sized.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conversion of real assets to virtual ones </a:t>
            </a:r>
            <a:r>
              <a:rPr lang="en-US" dirty="0" smtClean="0"/>
              <a:t>provides a </a:t>
            </a:r>
            <a:r>
              <a:rPr lang="en-US" dirty="0"/>
              <a:t>measure of protection against too </a:t>
            </a:r>
            <a:r>
              <a:rPr lang="en-US" dirty="0" smtClean="0"/>
              <a:t>much </a:t>
            </a:r>
            <a:r>
              <a:rPr lang="en-US" dirty="0"/>
              <a:t>or too little infrastructure.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893999" cy="1280890"/>
          </a:xfrm>
        </p:spPr>
        <p:txBody>
          <a:bodyPr/>
          <a:lstStyle/>
          <a:p>
            <a:r>
              <a:rPr lang="en-US" dirty="0"/>
              <a:t>Avoiding </a:t>
            </a:r>
            <a:r>
              <a:rPr lang="en-US" dirty="0" smtClean="0"/>
              <a:t>Capital Expenditures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company wishing to grow would normally </a:t>
            </a:r>
            <a:r>
              <a:rPr lang="en-US" dirty="0" smtClean="0"/>
              <a:t>be </a:t>
            </a:r>
            <a:r>
              <a:rPr lang="en-US" dirty="0"/>
              <a:t>faced with the following </a:t>
            </a:r>
            <a:r>
              <a:rPr lang="en-US" dirty="0" smtClean="0"/>
              <a:t>options: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/>
              <a:t>Buy the new equipment, and deploy it in-house 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Lease </a:t>
            </a:r>
            <a:r>
              <a:rPr lang="en-US" dirty="0"/>
              <a:t>the equipment for a set period of time 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Outsource </a:t>
            </a:r>
            <a:r>
              <a:rPr lang="en-US" dirty="0"/>
              <a:t>the operation to a managed-services organization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893999" cy="1280890"/>
          </a:xfrm>
        </p:spPr>
        <p:txBody>
          <a:bodyPr/>
          <a:lstStyle/>
          <a:p>
            <a:r>
              <a:rPr lang="en-US" dirty="0"/>
              <a:t>Avoiding </a:t>
            </a:r>
            <a:r>
              <a:rPr lang="en-US" dirty="0" smtClean="0"/>
              <a:t>Capital Expenditures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752600"/>
            <a:ext cx="7467600" cy="3962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Capital expenditures must create the </a:t>
            </a:r>
            <a:r>
              <a:rPr lang="en-US" dirty="0" smtClean="0"/>
              <a:t>infrastructure necessary </a:t>
            </a:r>
            <a:r>
              <a:rPr lang="en-US" dirty="0"/>
              <a:t>to capture the transactions that </a:t>
            </a:r>
            <a:r>
              <a:rPr lang="en-US" dirty="0" smtClean="0"/>
              <a:t>the business </a:t>
            </a:r>
            <a:r>
              <a:rPr lang="en-US" dirty="0"/>
              <a:t>needs. However, if demand is variable, then it is an open question as to how much </a:t>
            </a:r>
            <a:r>
              <a:rPr lang="en-US" dirty="0" smtClean="0"/>
              <a:t>infrastructure </a:t>
            </a:r>
            <a:r>
              <a:rPr lang="en-US" dirty="0"/>
              <a:t>is needed to support demand.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Cloud </a:t>
            </a:r>
            <a:r>
              <a:rPr lang="en-US" dirty="0"/>
              <a:t>computing is also a good option when the cost </a:t>
            </a:r>
            <a:r>
              <a:rPr lang="en-US" dirty="0" smtClean="0"/>
              <a:t>of infrastructure </a:t>
            </a:r>
            <a:r>
              <a:rPr lang="en-US" dirty="0"/>
              <a:t>and management is high.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This </a:t>
            </a:r>
            <a:r>
              <a:rPr lang="en-US" dirty="0"/>
              <a:t>is </a:t>
            </a:r>
            <a:r>
              <a:rPr lang="en-US" dirty="0" smtClean="0"/>
              <a:t>often </a:t>
            </a:r>
            <a:r>
              <a:rPr lang="en-US" dirty="0"/>
              <a:t>the case with legacy applications and systems where maintaining the system capabilities is </a:t>
            </a:r>
            <a:r>
              <a:rPr lang="en-US" dirty="0" smtClean="0"/>
              <a:t>a significant </a:t>
            </a:r>
            <a:r>
              <a:rPr lang="en-US" dirty="0"/>
              <a:t>cost.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47490"/>
          </a:xfrm>
        </p:spPr>
        <p:txBody>
          <a:bodyPr/>
          <a:lstStyle/>
          <a:p>
            <a:r>
              <a:rPr lang="en-US" sz="2800" dirty="0"/>
              <a:t>Right-sizing demand to infrastructure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</a:fld>
            <a:endParaRPr lang="en-US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3100" y="1465719"/>
            <a:ext cx="6591300" cy="3944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n-US" altLang="en-US" smtClean="0"/>
              <a:t>Learning Objectives</a:t>
            </a:r>
            <a:endParaRPr lang="en-US" altLang="en-US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dirty="0"/>
              <a:t>Discovering the attributes that make </a:t>
            </a:r>
            <a:r>
              <a:rPr lang="en-US" altLang="en-US" dirty="0" smtClean="0"/>
              <a:t>cloud computing </a:t>
            </a:r>
            <a:r>
              <a:rPr lang="en-US" altLang="en-US" dirty="0"/>
              <a:t>unique </a:t>
            </a:r>
            <a:endParaRPr lang="en-US" altLang="en-US" dirty="0"/>
          </a:p>
          <a:p>
            <a:pPr marL="514350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dirty="0"/>
              <a:t>Applying cloud computing when it is the best option </a:t>
            </a:r>
            <a:endParaRPr lang="en-US" altLang="en-US" dirty="0"/>
          </a:p>
          <a:p>
            <a:pPr marL="514350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dirty="0"/>
              <a:t>Measuring the costs associated with </a:t>
            </a:r>
            <a:r>
              <a:rPr lang="en-US" altLang="en-US" dirty="0" smtClean="0"/>
              <a:t>cloud computing </a:t>
            </a:r>
            <a:r>
              <a:rPr lang="en-US" altLang="en-US" dirty="0"/>
              <a:t>systems </a:t>
            </a:r>
            <a:endParaRPr lang="en-US" altLang="en-US" dirty="0"/>
          </a:p>
          <a:p>
            <a:pPr marL="514350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dirty="0"/>
              <a:t>Learning about Service Level Agreements and Licensing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rPr>
              <a:t>Copyright © 2016 FPT University</a:t>
            </a:r>
            <a:endParaRPr lang="es-ES">
              <a:solidFill>
                <a:schemeClr val="tx2">
                  <a:shade val="9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150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t>1-</a:t>
            </a:r>
            <a:fld id="{212DAC9D-A599-409C-BE68-AE077E95BC36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en-US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Level Agreements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820585" cy="377762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 Service Level Agreement (SLA) is the </a:t>
            </a:r>
            <a:r>
              <a:rPr lang="en-US" dirty="0" smtClean="0"/>
              <a:t>contract for </a:t>
            </a:r>
            <a:r>
              <a:rPr lang="en-US" dirty="0"/>
              <a:t>performance negotiated between you and a </a:t>
            </a:r>
            <a:r>
              <a:rPr lang="en-US" dirty="0" smtClean="0"/>
              <a:t>service </a:t>
            </a:r>
            <a:r>
              <a:rPr lang="en-US" dirty="0"/>
              <a:t>provider.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In </a:t>
            </a:r>
            <a:r>
              <a:rPr lang="en-US" dirty="0"/>
              <a:t>the early days of cloud computing, all SLAs were negotiated between a client and </a:t>
            </a:r>
            <a:r>
              <a:rPr lang="en-US" dirty="0" smtClean="0"/>
              <a:t>the </a:t>
            </a:r>
            <a:r>
              <a:rPr lang="en-US" dirty="0"/>
              <a:t>provider</a:t>
            </a:r>
            <a:r>
              <a:rPr lang="en-US" dirty="0" smtClean="0"/>
              <a:t>.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/>
              <a:t>Today with the advent of large utility-like cloud computing providers, most SLAs are </a:t>
            </a:r>
            <a:r>
              <a:rPr lang="en-US" dirty="0" smtClean="0"/>
              <a:t>standardized </a:t>
            </a:r>
            <a:r>
              <a:rPr lang="en-US" dirty="0"/>
              <a:t>until a client becomes a large consumer of services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SLAs usually specify these parameters: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Availability of the service (uptime)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Response </a:t>
            </a:r>
            <a:r>
              <a:rPr lang="en-US" dirty="0"/>
              <a:t>times or latency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Reliability </a:t>
            </a:r>
            <a:r>
              <a:rPr lang="en-US" dirty="0"/>
              <a:t>of the service components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Responsibilities </a:t>
            </a:r>
            <a:r>
              <a:rPr lang="en-US" dirty="0"/>
              <a:t>of each party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Warranties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Licensing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676400"/>
            <a:ext cx="6972985" cy="4191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When you purchase shrink-wrapped software, you are using </a:t>
            </a:r>
            <a:r>
              <a:rPr lang="en-US" dirty="0" smtClean="0"/>
              <a:t>that software </a:t>
            </a:r>
            <a:r>
              <a:rPr lang="en-US" dirty="0"/>
              <a:t>based on a licensing </a:t>
            </a:r>
            <a:r>
              <a:rPr lang="en-US" dirty="0" smtClean="0"/>
              <a:t>agreement </a:t>
            </a:r>
            <a:r>
              <a:rPr lang="en-US" dirty="0"/>
              <a:t>called a EULA or End User License Agreement.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EULA may specify that the software </a:t>
            </a:r>
            <a:r>
              <a:rPr lang="en-US" dirty="0" smtClean="0"/>
              <a:t>meets </a:t>
            </a:r>
            <a:r>
              <a:rPr lang="en-US" dirty="0"/>
              <a:t>the following criteria</a:t>
            </a:r>
            <a:r>
              <a:rPr lang="en-US" dirty="0" smtClean="0"/>
              <a:t>: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/>
              <a:t>It is yours to own.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It </a:t>
            </a:r>
            <a:r>
              <a:rPr lang="en-US" dirty="0"/>
              <a:t>can be installed on a single or multiple machines.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It </a:t>
            </a:r>
            <a:r>
              <a:rPr lang="en-US" dirty="0"/>
              <a:t>allows for one or more connections.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It </a:t>
            </a:r>
            <a:r>
              <a:rPr lang="en-US" dirty="0"/>
              <a:t>has whatever limit the ISV has placed on its software.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n-US" altLang="en-US" smtClean="0"/>
              <a:t>Summary</a:t>
            </a:r>
            <a:endParaRPr lang="en-US" altLang="en-US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1943100" y="1752600"/>
            <a:ext cx="6819900" cy="4002088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A cloud's unique features are scalability, elasticity, low barrier to entry, and a utility delivery of services.</a:t>
            </a:r>
            <a:endParaRPr lang="en-US" altLang="en-US" dirty="0" smtClean="0"/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Cloud computing shifts capital expenditures </a:t>
            </a:r>
            <a:r>
              <a:rPr lang="en-US" altLang="en-US" dirty="0" smtClean="0"/>
              <a:t>into operating </a:t>
            </a:r>
            <a:r>
              <a:rPr lang="en-US" altLang="en-US" dirty="0"/>
              <a:t>expenditures</a:t>
            </a:r>
            <a:r>
              <a:rPr lang="en-US" altLang="en-US" dirty="0" smtClean="0"/>
              <a:t>.</a:t>
            </a:r>
            <a:endParaRPr lang="en-US" altLang="en-US" dirty="0" smtClean="0"/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Cloud computing changes the nature of the service provider and its relationship to its client. You see </a:t>
            </a:r>
            <a:r>
              <a:rPr lang="en-US" altLang="en-US" dirty="0" smtClean="0"/>
              <a:t>this </a:t>
            </a:r>
            <a:r>
              <a:rPr lang="en-US" altLang="en-US" dirty="0"/>
              <a:t>expressed in the Service Level Agreements (SLAs)and software licensing that are part of this new </a:t>
            </a:r>
            <a:r>
              <a:rPr lang="en-US" altLang="en-US" dirty="0" smtClean="0"/>
              <a:t>developing </a:t>
            </a:r>
            <a:r>
              <a:rPr lang="en-US" altLang="en-US" dirty="0"/>
              <a:t>industry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2016 FPT University</a:t>
            </a:r>
            <a:endParaRPr lang="es-ES" altLang="en-US"/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FEFFFF"/>
                </a:solidFill>
              </a:rPr>
              <a:t>1-</a:t>
            </a:r>
            <a:fld id="{DA8826E0-706E-451C-B17D-B1E96A99E6ED}" type="slidenum">
              <a:rPr lang="en-US" altLang="en-US" smtClean="0">
                <a:solidFill>
                  <a:srgbClr val="FEFFFF"/>
                </a:solidFill>
              </a:rPr>
            </a:fld>
            <a:endParaRPr lang="en-US" altLang="en-US" smtClean="0">
              <a:solidFill>
                <a:srgbClr val="FE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</a:t>
            </a:r>
            <a:r>
              <a:rPr lang="en-US" dirty="0"/>
              <a:t> the Cloud's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820585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Cloud computing presents new opportunities to users and developers </a:t>
            </a:r>
            <a:r>
              <a:rPr lang="en-US" dirty="0" smtClean="0"/>
              <a:t>because: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It </a:t>
            </a:r>
            <a:r>
              <a:rPr lang="en-US" dirty="0"/>
              <a:t>is based on the </a:t>
            </a:r>
            <a:r>
              <a:rPr lang="en-US" dirty="0" smtClean="0"/>
              <a:t>paradigm </a:t>
            </a:r>
            <a:r>
              <a:rPr lang="en-US" dirty="0"/>
              <a:t>of a shared multitenant </a:t>
            </a:r>
            <a:r>
              <a:rPr lang="en-US" dirty="0" smtClean="0"/>
              <a:t>utility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/>
              <a:t>The ability to access pooled resources on a </a:t>
            </a:r>
            <a:r>
              <a:rPr lang="en-US" dirty="0" smtClean="0"/>
              <a:t>pay-as-you-go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Allows </a:t>
            </a:r>
            <a:r>
              <a:rPr lang="en-US" dirty="0"/>
              <a:t>new types of access and business models for user applications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685800"/>
            <a:ext cx="6756400" cy="509089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 cloud is defined as the combination of </a:t>
            </a:r>
            <a:r>
              <a:rPr lang="en-US" dirty="0" smtClean="0"/>
              <a:t>the infrastructure </a:t>
            </a:r>
            <a:r>
              <a:rPr lang="en-US" dirty="0"/>
              <a:t>of a datacenter with the ability to provision </a:t>
            </a:r>
            <a:r>
              <a:rPr lang="en-US" dirty="0" smtClean="0"/>
              <a:t>hardware </a:t>
            </a:r>
            <a:r>
              <a:rPr lang="en-US" dirty="0"/>
              <a:t>and </a:t>
            </a:r>
            <a:r>
              <a:rPr lang="en-US" dirty="0" smtClean="0"/>
              <a:t>software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/>
              <a:t>A service that concentrates </a:t>
            </a:r>
            <a:r>
              <a:rPr lang="en-US" dirty="0" smtClean="0"/>
              <a:t>on hardware </a:t>
            </a:r>
            <a:r>
              <a:rPr lang="en-US" dirty="0"/>
              <a:t>follows the Infrastructure as a Service </a:t>
            </a:r>
            <a:r>
              <a:rPr lang="en-US" dirty="0" smtClean="0"/>
              <a:t>(</a:t>
            </a:r>
            <a:r>
              <a:rPr lang="en-US" dirty="0"/>
              <a:t>IaaS) </a:t>
            </a:r>
            <a:r>
              <a:rPr lang="en-US" dirty="0" smtClean="0"/>
              <a:t>model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/>
              <a:t>When </a:t>
            </a:r>
            <a:r>
              <a:rPr lang="en-US" dirty="0" smtClean="0"/>
              <a:t>you </a:t>
            </a:r>
            <a:r>
              <a:rPr lang="en-US" dirty="0"/>
              <a:t>add a software stack, such as an operating system and </a:t>
            </a:r>
            <a:r>
              <a:rPr lang="en-US" dirty="0" smtClean="0"/>
              <a:t>applications to </a:t>
            </a:r>
            <a:r>
              <a:rPr lang="en-US" dirty="0"/>
              <a:t>the service, the model shifts </a:t>
            </a:r>
            <a:r>
              <a:rPr lang="en-US" dirty="0" smtClean="0"/>
              <a:t>to </a:t>
            </a:r>
            <a:r>
              <a:rPr lang="en-US" dirty="0"/>
              <a:t>the Software as a Service (SaaS) </a:t>
            </a:r>
            <a:r>
              <a:rPr lang="en-US" dirty="0" smtClean="0"/>
              <a:t>model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/>
              <a:t>When the service requires the client to use a </a:t>
            </a:r>
            <a:r>
              <a:rPr lang="en-US" dirty="0" smtClean="0"/>
              <a:t>complete </a:t>
            </a:r>
            <a:r>
              <a:rPr lang="en-US" dirty="0"/>
              <a:t>hardware/software/application </a:t>
            </a:r>
            <a:r>
              <a:rPr lang="en-US" dirty="0" smtClean="0"/>
              <a:t>stack. </a:t>
            </a:r>
            <a:r>
              <a:rPr lang="en-US" dirty="0"/>
              <a:t>It called the Platform as a Service (PaaS)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unique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Scalability</a:t>
            </a:r>
            <a:r>
              <a:rPr lang="en-US" dirty="0" smtClean="0"/>
              <a:t>: You </a:t>
            </a:r>
            <a:r>
              <a:rPr lang="en-US" dirty="0"/>
              <a:t>have access to unlimited computer resources as needed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/>
              <a:t>Elasticity</a:t>
            </a:r>
            <a:r>
              <a:rPr lang="en-US" dirty="0" smtClean="0"/>
              <a:t>: You </a:t>
            </a:r>
            <a:r>
              <a:rPr lang="en-US" dirty="0"/>
              <a:t>have the ability to right-size resources as required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/>
              <a:t>Low barrier to entry</a:t>
            </a:r>
            <a:r>
              <a:rPr lang="en-US" dirty="0" smtClean="0"/>
              <a:t>: You </a:t>
            </a:r>
            <a:r>
              <a:rPr lang="en-US" dirty="0"/>
              <a:t>can gain access to systems for a small investment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/>
              <a:t>Utility</a:t>
            </a:r>
            <a:r>
              <a:rPr lang="en-US" dirty="0" smtClean="0"/>
              <a:t>: A </a:t>
            </a:r>
            <a:r>
              <a:rPr lang="en-US" dirty="0"/>
              <a:t>pay-as-you-go model matches resources to need on an ongoing basis. 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7046399" cy="1280890"/>
          </a:xfrm>
        </p:spPr>
        <p:txBody>
          <a:bodyPr/>
          <a:lstStyle/>
          <a:p>
            <a:r>
              <a:rPr lang="en-US" dirty="0" smtClean="0"/>
              <a:t>The reasons become a cloud </a:t>
            </a:r>
            <a:r>
              <a:rPr lang="en-US" dirty="0"/>
              <a:t>computing </a:t>
            </a:r>
            <a:r>
              <a:rPr lang="en-US" dirty="0" smtClean="0"/>
              <a:t>provider: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Profit</a:t>
            </a:r>
            <a:r>
              <a:rPr lang="en-US" dirty="0" smtClean="0"/>
              <a:t>: The </a:t>
            </a:r>
            <a:r>
              <a:rPr lang="en-US" dirty="0"/>
              <a:t>economies of scale can </a:t>
            </a:r>
            <a:r>
              <a:rPr lang="en-US" dirty="0" smtClean="0"/>
              <a:t>make this </a:t>
            </a:r>
            <a:r>
              <a:rPr lang="en-US" dirty="0"/>
              <a:t>a profitable business.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Optimization</a:t>
            </a:r>
            <a:r>
              <a:rPr lang="en-US" dirty="0" smtClean="0"/>
              <a:t>: The </a:t>
            </a:r>
            <a:r>
              <a:rPr lang="en-US" dirty="0"/>
              <a:t>infrastructure already exists and isn't fully utilized. </a:t>
            </a:r>
            <a:r>
              <a:rPr lang="en-US" dirty="0" smtClean="0"/>
              <a:t>This </a:t>
            </a:r>
            <a:r>
              <a:rPr lang="en-US" dirty="0"/>
              <a:t>was certainly the case for Amazon Web Services. 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Strategic</a:t>
            </a:r>
            <a:r>
              <a:rPr lang="en-US" dirty="0" smtClean="0"/>
              <a:t>: A </a:t>
            </a:r>
            <a:r>
              <a:rPr lang="en-US" dirty="0"/>
              <a:t>cloud computing platform extends the company's products and defends their </a:t>
            </a:r>
            <a:r>
              <a:rPr lang="en-US" dirty="0" smtClean="0"/>
              <a:t>franchise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7046399" cy="1280890"/>
          </a:xfrm>
        </p:spPr>
        <p:txBody>
          <a:bodyPr/>
          <a:lstStyle/>
          <a:p>
            <a:r>
              <a:rPr lang="en-US" dirty="0" smtClean="0"/>
              <a:t>The reasons become a cloud </a:t>
            </a:r>
            <a:r>
              <a:rPr lang="en-US" dirty="0"/>
              <a:t>computing </a:t>
            </a:r>
            <a:r>
              <a:rPr lang="en-US" dirty="0" smtClean="0"/>
              <a:t>provider: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Extension</a:t>
            </a:r>
            <a:r>
              <a:rPr lang="en-US" dirty="0" smtClean="0"/>
              <a:t>: A </a:t>
            </a:r>
            <a:r>
              <a:rPr lang="en-US" dirty="0"/>
              <a:t>branded cloud computing platform can extend customer relationships by offering </a:t>
            </a:r>
            <a:r>
              <a:rPr lang="en-US" dirty="0" smtClean="0"/>
              <a:t>additional </a:t>
            </a:r>
            <a:r>
              <a:rPr lang="en-US" dirty="0"/>
              <a:t>service options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Presence</a:t>
            </a:r>
            <a:r>
              <a:rPr lang="en-US" dirty="0" smtClean="0"/>
              <a:t>: Establish </a:t>
            </a:r>
            <a:r>
              <a:rPr lang="en-US" dirty="0"/>
              <a:t>a presence in a market before a large competitor can emerge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Platform</a:t>
            </a:r>
            <a:r>
              <a:rPr lang="en-US" dirty="0" smtClean="0"/>
              <a:t>: A </a:t>
            </a:r>
            <a:r>
              <a:rPr lang="en-US" dirty="0"/>
              <a:t>cloud computing provider can become a hub master at the center of many ISV's </a:t>
            </a:r>
            <a:r>
              <a:rPr lang="en-US" dirty="0" smtClean="0"/>
              <a:t>(</a:t>
            </a:r>
            <a:r>
              <a:rPr lang="en-US" dirty="0"/>
              <a:t>Independent Software Vendor) offerings.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adopters and new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Messaging and team collaboration applications </a:t>
            </a:r>
            <a:endParaRPr lang="en-US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Cross </a:t>
            </a:r>
            <a:r>
              <a:rPr lang="en-US" dirty="0"/>
              <a:t>enterprise integration projects </a:t>
            </a:r>
            <a:endParaRPr lang="en-US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Infrastructure </a:t>
            </a:r>
            <a:r>
              <a:rPr lang="en-US" dirty="0"/>
              <a:t>consolidation, server, and desktop virtualization efforts </a:t>
            </a:r>
            <a:endParaRPr lang="en-US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Web </a:t>
            </a:r>
            <a:r>
              <a:rPr lang="en-US" dirty="0"/>
              <a:t>2.0 and social strategy companies </a:t>
            </a:r>
            <a:endParaRPr lang="en-US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Web </a:t>
            </a:r>
            <a:r>
              <a:rPr lang="en-US" dirty="0"/>
              <a:t>content delivery services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adopters and new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 startAt="6"/>
            </a:pPr>
            <a:r>
              <a:rPr lang="en-US" dirty="0"/>
              <a:t>Data analytics and computation </a:t>
            </a:r>
            <a:endParaRPr lang="en-US" dirty="0"/>
          </a:p>
          <a:p>
            <a:pPr>
              <a:lnSpc>
                <a:spcPct val="150000"/>
              </a:lnSpc>
              <a:buFont typeface="+mj-lt"/>
              <a:buAutoNum type="arabicPeriod" startAt="6"/>
            </a:pPr>
            <a:r>
              <a:rPr lang="en-US" dirty="0" smtClean="0"/>
              <a:t>Mobility </a:t>
            </a:r>
            <a:r>
              <a:rPr lang="en-US" dirty="0"/>
              <a:t>applications for the enterprise </a:t>
            </a:r>
            <a:endParaRPr lang="en-US" dirty="0"/>
          </a:p>
          <a:p>
            <a:pPr>
              <a:lnSpc>
                <a:spcPct val="150000"/>
              </a:lnSpc>
              <a:buFont typeface="+mj-lt"/>
              <a:buAutoNum type="arabicPeriod" startAt="6"/>
            </a:pPr>
            <a:r>
              <a:rPr lang="en-US" dirty="0" smtClean="0"/>
              <a:t>CRM </a:t>
            </a:r>
            <a:r>
              <a:rPr lang="en-US" dirty="0"/>
              <a:t>applications </a:t>
            </a:r>
            <a:endParaRPr lang="en-US" dirty="0"/>
          </a:p>
          <a:p>
            <a:pPr>
              <a:lnSpc>
                <a:spcPct val="150000"/>
              </a:lnSpc>
              <a:buFont typeface="+mj-lt"/>
              <a:buAutoNum type="arabicPeriod" startAt="6"/>
            </a:pPr>
            <a:r>
              <a:rPr lang="en-US" dirty="0" smtClean="0"/>
              <a:t>Experimental </a:t>
            </a:r>
            <a:r>
              <a:rPr lang="en-US" dirty="0"/>
              <a:t>deployments, test bed labs, and development efforts </a:t>
            </a:r>
            <a:endParaRPr lang="en-US" dirty="0"/>
          </a:p>
          <a:p>
            <a:pPr>
              <a:lnSpc>
                <a:spcPct val="150000"/>
              </a:lnSpc>
              <a:buFont typeface="+mj-lt"/>
              <a:buAutoNum type="arabicPeriod" startAt="6"/>
            </a:pPr>
            <a:r>
              <a:rPr lang="en-US" dirty="0" smtClean="0"/>
              <a:t>Backup </a:t>
            </a:r>
            <a:r>
              <a:rPr lang="en-US" dirty="0"/>
              <a:t>and archival storage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7302</Words>
  <Application>WPS Presentation</Application>
  <PresentationFormat>On-screen Show (4:3)</PresentationFormat>
  <Paragraphs>244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SimSun</vt:lpstr>
      <vt:lpstr>Wingdings</vt:lpstr>
      <vt:lpstr>Century Gothic</vt:lpstr>
      <vt:lpstr>Wingdings 3</vt:lpstr>
      <vt:lpstr>Calibri</vt:lpstr>
      <vt:lpstr>Yu Gothic UI</vt:lpstr>
      <vt:lpstr>Microsoft YaHei</vt:lpstr>
      <vt:lpstr>Arial Unicode MS</vt:lpstr>
      <vt:lpstr>Symbol</vt:lpstr>
      <vt:lpstr>Wisp</vt:lpstr>
      <vt:lpstr>Chapter 2</vt:lpstr>
      <vt:lpstr>Learning Objectives</vt:lpstr>
      <vt:lpstr>Measuring the Cloud's Value</vt:lpstr>
      <vt:lpstr>PowerPoint 演示文稿</vt:lpstr>
      <vt:lpstr>The unique characteristics</vt:lpstr>
      <vt:lpstr>The reasons become a cloud computing provider:</vt:lpstr>
      <vt:lpstr>The reasons become a cloud computing provider:</vt:lpstr>
      <vt:lpstr>Early adopters and new applications</vt:lpstr>
      <vt:lpstr>Early adopters and new applications</vt:lpstr>
      <vt:lpstr>10 Laws of Cloudonomics</vt:lpstr>
      <vt:lpstr>10 Laws of Cloudonomics</vt:lpstr>
      <vt:lpstr>10 Laws of Behavioral Cloudonomics</vt:lpstr>
      <vt:lpstr>10 Laws of Behavioral Cloudonomics</vt:lpstr>
      <vt:lpstr>Measuring cloud computing costs</vt:lpstr>
      <vt:lpstr>Measuring cloud computing costs</vt:lpstr>
      <vt:lpstr>Avoiding Capital Expenditures</vt:lpstr>
      <vt:lpstr>Avoiding Capital Expenditures</vt:lpstr>
      <vt:lpstr>Avoiding Capital Expenditures</vt:lpstr>
      <vt:lpstr>Right-sizing demand to infrastructure</vt:lpstr>
      <vt:lpstr>Service Level Agreements</vt:lpstr>
      <vt:lpstr>SLAs usually specify these parameters: </vt:lpstr>
      <vt:lpstr>Defining Licensing Models</vt:lpstr>
      <vt:lpstr>Summary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Judy</dc:creator>
  <cp:lastModifiedBy>Ha</cp:lastModifiedBy>
  <cp:revision>110</cp:revision>
  <dcterms:created xsi:type="dcterms:W3CDTF">2011-09-21T16:10:00Z</dcterms:created>
  <dcterms:modified xsi:type="dcterms:W3CDTF">2020-06-04T15:35:48Z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1033-11.2.0.9327</vt:lpwstr>
  </property>
</Properties>
</file>