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35"/>
  </p:notesMasterIdLst>
  <p:sldIdLst>
    <p:sldId id="256" r:id="rId2"/>
    <p:sldId id="257" r:id="rId3"/>
    <p:sldId id="317" r:id="rId4"/>
    <p:sldId id="318" r:id="rId5"/>
    <p:sldId id="319" r:id="rId6"/>
    <p:sldId id="320" r:id="rId7"/>
    <p:sldId id="321" r:id="rId8"/>
    <p:sldId id="322" r:id="rId9"/>
    <p:sldId id="323" r:id="rId10"/>
    <p:sldId id="324" r:id="rId11"/>
    <p:sldId id="325" r:id="rId12"/>
    <p:sldId id="326" r:id="rId13"/>
    <p:sldId id="327" r:id="rId14"/>
    <p:sldId id="328" r:id="rId15"/>
    <p:sldId id="346" r:id="rId16"/>
    <p:sldId id="329" r:id="rId17"/>
    <p:sldId id="330" r:id="rId18"/>
    <p:sldId id="331" r:id="rId19"/>
    <p:sldId id="332" r:id="rId20"/>
    <p:sldId id="333" r:id="rId21"/>
    <p:sldId id="334" r:id="rId22"/>
    <p:sldId id="335" r:id="rId23"/>
    <p:sldId id="336" r:id="rId24"/>
    <p:sldId id="337" r:id="rId25"/>
    <p:sldId id="347" r:id="rId26"/>
    <p:sldId id="338" r:id="rId27"/>
    <p:sldId id="339" r:id="rId28"/>
    <p:sldId id="340" r:id="rId29"/>
    <p:sldId id="341" r:id="rId30"/>
    <p:sldId id="342" r:id="rId31"/>
    <p:sldId id="343" r:id="rId32"/>
    <p:sldId id="344" r:id="rId33"/>
    <p:sldId id="34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p:cViewPr varScale="1">
        <p:scale>
          <a:sx n="63" d="100"/>
          <a:sy n="63" d="100"/>
        </p:scale>
        <p:origin x="15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 – d</a:t>
            </a:r>
            <a:r>
              <a:rPr lang="vi-VN" dirty="0"/>
              <a:t>ư</a:t>
            </a:r>
            <a:r>
              <a:rPr lang="en-US" dirty="0"/>
              <a:t>; intrinsically – </a:t>
            </a:r>
            <a:r>
              <a:rPr lang="en-US" dirty="0" err="1"/>
              <a:t>bản</a:t>
            </a:r>
            <a:r>
              <a:rPr lang="en-US" dirty="0"/>
              <a:t> </a:t>
            </a:r>
            <a:r>
              <a:rPr lang="en-US" dirty="0" err="1"/>
              <a:t>chất</a:t>
            </a:r>
            <a:r>
              <a:rPr lang="en-US" dirty="0"/>
              <a:t>; fault tolerance – </a:t>
            </a:r>
            <a:r>
              <a:rPr lang="en-US" dirty="0" err="1"/>
              <a:t>chịu</a:t>
            </a:r>
            <a:r>
              <a:rPr lang="en-US" dirty="0"/>
              <a:t> </a:t>
            </a:r>
            <a:r>
              <a:rPr lang="en-US" dirty="0" err="1"/>
              <a:t>lỗi</a:t>
            </a:r>
            <a:r>
              <a:rPr lang="en-US" dirty="0"/>
              <a:t>; failover mechanism – c</a:t>
            </a:r>
            <a:r>
              <a:rPr lang="vi-VN" dirty="0"/>
              <a:t>ơ</a:t>
            </a:r>
            <a:r>
              <a:rPr lang="en-US" dirty="0"/>
              <a:t> </a:t>
            </a:r>
            <a:r>
              <a:rPr lang="en-US" dirty="0" err="1"/>
              <a:t>chế</a:t>
            </a:r>
            <a:r>
              <a:rPr lang="en-US" dirty="0"/>
              <a:t> </a:t>
            </a:r>
            <a:r>
              <a:rPr lang="en-US" dirty="0" err="1"/>
              <a:t>chuyển</a:t>
            </a:r>
            <a:r>
              <a:rPr lang="en-US" dirty="0"/>
              <a:t> </a:t>
            </a:r>
            <a:r>
              <a:rPr lang="en-US" dirty="0" err="1"/>
              <a:t>đổi</a:t>
            </a:r>
            <a:r>
              <a:rPr lang="en-US" dirty="0"/>
              <a:t> </a:t>
            </a:r>
            <a:r>
              <a:rPr lang="en-US" dirty="0" err="1"/>
              <a:t>dự</a:t>
            </a:r>
            <a:r>
              <a:rPr lang="en-US" dirty="0"/>
              <a:t> </a:t>
            </a:r>
            <a:r>
              <a:rPr lang="en-US" dirty="0" err="1"/>
              <a:t>phòng</a:t>
            </a:r>
            <a:r>
              <a:rPr lang="en-US" dirty="0"/>
              <a:t>; computers clusters – </a:t>
            </a:r>
            <a:r>
              <a:rPr lang="en-US" dirty="0" err="1"/>
              <a:t>cụm</a:t>
            </a:r>
            <a:r>
              <a:rPr lang="en-US" dirty="0"/>
              <a:t> </a:t>
            </a:r>
            <a:r>
              <a:rPr lang="en-US" dirty="0" err="1"/>
              <a:t>máy</a:t>
            </a:r>
            <a:r>
              <a:rPr lang="en-US" dirty="0"/>
              <a:t> </a:t>
            </a:r>
            <a:r>
              <a:rPr lang="en-US" dirty="0" err="1"/>
              <a:t>tính</a:t>
            </a:r>
            <a:r>
              <a:rPr lang="en-US" dirty="0"/>
              <a:t>; availability – </a:t>
            </a:r>
            <a:r>
              <a:rPr lang="en-US" dirty="0" err="1"/>
              <a:t>tính</a:t>
            </a:r>
            <a:r>
              <a:rPr lang="en-US" dirty="0"/>
              <a:t> </a:t>
            </a:r>
            <a:r>
              <a:rPr lang="en-US" dirty="0" err="1"/>
              <a:t>khả</a:t>
            </a:r>
            <a:r>
              <a:rPr lang="en-US" dirty="0"/>
              <a:t> </a:t>
            </a:r>
            <a:r>
              <a:rPr lang="en-US" dirty="0" err="1"/>
              <a:t>dụng</a:t>
            </a:r>
            <a:endParaRPr lang="en-US" dirty="0"/>
          </a:p>
        </p:txBody>
      </p:sp>
      <p:sp>
        <p:nvSpPr>
          <p:cNvPr id="4" name="Slide Number Placeholder 3"/>
          <p:cNvSpPr>
            <a:spLocks noGrp="1"/>
          </p:cNvSpPr>
          <p:nvPr>
            <p:ph type="sldNum" sz="quarter" idx="10"/>
          </p:nvPr>
        </p:nvSpPr>
        <p:spPr/>
        <p:txBody>
          <a:bodyPr/>
          <a:lstStyle/>
          <a:p>
            <a:fld id="{D3A16D89-4239-4520-A286-0849539E0485}" type="slidenum">
              <a:rPr lang="en-US" smtClean="0"/>
              <a:t>8</a:t>
            </a:fld>
            <a:endParaRPr lang="en-US"/>
          </a:p>
        </p:txBody>
      </p:sp>
    </p:spTree>
    <p:extLst>
      <p:ext uri="{BB962C8B-B14F-4D97-AF65-F5344CB8AC3E}">
        <p14:creationId xmlns:p14="http://schemas.microsoft.com/office/powerpoint/2010/main" val="268413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2/7/2017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2/7/2017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2/7/2017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2/7/2017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2/7/2017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2/7/2017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2/7/2017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2/7/2017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2/7/2017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5</a:t>
            </a:r>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Understanding </a:t>
            </a:r>
            <a:r>
              <a:rPr lang="en-US" dirty="0" smtClean="0"/>
              <a:t>Abstraction </a:t>
            </a:r>
            <a:r>
              <a:rPr lang="en-US" dirty="0"/>
              <a:t>and </a:t>
            </a:r>
            <a:r>
              <a:rPr lang="en-US" dirty="0" smtClean="0"/>
              <a:t>Virtualization</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24110"/>
            <a:ext cx="7848599" cy="1280890"/>
          </a:xfrm>
        </p:spPr>
        <p:txBody>
          <a:bodyPr/>
          <a:lstStyle/>
          <a:p>
            <a:r>
              <a:rPr lang="en-US" dirty="0"/>
              <a:t>Load balancing and Virtualization</a:t>
            </a:r>
            <a:br>
              <a:rPr lang="en-US" dirty="0"/>
            </a:br>
            <a:endParaRPr lang="en-US" dirty="0"/>
          </a:p>
        </p:txBody>
      </p:sp>
      <p:sp>
        <p:nvSpPr>
          <p:cNvPr id="3" name="Content Placeholder 2"/>
          <p:cNvSpPr>
            <a:spLocks noGrp="1"/>
          </p:cNvSpPr>
          <p:nvPr>
            <p:ph idx="1"/>
          </p:nvPr>
        </p:nvSpPr>
        <p:spPr>
          <a:xfrm>
            <a:off x="1447800" y="1524000"/>
            <a:ext cx="7543799" cy="5334000"/>
          </a:xfrm>
        </p:spPr>
        <p:txBody>
          <a:bodyPr>
            <a:normAutofit fontScale="85000" lnSpcReduction="10000"/>
          </a:bodyPr>
          <a:lstStyle/>
          <a:p>
            <a:pPr algn="just">
              <a:lnSpc>
                <a:spcPct val="150000"/>
              </a:lnSpc>
            </a:pPr>
            <a:r>
              <a:rPr lang="en-US" dirty="0"/>
              <a:t>A session ticket is created by the load balancer so that subsequent related traffic from the client that is part of that session can be properly routed to the same resource. Without this session record or persistence, a load balancer would not be able to correctly failover a request from one resource to another. Persistence can be enforced using session data stored in a database and replicated across multiple load balancers. Other methods can use the client's browser to store a client-side cookie or through the use of a rewrite engine that modifies the URL. Of all these methods, a session cookie stored on the client has the least amount of overhead for a load balancer because it allows the load balancer an independent selection of resources. </a:t>
            </a:r>
          </a:p>
          <a:p>
            <a:pPr algn="just">
              <a:lnSpc>
                <a:spcPct val="150000"/>
              </a:lnSpc>
            </a:pPr>
            <a:r>
              <a:rPr lang="en-US" dirty="0"/>
              <a:t>The algorithm can be based on a simple round robin system where the next system in a list of systems gets the request. Round robin DNS is a common application, where IP addresses are assigned out of a pool of available IP addresses. Google uses round robin DNS, as described in the next section. </a:t>
            </a:r>
          </a:p>
        </p:txBody>
      </p:sp>
    </p:spTree>
    <p:extLst>
      <p:ext uri="{BB962C8B-B14F-4D97-AF65-F5344CB8AC3E}">
        <p14:creationId xmlns:p14="http://schemas.microsoft.com/office/powerpoint/2010/main" val="2310198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Advance load balancing</a:t>
            </a:r>
          </a:p>
        </p:txBody>
      </p:sp>
      <p:sp>
        <p:nvSpPr>
          <p:cNvPr id="3" name="Content Placeholder 2"/>
          <p:cNvSpPr>
            <a:spLocks noGrp="1"/>
          </p:cNvSpPr>
          <p:nvPr>
            <p:ph idx="1"/>
          </p:nvPr>
        </p:nvSpPr>
        <p:spPr>
          <a:xfrm>
            <a:off x="1600200" y="1371600"/>
            <a:ext cx="7315199" cy="5029200"/>
          </a:xfrm>
        </p:spPr>
        <p:txBody>
          <a:bodyPr>
            <a:normAutofit/>
          </a:bodyPr>
          <a:lstStyle/>
          <a:p>
            <a:pPr algn="just">
              <a:lnSpc>
                <a:spcPct val="150000"/>
              </a:lnSpc>
            </a:pPr>
            <a:r>
              <a:rPr lang="en-US" dirty="0"/>
              <a:t>The more sophisticated load balancers are workload managers. They determine the current utilization of the resources in their pool, the response time, the work queue length, connection latency and capacity, and other factors in order to assign tasks to each resource. Among the features you find in load balancers are polling resources for their health, the ability to bring standby servers online (priority activation), workload weighting based on a resource's capacity (asymmetric loading), HTTP traffic compression, TCP offload and buffering, security and authentication, and packet shaping using content filtering and priority queuing. </a:t>
            </a:r>
          </a:p>
        </p:txBody>
      </p:sp>
    </p:spTree>
    <p:extLst>
      <p:ext uri="{BB962C8B-B14F-4D97-AF65-F5344CB8AC3E}">
        <p14:creationId xmlns:p14="http://schemas.microsoft.com/office/powerpoint/2010/main" val="593255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 load balancing</a:t>
            </a:r>
          </a:p>
        </p:txBody>
      </p:sp>
      <p:sp>
        <p:nvSpPr>
          <p:cNvPr id="3" name="Content Placeholder 2"/>
          <p:cNvSpPr>
            <a:spLocks noGrp="1"/>
          </p:cNvSpPr>
          <p:nvPr>
            <p:ph idx="1"/>
          </p:nvPr>
        </p:nvSpPr>
        <p:spPr>
          <a:xfrm>
            <a:off x="1752600" y="1524000"/>
            <a:ext cx="7162800" cy="5181600"/>
          </a:xfrm>
        </p:spPr>
        <p:txBody>
          <a:bodyPr>
            <a:normAutofit fontScale="85000" lnSpcReduction="20000"/>
          </a:bodyPr>
          <a:lstStyle/>
          <a:p>
            <a:pPr algn="just">
              <a:lnSpc>
                <a:spcPct val="160000"/>
              </a:lnSpc>
            </a:pPr>
            <a:r>
              <a:rPr lang="en-US" dirty="0"/>
              <a:t>An Application Delivery Controller (ADC) is a combination load balancer and application server that is a server placed between a firewall or router and a server farm providing Web services. </a:t>
            </a:r>
          </a:p>
          <a:p>
            <a:pPr algn="just">
              <a:lnSpc>
                <a:spcPct val="160000"/>
              </a:lnSpc>
            </a:pPr>
            <a:r>
              <a:rPr lang="en-US" dirty="0"/>
              <a:t>An Application Delivery Controller is assigned a virtual IP address (VIP) that it maps to a pool of servers based on application specific criteria. An ADC is a combination network and application layer device. </a:t>
            </a:r>
          </a:p>
          <a:p>
            <a:pPr algn="just">
              <a:lnSpc>
                <a:spcPct val="160000"/>
              </a:lnSpc>
            </a:pPr>
            <a:r>
              <a:rPr lang="en-US" dirty="0"/>
              <a:t>Services provided by an ADC include data compression, content caching, server health monitoring, security, SSL offload and advanced routing based on current conditions. </a:t>
            </a:r>
          </a:p>
          <a:p>
            <a:pPr algn="just">
              <a:lnSpc>
                <a:spcPct val="160000"/>
              </a:lnSpc>
            </a:pPr>
            <a:r>
              <a:rPr lang="en-US" dirty="0"/>
              <a:t>An ADC is considered to be an application accelerator, and the current products in this area are usually focused on two areas of technology: network optimization, and an application or framework optimization. For example, you may find ADC's that are tuned to accelerate ASP.NET or AJAX applications. </a:t>
            </a:r>
          </a:p>
        </p:txBody>
      </p:sp>
    </p:spTree>
    <p:extLst>
      <p:ext uri="{BB962C8B-B14F-4D97-AF65-F5344CB8AC3E}">
        <p14:creationId xmlns:p14="http://schemas.microsoft.com/office/powerpoint/2010/main" val="468191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 load balancing</a:t>
            </a:r>
          </a:p>
        </p:txBody>
      </p:sp>
      <p:sp>
        <p:nvSpPr>
          <p:cNvPr id="3" name="Content Placeholder 2"/>
          <p:cNvSpPr>
            <a:spLocks noGrp="1"/>
          </p:cNvSpPr>
          <p:nvPr>
            <p:ph idx="1"/>
          </p:nvPr>
        </p:nvSpPr>
        <p:spPr>
          <a:xfrm>
            <a:off x="1676400" y="1524000"/>
            <a:ext cx="7162799" cy="5105400"/>
          </a:xfrm>
        </p:spPr>
        <p:txBody>
          <a:bodyPr>
            <a:normAutofit lnSpcReduction="10000"/>
          </a:bodyPr>
          <a:lstStyle/>
          <a:p>
            <a:pPr algn="just">
              <a:lnSpc>
                <a:spcPct val="150000"/>
              </a:lnSpc>
            </a:pPr>
            <a:r>
              <a:rPr lang="en-US" dirty="0"/>
              <a:t>An architectural layer containing ADCs is described as an Application Delivery Network (ADN), and is considered to provide WAN optimization services. </a:t>
            </a:r>
          </a:p>
          <a:p>
            <a:pPr algn="just">
              <a:lnSpc>
                <a:spcPct val="150000"/>
              </a:lnSpc>
            </a:pPr>
            <a:r>
              <a:rPr lang="en-US" dirty="0"/>
              <a:t>The purpose of an ADN is to distribute content to resources based on application specific criteria. ADN provide a caching mechanism to reduce traffic, traffic prioritization and optimization, and other techniques. </a:t>
            </a:r>
          </a:p>
          <a:p>
            <a:pPr algn="just">
              <a:lnSpc>
                <a:spcPct val="150000"/>
              </a:lnSpc>
            </a:pPr>
            <a:r>
              <a:rPr lang="en-US" dirty="0"/>
              <a:t>ADN began to be deployed on Content Delivery Networks (CDN) in the late 1990s, where it added the ability to optimize applications (application fluency) to those networks. Most of the ADC vendors offer commercial ADN solutions. </a:t>
            </a:r>
          </a:p>
        </p:txBody>
      </p:sp>
    </p:spTree>
    <p:extLst>
      <p:ext uri="{BB962C8B-B14F-4D97-AF65-F5344CB8AC3E}">
        <p14:creationId xmlns:p14="http://schemas.microsoft.com/office/powerpoint/2010/main" val="4279293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The Google Cloud</a:t>
            </a:r>
          </a:p>
        </p:txBody>
      </p:sp>
      <p:sp>
        <p:nvSpPr>
          <p:cNvPr id="3" name="Content Placeholder 2"/>
          <p:cNvSpPr>
            <a:spLocks noGrp="1"/>
          </p:cNvSpPr>
          <p:nvPr>
            <p:ph idx="1"/>
          </p:nvPr>
        </p:nvSpPr>
        <p:spPr>
          <a:xfrm>
            <a:off x="1600200" y="1447800"/>
            <a:ext cx="7391400" cy="5257800"/>
          </a:xfrm>
        </p:spPr>
        <p:txBody>
          <a:bodyPr>
            <a:noAutofit/>
          </a:bodyPr>
          <a:lstStyle/>
          <a:p>
            <a:pPr algn="just">
              <a:lnSpc>
                <a:spcPct val="150000"/>
              </a:lnSpc>
            </a:pPr>
            <a:r>
              <a:rPr lang="en-US" sz="1700" dirty="0"/>
              <a:t>Google is the single most heavily visited site on the Internet; that is, Google gets the most hits. The investment Google has made in infrastructure is enormous, and the Google cloud is one of the largest in use today. It is estimated that Google runs over a million servers worldwide, processes a billion search requests, and generates twenty petabytes of data per day. </a:t>
            </a:r>
          </a:p>
          <a:p>
            <a:pPr algn="just">
              <a:lnSpc>
                <a:spcPct val="150000"/>
              </a:lnSpc>
            </a:pPr>
            <a:r>
              <a:rPr lang="en-US" sz="1700" dirty="0"/>
              <a:t>Google is understandably reticent to disclose much about its network, because it believes that its infrastructure, system response, and low latency are key to the company's success. Google never gives datacenter tours to journalists, doesn't disclose where its datacenters are located, and obfuscates the locations of its datacenters by wrapping them in a corporate veil</a:t>
            </a:r>
            <a:r>
              <a:rPr lang="en-US" sz="1700" dirty="0" smtClean="0"/>
              <a:t>.</a:t>
            </a:r>
            <a:endParaRPr lang="en-US" sz="1700" dirty="0"/>
          </a:p>
        </p:txBody>
      </p:sp>
    </p:spTree>
    <p:extLst>
      <p:ext uri="{BB962C8B-B14F-4D97-AF65-F5344CB8AC3E}">
        <p14:creationId xmlns:p14="http://schemas.microsoft.com/office/powerpoint/2010/main" val="4244037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Cloud</a:t>
            </a:r>
          </a:p>
        </p:txBody>
      </p:sp>
      <p:sp>
        <p:nvSpPr>
          <p:cNvPr id="3" name="Content Placeholder 2"/>
          <p:cNvSpPr>
            <a:spLocks noGrp="1"/>
          </p:cNvSpPr>
          <p:nvPr>
            <p:ph idx="1"/>
          </p:nvPr>
        </p:nvSpPr>
        <p:spPr>
          <a:xfrm>
            <a:off x="1752600" y="1524000"/>
            <a:ext cx="7239000" cy="5257800"/>
          </a:xfrm>
        </p:spPr>
        <p:txBody>
          <a:bodyPr>
            <a:noAutofit/>
          </a:bodyPr>
          <a:lstStyle/>
          <a:p>
            <a:pPr algn="just">
              <a:lnSpc>
                <a:spcPct val="150000"/>
              </a:lnSpc>
            </a:pPr>
            <a:r>
              <a:rPr lang="en-US" dirty="0" smtClean="0"/>
              <a:t>Google </a:t>
            </a:r>
            <a:r>
              <a:rPr lang="en-US" dirty="0"/>
              <a:t>has many datacenters around the world. As of March 2008, Rich Miller of DataCenterKnowledge.com wrote that Google had at least 12 major installations in the United States and many more around the world. Google supports over 30 country specific versions of the Google index, and each localization is supported by one or more datacenters.</a:t>
            </a:r>
          </a:p>
          <a:p>
            <a:pPr algn="just">
              <a:lnSpc>
                <a:spcPct val="150000"/>
              </a:lnSpc>
            </a:pPr>
            <a:r>
              <a:rPr lang="en-US" dirty="0"/>
              <a:t>The countries with multiple datacenters store index replicas and support network peering relationships. Network peering helps Google have low latency connections to large Internet hubs run by different network providers.</a:t>
            </a:r>
          </a:p>
        </p:txBody>
      </p:sp>
    </p:spTree>
    <p:extLst>
      <p:ext uri="{BB962C8B-B14F-4D97-AF65-F5344CB8AC3E}">
        <p14:creationId xmlns:p14="http://schemas.microsoft.com/office/powerpoint/2010/main" val="765001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Cloud</a:t>
            </a:r>
          </a:p>
        </p:txBody>
      </p:sp>
      <p:sp>
        <p:nvSpPr>
          <p:cNvPr id="3" name="Content Placeholder 2"/>
          <p:cNvSpPr>
            <a:spLocks noGrp="1"/>
          </p:cNvSpPr>
          <p:nvPr>
            <p:ph idx="1"/>
          </p:nvPr>
        </p:nvSpPr>
        <p:spPr>
          <a:xfrm>
            <a:off x="1676400" y="1447800"/>
            <a:ext cx="7239000" cy="5334000"/>
          </a:xfrm>
        </p:spPr>
        <p:txBody>
          <a:bodyPr>
            <a:normAutofit fontScale="92500" lnSpcReduction="20000"/>
          </a:bodyPr>
          <a:lstStyle/>
          <a:p>
            <a:pPr algn="just">
              <a:lnSpc>
                <a:spcPct val="150000"/>
              </a:lnSpc>
            </a:pPr>
            <a:r>
              <a:rPr lang="en-US" dirty="0"/>
              <a:t>When the query request arrives at its destination, a Google cluster is sent to a load balancer, which forwards that request to a Squid proxy server and Web cache daemon. This is the second level of IP distribution, based on a measure of the current system loading on proxy servers in the cluster. The Squid server checks its cache, and if it finds a match to the query, that match is returned and the query has been satisfied. If there is no match in the Squid cache, the query is sent to an individual Google Web Server based on current Web server utilizations, which is the third level of network load balancing, again based on utilization rates. </a:t>
            </a:r>
          </a:p>
          <a:p>
            <a:pPr algn="just">
              <a:lnSpc>
                <a:spcPct val="150000"/>
              </a:lnSpc>
            </a:pPr>
            <a:r>
              <a:rPr lang="en-US" dirty="0"/>
              <a:t>It is the Google Web Servers that perform the query against the Google index and then format the results into an HTML page that is returned to the requester. This procedure then performs two more levels of load balancing based on utilization rates.</a:t>
            </a:r>
          </a:p>
          <a:p>
            <a:pPr algn="just">
              <a:lnSpc>
                <a:spcPct val="150000"/>
              </a:lnSpc>
            </a:pPr>
            <a:endParaRPr lang="en-US" dirty="0"/>
          </a:p>
        </p:txBody>
      </p:sp>
    </p:spTree>
    <p:extLst>
      <p:ext uri="{BB962C8B-B14F-4D97-AF65-F5344CB8AC3E}">
        <p14:creationId xmlns:p14="http://schemas.microsoft.com/office/powerpoint/2010/main" val="1643532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Cloud</a:t>
            </a:r>
          </a:p>
        </p:txBody>
      </p:sp>
      <p:sp>
        <p:nvSpPr>
          <p:cNvPr id="3" name="Content Placeholder 2"/>
          <p:cNvSpPr>
            <a:spLocks noGrp="1"/>
          </p:cNvSpPr>
          <p:nvPr>
            <p:ph idx="1"/>
          </p:nvPr>
        </p:nvSpPr>
        <p:spPr>
          <a:xfrm>
            <a:off x="1600200" y="1524000"/>
            <a:ext cx="7391400" cy="5181600"/>
          </a:xfrm>
        </p:spPr>
        <p:txBody>
          <a:bodyPr>
            <a:noAutofit/>
          </a:bodyPr>
          <a:lstStyle/>
          <a:p>
            <a:pPr algn="just"/>
            <a:r>
              <a:rPr lang="en-US" sz="1700" dirty="0"/>
              <a:t>Google's secret sauce is its in-memory inverted index and page rank algorithm. Google's Googlebot (a spider or robot) crawls the Web and collects document information. Some details of the search and store algorithm are known. Google looks at the title and first few hundred words and builds a word index from the result. Indexes are stored on an index server. </a:t>
            </a:r>
          </a:p>
          <a:p>
            <a:pPr algn="just"/>
            <a:r>
              <a:rPr lang="en-US" sz="1700" dirty="0"/>
              <a:t>Queries are divided into word lists, and the Google algorithm examines the words and the relationships of one word to another. Those word relationships are mapped against the main index to create a list of documents, a feature called an inverted index. In an inverted index, words are mapped to documents, which can be done very quickly when the index is fully kept in memory</a:t>
            </a:r>
          </a:p>
          <a:p>
            <a:pPr algn="just"/>
            <a:r>
              <a:rPr lang="en-US" sz="1700" dirty="0"/>
              <a:t>The Web server takes the result of a query and composes the Web page from that result</a:t>
            </a:r>
          </a:p>
          <a:p>
            <a:pPr algn="just"/>
            <a:r>
              <a:rPr lang="en-US" sz="1700" dirty="0"/>
              <a:t>The query also is presented to a spelling server to provide suggestions for alternative spellings to include in the search result.</a:t>
            </a:r>
          </a:p>
        </p:txBody>
      </p:sp>
    </p:spTree>
    <p:extLst>
      <p:ext uri="{BB962C8B-B14F-4D97-AF65-F5344CB8AC3E}">
        <p14:creationId xmlns:p14="http://schemas.microsoft.com/office/powerpoint/2010/main" val="2249589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Cloud</a:t>
            </a:r>
          </a:p>
        </p:txBody>
      </p:sp>
      <p:sp>
        <p:nvSpPr>
          <p:cNvPr id="3" name="Content Placeholder 2"/>
          <p:cNvSpPr>
            <a:spLocks noGrp="1"/>
          </p:cNvSpPr>
          <p:nvPr>
            <p:ph idx="1"/>
          </p:nvPr>
        </p:nvSpPr>
        <p:spPr>
          <a:xfrm>
            <a:off x="1942415" y="2133600"/>
            <a:ext cx="6896785" cy="4419600"/>
          </a:xfrm>
        </p:spPr>
        <p:txBody>
          <a:bodyPr/>
          <a:lstStyle/>
          <a:p>
            <a:pPr algn="just">
              <a:lnSpc>
                <a:spcPct val="150000"/>
              </a:lnSpc>
            </a:pPr>
            <a:r>
              <a:rPr lang="en-US" dirty="0"/>
              <a:t>Google doesn't use hardware virtualization; it performs server load balancing to distribute the processing load and to get high utilization rates. </a:t>
            </a:r>
          </a:p>
          <a:p>
            <a:pPr algn="just">
              <a:lnSpc>
                <a:spcPct val="150000"/>
              </a:lnSpc>
            </a:pPr>
            <a:r>
              <a:rPr lang="en-US" dirty="0"/>
              <a:t>The workload management software transfers the workload from a failed server over to a redundant server, and the failed server is taken offline.</a:t>
            </a:r>
          </a:p>
          <a:p>
            <a:pPr algn="just">
              <a:lnSpc>
                <a:spcPct val="150000"/>
              </a:lnSpc>
            </a:pPr>
            <a:r>
              <a:rPr lang="en-US" dirty="0"/>
              <a:t> Multiple instances of various Google applications are running on different hosts, and data is stored on redundant storage systems. </a:t>
            </a:r>
          </a:p>
        </p:txBody>
      </p:sp>
    </p:spTree>
    <p:extLst>
      <p:ext uri="{BB962C8B-B14F-4D97-AF65-F5344CB8AC3E}">
        <p14:creationId xmlns:p14="http://schemas.microsoft.com/office/powerpoint/2010/main" val="1167811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Hypervisors</a:t>
            </a:r>
          </a:p>
        </p:txBody>
      </p:sp>
      <p:sp>
        <p:nvSpPr>
          <p:cNvPr id="3" name="Content Placeholder 2"/>
          <p:cNvSpPr>
            <a:spLocks noGrp="1"/>
          </p:cNvSpPr>
          <p:nvPr>
            <p:ph idx="1"/>
          </p:nvPr>
        </p:nvSpPr>
        <p:spPr>
          <a:xfrm>
            <a:off x="1752600" y="1752600"/>
            <a:ext cx="7010400" cy="4724400"/>
          </a:xfrm>
        </p:spPr>
        <p:txBody>
          <a:bodyPr/>
          <a:lstStyle/>
          <a:p>
            <a:pPr algn="just">
              <a:lnSpc>
                <a:spcPct val="150000"/>
              </a:lnSpc>
            </a:pPr>
            <a:r>
              <a:rPr lang="en-US" dirty="0"/>
              <a:t>A virtual machine is a computer that is walled off from the physical computer that the virtual machine is running on. This makes virtual machine technology very useful for running old versions of operating systems, testing applications in what amounts to a sandbox, or in the case of cloud computing, creating virtual machine instances that can be assigned a workload. Virtual machines provide the capability of running multiple machine instances, each with their own operating system. </a:t>
            </a:r>
          </a:p>
        </p:txBody>
      </p:sp>
    </p:spTree>
    <p:extLst>
      <p:ext uri="{BB962C8B-B14F-4D97-AF65-F5344CB8AC3E}">
        <p14:creationId xmlns:p14="http://schemas.microsoft.com/office/powerpoint/2010/main" val="2109015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Understanding how abstraction makes cloud computing possible </a:t>
            </a:r>
          </a:p>
          <a:p>
            <a:pPr marL="514350" indent="-514350" eaLnBrk="1" hangingPunct="1">
              <a:lnSpc>
                <a:spcPct val="150000"/>
              </a:lnSpc>
              <a:buFont typeface="Calibri" panose="020F0502020204030204" pitchFamily="34" charset="0"/>
              <a:buAutoNum type="arabicPeriod"/>
            </a:pPr>
            <a:r>
              <a:rPr lang="en-US" altLang="en-US" dirty="0"/>
              <a:t>Understanding how virtualization creates shared resource pools </a:t>
            </a:r>
          </a:p>
          <a:p>
            <a:pPr marL="514350" indent="-514350" eaLnBrk="1" hangingPunct="1">
              <a:lnSpc>
                <a:spcPct val="150000"/>
              </a:lnSpc>
              <a:buFont typeface="Calibri" panose="020F0502020204030204" pitchFamily="34" charset="0"/>
              <a:buAutoNum type="arabicPeriod"/>
            </a:pPr>
            <a:r>
              <a:rPr lang="en-US" altLang="en-US" dirty="0"/>
              <a:t>Using load balancing to enable large cloud computing applications </a:t>
            </a:r>
          </a:p>
          <a:p>
            <a:pPr marL="514350" indent="-514350" eaLnBrk="1" hangingPunct="1">
              <a:lnSpc>
                <a:spcPct val="150000"/>
              </a:lnSpc>
              <a:buFont typeface="Calibri" panose="020F0502020204030204" pitchFamily="34" charset="0"/>
              <a:buAutoNum type="arabicPeriod"/>
            </a:pPr>
            <a:r>
              <a:rPr lang="en-US" altLang="en-US" dirty="0"/>
              <a:t>Using hypervisors to make virtual machines possible </a:t>
            </a:r>
          </a:p>
          <a:p>
            <a:pPr marL="514350" indent="-514350" eaLnBrk="1" hangingPunct="1">
              <a:lnSpc>
                <a:spcPct val="150000"/>
              </a:lnSpc>
              <a:buFont typeface="Calibri" panose="020F0502020204030204" pitchFamily="34" charset="0"/>
              <a:buAutoNum type="arabicPeriod"/>
            </a:pPr>
            <a:r>
              <a:rPr lang="en-US" altLang="en-US" dirty="0"/>
              <a:t>Discussing system imaging and application portability for the cloud</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types </a:t>
            </a:r>
          </a:p>
        </p:txBody>
      </p:sp>
      <p:sp>
        <p:nvSpPr>
          <p:cNvPr id="3" name="Content Placeholder 2"/>
          <p:cNvSpPr>
            <a:spLocks noGrp="1"/>
          </p:cNvSpPr>
          <p:nvPr>
            <p:ph idx="1"/>
          </p:nvPr>
        </p:nvSpPr>
        <p:spPr>
          <a:xfrm>
            <a:off x="1752600" y="1524000"/>
            <a:ext cx="7162800" cy="5105400"/>
          </a:xfrm>
        </p:spPr>
        <p:txBody>
          <a:bodyPr/>
          <a:lstStyle/>
          <a:p>
            <a:pPr algn="just">
              <a:lnSpc>
                <a:spcPct val="150000"/>
              </a:lnSpc>
            </a:pPr>
            <a:r>
              <a:rPr lang="en-US" sz="1600" dirty="0"/>
              <a:t>A low-level program is required to provide system resource access to virtual machines, and this program is referred to as the hypervisor or Virtual Machine Monitor (VMM). A hypervisor running on bare metal is a Type 1 VM or native VM. Examples of Type 1 Virtual Machine Monitors are </a:t>
            </a:r>
            <a:r>
              <a:rPr lang="en-US" sz="1600" dirty="0" err="1"/>
              <a:t>LynxSecure</a:t>
            </a:r>
            <a:r>
              <a:rPr lang="en-US" sz="1600" dirty="0"/>
              <a:t>, RTS Hypervisor, Oracle VM, Sun </a:t>
            </a:r>
            <a:r>
              <a:rPr lang="en-US" sz="1600" dirty="0" err="1"/>
              <a:t>xVM</a:t>
            </a:r>
            <a:r>
              <a:rPr lang="en-US" sz="1600" dirty="0"/>
              <a:t> Server, </a:t>
            </a:r>
            <a:r>
              <a:rPr lang="en-US" sz="1600" dirty="0" err="1"/>
              <a:t>VirtualLogix</a:t>
            </a:r>
            <a:r>
              <a:rPr lang="en-US" sz="1600" dirty="0"/>
              <a:t> VLX, VMware ESX and </a:t>
            </a:r>
            <a:r>
              <a:rPr lang="en-US" sz="1600" dirty="0" err="1"/>
              <a:t>ESXi</a:t>
            </a:r>
            <a:r>
              <a:rPr lang="en-US" sz="1600" dirty="0"/>
              <a:t>, and Wind River </a:t>
            </a:r>
            <a:r>
              <a:rPr lang="en-US" sz="1600" dirty="0" err="1"/>
              <a:t>VxWorks</a:t>
            </a:r>
            <a:r>
              <a:rPr lang="en-US" sz="1600" dirty="0"/>
              <a:t>, among others. The operating system loaded into a virtual machine is referred to as the guest operating system, and there is no constraint on running the same guest on multiple VMs on a physical system. Type 1 VMs have no host operating system because they are installed on a bare system. </a:t>
            </a:r>
            <a:endParaRPr lang="en-US" sz="1600" dirty="0" smtClean="0"/>
          </a:p>
          <a:p>
            <a:pPr algn="just">
              <a:lnSpc>
                <a:spcPct val="150000"/>
              </a:lnSpc>
            </a:pPr>
            <a:r>
              <a:rPr lang="en-US" sz="1600" dirty="0"/>
              <a:t>Some hypervisors are installed over an operating system and are referred to as Type 2 or hosted VM. </a:t>
            </a:r>
          </a:p>
        </p:txBody>
      </p:sp>
    </p:spTree>
    <p:extLst>
      <p:ext uri="{BB962C8B-B14F-4D97-AF65-F5344CB8AC3E}">
        <p14:creationId xmlns:p14="http://schemas.microsoft.com/office/powerpoint/2010/main" val="768767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types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400" y="1828800"/>
            <a:ext cx="7198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482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VMware </a:t>
            </a:r>
            <a:r>
              <a:rPr lang="en-US" b="1" dirty="0" err="1"/>
              <a:t>vSphere</a:t>
            </a:r>
            <a:endParaRPr lang="en-US" dirty="0"/>
          </a:p>
        </p:txBody>
      </p:sp>
      <p:sp>
        <p:nvSpPr>
          <p:cNvPr id="3" name="Content Placeholder 2"/>
          <p:cNvSpPr>
            <a:spLocks noGrp="1"/>
          </p:cNvSpPr>
          <p:nvPr>
            <p:ph idx="1"/>
          </p:nvPr>
        </p:nvSpPr>
        <p:spPr>
          <a:xfrm>
            <a:off x="1676400" y="1752600"/>
            <a:ext cx="7315200" cy="3777622"/>
          </a:xfrm>
        </p:spPr>
        <p:txBody>
          <a:bodyPr/>
          <a:lstStyle/>
          <a:p>
            <a:pPr algn="just">
              <a:lnSpc>
                <a:spcPct val="150000"/>
              </a:lnSpc>
            </a:pPr>
            <a:r>
              <a:rPr lang="en-US" dirty="0"/>
              <a:t>VMware </a:t>
            </a:r>
            <a:r>
              <a:rPr lang="en-US" dirty="0" err="1"/>
              <a:t>vSphere</a:t>
            </a:r>
            <a:r>
              <a:rPr lang="en-US" dirty="0"/>
              <a:t> is a management infrastructure framework that virtualizes system, storage, and networking hardware to create cloud computing infrastructures. </a:t>
            </a:r>
            <a:r>
              <a:rPr lang="en-US" dirty="0" err="1"/>
              <a:t>vSphere</a:t>
            </a:r>
            <a:r>
              <a:rPr lang="en-US" dirty="0"/>
              <a:t> is the branding for a set of management tools and a set of products previously labeled VMware Infrastructure. </a:t>
            </a:r>
            <a:r>
              <a:rPr lang="en-US" dirty="0" err="1"/>
              <a:t>vSphere</a:t>
            </a:r>
            <a:r>
              <a:rPr lang="en-US" dirty="0"/>
              <a:t> provides a set of services that applications can use to access cloud resources, including these: </a:t>
            </a:r>
          </a:p>
        </p:txBody>
      </p:sp>
    </p:spTree>
    <p:extLst>
      <p:ext uri="{BB962C8B-B14F-4D97-AF65-F5344CB8AC3E}">
        <p14:creationId xmlns:p14="http://schemas.microsoft.com/office/powerpoint/2010/main" val="3521628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VMware </a:t>
            </a:r>
            <a:r>
              <a:rPr lang="en-US" b="1" dirty="0" err="1"/>
              <a:t>vSphere</a:t>
            </a:r>
            <a:endParaRPr lang="en-US" dirty="0"/>
          </a:p>
        </p:txBody>
      </p:sp>
      <p:sp>
        <p:nvSpPr>
          <p:cNvPr id="3" name="Content Placeholder 2"/>
          <p:cNvSpPr>
            <a:spLocks noGrp="1"/>
          </p:cNvSpPr>
          <p:nvPr>
            <p:ph idx="1"/>
          </p:nvPr>
        </p:nvSpPr>
        <p:spPr>
          <a:xfrm>
            <a:off x="1942415" y="1524000"/>
            <a:ext cx="7049185" cy="5105400"/>
          </a:xfrm>
        </p:spPr>
        <p:txBody>
          <a:bodyPr/>
          <a:lstStyle/>
          <a:p>
            <a:pPr algn="just">
              <a:lnSpc>
                <a:spcPct val="150000"/>
              </a:lnSpc>
            </a:pPr>
            <a:r>
              <a:rPr lang="en-US" dirty="0" smtClean="0"/>
              <a:t>VMware </a:t>
            </a:r>
            <a:r>
              <a:rPr lang="en-US" dirty="0" err="1"/>
              <a:t>vCompute</a:t>
            </a:r>
            <a:r>
              <a:rPr lang="en-US" dirty="0"/>
              <a:t>: A service that aggregates servers into an assignable </a:t>
            </a:r>
            <a:r>
              <a:rPr lang="en-US" dirty="0" smtClean="0"/>
              <a:t>pool</a:t>
            </a:r>
          </a:p>
          <a:p>
            <a:pPr algn="just">
              <a:lnSpc>
                <a:spcPct val="150000"/>
              </a:lnSpc>
            </a:pPr>
            <a:r>
              <a:rPr lang="en-US" dirty="0" smtClean="0"/>
              <a:t>VMware </a:t>
            </a:r>
            <a:r>
              <a:rPr lang="en-US" dirty="0" err="1"/>
              <a:t>vStorage</a:t>
            </a:r>
            <a:r>
              <a:rPr lang="en-US" dirty="0"/>
              <a:t>: A service that aggregates storage resources into an assignable pool </a:t>
            </a:r>
            <a:endParaRPr lang="en-US" dirty="0" smtClean="0"/>
          </a:p>
          <a:p>
            <a:pPr algn="just">
              <a:lnSpc>
                <a:spcPct val="150000"/>
              </a:lnSpc>
            </a:pPr>
            <a:r>
              <a:rPr lang="en-US" dirty="0" smtClean="0"/>
              <a:t>VMware </a:t>
            </a:r>
            <a:r>
              <a:rPr lang="en-US" dirty="0" err="1"/>
              <a:t>vNetwork</a:t>
            </a:r>
            <a:r>
              <a:rPr lang="en-US" dirty="0"/>
              <a:t>: A service that creates and manages virtual network </a:t>
            </a:r>
            <a:r>
              <a:rPr lang="en-US" dirty="0" smtClean="0"/>
              <a:t>interfaces</a:t>
            </a:r>
          </a:p>
          <a:p>
            <a:pPr algn="just">
              <a:lnSpc>
                <a:spcPct val="150000"/>
              </a:lnSpc>
            </a:pPr>
            <a:r>
              <a:rPr lang="en-US" dirty="0" smtClean="0"/>
              <a:t>Application </a:t>
            </a:r>
            <a:r>
              <a:rPr lang="en-US" dirty="0"/>
              <a:t>services: Such as HA (High Availability) and Fault </a:t>
            </a:r>
            <a:r>
              <a:rPr lang="en-US" dirty="0" smtClean="0"/>
              <a:t>Tolerance</a:t>
            </a:r>
          </a:p>
          <a:p>
            <a:pPr algn="just">
              <a:lnSpc>
                <a:spcPct val="150000"/>
              </a:lnSpc>
            </a:pPr>
            <a:r>
              <a:rPr lang="en-US" dirty="0" smtClean="0"/>
              <a:t> </a:t>
            </a:r>
            <a:r>
              <a:rPr lang="en-US" dirty="0" err="1" smtClean="0"/>
              <a:t>vCenter</a:t>
            </a:r>
            <a:r>
              <a:rPr lang="en-US" dirty="0" smtClean="0"/>
              <a:t> </a:t>
            </a:r>
            <a:r>
              <a:rPr lang="en-US" dirty="0"/>
              <a:t>Server: A provisioning, management, and monitoring console for VMware cloud infrastructures </a:t>
            </a:r>
          </a:p>
        </p:txBody>
      </p:sp>
    </p:spTree>
    <p:extLst>
      <p:ext uri="{BB962C8B-B14F-4D97-AF65-F5344CB8AC3E}">
        <p14:creationId xmlns:p14="http://schemas.microsoft.com/office/powerpoint/2010/main" val="1268746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VMware </a:t>
            </a:r>
            <a:r>
              <a:rPr lang="en-US" b="1" dirty="0" err="1"/>
              <a:t>vSphere</a:t>
            </a:r>
            <a:endParaRPr lang="en-US" dirty="0"/>
          </a:p>
        </p:txBody>
      </p:sp>
      <p:sp>
        <p:nvSpPr>
          <p:cNvPr id="3" name="Content Placeholder 2"/>
          <p:cNvSpPr>
            <a:spLocks noGrp="1"/>
          </p:cNvSpPr>
          <p:nvPr>
            <p:ph idx="1"/>
          </p:nvPr>
        </p:nvSpPr>
        <p:spPr>
          <a:xfrm>
            <a:off x="1219200" y="1447800"/>
            <a:ext cx="7848600" cy="5181600"/>
          </a:xfrm>
        </p:spPr>
        <p:txBody>
          <a:bodyPr>
            <a:noAutofit/>
          </a:bodyPr>
          <a:lstStyle/>
          <a:p>
            <a:pPr algn="just">
              <a:lnSpc>
                <a:spcPct val="150000"/>
              </a:lnSpc>
            </a:pPr>
            <a:r>
              <a:rPr lang="en-US" sz="1700" b="1" dirty="0"/>
              <a:t>A </a:t>
            </a:r>
            <a:r>
              <a:rPr lang="en-US" sz="1700" b="1" dirty="0" err="1"/>
              <a:t>vSphere</a:t>
            </a:r>
            <a:r>
              <a:rPr lang="en-US" sz="1700" b="1" dirty="0"/>
              <a:t> cloud is a pure infrastructure play. The virtualization layer that abstracts processing, memory, and storage uses the VMware ESX or </a:t>
            </a:r>
            <a:r>
              <a:rPr lang="en-US" sz="1700" b="1" dirty="0" err="1"/>
              <a:t>ESXi</a:t>
            </a:r>
            <a:r>
              <a:rPr lang="en-US" sz="1700" b="1" dirty="0"/>
              <a:t> virtualization server</a:t>
            </a:r>
          </a:p>
          <a:p>
            <a:pPr algn="just">
              <a:lnSpc>
                <a:spcPct val="150000"/>
              </a:lnSpc>
            </a:pPr>
            <a:r>
              <a:rPr lang="en-US" sz="1700" b="1" dirty="0" smtClean="0"/>
              <a:t>These </a:t>
            </a:r>
            <a:r>
              <a:rPr lang="en-US" sz="1700" b="1" dirty="0"/>
              <a:t>are among the more notable products: </a:t>
            </a:r>
            <a:endParaRPr lang="en-US" sz="1700" b="1" dirty="0" smtClean="0"/>
          </a:p>
          <a:p>
            <a:pPr lvl="1" algn="just">
              <a:lnSpc>
                <a:spcPct val="150000"/>
              </a:lnSpc>
            </a:pPr>
            <a:r>
              <a:rPr lang="en-US" sz="1700" dirty="0" smtClean="0"/>
              <a:t>Virtual </a:t>
            </a:r>
            <a:r>
              <a:rPr lang="en-US" sz="1700" dirty="0"/>
              <a:t>Machine File System (VMFS): A high-performance cluster file system for an ESX/</a:t>
            </a:r>
            <a:r>
              <a:rPr lang="en-US" sz="1700" dirty="0" err="1"/>
              <a:t>ESXi</a:t>
            </a:r>
            <a:r>
              <a:rPr lang="en-US" sz="1700" dirty="0"/>
              <a:t> cluster. </a:t>
            </a:r>
            <a:endParaRPr lang="en-US" sz="1700" dirty="0" smtClean="0"/>
          </a:p>
          <a:p>
            <a:pPr lvl="1" algn="just">
              <a:lnSpc>
                <a:spcPct val="150000"/>
              </a:lnSpc>
            </a:pPr>
            <a:r>
              <a:rPr lang="en-US" sz="1700" dirty="0" err="1" smtClean="0"/>
              <a:t>VMotion</a:t>
            </a:r>
            <a:r>
              <a:rPr lang="en-US" sz="1700" dirty="0"/>
              <a:t>: A service that allows for the migration of a virtual machine from one physical server to another physical server while the virtual server runs continuously and without any interruption of ongoing transactions. The ability to live migrate virtual machines is considered to be a technological tour de force and a differentiator from other virtual machine system vendors</a:t>
            </a:r>
            <a:r>
              <a:rPr lang="en-US" sz="1700" dirty="0" smtClean="0"/>
              <a:t>.</a:t>
            </a:r>
            <a:endParaRPr lang="en-US" sz="1700" dirty="0"/>
          </a:p>
        </p:txBody>
      </p:sp>
    </p:spTree>
    <p:extLst>
      <p:ext uri="{BB962C8B-B14F-4D97-AF65-F5344CB8AC3E}">
        <p14:creationId xmlns:p14="http://schemas.microsoft.com/office/powerpoint/2010/main" val="1136973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VMware </a:t>
            </a:r>
            <a:r>
              <a:rPr lang="en-US" b="1" dirty="0" err="1"/>
              <a:t>vSphere</a:t>
            </a:r>
            <a:endParaRPr lang="en-US" dirty="0"/>
          </a:p>
        </p:txBody>
      </p:sp>
      <p:sp>
        <p:nvSpPr>
          <p:cNvPr id="3" name="Content Placeholder 2"/>
          <p:cNvSpPr>
            <a:spLocks noGrp="1"/>
          </p:cNvSpPr>
          <p:nvPr>
            <p:ph idx="1"/>
          </p:nvPr>
        </p:nvSpPr>
        <p:spPr>
          <a:xfrm>
            <a:off x="1219200" y="1600200"/>
            <a:ext cx="7696199" cy="5105400"/>
          </a:xfrm>
        </p:spPr>
        <p:txBody>
          <a:bodyPr>
            <a:noAutofit/>
          </a:bodyPr>
          <a:lstStyle/>
          <a:p>
            <a:pPr lvl="1" algn="just"/>
            <a:r>
              <a:rPr lang="en-US" sz="1700" dirty="0" smtClean="0"/>
              <a:t>Storage </a:t>
            </a:r>
            <a:r>
              <a:rPr lang="en-US" sz="1700" dirty="0" err="1" smtClean="0"/>
              <a:t>VMotion</a:t>
            </a:r>
            <a:r>
              <a:rPr lang="en-US" sz="1700" dirty="0" smtClean="0"/>
              <a:t>: A product that can migrate files from one </a:t>
            </a:r>
            <a:r>
              <a:rPr lang="en-US" sz="1700" dirty="0" err="1" smtClean="0"/>
              <a:t>datastore</a:t>
            </a:r>
            <a:r>
              <a:rPr lang="en-US" sz="1700" dirty="0" smtClean="0"/>
              <a:t> to another </a:t>
            </a:r>
            <a:r>
              <a:rPr lang="en-US" sz="1700" dirty="0" err="1" smtClean="0"/>
              <a:t>datastore</a:t>
            </a:r>
            <a:r>
              <a:rPr lang="en-US" sz="1700" dirty="0" smtClean="0"/>
              <a:t> while the virtual machine that uses the </a:t>
            </a:r>
            <a:r>
              <a:rPr lang="en-US" sz="1700" dirty="0" err="1" smtClean="0"/>
              <a:t>datastore</a:t>
            </a:r>
            <a:r>
              <a:rPr lang="en-US" sz="1700" dirty="0" smtClean="0"/>
              <a:t> continues to run.</a:t>
            </a:r>
          </a:p>
          <a:p>
            <a:pPr lvl="1" algn="just"/>
            <a:r>
              <a:rPr lang="en-US" sz="1700" dirty="0" smtClean="0"/>
              <a:t> Virtual SMP: A feature that allows a virtual machine to run on two or more physical processors at the same time.</a:t>
            </a:r>
          </a:p>
          <a:p>
            <a:pPr lvl="1" algn="just"/>
            <a:r>
              <a:rPr lang="en-US" sz="1700" dirty="0" smtClean="0"/>
              <a:t> Distributed Resource Scheduler (DRS): A system for provisioning virtual machines and load balancing processing resources dynamically across the different physical systems that are in use. A part of the DRS called the distributed power management (DPM) module can manage the power consumption of systems.</a:t>
            </a:r>
          </a:p>
          <a:p>
            <a:pPr lvl="1" algn="just"/>
            <a:r>
              <a:rPr lang="en-US" sz="1700" dirty="0" smtClean="0"/>
              <a:t> </a:t>
            </a:r>
            <a:r>
              <a:rPr lang="en-US" sz="1700" dirty="0" err="1" smtClean="0"/>
              <a:t>vNetwork</a:t>
            </a:r>
            <a:r>
              <a:rPr lang="en-US" sz="1700" dirty="0" smtClean="0"/>
              <a:t> Distributed Switch (DVS): A capability to maintain a network runtime state for virtual machines as they are migrated from one physical system to another. DVS also monitors network connections, provides firewall services, and enables the use of third-party switches such as the Cisco Nexus 1000V to manage virtual networks. </a:t>
            </a:r>
            <a:endParaRPr lang="en-US" sz="1700" dirty="0"/>
          </a:p>
        </p:txBody>
      </p:sp>
    </p:spTree>
    <p:extLst>
      <p:ext uri="{BB962C8B-B14F-4D97-AF65-F5344CB8AC3E}">
        <p14:creationId xmlns:p14="http://schemas.microsoft.com/office/powerpoint/2010/main" val="425256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7619999" cy="1280890"/>
          </a:xfrm>
        </p:spPr>
        <p:txBody>
          <a:bodyPr/>
          <a:lstStyle/>
          <a:p>
            <a:r>
              <a:rPr lang="en-US" dirty="0"/>
              <a:t>Understanding Machine Imaging</a:t>
            </a:r>
          </a:p>
        </p:txBody>
      </p:sp>
      <p:sp>
        <p:nvSpPr>
          <p:cNvPr id="3" name="Content Placeholder 2"/>
          <p:cNvSpPr>
            <a:spLocks noGrp="1"/>
          </p:cNvSpPr>
          <p:nvPr>
            <p:ph idx="1"/>
          </p:nvPr>
        </p:nvSpPr>
        <p:spPr>
          <a:xfrm>
            <a:off x="1371600" y="1524000"/>
            <a:ext cx="7619999" cy="5181600"/>
          </a:xfrm>
        </p:spPr>
        <p:txBody>
          <a:bodyPr>
            <a:normAutofit/>
          </a:bodyPr>
          <a:lstStyle/>
          <a:p>
            <a:pPr algn="just">
              <a:lnSpc>
                <a:spcPct val="150000"/>
              </a:lnSpc>
            </a:pPr>
            <a:r>
              <a:rPr lang="en-US" dirty="0"/>
              <a:t>In the preceding sections, you have seen how the abstractions that cloud computing needs can be achieved through redirection and virtualization. A third mechanism is commonly used to provide system portability, instantiate applications, and provision and deploy systems in the cloud. This third mechanism is through storing the state of a systems using a system image. </a:t>
            </a:r>
          </a:p>
          <a:p>
            <a:pPr algn="just">
              <a:lnSpc>
                <a:spcPct val="150000"/>
              </a:lnSpc>
            </a:pPr>
            <a:r>
              <a:rPr lang="en-US" dirty="0"/>
              <a:t>A system image makes a copy or a clone of the entire computer system inside a single container such as a file. The system imaging program is used to make this image and can be used later to restore a system image. Some imaging programs can take snapshots of systems, and most allow you to view the files contained in the image and do partial restores. </a:t>
            </a:r>
          </a:p>
        </p:txBody>
      </p:sp>
    </p:spTree>
    <p:extLst>
      <p:ext uri="{BB962C8B-B14F-4D97-AF65-F5344CB8AC3E}">
        <p14:creationId xmlns:p14="http://schemas.microsoft.com/office/powerpoint/2010/main" val="47159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24110"/>
            <a:ext cx="7696199" cy="1280890"/>
          </a:xfrm>
        </p:spPr>
        <p:txBody>
          <a:bodyPr/>
          <a:lstStyle/>
          <a:p>
            <a:r>
              <a:rPr lang="en-US" dirty="0"/>
              <a:t>Understanding Machine Imaging</a:t>
            </a:r>
          </a:p>
        </p:txBody>
      </p:sp>
      <p:sp>
        <p:nvSpPr>
          <p:cNvPr id="3" name="Content Placeholder 2"/>
          <p:cNvSpPr>
            <a:spLocks noGrp="1"/>
          </p:cNvSpPr>
          <p:nvPr>
            <p:ph idx="1"/>
          </p:nvPr>
        </p:nvSpPr>
        <p:spPr>
          <a:xfrm>
            <a:off x="1447801" y="1447800"/>
            <a:ext cx="7543799" cy="5257800"/>
          </a:xfrm>
        </p:spPr>
        <p:txBody>
          <a:bodyPr>
            <a:normAutofit/>
          </a:bodyPr>
          <a:lstStyle/>
          <a:p>
            <a:pPr algn="just"/>
            <a:r>
              <a:rPr lang="en-US" dirty="0"/>
              <a:t>A prominent example of a system image and how it can be used in cloud computing architectures is the Amazon Machine Image (AMI) used by Amazon Web Services to store copies of a virtual machine.</a:t>
            </a:r>
          </a:p>
          <a:p>
            <a:pPr algn="just"/>
            <a:r>
              <a:rPr lang="en-US" dirty="0"/>
              <a:t>An AMI is a file system image that contains an operating system, all appropriate device drivers, and any applications and state information that the working virtual machine would have. </a:t>
            </a:r>
          </a:p>
          <a:p>
            <a:pPr algn="just"/>
            <a:r>
              <a:rPr lang="en-US" dirty="0"/>
              <a:t>The AMI file system is not a standard bit-for-bit image of a system that is common to many disk imaging programs. AMI omits the kernel image and stores a pointer to a particular kernel that is part of the AWS kernel library. Among the choices are Red Hat Linux, Ubuntu, Microsoft Windows, Solaris, and others. Files in AMI are compressed and encrypted, and an XML file is written that describes the AMI archive. AMIs are typically stored in your Amazon S3 (Simple Storage System) buckets as a set of 10MB chunks. </a:t>
            </a:r>
          </a:p>
        </p:txBody>
      </p:sp>
    </p:spTree>
    <p:extLst>
      <p:ext uri="{BB962C8B-B14F-4D97-AF65-F5344CB8AC3E}">
        <p14:creationId xmlns:p14="http://schemas.microsoft.com/office/powerpoint/2010/main" val="1668052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24110"/>
            <a:ext cx="7543799" cy="1280890"/>
          </a:xfrm>
        </p:spPr>
        <p:txBody>
          <a:bodyPr/>
          <a:lstStyle/>
          <a:p>
            <a:r>
              <a:rPr lang="en-US" dirty="0"/>
              <a:t>Understanding Machine Imaging</a:t>
            </a:r>
          </a:p>
        </p:txBody>
      </p:sp>
      <p:sp>
        <p:nvSpPr>
          <p:cNvPr id="3" name="Content Placeholder 2"/>
          <p:cNvSpPr>
            <a:spLocks noGrp="1"/>
          </p:cNvSpPr>
          <p:nvPr>
            <p:ph idx="1"/>
          </p:nvPr>
        </p:nvSpPr>
        <p:spPr>
          <a:xfrm>
            <a:off x="1447801" y="1600200"/>
            <a:ext cx="7543798" cy="5029200"/>
          </a:xfrm>
        </p:spPr>
        <p:txBody>
          <a:bodyPr>
            <a:normAutofit fontScale="92500" lnSpcReduction="20000"/>
          </a:bodyPr>
          <a:lstStyle/>
          <a:p>
            <a:pPr algn="just">
              <a:lnSpc>
                <a:spcPct val="150000"/>
              </a:lnSpc>
            </a:pPr>
            <a:r>
              <a:rPr lang="en-US" dirty="0"/>
              <a:t>Machine images are sometimes referred to as “virtual appliances”—systems that are meant to run on virtualization platforms.</a:t>
            </a:r>
          </a:p>
          <a:p>
            <a:pPr algn="just">
              <a:lnSpc>
                <a:spcPct val="150000"/>
              </a:lnSpc>
            </a:pPr>
            <a:r>
              <a:rPr lang="en-US" dirty="0"/>
              <a:t>The term virtual appliance is meant to differentiate the software image from an operating virtual machine. The system image contains the operating system and applications that create an environment. Most virtual appliances are used to run a single application and are configurable from a Web page. Virtual appliances are a relatively new paradigm for application deployment, and cloud computing is the major reason for the interest in them and for their adoption. This area of WAN application portability and deployment, and of WAN optimization of an application based on demand, is one with many new participants. </a:t>
            </a:r>
          </a:p>
          <a:p>
            <a:pPr marL="0" indent="0" algn="just">
              <a:lnSpc>
                <a:spcPct val="150000"/>
              </a:lnSpc>
              <a:buNone/>
            </a:pPr>
            <a:endParaRPr lang="en-US" dirty="0"/>
          </a:p>
        </p:txBody>
      </p:sp>
    </p:spTree>
    <p:extLst>
      <p:ext uri="{BB962C8B-B14F-4D97-AF65-F5344CB8AC3E}">
        <p14:creationId xmlns:p14="http://schemas.microsoft.com/office/powerpoint/2010/main" val="4229245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Applications</a:t>
            </a:r>
          </a:p>
        </p:txBody>
      </p:sp>
      <p:sp>
        <p:nvSpPr>
          <p:cNvPr id="3" name="Content Placeholder 2"/>
          <p:cNvSpPr>
            <a:spLocks noGrp="1"/>
          </p:cNvSpPr>
          <p:nvPr>
            <p:ph idx="1"/>
          </p:nvPr>
        </p:nvSpPr>
        <p:spPr>
          <a:xfrm>
            <a:off x="1447800" y="1447800"/>
            <a:ext cx="7543799" cy="5181600"/>
          </a:xfrm>
        </p:spPr>
        <p:txBody>
          <a:bodyPr>
            <a:normAutofit/>
          </a:bodyPr>
          <a:lstStyle/>
          <a:p>
            <a:pPr algn="just">
              <a:lnSpc>
                <a:spcPct val="150000"/>
              </a:lnSpc>
            </a:pPr>
            <a:r>
              <a:rPr lang="en-US" dirty="0"/>
              <a:t>Cloud computing applications have the ability to run on virtual systems and for these systems to be moved as needed to respond to demand. Systems (VMs running applications), storage, and network assets can all be virtualized and have sufficient flexibility to give acceptable distributed WAN application performance. </a:t>
            </a:r>
            <a:endParaRPr lang="en-US" dirty="0" smtClean="0"/>
          </a:p>
          <a:p>
            <a:pPr algn="just">
              <a:lnSpc>
                <a:spcPct val="150000"/>
              </a:lnSpc>
            </a:pPr>
            <a:r>
              <a:rPr lang="en-US" dirty="0" smtClean="0"/>
              <a:t>Developers </a:t>
            </a:r>
            <a:r>
              <a:rPr lang="en-US" dirty="0"/>
              <a:t>who write software to run in the cloud will undoubtedly want the ability to port their applications from one cloud vendor to another, but that is a much more difficult proposition. Cloud computing is a relatively new area of technology, and the major vendors have technologies that don't interoperate with one another. </a:t>
            </a:r>
          </a:p>
        </p:txBody>
      </p:sp>
    </p:spTree>
    <p:extLst>
      <p:ext uri="{BB962C8B-B14F-4D97-AF65-F5344CB8AC3E}">
        <p14:creationId xmlns:p14="http://schemas.microsoft.com/office/powerpoint/2010/main" val="2716013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7391400" cy="823690"/>
          </a:xfrm>
        </p:spPr>
        <p:txBody>
          <a:bodyPr/>
          <a:lstStyle/>
          <a:p>
            <a:r>
              <a:rPr lang="en-US" dirty="0"/>
              <a:t>Using Virtualization Technologies</a:t>
            </a:r>
          </a:p>
        </p:txBody>
      </p:sp>
      <p:sp>
        <p:nvSpPr>
          <p:cNvPr id="3" name="Content Placeholder 2"/>
          <p:cNvSpPr>
            <a:spLocks noGrp="1"/>
          </p:cNvSpPr>
          <p:nvPr>
            <p:ph idx="1"/>
          </p:nvPr>
        </p:nvSpPr>
        <p:spPr>
          <a:xfrm>
            <a:off x="1752600" y="1524000"/>
            <a:ext cx="7049185" cy="5181600"/>
          </a:xfrm>
        </p:spPr>
        <p:txBody>
          <a:bodyPr>
            <a:normAutofit fontScale="92500" lnSpcReduction="10000"/>
          </a:bodyPr>
          <a:lstStyle/>
          <a:p>
            <a:pPr algn="just">
              <a:lnSpc>
                <a:spcPct val="160000"/>
              </a:lnSpc>
            </a:pPr>
            <a:r>
              <a:rPr lang="en-US" dirty="0"/>
              <a:t>When you use cloud computing, you are accessing pooled resources using a technique called virtualization. Virtualization assigns a logical name for a physical resource and then provides a pointer to that physical resource when a request is made. </a:t>
            </a:r>
            <a:endParaRPr lang="en-US" dirty="0" smtClean="0"/>
          </a:p>
          <a:p>
            <a:pPr algn="just">
              <a:lnSpc>
                <a:spcPct val="160000"/>
              </a:lnSpc>
            </a:pPr>
            <a:r>
              <a:rPr lang="en-US" dirty="0" smtClean="0"/>
              <a:t>Virtualization </a:t>
            </a:r>
            <a:r>
              <a:rPr lang="en-US" dirty="0"/>
              <a:t>provides a means to manage resources efficiently because the mapping of virtual resources to physical resources can be both dynamic and </a:t>
            </a:r>
            <a:r>
              <a:rPr lang="en-US" dirty="0" smtClean="0"/>
              <a:t>facile.</a:t>
            </a:r>
          </a:p>
          <a:p>
            <a:pPr algn="just">
              <a:lnSpc>
                <a:spcPct val="160000"/>
              </a:lnSpc>
            </a:pPr>
            <a:r>
              <a:rPr lang="en-US" dirty="0" smtClean="0"/>
              <a:t>Virtualization </a:t>
            </a:r>
            <a:r>
              <a:rPr lang="en-US" dirty="0"/>
              <a:t>is dynamic in that the mapping can be assigned based on rapidly changing conditions, and it is facile because changes to a mapping assignment can be nearly instantaneous. </a:t>
            </a:r>
          </a:p>
        </p:txBody>
      </p:sp>
    </p:spTree>
    <p:extLst>
      <p:ext uri="{BB962C8B-B14F-4D97-AF65-F5344CB8AC3E}">
        <p14:creationId xmlns:p14="http://schemas.microsoft.com/office/powerpoint/2010/main" val="619797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 Cloud API </a:t>
            </a:r>
          </a:p>
        </p:txBody>
      </p:sp>
      <p:sp>
        <p:nvSpPr>
          <p:cNvPr id="3" name="Content Placeholder 2"/>
          <p:cNvSpPr>
            <a:spLocks noGrp="1"/>
          </p:cNvSpPr>
          <p:nvPr>
            <p:ph idx="1"/>
          </p:nvPr>
        </p:nvSpPr>
        <p:spPr>
          <a:xfrm>
            <a:off x="1371600" y="1524000"/>
            <a:ext cx="7619999" cy="5181600"/>
          </a:xfrm>
        </p:spPr>
        <p:txBody>
          <a:bodyPr>
            <a:normAutofit/>
          </a:bodyPr>
          <a:lstStyle/>
          <a:p>
            <a:pPr algn="just">
              <a:lnSpc>
                <a:spcPct val="150000"/>
              </a:lnSpc>
            </a:pPr>
            <a:r>
              <a:rPr lang="en-US" dirty="0"/>
              <a:t>If you build an application on a platform such as Microsoft Azure, porting that application to Amazon Web Services or </a:t>
            </a:r>
            <a:r>
              <a:rPr lang="en-US" dirty="0" err="1"/>
              <a:t>GoogleApps</a:t>
            </a:r>
            <a:r>
              <a:rPr lang="en-US" dirty="0"/>
              <a:t> may be difficult, if not impossible. In an effort to create an interoperability standard, </a:t>
            </a:r>
            <a:r>
              <a:rPr lang="en-US" dirty="0" err="1"/>
              <a:t>Zend</a:t>
            </a:r>
            <a:r>
              <a:rPr lang="en-US" dirty="0"/>
              <a:t> Technologies has started an open source initiative to create a common application program interface that will allow applications to be portable. The initiative is called the Simple API for Cloud Application Services (http://www.simplecloud.org/), and the effort has drawn interest from several major cloud computing companies. Among the founding supporters are IBM, Microsoft, </a:t>
            </a:r>
            <a:r>
              <a:rPr lang="en-US" dirty="0" err="1"/>
              <a:t>Nivanix</a:t>
            </a:r>
            <a:r>
              <a:rPr lang="en-US" dirty="0"/>
              <a:t>, Rackspace, and </a:t>
            </a:r>
            <a:r>
              <a:rPr lang="en-US" dirty="0" err="1"/>
              <a:t>GoGrid</a:t>
            </a:r>
            <a:r>
              <a:rPr lang="en-US" dirty="0"/>
              <a:t>. </a:t>
            </a:r>
          </a:p>
        </p:txBody>
      </p:sp>
    </p:spTree>
    <p:extLst>
      <p:ext uri="{BB962C8B-B14F-4D97-AF65-F5344CB8AC3E}">
        <p14:creationId xmlns:p14="http://schemas.microsoft.com/office/powerpoint/2010/main" val="478794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 Cloud API </a:t>
            </a:r>
          </a:p>
        </p:txBody>
      </p:sp>
      <p:sp>
        <p:nvSpPr>
          <p:cNvPr id="3" name="Content Placeholder 2"/>
          <p:cNvSpPr>
            <a:spLocks noGrp="1"/>
          </p:cNvSpPr>
          <p:nvPr>
            <p:ph idx="1"/>
          </p:nvPr>
        </p:nvSpPr>
        <p:spPr>
          <a:xfrm>
            <a:off x="1600200" y="1524000"/>
            <a:ext cx="7238999" cy="5105400"/>
          </a:xfrm>
        </p:spPr>
        <p:txBody>
          <a:bodyPr>
            <a:noAutofit/>
          </a:bodyPr>
          <a:lstStyle/>
          <a:p>
            <a:pPr algn="just">
              <a:lnSpc>
                <a:spcPct val="150000"/>
              </a:lnSpc>
            </a:pPr>
            <a:r>
              <a:rPr lang="en-US" sz="1700" dirty="0"/>
              <a:t>Simple Cloud API has as its goal a set of common interfaces for: </a:t>
            </a:r>
            <a:endParaRPr lang="en-US" sz="1700" dirty="0" smtClean="0"/>
          </a:p>
          <a:p>
            <a:pPr lvl="1" algn="just">
              <a:lnSpc>
                <a:spcPct val="150000"/>
              </a:lnSpc>
            </a:pPr>
            <a:r>
              <a:rPr lang="en-US" sz="1700" dirty="0" smtClean="0"/>
              <a:t>• </a:t>
            </a:r>
            <a:r>
              <a:rPr lang="en-US" sz="1700" dirty="0"/>
              <a:t>File Storage Services: Currently Amazon S3, Windows Azure Blob Storage, </a:t>
            </a:r>
            <a:r>
              <a:rPr lang="en-US" sz="1700" dirty="0" err="1"/>
              <a:t>Nirvanix</a:t>
            </a:r>
            <a:r>
              <a:rPr lang="en-US" sz="1700" dirty="0"/>
              <a:t>, and Local storage is supported by the Storage API. There are plans to extend this API to Rackspace Cloud Files and </a:t>
            </a:r>
            <a:r>
              <a:rPr lang="en-US" sz="1700" dirty="0" err="1"/>
              <a:t>GoGrid</a:t>
            </a:r>
            <a:r>
              <a:rPr lang="en-US" sz="1700" dirty="0"/>
              <a:t> Cloud Storage. </a:t>
            </a:r>
            <a:endParaRPr lang="en-US" sz="1700" dirty="0" smtClean="0"/>
          </a:p>
          <a:p>
            <a:pPr lvl="1" algn="just">
              <a:lnSpc>
                <a:spcPct val="150000"/>
              </a:lnSpc>
            </a:pPr>
            <a:r>
              <a:rPr lang="en-US" sz="1700" dirty="0" smtClean="0"/>
              <a:t>• </a:t>
            </a:r>
            <a:r>
              <a:rPr lang="en-US" sz="1700" dirty="0"/>
              <a:t>Document Storage Services: Amazon </a:t>
            </a:r>
            <a:r>
              <a:rPr lang="en-US" sz="1700" dirty="0" err="1"/>
              <a:t>SimpleDB</a:t>
            </a:r>
            <a:r>
              <a:rPr lang="en-US" sz="1700" dirty="0"/>
              <a:t> and Windows Azure Table Storage are currently supported. Local document storage is planned. </a:t>
            </a:r>
            <a:endParaRPr lang="en-US" sz="1700" dirty="0" smtClean="0"/>
          </a:p>
          <a:p>
            <a:pPr lvl="1" algn="just">
              <a:lnSpc>
                <a:spcPct val="150000"/>
              </a:lnSpc>
            </a:pPr>
            <a:r>
              <a:rPr lang="en-US" sz="1700" dirty="0" smtClean="0"/>
              <a:t>• </a:t>
            </a:r>
            <a:r>
              <a:rPr lang="en-US" sz="1700" dirty="0"/>
              <a:t>Simple Queue Services: Amazon SQS, Windows Azure Queue Storage, and Local queue services are supported. </a:t>
            </a:r>
          </a:p>
        </p:txBody>
      </p:sp>
    </p:spTree>
    <p:extLst>
      <p:ext uri="{BB962C8B-B14F-4D97-AF65-F5344CB8AC3E}">
        <p14:creationId xmlns:p14="http://schemas.microsoft.com/office/powerpoint/2010/main" val="2736399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676401" y="1600200"/>
            <a:ext cx="7239000" cy="5029200"/>
          </a:xfrm>
        </p:spPr>
        <p:txBody>
          <a:bodyPr>
            <a:normAutofit fontScale="92500" lnSpcReduction="20000"/>
          </a:bodyPr>
          <a:lstStyle/>
          <a:p>
            <a:pPr algn="just">
              <a:lnSpc>
                <a:spcPct val="150000"/>
              </a:lnSpc>
            </a:pPr>
            <a:r>
              <a:rPr lang="en-US" dirty="0"/>
              <a:t>In this chapter, you learned about some of the more important characteristics of cloud computing networks and applications, including ubiquitousness and on-demand service. To enable a cloud service, you need to create a pool of resources you can call on. The key techniques for enabling this are abstraction and virtualization. Abstraction maps a logical identity or address to a physical identity or address. Changes to the underlying systems, therefore, do not affect the client requesting a service. </a:t>
            </a:r>
          </a:p>
          <a:p>
            <a:pPr algn="just">
              <a:lnSpc>
                <a:spcPct val="150000"/>
              </a:lnSpc>
            </a:pPr>
            <a:r>
              <a:rPr lang="en-US" dirty="0"/>
              <a:t>Several different methods for abstraction have been considered. A widely used technique is load balancing. With load balancing, system requests are directed to appropriate systems on demand. All large cloud networks use some form of load balancing. You learned about some of the details of Google's load balancing for queries.</a:t>
            </a:r>
          </a:p>
        </p:txBody>
      </p:sp>
    </p:spTree>
    <p:extLst>
      <p:ext uri="{BB962C8B-B14F-4D97-AF65-F5344CB8AC3E}">
        <p14:creationId xmlns:p14="http://schemas.microsoft.com/office/powerpoint/2010/main" val="2600957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447800" y="1524000"/>
            <a:ext cx="7543800" cy="5181600"/>
          </a:xfrm>
        </p:spPr>
        <p:txBody>
          <a:bodyPr>
            <a:normAutofit fontScale="85000" lnSpcReduction="10000"/>
          </a:bodyPr>
          <a:lstStyle/>
          <a:p>
            <a:pPr algn="just">
              <a:lnSpc>
                <a:spcPct val="160000"/>
              </a:lnSpc>
            </a:pPr>
            <a:r>
              <a:rPr lang="en-US" dirty="0"/>
              <a:t>Another technology virtualizes hardware. You learned about the different types of hypervisors—software that can serve as a virtualization layer for operating systems accessing the underlying hardware. As an example of hardware virtualization VMware's vSphere infrastructure was considered. vSphere can create virtual machines, virtual data stores, and virtual networks, and move these resources about while the system is active. vSphere is a potent cloud-building technology. </a:t>
            </a:r>
          </a:p>
          <a:p>
            <a:pPr algn="just">
              <a:lnSpc>
                <a:spcPct val="160000"/>
              </a:lnSpc>
            </a:pPr>
            <a:r>
              <a:rPr lang="en-US" dirty="0"/>
              <a:t>System imaging also can be useful in creating and instantiating machine instances. A brief explanation of Amazon Machine Instances was given.</a:t>
            </a:r>
          </a:p>
          <a:p>
            <a:pPr algn="just">
              <a:lnSpc>
                <a:spcPct val="160000"/>
              </a:lnSpc>
            </a:pPr>
            <a:r>
              <a:rPr lang="en-US" dirty="0"/>
              <a:t>Finally, the topic of application portability was considered. Applications are hard to move from platform to platform, because they are bound up with the operating system on which they run. Eventually, applications will be as portable as virtual machines. A cloud programming interface was described, as was an application delivery appliance</a:t>
            </a:r>
          </a:p>
        </p:txBody>
      </p:sp>
    </p:spTree>
    <p:extLst>
      <p:ext uri="{BB962C8B-B14F-4D97-AF65-F5344CB8AC3E}">
        <p14:creationId xmlns:p14="http://schemas.microsoft.com/office/powerpoint/2010/main" val="1210787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7391400" cy="823690"/>
          </a:xfrm>
        </p:spPr>
        <p:txBody>
          <a:bodyPr/>
          <a:lstStyle/>
          <a:p>
            <a:r>
              <a:rPr lang="en-US" dirty="0"/>
              <a:t>Using Virtualization Technologies</a:t>
            </a:r>
          </a:p>
        </p:txBody>
      </p:sp>
      <p:sp>
        <p:nvSpPr>
          <p:cNvPr id="3" name="Content Placeholder 2"/>
          <p:cNvSpPr>
            <a:spLocks noGrp="1"/>
          </p:cNvSpPr>
          <p:nvPr>
            <p:ph idx="1"/>
          </p:nvPr>
        </p:nvSpPr>
        <p:spPr>
          <a:xfrm>
            <a:off x="1600200" y="1524000"/>
            <a:ext cx="7238999" cy="5029200"/>
          </a:xfrm>
        </p:spPr>
        <p:txBody>
          <a:bodyPr>
            <a:normAutofit lnSpcReduction="10000"/>
          </a:bodyPr>
          <a:lstStyle/>
          <a:p>
            <a:pPr algn="just">
              <a:lnSpc>
                <a:spcPct val="150000"/>
              </a:lnSpc>
            </a:pPr>
            <a:r>
              <a:rPr lang="en-US" dirty="0"/>
              <a:t>These are among the different types of virtualization that are characteristic of cloud computing: </a:t>
            </a:r>
            <a:endParaRPr lang="en-US" dirty="0" smtClean="0"/>
          </a:p>
          <a:p>
            <a:pPr lvl="1" algn="just">
              <a:lnSpc>
                <a:spcPct val="150000"/>
              </a:lnSpc>
            </a:pPr>
            <a:r>
              <a:rPr lang="en-US" dirty="0" smtClean="0"/>
              <a:t>Access</a:t>
            </a:r>
            <a:r>
              <a:rPr lang="en-US" dirty="0"/>
              <a:t>: A client can request access to a cloud service from any location. </a:t>
            </a:r>
            <a:endParaRPr lang="en-US" dirty="0" smtClean="0"/>
          </a:p>
          <a:p>
            <a:pPr lvl="1" algn="just">
              <a:lnSpc>
                <a:spcPct val="150000"/>
              </a:lnSpc>
            </a:pPr>
            <a:r>
              <a:rPr lang="en-US" dirty="0" smtClean="0"/>
              <a:t>Application</a:t>
            </a:r>
            <a:r>
              <a:rPr lang="en-US" dirty="0"/>
              <a:t>: A cloud has multiple application instances and directs requests to an instance based on conditions. </a:t>
            </a:r>
            <a:endParaRPr lang="en-US" dirty="0" smtClean="0"/>
          </a:p>
          <a:p>
            <a:pPr lvl="1" algn="just">
              <a:lnSpc>
                <a:spcPct val="150000"/>
              </a:lnSpc>
            </a:pPr>
            <a:r>
              <a:rPr lang="en-US" dirty="0" smtClean="0"/>
              <a:t>CPU</a:t>
            </a:r>
            <a:r>
              <a:rPr lang="en-US" dirty="0"/>
              <a:t>: Computers can be partitioned into a set of virtual machines with each machine being assigned a workload. Alternatively, systems can be virtualized through load-balancing technologies</a:t>
            </a:r>
            <a:r>
              <a:rPr lang="en-US" dirty="0" smtClean="0"/>
              <a:t>.</a:t>
            </a:r>
          </a:p>
          <a:p>
            <a:pPr lvl="1" algn="just">
              <a:lnSpc>
                <a:spcPct val="150000"/>
              </a:lnSpc>
            </a:pPr>
            <a:r>
              <a:rPr lang="en-US" dirty="0" smtClean="0"/>
              <a:t> </a:t>
            </a:r>
            <a:r>
              <a:rPr lang="en-US" dirty="0" smtClean="0"/>
              <a:t>Storage</a:t>
            </a:r>
            <a:r>
              <a:rPr lang="en-US" dirty="0"/>
              <a:t>: Data is stored across storage devices and often replicated for redundancy. </a:t>
            </a:r>
          </a:p>
        </p:txBody>
      </p:sp>
    </p:spTree>
    <p:extLst>
      <p:ext uri="{BB962C8B-B14F-4D97-AF65-F5344CB8AC3E}">
        <p14:creationId xmlns:p14="http://schemas.microsoft.com/office/powerpoint/2010/main" val="3429774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24110"/>
            <a:ext cx="7467599" cy="823690"/>
          </a:xfrm>
        </p:spPr>
        <p:txBody>
          <a:bodyPr/>
          <a:lstStyle/>
          <a:p>
            <a:r>
              <a:rPr lang="en-US" dirty="0"/>
              <a:t>Using Virtualization Technologies</a:t>
            </a:r>
          </a:p>
        </p:txBody>
      </p:sp>
      <p:sp>
        <p:nvSpPr>
          <p:cNvPr id="3" name="Content Placeholder 2"/>
          <p:cNvSpPr>
            <a:spLocks noGrp="1"/>
          </p:cNvSpPr>
          <p:nvPr>
            <p:ph idx="1"/>
          </p:nvPr>
        </p:nvSpPr>
        <p:spPr>
          <a:xfrm>
            <a:off x="2286000" y="1828800"/>
            <a:ext cx="5982385" cy="4343400"/>
          </a:xfrm>
        </p:spPr>
        <p:txBody>
          <a:bodyPr>
            <a:normAutofit/>
          </a:bodyPr>
          <a:lstStyle/>
          <a:p>
            <a:pPr>
              <a:lnSpc>
                <a:spcPct val="150000"/>
              </a:lnSpc>
            </a:pPr>
            <a:r>
              <a:rPr lang="en-US" dirty="0" smtClean="0"/>
              <a:t>P2V</a:t>
            </a:r>
            <a:r>
              <a:rPr lang="en-US" dirty="0"/>
              <a:t>: Physical to Virtual </a:t>
            </a:r>
          </a:p>
          <a:p>
            <a:pPr>
              <a:lnSpc>
                <a:spcPct val="150000"/>
              </a:lnSpc>
            </a:pPr>
            <a:r>
              <a:rPr lang="en-US" dirty="0" smtClean="0"/>
              <a:t>V2V</a:t>
            </a:r>
            <a:r>
              <a:rPr lang="en-US" dirty="0"/>
              <a:t>: Virtual to Virtual </a:t>
            </a:r>
          </a:p>
          <a:p>
            <a:pPr>
              <a:lnSpc>
                <a:spcPct val="150000"/>
              </a:lnSpc>
            </a:pPr>
            <a:r>
              <a:rPr lang="en-US" dirty="0" smtClean="0"/>
              <a:t>V2P</a:t>
            </a:r>
            <a:r>
              <a:rPr lang="en-US" dirty="0"/>
              <a:t>: Virtual to Physical </a:t>
            </a:r>
          </a:p>
          <a:p>
            <a:pPr>
              <a:lnSpc>
                <a:spcPct val="150000"/>
              </a:lnSpc>
            </a:pPr>
            <a:r>
              <a:rPr lang="en-US" dirty="0" smtClean="0"/>
              <a:t>P2P</a:t>
            </a:r>
            <a:r>
              <a:rPr lang="en-US" dirty="0"/>
              <a:t>: Physical to Physical </a:t>
            </a:r>
          </a:p>
          <a:p>
            <a:pPr>
              <a:lnSpc>
                <a:spcPct val="150000"/>
              </a:lnSpc>
            </a:pPr>
            <a:r>
              <a:rPr lang="en-US" dirty="0" smtClean="0"/>
              <a:t>D2C</a:t>
            </a:r>
            <a:r>
              <a:rPr lang="en-US" dirty="0"/>
              <a:t>: Datacenter to Cloud </a:t>
            </a:r>
          </a:p>
          <a:p>
            <a:pPr>
              <a:lnSpc>
                <a:spcPct val="150000"/>
              </a:lnSpc>
            </a:pPr>
            <a:r>
              <a:rPr lang="en-US" dirty="0" smtClean="0"/>
              <a:t>C2C</a:t>
            </a:r>
            <a:r>
              <a:rPr lang="en-US" dirty="0"/>
              <a:t>: Cloud to Cloud </a:t>
            </a:r>
          </a:p>
          <a:p>
            <a:pPr>
              <a:lnSpc>
                <a:spcPct val="150000"/>
              </a:lnSpc>
            </a:pPr>
            <a:r>
              <a:rPr lang="en-US" dirty="0" smtClean="0"/>
              <a:t>C2D</a:t>
            </a:r>
            <a:r>
              <a:rPr lang="en-US" dirty="0"/>
              <a:t>: Cloud to Datacenter </a:t>
            </a:r>
          </a:p>
          <a:p>
            <a:pPr>
              <a:lnSpc>
                <a:spcPct val="150000"/>
              </a:lnSpc>
            </a:pPr>
            <a:r>
              <a:rPr lang="en-US" dirty="0" smtClean="0"/>
              <a:t>D2D</a:t>
            </a:r>
            <a:r>
              <a:rPr lang="en-US" dirty="0"/>
              <a:t>: Datacenter to Datacenter</a:t>
            </a:r>
          </a:p>
        </p:txBody>
      </p:sp>
    </p:spTree>
    <p:extLst>
      <p:ext uri="{BB962C8B-B14F-4D97-AF65-F5344CB8AC3E}">
        <p14:creationId xmlns:p14="http://schemas.microsoft.com/office/powerpoint/2010/main" val="307369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24110"/>
            <a:ext cx="7543799" cy="899890"/>
          </a:xfrm>
        </p:spPr>
        <p:txBody>
          <a:bodyPr/>
          <a:lstStyle/>
          <a:p>
            <a:r>
              <a:rPr lang="en-US" dirty="0"/>
              <a:t>Using Virtualization Technologies</a:t>
            </a:r>
          </a:p>
        </p:txBody>
      </p:sp>
      <p:sp>
        <p:nvSpPr>
          <p:cNvPr id="3" name="Content Placeholder 2"/>
          <p:cNvSpPr>
            <a:spLocks noGrp="1"/>
          </p:cNvSpPr>
          <p:nvPr>
            <p:ph idx="1"/>
          </p:nvPr>
        </p:nvSpPr>
        <p:spPr>
          <a:xfrm>
            <a:off x="1752601" y="1676400"/>
            <a:ext cx="7238998" cy="4876800"/>
          </a:xfrm>
        </p:spPr>
        <p:txBody>
          <a:bodyPr>
            <a:normAutofit/>
          </a:bodyPr>
          <a:lstStyle/>
          <a:p>
            <a:pPr algn="just">
              <a:lnSpc>
                <a:spcPct val="150000"/>
              </a:lnSpc>
            </a:pPr>
            <a:r>
              <a:rPr lang="en-US" dirty="0"/>
              <a:t>V</a:t>
            </a:r>
            <a:r>
              <a:rPr lang="en-US" dirty="0" smtClean="0"/>
              <a:t>irtualization </a:t>
            </a:r>
            <a:r>
              <a:rPr lang="en-US" dirty="0"/>
              <a:t>is a key enabler of the first four of five key attributes of cloud computing: </a:t>
            </a:r>
            <a:endParaRPr lang="en-US" dirty="0" smtClean="0"/>
          </a:p>
          <a:p>
            <a:pPr lvl="1" algn="just">
              <a:lnSpc>
                <a:spcPct val="150000"/>
              </a:lnSpc>
            </a:pPr>
            <a:r>
              <a:rPr lang="en-US" dirty="0" smtClean="0"/>
              <a:t>Service-based</a:t>
            </a:r>
            <a:r>
              <a:rPr lang="en-US" dirty="0"/>
              <a:t>: A service-based architecture is where clients are abstracted from service providers through service interfaces</a:t>
            </a:r>
            <a:r>
              <a:rPr lang="en-US" dirty="0" smtClean="0"/>
              <a:t>.</a:t>
            </a:r>
          </a:p>
          <a:p>
            <a:pPr lvl="1" algn="just">
              <a:lnSpc>
                <a:spcPct val="150000"/>
              </a:lnSpc>
            </a:pPr>
            <a:r>
              <a:rPr lang="en-US" dirty="0" smtClean="0"/>
              <a:t>Scalable </a:t>
            </a:r>
            <a:r>
              <a:rPr lang="en-US" dirty="0"/>
              <a:t>and elastic: Services can be altered to affect capacity and performance on demand. </a:t>
            </a:r>
            <a:endParaRPr lang="en-US" dirty="0" smtClean="0"/>
          </a:p>
          <a:p>
            <a:pPr lvl="1" algn="just">
              <a:lnSpc>
                <a:spcPct val="150000"/>
              </a:lnSpc>
            </a:pPr>
            <a:r>
              <a:rPr lang="en-US" dirty="0" smtClean="0"/>
              <a:t>Shared </a:t>
            </a:r>
            <a:r>
              <a:rPr lang="en-US" dirty="0"/>
              <a:t>services: Resources are pooled in order to create greater efficiencies. </a:t>
            </a:r>
            <a:endParaRPr lang="en-US" dirty="0" smtClean="0"/>
          </a:p>
          <a:p>
            <a:pPr lvl="1" algn="just">
              <a:lnSpc>
                <a:spcPct val="150000"/>
              </a:lnSpc>
            </a:pPr>
            <a:r>
              <a:rPr lang="en-US" dirty="0" smtClean="0"/>
              <a:t>Metered </a:t>
            </a:r>
            <a:r>
              <a:rPr lang="en-US" dirty="0"/>
              <a:t>usage: Services are billed on a usage basis</a:t>
            </a:r>
            <a:r>
              <a:rPr lang="en-US" dirty="0" smtClean="0"/>
              <a:t>.</a:t>
            </a:r>
          </a:p>
          <a:p>
            <a:pPr lvl="1" algn="just">
              <a:lnSpc>
                <a:spcPct val="150000"/>
              </a:lnSpc>
            </a:pPr>
            <a:r>
              <a:rPr lang="en-US" dirty="0" smtClean="0"/>
              <a:t> </a:t>
            </a:r>
            <a:r>
              <a:rPr lang="en-US" dirty="0" smtClean="0"/>
              <a:t>Internet </a:t>
            </a:r>
            <a:r>
              <a:rPr lang="en-US" dirty="0"/>
              <a:t>delivery: The services provided by cloud computing are based on Internet protocols and formats. </a:t>
            </a:r>
          </a:p>
        </p:txBody>
      </p:sp>
    </p:spTree>
    <p:extLst>
      <p:ext uri="{BB962C8B-B14F-4D97-AF65-F5344CB8AC3E}">
        <p14:creationId xmlns:p14="http://schemas.microsoft.com/office/powerpoint/2010/main" val="1429863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772400" cy="762000"/>
          </a:xfrm>
        </p:spPr>
        <p:txBody>
          <a:bodyPr/>
          <a:lstStyle/>
          <a:p>
            <a:r>
              <a:rPr lang="en-US" dirty="0"/>
              <a:t>Load balancing and Virtualization</a:t>
            </a:r>
          </a:p>
        </p:txBody>
      </p:sp>
      <p:sp>
        <p:nvSpPr>
          <p:cNvPr id="3" name="Content Placeholder 2"/>
          <p:cNvSpPr>
            <a:spLocks noGrp="1"/>
          </p:cNvSpPr>
          <p:nvPr>
            <p:ph idx="1"/>
          </p:nvPr>
        </p:nvSpPr>
        <p:spPr>
          <a:xfrm>
            <a:off x="1828800" y="1371600"/>
            <a:ext cx="7086599" cy="5257800"/>
          </a:xfrm>
        </p:spPr>
        <p:txBody>
          <a:bodyPr>
            <a:normAutofit fontScale="92500" lnSpcReduction="10000"/>
          </a:bodyPr>
          <a:lstStyle/>
          <a:p>
            <a:pPr algn="just">
              <a:lnSpc>
                <a:spcPct val="150000"/>
              </a:lnSpc>
            </a:pPr>
            <a:r>
              <a:rPr lang="en-US" dirty="0"/>
              <a:t>One characteristic of cloud computing is virtualized network access to a service. No matter where you access the service, you are directed to the available resources. The technology used to distribute service requests to resources is referred to as </a:t>
            </a:r>
            <a:r>
              <a:rPr lang="en-US" i="1" dirty="0"/>
              <a:t>load balancing</a:t>
            </a:r>
            <a:r>
              <a:rPr lang="en-US" dirty="0"/>
              <a:t>. </a:t>
            </a:r>
            <a:endParaRPr lang="en-US" dirty="0" smtClean="0"/>
          </a:p>
          <a:p>
            <a:pPr algn="just">
              <a:lnSpc>
                <a:spcPct val="150000"/>
              </a:lnSpc>
            </a:pPr>
            <a:r>
              <a:rPr lang="en-US" dirty="0" smtClean="0"/>
              <a:t>Load </a:t>
            </a:r>
            <a:r>
              <a:rPr lang="en-US" dirty="0"/>
              <a:t>balancing can be implemented in hardware, as is the case with F5's BigIP servers, or in software, such as the Apache mod_proxy_balancer extension, the Pound load balancer and reverse proxy software, and the Squid proxy and cache daemon. </a:t>
            </a:r>
            <a:endParaRPr lang="en-US" dirty="0" smtClean="0"/>
          </a:p>
          <a:p>
            <a:pPr algn="just">
              <a:lnSpc>
                <a:spcPct val="150000"/>
              </a:lnSpc>
            </a:pPr>
            <a:r>
              <a:rPr lang="en-US" dirty="0" smtClean="0"/>
              <a:t>Load </a:t>
            </a:r>
            <a:r>
              <a:rPr lang="en-US" dirty="0"/>
              <a:t>balancing is an optimization technique; it can be used to increase utilization and throughput, lower latency, reduce response time, and avoid system overload. </a:t>
            </a:r>
          </a:p>
        </p:txBody>
      </p:sp>
    </p:spTree>
    <p:extLst>
      <p:ext uri="{BB962C8B-B14F-4D97-AF65-F5344CB8AC3E}">
        <p14:creationId xmlns:p14="http://schemas.microsoft.com/office/powerpoint/2010/main" val="268304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24110"/>
            <a:ext cx="7772399" cy="1280890"/>
          </a:xfrm>
        </p:spPr>
        <p:txBody>
          <a:bodyPr/>
          <a:lstStyle/>
          <a:p>
            <a:r>
              <a:rPr lang="en-US" dirty="0"/>
              <a:t>Load balancing and Virtualization</a:t>
            </a:r>
          </a:p>
        </p:txBody>
      </p:sp>
      <p:sp>
        <p:nvSpPr>
          <p:cNvPr id="3" name="Content Placeholder 2"/>
          <p:cNvSpPr>
            <a:spLocks noGrp="1"/>
          </p:cNvSpPr>
          <p:nvPr>
            <p:ph idx="1"/>
          </p:nvPr>
        </p:nvSpPr>
        <p:spPr>
          <a:xfrm>
            <a:off x="1942415" y="2133600"/>
            <a:ext cx="7201585" cy="4343400"/>
          </a:xfrm>
        </p:spPr>
        <p:txBody>
          <a:bodyPr/>
          <a:lstStyle/>
          <a:p>
            <a:pPr marL="0" indent="0">
              <a:lnSpc>
                <a:spcPct val="150000"/>
              </a:lnSpc>
              <a:buNone/>
            </a:pPr>
            <a:r>
              <a:rPr lang="en-US" dirty="0"/>
              <a:t>The following network resources can be load balanced:</a:t>
            </a:r>
          </a:p>
          <a:p>
            <a:pPr>
              <a:lnSpc>
                <a:spcPct val="150000"/>
              </a:lnSpc>
            </a:pPr>
            <a:r>
              <a:rPr lang="en-US" dirty="0"/>
              <a:t>Network interfaces and services such as DNS, FTP and HTTP</a:t>
            </a:r>
          </a:p>
          <a:p>
            <a:pPr>
              <a:lnSpc>
                <a:spcPct val="150000"/>
              </a:lnSpc>
            </a:pPr>
            <a:r>
              <a:rPr lang="en-US" dirty="0"/>
              <a:t>Connections through intelligent switches</a:t>
            </a:r>
          </a:p>
          <a:p>
            <a:pPr>
              <a:lnSpc>
                <a:spcPct val="150000"/>
              </a:lnSpc>
            </a:pPr>
            <a:r>
              <a:rPr lang="en-US" dirty="0"/>
              <a:t>Processing through computer system assignment</a:t>
            </a:r>
          </a:p>
          <a:p>
            <a:pPr>
              <a:lnSpc>
                <a:spcPct val="150000"/>
              </a:lnSpc>
            </a:pPr>
            <a:r>
              <a:rPr lang="en-US" dirty="0"/>
              <a:t>Storage resources</a:t>
            </a:r>
          </a:p>
          <a:p>
            <a:pPr>
              <a:lnSpc>
                <a:spcPct val="150000"/>
              </a:lnSpc>
            </a:pPr>
            <a:r>
              <a:rPr lang="en-US" dirty="0"/>
              <a:t>Access to application instances</a:t>
            </a:r>
          </a:p>
          <a:p>
            <a:pPr>
              <a:lnSpc>
                <a:spcPct val="150000"/>
              </a:lnSpc>
            </a:pPr>
            <a:endParaRPr lang="en-US" dirty="0"/>
          </a:p>
        </p:txBody>
      </p:sp>
    </p:spTree>
    <p:extLst>
      <p:ext uri="{BB962C8B-B14F-4D97-AF65-F5344CB8AC3E}">
        <p14:creationId xmlns:p14="http://schemas.microsoft.com/office/powerpoint/2010/main" val="567361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07" y="609600"/>
            <a:ext cx="7772399" cy="914400"/>
          </a:xfrm>
        </p:spPr>
        <p:txBody>
          <a:bodyPr/>
          <a:lstStyle/>
          <a:p>
            <a:r>
              <a:rPr lang="en-US" dirty="0"/>
              <a:t>Load balancing and Virtualization</a:t>
            </a:r>
            <a:br>
              <a:rPr lang="en-US" dirty="0"/>
            </a:br>
            <a:endParaRPr lang="en-US" dirty="0"/>
          </a:p>
        </p:txBody>
      </p:sp>
      <p:sp>
        <p:nvSpPr>
          <p:cNvPr id="3" name="Content Placeholder 2"/>
          <p:cNvSpPr>
            <a:spLocks noGrp="1"/>
          </p:cNvSpPr>
          <p:nvPr>
            <p:ph idx="1"/>
          </p:nvPr>
        </p:nvSpPr>
        <p:spPr>
          <a:xfrm>
            <a:off x="1428408" y="1447800"/>
            <a:ext cx="7563192" cy="5334000"/>
          </a:xfrm>
        </p:spPr>
        <p:txBody>
          <a:bodyPr>
            <a:noAutofit/>
          </a:bodyPr>
          <a:lstStyle/>
          <a:p>
            <a:pPr algn="just">
              <a:lnSpc>
                <a:spcPct val="150000"/>
              </a:lnSpc>
            </a:pPr>
            <a:r>
              <a:rPr lang="en-US" sz="1600" dirty="0"/>
              <a:t>Without load balancing, cloud computing would very difficult to manage. Load balancing provides the necessary redundancy to make an intrinsically unreliable system reliable through managed redirection. It also provides fault tolerance when coupled with a failover mechanism. Load balancing is nearly always a feature of server farms and computers clusters and for high availability applications.</a:t>
            </a:r>
          </a:p>
          <a:p>
            <a:pPr algn="just">
              <a:lnSpc>
                <a:spcPct val="150000"/>
              </a:lnSpc>
            </a:pPr>
            <a:r>
              <a:rPr lang="en-US" sz="1600" dirty="0"/>
              <a:t>A load-balancing system can be use different mechanisms to assign service direction. In the simplest load-balancing mechanisms, the load balancer listens to a network port for service requests. When a request from a client or service request arrives, the load balancer uses a scheduling algorithm to assign where the request is sent. Typical scheduling algorithms in use today are round robin and weighted round robin, fastest response time, least connections and weighted least connections, and custom assignments based on other factors. </a:t>
            </a:r>
          </a:p>
          <a:p>
            <a:pPr algn="just">
              <a:lnSpc>
                <a:spcPct val="150000"/>
              </a:lnSpc>
            </a:pPr>
            <a:endParaRPr lang="en-US" sz="1600" dirty="0"/>
          </a:p>
        </p:txBody>
      </p:sp>
    </p:spTree>
    <p:extLst>
      <p:ext uri="{BB962C8B-B14F-4D97-AF65-F5344CB8AC3E}">
        <p14:creationId xmlns:p14="http://schemas.microsoft.com/office/powerpoint/2010/main" val="2519919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5413</TotalTime>
  <Words>3683</Words>
  <Application>Microsoft Office PowerPoint</Application>
  <PresentationFormat>On-screen Show (4:3)</PresentationFormat>
  <Paragraphs>137</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Wisp</vt:lpstr>
      <vt:lpstr>Chapter 5</vt:lpstr>
      <vt:lpstr>Learning Objectives</vt:lpstr>
      <vt:lpstr>Using Virtualization Technologies</vt:lpstr>
      <vt:lpstr>Using Virtualization Technologies</vt:lpstr>
      <vt:lpstr>Using Virtualization Technologies</vt:lpstr>
      <vt:lpstr>Using Virtualization Technologies</vt:lpstr>
      <vt:lpstr>Load balancing and Virtualization</vt:lpstr>
      <vt:lpstr>Load balancing and Virtualization</vt:lpstr>
      <vt:lpstr>Load balancing and Virtualization </vt:lpstr>
      <vt:lpstr>Load balancing and Virtualization </vt:lpstr>
      <vt:lpstr>Advance load balancing</vt:lpstr>
      <vt:lpstr>Advance load balancing</vt:lpstr>
      <vt:lpstr>Advance load balancing</vt:lpstr>
      <vt:lpstr>The Google Cloud</vt:lpstr>
      <vt:lpstr>The Google Cloud</vt:lpstr>
      <vt:lpstr>The Google Cloud</vt:lpstr>
      <vt:lpstr>The Google Cloud</vt:lpstr>
      <vt:lpstr>The Google Cloud</vt:lpstr>
      <vt:lpstr>Understanding Hypervisors</vt:lpstr>
      <vt:lpstr>Virtual machine types </vt:lpstr>
      <vt:lpstr>Virtual machine types </vt:lpstr>
      <vt:lpstr>VMware vSphere</vt:lpstr>
      <vt:lpstr>VMware vSphere</vt:lpstr>
      <vt:lpstr>VMware vSphere</vt:lpstr>
      <vt:lpstr>VMware vSphere</vt:lpstr>
      <vt:lpstr>Understanding Machine Imaging</vt:lpstr>
      <vt:lpstr>Understanding Machine Imaging</vt:lpstr>
      <vt:lpstr>Understanding Machine Imaging</vt:lpstr>
      <vt:lpstr>Porting Applications</vt:lpstr>
      <vt:lpstr>The Simple Cloud API </vt:lpstr>
      <vt:lpstr>The Simple Cloud API </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118</cp:revision>
  <dcterms:created xsi:type="dcterms:W3CDTF">2011-09-21T16:10:10Z</dcterms:created>
  <dcterms:modified xsi:type="dcterms:W3CDTF">2017-02-07T01:25:06Z</dcterms:modified>
</cp:coreProperties>
</file>