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40" r:id="rId1"/>
  </p:sldMasterIdLst>
  <p:notesMasterIdLst>
    <p:notesMasterId r:id="rId29"/>
  </p:notesMasterIdLst>
  <p:sldIdLst>
    <p:sldId id="256" r:id="rId2"/>
    <p:sldId id="257" r:id="rId3"/>
    <p:sldId id="345"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19" autoAdjust="0"/>
  </p:normalViewPr>
  <p:slideViewPr>
    <p:cSldViewPr>
      <p:cViewPr>
        <p:scale>
          <a:sx n="66" d="100"/>
          <a:sy n="66" d="100"/>
        </p:scale>
        <p:origin x="142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B9C8CB7-5786-483E-AC80-70CACBC1BE54}" type="datetimeFigureOut">
              <a:rPr lang="en-US"/>
              <a:pPr>
                <a:defRPr/>
              </a:pPr>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575F9B1-C2A4-455B-B287-FE6872AF6039}" type="slidenum">
              <a:rPr lang="en-US" altLang="en-US"/>
              <a:pPr>
                <a:defRPr/>
              </a:pPr>
              <a:t>‹#›</a:t>
            </a:fld>
            <a:endParaRPr lang="en-US" altLang="en-US"/>
          </a:p>
        </p:txBody>
      </p:sp>
    </p:spTree>
    <p:extLst>
      <p:ext uri="{BB962C8B-B14F-4D97-AF65-F5344CB8AC3E}">
        <p14:creationId xmlns:p14="http://schemas.microsoft.com/office/powerpoint/2010/main" val="157159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B37185-8433-4153-9EC1-CDC8227C6373}" type="slidenum">
              <a:rPr lang="en-US" altLang="en-US" smtClean="0"/>
              <a:pPr>
                <a:spcBef>
                  <a:spcPct val="0"/>
                </a:spcBef>
              </a:pPr>
              <a:t>0</a:t>
            </a:fld>
            <a:endParaRPr lang="en-US" altLang="en-US" smtClean="0"/>
          </a:p>
        </p:txBody>
      </p:sp>
    </p:spTree>
    <p:extLst>
      <p:ext uri="{BB962C8B-B14F-4D97-AF65-F5344CB8AC3E}">
        <p14:creationId xmlns:p14="http://schemas.microsoft.com/office/powerpoint/2010/main" val="391124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B901D-275E-4A7C-A0AA-D3EC2007EE34}" type="slidenum">
              <a:rPr lang="en-US" smtClean="0"/>
              <a:t>25</a:t>
            </a:fld>
            <a:endParaRPr lang="en-US"/>
          </a:p>
        </p:txBody>
      </p:sp>
    </p:spTree>
    <p:extLst>
      <p:ext uri="{BB962C8B-B14F-4D97-AF65-F5344CB8AC3E}">
        <p14:creationId xmlns:p14="http://schemas.microsoft.com/office/powerpoint/2010/main" val="4030807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1B901D-275E-4A7C-A0AA-D3EC2007EE34}" type="slidenum">
              <a:rPr lang="en-US" smtClean="0"/>
              <a:t>26</a:t>
            </a:fld>
            <a:endParaRPr lang="en-US"/>
          </a:p>
        </p:txBody>
      </p:sp>
    </p:spTree>
    <p:extLst>
      <p:ext uri="{BB962C8B-B14F-4D97-AF65-F5344CB8AC3E}">
        <p14:creationId xmlns:p14="http://schemas.microsoft.com/office/powerpoint/2010/main" val="4096772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8B6604-FD9A-4C07-A426-18BE36A52CC3}"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36192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B901D-275E-4A7C-A0AA-D3EC2007EE34}" type="slidenum">
              <a:rPr lang="en-US" smtClean="0"/>
              <a:t>4</a:t>
            </a:fld>
            <a:endParaRPr lang="en-US"/>
          </a:p>
        </p:txBody>
      </p:sp>
    </p:spTree>
    <p:extLst>
      <p:ext uri="{BB962C8B-B14F-4D97-AF65-F5344CB8AC3E}">
        <p14:creationId xmlns:p14="http://schemas.microsoft.com/office/powerpoint/2010/main" val="266089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B901D-275E-4A7C-A0AA-D3EC2007EE34}" type="slidenum">
              <a:rPr lang="en-US" smtClean="0"/>
              <a:t>17</a:t>
            </a:fld>
            <a:endParaRPr lang="en-US"/>
          </a:p>
        </p:txBody>
      </p:sp>
    </p:spTree>
    <p:extLst>
      <p:ext uri="{BB962C8B-B14F-4D97-AF65-F5344CB8AC3E}">
        <p14:creationId xmlns:p14="http://schemas.microsoft.com/office/powerpoint/2010/main" val="238692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A1B901D-275E-4A7C-A0AA-D3EC2007EE34}" type="slidenum">
              <a:rPr lang="en-US" smtClean="0"/>
              <a:t>19</a:t>
            </a:fld>
            <a:endParaRPr lang="en-US"/>
          </a:p>
        </p:txBody>
      </p:sp>
    </p:spTree>
    <p:extLst>
      <p:ext uri="{BB962C8B-B14F-4D97-AF65-F5344CB8AC3E}">
        <p14:creationId xmlns:p14="http://schemas.microsoft.com/office/powerpoint/2010/main" val="1356681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10"/>
          </p:nvPr>
        </p:nvSpPr>
        <p:spPr/>
        <p:txBody>
          <a:bodyPr/>
          <a:lstStyle/>
          <a:p>
            <a:fld id="{0A1B901D-275E-4A7C-A0AA-D3EC2007EE34}" type="slidenum">
              <a:rPr lang="en-US" smtClean="0"/>
              <a:t>20</a:t>
            </a:fld>
            <a:endParaRPr lang="en-US"/>
          </a:p>
        </p:txBody>
      </p:sp>
    </p:spTree>
    <p:extLst>
      <p:ext uri="{BB962C8B-B14F-4D97-AF65-F5344CB8AC3E}">
        <p14:creationId xmlns:p14="http://schemas.microsoft.com/office/powerpoint/2010/main" val="63886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B901D-275E-4A7C-A0AA-D3EC2007EE34}" type="slidenum">
              <a:rPr lang="en-US" smtClean="0"/>
              <a:t>21</a:t>
            </a:fld>
            <a:endParaRPr lang="en-US"/>
          </a:p>
        </p:txBody>
      </p:sp>
    </p:spTree>
    <p:extLst>
      <p:ext uri="{BB962C8B-B14F-4D97-AF65-F5344CB8AC3E}">
        <p14:creationId xmlns:p14="http://schemas.microsoft.com/office/powerpoint/2010/main" val="2198025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B901D-275E-4A7C-A0AA-D3EC2007EE34}" type="slidenum">
              <a:rPr lang="en-US" smtClean="0"/>
              <a:t>22</a:t>
            </a:fld>
            <a:endParaRPr lang="en-US"/>
          </a:p>
        </p:txBody>
      </p:sp>
    </p:spTree>
    <p:extLst>
      <p:ext uri="{BB962C8B-B14F-4D97-AF65-F5344CB8AC3E}">
        <p14:creationId xmlns:p14="http://schemas.microsoft.com/office/powerpoint/2010/main" val="1200451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B901D-275E-4A7C-A0AA-D3EC2007EE34}" type="slidenum">
              <a:rPr lang="en-US" smtClean="0"/>
              <a:t>23</a:t>
            </a:fld>
            <a:endParaRPr lang="en-US"/>
          </a:p>
        </p:txBody>
      </p:sp>
    </p:spTree>
    <p:extLst>
      <p:ext uri="{BB962C8B-B14F-4D97-AF65-F5344CB8AC3E}">
        <p14:creationId xmlns:p14="http://schemas.microsoft.com/office/powerpoint/2010/main" val="2157819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CAFB5C38-BFFC-4951-A738-AA885F8376CF}" type="datetime1">
              <a:rPr lang="en-US"/>
              <a:pPr>
                <a:defRPr/>
              </a:pPr>
              <a:t>2/7/2017</a:t>
            </a:fld>
            <a:endParaRPr lang="en-US" dirty="0"/>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r>
              <a:rPr lang="en-US" altLang="en-US"/>
              <a:t>1-</a:t>
            </a:r>
            <a:fld id="{0B8DC797-1A8B-48A6-A253-6C3FCDA5517F}" type="slidenum">
              <a:rPr lang="en-US" altLang="en-US"/>
              <a:pPr>
                <a:defRPr/>
              </a:pPr>
              <a:t>‹#›</a:t>
            </a:fld>
            <a:endParaRPr lang="en-US" altLang="en-US"/>
          </a:p>
        </p:txBody>
      </p:sp>
    </p:spTree>
    <p:extLst>
      <p:ext uri="{BB962C8B-B14F-4D97-AF65-F5344CB8AC3E}">
        <p14:creationId xmlns:p14="http://schemas.microsoft.com/office/powerpoint/2010/main" val="375194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435BF1-677C-4D80-B195-36416E37E5AF}"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467983B8-4C2F-4693-B41F-973E9F9D148F}" type="slidenum">
              <a:rPr lang="en-US" altLang="en-US"/>
              <a:pPr>
                <a:defRPr/>
              </a:pPr>
              <a:t>‹#›</a:t>
            </a:fld>
            <a:endParaRPr lang="en-US" altLang="en-US"/>
          </a:p>
        </p:txBody>
      </p:sp>
    </p:spTree>
    <p:extLst>
      <p:ext uri="{BB962C8B-B14F-4D97-AF65-F5344CB8AC3E}">
        <p14:creationId xmlns:p14="http://schemas.microsoft.com/office/powerpoint/2010/main" val="33846559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40B0D977-5C6C-4A71-947B-CA74FEA54A54}" type="datetime1">
              <a:rPr lang="en-US"/>
              <a:pPr>
                <a:defRPr/>
              </a:pPr>
              <a:t>2/7/2017</a:t>
            </a:fld>
            <a:endParaRPr lang="en-US"/>
          </a:p>
        </p:txBody>
      </p:sp>
      <p:sp>
        <p:nvSpPr>
          <p:cNvPr id="9" name="Footer Placeholder 4"/>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D0FC5E2A-F6D8-44E8-96D8-B860022A5243}" type="slidenum">
              <a:rPr lang="en-US" altLang="en-US"/>
              <a:pPr>
                <a:defRPr/>
              </a:pPr>
              <a:t>‹#›</a:t>
            </a:fld>
            <a:endParaRPr lang="en-US" altLang="en-US"/>
          </a:p>
        </p:txBody>
      </p:sp>
    </p:spTree>
    <p:extLst>
      <p:ext uri="{BB962C8B-B14F-4D97-AF65-F5344CB8AC3E}">
        <p14:creationId xmlns:p14="http://schemas.microsoft.com/office/powerpoint/2010/main" val="5033724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24C1270-0B1C-42CD-8684-1D1E9E72381F}"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7C85E758-6DFF-4D98-85FB-1B69D63D3062}" type="slidenum">
              <a:rPr lang="en-US" altLang="en-US"/>
              <a:pPr>
                <a:defRPr/>
              </a:pPr>
              <a:t>‹#›</a:t>
            </a:fld>
            <a:endParaRPr lang="en-US" altLang="en-US"/>
          </a:p>
        </p:txBody>
      </p:sp>
    </p:spTree>
    <p:extLst>
      <p:ext uri="{BB962C8B-B14F-4D97-AF65-F5344CB8AC3E}">
        <p14:creationId xmlns:p14="http://schemas.microsoft.com/office/powerpoint/2010/main" val="25952308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F9521243-EF59-4686-BE99-1AD86F045C2E}" type="datetime1">
              <a:rPr lang="en-US"/>
              <a:pPr>
                <a:defRPr/>
              </a:pPr>
              <a:t>2/7/2017</a:t>
            </a:fld>
            <a:endParaRPr lang="en-US"/>
          </a:p>
        </p:txBody>
      </p:sp>
      <p:sp>
        <p:nvSpPr>
          <p:cNvPr id="9"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C5186A77-313C-4A03-B758-905E05E77A12}" type="slidenum">
              <a:rPr lang="en-US" altLang="en-US"/>
              <a:pPr>
                <a:defRPr/>
              </a:pPr>
              <a:t>‹#›</a:t>
            </a:fld>
            <a:endParaRPr lang="en-US" altLang="en-US"/>
          </a:p>
        </p:txBody>
      </p:sp>
    </p:spTree>
    <p:extLst>
      <p:ext uri="{BB962C8B-B14F-4D97-AF65-F5344CB8AC3E}">
        <p14:creationId xmlns:p14="http://schemas.microsoft.com/office/powerpoint/2010/main" val="4204494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49586262-383C-4222-9902-C6DC8E9D8005}" type="datetime1">
              <a:rPr lang="en-US"/>
              <a:pPr>
                <a:defRPr/>
              </a:pPr>
              <a:t>2/7/2017</a:t>
            </a:fld>
            <a:endParaRPr lang="en-US"/>
          </a:p>
        </p:txBody>
      </p:sp>
      <p:sp>
        <p:nvSpPr>
          <p:cNvPr id="7"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43328C89-8FDB-47A3-9865-2D2CD1649F19}" type="slidenum">
              <a:rPr lang="en-US" altLang="en-US"/>
              <a:pPr>
                <a:defRPr/>
              </a:pPr>
              <a:t>‹#›</a:t>
            </a:fld>
            <a:endParaRPr lang="en-US" altLang="en-US"/>
          </a:p>
        </p:txBody>
      </p:sp>
    </p:spTree>
    <p:extLst>
      <p:ext uri="{BB962C8B-B14F-4D97-AF65-F5344CB8AC3E}">
        <p14:creationId xmlns:p14="http://schemas.microsoft.com/office/powerpoint/2010/main" val="123201949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900252-4520-432E-8B61-688FECFC3C1B}"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F8C6B100-2EF1-4D13-8621-9468ABAF9C9D}" type="slidenum">
              <a:rPr lang="en-US" altLang="en-US"/>
              <a:pPr>
                <a:defRPr/>
              </a:pPr>
              <a:t>‹#›</a:t>
            </a:fld>
            <a:endParaRPr lang="en-US" altLang="en-US"/>
          </a:p>
        </p:txBody>
      </p:sp>
    </p:spTree>
    <p:extLst>
      <p:ext uri="{BB962C8B-B14F-4D97-AF65-F5344CB8AC3E}">
        <p14:creationId xmlns:p14="http://schemas.microsoft.com/office/powerpoint/2010/main" val="310242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A76F8BA-1628-4966-8EC0-0AA01B58E5B4}"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24AA7BCB-4F12-49C1-8758-59B4E234D3B1}" type="slidenum">
              <a:rPr lang="en-US" altLang="en-US"/>
              <a:pPr>
                <a:defRPr/>
              </a:pPr>
              <a:t>‹#›</a:t>
            </a:fld>
            <a:endParaRPr lang="en-US" altLang="en-US"/>
          </a:p>
        </p:txBody>
      </p:sp>
    </p:spTree>
    <p:extLst>
      <p:ext uri="{BB962C8B-B14F-4D97-AF65-F5344CB8AC3E}">
        <p14:creationId xmlns:p14="http://schemas.microsoft.com/office/powerpoint/2010/main" val="153000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98D5D37-EFC4-4BAF-BF67-B68175B57625}" type="datetime1">
              <a:rPr lang="en-US"/>
              <a:pPr>
                <a:defRPr/>
              </a:pPr>
              <a:t>2/7/2017</a:t>
            </a:fld>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228600" y="787400"/>
            <a:ext cx="868363" cy="365125"/>
          </a:xfrm>
        </p:spPr>
        <p:txBody>
          <a:bodyPr/>
          <a:lstStyle>
            <a:lvl1pPr>
              <a:defRPr dirty="0"/>
            </a:lvl1pPr>
          </a:lstStyle>
          <a:p>
            <a:pPr>
              <a:defRPr/>
            </a:pPr>
            <a:r>
              <a:rPr lang="en-US" altLang="en-US"/>
              <a:t>1-</a:t>
            </a:r>
            <a:fld id="{398D13DE-68E5-4CF5-B20C-79155BC509E8}" type="slidenum">
              <a:rPr lang="en-US" altLang="en-US"/>
              <a:pPr>
                <a:defRPr/>
              </a:pPr>
              <a:t>‹#›</a:t>
            </a:fld>
            <a:endParaRPr lang="en-US" altLang="en-US"/>
          </a:p>
        </p:txBody>
      </p:sp>
    </p:spTree>
    <p:extLst>
      <p:ext uri="{BB962C8B-B14F-4D97-AF65-F5344CB8AC3E}">
        <p14:creationId xmlns:p14="http://schemas.microsoft.com/office/powerpoint/2010/main" val="399930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85574D-01F4-45F2-81D0-2D2BB2F5A710}"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7FBC4991-ABBE-478E-AA30-D8AB4476C2C6}" type="slidenum">
              <a:rPr lang="en-US" altLang="en-US"/>
              <a:pPr>
                <a:defRPr/>
              </a:pPr>
              <a:t>‹#›</a:t>
            </a:fld>
            <a:endParaRPr lang="en-US" altLang="en-US"/>
          </a:p>
        </p:txBody>
      </p:sp>
    </p:spTree>
    <p:extLst>
      <p:ext uri="{BB962C8B-B14F-4D97-AF65-F5344CB8AC3E}">
        <p14:creationId xmlns:p14="http://schemas.microsoft.com/office/powerpoint/2010/main" val="246376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02622972-7711-497A-9DED-A2FEC50CF851}"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7B05628-47FF-4851-BFB1-C4FEDAEE311E}" type="slidenum">
              <a:rPr lang="en-US" altLang="en-US"/>
              <a:pPr>
                <a:defRPr/>
              </a:pPr>
              <a:t>‹#›</a:t>
            </a:fld>
            <a:endParaRPr lang="en-US" altLang="en-US"/>
          </a:p>
        </p:txBody>
      </p:sp>
    </p:spTree>
    <p:extLst>
      <p:ext uri="{BB962C8B-B14F-4D97-AF65-F5344CB8AC3E}">
        <p14:creationId xmlns:p14="http://schemas.microsoft.com/office/powerpoint/2010/main" val="349854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A9B3A9AF-14BC-4FD8-9AD4-E00F41F9ED2F}" type="datetime1">
              <a:rPr lang="en-US"/>
              <a:pPr>
                <a:defRPr/>
              </a:pPr>
              <a:t>2/7/2017</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11" name="Slide Number Placeholder 5"/>
          <p:cNvSpPr>
            <a:spLocks noGrp="1"/>
          </p:cNvSpPr>
          <p:nvPr>
            <p:ph type="sldNum" sz="quarter" idx="12"/>
          </p:nvPr>
        </p:nvSpPr>
        <p:spPr/>
        <p:txBody>
          <a:bodyPr/>
          <a:lstStyle>
            <a:lvl1pPr>
              <a:defRPr/>
            </a:lvl1pPr>
          </a:lstStyle>
          <a:p>
            <a:pPr>
              <a:defRPr/>
            </a:pPr>
            <a:fld id="{1552F640-2CD0-4E0A-90ED-564D9E0FA7F2}" type="slidenum">
              <a:rPr lang="en-US" altLang="en-US"/>
              <a:pPr>
                <a:defRPr/>
              </a:pPr>
              <a:t>‹#›</a:t>
            </a:fld>
            <a:endParaRPr lang="en-US" altLang="en-US"/>
          </a:p>
        </p:txBody>
      </p:sp>
    </p:spTree>
    <p:extLst>
      <p:ext uri="{BB962C8B-B14F-4D97-AF65-F5344CB8AC3E}">
        <p14:creationId xmlns:p14="http://schemas.microsoft.com/office/powerpoint/2010/main" val="17349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BAF8D57-CEDA-45A3-91AC-8758152BE884}" type="datetime1">
              <a:rPr lang="en-US"/>
              <a:pPr>
                <a:defRPr/>
              </a:pPr>
              <a:t>2/7/2017</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6" name="Slide Number Placeholder 4"/>
          <p:cNvSpPr>
            <a:spLocks noGrp="1"/>
          </p:cNvSpPr>
          <p:nvPr>
            <p:ph type="sldNum" sz="quarter" idx="12"/>
          </p:nvPr>
        </p:nvSpPr>
        <p:spPr/>
        <p:txBody>
          <a:bodyPr/>
          <a:lstStyle>
            <a:lvl1pPr>
              <a:defRPr/>
            </a:lvl1pPr>
          </a:lstStyle>
          <a:p>
            <a:pPr>
              <a:defRPr/>
            </a:pPr>
            <a:fld id="{9723ABCC-1420-4FDC-9224-89B63CF1DE3F}" type="slidenum">
              <a:rPr lang="en-US" altLang="en-US"/>
              <a:pPr>
                <a:defRPr/>
              </a:pPr>
              <a:t>‹#›</a:t>
            </a:fld>
            <a:endParaRPr lang="en-US" altLang="en-US"/>
          </a:p>
        </p:txBody>
      </p:sp>
    </p:spTree>
    <p:extLst>
      <p:ext uri="{BB962C8B-B14F-4D97-AF65-F5344CB8AC3E}">
        <p14:creationId xmlns:p14="http://schemas.microsoft.com/office/powerpoint/2010/main" val="367009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2C7B840A-8BFE-4475-9676-95D07CB23CB8}" type="datetime1">
              <a:rPr lang="en-US"/>
              <a:pPr>
                <a:defRPr/>
              </a:pPr>
              <a:t>2/7/2017</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5" name="Slide Number Placeholder 3"/>
          <p:cNvSpPr>
            <a:spLocks noGrp="1"/>
          </p:cNvSpPr>
          <p:nvPr>
            <p:ph type="sldNum" sz="quarter" idx="12"/>
          </p:nvPr>
        </p:nvSpPr>
        <p:spPr/>
        <p:txBody>
          <a:bodyPr/>
          <a:lstStyle>
            <a:lvl1pPr>
              <a:defRPr/>
            </a:lvl1pPr>
          </a:lstStyle>
          <a:p>
            <a:pPr>
              <a:defRPr/>
            </a:pPr>
            <a:r>
              <a:rPr lang="en-US" altLang="en-US"/>
              <a:t>1-</a:t>
            </a:r>
            <a:fld id="{5A2DC65D-883D-418D-9350-B893958F72FA}" type="slidenum">
              <a:rPr lang="en-US" altLang="en-US"/>
              <a:pPr>
                <a:defRPr/>
              </a:pPr>
              <a:t>‹#›</a:t>
            </a:fld>
            <a:endParaRPr lang="en-US" altLang="en-US"/>
          </a:p>
        </p:txBody>
      </p:sp>
    </p:spTree>
    <p:extLst>
      <p:ext uri="{BB962C8B-B14F-4D97-AF65-F5344CB8AC3E}">
        <p14:creationId xmlns:p14="http://schemas.microsoft.com/office/powerpoint/2010/main" val="191089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3F8C4A0-5D62-401A-AD7E-8AD2837B81D3}"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p:txBody>
          <a:bodyPr/>
          <a:lstStyle>
            <a:lvl1pPr>
              <a:defRPr/>
            </a:lvl1pPr>
          </a:lstStyle>
          <a:p>
            <a:pPr>
              <a:defRPr/>
            </a:pPr>
            <a:r>
              <a:rPr lang="en-US" altLang="en-US"/>
              <a:t>1-</a:t>
            </a:r>
            <a:fld id="{EDDB917A-A70F-4BAF-8516-CDB99C4B31EC}" type="slidenum">
              <a:rPr lang="en-US" altLang="en-US"/>
              <a:pPr>
                <a:defRPr/>
              </a:pPr>
              <a:t>‹#›</a:t>
            </a:fld>
            <a:endParaRPr lang="en-US" altLang="en-US"/>
          </a:p>
        </p:txBody>
      </p:sp>
    </p:spTree>
    <p:extLst>
      <p:ext uri="{BB962C8B-B14F-4D97-AF65-F5344CB8AC3E}">
        <p14:creationId xmlns:p14="http://schemas.microsoft.com/office/powerpoint/2010/main" val="122789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8F83713-B4EF-4E1A-A0FD-21C435B2530A}"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r>
              <a:rPr lang="en-US" altLang="en-US"/>
              <a:t>1-</a:t>
            </a:r>
            <a:fld id="{16650BCE-8329-4568-B7AA-6E9066EE63FC}" type="slidenum">
              <a:rPr lang="en-US" altLang="en-US"/>
              <a:pPr>
                <a:defRPr/>
              </a:pPr>
              <a:t>‹#›</a:t>
            </a:fld>
            <a:endParaRPr lang="en-US" altLang="en-US"/>
          </a:p>
        </p:txBody>
      </p:sp>
    </p:spTree>
    <p:extLst>
      <p:ext uri="{BB962C8B-B14F-4D97-AF65-F5344CB8AC3E}">
        <p14:creationId xmlns:p14="http://schemas.microsoft.com/office/powerpoint/2010/main" val="173907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ADDDBAD-7D84-42D7-9E95-868EA622E1F6}" type="datetime1">
              <a:rPr lang="en-US"/>
              <a:pPr>
                <a:defRPr/>
              </a:pPr>
              <a:t>2/7/2017</a:t>
            </a:fld>
            <a:endParaRPr 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Copyright © 2012 Pearson Education, Inc. Publishing as Prentice Hall</a:t>
            </a: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a:solidFill>
                  <a:srgbClr val="FEFFFF"/>
                </a:solidFill>
              </a:defRPr>
            </a:lvl1pPr>
          </a:lstStyle>
          <a:p>
            <a:pPr>
              <a:defRPr/>
            </a:pPr>
            <a:fld id="{4D9478DB-4F32-4B0B-A350-4156F84C58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Lst>
  <p:hf hd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acti.net/" TargetMode="External"/><Relationship Id="rId2" Type="http://schemas.openxmlformats.org/officeDocument/2006/relationships/hyperlink" Target="http://www.alertra.com/" TargetMode="External"/><Relationship Id="rId1" Type="http://schemas.openxmlformats.org/officeDocument/2006/relationships/slideLayout" Target="../slideLayouts/slideLayout2.xml"/><Relationship Id="rId5" Type="http://schemas.openxmlformats.org/officeDocument/2006/relationships/hyperlink" Target="http://dag.wieers.com/home-made/dstat/" TargetMode="External"/><Relationship Id="rId4" Type="http://schemas.openxmlformats.org/officeDocument/2006/relationships/hyperlink" Target="http://www.collectd.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teuptime.com/" TargetMode="External"/><Relationship Id="rId2" Type="http://schemas.openxmlformats.org/officeDocument/2006/relationships/hyperlink" Target="http://www.zabbix.com/" TargetMode="External"/><Relationship Id="rId1" Type="http://schemas.openxmlformats.org/officeDocument/2006/relationships/slideLayout" Target="../slideLayouts/slideLayout2.xml"/><Relationship Id="rId5" Type="http://schemas.openxmlformats.org/officeDocument/2006/relationships/hyperlink" Target="http://www.rrdtool.org/" TargetMode="External"/><Relationship Id="rId4" Type="http://schemas.openxmlformats.org/officeDocument/2006/relationships/hyperlink" Target="http://www.arizona-software.ch/graphclic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1943100" y="2514600"/>
            <a:ext cx="6599238" cy="2262188"/>
          </a:xfrm>
        </p:spPr>
        <p:txBody>
          <a:bodyPr/>
          <a:lstStyle/>
          <a:p>
            <a:pPr eaLnBrk="1" hangingPunct="1"/>
            <a:r>
              <a:rPr lang="en-US" altLang="en-US" dirty="0" smtClean="0"/>
              <a:t>Chapter </a:t>
            </a:r>
            <a:r>
              <a:rPr lang="en-US" altLang="en-US" dirty="0" smtClean="0"/>
              <a:t>6</a:t>
            </a:r>
            <a:endParaRPr lang="en-US" altLang="en-US" dirty="0" smtClean="0"/>
          </a:p>
        </p:txBody>
      </p:sp>
      <p:sp>
        <p:nvSpPr>
          <p:cNvPr id="11267" name="Subtitle 4"/>
          <p:cNvSpPr>
            <a:spLocks noGrp="1"/>
          </p:cNvSpPr>
          <p:nvPr>
            <p:ph type="subTitle" idx="1"/>
          </p:nvPr>
        </p:nvSpPr>
        <p:spPr>
          <a:xfrm>
            <a:off x="1943100" y="4776788"/>
            <a:ext cx="6599238" cy="1127125"/>
          </a:xfrm>
        </p:spPr>
        <p:txBody>
          <a:bodyPr rtlCol="0">
            <a:normAutofit/>
          </a:bodyPr>
          <a:lstStyle/>
          <a:p>
            <a:pPr eaLnBrk="1" fontAlgn="auto" hangingPunct="1">
              <a:spcAft>
                <a:spcPts val="0"/>
              </a:spcAft>
              <a:defRPr/>
            </a:pPr>
            <a:r>
              <a:rPr lang="en-US" dirty="0"/>
              <a:t>CAPACITY </a:t>
            </a:r>
            <a:r>
              <a:rPr lang="en-US" dirty="0" smtClean="0"/>
              <a:t>PLANNING</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09600"/>
            <a:ext cx="6683765" cy="960668"/>
          </a:xfrm>
        </p:spPr>
        <p:txBody>
          <a:bodyPr/>
          <a:lstStyle/>
          <a:p>
            <a:r>
              <a:rPr lang="en-US" dirty="0">
                <a:latin typeface="Century Gothic (Body)"/>
                <a:cs typeface="Arial" panose="020B0604020202020204" pitchFamily="34" charset="0"/>
              </a:rPr>
              <a:t>SYSTEM METRICS</a:t>
            </a:r>
            <a:endParaRPr lang="en-US" dirty="0">
              <a:latin typeface="Century Gothic (Body)"/>
            </a:endParaRPr>
          </a:p>
        </p:txBody>
      </p:sp>
      <p:sp>
        <p:nvSpPr>
          <p:cNvPr id="3" name="Content Placeholder 2"/>
          <p:cNvSpPr>
            <a:spLocks noGrp="1"/>
          </p:cNvSpPr>
          <p:nvPr>
            <p:ph idx="1"/>
          </p:nvPr>
        </p:nvSpPr>
        <p:spPr>
          <a:xfrm>
            <a:off x="1143000" y="1570268"/>
            <a:ext cx="7696200" cy="5059132"/>
          </a:xfrm>
        </p:spPr>
        <p:txBody>
          <a:bodyPr>
            <a:noAutofit/>
          </a:bodyPr>
          <a:lstStyle/>
          <a:p>
            <a:pPr algn="just"/>
            <a:r>
              <a:rPr lang="en-US" sz="1700" dirty="0">
                <a:solidFill>
                  <a:schemeClr val="tx1"/>
                </a:solidFill>
                <a:latin typeface="Century Gothic (Body)"/>
                <a:cs typeface="Arial" panose="020B0604020202020204" pitchFamily="34" charset="0"/>
              </a:rPr>
              <a:t>A machine instance (physical or virtual) is primarily defined by four essential resources:</a:t>
            </a:r>
          </a:p>
          <a:p>
            <a:pPr lvl="1" algn="just"/>
            <a:r>
              <a:rPr lang="en-US" sz="1700" dirty="0">
                <a:solidFill>
                  <a:schemeClr val="tx1"/>
                </a:solidFill>
                <a:latin typeface="Century Gothic (Body)"/>
                <a:cs typeface="Arial" panose="020B0604020202020204" pitchFamily="34" charset="0"/>
              </a:rPr>
              <a:t>CPU </a:t>
            </a:r>
          </a:p>
          <a:p>
            <a:pPr lvl="1" algn="just"/>
            <a:r>
              <a:rPr lang="en-US" sz="1700" dirty="0">
                <a:solidFill>
                  <a:schemeClr val="tx1"/>
                </a:solidFill>
                <a:latin typeface="Century Gothic (Body)"/>
                <a:cs typeface="Arial" panose="020B0604020202020204" pitchFamily="34" charset="0"/>
              </a:rPr>
              <a:t>Memory (RAM) </a:t>
            </a:r>
          </a:p>
          <a:p>
            <a:pPr lvl="1" algn="just"/>
            <a:r>
              <a:rPr lang="en-US" sz="1700" dirty="0">
                <a:solidFill>
                  <a:schemeClr val="tx1"/>
                </a:solidFill>
                <a:latin typeface="Century Gothic (Body)"/>
                <a:cs typeface="Arial" panose="020B0604020202020204" pitchFamily="34" charset="0"/>
              </a:rPr>
              <a:t>Disk</a:t>
            </a:r>
          </a:p>
          <a:p>
            <a:pPr lvl="1" algn="just"/>
            <a:r>
              <a:rPr lang="en-US" sz="1700" dirty="0">
                <a:solidFill>
                  <a:schemeClr val="tx1"/>
                </a:solidFill>
                <a:latin typeface="Century Gothic (Body)"/>
                <a:cs typeface="Arial" panose="020B0604020202020204" pitchFamily="34" charset="0"/>
              </a:rPr>
              <a:t>Network connectivity  </a:t>
            </a:r>
          </a:p>
          <a:p>
            <a:pPr algn="just"/>
            <a:r>
              <a:rPr lang="en-US" sz="1700" dirty="0">
                <a:solidFill>
                  <a:schemeClr val="tx1"/>
                </a:solidFill>
                <a:latin typeface="Century Gothic (Body)"/>
                <a:cs typeface="Arial" panose="020B0604020202020204" pitchFamily="34" charset="0"/>
              </a:rPr>
              <a:t>Each of these resources can be measured by tools that are operating-system-specific, but for which tools that are their counterparts exist for all operating systems. Indeed, many of these tools were written specifically to build the operating systems themselves, but that's another story. In Linux/UNIX, you might use the </a:t>
            </a:r>
            <a:r>
              <a:rPr lang="en-US" sz="1700" i="1" dirty="0" err="1">
                <a:solidFill>
                  <a:schemeClr val="tx1"/>
                </a:solidFill>
                <a:latin typeface="Century Gothic (Body)"/>
                <a:cs typeface="Arial" panose="020B0604020202020204" pitchFamily="34" charset="0"/>
              </a:rPr>
              <a:t>sar</a:t>
            </a:r>
            <a:r>
              <a:rPr lang="en-US" sz="1700" dirty="0">
                <a:solidFill>
                  <a:schemeClr val="tx1"/>
                </a:solidFill>
                <a:latin typeface="Century Gothic (Body)"/>
                <a:cs typeface="Arial" panose="020B0604020202020204" pitchFamily="34" charset="0"/>
              </a:rPr>
              <a:t> command to display the level of CPU activity. </a:t>
            </a:r>
            <a:r>
              <a:rPr lang="en-US" sz="1700" i="1" dirty="0" err="1">
                <a:solidFill>
                  <a:schemeClr val="tx1"/>
                </a:solidFill>
                <a:latin typeface="Century Gothic (Body)"/>
                <a:cs typeface="Arial" panose="020B0604020202020204" pitchFamily="34" charset="0"/>
              </a:rPr>
              <a:t>sar</a:t>
            </a:r>
            <a:r>
              <a:rPr lang="en-US" sz="1700" dirty="0">
                <a:solidFill>
                  <a:schemeClr val="tx1"/>
                </a:solidFill>
                <a:latin typeface="Century Gothic (Body)"/>
                <a:cs typeface="Arial" panose="020B0604020202020204" pitchFamily="34" charset="0"/>
              </a:rPr>
              <a:t> is installed in Linux as part of the </a:t>
            </a:r>
            <a:r>
              <a:rPr lang="en-US" sz="1700" i="1" dirty="0" err="1">
                <a:solidFill>
                  <a:schemeClr val="tx1"/>
                </a:solidFill>
                <a:latin typeface="Century Gothic (Body)"/>
                <a:cs typeface="Arial" panose="020B0604020202020204" pitchFamily="34" charset="0"/>
              </a:rPr>
              <a:t>sysstat</a:t>
            </a:r>
            <a:r>
              <a:rPr lang="en-US" sz="1700" dirty="0">
                <a:solidFill>
                  <a:schemeClr val="tx1"/>
                </a:solidFill>
                <a:latin typeface="Century Gothic (Body)"/>
                <a:cs typeface="Arial" panose="020B0604020202020204" pitchFamily="34" charset="0"/>
              </a:rPr>
              <a:t> package. In Windows, a similar measurement may be made using the Task Manager, the data from which can be dumped to a performance log and/or graphed</a:t>
            </a:r>
            <a:r>
              <a:rPr lang="en-US" sz="1700" dirty="0" smtClean="0">
                <a:solidFill>
                  <a:schemeClr val="tx1"/>
                </a:solidFill>
                <a:latin typeface="Century Gothic (Body)"/>
                <a:cs typeface="Arial" panose="020B0604020202020204" pitchFamily="34" charset="0"/>
              </a:rPr>
              <a:t>.</a:t>
            </a:r>
            <a:endParaRPr lang="en-US" sz="1700" dirty="0">
              <a:solidFill>
                <a:schemeClr val="tx1"/>
              </a:solidFill>
              <a:latin typeface="Century Gothic (Body)"/>
              <a:cs typeface="Arial" panose="020B0604020202020204" pitchFamily="34" charset="0"/>
            </a:endParaRPr>
          </a:p>
        </p:txBody>
      </p:sp>
    </p:spTree>
    <p:extLst>
      <p:ext uri="{BB962C8B-B14F-4D97-AF65-F5344CB8AC3E}">
        <p14:creationId xmlns:p14="http://schemas.microsoft.com/office/powerpoint/2010/main" val="20875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7315200" cy="1219200"/>
          </a:xfrm>
        </p:spPr>
        <p:txBody>
          <a:bodyPr/>
          <a:lstStyle/>
          <a:p>
            <a:r>
              <a:rPr lang="en-US" dirty="0">
                <a:latin typeface="Century Gothic (Body)"/>
                <a:cs typeface="Arial" panose="020B0604020202020204" pitchFamily="34" charset="0"/>
              </a:rPr>
              <a:t>SYSTEM METRICS LAMP Performance Monitoring Tools</a:t>
            </a:r>
            <a:endParaRPr lang="en-US" dirty="0">
              <a:latin typeface="Century Gothic (Body)"/>
            </a:endParaRPr>
          </a:p>
        </p:txBody>
      </p:sp>
      <p:sp>
        <p:nvSpPr>
          <p:cNvPr id="3" name="Content Placeholder 2"/>
          <p:cNvSpPr>
            <a:spLocks noGrp="1"/>
          </p:cNvSpPr>
          <p:nvPr>
            <p:ph idx="1"/>
          </p:nvPr>
        </p:nvSpPr>
        <p:spPr>
          <a:xfrm>
            <a:off x="1600200" y="1905000"/>
            <a:ext cx="7315200" cy="4800600"/>
          </a:xfrm>
        </p:spPr>
        <p:txBody>
          <a:bodyPr>
            <a:normAutofit lnSpcReduction="10000"/>
          </a:bodyPr>
          <a:lstStyle/>
          <a:p>
            <a:pPr>
              <a:lnSpc>
                <a:spcPct val="110000"/>
              </a:lnSpc>
            </a:pPr>
            <a:r>
              <a:rPr lang="en-US" dirty="0" err="1">
                <a:solidFill>
                  <a:schemeClr val="tx1"/>
                </a:solidFill>
                <a:latin typeface="Century Gothic (Body)"/>
                <a:cs typeface="Arial" panose="020B0604020202020204" pitchFamily="34" charset="0"/>
              </a:rPr>
              <a:t>Alertra</a:t>
            </a:r>
            <a:r>
              <a:rPr lang="en-US" dirty="0">
                <a:solidFill>
                  <a:schemeClr val="tx1"/>
                </a:solidFill>
                <a:latin typeface="Century Gothic (Body)"/>
                <a:cs typeface="Arial" panose="020B0604020202020204" pitchFamily="34" charset="0"/>
              </a:rPr>
              <a:t>:</a:t>
            </a:r>
          </a:p>
          <a:p>
            <a:pPr lvl="1">
              <a:lnSpc>
                <a:spcPct val="110000"/>
              </a:lnSpc>
            </a:pPr>
            <a:r>
              <a:rPr lang="en-US" dirty="0">
                <a:latin typeface="Century Gothic (Body)"/>
                <a:cs typeface="Arial" panose="020B0604020202020204" pitchFamily="34" charset="0"/>
              </a:rPr>
              <a:t> </a:t>
            </a:r>
            <a:r>
              <a:rPr lang="en-US" dirty="0">
                <a:latin typeface="Century Gothic (Body)"/>
                <a:cs typeface="Arial" panose="020B0604020202020204" pitchFamily="34" charset="0"/>
                <a:hlinkClick r:id="rId2"/>
              </a:rPr>
              <a:t>http://www.alertra.com</a:t>
            </a:r>
            <a:endParaRPr lang="en-US" dirty="0">
              <a:latin typeface="Century Gothic (Body)"/>
              <a:cs typeface="Arial" panose="020B0604020202020204" pitchFamily="34" charset="0"/>
            </a:endParaRPr>
          </a:p>
          <a:p>
            <a:pPr lvl="1" algn="just">
              <a:lnSpc>
                <a:spcPct val="110000"/>
              </a:lnSpc>
            </a:pPr>
            <a:r>
              <a:rPr lang="en-US" dirty="0">
                <a:solidFill>
                  <a:schemeClr val="tx1"/>
                </a:solidFill>
                <a:latin typeface="Century Gothic (Body)"/>
                <a:cs typeface="Arial" panose="020B0604020202020204" pitchFamily="34" charset="0"/>
              </a:rPr>
              <a:t>Web site monitoring service</a:t>
            </a:r>
          </a:p>
          <a:p>
            <a:pPr>
              <a:lnSpc>
                <a:spcPct val="110000"/>
              </a:lnSpc>
            </a:pPr>
            <a:r>
              <a:rPr lang="en-US" dirty="0">
                <a:solidFill>
                  <a:schemeClr val="tx1"/>
                </a:solidFill>
                <a:latin typeface="Century Gothic (Body)"/>
                <a:cs typeface="Arial" panose="020B0604020202020204" pitchFamily="34" charset="0"/>
              </a:rPr>
              <a:t>Cacti:</a:t>
            </a:r>
          </a:p>
          <a:p>
            <a:pPr lvl="1">
              <a:lnSpc>
                <a:spcPct val="110000"/>
              </a:lnSpc>
            </a:pPr>
            <a:r>
              <a:rPr lang="en-US" dirty="0">
                <a:latin typeface="Century Gothic (Body)"/>
                <a:cs typeface="Arial" panose="020B0604020202020204" pitchFamily="34" charset="0"/>
                <a:hlinkClick r:id="rId3"/>
              </a:rPr>
              <a:t>http://www.cacti.net</a:t>
            </a:r>
            <a:endParaRPr lang="en-US" dirty="0">
              <a:latin typeface="Century Gothic (Body)"/>
              <a:cs typeface="Arial" panose="020B0604020202020204" pitchFamily="34" charset="0"/>
            </a:endParaRPr>
          </a:p>
          <a:p>
            <a:pPr lvl="1">
              <a:lnSpc>
                <a:spcPct val="110000"/>
              </a:lnSpc>
            </a:pPr>
            <a:r>
              <a:rPr lang="en-US" dirty="0">
                <a:solidFill>
                  <a:schemeClr val="tx1"/>
                </a:solidFill>
                <a:latin typeface="Century Gothic (Body)"/>
                <a:cs typeface="Arial" panose="020B0604020202020204" pitchFamily="34" charset="0"/>
              </a:rPr>
              <a:t>Open source </a:t>
            </a:r>
            <a:r>
              <a:rPr lang="en-US" dirty="0" err="1">
                <a:solidFill>
                  <a:schemeClr val="tx1"/>
                </a:solidFill>
                <a:latin typeface="Century Gothic (Body)"/>
                <a:cs typeface="Arial" panose="020B0604020202020204" pitchFamily="34" charset="0"/>
              </a:rPr>
              <a:t>RRDTool</a:t>
            </a:r>
            <a:r>
              <a:rPr lang="en-US" dirty="0">
                <a:solidFill>
                  <a:schemeClr val="tx1"/>
                </a:solidFill>
                <a:latin typeface="Century Gothic (Body)"/>
                <a:cs typeface="Arial" panose="020B0604020202020204" pitchFamily="34" charset="0"/>
              </a:rPr>
              <a:t> graphing module</a:t>
            </a:r>
          </a:p>
          <a:p>
            <a:pPr>
              <a:lnSpc>
                <a:spcPct val="110000"/>
              </a:lnSpc>
            </a:pPr>
            <a:r>
              <a:rPr lang="en-US" dirty="0" err="1">
                <a:solidFill>
                  <a:schemeClr val="tx1"/>
                </a:solidFill>
                <a:latin typeface="Century Gothic (Body)"/>
                <a:cs typeface="Arial" panose="020B0604020202020204" pitchFamily="34" charset="0"/>
              </a:rPr>
              <a:t>Collectd</a:t>
            </a:r>
            <a:r>
              <a:rPr lang="en-US" dirty="0">
                <a:solidFill>
                  <a:schemeClr val="tx1"/>
                </a:solidFill>
                <a:latin typeface="Century Gothic (Body)"/>
                <a:cs typeface="Arial" panose="020B0604020202020204" pitchFamily="34" charset="0"/>
              </a:rPr>
              <a:t>:</a:t>
            </a:r>
          </a:p>
          <a:p>
            <a:pPr lvl="1">
              <a:lnSpc>
                <a:spcPct val="110000"/>
              </a:lnSpc>
            </a:pPr>
            <a:r>
              <a:rPr lang="en-US" dirty="0">
                <a:latin typeface="Century Gothic (Body)"/>
                <a:cs typeface="Arial" panose="020B0604020202020204" pitchFamily="34" charset="0"/>
                <a:hlinkClick r:id="rId4"/>
              </a:rPr>
              <a:t>http://www.collectd.org</a:t>
            </a:r>
            <a:endParaRPr lang="en-US" dirty="0">
              <a:latin typeface="Century Gothic (Body)"/>
              <a:cs typeface="Arial" panose="020B0604020202020204" pitchFamily="34" charset="0"/>
            </a:endParaRPr>
          </a:p>
          <a:p>
            <a:pPr lvl="1">
              <a:lnSpc>
                <a:spcPct val="110000"/>
              </a:lnSpc>
            </a:pPr>
            <a:r>
              <a:rPr lang="en-US" dirty="0">
                <a:solidFill>
                  <a:schemeClr val="tx1"/>
                </a:solidFill>
                <a:latin typeface="Century Gothic (Body)"/>
                <a:cs typeface="Arial" panose="020B0604020202020204" pitchFamily="34" charset="0"/>
              </a:rPr>
              <a:t>System statistics	collection daemon</a:t>
            </a:r>
          </a:p>
          <a:p>
            <a:pPr>
              <a:lnSpc>
                <a:spcPct val="110000"/>
              </a:lnSpc>
            </a:pPr>
            <a:r>
              <a:rPr lang="en-US" dirty="0" err="1">
                <a:solidFill>
                  <a:schemeClr val="tx1"/>
                </a:solidFill>
                <a:latin typeface="Century Gothic (Body)"/>
                <a:cs typeface="Arial" panose="020B0604020202020204" pitchFamily="34" charset="0"/>
              </a:rPr>
              <a:t>Dstat</a:t>
            </a:r>
            <a:r>
              <a:rPr lang="en-US" dirty="0">
                <a:solidFill>
                  <a:schemeClr val="tx1"/>
                </a:solidFill>
                <a:latin typeface="Century Gothic (Body)"/>
                <a:cs typeface="Arial" panose="020B0604020202020204" pitchFamily="34" charset="0"/>
              </a:rPr>
              <a:t>:</a:t>
            </a:r>
          </a:p>
          <a:p>
            <a:pPr lvl="1">
              <a:lnSpc>
                <a:spcPct val="110000"/>
              </a:lnSpc>
            </a:pPr>
            <a:r>
              <a:rPr lang="en-US" dirty="0">
                <a:latin typeface="Century Gothic (Body)"/>
                <a:cs typeface="Arial" panose="020B0604020202020204" pitchFamily="34" charset="0"/>
                <a:hlinkClick r:id="rId5"/>
              </a:rPr>
              <a:t>http://dag.wieers.com/home-made/dstat/</a:t>
            </a:r>
            <a:endParaRPr lang="en-US" dirty="0">
              <a:latin typeface="Century Gothic (Body)"/>
              <a:cs typeface="Arial" panose="020B0604020202020204" pitchFamily="34" charset="0"/>
            </a:endParaRPr>
          </a:p>
          <a:p>
            <a:pPr lvl="1">
              <a:lnSpc>
                <a:spcPct val="110000"/>
              </a:lnSpc>
            </a:pPr>
            <a:r>
              <a:rPr lang="en-US" dirty="0">
                <a:solidFill>
                  <a:schemeClr val="tx1"/>
                </a:solidFill>
                <a:latin typeface="Century Gothic (Body)"/>
                <a:cs typeface="Arial" panose="020B0604020202020204" pitchFamily="34" charset="0"/>
              </a:rPr>
              <a:t>System statistics utility; replaces </a:t>
            </a:r>
            <a:r>
              <a:rPr lang="en-US" dirty="0" err="1">
                <a:solidFill>
                  <a:schemeClr val="tx1"/>
                </a:solidFill>
                <a:latin typeface="Century Gothic (Body)"/>
                <a:cs typeface="Arial" panose="020B0604020202020204" pitchFamily="34" charset="0"/>
              </a:rPr>
              <a:t>vmstat</a:t>
            </a:r>
            <a:r>
              <a:rPr lang="en-US" dirty="0">
                <a:solidFill>
                  <a:schemeClr val="tx1"/>
                </a:solidFill>
                <a:latin typeface="Century Gothic (Body)"/>
                <a:cs typeface="Arial" panose="020B0604020202020204" pitchFamily="34" charset="0"/>
              </a:rPr>
              <a:t>, </a:t>
            </a:r>
            <a:r>
              <a:rPr lang="en-US" dirty="0" err="1">
                <a:solidFill>
                  <a:schemeClr val="tx1"/>
                </a:solidFill>
                <a:latin typeface="Century Gothic (Body)"/>
                <a:cs typeface="Arial" panose="020B0604020202020204" pitchFamily="34" charset="0"/>
              </a:rPr>
              <a:t>iostat</a:t>
            </a:r>
            <a:r>
              <a:rPr lang="en-US" dirty="0">
                <a:solidFill>
                  <a:schemeClr val="tx1"/>
                </a:solidFill>
                <a:latin typeface="Century Gothic (Body)"/>
                <a:cs typeface="Arial" panose="020B0604020202020204" pitchFamily="34" charset="0"/>
              </a:rPr>
              <a:t>, </a:t>
            </a:r>
            <a:r>
              <a:rPr lang="en-US" dirty="0" err="1">
                <a:solidFill>
                  <a:schemeClr val="tx1"/>
                </a:solidFill>
                <a:latin typeface="Century Gothic (Body)"/>
                <a:cs typeface="Arial" panose="020B0604020202020204" pitchFamily="34" charset="0"/>
              </a:rPr>
              <a:t>netstat</a:t>
            </a:r>
            <a:r>
              <a:rPr lang="en-US" dirty="0">
                <a:solidFill>
                  <a:schemeClr val="tx1"/>
                </a:solidFill>
                <a:latin typeface="Century Gothic (Body)"/>
                <a:cs typeface="Arial" panose="020B0604020202020204" pitchFamily="34" charset="0"/>
              </a:rPr>
              <a:t> and </a:t>
            </a:r>
            <a:r>
              <a:rPr lang="en-US" dirty="0" err="1">
                <a:solidFill>
                  <a:schemeClr val="tx1"/>
                </a:solidFill>
                <a:latin typeface="Century Gothic (Body)"/>
                <a:cs typeface="Arial" panose="020B0604020202020204" pitchFamily="34" charset="0"/>
              </a:rPr>
              <a:t>ifstat</a:t>
            </a:r>
            <a:endParaRPr lang="en-US" dirty="0">
              <a:solidFill>
                <a:schemeClr val="tx1"/>
              </a:solidFill>
              <a:latin typeface="Century Gothic (Body)"/>
              <a:cs typeface="Arial" panose="020B0604020202020204" pitchFamily="34" charset="0"/>
            </a:endParaRPr>
          </a:p>
        </p:txBody>
      </p:sp>
    </p:spTree>
    <p:extLst>
      <p:ext uri="{BB962C8B-B14F-4D97-AF65-F5344CB8AC3E}">
        <p14:creationId xmlns:p14="http://schemas.microsoft.com/office/powerpoint/2010/main" val="2300762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543800" cy="1219200"/>
          </a:xfrm>
        </p:spPr>
        <p:txBody>
          <a:bodyPr/>
          <a:lstStyle/>
          <a:p>
            <a:r>
              <a:rPr lang="en-US" dirty="0">
                <a:latin typeface="Century Gothic (Body)"/>
                <a:cs typeface="Arial" panose="020B0604020202020204" pitchFamily="34" charset="0"/>
              </a:rPr>
              <a:t>SYSTEM METRICS LAMP Performance Monitoring Tools</a:t>
            </a:r>
            <a:endParaRPr lang="en-US" dirty="0">
              <a:latin typeface="Century Gothic (Body)"/>
            </a:endParaRPr>
          </a:p>
        </p:txBody>
      </p:sp>
      <p:sp>
        <p:nvSpPr>
          <p:cNvPr id="3" name="Content Placeholder 2"/>
          <p:cNvSpPr>
            <a:spLocks noGrp="1"/>
          </p:cNvSpPr>
          <p:nvPr>
            <p:ph idx="1"/>
          </p:nvPr>
        </p:nvSpPr>
        <p:spPr>
          <a:xfrm>
            <a:off x="1447800" y="1752600"/>
            <a:ext cx="7391400" cy="4876800"/>
          </a:xfrm>
        </p:spPr>
        <p:txBody>
          <a:bodyPr>
            <a:normAutofit/>
          </a:bodyPr>
          <a:lstStyle/>
          <a:p>
            <a:r>
              <a:rPr lang="en-US" dirty="0" err="1">
                <a:solidFill>
                  <a:schemeClr val="tx1"/>
                </a:solidFill>
                <a:latin typeface="Century Gothic (Body)"/>
                <a:cs typeface="Arial" panose="020B0604020202020204" pitchFamily="34" charset="0"/>
              </a:rPr>
              <a:t>Zabbix</a:t>
            </a:r>
            <a:endParaRPr lang="en-US" dirty="0">
              <a:solidFill>
                <a:schemeClr val="tx1"/>
              </a:solidFill>
              <a:latin typeface="Century Gothic (Body)"/>
              <a:cs typeface="Arial" panose="020B0604020202020204" pitchFamily="34" charset="0"/>
            </a:endParaRPr>
          </a:p>
          <a:p>
            <a:pPr lvl="1"/>
            <a:r>
              <a:rPr lang="en-US" dirty="0">
                <a:latin typeface="Century Gothic (Body)"/>
                <a:cs typeface="Arial" panose="020B0604020202020204" pitchFamily="34" charset="0"/>
                <a:hlinkClick r:id="rId2"/>
              </a:rPr>
              <a:t>http://www.zabbix.com</a:t>
            </a:r>
            <a:endParaRPr lang="en-US" dirty="0">
              <a:latin typeface="Century Gothic (Body)"/>
              <a:cs typeface="Arial" panose="020B0604020202020204" pitchFamily="34" charset="0"/>
            </a:endParaRPr>
          </a:p>
          <a:p>
            <a:pPr lvl="1"/>
            <a:r>
              <a:rPr lang="en-US" dirty="0">
                <a:solidFill>
                  <a:schemeClr val="tx1"/>
                </a:solidFill>
                <a:latin typeface="Century Gothic (Body)"/>
                <a:cs typeface="Arial" panose="020B0604020202020204" pitchFamily="34" charset="0"/>
              </a:rPr>
              <a:t>Performance monitor</a:t>
            </a:r>
          </a:p>
          <a:p>
            <a:r>
              <a:rPr lang="en-US" dirty="0" err="1">
                <a:solidFill>
                  <a:schemeClr val="tx1"/>
                </a:solidFill>
                <a:latin typeface="Century Gothic (Body)"/>
                <a:cs typeface="Arial" panose="020B0604020202020204" pitchFamily="34" charset="0"/>
              </a:rPr>
              <a:t>SiteUpTime</a:t>
            </a:r>
            <a:endParaRPr lang="en-US" dirty="0">
              <a:solidFill>
                <a:schemeClr val="tx1"/>
              </a:solidFill>
              <a:latin typeface="Century Gothic (Body)"/>
              <a:cs typeface="Arial" panose="020B0604020202020204" pitchFamily="34" charset="0"/>
            </a:endParaRPr>
          </a:p>
          <a:p>
            <a:pPr lvl="1"/>
            <a:r>
              <a:rPr lang="en-US" dirty="0">
                <a:latin typeface="Century Gothic (Body)"/>
                <a:cs typeface="Arial" panose="020B0604020202020204" pitchFamily="34" charset="0"/>
                <a:hlinkClick r:id="rId3"/>
              </a:rPr>
              <a:t>http://siteuptime.com</a:t>
            </a:r>
            <a:endParaRPr lang="en-US" dirty="0">
              <a:latin typeface="Century Gothic (Body)"/>
              <a:cs typeface="Arial" panose="020B0604020202020204" pitchFamily="34" charset="0"/>
            </a:endParaRPr>
          </a:p>
          <a:p>
            <a:pPr lvl="1"/>
            <a:r>
              <a:rPr lang="en-US" dirty="0">
                <a:solidFill>
                  <a:schemeClr val="tx1"/>
                </a:solidFill>
                <a:latin typeface="Century Gothic (Body)"/>
                <a:cs typeface="Arial" panose="020B0604020202020204" pitchFamily="34" charset="0"/>
              </a:rPr>
              <a:t>Web site monitoring service</a:t>
            </a:r>
          </a:p>
          <a:p>
            <a:r>
              <a:rPr lang="en-US" dirty="0" err="1">
                <a:solidFill>
                  <a:schemeClr val="tx1"/>
                </a:solidFill>
                <a:latin typeface="Century Gothic (Body)"/>
                <a:cs typeface="Arial" panose="020B0604020202020204" pitchFamily="34" charset="0"/>
              </a:rPr>
              <a:t>GraphClick</a:t>
            </a:r>
            <a:endParaRPr lang="en-US" dirty="0">
              <a:solidFill>
                <a:schemeClr val="tx1"/>
              </a:solidFill>
              <a:latin typeface="Century Gothic (Body)"/>
              <a:cs typeface="Arial" panose="020B0604020202020204" pitchFamily="34" charset="0"/>
            </a:endParaRPr>
          </a:p>
          <a:p>
            <a:pPr lvl="1"/>
            <a:r>
              <a:rPr lang="en-US" dirty="0">
                <a:latin typeface="Century Gothic (Body)"/>
                <a:cs typeface="Arial" panose="020B0604020202020204" pitchFamily="34" charset="0"/>
                <a:hlinkClick r:id="rId4"/>
              </a:rPr>
              <a:t>http://www.arizona-software.ch/graphclick/</a:t>
            </a:r>
            <a:endParaRPr lang="en-US" dirty="0">
              <a:latin typeface="Century Gothic (Body)"/>
              <a:cs typeface="Arial" panose="020B0604020202020204" pitchFamily="34" charset="0"/>
            </a:endParaRPr>
          </a:p>
          <a:p>
            <a:pPr lvl="1"/>
            <a:r>
              <a:rPr lang="en-US" dirty="0">
                <a:solidFill>
                  <a:schemeClr val="tx1"/>
                </a:solidFill>
                <a:latin typeface="Century Gothic (Body)"/>
                <a:cs typeface="Arial" panose="020B0604020202020204" pitchFamily="34" charset="0"/>
              </a:rPr>
              <a:t>A digitizer that can create a graph from an image</a:t>
            </a:r>
          </a:p>
          <a:p>
            <a:r>
              <a:rPr lang="en-US" dirty="0" err="1">
                <a:solidFill>
                  <a:schemeClr val="tx1"/>
                </a:solidFill>
                <a:latin typeface="Century Gothic (Body)"/>
                <a:cs typeface="Arial" panose="020B0604020202020204" pitchFamily="34" charset="0"/>
              </a:rPr>
              <a:t>RRDTool</a:t>
            </a:r>
            <a:endParaRPr lang="en-US" dirty="0">
              <a:solidFill>
                <a:schemeClr val="tx1"/>
              </a:solidFill>
              <a:latin typeface="Century Gothic (Body)"/>
              <a:cs typeface="Arial" panose="020B0604020202020204" pitchFamily="34" charset="0"/>
            </a:endParaRPr>
          </a:p>
          <a:p>
            <a:pPr lvl="1"/>
            <a:r>
              <a:rPr lang="en-US" dirty="0">
                <a:latin typeface="Century Gothic (Body)"/>
                <a:cs typeface="Arial" panose="020B0604020202020204" pitchFamily="34" charset="0"/>
                <a:hlinkClick r:id="rId5"/>
              </a:rPr>
              <a:t>http://www.RRDTool.org/</a:t>
            </a:r>
            <a:endParaRPr lang="en-US" dirty="0">
              <a:latin typeface="Century Gothic (Body)"/>
              <a:cs typeface="Arial" panose="020B0604020202020204" pitchFamily="34" charset="0"/>
            </a:endParaRPr>
          </a:p>
          <a:p>
            <a:pPr lvl="1"/>
            <a:r>
              <a:rPr lang="en-US" dirty="0">
                <a:solidFill>
                  <a:schemeClr val="tx1"/>
                </a:solidFill>
                <a:latin typeface="Century Gothic (Body)"/>
                <a:cs typeface="Arial" panose="020B0604020202020204" pitchFamily="34" charset="0"/>
              </a:rPr>
              <a:t>Graphing and performance metrics storage utility</a:t>
            </a:r>
          </a:p>
        </p:txBody>
      </p:sp>
    </p:spTree>
    <p:extLst>
      <p:ext uri="{BB962C8B-B14F-4D97-AF65-F5344CB8AC3E}">
        <p14:creationId xmlns:p14="http://schemas.microsoft.com/office/powerpoint/2010/main" val="3810598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600"/>
            <a:ext cx="6683765" cy="808268"/>
          </a:xfrm>
        </p:spPr>
        <p:txBody>
          <a:bodyPr/>
          <a:lstStyle/>
          <a:p>
            <a:r>
              <a:rPr lang="en-US" dirty="0">
                <a:latin typeface="Century Gothic (Body)"/>
                <a:cs typeface="Arial" panose="020B0604020202020204" pitchFamily="34" charset="0"/>
              </a:rPr>
              <a:t>LOAD TESTING</a:t>
            </a:r>
            <a:r>
              <a:rPr lang="en-US" dirty="0">
                <a:latin typeface="Century Gothic (Body)"/>
              </a:rPr>
              <a:t/>
            </a:r>
            <a:br>
              <a:rPr lang="en-US" dirty="0">
                <a:latin typeface="Century Gothic (Body)"/>
              </a:rPr>
            </a:br>
            <a:endParaRPr lang="en-US" dirty="0">
              <a:latin typeface="Century Gothic (Body)"/>
            </a:endParaRPr>
          </a:p>
        </p:txBody>
      </p:sp>
      <p:sp>
        <p:nvSpPr>
          <p:cNvPr id="3" name="Content Placeholder 2"/>
          <p:cNvSpPr>
            <a:spLocks noGrp="1"/>
          </p:cNvSpPr>
          <p:nvPr>
            <p:ph idx="1"/>
          </p:nvPr>
        </p:nvSpPr>
        <p:spPr>
          <a:xfrm>
            <a:off x="1371600" y="1524000"/>
            <a:ext cx="7543800" cy="5181600"/>
          </a:xfrm>
        </p:spPr>
        <p:txBody>
          <a:bodyPr>
            <a:noAutofit/>
          </a:bodyPr>
          <a:lstStyle/>
          <a:p>
            <a:pPr algn="just"/>
            <a:r>
              <a:rPr lang="en-US" sz="1800" dirty="0">
                <a:solidFill>
                  <a:schemeClr val="tx1"/>
                </a:solidFill>
                <a:latin typeface="Century Gothic (Body)"/>
                <a:cs typeface="Arial" panose="020B0604020202020204" pitchFamily="34" charset="0"/>
              </a:rPr>
              <a:t>Examining your server under load for system metrics isn't going to give you enough information to do meaningful capacity planning. You need to know what happens to a system when the load increases. Load testing seeks to answer the following questions: </a:t>
            </a:r>
          </a:p>
          <a:p>
            <a:pPr lvl="1" algn="just"/>
            <a:r>
              <a:rPr lang="en-US" sz="1800" dirty="0">
                <a:solidFill>
                  <a:schemeClr val="tx1"/>
                </a:solidFill>
                <a:latin typeface="Century Gothic (Body)"/>
                <a:cs typeface="Arial" panose="020B0604020202020204" pitchFamily="34" charset="0"/>
              </a:rPr>
              <a:t>What is the maximum load that my current system can support ?</a:t>
            </a:r>
          </a:p>
          <a:p>
            <a:pPr lvl="1" algn="just"/>
            <a:r>
              <a:rPr lang="en-US" sz="1800" dirty="0">
                <a:solidFill>
                  <a:schemeClr val="tx1"/>
                </a:solidFill>
                <a:latin typeface="Century Gothic (Body)"/>
                <a:cs typeface="Arial" panose="020B0604020202020204" pitchFamily="34" charset="0"/>
              </a:rPr>
              <a:t>Which resource(s) represents the bottleneck in the current system that limits the system's performance?</a:t>
            </a:r>
            <a:br>
              <a:rPr lang="en-US" sz="1800" dirty="0">
                <a:solidFill>
                  <a:schemeClr val="tx1"/>
                </a:solidFill>
                <a:latin typeface="Century Gothic (Body)"/>
                <a:cs typeface="Arial" panose="020B0604020202020204" pitchFamily="34" charset="0"/>
              </a:rPr>
            </a:br>
            <a:r>
              <a:rPr lang="en-US" sz="1800" dirty="0">
                <a:solidFill>
                  <a:schemeClr val="tx1"/>
                </a:solidFill>
                <a:latin typeface="Century Gothic (Body)"/>
                <a:cs typeface="Arial" panose="020B0604020202020204" pitchFamily="34" charset="0"/>
              </a:rPr>
              <a:t>This parameter is referred to as the resource ceiling. Depending upon a server's configuration, any resource can have a bottleneck removed, and the resource ceiling then passes onto another resource </a:t>
            </a:r>
          </a:p>
          <a:p>
            <a:pPr lvl="1" algn="just"/>
            <a:r>
              <a:rPr lang="en-US" sz="1800" dirty="0">
                <a:solidFill>
                  <a:schemeClr val="tx1"/>
                </a:solidFill>
                <a:latin typeface="Century Gothic (Body)"/>
                <a:cs typeface="Arial" panose="020B0604020202020204" pitchFamily="34" charset="0"/>
              </a:rPr>
              <a:t>Can I alter the configuration of my server in order to increase capacity? </a:t>
            </a:r>
          </a:p>
          <a:p>
            <a:pPr lvl="1" algn="just"/>
            <a:r>
              <a:rPr lang="en-US" sz="1800" dirty="0">
                <a:solidFill>
                  <a:schemeClr val="tx1"/>
                </a:solidFill>
                <a:latin typeface="Century Gothic (Body)"/>
                <a:cs typeface="Arial" panose="020B0604020202020204" pitchFamily="34" charset="0"/>
              </a:rPr>
              <a:t>How does this server's performance relate to your other servers that might have different characteristics? </a:t>
            </a:r>
            <a:endParaRPr lang="en-US" sz="1800" dirty="0">
              <a:latin typeface="Century Gothic (Body)"/>
            </a:endParaRPr>
          </a:p>
        </p:txBody>
      </p:sp>
    </p:spTree>
    <p:extLst>
      <p:ext uri="{BB962C8B-B14F-4D97-AF65-F5344CB8AC3E}">
        <p14:creationId xmlns:p14="http://schemas.microsoft.com/office/powerpoint/2010/main" val="3090739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3962400" cy="685800"/>
          </a:xfrm>
        </p:spPr>
        <p:txBody>
          <a:bodyPr/>
          <a:lstStyle/>
          <a:p>
            <a:r>
              <a:rPr lang="en-US" dirty="0">
                <a:latin typeface="Century Gothic (Body)"/>
                <a:cs typeface="Arial" panose="020B0604020202020204" pitchFamily="34" charset="0"/>
              </a:rPr>
              <a:t>LOAD TESTING</a:t>
            </a:r>
            <a:endParaRPr lang="en-US" dirty="0">
              <a:latin typeface="Century Gothic (Body)"/>
            </a:endParaRPr>
          </a:p>
        </p:txBody>
      </p:sp>
      <p:sp>
        <p:nvSpPr>
          <p:cNvPr id="3" name="Content Placeholder 2"/>
          <p:cNvSpPr>
            <a:spLocks noGrp="1"/>
          </p:cNvSpPr>
          <p:nvPr>
            <p:ph idx="1"/>
          </p:nvPr>
        </p:nvSpPr>
        <p:spPr>
          <a:xfrm>
            <a:off x="1447800" y="1600200"/>
            <a:ext cx="7543800" cy="5105400"/>
          </a:xfrm>
        </p:spPr>
        <p:txBody>
          <a:bodyPr>
            <a:noAutofit/>
          </a:bodyPr>
          <a:lstStyle/>
          <a:p>
            <a:pPr algn="just">
              <a:lnSpc>
                <a:spcPct val="150000"/>
              </a:lnSpc>
            </a:pPr>
            <a:r>
              <a:rPr lang="en-US" sz="1700" dirty="0">
                <a:solidFill>
                  <a:schemeClr val="tx1"/>
                </a:solidFill>
                <a:latin typeface="Century Gothic (Body)"/>
                <a:cs typeface="Arial" panose="020B0604020202020204" pitchFamily="34" charset="0"/>
              </a:rPr>
              <a:t>Two examples of applications that can replay requests to Web servers are </a:t>
            </a:r>
            <a:r>
              <a:rPr lang="en-US" sz="1700" dirty="0" err="1" smtClean="0">
                <a:solidFill>
                  <a:schemeClr val="tx1"/>
                </a:solidFill>
                <a:latin typeface="Century Gothic (Body)"/>
                <a:cs typeface="Arial" panose="020B0604020202020204" pitchFamily="34" charset="0"/>
              </a:rPr>
              <a:t>HTTPerf</a:t>
            </a:r>
            <a:r>
              <a:rPr lang="en-US" sz="1700" dirty="0" smtClean="0">
                <a:solidFill>
                  <a:schemeClr val="tx1"/>
                </a:solidFill>
                <a:latin typeface="Century Gothic (Body)"/>
                <a:cs typeface="Arial" panose="020B0604020202020204" pitchFamily="34" charset="0"/>
              </a:rPr>
              <a:t> and Siege, </a:t>
            </a:r>
            <a:r>
              <a:rPr lang="en-US" sz="1700" dirty="0">
                <a:solidFill>
                  <a:schemeClr val="tx1"/>
                </a:solidFill>
                <a:latin typeface="Century Gothic (Body)"/>
                <a:cs typeface="Arial" panose="020B0604020202020204" pitchFamily="34" charset="0"/>
              </a:rPr>
              <a:t>but both of these tools run the requests from a single client, which can be a resource limitation of its own. You can run </a:t>
            </a:r>
            <a:r>
              <a:rPr lang="en-US" sz="1700" dirty="0" err="1">
                <a:solidFill>
                  <a:schemeClr val="tx1"/>
                </a:solidFill>
                <a:latin typeface="Century Gothic (Body)"/>
                <a:cs typeface="Arial" panose="020B0604020202020204" pitchFamily="34" charset="0"/>
              </a:rPr>
              <a:t>Autobench</a:t>
            </a:r>
            <a:r>
              <a:rPr lang="en-US" sz="1700" dirty="0">
                <a:solidFill>
                  <a:schemeClr val="tx1"/>
                </a:solidFill>
                <a:latin typeface="Century Gothic (Body)"/>
                <a:cs typeface="Arial" panose="020B0604020202020204" pitchFamily="34" charset="0"/>
              </a:rPr>
              <a:t> </a:t>
            </a:r>
            <a:r>
              <a:rPr lang="en-US" sz="1700" dirty="0" smtClean="0">
                <a:solidFill>
                  <a:schemeClr val="tx1"/>
                </a:solidFill>
                <a:latin typeface="Century Gothic (Body)"/>
                <a:cs typeface="Arial" panose="020B0604020202020204" pitchFamily="34" charset="0"/>
              </a:rPr>
              <a:t>to </a:t>
            </a:r>
            <a:r>
              <a:rPr lang="en-US" sz="1700" dirty="0">
                <a:solidFill>
                  <a:schemeClr val="tx1"/>
                </a:solidFill>
                <a:latin typeface="Century Gothic (Body)"/>
                <a:cs typeface="Arial" panose="020B0604020202020204" pitchFamily="34" charset="0"/>
              </a:rPr>
              <a:t>run </a:t>
            </a:r>
            <a:r>
              <a:rPr lang="en-US" sz="1700" dirty="0" err="1">
                <a:solidFill>
                  <a:schemeClr val="tx1"/>
                </a:solidFill>
                <a:latin typeface="Century Gothic (Body)"/>
                <a:cs typeface="Arial" panose="020B0604020202020204" pitchFamily="34" charset="0"/>
              </a:rPr>
              <a:t>HTTPerf</a:t>
            </a:r>
            <a:r>
              <a:rPr lang="en-US" sz="1700" dirty="0">
                <a:solidFill>
                  <a:schemeClr val="tx1"/>
                </a:solidFill>
                <a:latin typeface="Century Gothic (Body)"/>
                <a:cs typeface="Arial" panose="020B0604020202020204" pitchFamily="34" charset="0"/>
              </a:rPr>
              <a:t> from multiple clients against your Web server, which is a better test. </a:t>
            </a:r>
          </a:p>
          <a:p>
            <a:r>
              <a:rPr lang="en-US" sz="1700" dirty="0">
                <a:solidFill>
                  <a:schemeClr val="tx1"/>
                </a:solidFill>
                <a:latin typeface="Century Gothic (Body)"/>
                <a:cs typeface="Arial" panose="020B0604020202020204" pitchFamily="34" charset="0"/>
              </a:rPr>
              <a:t>Some load generation tools:</a:t>
            </a:r>
          </a:p>
          <a:p>
            <a:pPr lvl="1"/>
            <a:r>
              <a:rPr lang="en-US" sz="1700" dirty="0">
                <a:solidFill>
                  <a:schemeClr val="tx1"/>
                </a:solidFill>
                <a:latin typeface="Century Gothic (Body)"/>
                <a:cs typeface="Arial" panose="020B0604020202020204" pitchFamily="34" charset="0"/>
              </a:rPr>
              <a:t>HP </a:t>
            </a:r>
            <a:r>
              <a:rPr lang="en-US" sz="1700" dirty="0" err="1" smtClean="0">
                <a:solidFill>
                  <a:schemeClr val="tx1"/>
                </a:solidFill>
                <a:latin typeface="Century Gothic (Body)"/>
                <a:cs typeface="Arial" panose="020B0604020202020204" pitchFamily="34" charset="0"/>
              </a:rPr>
              <a:t>LodeRunner</a:t>
            </a:r>
            <a:endParaRPr lang="en-US" sz="1700" dirty="0">
              <a:solidFill>
                <a:schemeClr val="tx1"/>
              </a:solidFill>
              <a:latin typeface="Century Gothic (Body)"/>
              <a:cs typeface="Arial" panose="020B0604020202020204" pitchFamily="34" charset="0"/>
            </a:endParaRPr>
          </a:p>
          <a:p>
            <a:pPr lvl="1"/>
            <a:r>
              <a:rPr lang="en-US" sz="1700" dirty="0">
                <a:solidFill>
                  <a:schemeClr val="tx1"/>
                </a:solidFill>
                <a:latin typeface="Century Gothic (Body)"/>
                <a:cs typeface="Arial" panose="020B0604020202020204" pitchFamily="34" charset="0"/>
              </a:rPr>
              <a:t>IBM Rational Performance </a:t>
            </a:r>
            <a:r>
              <a:rPr lang="en-US" sz="1700" dirty="0" smtClean="0">
                <a:solidFill>
                  <a:schemeClr val="tx1"/>
                </a:solidFill>
                <a:latin typeface="Century Gothic (Body)"/>
                <a:cs typeface="Arial" panose="020B0604020202020204" pitchFamily="34" charset="0"/>
              </a:rPr>
              <a:t>Tester</a:t>
            </a:r>
          </a:p>
          <a:p>
            <a:pPr lvl="1"/>
            <a:r>
              <a:rPr lang="en-US" sz="1700" dirty="0" err="1" smtClean="0">
                <a:solidFill>
                  <a:schemeClr val="tx1"/>
                </a:solidFill>
                <a:latin typeface="Century Gothic (Body)"/>
                <a:cs typeface="Arial" panose="020B0604020202020204" pitchFamily="34" charset="0"/>
              </a:rPr>
              <a:t>JMeter</a:t>
            </a:r>
            <a:endParaRPr lang="en-US" sz="1700" dirty="0">
              <a:solidFill>
                <a:schemeClr val="tx1"/>
              </a:solidFill>
              <a:latin typeface="Century Gothic (Body)"/>
              <a:cs typeface="Arial" panose="020B0604020202020204" pitchFamily="34" charset="0"/>
            </a:endParaRPr>
          </a:p>
          <a:p>
            <a:pPr lvl="1"/>
            <a:r>
              <a:rPr lang="en-US" sz="1700" dirty="0" err="1" smtClean="0">
                <a:solidFill>
                  <a:schemeClr val="tx1"/>
                </a:solidFill>
                <a:latin typeface="Century Gothic (Body)"/>
                <a:cs typeface="Arial" panose="020B0604020202020204" pitchFamily="34" charset="0"/>
              </a:rPr>
              <a:t>OpenSTA</a:t>
            </a:r>
            <a:endParaRPr lang="en-US" sz="1700" dirty="0">
              <a:solidFill>
                <a:schemeClr val="tx1"/>
              </a:solidFill>
              <a:latin typeface="Century Gothic (Body)"/>
              <a:cs typeface="Arial" panose="020B0604020202020204" pitchFamily="34" charset="0"/>
            </a:endParaRPr>
          </a:p>
          <a:p>
            <a:pPr lvl="1"/>
            <a:r>
              <a:rPr lang="en-US" sz="1700" dirty="0">
                <a:solidFill>
                  <a:schemeClr val="tx1"/>
                </a:solidFill>
                <a:latin typeface="Century Gothic (Body)"/>
                <a:cs typeface="Arial" panose="020B0604020202020204" pitchFamily="34" charset="0"/>
              </a:rPr>
              <a:t>Micro </a:t>
            </a:r>
            <a:r>
              <a:rPr lang="en-US" sz="1700" dirty="0" smtClean="0">
                <a:solidFill>
                  <a:schemeClr val="tx1"/>
                </a:solidFill>
                <a:latin typeface="Century Gothic (Body)"/>
                <a:cs typeface="Arial" panose="020B0604020202020204" pitchFamily="34" charset="0"/>
              </a:rPr>
              <a:t>Focus</a:t>
            </a:r>
            <a:endParaRPr lang="en-US" sz="1700" dirty="0">
              <a:latin typeface="Century Gothic (Body)"/>
            </a:endParaRPr>
          </a:p>
        </p:txBody>
      </p:sp>
    </p:spTree>
    <p:extLst>
      <p:ext uri="{BB962C8B-B14F-4D97-AF65-F5344CB8AC3E}">
        <p14:creationId xmlns:p14="http://schemas.microsoft.com/office/powerpoint/2010/main" val="2240292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304800"/>
            <a:ext cx="4876800" cy="784225"/>
          </a:xfrm>
        </p:spPr>
        <p:txBody>
          <a:bodyPr>
            <a:normAutofit/>
          </a:bodyPr>
          <a:lstStyle/>
          <a:p>
            <a:pPr algn="ctr"/>
            <a:r>
              <a:rPr lang="en-US" sz="3600" dirty="0">
                <a:latin typeface="Century Gothic (Body)"/>
                <a:cs typeface="Arial" pitchFamily="34" charset="0"/>
              </a:rPr>
              <a:t>Resource ceilings</a:t>
            </a:r>
            <a:endParaRPr lang="en-US" sz="3600" dirty="0">
              <a:solidFill>
                <a:srgbClr val="FF0000"/>
              </a:solidFill>
              <a:effectLst>
                <a:outerShdw blurRad="38100" dist="38100" dir="2700000" algn="tl">
                  <a:srgbClr val="000000">
                    <a:alpha val="43137"/>
                  </a:srgbClr>
                </a:outerShdw>
              </a:effectLst>
              <a:latin typeface="Century Gothic (Body)"/>
              <a:cs typeface="Arial" pitchFamily="34" charset="0"/>
            </a:endParaRPr>
          </a:p>
        </p:txBody>
      </p:sp>
      <p:sp>
        <p:nvSpPr>
          <p:cNvPr id="4" name="Subtitle 2"/>
          <p:cNvSpPr>
            <a:spLocks noGrp="1"/>
          </p:cNvSpPr>
          <p:nvPr>
            <p:ph type="subTitle" idx="1"/>
          </p:nvPr>
        </p:nvSpPr>
        <p:spPr>
          <a:xfrm>
            <a:off x="952500" y="1447800"/>
            <a:ext cx="1600200" cy="2819400"/>
          </a:xfrm>
        </p:spPr>
        <p:txBody>
          <a:bodyPr>
            <a:noAutofit/>
          </a:bodyPr>
          <a:lstStyle/>
          <a:p>
            <a:r>
              <a:rPr lang="en-US" dirty="0">
                <a:solidFill>
                  <a:schemeClr val="tx1"/>
                </a:solidFill>
                <a:latin typeface="Century Gothic (Body)"/>
                <a:cs typeface="Arial" panose="020B0604020202020204" pitchFamily="34" charset="0"/>
              </a:rPr>
              <a:t>Resource utilization curves for a particular server</a:t>
            </a:r>
          </a:p>
          <a:p>
            <a:endParaRPr lang="en-US" dirty="0">
              <a:solidFill>
                <a:srgbClr val="00B050"/>
              </a:solidFill>
              <a:latin typeface="Century Gothic (Body)"/>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447800"/>
            <a:ext cx="5791200" cy="4911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82757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533400"/>
            <a:ext cx="6781800" cy="784225"/>
          </a:xfrm>
        </p:spPr>
        <p:txBody>
          <a:bodyPr>
            <a:normAutofit/>
          </a:bodyPr>
          <a:lstStyle/>
          <a:p>
            <a:pPr algn="ctr"/>
            <a:r>
              <a:rPr lang="en-US" sz="3600" dirty="0">
                <a:latin typeface="Century Gothic (Body)"/>
                <a:cs typeface="Arial" pitchFamily="34" charset="0"/>
              </a:rPr>
              <a:t>Resource ceilings</a:t>
            </a:r>
            <a:endParaRPr lang="en-US" sz="3600" dirty="0">
              <a:solidFill>
                <a:srgbClr val="FF0000"/>
              </a:solidFill>
              <a:effectLst>
                <a:outerShdw blurRad="38100" dist="38100" dir="2700000" algn="tl">
                  <a:srgbClr val="000000">
                    <a:alpha val="43137"/>
                  </a:srgbClr>
                </a:outerShdw>
              </a:effectLst>
              <a:latin typeface="Century Gothic (Body)"/>
              <a:cs typeface="Arial" pitchFamily="34" charset="0"/>
            </a:endParaRPr>
          </a:p>
        </p:txBody>
      </p:sp>
      <p:sp>
        <p:nvSpPr>
          <p:cNvPr id="6" name="Subtitle 5"/>
          <p:cNvSpPr>
            <a:spLocks noGrp="1"/>
          </p:cNvSpPr>
          <p:nvPr>
            <p:ph type="subTitle" idx="1"/>
          </p:nvPr>
        </p:nvSpPr>
        <p:spPr>
          <a:xfrm>
            <a:off x="2133600" y="1905000"/>
            <a:ext cx="6553200" cy="3886200"/>
          </a:xfrm>
        </p:spPr>
        <p:txBody>
          <a:bodyPr>
            <a:normAutofit fontScale="92500"/>
          </a:bodyPr>
          <a:lstStyle/>
          <a:p>
            <a:pPr>
              <a:lnSpc>
                <a:spcPct val="150000"/>
              </a:lnSpc>
            </a:pPr>
            <a:r>
              <a:rPr lang="en-US" dirty="0">
                <a:solidFill>
                  <a:srgbClr val="FF0000"/>
                </a:solidFill>
                <a:latin typeface="Century Gothic (Body)"/>
                <a:cs typeface="Arial" panose="020B0604020202020204" pitchFamily="34" charset="0"/>
              </a:rPr>
              <a:t>WT = Σ (</a:t>
            </a:r>
            <a:r>
              <a:rPr lang="en-US" dirty="0" err="1">
                <a:solidFill>
                  <a:srgbClr val="FF0000"/>
                </a:solidFill>
                <a:latin typeface="Century Gothic (Body)"/>
                <a:cs typeface="Arial" panose="020B0604020202020204" pitchFamily="34" charset="0"/>
              </a:rPr>
              <a:t>WSnP</a:t>
            </a:r>
            <a:r>
              <a:rPr lang="en-US" dirty="0">
                <a:solidFill>
                  <a:srgbClr val="FF0000"/>
                </a:solidFill>
                <a:latin typeface="Century Gothic (Body)"/>
                <a:cs typeface="Arial" panose="020B0604020202020204" pitchFamily="34" charset="0"/>
              </a:rPr>
              <a:t> </a:t>
            </a:r>
            <a:r>
              <a:rPr lang="en-US" dirty="0" err="1">
                <a:solidFill>
                  <a:srgbClr val="FF0000"/>
                </a:solidFill>
                <a:latin typeface="Century Gothic (Body)"/>
                <a:cs typeface="Arial" panose="020B0604020202020204" pitchFamily="34" charset="0"/>
              </a:rPr>
              <a:t>WSnV</a:t>
            </a:r>
            <a:r>
              <a:rPr lang="en-US" dirty="0">
                <a:solidFill>
                  <a:srgbClr val="FF0000"/>
                </a:solidFill>
                <a:latin typeface="Century Gothic (Body)"/>
                <a:cs typeface="Arial" panose="020B0604020202020204" pitchFamily="34" charset="0"/>
              </a:rPr>
              <a:t>)</a:t>
            </a:r>
          </a:p>
          <a:p>
            <a:pPr>
              <a:lnSpc>
                <a:spcPct val="150000"/>
              </a:lnSpc>
            </a:pPr>
            <a:endParaRPr lang="en-US" dirty="0">
              <a:solidFill>
                <a:srgbClr val="00B050"/>
              </a:solidFill>
              <a:latin typeface="Century Gothic (Body)"/>
              <a:cs typeface="Arial" panose="020B0604020202020204" pitchFamily="34" charset="0"/>
            </a:endParaRPr>
          </a:p>
          <a:p>
            <a:pPr>
              <a:lnSpc>
                <a:spcPct val="150000"/>
              </a:lnSpc>
            </a:pPr>
            <a:r>
              <a:rPr lang="en-US" sz="2600" dirty="0" err="1">
                <a:solidFill>
                  <a:srgbClr val="FF0000"/>
                </a:solidFill>
                <a:latin typeface="Century Gothic (Body)"/>
                <a:cs typeface="Arial" panose="020B0604020202020204" pitchFamily="34" charset="0"/>
              </a:rPr>
              <a:t>WSnP</a:t>
            </a:r>
            <a:r>
              <a:rPr lang="en-US" sz="2600" dirty="0">
                <a:solidFill>
                  <a:srgbClr val="00B050"/>
                </a:solidFill>
                <a:latin typeface="Century Gothic (Body)"/>
                <a:cs typeface="Arial" panose="020B0604020202020204" pitchFamily="34" charset="0"/>
              </a:rPr>
              <a:t> </a:t>
            </a:r>
            <a:r>
              <a:rPr lang="en-US" sz="2600" dirty="0">
                <a:solidFill>
                  <a:schemeClr val="tx1"/>
                </a:solidFill>
                <a:latin typeface="Century Gothic (Body)"/>
                <a:cs typeface="Arial" panose="020B0604020202020204" pitchFamily="34" charset="0"/>
              </a:rPr>
              <a:t>represents the workload of your physical server(s) and </a:t>
            </a:r>
            <a:r>
              <a:rPr lang="en-US" sz="2600" dirty="0" err="1">
                <a:solidFill>
                  <a:srgbClr val="FF0000"/>
                </a:solidFill>
                <a:latin typeface="Century Gothic (Body)"/>
                <a:cs typeface="Arial" panose="020B0604020202020204" pitchFamily="34" charset="0"/>
              </a:rPr>
              <a:t>WSnV</a:t>
            </a:r>
            <a:r>
              <a:rPr lang="en-US" sz="2600" dirty="0">
                <a:solidFill>
                  <a:srgbClr val="00B050"/>
                </a:solidFill>
                <a:latin typeface="Century Gothic (Body)"/>
                <a:cs typeface="Arial" panose="020B0604020202020204" pitchFamily="34" charset="0"/>
              </a:rPr>
              <a:t> </a:t>
            </a:r>
            <a:r>
              <a:rPr lang="en-US" sz="2600" dirty="0">
                <a:solidFill>
                  <a:schemeClr val="tx1"/>
                </a:solidFill>
                <a:latin typeface="Century Gothic (Body)"/>
                <a:cs typeface="Arial" panose="020B0604020202020204" pitchFamily="34" charset="0"/>
              </a:rPr>
              <a:t>is the workload of the virtual servers (cloud-based server instances) of your infrastructure</a:t>
            </a:r>
          </a:p>
          <a:p>
            <a:pPr>
              <a:lnSpc>
                <a:spcPct val="150000"/>
              </a:lnSpc>
            </a:pPr>
            <a:endParaRPr lang="en-US" dirty="0">
              <a:latin typeface="Century Gothic (Body)"/>
            </a:endParaRPr>
          </a:p>
        </p:txBody>
      </p:sp>
    </p:spTree>
    <p:extLst>
      <p:ext uri="{BB962C8B-B14F-4D97-AF65-F5344CB8AC3E}">
        <p14:creationId xmlns:p14="http://schemas.microsoft.com/office/powerpoint/2010/main" val="526184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784225"/>
          </a:xfrm>
        </p:spPr>
        <p:txBody>
          <a:bodyPr>
            <a:normAutofit/>
          </a:bodyPr>
          <a:lstStyle/>
          <a:p>
            <a:pPr algn="ctr"/>
            <a:r>
              <a:rPr lang="en-US" sz="3600" dirty="0">
                <a:latin typeface="Century Gothic (Body)"/>
                <a:cs typeface="Arial" pitchFamily="34" charset="0"/>
              </a:rPr>
              <a:t>Resource ceilings</a:t>
            </a:r>
            <a:endParaRPr lang="en-US" sz="3600" dirty="0">
              <a:solidFill>
                <a:srgbClr val="FF0000"/>
              </a:solidFill>
              <a:effectLst>
                <a:outerShdw blurRad="38100" dist="38100" dir="2700000" algn="tl">
                  <a:srgbClr val="000000">
                    <a:alpha val="43137"/>
                  </a:srgbClr>
                </a:outerShdw>
              </a:effectLst>
              <a:latin typeface="Century Gothic (Body)"/>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9" y="1600200"/>
            <a:ext cx="6821337" cy="381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ubtitle 2"/>
          <p:cNvSpPr>
            <a:spLocks noGrp="1"/>
          </p:cNvSpPr>
          <p:nvPr>
            <p:ph type="subTitle" idx="1"/>
          </p:nvPr>
        </p:nvSpPr>
        <p:spPr>
          <a:xfrm>
            <a:off x="1798319" y="5715000"/>
            <a:ext cx="6781800" cy="914400"/>
          </a:xfrm>
        </p:spPr>
        <p:txBody>
          <a:bodyPr>
            <a:normAutofit/>
          </a:bodyPr>
          <a:lstStyle/>
          <a:p>
            <a:r>
              <a:rPr lang="en-US" b="1" dirty="0">
                <a:solidFill>
                  <a:schemeClr val="tx1"/>
                </a:solidFill>
                <a:latin typeface="Century Gothic (Body)"/>
                <a:cs typeface="Arial" panose="020B0604020202020204" pitchFamily="34" charset="0"/>
              </a:rPr>
              <a:t>Resource contention in a database server</a:t>
            </a:r>
          </a:p>
        </p:txBody>
      </p:sp>
    </p:spTree>
    <p:extLst>
      <p:ext uri="{BB962C8B-B14F-4D97-AF65-F5344CB8AC3E}">
        <p14:creationId xmlns:p14="http://schemas.microsoft.com/office/powerpoint/2010/main" val="1429072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784225"/>
          </a:xfrm>
        </p:spPr>
        <p:txBody>
          <a:bodyPr>
            <a:normAutofit/>
          </a:bodyPr>
          <a:lstStyle/>
          <a:p>
            <a:pPr algn="ctr"/>
            <a:r>
              <a:rPr lang="en-US" sz="3600" dirty="0">
                <a:latin typeface="Century Gothic (Body)"/>
                <a:cs typeface="Arial" pitchFamily="34" charset="0"/>
              </a:rPr>
              <a:t>Resource ceilings</a:t>
            </a:r>
            <a:endParaRPr lang="en-US" sz="3600" dirty="0">
              <a:solidFill>
                <a:srgbClr val="FF0000"/>
              </a:solidFill>
              <a:effectLst>
                <a:outerShdw blurRad="38100" dist="38100" dir="2700000" algn="tl">
                  <a:srgbClr val="000000">
                    <a:alpha val="43137"/>
                  </a:srgbClr>
                </a:outerShdw>
              </a:effectLst>
              <a:latin typeface="Century Gothic (Body)"/>
              <a:cs typeface="Arial" pitchFamily="34" charset="0"/>
            </a:endParaRPr>
          </a:p>
        </p:txBody>
      </p:sp>
      <p:sp>
        <p:nvSpPr>
          <p:cNvPr id="5" name="Subtitle 2"/>
          <p:cNvSpPr>
            <a:spLocks noGrp="1"/>
          </p:cNvSpPr>
          <p:nvPr>
            <p:ph type="subTitle" idx="1"/>
          </p:nvPr>
        </p:nvSpPr>
        <p:spPr>
          <a:xfrm>
            <a:off x="1310640" y="4504056"/>
            <a:ext cx="3764280" cy="1230312"/>
          </a:xfrm>
        </p:spPr>
        <p:txBody>
          <a:bodyPr>
            <a:noAutofit/>
          </a:bodyPr>
          <a:lstStyle/>
          <a:p>
            <a:pPr algn="just"/>
            <a:r>
              <a:rPr lang="en-US" sz="1700" dirty="0">
                <a:solidFill>
                  <a:schemeClr val="tx1"/>
                </a:solidFill>
                <a:latin typeface="Century Gothic (Body)"/>
                <a:cs typeface="Arial" panose="020B0604020202020204" pitchFamily="34" charset="0"/>
              </a:rPr>
              <a:t>A performance analysis tool that lets you save its state is the Microsoft</a:t>
            </a:r>
          </a:p>
          <a:p>
            <a:pPr algn="just"/>
            <a:r>
              <a:rPr lang="en-US" sz="1700" dirty="0">
                <a:solidFill>
                  <a:schemeClr val="tx1"/>
                </a:solidFill>
                <a:latin typeface="Century Gothic (Body)"/>
                <a:cs typeface="Arial" panose="020B0604020202020204" pitchFamily="34" charset="0"/>
              </a:rPr>
              <a:t>Management Console (MMC)</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752600"/>
            <a:ext cx="3198387" cy="2284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720" y="1752600"/>
            <a:ext cx="3067841" cy="23098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Subtitle 2"/>
          <p:cNvSpPr txBox="1">
            <a:spLocks/>
          </p:cNvSpPr>
          <p:nvPr/>
        </p:nvSpPr>
        <p:spPr>
          <a:xfrm>
            <a:off x="5145800" y="4581904"/>
            <a:ext cx="3535680" cy="115411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US" sz="1700" dirty="0">
                <a:solidFill>
                  <a:schemeClr val="tx1"/>
                </a:solidFill>
                <a:latin typeface="Century Gothic (Body)"/>
                <a:cs typeface="Arial" panose="020B0604020202020204" pitchFamily="34" charset="0"/>
              </a:rPr>
              <a:t>In the Amazon Web Service, the statistics monitoring tool is called</a:t>
            </a:r>
          </a:p>
          <a:p>
            <a:pPr algn="just"/>
            <a:r>
              <a:rPr lang="en-US" sz="1700" dirty="0">
                <a:solidFill>
                  <a:schemeClr val="tx1"/>
                </a:solidFill>
                <a:latin typeface="Century Gothic (Body)"/>
                <a:cs typeface="Arial" panose="020B0604020202020204" pitchFamily="34" charset="0"/>
              </a:rPr>
              <a:t>Amazon </a:t>
            </a:r>
            <a:r>
              <a:rPr lang="en-US" sz="1700" dirty="0" err="1">
                <a:solidFill>
                  <a:schemeClr val="tx1"/>
                </a:solidFill>
                <a:latin typeface="Century Gothic (Body)"/>
                <a:cs typeface="Arial" panose="020B0604020202020204" pitchFamily="34" charset="0"/>
              </a:rPr>
              <a:t>CloudWatch</a:t>
            </a:r>
            <a:endParaRPr lang="en-US" sz="1700" dirty="0">
              <a:solidFill>
                <a:schemeClr val="tx1"/>
              </a:solidFill>
              <a:latin typeface="Century Gothic (Body)"/>
              <a:cs typeface="Arial" panose="020B0604020202020204" pitchFamily="34" charset="0"/>
            </a:endParaRPr>
          </a:p>
        </p:txBody>
      </p:sp>
    </p:spTree>
    <p:extLst>
      <p:ext uri="{BB962C8B-B14F-4D97-AF65-F5344CB8AC3E}">
        <p14:creationId xmlns:p14="http://schemas.microsoft.com/office/powerpoint/2010/main" val="2500351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228600"/>
            <a:ext cx="8382000" cy="914400"/>
          </a:xfrm>
        </p:spPr>
        <p:txBody>
          <a:bodyPr>
            <a:normAutofit/>
          </a:bodyPr>
          <a:lstStyle/>
          <a:p>
            <a:pPr algn="ctr"/>
            <a:r>
              <a:rPr lang="en-US" sz="3600" dirty="0">
                <a:latin typeface="Century Gothic (Body)"/>
                <a:cs typeface="Arial" pitchFamily="34" charset="0"/>
              </a:rPr>
              <a:t>Server and instance types</a:t>
            </a:r>
            <a:endParaRPr lang="en-US" sz="3600" dirty="0">
              <a:solidFill>
                <a:srgbClr val="FF0000"/>
              </a:solidFill>
              <a:effectLst>
                <a:outerShdw blurRad="38100" dist="38100" dir="2700000" algn="tl">
                  <a:srgbClr val="000000">
                    <a:alpha val="43137"/>
                  </a:srgbClr>
                </a:outerShdw>
              </a:effectLst>
              <a:latin typeface="Century Gothic (Body)"/>
              <a:cs typeface="Arial" pitchFamily="34" charset="0"/>
            </a:endParaRPr>
          </a:p>
        </p:txBody>
      </p:sp>
      <p:sp>
        <p:nvSpPr>
          <p:cNvPr id="3" name="Subtitle 2"/>
          <p:cNvSpPr>
            <a:spLocks noGrp="1"/>
          </p:cNvSpPr>
          <p:nvPr>
            <p:ph type="subTitle" idx="1"/>
          </p:nvPr>
        </p:nvSpPr>
        <p:spPr>
          <a:xfrm>
            <a:off x="1752600" y="5299476"/>
            <a:ext cx="6781800" cy="914400"/>
          </a:xfrm>
        </p:spPr>
        <p:txBody>
          <a:bodyPr>
            <a:normAutofit/>
          </a:bodyPr>
          <a:lstStyle/>
          <a:p>
            <a:r>
              <a:rPr lang="en-US" dirty="0">
                <a:solidFill>
                  <a:schemeClr val="tx1"/>
                </a:solidFill>
                <a:latin typeface="Century Gothic (Body)"/>
                <a:cs typeface="Arial" panose="020B0604020202020204" pitchFamily="34" charset="0"/>
              </a:rPr>
              <a:t>Relative costs and efficiencies of different physical and virtual servers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337076"/>
            <a:ext cx="6858000" cy="37683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690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44688" y="623888"/>
            <a:ext cx="6589712" cy="1281112"/>
          </a:xfrm>
        </p:spPr>
        <p:txBody>
          <a:bodyPr/>
          <a:lstStyle/>
          <a:p>
            <a:pPr eaLnBrk="1" hangingPunct="1"/>
            <a:r>
              <a:rPr lang="en-US" altLang="en-US" smtClean="0"/>
              <a:t>Learning Objectives</a:t>
            </a:r>
          </a:p>
        </p:txBody>
      </p:sp>
      <p:sp>
        <p:nvSpPr>
          <p:cNvPr id="21507" name="Content Placeholder 2"/>
          <p:cNvSpPr>
            <a:spLocks noGrp="1"/>
          </p:cNvSpPr>
          <p:nvPr>
            <p:ph idx="1"/>
          </p:nvPr>
        </p:nvSpPr>
        <p:spPr>
          <a:xfrm>
            <a:off x="1943100" y="1676400"/>
            <a:ext cx="6591300" cy="4343400"/>
          </a:xfrm>
        </p:spPr>
        <p:txBody>
          <a:bodyPr/>
          <a:lstStyle/>
          <a:p>
            <a:pPr marL="514350" indent="-514350" eaLnBrk="1" hangingPunct="1">
              <a:lnSpc>
                <a:spcPct val="150000"/>
              </a:lnSpc>
              <a:buFont typeface="Calibri" panose="020F0502020204030204" pitchFamily="34" charset="0"/>
              <a:buAutoNum type="arabicPeriod"/>
            </a:pPr>
            <a:r>
              <a:rPr lang="en-US" altLang="en-US" dirty="0"/>
              <a:t>Learning about capacity planning for the cloud </a:t>
            </a:r>
          </a:p>
          <a:p>
            <a:pPr marL="514350" indent="-514350" eaLnBrk="1" hangingPunct="1">
              <a:lnSpc>
                <a:spcPct val="150000"/>
              </a:lnSpc>
              <a:buFont typeface="Calibri" panose="020F0502020204030204" pitchFamily="34" charset="0"/>
              <a:buAutoNum type="arabicPeriod"/>
            </a:pPr>
            <a:r>
              <a:rPr lang="en-US" altLang="en-US" dirty="0"/>
              <a:t>Capturing baselines and metrics </a:t>
            </a:r>
          </a:p>
          <a:p>
            <a:pPr marL="514350" indent="-514350" eaLnBrk="1" hangingPunct="1">
              <a:lnSpc>
                <a:spcPct val="150000"/>
              </a:lnSpc>
              <a:buFont typeface="Calibri" panose="020F0502020204030204" pitchFamily="34" charset="0"/>
              <a:buAutoNum type="arabicPeriod"/>
            </a:pPr>
            <a:r>
              <a:rPr lang="en-US" altLang="en-US" dirty="0"/>
              <a:t>Determining resources and their ceilings </a:t>
            </a:r>
          </a:p>
          <a:p>
            <a:pPr marL="514350" indent="-514350" eaLnBrk="1" hangingPunct="1">
              <a:lnSpc>
                <a:spcPct val="150000"/>
              </a:lnSpc>
              <a:buFont typeface="Calibri" panose="020F0502020204030204" pitchFamily="34" charset="0"/>
              <a:buAutoNum type="arabicPeriod"/>
            </a:pPr>
            <a:r>
              <a:rPr lang="en-US" altLang="en-US" dirty="0"/>
              <a:t>Scaling your systems appropriately</a:t>
            </a:r>
            <a:endParaRPr lang="en-US" altLang="en-US" dirty="0" smtClean="0"/>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2016 FPT University</a:t>
            </a:r>
            <a:endParaRPr lang="es-ES">
              <a:solidFill>
                <a:schemeClr val="tx2">
                  <a:shade val="90000"/>
                </a:schemeClr>
              </a:solidFill>
              <a:latin typeface="+mn-lt"/>
              <a:cs typeface="+mn-cs"/>
            </a:endParaRPr>
          </a:p>
        </p:txBody>
      </p:sp>
      <p:sp>
        <p:nvSpPr>
          <p:cNvPr id="215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mtClean="0">
                <a:solidFill>
                  <a:schemeClr val="bg1"/>
                </a:solidFill>
                <a:latin typeface="Arial" panose="020B0604020202020204" pitchFamily="34" charset="0"/>
              </a:rPr>
              <a:t>1-</a:t>
            </a:r>
            <a:fld id="{212DAC9D-A599-409C-BE68-AE077E95BC36}" type="slidenum">
              <a:rPr lang="en-US" altLang="en-US" smtClean="0">
                <a:solidFill>
                  <a:schemeClr val="bg1"/>
                </a:solidFill>
                <a:latin typeface="Arial" panose="020B0604020202020204" pitchFamily="34" charset="0"/>
              </a:rPr>
              <a:pPr>
                <a:spcBef>
                  <a:spcPct val="0"/>
                </a:spcBef>
                <a:buClrTx/>
                <a:buFontTx/>
                <a:buNone/>
              </a:pPr>
              <a:t>1</a:t>
            </a:fld>
            <a:endParaRPr lang="en-US" altLang="en-US" smtClean="0">
              <a:solidFill>
                <a:schemeClr val="bg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086600" cy="990600"/>
          </a:xfrm>
        </p:spPr>
        <p:txBody>
          <a:bodyPr/>
          <a:lstStyle/>
          <a:p>
            <a:r>
              <a:rPr lang="en-US" dirty="0">
                <a:latin typeface="Century Gothic (Body)"/>
                <a:cs typeface="Arial" panose="020B0604020202020204" pitchFamily="34" charset="0"/>
              </a:rPr>
              <a:t>An Amazon Machine </a:t>
            </a:r>
            <a:r>
              <a:rPr lang="en-US" dirty="0" smtClean="0">
                <a:latin typeface="Century Gothic (Body)"/>
                <a:cs typeface="Arial" panose="020B0604020202020204" pitchFamily="34" charset="0"/>
              </a:rPr>
              <a:t>Instance</a:t>
            </a:r>
            <a:endParaRPr lang="en-US" dirty="0">
              <a:latin typeface="Century Gothic (Body)"/>
            </a:endParaRPr>
          </a:p>
        </p:txBody>
      </p:sp>
      <p:sp>
        <p:nvSpPr>
          <p:cNvPr id="3" name="Content Placeholder 2"/>
          <p:cNvSpPr>
            <a:spLocks noGrp="1"/>
          </p:cNvSpPr>
          <p:nvPr>
            <p:ph idx="1"/>
          </p:nvPr>
        </p:nvSpPr>
        <p:spPr>
          <a:xfrm>
            <a:off x="1676400" y="1615440"/>
            <a:ext cx="7162800" cy="4785360"/>
          </a:xfrm>
        </p:spPr>
        <p:txBody>
          <a:bodyPr>
            <a:normAutofit/>
          </a:bodyPr>
          <a:lstStyle/>
          <a:p>
            <a:pPr marL="0" indent="0" algn="just">
              <a:lnSpc>
                <a:spcPct val="150000"/>
              </a:lnSpc>
              <a:spcBef>
                <a:spcPts val="200"/>
              </a:spcBef>
              <a:buNone/>
            </a:pPr>
            <a:r>
              <a:rPr lang="en-US" dirty="0">
                <a:solidFill>
                  <a:schemeClr val="tx1"/>
                </a:solidFill>
                <a:latin typeface="Century Gothic (Body)"/>
                <a:cs typeface="Arial" panose="020B0604020202020204" pitchFamily="34" charset="0"/>
              </a:rPr>
              <a:t>• </a:t>
            </a:r>
            <a:r>
              <a:rPr lang="en-US" dirty="0">
                <a:solidFill>
                  <a:srgbClr val="FF0000"/>
                </a:solidFill>
                <a:latin typeface="Century Gothic (Body)"/>
                <a:cs typeface="Arial" panose="020B0604020202020204" pitchFamily="34" charset="0"/>
              </a:rPr>
              <a:t>Small Instance </a:t>
            </a:r>
            <a:r>
              <a:rPr lang="en-US" dirty="0">
                <a:solidFill>
                  <a:schemeClr val="tx1"/>
                </a:solidFill>
                <a:latin typeface="Century Gothic (Body)"/>
                <a:cs typeface="Arial" panose="020B0604020202020204" pitchFamily="34" charset="0"/>
              </a:rPr>
              <a:t>(Default): 1.7GB memory, 1 EC2 Compute Unit (1 virtual core with 1 EC2 Compute Unit), 160GB instance storage (150GB plus 10GB root partition), 32-bit platform, I/O Performance: Moderate, and API name: m1.small</a:t>
            </a:r>
          </a:p>
          <a:p>
            <a:pPr marL="0" indent="0" algn="just">
              <a:lnSpc>
                <a:spcPct val="150000"/>
              </a:lnSpc>
              <a:spcBef>
                <a:spcPts val="200"/>
              </a:spcBef>
              <a:buNone/>
            </a:pPr>
            <a:r>
              <a:rPr lang="en-US" dirty="0">
                <a:solidFill>
                  <a:schemeClr val="tx1"/>
                </a:solidFill>
                <a:latin typeface="Century Gothic (Body)"/>
                <a:cs typeface="Arial" panose="020B0604020202020204" pitchFamily="34" charset="0"/>
              </a:rPr>
              <a:t>• </a:t>
            </a:r>
            <a:r>
              <a:rPr lang="en-US" dirty="0">
                <a:solidFill>
                  <a:srgbClr val="FF0000"/>
                </a:solidFill>
                <a:latin typeface="Century Gothic (Body)"/>
                <a:cs typeface="Arial" panose="020B0604020202020204" pitchFamily="34" charset="0"/>
              </a:rPr>
              <a:t>Large Instance </a:t>
            </a:r>
            <a:r>
              <a:rPr lang="en-US" dirty="0">
                <a:solidFill>
                  <a:schemeClr val="tx1"/>
                </a:solidFill>
                <a:latin typeface="Century Gothic (Body)"/>
                <a:cs typeface="Arial" panose="020B0604020202020204" pitchFamily="34" charset="0"/>
              </a:rPr>
              <a:t>: 7.5GB memory, 4 EC2 Compute Unit (2 virtual core with 2 EC2 Compute Unit), 850GB instance, 64-bit platform, I/O Performance: High , and API name: m1.large</a:t>
            </a:r>
          </a:p>
          <a:p>
            <a:pPr marL="0" indent="0" algn="just">
              <a:lnSpc>
                <a:spcPct val="150000"/>
              </a:lnSpc>
              <a:spcBef>
                <a:spcPts val="200"/>
              </a:spcBef>
              <a:buNone/>
            </a:pPr>
            <a:r>
              <a:rPr lang="en-US" dirty="0">
                <a:solidFill>
                  <a:schemeClr val="tx1"/>
                </a:solidFill>
                <a:latin typeface="Century Gothic (Body)"/>
                <a:cs typeface="Arial" panose="020B0604020202020204" pitchFamily="34" charset="0"/>
              </a:rPr>
              <a:t>•</a:t>
            </a:r>
            <a:r>
              <a:rPr lang="en-US" dirty="0">
                <a:solidFill>
                  <a:srgbClr val="FF0000"/>
                </a:solidFill>
                <a:latin typeface="Century Gothic (Body)"/>
                <a:cs typeface="Arial" panose="020B0604020202020204" pitchFamily="34" charset="0"/>
              </a:rPr>
              <a:t> Extra Large Instance</a:t>
            </a:r>
            <a:r>
              <a:rPr lang="en-US" dirty="0">
                <a:solidFill>
                  <a:schemeClr val="tx1"/>
                </a:solidFill>
                <a:latin typeface="Century Gothic (Body)"/>
                <a:cs typeface="Arial" panose="020B0604020202020204" pitchFamily="34" charset="0"/>
              </a:rPr>
              <a:t>: 15GB of memory, 8 EC2 Compute Units (4 virtual cores with 2 EC2 Compute Units each), 1,690GB of instance storage, 64-bit platform, I/O Performance: High, and API name: m1.xlarge</a:t>
            </a:r>
          </a:p>
        </p:txBody>
      </p:sp>
    </p:spTree>
    <p:extLst>
      <p:ext uri="{BB962C8B-B14F-4D97-AF65-F5344CB8AC3E}">
        <p14:creationId xmlns:p14="http://schemas.microsoft.com/office/powerpoint/2010/main" val="1426401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73345"/>
            <a:ext cx="7772400" cy="745855"/>
          </a:xfrm>
        </p:spPr>
        <p:txBody>
          <a:bodyPr>
            <a:normAutofit/>
          </a:bodyPr>
          <a:lstStyle/>
          <a:p>
            <a:pPr algn="ctr"/>
            <a:r>
              <a:rPr lang="en-US" sz="3600" dirty="0">
                <a:solidFill>
                  <a:srgbClr val="0070C0"/>
                </a:solidFill>
                <a:latin typeface="Century Gothic (Body)"/>
                <a:cs typeface="Arial" pitchFamily="34" charset="0"/>
              </a:rPr>
              <a:t>Network Capacity</a:t>
            </a:r>
          </a:p>
        </p:txBody>
      </p:sp>
      <p:sp>
        <p:nvSpPr>
          <p:cNvPr id="8" name="Subtitle 2"/>
          <p:cNvSpPr>
            <a:spLocks noGrp="1"/>
          </p:cNvSpPr>
          <p:nvPr>
            <p:ph type="subTitle" idx="1"/>
          </p:nvPr>
        </p:nvSpPr>
        <p:spPr>
          <a:xfrm>
            <a:off x="1752600" y="1600200"/>
            <a:ext cx="7010400" cy="4953000"/>
          </a:xfrm>
        </p:spPr>
        <p:txBody>
          <a:bodyPr>
            <a:noAutofit/>
          </a:bodyPr>
          <a:lstStyle/>
          <a:p>
            <a:pPr algn="just">
              <a:lnSpc>
                <a:spcPct val="150000"/>
              </a:lnSpc>
            </a:pPr>
            <a:r>
              <a:rPr lang="en-US" dirty="0">
                <a:solidFill>
                  <a:schemeClr val="tx1"/>
                </a:solidFill>
                <a:latin typeface="Century Gothic (Body)"/>
                <a:cs typeface="Arial" panose="020B0604020202020204" pitchFamily="34" charset="0"/>
              </a:rPr>
              <a:t>If any cloud-computing system resource is difficult to plan for, it is network capacity. There are three aspects to assessing network capacity:</a:t>
            </a:r>
          </a:p>
          <a:p>
            <a:pPr algn="just">
              <a:lnSpc>
                <a:spcPct val="150000"/>
              </a:lnSpc>
            </a:pPr>
            <a:r>
              <a:rPr lang="en-US" dirty="0">
                <a:solidFill>
                  <a:schemeClr val="tx1"/>
                </a:solidFill>
                <a:latin typeface="Century Gothic (Body)"/>
                <a:cs typeface="Arial" panose="020B0604020202020204" pitchFamily="34" charset="0"/>
              </a:rPr>
              <a:t>• Network traffic to and from the network interface at the server, be it a physical or virtual interface or server</a:t>
            </a:r>
          </a:p>
          <a:p>
            <a:pPr algn="just">
              <a:lnSpc>
                <a:spcPct val="150000"/>
              </a:lnSpc>
            </a:pPr>
            <a:r>
              <a:rPr lang="en-US" dirty="0">
                <a:solidFill>
                  <a:schemeClr val="tx1"/>
                </a:solidFill>
                <a:latin typeface="Century Gothic (Body)"/>
                <a:cs typeface="Arial" panose="020B0604020202020204" pitchFamily="34" charset="0"/>
              </a:rPr>
              <a:t>• Network traffic from the cloud to the network interface</a:t>
            </a:r>
          </a:p>
          <a:p>
            <a:pPr algn="just">
              <a:lnSpc>
                <a:spcPct val="150000"/>
              </a:lnSpc>
            </a:pPr>
            <a:r>
              <a:rPr lang="en-US" dirty="0">
                <a:solidFill>
                  <a:schemeClr val="tx1"/>
                </a:solidFill>
                <a:latin typeface="Century Gothic (Body)"/>
                <a:cs typeface="Arial" panose="020B0604020202020204" pitchFamily="34" charset="0"/>
              </a:rPr>
              <a:t>• Network traffic from the cloud through your ISP to your local network interface (your computer)</a:t>
            </a:r>
          </a:p>
        </p:txBody>
      </p:sp>
    </p:spTree>
    <p:extLst>
      <p:ext uri="{BB962C8B-B14F-4D97-AF65-F5344CB8AC3E}">
        <p14:creationId xmlns:p14="http://schemas.microsoft.com/office/powerpoint/2010/main" val="1412324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229600" cy="1152331"/>
          </a:xfrm>
        </p:spPr>
        <p:txBody>
          <a:bodyPr>
            <a:normAutofit fontScale="90000"/>
          </a:bodyPr>
          <a:lstStyle/>
          <a:p>
            <a:pPr algn="ctr"/>
            <a:r>
              <a:rPr lang="en-US" sz="4000" dirty="0">
                <a:solidFill>
                  <a:srgbClr val="0070C0"/>
                </a:solidFill>
                <a:latin typeface="Century Gothic (Body)"/>
                <a:cs typeface="Arial" panose="020B0604020202020204" pitchFamily="34" charset="0"/>
              </a:rPr>
              <a:t>Measure network traffic at a server's network interface</a:t>
            </a:r>
          </a:p>
        </p:txBody>
      </p:sp>
      <p:sp>
        <p:nvSpPr>
          <p:cNvPr id="8" name="Subtitle 2"/>
          <p:cNvSpPr>
            <a:spLocks noGrp="1"/>
          </p:cNvSpPr>
          <p:nvPr>
            <p:ph type="subTitle" idx="1"/>
          </p:nvPr>
        </p:nvSpPr>
        <p:spPr>
          <a:xfrm>
            <a:off x="1904999" y="1905000"/>
            <a:ext cx="6934201" cy="4572000"/>
          </a:xfrm>
        </p:spPr>
        <p:txBody>
          <a:bodyPr>
            <a:noAutofit/>
          </a:bodyPr>
          <a:lstStyle/>
          <a:p>
            <a:pPr algn="just">
              <a:lnSpc>
                <a:spcPct val="150000"/>
              </a:lnSpc>
            </a:pPr>
            <a:r>
              <a:rPr lang="en-US" dirty="0">
                <a:solidFill>
                  <a:schemeClr val="tx1"/>
                </a:solidFill>
                <a:latin typeface="Century Gothic (Body)"/>
                <a:cs typeface="Arial" panose="020B0604020202020204" pitchFamily="34" charset="0"/>
              </a:rPr>
              <a:t>• Wireshark (</a:t>
            </a:r>
            <a:r>
              <a:rPr lang="en-US" dirty="0">
                <a:solidFill>
                  <a:srgbClr val="0070C0"/>
                </a:solidFill>
                <a:latin typeface="Century Gothic (Body)"/>
                <a:cs typeface="Arial" panose="020B0604020202020204" pitchFamily="34" charset="0"/>
              </a:rPr>
              <a:t>http://www.wireshark.org/</a:t>
            </a:r>
            <a:r>
              <a:rPr lang="en-US" dirty="0">
                <a:solidFill>
                  <a:schemeClr val="tx1"/>
                </a:solidFill>
                <a:latin typeface="Century Gothic (Body)"/>
                <a:cs typeface="Arial" panose="020B0604020202020204" pitchFamily="34" charset="0"/>
              </a:rPr>
              <a:t>), formerly called Ethereal</a:t>
            </a:r>
          </a:p>
          <a:p>
            <a:pPr algn="just">
              <a:lnSpc>
                <a:spcPct val="150000"/>
              </a:lnSpc>
            </a:pPr>
            <a:r>
              <a:rPr lang="en-US" dirty="0">
                <a:solidFill>
                  <a:schemeClr val="tx1"/>
                </a:solidFill>
                <a:latin typeface="Century Gothic (Body)"/>
                <a:cs typeface="Arial" panose="020B0604020202020204" pitchFamily="34" charset="0"/>
              </a:rPr>
              <a:t>• Kismet (</a:t>
            </a:r>
            <a:r>
              <a:rPr lang="en-US" dirty="0">
                <a:solidFill>
                  <a:srgbClr val="0070C0"/>
                </a:solidFill>
                <a:latin typeface="Century Gothic (Body)"/>
                <a:cs typeface="Arial" panose="020B0604020202020204" pitchFamily="34" charset="0"/>
              </a:rPr>
              <a:t>http://www kismetwireless.net/</a:t>
            </a:r>
            <a:r>
              <a:rPr lang="en-US" dirty="0">
                <a:solidFill>
                  <a:schemeClr val="tx1"/>
                </a:solidFill>
                <a:latin typeface="Century Gothic (Body)"/>
                <a:cs typeface="Arial" panose="020B0604020202020204" pitchFamily="34" charset="0"/>
              </a:rPr>
              <a:t>), a </a:t>
            </a:r>
            <a:r>
              <a:rPr lang="en-US" dirty="0" err="1">
                <a:solidFill>
                  <a:schemeClr val="tx1"/>
                </a:solidFill>
                <a:latin typeface="Century Gothic (Body)"/>
                <a:cs typeface="Arial" panose="020B0604020202020204" pitchFamily="34" charset="0"/>
              </a:rPr>
              <a:t>WiFi</a:t>
            </a:r>
            <a:r>
              <a:rPr lang="en-US" dirty="0">
                <a:solidFill>
                  <a:schemeClr val="tx1"/>
                </a:solidFill>
                <a:latin typeface="Century Gothic (Body)"/>
                <a:cs typeface="Arial" panose="020B0604020202020204" pitchFamily="34" charset="0"/>
              </a:rPr>
              <a:t> sniffer</a:t>
            </a:r>
          </a:p>
          <a:p>
            <a:pPr algn="just">
              <a:lnSpc>
                <a:spcPct val="150000"/>
              </a:lnSpc>
            </a:pPr>
            <a:r>
              <a:rPr lang="en-US" dirty="0">
                <a:solidFill>
                  <a:schemeClr val="tx1"/>
                </a:solidFill>
                <a:latin typeface="Century Gothic (Body)"/>
                <a:cs typeface="Arial" panose="020B0604020202020204" pitchFamily="34" charset="0"/>
              </a:rPr>
              <a:t>• </a:t>
            </a:r>
            <a:r>
              <a:rPr lang="en-US" dirty="0" err="1">
                <a:solidFill>
                  <a:schemeClr val="tx1"/>
                </a:solidFill>
                <a:latin typeface="Century Gothic (Body)"/>
                <a:cs typeface="Arial" panose="020B0604020202020204" pitchFamily="34" charset="0"/>
              </a:rPr>
              <a:t>TCPdump</a:t>
            </a:r>
            <a:r>
              <a:rPr lang="en-US" dirty="0">
                <a:solidFill>
                  <a:schemeClr val="tx1"/>
                </a:solidFill>
                <a:latin typeface="Century Gothic (Body)"/>
                <a:cs typeface="Arial" panose="020B0604020202020204" pitchFamily="34" charset="0"/>
              </a:rPr>
              <a:t> (</a:t>
            </a:r>
            <a:r>
              <a:rPr lang="en-US" dirty="0">
                <a:solidFill>
                  <a:srgbClr val="0070C0"/>
                </a:solidFill>
                <a:latin typeface="Century Gothic (Body)"/>
                <a:cs typeface="Arial" panose="020B0604020202020204" pitchFamily="34" charset="0"/>
              </a:rPr>
              <a:t>http://www.tcpdump.org/</a:t>
            </a:r>
            <a:r>
              <a:rPr lang="en-US" dirty="0">
                <a:solidFill>
                  <a:schemeClr val="tx1"/>
                </a:solidFill>
                <a:latin typeface="Century Gothic (Body)"/>
                <a:cs typeface="Arial" panose="020B0604020202020204" pitchFamily="34" charset="0"/>
              </a:rPr>
              <a:t>)</a:t>
            </a:r>
          </a:p>
          <a:p>
            <a:pPr algn="just">
              <a:lnSpc>
                <a:spcPct val="150000"/>
              </a:lnSpc>
            </a:pPr>
            <a:r>
              <a:rPr lang="en-US" dirty="0">
                <a:solidFill>
                  <a:schemeClr val="tx1"/>
                </a:solidFill>
                <a:latin typeface="Century Gothic (Body)"/>
                <a:cs typeface="Arial" panose="020B0604020202020204" pitchFamily="34" charset="0"/>
              </a:rPr>
              <a:t>• </a:t>
            </a:r>
            <a:r>
              <a:rPr lang="en-US" dirty="0" err="1">
                <a:solidFill>
                  <a:schemeClr val="tx1"/>
                </a:solidFill>
                <a:latin typeface="Century Gothic (Body)"/>
                <a:cs typeface="Arial" panose="020B0604020202020204" pitchFamily="34" charset="0"/>
              </a:rPr>
              <a:t>Dsniff</a:t>
            </a:r>
            <a:r>
              <a:rPr lang="en-US" dirty="0">
                <a:solidFill>
                  <a:schemeClr val="tx1"/>
                </a:solidFill>
                <a:latin typeface="Century Gothic (Body)"/>
                <a:cs typeface="Arial" panose="020B0604020202020204" pitchFamily="34" charset="0"/>
              </a:rPr>
              <a:t> (</a:t>
            </a:r>
            <a:r>
              <a:rPr lang="en-US" dirty="0">
                <a:solidFill>
                  <a:srgbClr val="0070C0"/>
                </a:solidFill>
                <a:latin typeface="Century Gothic (Body)"/>
                <a:cs typeface="Arial" panose="020B0604020202020204" pitchFamily="34" charset="0"/>
              </a:rPr>
              <a:t>http://www monkey.org/~</a:t>
            </a:r>
            <a:r>
              <a:rPr lang="en-US" dirty="0" err="1">
                <a:solidFill>
                  <a:srgbClr val="0070C0"/>
                </a:solidFill>
                <a:latin typeface="Century Gothic (Body)"/>
                <a:cs typeface="Arial" panose="020B0604020202020204" pitchFamily="34" charset="0"/>
              </a:rPr>
              <a:t>dugsong</a:t>
            </a:r>
            <a:r>
              <a:rPr lang="en-US" dirty="0">
                <a:solidFill>
                  <a:srgbClr val="0070C0"/>
                </a:solidFill>
                <a:latin typeface="Century Gothic (Body)"/>
                <a:cs typeface="Arial" panose="020B0604020202020204" pitchFamily="34" charset="0"/>
              </a:rPr>
              <a:t>/</a:t>
            </a:r>
            <a:r>
              <a:rPr lang="en-US" dirty="0" err="1">
                <a:solidFill>
                  <a:srgbClr val="0070C0"/>
                </a:solidFill>
                <a:latin typeface="Century Gothic (Body)"/>
                <a:cs typeface="Arial" panose="020B0604020202020204" pitchFamily="34" charset="0"/>
              </a:rPr>
              <a:t>dsniff</a:t>
            </a:r>
            <a:r>
              <a:rPr lang="en-US" dirty="0">
                <a:solidFill>
                  <a:srgbClr val="0070C0"/>
                </a:solidFill>
                <a:latin typeface="Century Gothic (Body)"/>
                <a:cs typeface="Arial" panose="020B0604020202020204" pitchFamily="34" charset="0"/>
              </a:rPr>
              <a:t>/</a:t>
            </a:r>
            <a:r>
              <a:rPr lang="en-US" dirty="0">
                <a:solidFill>
                  <a:schemeClr val="tx1"/>
                </a:solidFill>
                <a:latin typeface="Century Gothic (Body)"/>
                <a:cs typeface="Arial" panose="020B0604020202020204" pitchFamily="34" charset="0"/>
              </a:rPr>
              <a:t>)</a:t>
            </a:r>
          </a:p>
          <a:p>
            <a:pPr algn="just">
              <a:lnSpc>
                <a:spcPct val="150000"/>
              </a:lnSpc>
            </a:pPr>
            <a:r>
              <a:rPr lang="en-US" dirty="0">
                <a:solidFill>
                  <a:schemeClr val="tx1"/>
                </a:solidFill>
                <a:latin typeface="Century Gothic (Body)"/>
                <a:cs typeface="Arial" panose="020B0604020202020204" pitchFamily="34" charset="0"/>
              </a:rPr>
              <a:t>• </a:t>
            </a:r>
            <a:r>
              <a:rPr lang="en-US" dirty="0" err="1">
                <a:solidFill>
                  <a:schemeClr val="tx1"/>
                </a:solidFill>
                <a:latin typeface="Century Gothic (Body)"/>
                <a:cs typeface="Arial" panose="020B0604020202020204" pitchFamily="34" charset="0"/>
              </a:rPr>
              <a:t>Ntop</a:t>
            </a:r>
            <a:r>
              <a:rPr lang="en-US" dirty="0">
                <a:solidFill>
                  <a:schemeClr val="tx1"/>
                </a:solidFill>
                <a:latin typeface="Century Gothic (Body)"/>
                <a:cs typeface="Arial" panose="020B0604020202020204" pitchFamily="34" charset="0"/>
              </a:rPr>
              <a:t> (</a:t>
            </a:r>
            <a:r>
              <a:rPr lang="en-US" dirty="0">
                <a:solidFill>
                  <a:srgbClr val="0070C0"/>
                </a:solidFill>
                <a:latin typeface="Century Gothic (Body)"/>
                <a:cs typeface="Arial" panose="020B0604020202020204" pitchFamily="34" charset="0"/>
              </a:rPr>
              <a:t>http://www ntop.org/</a:t>
            </a:r>
            <a:r>
              <a:rPr lang="en-US" dirty="0">
                <a:solidFill>
                  <a:schemeClr val="tx1"/>
                </a:solidFill>
                <a:latin typeface="Century Gothic (Body)"/>
                <a:cs typeface="Arial" panose="020B0604020202020204" pitchFamily="34" charset="0"/>
              </a:rPr>
              <a:t>)</a:t>
            </a:r>
          </a:p>
          <a:p>
            <a:pPr algn="just">
              <a:lnSpc>
                <a:spcPct val="150000"/>
              </a:lnSpc>
            </a:pPr>
            <a:r>
              <a:rPr lang="nl-NL" dirty="0">
                <a:solidFill>
                  <a:schemeClr val="tx1"/>
                </a:solidFill>
                <a:latin typeface="Century Gothic (Body)"/>
                <a:cs typeface="Arial" panose="020B0604020202020204" pitchFamily="34" charset="0"/>
              </a:rPr>
              <a:t>• EtherApe (</a:t>
            </a:r>
            <a:r>
              <a:rPr lang="nl-NL" dirty="0">
                <a:solidFill>
                  <a:srgbClr val="0070C0"/>
                </a:solidFill>
                <a:latin typeface="Century Gothic (Body)"/>
                <a:cs typeface="Arial" panose="020B0604020202020204" pitchFamily="34" charset="0"/>
              </a:rPr>
              <a:t>http://etherape.sourceforge net/</a:t>
            </a:r>
            <a:r>
              <a:rPr lang="nl-NL" dirty="0">
                <a:solidFill>
                  <a:schemeClr val="tx1"/>
                </a:solidFill>
                <a:latin typeface="Century Gothic (Body)"/>
                <a:cs typeface="Arial" panose="020B0604020202020204" pitchFamily="34" charset="0"/>
              </a:rPr>
              <a:t>)</a:t>
            </a:r>
            <a:endParaRPr lang="en-US" dirty="0">
              <a:solidFill>
                <a:schemeClr val="tx1"/>
              </a:solidFill>
              <a:latin typeface="Century Gothic (Body)"/>
              <a:cs typeface="Arial" panose="020B0604020202020204" pitchFamily="34" charset="0"/>
            </a:endParaRPr>
          </a:p>
        </p:txBody>
      </p:sp>
    </p:spTree>
    <p:extLst>
      <p:ext uri="{BB962C8B-B14F-4D97-AF65-F5344CB8AC3E}">
        <p14:creationId xmlns:p14="http://schemas.microsoft.com/office/powerpoint/2010/main" val="1179547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72749"/>
            <a:ext cx="7772400" cy="745855"/>
          </a:xfrm>
        </p:spPr>
        <p:txBody>
          <a:bodyPr>
            <a:normAutofit/>
          </a:bodyPr>
          <a:lstStyle/>
          <a:p>
            <a:pPr algn="ctr"/>
            <a:r>
              <a:rPr lang="en-US" sz="3600" dirty="0">
                <a:solidFill>
                  <a:srgbClr val="0070C0"/>
                </a:solidFill>
                <a:latin typeface="Century Gothic (Body)"/>
                <a:cs typeface="Arial" pitchFamily="34" charset="0"/>
              </a:rPr>
              <a:t>Network Capacity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224180"/>
            <a:ext cx="6705600" cy="39804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Subtitle 2"/>
          <p:cNvSpPr>
            <a:spLocks noGrp="1"/>
          </p:cNvSpPr>
          <p:nvPr>
            <p:ph type="subTitle" idx="1"/>
          </p:nvPr>
        </p:nvSpPr>
        <p:spPr>
          <a:xfrm>
            <a:off x="1447800" y="5410199"/>
            <a:ext cx="7467600" cy="914400"/>
          </a:xfrm>
        </p:spPr>
        <p:txBody>
          <a:bodyPr>
            <a:noAutofit/>
          </a:bodyPr>
          <a:lstStyle/>
          <a:p>
            <a:r>
              <a:rPr lang="en-US" dirty="0">
                <a:solidFill>
                  <a:schemeClr val="tx1"/>
                </a:solidFill>
                <a:latin typeface="Century Gothic (Body)"/>
                <a:cs typeface="Arial" panose="020B0604020202020204" pitchFamily="34" charset="0"/>
              </a:rPr>
              <a:t>Apparent Networks' Cloud Performance Center provides data on WAN throughput and uptime at Internet network hubs.</a:t>
            </a:r>
          </a:p>
        </p:txBody>
      </p:sp>
    </p:spTree>
    <p:extLst>
      <p:ext uri="{BB962C8B-B14F-4D97-AF65-F5344CB8AC3E}">
        <p14:creationId xmlns:p14="http://schemas.microsoft.com/office/powerpoint/2010/main" val="3015443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147385"/>
            <a:ext cx="7772400" cy="860425"/>
          </a:xfrm>
        </p:spPr>
        <p:txBody>
          <a:bodyPr>
            <a:normAutofit/>
          </a:bodyPr>
          <a:lstStyle/>
          <a:p>
            <a:pPr algn="ctr"/>
            <a:r>
              <a:rPr lang="en-US" sz="3600" dirty="0">
                <a:solidFill>
                  <a:srgbClr val="0070C0"/>
                </a:solidFill>
                <a:latin typeface="Century Gothic (Body)"/>
                <a:cs typeface="Arial" pitchFamily="34" charset="0"/>
              </a:rPr>
              <a:t>Network Capacity</a:t>
            </a:r>
          </a:p>
        </p:txBody>
      </p:sp>
      <p:pic>
        <p:nvPicPr>
          <p:cNvPr id="4" name="Picture 3"/>
          <p:cNvPicPr>
            <a:picLocks noChangeAspect="1"/>
          </p:cNvPicPr>
          <p:nvPr/>
        </p:nvPicPr>
        <p:blipFill>
          <a:blip r:embed="rId3"/>
          <a:stretch>
            <a:fillRect/>
          </a:stretch>
        </p:blipFill>
        <p:spPr>
          <a:xfrm>
            <a:off x="1916946" y="3335124"/>
            <a:ext cx="6362700" cy="15622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Subtitle 2"/>
          <p:cNvSpPr>
            <a:spLocks noGrp="1"/>
          </p:cNvSpPr>
          <p:nvPr>
            <p:ph type="subTitle" idx="1"/>
          </p:nvPr>
        </p:nvSpPr>
        <p:spPr>
          <a:xfrm>
            <a:off x="1395493" y="5334000"/>
            <a:ext cx="7405607" cy="914400"/>
          </a:xfrm>
        </p:spPr>
        <p:txBody>
          <a:bodyPr>
            <a:noAutofit/>
          </a:bodyPr>
          <a:lstStyle/>
          <a:p>
            <a:pPr algn="just"/>
            <a:r>
              <a:rPr lang="en-US" dirty="0">
                <a:solidFill>
                  <a:schemeClr val="tx1"/>
                </a:solidFill>
                <a:latin typeface="Century Gothic (Body)"/>
                <a:cs typeface="Arial" panose="020B0604020202020204" pitchFamily="34" charset="0"/>
              </a:rPr>
              <a:t>You are not in Kansas anymore. To petition Google for a Fiber for Communities network, </a:t>
            </a:r>
            <a:r>
              <a:rPr lang="en-US" dirty="0" err="1">
                <a:solidFill>
                  <a:schemeClr val="tx1"/>
                </a:solidFill>
                <a:latin typeface="Century Gothic (Body)"/>
                <a:cs typeface="Arial" panose="020B0604020202020204" pitchFamily="34" charset="0"/>
              </a:rPr>
              <a:t>Topeka,Kansas,became</a:t>
            </a:r>
            <a:r>
              <a:rPr lang="en-US" dirty="0">
                <a:solidFill>
                  <a:schemeClr val="tx1"/>
                </a:solidFill>
                <a:latin typeface="Century Gothic (Body)"/>
                <a:cs typeface="Arial" panose="020B0604020202020204" pitchFamily="34" charset="0"/>
              </a:rPr>
              <a:t> Google for a day, and Google returned the favor.</a:t>
            </a:r>
          </a:p>
        </p:txBody>
      </p:sp>
      <p:sp>
        <p:nvSpPr>
          <p:cNvPr id="3" name="Rectangle 2"/>
          <p:cNvSpPr/>
          <p:nvPr/>
        </p:nvSpPr>
        <p:spPr>
          <a:xfrm>
            <a:off x="1342571" y="1173229"/>
            <a:ext cx="7620000" cy="1754326"/>
          </a:xfrm>
          <a:prstGeom prst="rect">
            <a:avLst/>
          </a:prstGeom>
        </p:spPr>
        <p:txBody>
          <a:bodyPr wrap="square">
            <a:spAutoFit/>
          </a:bodyPr>
          <a:lstStyle/>
          <a:p>
            <a:pPr algn="just"/>
            <a:r>
              <a:rPr lang="en-US" dirty="0">
                <a:latin typeface="Century Gothic (Body)"/>
              </a:rPr>
              <a:t>Google is running a demonstration project called Google </a:t>
            </a:r>
            <a:r>
              <a:rPr lang="en-US" dirty="0" err="1">
                <a:latin typeface="Century Gothic (Body)"/>
              </a:rPr>
              <a:t>Fibre</a:t>
            </a:r>
            <a:r>
              <a:rPr lang="en-US" dirty="0">
                <a:latin typeface="Century Gothic (Body)"/>
              </a:rPr>
              <a:t> for Communities (</a:t>
            </a:r>
            <a:r>
              <a:rPr lang="en-US" dirty="0">
                <a:solidFill>
                  <a:srgbClr val="0070C0"/>
                </a:solidFill>
                <a:latin typeface="Century Gothic (Body)"/>
              </a:rPr>
              <a:t>http://www.google.com/appserve/fiberrfi/public/overview</a:t>
            </a:r>
            <a:r>
              <a:rPr lang="en-US" dirty="0">
                <a:latin typeface="Century Gothic (Body)"/>
              </a:rPr>
              <a:t>) that will deliver 1 gigabit-per-second fiber to the home. The few lucky municipalities chosen (with 50,000 to 500,000 residents) for </a:t>
            </a:r>
            <a:r>
              <a:rPr lang="en-US" dirty="0" err="1">
                <a:latin typeface="Century Gothic (Body)"/>
              </a:rPr>
              <a:t>thedemonstration</a:t>
            </a:r>
            <a:r>
              <a:rPr lang="en-US" dirty="0">
                <a:latin typeface="Century Gothic (Body)"/>
              </a:rPr>
              <a:t> project will get advanced broadband applications, many of which will be cloud-based</a:t>
            </a:r>
          </a:p>
        </p:txBody>
      </p:sp>
    </p:spTree>
    <p:extLst>
      <p:ext uri="{BB962C8B-B14F-4D97-AF65-F5344CB8AC3E}">
        <p14:creationId xmlns:p14="http://schemas.microsoft.com/office/powerpoint/2010/main" val="2594324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936625"/>
          </a:xfrm>
        </p:spPr>
        <p:txBody>
          <a:bodyPr>
            <a:normAutofit/>
          </a:bodyPr>
          <a:lstStyle/>
          <a:p>
            <a:pPr algn="ctr"/>
            <a:r>
              <a:rPr lang="en-US" sz="3600" dirty="0">
                <a:solidFill>
                  <a:srgbClr val="0070C0"/>
                </a:solidFill>
                <a:latin typeface="Century Gothic (Body)"/>
                <a:cs typeface="Arial" pitchFamily="34" charset="0"/>
              </a:rPr>
              <a:t>Scaling</a:t>
            </a: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638" y="1676400"/>
            <a:ext cx="6858000" cy="4526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2967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936625"/>
          </a:xfrm>
        </p:spPr>
        <p:txBody>
          <a:bodyPr>
            <a:normAutofit/>
          </a:bodyPr>
          <a:lstStyle/>
          <a:p>
            <a:pPr algn="ctr"/>
            <a:r>
              <a:rPr lang="en-US" sz="3600" dirty="0">
                <a:latin typeface="Century Gothic (Body)"/>
                <a:cs typeface="Arial" panose="020B0604020202020204" pitchFamily="34" charset="0"/>
              </a:rPr>
              <a:t>Vertical scaling</a:t>
            </a:r>
            <a:endParaRPr lang="en-US" sz="3600" dirty="0">
              <a:solidFill>
                <a:srgbClr val="0070C0"/>
              </a:solidFill>
              <a:effectLst>
                <a:outerShdw blurRad="38100" dist="38100" dir="2700000" algn="tl">
                  <a:srgbClr val="000000">
                    <a:alpha val="43137"/>
                  </a:srgbClr>
                </a:outerShdw>
              </a:effectLst>
              <a:latin typeface="Century Gothic (Body)"/>
              <a:cs typeface="Arial" pitchFamily="34" charset="0"/>
            </a:endParaRPr>
          </a:p>
        </p:txBody>
      </p:sp>
      <p:sp>
        <p:nvSpPr>
          <p:cNvPr id="3" name="Subtitle 2"/>
          <p:cNvSpPr>
            <a:spLocks noGrp="1"/>
          </p:cNvSpPr>
          <p:nvPr>
            <p:ph type="subTitle" idx="1"/>
          </p:nvPr>
        </p:nvSpPr>
        <p:spPr>
          <a:xfrm>
            <a:off x="1752600" y="1676400"/>
            <a:ext cx="7212957" cy="4343400"/>
          </a:xfrm>
        </p:spPr>
        <p:txBody>
          <a:bodyPr>
            <a:noAutofit/>
          </a:bodyPr>
          <a:lstStyle/>
          <a:p>
            <a:pPr algn="just">
              <a:lnSpc>
                <a:spcPct val="150000"/>
              </a:lnSpc>
            </a:pPr>
            <a:r>
              <a:rPr lang="en-US" dirty="0">
                <a:solidFill>
                  <a:schemeClr val="tx1"/>
                </a:solidFill>
                <a:latin typeface="Century Gothic (Body)"/>
                <a:cs typeface="Arial" panose="020B0604020202020204" pitchFamily="34" charset="0"/>
              </a:rPr>
              <a:t>Vertical scaling can essentially resize your server with no change to your code. It is the ability to increase the capacity of existing hardware or software by adding resources. Vertical scaling is limited by the fact that you can only get as big as the size of the server.</a:t>
            </a:r>
          </a:p>
        </p:txBody>
      </p:sp>
    </p:spTree>
    <p:extLst>
      <p:ext uri="{BB962C8B-B14F-4D97-AF65-F5344CB8AC3E}">
        <p14:creationId xmlns:p14="http://schemas.microsoft.com/office/powerpoint/2010/main" val="2012311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761999"/>
          </a:xfrm>
        </p:spPr>
        <p:txBody>
          <a:bodyPr>
            <a:normAutofit/>
          </a:bodyPr>
          <a:lstStyle/>
          <a:p>
            <a:pPr algn="ctr"/>
            <a:r>
              <a:rPr lang="en-US" sz="3600" dirty="0">
                <a:latin typeface="Century Gothic (Body)"/>
                <a:cs typeface="Arial" panose="020B0604020202020204" pitchFamily="34" charset="0"/>
              </a:rPr>
              <a:t>Horizontal scaling</a:t>
            </a:r>
            <a:endParaRPr lang="en-US" sz="3600" dirty="0">
              <a:solidFill>
                <a:srgbClr val="0070C0"/>
              </a:solidFill>
              <a:effectLst>
                <a:outerShdw blurRad="38100" dist="38100" dir="2700000" algn="tl">
                  <a:srgbClr val="000000">
                    <a:alpha val="43137"/>
                  </a:srgbClr>
                </a:outerShdw>
              </a:effectLst>
              <a:latin typeface="Century Gothic (Body)"/>
              <a:cs typeface="Arial" pitchFamily="34" charset="0"/>
            </a:endParaRPr>
          </a:p>
        </p:txBody>
      </p:sp>
      <p:sp>
        <p:nvSpPr>
          <p:cNvPr id="3" name="Subtitle 2"/>
          <p:cNvSpPr>
            <a:spLocks noGrp="1"/>
          </p:cNvSpPr>
          <p:nvPr>
            <p:ph type="subTitle" idx="1"/>
          </p:nvPr>
        </p:nvSpPr>
        <p:spPr>
          <a:xfrm>
            <a:off x="1828800" y="1524000"/>
            <a:ext cx="6858000" cy="4343400"/>
          </a:xfrm>
        </p:spPr>
        <p:txBody>
          <a:bodyPr>
            <a:noAutofit/>
          </a:bodyPr>
          <a:lstStyle/>
          <a:p>
            <a:pPr algn="just">
              <a:lnSpc>
                <a:spcPct val="150000"/>
              </a:lnSpc>
            </a:pPr>
            <a:r>
              <a:rPr lang="en-US" dirty="0">
                <a:solidFill>
                  <a:schemeClr val="tx1"/>
                </a:solidFill>
                <a:latin typeface="Century Gothic (Body)"/>
                <a:cs typeface="Arial" panose="020B0604020202020204" pitchFamily="34" charset="0"/>
              </a:rPr>
              <a:t>Horizontal scaling affords the ability to scale wider to deal with traffic. It is the ability to connect multiple hardware or software entities, such as servers, so that they work as a single logical unit. This kind of scale cannot be implemented at a moment’s notice</a:t>
            </a:r>
          </a:p>
        </p:txBody>
      </p:sp>
    </p:spTree>
    <p:extLst>
      <p:ext uri="{BB962C8B-B14F-4D97-AF65-F5344CB8AC3E}">
        <p14:creationId xmlns:p14="http://schemas.microsoft.com/office/powerpoint/2010/main" val="2423204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835" y="639532"/>
            <a:ext cx="6683765" cy="808268"/>
          </a:xfrm>
        </p:spPr>
        <p:txBody>
          <a:bodyPr/>
          <a:lstStyle/>
          <a:p>
            <a:r>
              <a:rPr lang="en-US" dirty="0">
                <a:latin typeface="Century Gothic (Body)"/>
                <a:cs typeface="Arial" panose="020B0604020202020204" pitchFamily="34" charset="0"/>
              </a:rPr>
              <a:t>Capacity Planning</a:t>
            </a:r>
          </a:p>
        </p:txBody>
      </p:sp>
      <p:sp>
        <p:nvSpPr>
          <p:cNvPr id="3" name="Content Placeholder 2"/>
          <p:cNvSpPr>
            <a:spLocks noGrp="1"/>
          </p:cNvSpPr>
          <p:nvPr>
            <p:ph idx="1"/>
          </p:nvPr>
        </p:nvSpPr>
        <p:spPr>
          <a:xfrm>
            <a:off x="1443121" y="1590675"/>
            <a:ext cx="7396079" cy="5191125"/>
          </a:xfrm>
        </p:spPr>
        <p:txBody>
          <a:bodyPr>
            <a:noAutofit/>
          </a:bodyPr>
          <a:lstStyle/>
          <a:p>
            <a:pPr algn="just"/>
            <a:r>
              <a:rPr lang="en-US" sz="1650" dirty="0">
                <a:solidFill>
                  <a:schemeClr val="tx1"/>
                </a:solidFill>
                <a:latin typeface="Century Gothic (Body)"/>
                <a:cs typeface="Arial" panose="020B0604020202020204" pitchFamily="34" charset="0"/>
              </a:rPr>
              <a:t>Capacity planning for cloud computing sounds like an oxymoron. Why bother doing capacity planning for a resource that is both ubiquitous and limitless? The reality of cloud computing is rather different than the ideal might suggest; cloud computing is neither ubiquitous, nor is it limitless. Often, performance can be highly variable, and you pay for what you use. That said, capacity planning for a cloud computing system offers you many enhanced capabilities and some new challenges over a purely physical system</a:t>
            </a:r>
            <a:r>
              <a:rPr lang="en-US" sz="1650" dirty="0" smtClean="0">
                <a:solidFill>
                  <a:schemeClr val="tx1"/>
                </a:solidFill>
                <a:latin typeface="Century Gothic (Body)"/>
                <a:cs typeface="Arial" panose="020B0604020202020204" pitchFamily="34" charset="0"/>
              </a:rPr>
              <a:t>.</a:t>
            </a:r>
            <a:endParaRPr lang="en-US" sz="1650" dirty="0">
              <a:solidFill>
                <a:schemeClr val="tx1"/>
              </a:solidFill>
              <a:latin typeface="Century Gothic (Body)"/>
              <a:cs typeface="Arial" panose="020B0604020202020204" pitchFamily="34" charset="0"/>
            </a:endParaRPr>
          </a:p>
          <a:p>
            <a:pPr algn="just"/>
            <a:r>
              <a:rPr lang="en-US" sz="1650" dirty="0">
                <a:solidFill>
                  <a:schemeClr val="tx1"/>
                </a:solidFill>
                <a:latin typeface="Century Gothic (Body)"/>
                <a:cs typeface="Arial" panose="020B0604020202020204" pitchFamily="34" charset="0"/>
              </a:rPr>
              <a:t>A capacity planner seeks to meet the future demands on a system by providing the additional capacity to fulfill those demands. Many people equate capacity planning with system optimization (or performance tuning, if you like), but they are not the same. System optimization aims to get more production from the system components you have. Capacity planning measures the maximum amount of work that can be done using the current technology and then adds resources to do more work as needed. If system optimization occurs during capacity planning, that is all to the good; but capacity planning efforts focus on meeting demand. If that means the capacity planner must accept the inherent inefficiencies in </a:t>
            </a:r>
            <a:r>
              <a:rPr lang="en-US" sz="1650" dirty="0" smtClean="0">
                <a:solidFill>
                  <a:schemeClr val="tx1"/>
                </a:solidFill>
                <a:latin typeface="Century Gothic (Body)"/>
                <a:cs typeface="Arial" panose="020B0604020202020204" pitchFamily="34" charset="0"/>
              </a:rPr>
              <a:t>any system.</a:t>
            </a:r>
            <a:endParaRPr lang="en-US" sz="1650" dirty="0">
              <a:latin typeface="Century Gothic (Body)"/>
            </a:endParaRPr>
          </a:p>
        </p:txBody>
      </p:sp>
    </p:spTree>
    <p:extLst>
      <p:ext uri="{BB962C8B-B14F-4D97-AF65-F5344CB8AC3E}">
        <p14:creationId xmlns:p14="http://schemas.microsoft.com/office/powerpoint/2010/main" val="3784534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517" y="639532"/>
            <a:ext cx="6683765" cy="732068"/>
          </a:xfrm>
        </p:spPr>
        <p:txBody>
          <a:bodyPr/>
          <a:lstStyle/>
          <a:p>
            <a:r>
              <a:rPr lang="en-US" dirty="0">
                <a:latin typeface="Century Gothic (Body)"/>
                <a:cs typeface="Arial" panose="020B0604020202020204" pitchFamily="34" charset="0"/>
              </a:rPr>
              <a:t>Capacity Planning</a:t>
            </a:r>
          </a:p>
        </p:txBody>
      </p:sp>
      <p:sp>
        <p:nvSpPr>
          <p:cNvPr id="3" name="Content Placeholder 2"/>
          <p:cNvSpPr>
            <a:spLocks noGrp="1"/>
          </p:cNvSpPr>
          <p:nvPr>
            <p:ph idx="1"/>
          </p:nvPr>
        </p:nvSpPr>
        <p:spPr>
          <a:xfrm>
            <a:off x="1458716" y="1524000"/>
            <a:ext cx="7532884" cy="5181600"/>
          </a:xfrm>
        </p:spPr>
        <p:txBody>
          <a:bodyPr>
            <a:noAutofit/>
          </a:bodyPr>
          <a:lstStyle/>
          <a:p>
            <a:pPr algn="just">
              <a:lnSpc>
                <a:spcPct val="160000"/>
              </a:lnSpc>
            </a:pPr>
            <a:r>
              <a:rPr lang="en-US" sz="1600" dirty="0">
                <a:solidFill>
                  <a:schemeClr val="tx1"/>
                </a:solidFill>
                <a:latin typeface="Century Gothic (Body)"/>
                <a:cs typeface="Arial" panose="020B0604020202020204" pitchFamily="34" charset="0"/>
              </a:rPr>
              <a:t>Capacity planning is an iterative process with the following steps:</a:t>
            </a:r>
          </a:p>
          <a:p>
            <a:pPr lvl="1" algn="just">
              <a:lnSpc>
                <a:spcPct val="160000"/>
              </a:lnSpc>
            </a:pPr>
            <a:r>
              <a:rPr lang="en-US" dirty="0">
                <a:solidFill>
                  <a:schemeClr val="tx1"/>
                </a:solidFill>
                <a:latin typeface="Century Gothic (Body)"/>
                <a:cs typeface="Arial" panose="020B0604020202020204" pitchFamily="34" charset="0"/>
              </a:rPr>
              <a:t>Determine the characteristics of the present system.</a:t>
            </a:r>
          </a:p>
          <a:p>
            <a:pPr lvl="1" algn="just">
              <a:lnSpc>
                <a:spcPct val="160000"/>
              </a:lnSpc>
            </a:pPr>
            <a:r>
              <a:rPr lang="en-US" dirty="0">
                <a:solidFill>
                  <a:schemeClr val="tx1"/>
                </a:solidFill>
                <a:latin typeface="Century Gothic (Body)"/>
                <a:cs typeface="Arial" panose="020B0604020202020204" pitchFamily="34" charset="0"/>
              </a:rPr>
              <a:t>Measure the workload for the different resources in the system: CPU, RAM, disk, network, and so forth.</a:t>
            </a:r>
          </a:p>
          <a:p>
            <a:pPr lvl="1" algn="just">
              <a:lnSpc>
                <a:spcPct val="160000"/>
              </a:lnSpc>
            </a:pPr>
            <a:r>
              <a:rPr lang="en-US" dirty="0">
                <a:solidFill>
                  <a:schemeClr val="tx1"/>
                </a:solidFill>
                <a:latin typeface="Century Gothic (Body)"/>
                <a:cs typeface="Arial" panose="020B0604020202020204" pitchFamily="34" charset="0"/>
              </a:rPr>
              <a:t>Load the system until it is overloaded, determine when it breaks, and specify what is required to maintain acceptable performance.</a:t>
            </a:r>
            <a:br>
              <a:rPr lang="en-US" dirty="0">
                <a:solidFill>
                  <a:schemeClr val="tx1"/>
                </a:solidFill>
                <a:latin typeface="Century Gothic (Body)"/>
                <a:cs typeface="Arial" panose="020B0604020202020204" pitchFamily="34" charset="0"/>
              </a:rPr>
            </a:br>
            <a:r>
              <a:rPr lang="en-US" dirty="0">
                <a:solidFill>
                  <a:schemeClr val="tx1"/>
                </a:solidFill>
                <a:latin typeface="Century Gothic (Body)"/>
                <a:cs typeface="Arial" panose="020B0604020202020204" pitchFamily="34" charset="0"/>
              </a:rPr>
              <a:t>Knowing when systems fail under load and what factor(s) is responsible for the failure is the critical step in capacity planning.</a:t>
            </a:r>
          </a:p>
          <a:p>
            <a:pPr lvl="1" algn="just">
              <a:lnSpc>
                <a:spcPct val="160000"/>
              </a:lnSpc>
            </a:pPr>
            <a:r>
              <a:rPr lang="en-US" dirty="0">
                <a:solidFill>
                  <a:schemeClr val="tx1"/>
                </a:solidFill>
                <a:latin typeface="Century Gothic (Body)"/>
                <a:cs typeface="Arial" panose="020B0604020202020204" pitchFamily="34" charset="0"/>
              </a:rPr>
              <a:t>Predict the future based on historical trends and other factors.</a:t>
            </a:r>
          </a:p>
          <a:p>
            <a:pPr lvl="1" algn="just">
              <a:lnSpc>
                <a:spcPct val="160000"/>
              </a:lnSpc>
            </a:pPr>
            <a:r>
              <a:rPr lang="en-US" dirty="0">
                <a:solidFill>
                  <a:schemeClr val="tx1"/>
                </a:solidFill>
                <a:latin typeface="Century Gothic (Body)"/>
                <a:cs typeface="Arial" panose="020B0604020202020204" pitchFamily="34" charset="0"/>
              </a:rPr>
              <a:t>Deploy or tear down resources to meet your predictions.</a:t>
            </a:r>
          </a:p>
          <a:p>
            <a:pPr lvl="1" algn="just">
              <a:lnSpc>
                <a:spcPct val="160000"/>
              </a:lnSpc>
            </a:pPr>
            <a:r>
              <a:rPr lang="en-US" dirty="0">
                <a:solidFill>
                  <a:schemeClr val="tx1"/>
                </a:solidFill>
                <a:latin typeface="Century Gothic (Body)"/>
                <a:cs typeface="Arial" panose="020B0604020202020204" pitchFamily="34" charset="0"/>
              </a:rPr>
              <a:t>Iterate Steps 1 through 5 repeatedly</a:t>
            </a:r>
            <a:r>
              <a:rPr lang="en-US" dirty="0" smtClean="0">
                <a:solidFill>
                  <a:schemeClr val="tx1"/>
                </a:solidFill>
                <a:latin typeface="Century Gothic (Body)"/>
                <a:cs typeface="Arial" panose="020B0604020202020204" pitchFamily="34" charset="0"/>
              </a:rPr>
              <a:t>.</a:t>
            </a:r>
            <a:endParaRPr lang="en-US" dirty="0">
              <a:solidFill>
                <a:schemeClr val="tx1"/>
              </a:solidFill>
              <a:latin typeface="Century Gothic (Body)"/>
              <a:cs typeface="Arial" panose="020B0604020202020204" pitchFamily="34" charset="0"/>
            </a:endParaRPr>
          </a:p>
        </p:txBody>
      </p:sp>
    </p:spTree>
    <p:extLst>
      <p:ext uri="{BB962C8B-B14F-4D97-AF65-F5344CB8AC3E}">
        <p14:creationId xmlns:p14="http://schemas.microsoft.com/office/powerpoint/2010/main" val="1293361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741" y="609600"/>
            <a:ext cx="7485459" cy="762000"/>
          </a:xfrm>
        </p:spPr>
        <p:txBody>
          <a:bodyPr/>
          <a:lstStyle/>
          <a:p>
            <a:r>
              <a:rPr lang="en-US" dirty="0">
                <a:latin typeface="Century Gothic (Body)"/>
                <a:cs typeface="Arial" panose="020B0604020202020204" pitchFamily="34" charset="0"/>
              </a:rPr>
              <a:t>DEFINING BASELINE </a:t>
            </a:r>
            <a:r>
              <a:rPr lang="en-US" dirty="0">
                <a:latin typeface="Century Gothic (Body)"/>
                <a:cs typeface="Arial" panose="020B0604020202020204" pitchFamily="34" charset="0"/>
              </a:rPr>
              <a:t>&amp;</a:t>
            </a:r>
            <a:r>
              <a:rPr lang="en-US" dirty="0" smtClean="0">
                <a:latin typeface="Century Gothic (Body)"/>
                <a:cs typeface="Arial" panose="020B0604020202020204" pitchFamily="34" charset="0"/>
              </a:rPr>
              <a:t> </a:t>
            </a:r>
            <a:r>
              <a:rPr lang="en-US" dirty="0">
                <a:latin typeface="Century Gothic (Body)"/>
                <a:cs typeface="Arial" panose="020B0604020202020204" pitchFamily="34" charset="0"/>
              </a:rPr>
              <a:t>METRICS </a:t>
            </a:r>
          </a:p>
        </p:txBody>
      </p:sp>
      <p:sp>
        <p:nvSpPr>
          <p:cNvPr id="3" name="Content Placeholder 2"/>
          <p:cNvSpPr>
            <a:spLocks noGrp="1"/>
          </p:cNvSpPr>
          <p:nvPr>
            <p:ph idx="1"/>
          </p:nvPr>
        </p:nvSpPr>
        <p:spPr>
          <a:xfrm>
            <a:off x="1676400" y="1524000"/>
            <a:ext cx="7315200" cy="5181600"/>
          </a:xfrm>
        </p:spPr>
        <p:txBody>
          <a:bodyPr>
            <a:noAutofit/>
          </a:bodyPr>
          <a:lstStyle/>
          <a:p>
            <a:pPr algn="just">
              <a:spcBef>
                <a:spcPts val="0"/>
              </a:spcBef>
            </a:pPr>
            <a:r>
              <a:rPr lang="en-US" sz="1700" dirty="0">
                <a:solidFill>
                  <a:schemeClr val="tx1"/>
                </a:solidFill>
                <a:latin typeface="Century Gothic (Body)"/>
                <a:cs typeface="Arial" panose="020B0604020202020204" pitchFamily="34" charset="0"/>
              </a:rPr>
              <a:t>The first item of business is to determine the current system capacity or workload as a measurable quantity over time. Because many developers create cloud-based applications and Web sites based on a LAMP solution stack.</a:t>
            </a:r>
          </a:p>
          <a:p>
            <a:pPr algn="just">
              <a:spcBef>
                <a:spcPts val="0"/>
              </a:spcBef>
            </a:pPr>
            <a:r>
              <a:rPr lang="en-US" sz="1700" dirty="0">
                <a:solidFill>
                  <a:schemeClr val="tx1"/>
                </a:solidFill>
                <a:latin typeface="Century Gothic (Body)"/>
                <a:cs typeface="Arial" panose="020B0604020202020204" pitchFamily="34" charset="0"/>
              </a:rPr>
              <a:t>LAMP stands for: </a:t>
            </a:r>
          </a:p>
          <a:p>
            <a:pPr lvl="1" algn="just">
              <a:spcBef>
                <a:spcPts val="0"/>
              </a:spcBef>
            </a:pPr>
            <a:r>
              <a:rPr lang="en-US" sz="1700" dirty="0">
                <a:solidFill>
                  <a:schemeClr val="tx1"/>
                </a:solidFill>
                <a:latin typeface="Century Gothic (Body)"/>
                <a:cs typeface="Arial" panose="020B0604020202020204" pitchFamily="34" charset="0"/>
              </a:rPr>
              <a:t>Linux, the operating system </a:t>
            </a:r>
          </a:p>
          <a:p>
            <a:pPr lvl="1" algn="just">
              <a:spcBef>
                <a:spcPts val="0"/>
              </a:spcBef>
            </a:pPr>
            <a:r>
              <a:rPr lang="en-US" sz="1700" dirty="0">
                <a:solidFill>
                  <a:schemeClr val="tx1"/>
                </a:solidFill>
                <a:latin typeface="Century Gothic (Body)"/>
                <a:cs typeface="Arial" panose="020B0604020202020204" pitchFamily="34" charset="0"/>
              </a:rPr>
              <a:t>Apache HTTP Server </a:t>
            </a:r>
            <a:endParaRPr lang="en-US" sz="1700" dirty="0" smtClean="0">
              <a:solidFill>
                <a:schemeClr val="tx1"/>
              </a:solidFill>
              <a:latin typeface="Century Gothic (Body)"/>
              <a:cs typeface="Arial" panose="020B0604020202020204" pitchFamily="34" charset="0"/>
            </a:endParaRPr>
          </a:p>
          <a:p>
            <a:pPr lvl="1" algn="just">
              <a:spcBef>
                <a:spcPts val="0"/>
              </a:spcBef>
            </a:pPr>
            <a:r>
              <a:rPr lang="en-US" sz="1700" dirty="0" smtClean="0">
                <a:solidFill>
                  <a:schemeClr val="tx1"/>
                </a:solidFill>
                <a:latin typeface="Century Gothic (Body)"/>
                <a:cs typeface="Arial" panose="020B0604020202020204" pitchFamily="34" charset="0"/>
              </a:rPr>
              <a:t>MySQL</a:t>
            </a:r>
            <a:endParaRPr lang="en-US" sz="1700" dirty="0">
              <a:solidFill>
                <a:schemeClr val="tx1"/>
              </a:solidFill>
              <a:latin typeface="Century Gothic (Body)"/>
              <a:cs typeface="Arial" panose="020B0604020202020204" pitchFamily="34" charset="0"/>
            </a:endParaRPr>
          </a:p>
          <a:p>
            <a:pPr lvl="1" algn="just">
              <a:spcBef>
                <a:spcPts val="0"/>
              </a:spcBef>
            </a:pPr>
            <a:r>
              <a:rPr lang="en-US" sz="1700" dirty="0" smtClean="0">
                <a:solidFill>
                  <a:schemeClr val="tx1"/>
                </a:solidFill>
                <a:latin typeface="Century Gothic (Body)"/>
                <a:cs typeface="Arial" panose="020B0604020202020204" pitchFamily="34" charset="0"/>
              </a:rPr>
              <a:t>PHP</a:t>
            </a:r>
            <a:endParaRPr lang="en-US" sz="1700" dirty="0">
              <a:solidFill>
                <a:schemeClr val="tx1"/>
              </a:solidFill>
              <a:latin typeface="Century Gothic (Body)"/>
              <a:cs typeface="Arial" panose="020B0604020202020204" pitchFamily="34" charset="0"/>
            </a:endParaRPr>
          </a:p>
          <a:p>
            <a:pPr algn="just">
              <a:spcBef>
                <a:spcPts val="0"/>
              </a:spcBef>
            </a:pPr>
            <a:r>
              <a:rPr lang="en-US" sz="1700" dirty="0">
                <a:solidFill>
                  <a:schemeClr val="tx1"/>
                </a:solidFill>
                <a:latin typeface="Century Gothic (Body)"/>
                <a:cs typeface="Arial" panose="020B0604020202020204" pitchFamily="34" charset="0"/>
              </a:rPr>
              <a:t>These four technologies are open source products, although the distributions used may vary from cloud to cloud and from machine instance to machine instance. On Amazon Web Services, machine instances are offered for both Red Hat Linux and for Ubuntu. LAMP stacks based on Red Hat Linux are more common than the other distributions, but SUSE Linux and </a:t>
            </a:r>
            <a:r>
              <a:rPr lang="en-US" sz="1700" dirty="0" err="1">
                <a:solidFill>
                  <a:schemeClr val="tx1"/>
                </a:solidFill>
                <a:latin typeface="Century Gothic (Body)"/>
                <a:cs typeface="Arial" panose="020B0604020202020204" pitchFamily="34" charset="0"/>
              </a:rPr>
              <a:t>Debian</a:t>
            </a:r>
            <a:r>
              <a:rPr lang="en-US" sz="1700" dirty="0">
                <a:solidFill>
                  <a:schemeClr val="tx1"/>
                </a:solidFill>
                <a:latin typeface="Century Gothic (Body)"/>
                <a:cs typeface="Arial" panose="020B0604020202020204" pitchFamily="34" charset="0"/>
              </a:rPr>
              <a:t> GNU/Linux are also common. Variants of LAMP are available that use other operating systems such as the Macintosh, </a:t>
            </a:r>
            <a:r>
              <a:rPr lang="en-US" sz="1700" dirty="0" err="1" smtClean="0">
                <a:solidFill>
                  <a:schemeClr val="tx1"/>
                </a:solidFill>
                <a:latin typeface="Century Gothic (Body)"/>
                <a:cs typeface="Arial" panose="020B0604020202020204" pitchFamily="34" charset="0"/>
              </a:rPr>
              <a:t>OpenBSD</a:t>
            </a:r>
            <a:r>
              <a:rPr lang="en-US" sz="1700" dirty="0" smtClean="0">
                <a:solidFill>
                  <a:schemeClr val="tx1"/>
                </a:solidFill>
                <a:latin typeface="Century Gothic (Body)"/>
                <a:cs typeface="Arial" panose="020B0604020202020204" pitchFamily="34" charset="0"/>
              </a:rPr>
              <a:t>, </a:t>
            </a:r>
            <a:r>
              <a:rPr lang="en-US" sz="1700" dirty="0">
                <a:solidFill>
                  <a:schemeClr val="tx1"/>
                </a:solidFill>
                <a:latin typeface="Century Gothic (Body)"/>
                <a:cs typeface="Arial" panose="020B0604020202020204" pitchFamily="34" charset="0"/>
              </a:rPr>
              <a:t>Solaris (SAMP), and Windows (WAMP). </a:t>
            </a:r>
            <a:endParaRPr lang="en-US" sz="1700" dirty="0">
              <a:latin typeface="Century Gothic (Body)"/>
              <a:cs typeface="Arial" panose="020B0604020202020204" pitchFamily="34" charset="0"/>
            </a:endParaRPr>
          </a:p>
        </p:txBody>
      </p:sp>
    </p:spTree>
    <p:extLst>
      <p:ext uri="{BB962C8B-B14F-4D97-AF65-F5344CB8AC3E}">
        <p14:creationId xmlns:p14="http://schemas.microsoft.com/office/powerpoint/2010/main" val="4182401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6858000" cy="685800"/>
          </a:xfrm>
        </p:spPr>
        <p:txBody>
          <a:bodyPr/>
          <a:lstStyle/>
          <a:p>
            <a:r>
              <a:rPr lang="en-US" dirty="0">
                <a:latin typeface="Century Gothic (Body)"/>
                <a:cs typeface="Arial" panose="020B0604020202020204" pitchFamily="34" charset="0"/>
              </a:rPr>
              <a:t>BASELINE MEASUREMENTS</a:t>
            </a:r>
          </a:p>
        </p:txBody>
      </p:sp>
      <p:sp>
        <p:nvSpPr>
          <p:cNvPr id="3" name="Content Placeholder 2"/>
          <p:cNvSpPr>
            <a:spLocks noGrp="1"/>
          </p:cNvSpPr>
          <p:nvPr>
            <p:ph idx="1"/>
          </p:nvPr>
        </p:nvSpPr>
        <p:spPr>
          <a:xfrm>
            <a:off x="1295400" y="1676400"/>
            <a:ext cx="7543800" cy="5105400"/>
          </a:xfrm>
        </p:spPr>
        <p:txBody>
          <a:bodyPr>
            <a:normAutofit/>
          </a:bodyPr>
          <a:lstStyle/>
          <a:p>
            <a:pPr algn="just">
              <a:lnSpc>
                <a:spcPct val="150000"/>
              </a:lnSpc>
            </a:pPr>
            <a:r>
              <a:rPr lang="en-US" sz="1800" dirty="0">
                <a:solidFill>
                  <a:schemeClr val="tx1"/>
                </a:solidFill>
                <a:latin typeface="Century Gothic (Body)"/>
                <a:cs typeface="Arial" panose="020B0604020202020204" pitchFamily="34" charset="0"/>
              </a:rPr>
              <a:t>Let's assume that a capacity planner is working with a system that has a Web site based on APACHE, and let's assume the site is processing database transactions using MySQL. There are two important overall workload metrics in this LAMP system:</a:t>
            </a:r>
          </a:p>
          <a:p>
            <a:pPr lvl="1" algn="just">
              <a:lnSpc>
                <a:spcPct val="150000"/>
              </a:lnSpc>
            </a:pPr>
            <a:r>
              <a:rPr lang="en-US" sz="1800" dirty="0">
                <a:solidFill>
                  <a:schemeClr val="tx1"/>
                </a:solidFill>
                <a:latin typeface="Century Gothic (Body)"/>
                <a:cs typeface="Arial" panose="020B0604020202020204" pitchFamily="34" charset="0"/>
              </a:rPr>
              <a:t>Page views or hits on the Web site, as measured in hits per second </a:t>
            </a:r>
          </a:p>
          <a:p>
            <a:pPr lvl="1" algn="just">
              <a:lnSpc>
                <a:spcPct val="150000"/>
              </a:lnSpc>
            </a:pPr>
            <a:r>
              <a:rPr lang="en-US" sz="1800" dirty="0">
                <a:solidFill>
                  <a:schemeClr val="tx1"/>
                </a:solidFill>
                <a:latin typeface="Century Gothic (Body)"/>
                <a:cs typeface="Arial" panose="020B0604020202020204" pitchFamily="34" charset="0"/>
              </a:rPr>
              <a:t>Transactions completed on the database server, as measured by transactions per second or perhaps by queries per second </a:t>
            </a:r>
            <a:br>
              <a:rPr lang="en-US" sz="1800" dirty="0">
                <a:solidFill>
                  <a:schemeClr val="tx1"/>
                </a:solidFill>
                <a:latin typeface="Century Gothic (Body)"/>
                <a:cs typeface="Arial" panose="020B0604020202020204" pitchFamily="34" charset="0"/>
              </a:rPr>
            </a:br>
            <a:endParaRPr lang="en-US" sz="1800" dirty="0">
              <a:solidFill>
                <a:schemeClr val="tx1"/>
              </a:solidFill>
              <a:latin typeface="Century Gothic (Body)"/>
              <a:cs typeface="Arial" panose="020B0604020202020204" pitchFamily="34" charset="0"/>
            </a:endParaRPr>
          </a:p>
        </p:txBody>
      </p:sp>
    </p:spTree>
    <p:extLst>
      <p:ext uri="{BB962C8B-B14F-4D97-AF65-F5344CB8AC3E}">
        <p14:creationId xmlns:p14="http://schemas.microsoft.com/office/powerpoint/2010/main" val="1609640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67600" cy="990600"/>
          </a:xfrm>
        </p:spPr>
        <p:txBody>
          <a:bodyPr>
            <a:normAutofit/>
          </a:bodyPr>
          <a:lstStyle/>
          <a:p>
            <a:r>
              <a:rPr lang="en-US" sz="1800" b="1" dirty="0">
                <a:solidFill>
                  <a:schemeClr val="tx1"/>
                </a:solidFill>
                <a:latin typeface="Century Gothic (Body)"/>
                <a:cs typeface="Arial" panose="020B0604020202020204" pitchFamily="34" charset="0"/>
              </a:rPr>
              <a:t>A Web servers' workload measured on a day, a week, and over the course of a year </a:t>
            </a:r>
            <a:r>
              <a:rPr lang="en-US" sz="1800" dirty="0">
                <a:latin typeface="Century Gothic (Body)"/>
              </a:rPr>
              <a:t/>
            </a:r>
            <a:br>
              <a:rPr lang="en-US" sz="1800" dirty="0">
                <a:latin typeface="Century Gothic (Body)"/>
              </a:rPr>
            </a:br>
            <a:endParaRPr lang="en-US" sz="1800" dirty="0">
              <a:latin typeface="Century Gothic (Body)"/>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676400"/>
            <a:ext cx="6858000" cy="49938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5804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6683765" cy="762000"/>
          </a:xfrm>
        </p:spPr>
        <p:txBody>
          <a:bodyPr/>
          <a:lstStyle/>
          <a:p>
            <a:r>
              <a:rPr lang="en-US" dirty="0">
                <a:latin typeface="Century Gothic (Body)"/>
                <a:cs typeface="Arial" panose="020B0604020202020204" pitchFamily="34" charset="0"/>
              </a:rPr>
              <a:t>BASELINE MEASUREMENTS</a:t>
            </a:r>
            <a:endParaRPr lang="en-US" dirty="0">
              <a:latin typeface="Century Gothic (Body)"/>
            </a:endParaRPr>
          </a:p>
        </p:txBody>
      </p:sp>
      <p:sp>
        <p:nvSpPr>
          <p:cNvPr id="3" name="Content Placeholder 2"/>
          <p:cNvSpPr>
            <a:spLocks noGrp="1"/>
          </p:cNvSpPr>
          <p:nvPr>
            <p:ph idx="1"/>
          </p:nvPr>
        </p:nvSpPr>
        <p:spPr>
          <a:xfrm>
            <a:off x="1295400" y="1570268"/>
            <a:ext cx="7620000" cy="5059132"/>
          </a:xfrm>
        </p:spPr>
        <p:txBody>
          <a:bodyPr>
            <a:normAutofit fontScale="70000" lnSpcReduction="20000"/>
          </a:bodyPr>
          <a:lstStyle/>
          <a:p>
            <a:pPr algn="just"/>
            <a:r>
              <a:rPr lang="en-US" sz="2300" dirty="0">
                <a:solidFill>
                  <a:schemeClr val="tx1"/>
                </a:solidFill>
                <a:latin typeface="Century Gothic (Body)"/>
                <a:cs typeface="Arial" panose="020B0604020202020204" pitchFamily="34" charset="0"/>
              </a:rPr>
              <a:t>A number of important characteristics are determined by these baseline studies:</a:t>
            </a:r>
          </a:p>
          <a:p>
            <a:pPr lvl="1" algn="just"/>
            <a:r>
              <a:rPr lang="en-US" sz="2300" dirty="0">
                <a:solidFill>
                  <a:schemeClr val="tx1"/>
                </a:solidFill>
                <a:latin typeface="Century Gothic (Body)"/>
                <a:cs typeface="Arial" panose="020B0604020202020204" pitchFamily="34" charset="0"/>
              </a:rPr>
              <a:t>WT, the total workload for the system per unit time </a:t>
            </a:r>
            <a:br>
              <a:rPr lang="en-US" sz="2300" dirty="0">
                <a:solidFill>
                  <a:schemeClr val="tx1"/>
                </a:solidFill>
                <a:latin typeface="Century Gothic (Body)"/>
                <a:cs typeface="Arial" panose="020B0604020202020204" pitchFamily="34" charset="0"/>
              </a:rPr>
            </a:br>
            <a:r>
              <a:rPr lang="en-US" sz="2300" dirty="0">
                <a:solidFill>
                  <a:schemeClr val="tx1"/>
                </a:solidFill>
                <a:latin typeface="Century Gothic (Body)"/>
                <a:cs typeface="Arial" panose="020B0604020202020204" pitchFamily="34" charset="0"/>
              </a:rPr>
              <a:t>To obtain WT, you need to integrate the area under the curve for the time period of interest </a:t>
            </a:r>
          </a:p>
          <a:p>
            <a:pPr lvl="1" algn="just"/>
            <a:r>
              <a:rPr lang="en-US" sz="2300" dirty="0">
                <a:solidFill>
                  <a:schemeClr val="tx1"/>
                </a:solidFill>
                <a:latin typeface="Century Gothic (Body)"/>
                <a:cs typeface="Arial" panose="020B0604020202020204" pitchFamily="34" charset="0"/>
              </a:rPr>
              <a:t>WAVG, the average workload over multiple units of time</a:t>
            </a:r>
            <a:br>
              <a:rPr lang="en-US" sz="2300" dirty="0">
                <a:solidFill>
                  <a:schemeClr val="tx1"/>
                </a:solidFill>
                <a:latin typeface="Century Gothic (Body)"/>
                <a:cs typeface="Arial" panose="020B0604020202020204" pitchFamily="34" charset="0"/>
              </a:rPr>
            </a:br>
            <a:r>
              <a:rPr lang="en-US" sz="2300" dirty="0">
                <a:solidFill>
                  <a:schemeClr val="tx1"/>
                </a:solidFill>
                <a:latin typeface="Century Gothic (Body)"/>
                <a:cs typeface="Arial" panose="020B0604020202020204" pitchFamily="34" charset="0"/>
              </a:rPr>
              <a:t>To obtain WAVG, you need to sum various WTs and divide by the number of unit times involved. You may also want to draw a curve that represents the mean work done. </a:t>
            </a:r>
          </a:p>
          <a:p>
            <a:pPr lvl="1" algn="just"/>
            <a:r>
              <a:rPr lang="en-US" sz="2300" dirty="0">
                <a:solidFill>
                  <a:schemeClr val="tx1"/>
                </a:solidFill>
                <a:latin typeface="Century Gothic (Body)"/>
                <a:cs typeface="Arial" panose="020B0604020202020204" pitchFamily="34" charset="0"/>
              </a:rPr>
              <a:t>WMAX, the highest amount of work recorded by the system</a:t>
            </a:r>
            <a:br>
              <a:rPr lang="en-US" sz="2300" dirty="0">
                <a:solidFill>
                  <a:schemeClr val="tx1"/>
                </a:solidFill>
                <a:latin typeface="Century Gothic (Body)"/>
                <a:cs typeface="Arial" panose="020B0604020202020204" pitchFamily="34" charset="0"/>
              </a:rPr>
            </a:br>
            <a:r>
              <a:rPr lang="en-US" sz="2300" dirty="0">
                <a:solidFill>
                  <a:schemeClr val="tx1"/>
                </a:solidFill>
                <a:latin typeface="Century Gothic (Body)"/>
                <a:cs typeface="Arial" panose="020B0604020202020204" pitchFamily="34" charset="0"/>
              </a:rPr>
              <a:t>This is the highest recorded system utilization. In the middle graph of Figure 6.1, it would be the maximum number recorded on Tuesday morning. </a:t>
            </a:r>
          </a:p>
          <a:p>
            <a:pPr lvl="1" algn="just"/>
            <a:r>
              <a:rPr lang="en-US" sz="2300" dirty="0">
                <a:solidFill>
                  <a:schemeClr val="tx1"/>
                </a:solidFill>
                <a:latin typeface="Century Gothic (Body)"/>
                <a:cs typeface="Arial" panose="020B0604020202020204" pitchFamily="34" charset="0"/>
              </a:rPr>
              <a:t>WTOT, the total amount of work done by the system, which is determined by the sum of WT (ΣWT)  </a:t>
            </a:r>
          </a:p>
          <a:p>
            <a:pPr algn="just">
              <a:lnSpc>
                <a:spcPct val="120000"/>
              </a:lnSpc>
            </a:pPr>
            <a:r>
              <a:rPr lang="en-US" sz="2300" dirty="0">
                <a:solidFill>
                  <a:schemeClr val="tx1"/>
                </a:solidFill>
                <a:latin typeface="Century Gothic (Body)"/>
                <a:cs typeface="Arial" panose="020B0604020202020204" pitchFamily="34" charset="0"/>
              </a:rPr>
              <a:t>A similar set of graphs would be collected to characterize the database servers, with the workload for those servers measured in transactions per second. As part of the capacity planning exercise, the workload for the Web servers would be correlated with the workload of the database servers to determine patterns of usage. </a:t>
            </a:r>
            <a:endParaRPr lang="en-US" dirty="0">
              <a:latin typeface="Century Gothic (Body)"/>
              <a:cs typeface="Arial" panose="020B0604020202020204" pitchFamily="34" charset="0"/>
            </a:endParaRPr>
          </a:p>
        </p:txBody>
      </p:sp>
    </p:spTree>
    <p:extLst>
      <p:ext uri="{BB962C8B-B14F-4D97-AF65-F5344CB8AC3E}">
        <p14:creationId xmlns:p14="http://schemas.microsoft.com/office/powerpoint/2010/main" val="3716821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617" y="609600"/>
            <a:ext cx="6683765" cy="884468"/>
          </a:xfrm>
        </p:spPr>
        <p:txBody>
          <a:bodyPr/>
          <a:lstStyle/>
          <a:p>
            <a:r>
              <a:rPr lang="en-US" dirty="0">
                <a:latin typeface="Century Gothic (Body)"/>
                <a:cs typeface="Arial" panose="020B0604020202020204" pitchFamily="34" charset="0"/>
              </a:rPr>
              <a:t>SYSTEM METRICS</a:t>
            </a:r>
            <a:r>
              <a:rPr lang="en-US" dirty="0">
                <a:latin typeface="Century Gothic (Body)"/>
              </a:rPr>
              <a:t/>
            </a:r>
            <a:br>
              <a:rPr lang="en-US" dirty="0">
                <a:latin typeface="Century Gothic (Body)"/>
              </a:rPr>
            </a:br>
            <a:endParaRPr lang="en-US" dirty="0">
              <a:latin typeface="Century Gothic (Body)"/>
            </a:endParaRPr>
          </a:p>
        </p:txBody>
      </p:sp>
      <p:sp>
        <p:nvSpPr>
          <p:cNvPr id="3" name="Content Placeholder 2"/>
          <p:cNvSpPr>
            <a:spLocks noGrp="1"/>
          </p:cNvSpPr>
          <p:nvPr>
            <p:ph idx="1"/>
          </p:nvPr>
        </p:nvSpPr>
        <p:spPr>
          <a:xfrm>
            <a:off x="1219200" y="1494068"/>
            <a:ext cx="7543800" cy="5059132"/>
          </a:xfrm>
        </p:spPr>
        <p:txBody>
          <a:bodyPr>
            <a:normAutofit/>
          </a:bodyPr>
          <a:lstStyle/>
          <a:p>
            <a:pPr algn="just">
              <a:lnSpc>
                <a:spcPct val="150000"/>
              </a:lnSpc>
            </a:pPr>
            <a:r>
              <a:rPr lang="en-US" dirty="0" smtClean="0">
                <a:solidFill>
                  <a:schemeClr val="tx1"/>
                </a:solidFill>
                <a:latin typeface="Century Gothic (Body)"/>
                <a:cs typeface="Arial" panose="020B0604020202020204" pitchFamily="34" charset="0"/>
              </a:rPr>
              <a:t>Capacity planning </a:t>
            </a:r>
            <a:r>
              <a:rPr lang="en-US" dirty="0">
                <a:solidFill>
                  <a:schemeClr val="tx1"/>
                </a:solidFill>
                <a:latin typeface="Century Gothic (Body)"/>
                <a:cs typeface="Arial" panose="020B0604020202020204" pitchFamily="34" charset="0"/>
              </a:rPr>
              <a:t>must measure system-level statistics, determining what each system is capable of, and how resources of a system affect system-level performance. </a:t>
            </a:r>
          </a:p>
          <a:p>
            <a:pPr algn="just">
              <a:lnSpc>
                <a:spcPct val="150000"/>
              </a:lnSpc>
            </a:pPr>
            <a:r>
              <a:rPr lang="en-US" dirty="0">
                <a:solidFill>
                  <a:schemeClr val="tx1"/>
                </a:solidFill>
                <a:latin typeface="Century Gothic (Body)"/>
                <a:cs typeface="Arial" panose="020B0604020202020204" pitchFamily="34" charset="0"/>
              </a:rPr>
              <a:t>In some instances, the capacity planner may have some influence on system architecture, and the impact of system architecture on application- and system-level statistics may be examined and altered. Because this is a rare case, let's focus on the next step, which defines system performance. </a:t>
            </a:r>
          </a:p>
        </p:txBody>
      </p:sp>
    </p:spTree>
    <p:extLst>
      <p:ext uri="{BB962C8B-B14F-4D97-AF65-F5344CB8AC3E}">
        <p14:creationId xmlns:p14="http://schemas.microsoft.com/office/powerpoint/2010/main" val="3011815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5445</TotalTime>
  <Words>1622</Words>
  <Application>Microsoft Office PowerPoint</Application>
  <PresentationFormat>On-screen Show (4:3)</PresentationFormat>
  <Paragraphs>142</Paragraphs>
  <Slides>27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Century Gothic (Body)</vt:lpstr>
      <vt:lpstr>Wingdings 3</vt:lpstr>
      <vt:lpstr>Wisp</vt:lpstr>
      <vt:lpstr>Chapter 6</vt:lpstr>
      <vt:lpstr>Learning Objectives</vt:lpstr>
      <vt:lpstr>Capacity Planning</vt:lpstr>
      <vt:lpstr>Capacity Planning</vt:lpstr>
      <vt:lpstr>DEFINING BASELINE &amp; METRICS </vt:lpstr>
      <vt:lpstr>BASELINE MEASUREMENTS</vt:lpstr>
      <vt:lpstr>A Web servers' workload measured on a day, a week, and over the course of a year  </vt:lpstr>
      <vt:lpstr>BASELINE MEASUREMENTS</vt:lpstr>
      <vt:lpstr>SYSTEM METRICS </vt:lpstr>
      <vt:lpstr>SYSTEM METRICS</vt:lpstr>
      <vt:lpstr>SYSTEM METRICS LAMP Performance Monitoring Tools</vt:lpstr>
      <vt:lpstr>SYSTEM METRICS LAMP Performance Monitoring Tools</vt:lpstr>
      <vt:lpstr>LOAD TESTING </vt:lpstr>
      <vt:lpstr>LOAD TESTING</vt:lpstr>
      <vt:lpstr>Resource ceilings</vt:lpstr>
      <vt:lpstr>Resource ceilings</vt:lpstr>
      <vt:lpstr>Resource ceilings</vt:lpstr>
      <vt:lpstr>Resource ceilings</vt:lpstr>
      <vt:lpstr>Server and instance types</vt:lpstr>
      <vt:lpstr>An Amazon Machine Instance</vt:lpstr>
      <vt:lpstr>Network Capacity</vt:lpstr>
      <vt:lpstr>Measure network traffic at a server's network interface</vt:lpstr>
      <vt:lpstr>Network Capacity</vt:lpstr>
      <vt:lpstr>Network Capacity</vt:lpstr>
      <vt:lpstr>Scaling</vt:lpstr>
      <vt:lpstr>Vertical scaling</vt:lpstr>
      <vt:lpstr>Horizontal scaling</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Administrator</cp:lastModifiedBy>
  <cp:revision>120</cp:revision>
  <dcterms:created xsi:type="dcterms:W3CDTF">2011-09-21T16:10:10Z</dcterms:created>
  <dcterms:modified xsi:type="dcterms:W3CDTF">2017-02-07T02:46:23Z</dcterms:modified>
</cp:coreProperties>
</file>