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40" r:id="rId1"/>
  </p:sldMasterIdLst>
  <p:notesMasterIdLst>
    <p:notesMasterId r:id="rId34"/>
  </p:notesMasterIdLst>
  <p:sldIdLst>
    <p:sldId id="256" r:id="rId2"/>
    <p:sldId id="257" r:id="rId3"/>
    <p:sldId id="317" r:id="rId4"/>
    <p:sldId id="346" r:id="rId5"/>
    <p:sldId id="348" r:id="rId6"/>
    <p:sldId id="349" r:id="rId7"/>
    <p:sldId id="350" r:id="rId8"/>
    <p:sldId id="347" r:id="rId9"/>
    <p:sldId id="351" r:id="rId10"/>
    <p:sldId id="352" r:id="rId11"/>
    <p:sldId id="354" r:id="rId12"/>
    <p:sldId id="35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4" r:id="rId32"/>
    <p:sldId id="34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8" autoAdjust="0"/>
  </p:normalViewPr>
  <p:slideViewPr>
    <p:cSldViewPr>
      <p:cViewPr varScale="1">
        <p:scale>
          <a:sx n="63" d="100"/>
          <a:sy n="63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9C8CB7-5786-483E-AC80-70CACBC1BE54}" type="datetimeFigureOut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75F9B1-C2A4-455B-B287-FE6872AF6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59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B37185-8433-4153-9EC1-CDC8227C6373}" type="slidenum">
              <a:rPr lang="en-US" altLang="en-US" smtClean="0"/>
              <a:pPr>
                <a:spcBef>
                  <a:spcPct val="0"/>
                </a:spcBef>
              </a:pPr>
              <a:t>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24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8B6604-FD9A-4C07-A426-18BE36A52CC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92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B5C38-BFFC-4951-A738-AA885F8376CF}" type="datetime1">
              <a:rPr lang="en-US"/>
              <a:pPr>
                <a:defRPr/>
              </a:pPr>
              <a:t>2/7/2017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B8DC797-1A8B-48A6-A253-6C3FCDA551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94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5BF1-677C-4D80-B195-36416E37E5AF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983B8-4C2F-4693-B41F-973E9F9D1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6559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0D977-5C6C-4A71-947B-CA74FEA54A54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C5E2A-F6D8-44E8-96D8-B860022A5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37246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C1270-0B1C-42CD-8684-1D1E9E72381F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5E758-6DFF-4D98-85FB-1B69D63D3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23081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21243-EF59-4686-BE99-1AD86F045C2E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86A77-313C-4A03-B758-905E05E77A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94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86262-383C-4222-9902-C6DC8E9D8005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28C89-8FDB-47A3-9865-2D2CD1649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01949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252-4520-432E-8B61-688FECFC3C1B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8C6B100-2EF1-4D13-8621-9468ABAF9C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42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6F8BA-1628-4966-8EC0-0AA01B58E5B4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4AA7BCB-4F12-49C1-8758-59B4E234D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0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5D37-EFC4-4BAF-BF67-B68175B57625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Copyright © 2016 FPT University</a:t>
            </a:r>
            <a:endParaRPr lang="es-E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787400"/>
            <a:ext cx="86836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398D13DE-68E5-4CF5-B20C-79155BC50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3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574D-01F4-45F2-81D0-2D2BB2F5A710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4991-ABBE-478E-AA30-D8AB4476C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76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972-7711-497A-9DED-A2FEC50CF851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05628-47FF-4851-BFB1-C4FEDAEE3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54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A9AF-14BC-4FD8-9AD4-E00F41F9ED2F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F640-2CD0-4E0A-90ED-564D9E0FA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93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F8D57-CEDA-45A3-91AC-8758152BE884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3ABCC-1420-4FDC-9224-89B63CF1D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0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B840A-8BFE-4475-9676-95D07CB23CB8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5A2DC65D-883D-418D-9350-B893958F7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8C4A0-5D62-401A-AD7E-8AD2837B81D3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DDB917A-A70F-4BAF-8516-CDB99C4B3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8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3713-B4EF-4E1A-A0FD-21C435B2530A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6650BCE-8329-4568-B7AA-6E9066EE6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7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DDDBAD-7D84-42D7-9E95-868EA622E1F6}" type="datetime1">
              <a:rPr lang="en-US"/>
              <a:pPr>
                <a:defRPr/>
              </a:pPr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Copyright © 2012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D9478DB-4F32-4B0B-A350-4156F84C5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>
          <a:xfrm>
            <a:off x="1943100" y="2514600"/>
            <a:ext cx="6599238" cy="22621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</a:t>
            </a:r>
            <a:r>
              <a:rPr lang="en-US" altLang="en-US" dirty="0" smtClean="0"/>
              <a:t>7</a:t>
            </a:r>
            <a:endParaRPr lang="en-US" altLang="en-US" dirty="0" smtClean="0"/>
          </a:p>
        </p:txBody>
      </p:sp>
      <p:sp>
        <p:nvSpPr>
          <p:cNvPr id="11267" name="Subtitle 4"/>
          <p:cNvSpPr>
            <a:spLocks noGrp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Exploring </a:t>
            </a:r>
            <a:r>
              <a:rPr lang="en-US" dirty="0" smtClean="0"/>
              <a:t>Platform </a:t>
            </a:r>
            <a:r>
              <a:rPr lang="en-US" dirty="0"/>
              <a:t>as a </a:t>
            </a:r>
            <a:r>
              <a:rPr lang="en-US" dirty="0" smtClean="0"/>
              <a:t>Service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543800" cy="82369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applications </a:t>
            </a:r>
            <a:r>
              <a:rPr lang="en-US" dirty="0" smtClean="0"/>
              <a:t>In Salesforce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1676400"/>
            <a:ext cx="7239000" cy="4191000"/>
          </a:xfrm>
        </p:spPr>
        <p:txBody>
          <a:bodyPr numCol="2"/>
          <a:lstStyle/>
          <a:p>
            <a:pPr>
              <a:lnSpc>
                <a:spcPct val="150000"/>
              </a:lnSpc>
            </a:pPr>
            <a:r>
              <a:rPr lang="en-US" dirty="0"/>
              <a:t>Accounts and Contact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Analytics </a:t>
            </a:r>
            <a:r>
              <a:rPr lang="en-US" dirty="0"/>
              <a:t>and Forecasting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Approvals </a:t>
            </a:r>
            <a:r>
              <a:rPr lang="en-US" dirty="0"/>
              <a:t>and </a:t>
            </a:r>
            <a:r>
              <a:rPr lang="en-US" dirty="0" smtClean="0"/>
              <a:t>Workflow</a:t>
            </a:r>
          </a:p>
          <a:p>
            <a:pPr>
              <a:lnSpc>
                <a:spcPct val="150000"/>
              </a:lnSpc>
            </a:pPr>
            <a:r>
              <a:rPr lang="en-US" dirty="0"/>
              <a:t>Chatter (Instant Messaging/Collaboration)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Content </a:t>
            </a:r>
            <a:r>
              <a:rPr lang="en-US" dirty="0"/>
              <a:t>Library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E-mail </a:t>
            </a:r>
            <a:r>
              <a:rPr lang="en-US" dirty="0"/>
              <a:t>and Productivity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Jigsaw </a:t>
            </a:r>
            <a:r>
              <a:rPr lang="en-US" dirty="0"/>
              <a:t>Business Data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Marketing </a:t>
            </a:r>
            <a:r>
              <a:rPr lang="en-US" dirty="0"/>
              <a:t>and Leads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Opportunities </a:t>
            </a:r>
            <a:r>
              <a:rPr lang="en-US" dirty="0"/>
              <a:t>and Quotes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Partner </a:t>
            </a:r>
            <a:r>
              <a:rPr lang="en-US" dirty="0"/>
              <a:t>Relationship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Sales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Service </a:t>
            </a:r>
            <a:r>
              <a:rPr lang="en-US" dirty="0"/>
              <a:t>and Support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84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07" y="624110"/>
            <a:ext cx="6858000" cy="54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896785" cy="4459288"/>
          </a:xfrm>
        </p:spPr>
        <p:txBody>
          <a:bodyPr/>
          <a:lstStyle/>
          <a:p>
            <a:r>
              <a:rPr lang="en-US" dirty="0"/>
              <a:t>Force.com uses a Java-based programming language called Apex for its application building, and it has </a:t>
            </a:r>
            <a:r>
              <a:rPr lang="en-US" dirty="0" smtClean="0"/>
              <a:t>an </a:t>
            </a:r>
            <a:r>
              <a:rPr lang="en-US" dirty="0"/>
              <a:t>interface builder called Visualforce that </a:t>
            </a:r>
            <a:r>
              <a:rPr lang="en-US" dirty="0" smtClean="0"/>
              <a:t>allows a </a:t>
            </a:r>
            <a:r>
              <a:rPr lang="en-US" dirty="0"/>
              <a:t>developer to create interfaces using HTML, Flex, </a:t>
            </a:r>
            <a:r>
              <a:rPr lang="en-US" dirty="0" smtClean="0"/>
              <a:t>and </a:t>
            </a:r>
            <a:r>
              <a:rPr lang="en-US" dirty="0"/>
              <a:t>AJAX</a:t>
            </a:r>
            <a:r>
              <a:rPr lang="en-US" dirty="0" smtClean="0"/>
              <a:t>.</a:t>
            </a:r>
          </a:p>
          <a:p>
            <a:r>
              <a:rPr lang="en-US" dirty="0"/>
              <a:t>Visualforce uses an XML-type language in its visual interface builder</a:t>
            </a:r>
            <a:r>
              <a:rPr lang="en-US" dirty="0" smtClean="0"/>
              <a:t>.</a:t>
            </a:r>
          </a:p>
          <a:p>
            <a:r>
              <a:rPr lang="en-US" dirty="0"/>
              <a:t>Using the Force.com </a:t>
            </a:r>
            <a:r>
              <a:rPr lang="en-US" dirty="0" smtClean="0"/>
              <a:t>platform</a:t>
            </a:r>
            <a:r>
              <a:rPr lang="en-US" dirty="0"/>
              <a:t>, more than 1,000 applications have been created and are offered for sale on </a:t>
            </a:r>
            <a:r>
              <a:rPr lang="en-US" dirty="0" err="1"/>
              <a:t>Salesforce.com's</a:t>
            </a:r>
            <a:r>
              <a:rPr lang="en-US" dirty="0"/>
              <a:t> </a:t>
            </a:r>
            <a:r>
              <a:rPr lang="en-US" dirty="0" smtClean="0"/>
              <a:t>AppExchange</a:t>
            </a:r>
            <a:r>
              <a:rPr lang="en-US" dirty="0"/>
              <a:t>, which has greatly enhanced its </a:t>
            </a:r>
            <a:r>
              <a:rPr lang="en-US" dirty="0" smtClean="0"/>
              <a:t>PaaS offerings.</a:t>
            </a:r>
          </a:p>
          <a:p>
            <a:r>
              <a:rPr lang="en-US" dirty="0"/>
              <a:t>Force.com has been a major hit and has served as the model from many of the PaaS systems of today.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27175" y="6135688"/>
            <a:ext cx="5716588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7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591985" cy="42348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PaaS provides the tools needed to construct </a:t>
            </a:r>
            <a:r>
              <a:rPr lang="en-US" dirty="0" smtClean="0"/>
              <a:t>different types </a:t>
            </a:r>
            <a:r>
              <a:rPr lang="en-US" dirty="0"/>
              <a:t>of applications that can work together in </a:t>
            </a:r>
            <a:r>
              <a:rPr lang="en-US" dirty="0" smtClean="0"/>
              <a:t>the </a:t>
            </a:r>
            <a:r>
              <a:rPr lang="en-US" dirty="0"/>
              <a:t>same environment. These are among the common application types: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Composite </a:t>
            </a:r>
            <a:r>
              <a:rPr lang="en-US" dirty="0"/>
              <a:t>business applications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portals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Mashups </a:t>
            </a:r>
            <a:r>
              <a:rPr lang="en-US" dirty="0"/>
              <a:t>of multiple data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85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972985" cy="42348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All PaaS application development must take into account lifecycle management. As an application ages, </a:t>
            </a:r>
            <a:r>
              <a:rPr lang="en-US" dirty="0" smtClean="0"/>
              <a:t>it </a:t>
            </a:r>
            <a:r>
              <a:rPr lang="en-US" dirty="0"/>
              <a:t>must be upgraded, migrated, grown, and eventually phased out or ported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Many PaaS vendors offer </a:t>
            </a:r>
            <a:r>
              <a:rPr lang="en-US" dirty="0" smtClean="0"/>
              <a:t>systems </a:t>
            </a:r>
            <a:r>
              <a:rPr lang="en-US" dirty="0"/>
              <a:t>that are integrated lifecycle development platforms. That is, the vendor provides a full software </a:t>
            </a:r>
            <a:r>
              <a:rPr lang="en-US" dirty="0" smtClean="0"/>
              <a:t>development </a:t>
            </a:r>
            <a:r>
              <a:rPr lang="en-US" dirty="0"/>
              <a:t>stack for the programmer to use, and it isn't expected that the developer will need to go </a:t>
            </a:r>
            <a:r>
              <a:rPr lang="en-US" dirty="0" smtClean="0"/>
              <a:t>outside </a:t>
            </a:r>
            <a:r>
              <a:rPr lang="en-US" dirty="0"/>
              <a:t>of the service to create his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3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820585" cy="42348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integrated lifecycle platform includes the following</a:t>
            </a:r>
            <a:r>
              <a:rPr lang="en-US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virtual machine and operating system (often offered by an IaaS)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design and storage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development environment with defined Application Programming Interfaces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Middleware 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Testing </a:t>
            </a:r>
            <a:r>
              <a:rPr lang="en-US" dirty="0"/>
              <a:t>and optimization tools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Additional </a:t>
            </a:r>
            <a:r>
              <a:rPr lang="en-US" dirty="0"/>
              <a:t>tools and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8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24110"/>
            <a:ext cx="7620000" cy="747490"/>
          </a:xfrm>
        </p:spPr>
        <p:txBody>
          <a:bodyPr/>
          <a:lstStyle/>
          <a:p>
            <a:r>
              <a:rPr lang="en-US" sz="3400" dirty="0"/>
              <a:t>Using PaaS Application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400"/>
            <a:ext cx="6820585" cy="42348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Application frameworks provide a means for creating SaaS </a:t>
            </a:r>
            <a:r>
              <a:rPr lang="en-US" dirty="0" smtClean="0"/>
              <a:t>hosted applications </a:t>
            </a:r>
            <a:r>
              <a:rPr lang="en-US" dirty="0"/>
              <a:t>using a unified </a:t>
            </a:r>
            <a:r>
              <a:rPr lang="en-US" dirty="0" smtClean="0"/>
              <a:t>development </a:t>
            </a:r>
            <a:r>
              <a:rPr lang="en-US" dirty="0"/>
              <a:t>environment or an integrated development environment(IDE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PaaS IDEs run the gamut </a:t>
            </a:r>
            <a:r>
              <a:rPr lang="en-US" dirty="0" smtClean="0"/>
              <a:t>from </a:t>
            </a:r>
            <a:r>
              <a:rPr lang="en-US" dirty="0"/>
              <a:t>a tool that requires a dedicated programming staff to create and run to point-and-click </a:t>
            </a:r>
            <a:r>
              <a:rPr lang="en-US" dirty="0" smtClean="0"/>
              <a:t>graphical interfaces </a:t>
            </a:r>
            <a:r>
              <a:rPr lang="en-US" dirty="0"/>
              <a:t>that any knowledgeable computer user </a:t>
            </a:r>
            <a:r>
              <a:rPr lang="en-US" dirty="0" smtClean="0"/>
              <a:t>can navigate </a:t>
            </a:r>
            <a:r>
              <a:rPr lang="en-US" dirty="0"/>
              <a:t>and create something useful with.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21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620000" cy="1052290"/>
          </a:xfrm>
        </p:spPr>
        <p:txBody>
          <a:bodyPr/>
          <a:lstStyle/>
          <a:p>
            <a:r>
              <a:rPr lang="en-US" sz="3400" dirty="0"/>
              <a:t>Common characteristics of developer-oriented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1752600"/>
            <a:ext cx="7162800" cy="4267200"/>
          </a:xfrm>
        </p:spPr>
        <p:txBody>
          <a:bodyPr/>
          <a:lstStyle/>
          <a:p>
            <a:pPr algn="just"/>
            <a:r>
              <a:rPr lang="en-US" dirty="0"/>
              <a:t>They separate data-handling </a:t>
            </a:r>
            <a:r>
              <a:rPr lang="en-US" dirty="0" smtClean="0"/>
              <a:t>from presentation </a:t>
            </a:r>
            <a:r>
              <a:rPr lang="en-US" dirty="0"/>
              <a:t>(user interface).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offer tools for establishing business objects or entities and the relationships between them.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support the incorporation of business rules, logic, and actions.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provide tools for creating data entry controls (forms), views, and reports.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provide instrumentation, tools for measuring application performance. 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support packaging and deployment of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43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620000" cy="823690"/>
          </a:xfrm>
        </p:spPr>
        <p:txBody>
          <a:bodyPr/>
          <a:lstStyle/>
          <a:p>
            <a:r>
              <a:rPr lang="en-US" sz="3400" dirty="0"/>
              <a:t>Drupal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7315201" cy="4724400"/>
          </a:xfrm>
        </p:spPr>
        <p:txBody>
          <a:bodyPr/>
          <a:lstStyle/>
          <a:p>
            <a:pPr algn="just"/>
            <a:r>
              <a:rPr lang="en-US" dirty="0"/>
              <a:t>The Drupal core by itself contains a number of modules that provide for the following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/>
              <a:t>Auto-updates </a:t>
            </a:r>
          </a:p>
          <a:p>
            <a:pPr lvl="1" algn="just"/>
            <a:r>
              <a:rPr lang="en-US" dirty="0" smtClean="0"/>
              <a:t>Blogs</a:t>
            </a:r>
            <a:r>
              <a:rPr lang="en-US" dirty="0"/>
              <a:t>, forums, polls, and RSS feeds </a:t>
            </a:r>
          </a:p>
          <a:p>
            <a:pPr lvl="1" algn="just"/>
            <a:r>
              <a:rPr lang="en-US" dirty="0" smtClean="0"/>
              <a:t>Multiple </a:t>
            </a:r>
            <a:r>
              <a:rPr lang="en-US" dirty="0"/>
              <a:t>site management </a:t>
            </a:r>
          </a:p>
          <a:p>
            <a:pPr lvl="1" algn="just"/>
            <a:r>
              <a:rPr lang="en-US" dirty="0" smtClean="0"/>
              <a:t>OpenID </a:t>
            </a:r>
            <a:r>
              <a:rPr lang="en-US" dirty="0"/>
              <a:t>authentication </a:t>
            </a:r>
          </a:p>
          <a:p>
            <a:pPr lvl="1" algn="just"/>
            <a:r>
              <a:rPr lang="en-US" dirty="0" smtClean="0"/>
              <a:t>Performance </a:t>
            </a:r>
            <a:r>
              <a:rPr lang="en-US" dirty="0"/>
              <a:t>optimization through caching and throttling </a:t>
            </a:r>
          </a:p>
          <a:p>
            <a:pPr lvl="1" algn="just"/>
            <a:r>
              <a:rPr lang="en-US" dirty="0" smtClean="0"/>
              <a:t>Search </a:t>
            </a:r>
            <a:endParaRPr lang="en-US" dirty="0"/>
          </a:p>
          <a:p>
            <a:pPr lvl="1" algn="just"/>
            <a:r>
              <a:rPr lang="en-US" dirty="0" smtClean="0"/>
              <a:t>User </a:t>
            </a:r>
            <a:r>
              <a:rPr lang="en-US" dirty="0"/>
              <a:t>interface creation tools </a:t>
            </a:r>
          </a:p>
          <a:p>
            <a:pPr lvl="1" algn="just"/>
            <a:r>
              <a:rPr lang="en-US" dirty="0" smtClean="0"/>
              <a:t>User-level </a:t>
            </a:r>
            <a:r>
              <a:rPr lang="en-US" dirty="0"/>
              <a:t>access controls and profiles </a:t>
            </a:r>
          </a:p>
          <a:p>
            <a:pPr lvl="1" algn="just"/>
            <a:r>
              <a:rPr lang="en-US" dirty="0" smtClean="0"/>
              <a:t>Themes </a:t>
            </a:r>
            <a:endParaRPr lang="en-US" dirty="0"/>
          </a:p>
          <a:p>
            <a:pPr lvl="1" algn="just"/>
            <a:r>
              <a:rPr lang="en-US" dirty="0" smtClean="0"/>
              <a:t>Traffic </a:t>
            </a:r>
            <a:r>
              <a:rPr lang="en-US" dirty="0"/>
              <a:t>management </a:t>
            </a:r>
          </a:p>
          <a:p>
            <a:pPr lvl="1" algn="just"/>
            <a:r>
              <a:rPr lang="en-US" dirty="0" smtClean="0"/>
              <a:t>Workflow </a:t>
            </a:r>
            <a:r>
              <a:rPr lang="en-US" dirty="0"/>
              <a:t>control with events and triggers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55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24110"/>
            <a:ext cx="7127755" cy="55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n-US" smtClean="0"/>
              <a:t>Learning Objectives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943100" y="1676400"/>
            <a:ext cx="6591300" cy="4343400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Understanding the PaaS service model 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Learning about PaaS development 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Viewing examples of PaaS sites and tools 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Discovering common PaaS-built application features</a:t>
            </a:r>
            <a:endParaRPr lang="en-US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rPr>
              <a:t>Copyright © 2016 FPT University</a:t>
            </a:r>
            <a:endParaRPr lang="es-ES">
              <a:solidFill>
                <a:schemeClr val="tx2">
                  <a:shade val="9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212DAC9D-A599-409C-BE68-AE077E95BC36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620000" cy="823690"/>
          </a:xfrm>
        </p:spPr>
        <p:txBody>
          <a:bodyPr/>
          <a:lstStyle/>
          <a:p>
            <a:r>
              <a:rPr lang="en-US" sz="3400" dirty="0" err="1"/>
              <a:t>Eccentex</a:t>
            </a:r>
            <a:r>
              <a:rPr lang="en-US" sz="3400" dirty="0"/>
              <a:t> </a:t>
            </a:r>
            <a:r>
              <a:rPr lang="en-US" sz="3400" dirty="0" err="1"/>
              <a:t>AppBase</a:t>
            </a:r>
            <a:r>
              <a:rPr lang="en-US" sz="3400" dirty="0"/>
              <a:t>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7315201" cy="4724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AppBase</a:t>
            </a:r>
            <a:r>
              <a:rPr lang="en-US" dirty="0"/>
              <a:t> includes a set of different tools for building these applications, including the following: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/>
              <a:t>Business Objects </a:t>
            </a:r>
            <a:r>
              <a:rPr lang="en-US" dirty="0" smtClean="0"/>
              <a:t>Build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Presentation Builder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Business </a:t>
            </a:r>
            <a:r>
              <a:rPr lang="en-US" dirty="0"/>
              <a:t>Process </a:t>
            </a:r>
            <a:r>
              <a:rPr lang="en-US" dirty="0" smtClean="0"/>
              <a:t>Designer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Dashboard Designer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Report Builder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Security </a:t>
            </a:r>
            <a:r>
              <a:rPr lang="en-US" dirty="0"/>
              <a:t>Roles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98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24109"/>
            <a:ext cx="6705600" cy="54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AppBase's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1608415"/>
            <a:ext cx="6591985" cy="45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LongJump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086600" cy="4687888"/>
          </a:xfrm>
        </p:spPr>
        <p:txBody>
          <a:bodyPr/>
          <a:lstStyle/>
          <a:p>
            <a:r>
              <a:rPr lang="en-US" dirty="0" err="1"/>
              <a:t>LongJump</a:t>
            </a:r>
            <a:r>
              <a:rPr lang="en-US" dirty="0"/>
              <a:t> (http://www.longjump.com/) is a Sunnyvale, California, company hosting service created in </a:t>
            </a:r>
            <a:r>
              <a:rPr lang="en-US" dirty="0" smtClean="0"/>
              <a:t>2003 </a:t>
            </a:r>
            <a:r>
              <a:rPr lang="en-US" dirty="0"/>
              <a:t>with a PaaS application development suite</a:t>
            </a:r>
            <a:r>
              <a:rPr lang="en-US" dirty="0" smtClean="0"/>
              <a:t>.</a:t>
            </a:r>
          </a:p>
          <a:p>
            <a:r>
              <a:rPr lang="en-US" dirty="0"/>
              <a:t>Its development environment is based on Java </a:t>
            </a:r>
            <a:r>
              <a:rPr lang="en-US" dirty="0" smtClean="0"/>
              <a:t>and uses </a:t>
            </a:r>
            <a:r>
              <a:rPr lang="en-US" dirty="0"/>
              <a:t>REST/SOAP APIs</a:t>
            </a:r>
            <a:r>
              <a:rPr lang="en-US" dirty="0" smtClean="0"/>
              <a:t>.</a:t>
            </a:r>
          </a:p>
          <a:p>
            <a:r>
              <a:rPr lang="en-US" dirty="0" err="1"/>
              <a:t>LongJump</a:t>
            </a:r>
            <a:r>
              <a:rPr lang="en-US" dirty="0"/>
              <a:t> creates browser-based Web applications that are </a:t>
            </a:r>
            <a:r>
              <a:rPr lang="en-US" dirty="0" smtClean="0"/>
              <a:t>database-enabled</a:t>
            </a:r>
          </a:p>
          <a:p>
            <a:r>
              <a:rPr lang="en-US" dirty="0" err="1"/>
              <a:t>LongJumpcomes</a:t>
            </a:r>
            <a:r>
              <a:rPr lang="en-US" dirty="0"/>
              <a:t> with an </a:t>
            </a:r>
            <a:r>
              <a:rPr lang="en-US" dirty="0" err="1"/>
              <a:t>ObjectModel</a:t>
            </a:r>
            <a:r>
              <a:rPr lang="en-US" dirty="0"/>
              <a:t> Viewer, forms, reports, layout tools, </a:t>
            </a:r>
            <a:r>
              <a:rPr lang="en-US" dirty="0" smtClean="0"/>
              <a:t>dashboards</a:t>
            </a:r>
            <a:r>
              <a:rPr lang="en-US" dirty="0"/>
              <a:t>, and site management </a:t>
            </a:r>
            <a:r>
              <a:rPr lang="en-US" dirty="0" smtClean="0"/>
              <a:t>tools</a:t>
            </a:r>
          </a:p>
          <a:p>
            <a:r>
              <a:rPr lang="en-US" dirty="0" err="1"/>
              <a:t>LongJump</a:t>
            </a:r>
            <a:r>
              <a:rPr lang="en-US" dirty="0"/>
              <a:t> extends Java and uses a Model-View-Controller architecture (MVC) for its framework in </a:t>
            </a:r>
            <a:r>
              <a:rPr lang="en-US" dirty="0" smtClean="0"/>
              <a:t>the Developer </a:t>
            </a:r>
            <a:r>
              <a:rPr lang="en-US" dirty="0"/>
              <a:t>Suite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31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624110"/>
            <a:ext cx="6840145" cy="55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591985" cy="4311022"/>
          </a:xfrm>
        </p:spPr>
        <p:txBody>
          <a:bodyPr/>
          <a:lstStyle/>
          <a:p>
            <a:r>
              <a:rPr lang="en-US" dirty="0"/>
              <a:t>Squarespace presents itself, among other things, as: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blogging tool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social media integration tool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photo gallery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form builder and data collector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item list manager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traffic and site management and analysis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71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33400"/>
            <a:ext cx="6858000" cy="56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7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WaveMaker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47800"/>
            <a:ext cx="6744385" cy="4687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WaveMaker</a:t>
            </a:r>
            <a:r>
              <a:rPr lang="en-US" sz="1600" dirty="0"/>
              <a:t> is a framework that creates applications that can interoperate with other Java frameworks </a:t>
            </a:r>
            <a:r>
              <a:rPr lang="en-US" sz="1600" dirty="0" smtClean="0"/>
              <a:t>and </a:t>
            </a:r>
            <a:r>
              <a:rPr lang="en-US" sz="1600" dirty="0"/>
              <a:t>LDAP systems, including the following: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Dojo </a:t>
            </a:r>
            <a:r>
              <a:rPr lang="en-US" dirty="0"/>
              <a:t>Toolkit 1.0 (http://dojotoolkit.org/), a JavaScript library or toolbox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LDAP </a:t>
            </a:r>
            <a:r>
              <a:rPr lang="en-US" dirty="0"/>
              <a:t>directories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Microsoft </a:t>
            </a:r>
            <a:r>
              <a:rPr lang="en-US" dirty="0"/>
              <a:t>Active Directory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POJO </a:t>
            </a:r>
            <a:r>
              <a:rPr lang="en-US" dirty="0"/>
              <a:t>(Plain Old Java Object)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Spring </a:t>
            </a:r>
            <a:r>
              <a:rPr lang="en-US" dirty="0"/>
              <a:t>Framework (http://www.springsource.org/), an open-source application framework for </a:t>
            </a:r>
            <a:r>
              <a:rPr lang="en-US" dirty="0" smtClean="0"/>
              <a:t>Java </a:t>
            </a:r>
            <a:r>
              <a:rPr lang="en-US" dirty="0"/>
              <a:t>that now also includes ACEGI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06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24110"/>
            <a:ext cx="6858000" cy="55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19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820585" cy="45354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Wolf Frameworks is based on the three core Windows SOA standard technologies of cloud computing: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AJAX</a:t>
            </a:r>
            <a:r>
              <a:rPr lang="en-US" dirty="0"/>
              <a:t>, asynchronous Java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XML 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Framework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Wolf Frameworks uses a C# engine and </a:t>
            </a:r>
            <a:r>
              <a:rPr lang="en-US" dirty="0" err="1"/>
              <a:t>supportsboth</a:t>
            </a:r>
            <a:r>
              <a:rPr lang="en-US" dirty="0"/>
              <a:t> Microsoft SQL Server and MySQL database. </a:t>
            </a:r>
            <a:r>
              <a:rPr lang="en-US" dirty="0" smtClean="0"/>
              <a:t>Applications </a:t>
            </a:r>
            <a:r>
              <a:rPr lang="en-US" dirty="0"/>
              <a:t>that you build </a:t>
            </a:r>
            <a:r>
              <a:rPr lang="en-US" dirty="0" err="1"/>
              <a:t>inWolf</a:t>
            </a:r>
            <a:r>
              <a:rPr lang="en-US" dirty="0"/>
              <a:t> are 100-percent browser-based and support </a:t>
            </a:r>
            <a:r>
              <a:rPr lang="en-US" dirty="0" err="1"/>
              <a:t>mashable</a:t>
            </a:r>
            <a:r>
              <a:rPr lang="en-US" dirty="0"/>
              <a:t> and </a:t>
            </a:r>
            <a:r>
              <a:rPr lang="en-US" dirty="0" smtClean="0"/>
              <a:t>multisource </a:t>
            </a:r>
            <a:r>
              <a:rPr lang="en-US" dirty="0"/>
              <a:t>overlaid content.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36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838200"/>
            <a:ext cx="72390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Platform as a Service model provides the tools within an environment needed to create applications </a:t>
            </a:r>
            <a:r>
              <a:rPr lang="en-US" dirty="0" smtClean="0"/>
              <a:t>that </a:t>
            </a:r>
            <a:r>
              <a:rPr lang="en-US" dirty="0"/>
              <a:t>can run </a:t>
            </a:r>
            <a:r>
              <a:rPr lang="en-US" dirty="0" smtClean="0"/>
              <a:t>in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Applications developed in PaaS systems can be composite business applications, data portals, </a:t>
            </a:r>
            <a:r>
              <a:rPr lang="en-US" dirty="0" smtClean="0"/>
              <a:t>or mashups </a:t>
            </a:r>
            <a:r>
              <a:rPr lang="en-US" dirty="0"/>
              <a:t>with data derived from multiple sources.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PaaS </a:t>
            </a:r>
            <a:r>
              <a:rPr lang="en-US" dirty="0"/>
              <a:t>environments can offer integrated </a:t>
            </a:r>
            <a:r>
              <a:rPr lang="en-US" dirty="0" smtClean="0"/>
              <a:t>lifecycle management </a:t>
            </a:r>
            <a:r>
              <a:rPr lang="en-US" dirty="0"/>
              <a:t>or anchored lifecycle applications a Software as a Service model. An integrated system provides a broad range of tools </a:t>
            </a:r>
            <a:r>
              <a:rPr lang="en-US" dirty="0" smtClean="0"/>
              <a:t>for </a:t>
            </a:r>
            <a:r>
              <a:rPr lang="en-US" dirty="0"/>
              <a:t>customization, whereas an anchored system is based on already established </a:t>
            </a:r>
            <a:r>
              <a:rPr lang="en-US" dirty="0" smtClean="0"/>
              <a:t>software.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Application frameworks are a particularly powerful tool for </a:t>
            </a:r>
            <a:r>
              <a:rPr lang="en-US" dirty="0" smtClean="0"/>
              <a:t>creating cloud </a:t>
            </a:r>
            <a:r>
              <a:rPr lang="en-US" dirty="0"/>
              <a:t>computing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97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"/>
            <a:ext cx="69342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3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24110"/>
            <a:ext cx="7046399" cy="747490"/>
          </a:xfrm>
        </p:spPr>
        <p:txBody>
          <a:bodyPr/>
          <a:lstStyle/>
          <a:p>
            <a:r>
              <a:rPr lang="en-US" dirty="0"/>
              <a:t>The Wolf platform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77" y="1636233"/>
            <a:ext cx="7006260" cy="43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972985" cy="4419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this chapter, you learned about one of the </a:t>
            </a:r>
            <a:r>
              <a:rPr lang="en-US" dirty="0" err="1"/>
              <a:t>coreservice</a:t>
            </a:r>
            <a:r>
              <a:rPr lang="en-US" dirty="0"/>
              <a:t> models in cloud computing: Platform as a </a:t>
            </a:r>
            <a:r>
              <a:rPr lang="en-US" dirty="0" smtClean="0"/>
              <a:t>Service</a:t>
            </a:r>
            <a:r>
              <a:rPr lang="en-US" dirty="0"/>
              <a:t>. With PaaS, the goal is to create hosted scalable applications that are used in a Software as a </a:t>
            </a:r>
            <a:r>
              <a:rPr lang="en-US" dirty="0" smtClean="0"/>
              <a:t>Service </a:t>
            </a:r>
            <a:r>
              <a:rPr lang="en-US" dirty="0"/>
              <a:t>model. For this reason, some vendors start out offering SaaS systems and then broaden them to </a:t>
            </a:r>
            <a:r>
              <a:rPr lang="en-US" dirty="0" smtClean="0"/>
              <a:t>make </a:t>
            </a:r>
            <a:r>
              <a:rPr lang="en-US" dirty="0"/>
              <a:t>them more customizable and programmable as PaaS systems.</a:t>
            </a:r>
            <a:endParaRPr lang="en-US" dirty="0"/>
          </a:p>
          <a:p>
            <a:pPr algn="just"/>
            <a:r>
              <a:rPr lang="en-US" dirty="0"/>
              <a:t>Applications built using PaaS tools need to be standards-based. They often are constructed using similar </a:t>
            </a:r>
            <a:r>
              <a:rPr lang="en-US" dirty="0" smtClean="0"/>
              <a:t>sets </a:t>
            </a:r>
            <a:r>
              <a:rPr lang="en-US" dirty="0"/>
              <a:t>of tools: data object and relationship builders</a:t>
            </a:r>
            <a:r>
              <a:rPr lang="en-US" dirty="0" smtClean="0"/>
              <a:t>; process </a:t>
            </a:r>
            <a:r>
              <a:rPr lang="en-US" dirty="0"/>
              <a:t>and business logic systems; forms, views, </a:t>
            </a:r>
            <a:r>
              <a:rPr lang="en-US" dirty="0" smtClean="0"/>
              <a:t>and </a:t>
            </a:r>
            <a:r>
              <a:rPr lang="en-US" dirty="0"/>
              <a:t>reporting tools; and more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You learned about a number of tools in this </a:t>
            </a:r>
            <a:r>
              <a:rPr lang="en-US" dirty="0" smtClean="0"/>
              <a:t>chapter, including </a:t>
            </a:r>
            <a:r>
              <a:rPr lang="en-US" dirty="0"/>
              <a:t>Drupal, </a:t>
            </a:r>
            <a:r>
              <a:rPr lang="en-US" dirty="0" err="1"/>
              <a:t>Eccentex</a:t>
            </a:r>
            <a:r>
              <a:rPr lang="en-US" dirty="0"/>
              <a:t> </a:t>
            </a:r>
            <a:r>
              <a:rPr lang="en-US" dirty="0" err="1"/>
              <a:t>AppBase</a:t>
            </a:r>
            <a:r>
              <a:rPr lang="en-US" dirty="0"/>
              <a:t>, Force.com, </a:t>
            </a:r>
            <a:r>
              <a:rPr lang="en-US" dirty="0" err="1"/>
              <a:t>LongJump</a:t>
            </a:r>
            <a:r>
              <a:rPr lang="en-US" dirty="0"/>
              <a:t>, Squarespace, Wolf, and some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7239000" cy="419100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Platform as a Service model is the most interesting of all the hosted services in cloud </a:t>
            </a:r>
            <a:r>
              <a:rPr lang="en-US" dirty="0" smtClean="0"/>
              <a:t>computing</a:t>
            </a:r>
          </a:p>
          <a:p>
            <a:pPr algn="just"/>
            <a:r>
              <a:rPr lang="en-US" dirty="0"/>
              <a:t>IaaS offers a service that is akin to installing </a:t>
            </a:r>
            <a:r>
              <a:rPr lang="en-US" dirty="0" smtClean="0"/>
              <a:t>an application </a:t>
            </a:r>
            <a:r>
              <a:rPr lang="en-US" dirty="0"/>
              <a:t>on a </a:t>
            </a:r>
            <a:r>
              <a:rPr lang="en-US" dirty="0" smtClean="0"/>
              <a:t>computer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SaaS model, the software is </a:t>
            </a:r>
            <a:r>
              <a:rPr lang="en-US" dirty="0" smtClean="0"/>
              <a:t>pretty </a:t>
            </a:r>
            <a:r>
              <a:rPr lang="en-US" dirty="0"/>
              <a:t>well mapped out for you. You can do some modest customization, some branding perhaps, but </a:t>
            </a:r>
            <a:r>
              <a:rPr lang="en-US" dirty="0" smtClean="0"/>
              <a:t>the </a:t>
            </a:r>
            <a:r>
              <a:rPr lang="en-US" dirty="0"/>
              <a:t>software's capabilities and design has largely been worked out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With Platform as a Service systems, you are given a toolkit to work with, a virtual machine to run your </a:t>
            </a:r>
            <a:r>
              <a:rPr lang="en-US" dirty="0" smtClean="0"/>
              <a:t>software </a:t>
            </a:r>
            <a:r>
              <a:rPr lang="en-US" dirty="0"/>
              <a:t>on, and it is up to you to design the software and its user-facing interface in a way that is </a:t>
            </a:r>
            <a:r>
              <a:rPr lang="en-US" dirty="0" smtClean="0"/>
              <a:t>appropriate </a:t>
            </a:r>
            <a:r>
              <a:rPr lang="en-US" dirty="0"/>
              <a:t>to your needs.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14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7162800" cy="44592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PaaS models span a broad range of services, including these, among </a:t>
            </a:r>
            <a:r>
              <a:rPr lang="en-US" dirty="0" smtClean="0"/>
              <a:t>others: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Application development</a:t>
            </a:r>
            <a:r>
              <a:rPr lang="en-US" dirty="0" smtClean="0"/>
              <a:t>: A </a:t>
            </a:r>
            <a:r>
              <a:rPr lang="en-US" dirty="0"/>
              <a:t>PaaS platform either provides the means to use programs you create </a:t>
            </a:r>
            <a:r>
              <a:rPr lang="en-US" dirty="0" smtClean="0"/>
              <a:t>in </a:t>
            </a:r>
            <a:r>
              <a:rPr lang="en-US" dirty="0"/>
              <a:t>a supported language or offers a visual development environment that writes the code for you.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Collaboration: Many </a:t>
            </a:r>
            <a:r>
              <a:rPr lang="en-US" dirty="0"/>
              <a:t>PaaS systems are set up to allow multiple individuals to work on the same </a:t>
            </a:r>
            <a:r>
              <a:rPr lang="en-US" dirty="0" smtClean="0"/>
              <a:t>projects</a:t>
            </a:r>
            <a:r>
              <a:rPr lang="en-US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management</a:t>
            </a:r>
            <a:r>
              <a:rPr lang="en-US" dirty="0" smtClean="0"/>
              <a:t>: Tools </a:t>
            </a:r>
            <a:r>
              <a:rPr lang="en-US" dirty="0"/>
              <a:t>are provided for accessing and using data in a data store.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7162800" cy="44592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PaaS models span a broad range of services, including these, among </a:t>
            </a:r>
            <a:r>
              <a:rPr lang="en-US" dirty="0" smtClean="0"/>
              <a:t>others: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Instrumentation, performance, and testing</a:t>
            </a:r>
            <a:r>
              <a:rPr lang="en-US" dirty="0" smtClean="0"/>
              <a:t>: Tools </a:t>
            </a:r>
            <a:r>
              <a:rPr lang="en-US" dirty="0"/>
              <a:t>are available for measuring your applications </a:t>
            </a:r>
            <a:r>
              <a:rPr lang="en-US" dirty="0" smtClean="0"/>
              <a:t>and </a:t>
            </a:r>
            <a:r>
              <a:rPr lang="en-US" dirty="0"/>
              <a:t>optimizing their performance.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Storage: Data </a:t>
            </a:r>
            <a:r>
              <a:rPr lang="en-US" dirty="0"/>
              <a:t>can be stored in either the PaaS vendor's service or accessed from a third-party </a:t>
            </a:r>
            <a:r>
              <a:rPr lang="en-US" dirty="0" smtClean="0"/>
              <a:t>storage </a:t>
            </a:r>
            <a:r>
              <a:rPr lang="en-US" dirty="0"/>
              <a:t>service.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Transaction </a:t>
            </a:r>
            <a:r>
              <a:rPr lang="en-US" dirty="0"/>
              <a:t>management</a:t>
            </a:r>
            <a:r>
              <a:rPr lang="en-US" dirty="0" smtClean="0"/>
              <a:t>: Many </a:t>
            </a:r>
            <a:r>
              <a:rPr lang="en-US" dirty="0"/>
              <a:t>PaaS systems provide </a:t>
            </a:r>
            <a:r>
              <a:rPr lang="en-US" dirty="0" smtClean="0"/>
              <a:t>services such </a:t>
            </a:r>
            <a:r>
              <a:rPr lang="en-US" dirty="0"/>
              <a:t>as transaction managers or </a:t>
            </a:r>
            <a:r>
              <a:rPr lang="en-US" dirty="0" smtClean="0"/>
              <a:t>brokerage </a:t>
            </a:r>
            <a:r>
              <a:rPr lang="en-US" dirty="0"/>
              <a:t>service for maintaining transaction integrity.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7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400" y="1411288"/>
            <a:ext cx="7162800" cy="4724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 good PaaS system has certain desirable characteristics that are important in developing robust, </a:t>
            </a:r>
            <a:r>
              <a:rPr lang="en-US" dirty="0" smtClean="0"/>
              <a:t>scalable</a:t>
            </a:r>
            <a:r>
              <a:rPr lang="en-US" dirty="0"/>
              <a:t>, and hopefully portable applications. </a:t>
            </a:r>
            <a:r>
              <a:rPr lang="en-US" dirty="0" smtClean="0"/>
              <a:t>On this </a:t>
            </a:r>
            <a:r>
              <a:rPr lang="en-US" dirty="0"/>
              <a:t>list would be the following attributes: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/>
              <a:t>Separate of data management from the user interface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Reliance </a:t>
            </a:r>
            <a:r>
              <a:rPr lang="en-US" dirty="0"/>
              <a:t>on cloud computing standards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integrated development environment (IDE)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Lifecycle </a:t>
            </a:r>
            <a:r>
              <a:rPr lang="en-US" dirty="0"/>
              <a:t>management tools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Multi-tenant </a:t>
            </a:r>
            <a:r>
              <a:rPr lang="en-US" dirty="0"/>
              <a:t>architecture support, security, and scalability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Performance </a:t>
            </a:r>
            <a:r>
              <a:rPr lang="en-US" dirty="0"/>
              <a:t>monitoring, testing, and optimization tools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Copyright © 2016 FPT University</a:t>
            </a:r>
            <a:endParaRPr lang="es-E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58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24110"/>
            <a:ext cx="7604761" cy="747490"/>
          </a:xfrm>
        </p:spPr>
        <p:txBody>
          <a:bodyPr/>
          <a:lstStyle/>
          <a:p>
            <a:r>
              <a:rPr lang="en-US" dirty="0"/>
              <a:t>Salesforce.com </a:t>
            </a:r>
            <a:r>
              <a:rPr lang="en-US" dirty="0" smtClean="0"/>
              <a:t>versus Force.com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00200"/>
            <a:ext cx="6972985" cy="4648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SaaS versus </a:t>
            </a:r>
            <a:r>
              <a:rPr lang="en-US" dirty="0" smtClean="0"/>
              <a:t>PaaS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Salesforce.com is a Web application suite that </a:t>
            </a:r>
            <a:r>
              <a:rPr lang="en-US" dirty="0" smtClean="0"/>
              <a:t>is an SaaS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Force.com is </a:t>
            </a:r>
            <a:r>
              <a:rPr lang="en-US" dirty="0" err="1" smtClean="0"/>
              <a:t>Salesforce.com's</a:t>
            </a:r>
            <a:r>
              <a:rPr lang="en-US" dirty="0" smtClean="0"/>
              <a:t> </a:t>
            </a:r>
            <a:r>
              <a:rPr lang="en-US" dirty="0"/>
              <a:t>PaaS platform for building your own </a:t>
            </a:r>
            <a:r>
              <a:rPr lang="en-US" dirty="0" smtClean="0"/>
              <a:t>services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Salesforce.com was formed by several Oracle employees in 1999 to create a hosted Customer </a:t>
            </a:r>
            <a:r>
              <a:rPr lang="en-US" dirty="0" smtClean="0"/>
              <a:t>Relationship Management </a:t>
            </a:r>
            <a:r>
              <a:rPr lang="en-US" dirty="0"/>
              <a:t>(CRM) system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Salesforce.com team created hosted software based on a cloud computing model: pay as you go, </a:t>
            </a:r>
            <a:r>
              <a:rPr lang="en-US" dirty="0" smtClean="0"/>
              <a:t>simple </a:t>
            </a:r>
            <a:r>
              <a:rPr lang="en-US" dirty="0"/>
              <a:t>to use, and multifunctional.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8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2016 FPT University</a:t>
            </a: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1-</a:t>
            </a:r>
            <a:fld id="{398D13DE-68E5-4CF5-B20C-79155BC509E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75" y="639350"/>
            <a:ext cx="7287263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6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5513</TotalTime>
  <Words>1653</Words>
  <Application>Microsoft Office PowerPoint</Application>
  <PresentationFormat>On-screen Show (4:3)</PresentationFormat>
  <Paragraphs>199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Wisp</vt:lpstr>
      <vt:lpstr>Chapter 7</vt:lpstr>
      <vt:lpstr>Learning Objectives</vt:lpstr>
      <vt:lpstr>PowerPoint Presentation</vt:lpstr>
      <vt:lpstr>Defining Services</vt:lpstr>
      <vt:lpstr>Defining Services</vt:lpstr>
      <vt:lpstr>Defining Services</vt:lpstr>
      <vt:lpstr>Defining Services</vt:lpstr>
      <vt:lpstr>Salesforce.com versus Force.com</vt:lpstr>
      <vt:lpstr>PowerPoint Presentation</vt:lpstr>
      <vt:lpstr>The applications In Salesforce</vt:lpstr>
      <vt:lpstr>PowerPoint Presentation</vt:lpstr>
      <vt:lpstr>Force.com</vt:lpstr>
      <vt:lpstr>Application development</vt:lpstr>
      <vt:lpstr>Application development</vt:lpstr>
      <vt:lpstr>Application development</vt:lpstr>
      <vt:lpstr>Using PaaS Application Frameworks</vt:lpstr>
      <vt:lpstr>Common characteristics of developer-oriented services</vt:lpstr>
      <vt:lpstr>Drupal</vt:lpstr>
      <vt:lpstr>PowerPoint Presentation</vt:lpstr>
      <vt:lpstr>Eccentex AppBase 3.0</vt:lpstr>
      <vt:lpstr>PowerPoint Presentation</vt:lpstr>
      <vt:lpstr>AppBase's architecture</vt:lpstr>
      <vt:lpstr>LongJump</vt:lpstr>
      <vt:lpstr>PowerPoint Presentation</vt:lpstr>
      <vt:lpstr>Squarespace</vt:lpstr>
      <vt:lpstr>PowerPoint Presentation</vt:lpstr>
      <vt:lpstr>WaveMaker</vt:lpstr>
      <vt:lpstr>PowerPoint Presentation</vt:lpstr>
      <vt:lpstr>Wolf Frameworks</vt:lpstr>
      <vt:lpstr>PowerPoint Presentation</vt:lpstr>
      <vt:lpstr>The Wolf platform architecture</vt:lpstr>
      <vt:lpstr>Summary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Administrator</cp:lastModifiedBy>
  <cp:revision>136</cp:revision>
  <dcterms:created xsi:type="dcterms:W3CDTF">2011-09-21T16:10:10Z</dcterms:created>
  <dcterms:modified xsi:type="dcterms:W3CDTF">2017-02-07T05:19:55Z</dcterms:modified>
</cp:coreProperties>
</file>