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940" r:id="rId1"/>
  </p:sldMasterIdLst>
  <p:notesMasterIdLst>
    <p:notesMasterId r:id="rId45"/>
  </p:notesMasterIdLst>
  <p:sldIdLst>
    <p:sldId id="256" r:id="rId2"/>
    <p:sldId id="257" r:id="rId3"/>
    <p:sldId id="317" r:id="rId4"/>
    <p:sldId id="318" r:id="rId5"/>
    <p:sldId id="319" r:id="rId6"/>
    <p:sldId id="320" r:id="rId7"/>
    <p:sldId id="321" r:id="rId8"/>
    <p:sldId id="322" r:id="rId9"/>
    <p:sldId id="323" r:id="rId10"/>
    <p:sldId id="324" r:id="rId11"/>
    <p:sldId id="326" r:id="rId12"/>
    <p:sldId id="325" r:id="rId13"/>
    <p:sldId id="327" r:id="rId14"/>
    <p:sldId id="328" r:id="rId15"/>
    <p:sldId id="329" r:id="rId16"/>
    <p:sldId id="330" r:id="rId17"/>
    <p:sldId id="331" r:id="rId18"/>
    <p:sldId id="332" r:id="rId19"/>
    <p:sldId id="334" r:id="rId20"/>
    <p:sldId id="333" r:id="rId21"/>
    <p:sldId id="335"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3" r:id="rId38"/>
    <p:sldId id="352" r:id="rId39"/>
    <p:sldId id="354" r:id="rId40"/>
    <p:sldId id="355" r:id="rId41"/>
    <p:sldId id="356" r:id="rId42"/>
    <p:sldId id="316" r:id="rId43"/>
    <p:sldId id="357"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28" autoAdjust="0"/>
  </p:normalViewPr>
  <p:slideViewPr>
    <p:cSldViewPr>
      <p:cViewPr varScale="1">
        <p:scale>
          <a:sx n="63" d="100"/>
          <a:sy n="63" d="100"/>
        </p:scale>
        <p:origin x="151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B9C8CB7-5786-483E-AC80-70CACBC1BE54}" type="datetimeFigureOut">
              <a:rPr lang="en-US"/>
              <a:pPr>
                <a:defRPr/>
              </a:pPr>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575F9B1-C2A4-455B-B287-FE6872AF6039}" type="slidenum">
              <a:rPr lang="en-US" altLang="en-US"/>
              <a:pPr>
                <a:defRPr/>
              </a:pPr>
              <a:t>‹#›</a:t>
            </a:fld>
            <a:endParaRPr lang="en-US" altLang="en-US"/>
          </a:p>
        </p:txBody>
      </p:sp>
    </p:spTree>
    <p:extLst>
      <p:ext uri="{BB962C8B-B14F-4D97-AF65-F5344CB8AC3E}">
        <p14:creationId xmlns:p14="http://schemas.microsoft.com/office/powerpoint/2010/main" val="157159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B37185-8433-4153-9EC1-CDC8227C6373}" type="slidenum">
              <a:rPr lang="en-US" altLang="en-US" smtClean="0"/>
              <a:pPr>
                <a:spcBef>
                  <a:spcPct val="0"/>
                </a:spcBef>
              </a:pPr>
              <a:t>0</a:t>
            </a:fld>
            <a:endParaRPr lang="en-US" altLang="en-US" smtClean="0"/>
          </a:p>
        </p:txBody>
      </p:sp>
    </p:spTree>
    <p:extLst>
      <p:ext uri="{BB962C8B-B14F-4D97-AF65-F5344CB8AC3E}">
        <p14:creationId xmlns:p14="http://schemas.microsoft.com/office/powerpoint/2010/main" val="391124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8B6604-FD9A-4C07-A426-18BE36A52CC3}"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36192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CAFB5C38-BFFC-4951-A738-AA885F8376CF}" type="datetime1">
              <a:rPr lang="en-US"/>
              <a:pPr>
                <a:defRPr/>
              </a:pPr>
              <a:t>2/7/2017</a:t>
            </a:fld>
            <a:endParaRPr lang="en-US" dirty="0"/>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r>
              <a:rPr lang="en-US" altLang="en-US"/>
              <a:t>1-</a:t>
            </a:r>
            <a:fld id="{0B8DC797-1A8B-48A6-A253-6C3FCDA5517F}" type="slidenum">
              <a:rPr lang="en-US" altLang="en-US"/>
              <a:pPr>
                <a:defRPr/>
              </a:pPr>
              <a:t>‹#›</a:t>
            </a:fld>
            <a:endParaRPr lang="en-US" altLang="en-US"/>
          </a:p>
        </p:txBody>
      </p:sp>
    </p:spTree>
    <p:extLst>
      <p:ext uri="{BB962C8B-B14F-4D97-AF65-F5344CB8AC3E}">
        <p14:creationId xmlns:p14="http://schemas.microsoft.com/office/powerpoint/2010/main" val="375194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5435BF1-677C-4D80-B195-36416E37E5AF}"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467983B8-4C2F-4693-B41F-973E9F9D148F}" type="slidenum">
              <a:rPr lang="en-US" altLang="en-US"/>
              <a:pPr>
                <a:defRPr/>
              </a:pPr>
              <a:t>‹#›</a:t>
            </a:fld>
            <a:endParaRPr lang="en-US" altLang="en-US"/>
          </a:p>
        </p:txBody>
      </p:sp>
    </p:spTree>
    <p:extLst>
      <p:ext uri="{BB962C8B-B14F-4D97-AF65-F5344CB8AC3E}">
        <p14:creationId xmlns:p14="http://schemas.microsoft.com/office/powerpoint/2010/main" val="33846559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40B0D977-5C6C-4A71-947B-CA74FEA54A54}" type="datetime1">
              <a:rPr lang="en-US"/>
              <a:pPr>
                <a:defRPr/>
              </a:pPr>
              <a:t>2/7/2017</a:t>
            </a:fld>
            <a:endParaRPr lang="en-US"/>
          </a:p>
        </p:txBody>
      </p:sp>
      <p:sp>
        <p:nvSpPr>
          <p:cNvPr id="9" name="Footer Placeholder 4"/>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D0FC5E2A-F6D8-44E8-96D8-B860022A5243}" type="slidenum">
              <a:rPr lang="en-US" altLang="en-US"/>
              <a:pPr>
                <a:defRPr/>
              </a:pPr>
              <a:t>‹#›</a:t>
            </a:fld>
            <a:endParaRPr lang="en-US" altLang="en-US"/>
          </a:p>
        </p:txBody>
      </p:sp>
    </p:spTree>
    <p:extLst>
      <p:ext uri="{BB962C8B-B14F-4D97-AF65-F5344CB8AC3E}">
        <p14:creationId xmlns:p14="http://schemas.microsoft.com/office/powerpoint/2010/main" val="5033724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24C1270-0B1C-42CD-8684-1D1E9E72381F}"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7C85E758-6DFF-4D98-85FB-1B69D63D3062}" type="slidenum">
              <a:rPr lang="en-US" altLang="en-US"/>
              <a:pPr>
                <a:defRPr/>
              </a:pPr>
              <a:t>‹#›</a:t>
            </a:fld>
            <a:endParaRPr lang="en-US" altLang="en-US"/>
          </a:p>
        </p:txBody>
      </p:sp>
    </p:spTree>
    <p:extLst>
      <p:ext uri="{BB962C8B-B14F-4D97-AF65-F5344CB8AC3E}">
        <p14:creationId xmlns:p14="http://schemas.microsoft.com/office/powerpoint/2010/main" val="259523081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7" name="TextBox 62"/>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altLang="en-US" sz="8000" smtClean="0">
                <a:solidFill>
                  <a:schemeClr val="accent1"/>
                </a:solidFill>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F9521243-EF59-4686-BE99-1AD86F045C2E}" type="datetime1">
              <a:rPr lang="en-US"/>
              <a:pPr>
                <a:defRPr/>
              </a:pPr>
              <a:t>2/7/2017</a:t>
            </a:fld>
            <a:endParaRPr lang="en-US"/>
          </a:p>
        </p:txBody>
      </p:sp>
      <p:sp>
        <p:nvSpPr>
          <p:cNvPr id="9"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C5186A77-313C-4A03-B758-905E05E77A12}" type="slidenum">
              <a:rPr lang="en-US" altLang="en-US"/>
              <a:pPr>
                <a:defRPr/>
              </a:pPr>
              <a:t>‹#›</a:t>
            </a:fld>
            <a:endParaRPr lang="en-US" altLang="en-US"/>
          </a:p>
        </p:txBody>
      </p:sp>
    </p:spTree>
    <p:extLst>
      <p:ext uri="{BB962C8B-B14F-4D97-AF65-F5344CB8AC3E}">
        <p14:creationId xmlns:p14="http://schemas.microsoft.com/office/powerpoint/2010/main" val="4204494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49586262-383C-4222-9902-C6DC8E9D8005}" type="datetime1">
              <a:rPr lang="en-US"/>
              <a:pPr>
                <a:defRPr/>
              </a:pPr>
              <a:t>2/7/2017</a:t>
            </a:fld>
            <a:endParaRPr lang="en-US"/>
          </a:p>
        </p:txBody>
      </p:sp>
      <p:sp>
        <p:nvSpPr>
          <p:cNvPr id="7" name="Footer Placeholder 5"/>
          <p:cNvSpPr>
            <a:spLocks noGrp="1"/>
          </p:cNvSpPr>
          <p:nvPr>
            <p:ph type="ftr" sz="quarter" idx="15"/>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43328C89-8FDB-47A3-9865-2D2CD1649F19}" type="slidenum">
              <a:rPr lang="en-US" altLang="en-US"/>
              <a:pPr>
                <a:defRPr/>
              </a:pPr>
              <a:t>‹#›</a:t>
            </a:fld>
            <a:endParaRPr lang="en-US" altLang="en-US"/>
          </a:p>
        </p:txBody>
      </p:sp>
    </p:spTree>
    <p:extLst>
      <p:ext uri="{BB962C8B-B14F-4D97-AF65-F5344CB8AC3E}">
        <p14:creationId xmlns:p14="http://schemas.microsoft.com/office/powerpoint/2010/main" val="123201949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B900252-4520-432E-8B61-688FECFC3C1B}"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F8C6B100-2EF1-4D13-8621-9468ABAF9C9D}" type="slidenum">
              <a:rPr lang="en-US" altLang="en-US"/>
              <a:pPr>
                <a:defRPr/>
              </a:pPr>
              <a:t>‹#›</a:t>
            </a:fld>
            <a:endParaRPr lang="en-US" altLang="en-US"/>
          </a:p>
        </p:txBody>
      </p:sp>
    </p:spTree>
    <p:extLst>
      <p:ext uri="{BB962C8B-B14F-4D97-AF65-F5344CB8AC3E}">
        <p14:creationId xmlns:p14="http://schemas.microsoft.com/office/powerpoint/2010/main" val="310242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A76F8BA-1628-4966-8EC0-0AA01B58E5B4}"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r>
              <a:rPr lang="en-US" altLang="en-US"/>
              <a:t>1-</a:t>
            </a:r>
            <a:fld id="{24AA7BCB-4F12-49C1-8758-59B4E234D3B1}" type="slidenum">
              <a:rPr lang="en-US" altLang="en-US"/>
              <a:pPr>
                <a:defRPr/>
              </a:pPr>
              <a:t>‹#›</a:t>
            </a:fld>
            <a:endParaRPr lang="en-US" altLang="en-US"/>
          </a:p>
        </p:txBody>
      </p:sp>
    </p:spTree>
    <p:extLst>
      <p:ext uri="{BB962C8B-B14F-4D97-AF65-F5344CB8AC3E}">
        <p14:creationId xmlns:p14="http://schemas.microsoft.com/office/powerpoint/2010/main" val="153000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98D5D37-EFC4-4BAF-BF67-B68175B57625}" type="datetime1">
              <a:rPr lang="en-US"/>
              <a:pPr>
                <a:defRPr/>
              </a:pPr>
              <a:t>2/7/2017</a:t>
            </a:fld>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altLang="en-US"/>
              <a:t>Copyright © 2016 FPT University</a:t>
            </a:r>
            <a:endParaRPr lang="es-ES" altLang="en-US"/>
          </a:p>
        </p:txBody>
      </p:sp>
      <p:sp>
        <p:nvSpPr>
          <p:cNvPr id="7" name="Slide Number Placeholder 5"/>
          <p:cNvSpPr>
            <a:spLocks noGrp="1"/>
          </p:cNvSpPr>
          <p:nvPr>
            <p:ph type="sldNum" sz="quarter" idx="12"/>
          </p:nvPr>
        </p:nvSpPr>
        <p:spPr>
          <a:xfrm>
            <a:off x="228600" y="787400"/>
            <a:ext cx="868363" cy="365125"/>
          </a:xfrm>
        </p:spPr>
        <p:txBody>
          <a:bodyPr/>
          <a:lstStyle>
            <a:lvl1pPr>
              <a:defRPr dirty="0"/>
            </a:lvl1pPr>
          </a:lstStyle>
          <a:p>
            <a:pPr>
              <a:defRPr/>
            </a:pPr>
            <a:r>
              <a:rPr lang="en-US" altLang="en-US"/>
              <a:t>1-</a:t>
            </a:r>
            <a:fld id="{398D13DE-68E5-4CF5-B20C-79155BC509E8}" type="slidenum">
              <a:rPr lang="en-US" altLang="en-US"/>
              <a:pPr>
                <a:defRPr/>
              </a:pPr>
              <a:t>‹#›</a:t>
            </a:fld>
            <a:endParaRPr lang="en-US" altLang="en-US"/>
          </a:p>
        </p:txBody>
      </p:sp>
    </p:spTree>
    <p:extLst>
      <p:ext uri="{BB962C8B-B14F-4D97-AF65-F5344CB8AC3E}">
        <p14:creationId xmlns:p14="http://schemas.microsoft.com/office/powerpoint/2010/main" val="399930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785574D-01F4-45F2-81D0-2D2BB2F5A710}" type="datetime1">
              <a:rPr lang="en-US"/>
              <a:pPr>
                <a:defRPr/>
              </a:pPr>
              <a:t>2/7/2017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7FBC4991-ABBE-478E-AA30-D8AB4476C2C6}" type="slidenum">
              <a:rPr lang="en-US" altLang="en-US"/>
              <a:pPr>
                <a:defRPr/>
              </a:pPr>
              <a:t>‹#›</a:t>
            </a:fld>
            <a:endParaRPr lang="en-US" altLang="en-US"/>
          </a:p>
        </p:txBody>
      </p:sp>
    </p:spTree>
    <p:extLst>
      <p:ext uri="{BB962C8B-B14F-4D97-AF65-F5344CB8AC3E}">
        <p14:creationId xmlns:p14="http://schemas.microsoft.com/office/powerpoint/2010/main" val="246376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02622972-7711-497A-9DED-A2FEC50CF851}"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7B05628-47FF-4851-BFB1-C4FEDAEE311E}" type="slidenum">
              <a:rPr lang="en-US" altLang="en-US"/>
              <a:pPr>
                <a:defRPr/>
              </a:pPr>
              <a:t>‹#›</a:t>
            </a:fld>
            <a:endParaRPr lang="en-US" altLang="en-US"/>
          </a:p>
        </p:txBody>
      </p:sp>
    </p:spTree>
    <p:extLst>
      <p:ext uri="{BB962C8B-B14F-4D97-AF65-F5344CB8AC3E}">
        <p14:creationId xmlns:p14="http://schemas.microsoft.com/office/powerpoint/2010/main" val="349854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A9B3A9AF-14BC-4FD8-9AD4-E00F41F9ED2F}" type="datetime1">
              <a:rPr lang="en-US"/>
              <a:pPr>
                <a:defRPr/>
              </a:pPr>
              <a:t>2/7/2017</a:t>
            </a:fld>
            <a:endParaRPr lang="en-US"/>
          </a:p>
        </p:txBody>
      </p:sp>
      <p:sp>
        <p:nvSpPr>
          <p:cNvPr id="9" name="Footer Placeholder 7"/>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11" name="Slide Number Placeholder 5"/>
          <p:cNvSpPr>
            <a:spLocks noGrp="1"/>
          </p:cNvSpPr>
          <p:nvPr>
            <p:ph type="sldNum" sz="quarter" idx="12"/>
          </p:nvPr>
        </p:nvSpPr>
        <p:spPr/>
        <p:txBody>
          <a:bodyPr/>
          <a:lstStyle>
            <a:lvl1pPr>
              <a:defRPr/>
            </a:lvl1pPr>
          </a:lstStyle>
          <a:p>
            <a:pPr>
              <a:defRPr/>
            </a:pPr>
            <a:fld id="{1552F640-2CD0-4E0A-90ED-564D9E0FA7F2}" type="slidenum">
              <a:rPr lang="en-US" altLang="en-US"/>
              <a:pPr>
                <a:defRPr/>
              </a:pPr>
              <a:t>‹#›</a:t>
            </a:fld>
            <a:endParaRPr lang="en-US" altLang="en-US"/>
          </a:p>
        </p:txBody>
      </p:sp>
    </p:spTree>
    <p:extLst>
      <p:ext uri="{BB962C8B-B14F-4D97-AF65-F5344CB8AC3E}">
        <p14:creationId xmlns:p14="http://schemas.microsoft.com/office/powerpoint/2010/main" val="17349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BAF8D57-CEDA-45A3-91AC-8758152BE884}" type="datetime1">
              <a:rPr lang="en-US"/>
              <a:pPr>
                <a:defRPr/>
              </a:pPr>
              <a:t>2/7/2017</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6" name="Slide Number Placeholder 4"/>
          <p:cNvSpPr>
            <a:spLocks noGrp="1"/>
          </p:cNvSpPr>
          <p:nvPr>
            <p:ph type="sldNum" sz="quarter" idx="12"/>
          </p:nvPr>
        </p:nvSpPr>
        <p:spPr/>
        <p:txBody>
          <a:bodyPr/>
          <a:lstStyle>
            <a:lvl1pPr>
              <a:defRPr/>
            </a:lvl1pPr>
          </a:lstStyle>
          <a:p>
            <a:pPr>
              <a:defRPr/>
            </a:pPr>
            <a:fld id="{9723ABCC-1420-4FDC-9224-89B63CF1DE3F}" type="slidenum">
              <a:rPr lang="en-US" altLang="en-US"/>
              <a:pPr>
                <a:defRPr/>
              </a:pPr>
              <a:t>‹#›</a:t>
            </a:fld>
            <a:endParaRPr lang="en-US" altLang="en-US"/>
          </a:p>
        </p:txBody>
      </p:sp>
    </p:spTree>
    <p:extLst>
      <p:ext uri="{BB962C8B-B14F-4D97-AF65-F5344CB8AC3E}">
        <p14:creationId xmlns:p14="http://schemas.microsoft.com/office/powerpoint/2010/main" val="367009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2C7B840A-8BFE-4475-9676-95D07CB23CB8}" type="datetime1">
              <a:rPr lang="en-US"/>
              <a:pPr>
                <a:defRPr/>
              </a:pPr>
              <a:t>2/7/2017</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5" name="Slide Number Placeholder 3"/>
          <p:cNvSpPr>
            <a:spLocks noGrp="1"/>
          </p:cNvSpPr>
          <p:nvPr>
            <p:ph type="sldNum" sz="quarter" idx="12"/>
          </p:nvPr>
        </p:nvSpPr>
        <p:spPr/>
        <p:txBody>
          <a:bodyPr/>
          <a:lstStyle>
            <a:lvl1pPr>
              <a:defRPr/>
            </a:lvl1pPr>
          </a:lstStyle>
          <a:p>
            <a:pPr>
              <a:defRPr/>
            </a:pPr>
            <a:r>
              <a:rPr lang="en-US" altLang="en-US"/>
              <a:t>1-</a:t>
            </a:r>
            <a:fld id="{5A2DC65D-883D-418D-9350-B893958F72FA}" type="slidenum">
              <a:rPr lang="en-US" altLang="en-US"/>
              <a:pPr>
                <a:defRPr/>
              </a:pPr>
              <a:t>‹#›</a:t>
            </a:fld>
            <a:endParaRPr lang="en-US" altLang="en-US"/>
          </a:p>
        </p:txBody>
      </p:sp>
    </p:spTree>
    <p:extLst>
      <p:ext uri="{BB962C8B-B14F-4D97-AF65-F5344CB8AC3E}">
        <p14:creationId xmlns:p14="http://schemas.microsoft.com/office/powerpoint/2010/main" val="191089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3F8C4A0-5D62-401A-AD7E-8AD2837B81D3}"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p:txBody>
          <a:bodyPr/>
          <a:lstStyle>
            <a:lvl1pPr>
              <a:defRPr/>
            </a:lvl1pPr>
          </a:lstStyle>
          <a:p>
            <a:pPr>
              <a:defRPr/>
            </a:pPr>
            <a:r>
              <a:rPr lang="en-US" altLang="en-US"/>
              <a:t>1-</a:t>
            </a:r>
            <a:fld id="{EDDB917A-A70F-4BAF-8516-CDB99C4B31EC}" type="slidenum">
              <a:rPr lang="en-US" altLang="en-US"/>
              <a:pPr>
                <a:defRPr/>
              </a:pPr>
              <a:t>‹#›</a:t>
            </a:fld>
            <a:endParaRPr lang="en-US" altLang="en-US"/>
          </a:p>
        </p:txBody>
      </p:sp>
    </p:spTree>
    <p:extLst>
      <p:ext uri="{BB962C8B-B14F-4D97-AF65-F5344CB8AC3E}">
        <p14:creationId xmlns:p14="http://schemas.microsoft.com/office/powerpoint/2010/main" val="122789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8F83713-B4EF-4E1A-A0FD-21C435B2530A}" type="datetime1">
              <a:rPr lang="en-US"/>
              <a:pPr>
                <a:defRPr/>
              </a:pPr>
              <a:t>2/7/2017</a:t>
            </a:fld>
            <a:endParaRPr lang="en-US"/>
          </a:p>
        </p:txBody>
      </p:sp>
      <p:sp>
        <p:nvSpPr>
          <p:cNvPr id="7" name="Footer Placeholder 5"/>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r>
              <a:rPr lang="en-US" altLang="en-US"/>
              <a:t>1-</a:t>
            </a:r>
            <a:fld id="{16650BCE-8329-4568-B7AA-6E9066EE63FC}" type="slidenum">
              <a:rPr lang="en-US" altLang="en-US"/>
              <a:pPr>
                <a:defRPr/>
              </a:pPr>
              <a:t>‹#›</a:t>
            </a:fld>
            <a:endParaRPr lang="en-US" altLang="en-US"/>
          </a:p>
        </p:txBody>
      </p:sp>
    </p:spTree>
    <p:extLst>
      <p:ext uri="{BB962C8B-B14F-4D97-AF65-F5344CB8AC3E}">
        <p14:creationId xmlns:p14="http://schemas.microsoft.com/office/powerpoint/2010/main" val="173907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5717"/>
            <a:chExt cx="1952625" cy="5678034"/>
          </a:xfrm>
        </p:grpSpPr>
        <p:sp>
          <p:nvSpPr>
            <p:cNvPr id="1034" name="Freeform 27"/>
            <p:cNvSpPr>
              <a:spLocks/>
            </p:cNvSpPr>
            <p:nvPr/>
          </p:nvSpPr>
          <p:spPr bwMode="auto">
            <a:xfrm>
              <a:off x="6627813" y="195717"/>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ADDDBAD-7D84-42D7-9E95-868EA622E1F6}" type="datetime1">
              <a:rPr lang="en-US"/>
              <a:pPr>
                <a:defRPr/>
              </a:pPr>
              <a:t>2/7/2017</a:t>
            </a:fld>
            <a:endParaRPr 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ltLang="en-US"/>
              <a:t>Copyright © 2012 Pearson Education, Inc. Publishing as Prentice Hall</a:t>
            </a: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a:defRPr sz="2000">
                <a:solidFill>
                  <a:srgbClr val="FEFFFF"/>
                </a:solidFill>
              </a:defRPr>
            </a:lvl1pPr>
          </a:lstStyle>
          <a:p>
            <a:pPr>
              <a:defRPr/>
            </a:pPr>
            <a:fld id="{4D9478DB-4F32-4B0B-A350-4156F84C582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Lst>
  <p:hf hd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appengine.google.com/" TargetMode="External"/><Relationship Id="rId7" Type="http://schemas.openxmlformats.org/officeDocument/2006/relationships/hyperlink" Target="http://code.google.com/intl/en/projecthosting/" TargetMode="External"/><Relationship Id="rId2" Type="http://schemas.openxmlformats.org/officeDocument/2006/relationships/hyperlink" Target="http://code.google.com/intl/en/apis/ajax/" TargetMode="External"/><Relationship Id="rId1" Type="http://schemas.openxmlformats.org/officeDocument/2006/relationships/slideLayout" Target="../slideLayouts/slideLayout2.xml"/><Relationship Id="rId6" Type="http://schemas.openxmlformats.org/officeDocument/2006/relationships/hyperlink" Target="http://code.google.com/webtoolkit" TargetMode="External"/><Relationship Id="rId5" Type="http://schemas.openxmlformats.org/officeDocument/2006/relationships/hyperlink" Target="http://gears.google.com/" TargetMode="External"/><Relationship Id="rId4" Type="http://schemas.openxmlformats.org/officeDocument/2006/relationships/hyperlink" Target="http://code.google.com/intl/en/googleapps/marketplac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a:xfrm>
            <a:off x="1943100" y="2514600"/>
            <a:ext cx="6599238" cy="2262188"/>
          </a:xfrm>
        </p:spPr>
        <p:txBody>
          <a:bodyPr/>
          <a:lstStyle/>
          <a:p>
            <a:pPr eaLnBrk="1" hangingPunct="1"/>
            <a:r>
              <a:rPr lang="en-US" altLang="en-US" dirty="0" smtClean="0"/>
              <a:t>Chapter </a:t>
            </a:r>
            <a:r>
              <a:rPr lang="en-US" altLang="en-US" dirty="0" smtClean="0"/>
              <a:t>8</a:t>
            </a:r>
            <a:endParaRPr lang="en-US" altLang="en-US" dirty="0" smtClean="0"/>
          </a:p>
        </p:txBody>
      </p:sp>
      <p:sp>
        <p:nvSpPr>
          <p:cNvPr id="11267" name="Subtitle 4"/>
          <p:cNvSpPr>
            <a:spLocks noGrp="1"/>
          </p:cNvSpPr>
          <p:nvPr>
            <p:ph type="subTitle" idx="1"/>
          </p:nvPr>
        </p:nvSpPr>
        <p:spPr>
          <a:xfrm>
            <a:off x="1943100" y="4776788"/>
            <a:ext cx="6599238" cy="1127125"/>
          </a:xfrm>
        </p:spPr>
        <p:txBody>
          <a:bodyPr rtlCol="0">
            <a:normAutofit/>
          </a:bodyPr>
          <a:lstStyle/>
          <a:p>
            <a:pPr eaLnBrk="1" fontAlgn="auto" hangingPunct="1">
              <a:spcAft>
                <a:spcPts val="0"/>
              </a:spcAft>
              <a:defRPr/>
            </a:pPr>
            <a:r>
              <a:rPr lang="en-US" dirty="0"/>
              <a:t>Using Google </a:t>
            </a:r>
            <a:r>
              <a:rPr lang="en-US" dirty="0" smtClean="0"/>
              <a:t>Web </a:t>
            </a:r>
            <a:r>
              <a:rPr lang="en-US" dirty="0"/>
              <a:t>Services</a:t>
            </a:r>
            <a:endParaRPr lang="en-US"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07802"/>
          </a:xfrm>
        </p:spPr>
        <p:txBody>
          <a:bodyPr/>
          <a:lstStyle/>
          <a:p>
            <a:r>
              <a:rPr lang="en-US" dirty="0"/>
              <a:t>Indexed </a:t>
            </a:r>
            <a:r>
              <a:rPr lang="en-US" dirty="0" smtClean="0"/>
              <a:t>search</a:t>
            </a:r>
            <a:endParaRPr lang="en-US" dirty="0"/>
          </a:p>
        </p:txBody>
      </p:sp>
      <p:sp>
        <p:nvSpPr>
          <p:cNvPr id="3" name="Content Placeholder 2"/>
          <p:cNvSpPr>
            <a:spLocks noGrp="1"/>
          </p:cNvSpPr>
          <p:nvPr>
            <p:ph idx="1"/>
          </p:nvPr>
        </p:nvSpPr>
        <p:spPr>
          <a:xfrm>
            <a:off x="1752600" y="1362391"/>
            <a:ext cx="7239000" cy="5138421"/>
          </a:xfrm>
        </p:spPr>
        <p:txBody>
          <a:bodyPr/>
          <a:lstStyle/>
          <a:p>
            <a:pPr algn="just">
              <a:lnSpc>
                <a:spcPct val="150000"/>
              </a:lnSpc>
            </a:pPr>
            <a:r>
              <a:rPr lang="en-US" dirty="0"/>
              <a:t>Google uses a patented algorithm to determine the importance of a particular page based on the number of quality links to that page from other sites, along with other factors such as the use of keywords, how long the site has been available, and traffic to the site or page. That factor is called the PageRank, and </a:t>
            </a:r>
            <a:r>
              <a:rPr lang="en-US" dirty="0" smtClean="0"/>
              <a:t>the </a:t>
            </a:r>
            <a:r>
              <a:rPr lang="en-US" dirty="0"/>
              <a:t>algorithm used to determine PageRank is a trade </a:t>
            </a:r>
            <a:r>
              <a:rPr lang="en-US" dirty="0" smtClean="0"/>
              <a:t>secret</a:t>
            </a:r>
          </a:p>
          <a:p>
            <a:pPr algn="just">
              <a:lnSpc>
                <a:spcPct val="150000"/>
              </a:lnSpc>
            </a:pPr>
            <a:r>
              <a:rPr lang="en-US" dirty="0"/>
              <a:t>Google is always tweaking the algorithm to </a:t>
            </a:r>
            <a:r>
              <a:rPr lang="en-US" dirty="0" smtClean="0"/>
              <a:t>prevent </a:t>
            </a:r>
            <a:r>
              <a:rPr lang="en-US" dirty="0"/>
              <a:t>Search Engine Optimization (SEO) </a:t>
            </a:r>
            <a:r>
              <a:rPr lang="en-US" dirty="0" smtClean="0"/>
              <a:t>strategies from </a:t>
            </a:r>
            <a:r>
              <a:rPr lang="en-US" dirty="0"/>
              <a:t>gaming the system. Based on this algorithm, </a:t>
            </a:r>
            <a:r>
              <a:rPr lang="en-US" dirty="0" smtClean="0"/>
              <a:t>Google </a:t>
            </a:r>
            <a:r>
              <a:rPr lang="en-US" dirty="0"/>
              <a:t>returns what is called a Search Engine Results Page (SERP) for a query that is parsed for its </a:t>
            </a:r>
            <a:r>
              <a:rPr lang="en-US" dirty="0" smtClean="0"/>
              <a:t>keywords</a:t>
            </a:r>
            <a:r>
              <a:rPr lang="en-US" dirty="0"/>
              <a:t>.</a:t>
            </a:r>
          </a:p>
          <a:p>
            <a:pPr algn="just">
              <a:lnSpc>
                <a:spcPct val="150000"/>
              </a:lnSpc>
            </a:pPr>
            <a:endParaRPr lang="en-US" dirty="0" smtClean="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9</a:t>
            </a:fld>
            <a:endParaRPr lang="en-US" altLang="en-US"/>
          </a:p>
        </p:txBody>
      </p:sp>
    </p:spTree>
    <p:extLst>
      <p:ext uri="{BB962C8B-B14F-4D97-AF65-F5344CB8AC3E}">
        <p14:creationId xmlns:p14="http://schemas.microsoft.com/office/powerpoint/2010/main" val="1971800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07802"/>
          </a:xfrm>
        </p:spPr>
        <p:txBody>
          <a:bodyPr/>
          <a:lstStyle/>
          <a:p>
            <a:r>
              <a:rPr lang="en-US" dirty="0"/>
              <a:t>The dark Web</a:t>
            </a:r>
          </a:p>
        </p:txBody>
      </p:sp>
      <p:sp>
        <p:nvSpPr>
          <p:cNvPr id="3" name="Content Placeholder 2"/>
          <p:cNvSpPr>
            <a:spLocks noGrp="1"/>
          </p:cNvSpPr>
          <p:nvPr>
            <p:ph idx="1"/>
          </p:nvPr>
        </p:nvSpPr>
        <p:spPr>
          <a:xfrm>
            <a:off x="1752600" y="1362391"/>
            <a:ext cx="7239000" cy="5138421"/>
          </a:xfrm>
        </p:spPr>
        <p:txBody>
          <a:bodyPr/>
          <a:lstStyle/>
          <a:p>
            <a:pPr algn="just">
              <a:lnSpc>
                <a:spcPct val="150000"/>
              </a:lnSpc>
            </a:pPr>
            <a:r>
              <a:rPr lang="en-US" dirty="0"/>
              <a:t>Online content that isn't indexed </a:t>
            </a:r>
            <a:r>
              <a:rPr lang="en-US" dirty="0" smtClean="0"/>
              <a:t>by search </a:t>
            </a:r>
            <a:r>
              <a:rPr lang="en-US" dirty="0"/>
              <a:t>engines belongs to what has come to be called the “Deep </a:t>
            </a:r>
            <a:r>
              <a:rPr lang="en-US" dirty="0" smtClean="0"/>
              <a:t>Web</a:t>
            </a:r>
            <a:r>
              <a:rPr lang="en-US" dirty="0"/>
              <a:t>”—that is, content on the World Wide Web that </a:t>
            </a:r>
            <a:r>
              <a:rPr lang="en-US" dirty="0" smtClean="0"/>
              <a:t>is hidden</a:t>
            </a:r>
            <a:r>
              <a:rPr lang="en-US" dirty="0"/>
              <a:t>. Any site that suppresses Web crawlers </a:t>
            </a:r>
            <a:r>
              <a:rPr lang="en-US" dirty="0" smtClean="0"/>
              <a:t>from </a:t>
            </a:r>
            <a:r>
              <a:rPr lang="en-US" dirty="0"/>
              <a:t>indexing it is part of the Deep Web. You need go no further than the world's number two Web site, </a:t>
            </a:r>
            <a:r>
              <a:rPr lang="en-US" dirty="0" smtClean="0"/>
              <a:t>Facebook</a:t>
            </a:r>
            <a:r>
              <a:rPr lang="en-US" dirty="0"/>
              <a:t>, for a prominent example of a </a:t>
            </a:r>
            <a:r>
              <a:rPr lang="en-US" dirty="0" smtClean="0"/>
              <a:t>site that </a:t>
            </a:r>
            <a:r>
              <a:rPr lang="en-US" dirty="0"/>
              <a:t>isn't indexed </a:t>
            </a:r>
            <a:r>
              <a:rPr lang="en-US" dirty="0" smtClean="0"/>
              <a:t>in</a:t>
            </a:r>
          </a:p>
          <a:p>
            <a:pPr algn="just">
              <a:lnSpc>
                <a:spcPct val="150000"/>
              </a:lnSpc>
            </a:pPr>
            <a:r>
              <a:rPr lang="en-US" dirty="0"/>
              <a:t>Entire networks exist that aren't searchable, particularly peer-to-peer networks. Ian Clarke's Freenet, </a:t>
            </a:r>
            <a:r>
              <a:rPr lang="en-US" dirty="0" smtClean="0"/>
              <a:t>which </a:t>
            </a:r>
            <a:r>
              <a:rPr lang="en-US" dirty="0"/>
              <a:t>is a P2P network, supports both “</a:t>
            </a:r>
            <a:r>
              <a:rPr lang="en-US" dirty="0" err="1"/>
              <a:t>darknet</a:t>
            </a:r>
            <a:r>
              <a:rPr lang="en-US" dirty="0"/>
              <a:t>” and “</a:t>
            </a:r>
            <a:r>
              <a:rPr lang="en-US" dirty="0" err="1"/>
              <a:t>opennet</a:t>
            </a:r>
            <a:r>
              <a:rPr lang="en-US" dirty="0"/>
              <a:t>” connections. search engines.</a:t>
            </a:r>
            <a:endParaRPr lang="en-US" dirty="0" smtClean="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10</a:t>
            </a:fld>
            <a:endParaRPr lang="en-US" altLang="en-US"/>
          </a:p>
        </p:txBody>
      </p:sp>
    </p:spTree>
    <p:extLst>
      <p:ext uri="{BB962C8B-B14F-4D97-AF65-F5344CB8AC3E}">
        <p14:creationId xmlns:p14="http://schemas.microsoft.com/office/powerpoint/2010/main" val="3464648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Deep Web includes:</a:t>
            </a:r>
          </a:p>
        </p:txBody>
      </p:sp>
      <p:sp>
        <p:nvSpPr>
          <p:cNvPr id="3" name="Content Placeholder 2"/>
          <p:cNvSpPr>
            <a:spLocks noGrp="1"/>
          </p:cNvSpPr>
          <p:nvPr>
            <p:ph idx="1"/>
          </p:nvPr>
        </p:nvSpPr>
        <p:spPr>
          <a:xfrm>
            <a:off x="1752600" y="1600200"/>
            <a:ext cx="7086600" cy="4267200"/>
          </a:xfrm>
        </p:spPr>
        <p:txBody>
          <a:bodyPr/>
          <a:lstStyle/>
          <a:p>
            <a:pPr algn="just">
              <a:lnSpc>
                <a:spcPct val="150000"/>
              </a:lnSpc>
            </a:pPr>
            <a:r>
              <a:rPr lang="en-US" dirty="0"/>
              <a:t>Database generated Web pages or dynamic content </a:t>
            </a:r>
          </a:p>
          <a:p>
            <a:pPr algn="just">
              <a:lnSpc>
                <a:spcPct val="150000"/>
              </a:lnSpc>
            </a:pPr>
            <a:r>
              <a:rPr lang="en-US" dirty="0" smtClean="0"/>
              <a:t>Pages </a:t>
            </a:r>
            <a:r>
              <a:rPr lang="en-US" dirty="0"/>
              <a:t>without links </a:t>
            </a:r>
          </a:p>
          <a:p>
            <a:pPr algn="just">
              <a:lnSpc>
                <a:spcPct val="150000"/>
              </a:lnSpc>
            </a:pPr>
            <a:r>
              <a:rPr lang="en-US" dirty="0" smtClean="0"/>
              <a:t>Private </a:t>
            </a:r>
            <a:r>
              <a:rPr lang="en-US" dirty="0"/>
              <a:t>or limited access Web pages and sites </a:t>
            </a:r>
          </a:p>
          <a:p>
            <a:pPr algn="just">
              <a:lnSpc>
                <a:spcPct val="150000"/>
              </a:lnSpc>
            </a:pPr>
            <a:r>
              <a:rPr lang="en-US" dirty="0" smtClean="0"/>
              <a:t>Information </a:t>
            </a:r>
            <a:r>
              <a:rPr lang="en-US" dirty="0"/>
              <a:t>contained in sources available through executable code such as JavaScript </a:t>
            </a:r>
          </a:p>
          <a:p>
            <a:pPr algn="just">
              <a:lnSpc>
                <a:spcPct val="150000"/>
              </a:lnSpc>
            </a:pPr>
            <a:r>
              <a:rPr lang="en-US" dirty="0" smtClean="0"/>
              <a:t>Documents </a:t>
            </a:r>
            <a:r>
              <a:rPr lang="en-US" dirty="0"/>
              <a:t>and files that aren't in a form that can be searched, which includes not only media files, </a:t>
            </a:r>
            <a:r>
              <a:rPr lang="en-US" dirty="0" smtClean="0"/>
              <a:t>but </a:t>
            </a:r>
            <a:r>
              <a:rPr lang="en-US" dirty="0"/>
              <a:t>information in non-standard file formats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11</a:t>
            </a:fld>
            <a:endParaRPr lang="en-US" altLang="en-US"/>
          </a:p>
        </p:txBody>
      </p:sp>
    </p:spTree>
    <p:extLst>
      <p:ext uri="{BB962C8B-B14F-4D97-AF65-F5344CB8AC3E}">
        <p14:creationId xmlns:p14="http://schemas.microsoft.com/office/powerpoint/2010/main" val="3375755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71532"/>
            <a:ext cx="7696200" cy="899890"/>
          </a:xfrm>
        </p:spPr>
        <p:txBody>
          <a:bodyPr/>
          <a:lstStyle/>
          <a:p>
            <a:r>
              <a:rPr lang="en-US" dirty="0"/>
              <a:t>Aggregation &amp;</a:t>
            </a:r>
            <a:r>
              <a:rPr lang="en-US" dirty="0" smtClean="0"/>
              <a:t> </a:t>
            </a:r>
            <a:r>
              <a:rPr lang="en-US" dirty="0"/>
              <a:t>disintermediation</a:t>
            </a:r>
          </a:p>
        </p:txBody>
      </p:sp>
      <p:sp>
        <p:nvSpPr>
          <p:cNvPr id="3" name="Content Placeholder 2"/>
          <p:cNvSpPr>
            <a:spLocks noGrp="1"/>
          </p:cNvSpPr>
          <p:nvPr>
            <p:ph idx="1"/>
          </p:nvPr>
        </p:nvSpPr>
        <p:spPr>
          <a:xfrm>
            <a:off x="1600200" y="1586662"/>
            <a:ext cx="7391400" cy="4433138"/>
          </a:xfrm>
        </p:spPr>
        <p:txBody>
          <a:bodyPr/>
          <a:lstStyle/>
          <a:p>
            <a:pPr algn="just">
              <a:lnSpc>
                <a:spcPct val="150000"/>
              </a:lnSpc>
            </a:pPr>
            <a:r>
              <a:rPr lang="en-US" dirty="0"/>
              <a:t>Aggregation pages are a great user service, but they are very controversial—as are a number of </a:t>
            </a:r>
            <a:r>
              <a:rPr lang="en-US" dirty="0" smtClean="0"/>
              <a:t>Google's </a:t>
            </a:r>
            <a:r>
              <a:rPr lang="en-US" dirty="0"/>
              <a:t>search applications and services. It has long been argued that Google's display of information </a:t>
            </a:r>
            <a:r>
              <a:rPr lang="en-US" dirty="0" smtClean="0"/>
              <a:t>from </a:t>
            </a:r>
            <a:r>
              <a:rPr lang="en-US" dirty="0"/>
              <a:t>various sites violates copyright laws and damages content </a:t>
            </a:r>
            <a:r>
              <a:rPr lang="en-US" dirty="0" smtClean="0"/>
              <a:t>providers</a:t>
            </a:r>
          </a:p>
          <a:p>
            <a:pPr algn="just">
              <a:lnSpc>
                <a:spcPct val="150000"/>
              </a:lnSpc>
            </a:pPr>
            <a:r>
              <a:rPr lang="en-US" dirty="0"/>
              <a:t>Disintermediation is the removal of intermediaries </a:t>
            </a:r>
            <a:r>
              <a:rPr lang="en-US" dirty="0" smtClean="0"/>
              <a:t>such as </a:t>
            </a:r>
            <a:r>
              <a:rPr lang="en-US" dirty="0"/>
              <a:t>a distributor, agent, broker, or some similar </a:t>
            </a:r>
            <a:r>
              <a:rPr lang="en-US" dirty="0" smtClean="0"/>
              <a:t>functionary </a:t>
            </a:r>
            <a:r>
              <a:rPr lang="en-US" dirty="0"/>
              <a:t>from a supply chain. </a:t>
            </a:r>
            <a:r>
              <a:rPr lang="en-US" dirty="0" smtClean="0"/>
              <a:t>This connects </a:t>
            </a:r>
            <a:r>
              <a:rPr lang="en-US" dirty="0"/>
              <a:t>producers directly </a:t>
            </a:r>
            <a:r>
              <a:rPr lang="en-US" dirty="0" smtClean="0"/>
              <a:t>with consumers</a:t>
            </a:r>
            <a:r>
              <a:rPr lang="en-US" dirty="0"/>
              <a:t>, which in many cases </a:t>
            </a:r>
            <a:r>
              <a:rPr lang="en-US" dirty="0" smtClean="0"/>
              <a:t>is </a:t>
            </a:r>
            <a:r>
              <a:rPr lang="en-US" dirty="0"/>
              <a:t>a very good thing.</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12</a:t>
            </a:fld>
            <a:endParaRPr lang="en-US" altLang="en-US"/>
          </a:p>
        </p:txBody>
      </p:sp>
    </p:spTree>
    <p:extLst>
      <p:ext uri="{BB962C8B-B14F-4D97-AF65-F5344CB8AC3E}">
        <p14:creationId xmlns:p14="http://schemas.microsoft.com/office/powerpoint/2010/main" val="1442593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6934200" cy="1280890"/>
          </a:xfrm>
        </p:spPr>
        <p:txBody>
          <a:bodyPr/>
          <a:lstStyle/>
          <a:p>
            <a:r>
              <a:rPr lang="en-US" dirty="0"/>
              <a:t>Productivity applications and services</a:t>
            </a:r>
          </a:p>
        </p:txBody>
      </p:sp>
      <p:sp>
        <p:nvSpPr>
          <p:cNvPr id="3" name="Content Placeholder 2"/>
          <p:cNvSpPr>
            <a:spLocks noGrp="1"/>
          </p:cNvSpPr>
          <p:nvPr>
            <p:ph idx="1"/>
          </p:nvPr>
        </p:nvSpPr>
        <p:spPr>
          <a:xfrm>
            <a:off x="1600201" y="1981200"/>
            <a:ext cx="7391399" cy="4154488"/>
          </a:xfrm>
        </p:spPr>
        <p:txBody>
          <a:bodyPr/>
          <a:lstStyle/>
          <a:p>
            <a:pPr algn="just">
              <a:lnSpc>
                <a:spcPct val="150000"/>
              </a:lnSpc>
            </a:pPr>
            <a:r>
              <a:rPr lang="en-US" dirty="0"/>
              <a:t>These products store your information online in a form that Google can use to build a profile of your </a:t>
            </a:r>
            <a:r>
              <a:rPr lang="en-US" dirty="0" smtClean="0"/>
              <a:t>activities</a:t>
            </a:r>
            <a:r>
              <a:rPr lang="en-US" dirty="0"/>
              <a:t>, and it is unclear how the company uses the information it stores</a:t>
            </a:r>
            <a:r>
              <a:rPr lang="en-US" dirty="0" smtClean="0"/>
              <a:t>.</a:t>
            </a:r>
          </a:p>
          <a:p>
            <a:pPr algn="just">
              <a:lnSpc>
                <a:spcPct val="150000"/>
              </a:lnSpc>
            </a:pPr>
            <a:r>
              <a:rPr lang="en-US" dirty="0"/>
              <a:t>Google states that your </a:t>
            </a:r>
            <a:r>
              <a:rPr lang="en-US" dirty="0" smtClean="0"/>
              <a:t>information </a:t>
            </a:r>
            <a:r>
              <a:rPr lang="en-US" dirty="0"/>
              <a:t>is never viewed individually by humans</a:t>
            </a:r>
            <a:r>
              <a:rPr lang="en-US" dirty="0" smtClean="0"/>
              <a:t>, and </a:t>
            </a:r>
            <a:r>
              <a:rPr lang="en-US" dirty="0"/>
              <a:t>the company lists its policies in the Privacy </a:t>
            </a:r>
            <a:r>
              <a:rPr lang="en-US" dirty="0" smtClean="0"/>
              <a:t>Center</a:t>
            </a:r>
          </a:p>
          <a:p>
            <a:pPr algn="just">
              <a:lnSpc>
                <a:spcPct val="150000"/>
              </a:lnSpc>
            </a:pPr>
            <a:r>
              <a:rPr lang="en-US" dirty="0"/>
              <a:t>Google has been vigilant in </a:t>
            </a:r>
            <a:r>
              <a:rPr lang="en-US" dirty="0" smtClean="0"/>
              <a:t>protecting </a:t>
            </a:r>
            <a:r>
              <a:rPr lang="en-US" dirty="0"/>
              <a:t>its privacy reputation, but the collection </a:t>
            </a:r>
            <a:r>
              <a:rPr lang="en-US" dirty="0" smtClean="0"/>
              <a:t>of such </a:t>
            </a:r>
            <a:r>
              <a:rPr lang="en-US" dirty="0"/>
              <a:t>a large amount of personal data must give </a:t>
            </a:r>
            <a:r>
              <a:rPr lang="en-US" dirty="0" smtClean="0"/>
              <a:t>any </a:t>
            </a:r>
            <a:r>
              <a:rPr lang="en-US" dirty="0"/>
              <a:t>thoughtful </a:t>
            </a:r>
            <a:r>
              <a:rPr lang="en-US" dirty="0" smtClean="0"/>
              <a:t>person reason </a:t>
            </a:r>
            <a:r>
              <a:rPr lang="en-US" dirty="0"/>
              <a:t>for pause.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13</a:t>
            </a:fld>
            <a:endParaRPr lang="en-US" altLang="en-US"/>
          </a:p>
        </p:txBody>
      </p:sp>
    </p:spTree>
    <p:extLst>
      <p:ext uri="{BB962C8B-B14F-4D97-AF65-F5344CB8AC3E}">
        <p14:creationId xmlns:p14="http://schemas.microsoft.com/office/powerpoint/2010/main" val="3755715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6934200" cy="1280890"/>
          </a:xfrm>
        </p:spPr>
        <p:txBody>
          <a:bodyPr/>
          <a:lstStyle/>
          <a:p>
            <a:r>
              <a:rPr lang="en-US" dirty="0"/>
              <a:t>Google Products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14</a:t>
            </a:fld>
            <a:endParaRPr lang="en-US" altLang="en-US"/>
          </a:p>
        </p:txBody>
      </p:sp>
      <p:grpSp>
        <p:nvGrpSpPr>
          <p:cNvPr id="9" name="Group 8"/>
          <p:cNvGrpSpPr/>
          <p:nvPr/>
        </p:nvGrpSpPr>
        <p:grpSpPr>
          <a:xfrm>
            <a:off x="1676400" y="1676400"/>
            <a:ext cx="6933953" cy="3962400"/>
            <a:chOff x="1600201" y="1981200"/>
            <a:chExt cx="6401891" cy="3768941"/>
          </a:xfrm>
        </p:grpSpPr>
        <p:pic>
          <p:nvPicPr>
            <p:cNvPr id="7" name="Picture 6"/>
            <p:cNvPicPr>
              <a:picLocks noChangeAspect="1"/>
            </p:cNvPicPr>
            <p:nvPr/>
          </p:nvPicPr>
          <p:blipFill>
            <a:blip r:embed="rId2"/>
            <a:stretch>
              <a:fillRect/>
            </a:stretch>
          </p:blipFill>
          <p:spPr>
            <a:xfrm>
              <a:off x="1600201" y="1981200"/>
              <a:ext cx="6401891" cy="1252775"/>
            </a:xfrm>
            <a:prstGeom prst="rect">
              <a:avLst/>
            </a:prstGeom>
          </p:spPr>
        </p:pic>
        <p:pic>
          <p:nvPicPr>
            <p:cNvPr id="8" name="Picture 7"/>
            <p:cNvPicPr>
              <a:picLocks noChangeAspect="1"/>
            </p:cNvPicPr>
            <p:nvPr/>
          </p:nvPicPr>
          <p:blipFill>
            <a:blip r:embed="rId3"/>
            <a:stretch>
              <a:fillRect/>
            </a:stretch>
          </p:blipFill>
          <p:spPr>
            <a:xfrm>
              <a:off x="1610818" y="3233975"/>
              <a:ext cx="6391274" cy="2516166"/>
            </a:xfrm>
            <a:prstGeom prst="rect">
              <a:avLst/>
            </a:prstGeom>
          </p:spPr>
        </p:pic>
      </p:grpSp>
    </p:spTree>
    <p:extLst>
      <p:ext uri="{BB962C8B-B14F-4D97-AF65-F5344CB8AC3E}">
        <p14:creationId xmlns:p14="http://schemas.microsoft.com/office/powerpoint/2010/main" val="2746758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6934200" cy="1280890"/>
          </a:xfrm>
        </p:spPr>
        <p:txBody>
          <a:bodyPr/>
          <a:lstStyle/>
          <a:p>
            <a:r>
              <a:rPr lang="en-US" dirty="0"/>
              <a:t>Google Products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15</a:t>
            </a:fld>
            <a:endParaRPr lang="en-US" altLang="en-US"/>
          </a:p>
        </p:txBody>
      </p:sp>
      <p:grpSp>
        <p:nvGrpSpPr>
          <p:cNvPr id="10" name="Group 9"/>
          <p:cNvGrpSpPr/>
          <p:nvPr/>
        </p:nvGrpSpPr>
        <p:grpSpPr>
          <a:xfrm>
            <a:off x="1752600" y="1351439"/>
            <a:ext cx="5772150" cy="5368290"/>
            <a:chOff x="1857058" y="1305719"/>
            <a:chExt cx="5772150" cy="5368290"/>
          </a:xfrm>
        </p:grpSpPr>
        <p:pic>
          <p:nvPicPr>
            <p:cNvPr id="3" name="Picture 2"/>
            <p:cNvPicPr>
              <a:picLocks noChangeAspect="1"/>
            </p:cNvPicPr>
            <p:nvPr/>
          </p:nvPicPr>
          <p:blipFill>
            <a:blip r:embed="rId2"/>
            <a:stretch>
              <a:fillRect/>
            </a:stretch>
          </p:blipFill>
          <p:spPr>
            <a:xfrm>
              <a:off x="1857058" y="1305719"/>
              <a:ext cx="5772150" cy="495300"/>
            </a:xfrm>
            <a:prstGeom prst="rect">
              <a:avLst/>
            </a:prstGeom>
          </p:spPr>
        </p:pic>
        <p:pic>
          <p:nvPicPr>
            <p:cNvPr id="6" name="Picture 5"/>
            <p:cNvPicPr>
              <a:picLocks noChangeAspect="1"/>
            </p:cNvPicPr>
            <p:nvPr/>
          </p:nvPicPr>
          <p:blipFill>
            <a:blip r:embed="rId3"/>
            <a:stretch>
              <a:fillRect/>
            </a:stretch>
          </p:blipFill>
          <p:spPr>
            <a:xfrm>
              <a:off x="1857058" y="1816259"/>
              <a:ext cx="5772150" cy="4857750"/>
            </a:xfrm>
            <a:prstGeom prst="rect">
              <a:avLst/>
            </a:prstGeom>
          </p:spPr>
        </p:pic>
      </p:grpSp>
    </p:spTree>
    <p:extLst>
      <p:ext uri="{BB962C8B-B14F-4D97-AF65-F5344CB8AC3E}">
        <p14:creationId xmlns:p14="http://schemas.microsoft.com/office/powerpoint/2010/main" val="3989855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6934200" cy="1280890"/>
          </a:xfrm>
        </p:spPr>
        <p:txBody>
          <a:bodyPr/>
          <a:lstStyle/>
          <a:p>
            <a:r>
              <a:rPr lang="en-US" dirty="0"/>
              <a:t>Google Products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16</a:t>
            </a:fld>
            <a:endParaRPr lang="en-US" altLang="en-US"/>
          </a:p>
        </p:txBody>
      </p:sp>
      <p:grpSp>
        <p:nvGrpSpPr>
          <p:cNvPr id="9" name="Group 8"/>
          <p:cNvGrpSpPr/>
          <p:nvPr/>
        </p:nvGrpSpPr>
        <p:grpSpPr>
          <a:xfrm>
            <a:off x="1826578" y="1371600"/>
            <a:ext cx="6326822" cy="4572000"/>
            <a:chOff x="1857058" y="1305719"/>
            <a:chExt cx="5802630" cy="4380706"/>
          </a:xfrm>
        </p:grpSpPr>
        <p:pic>
          <p:nvPicPr>
            <p:cNvPr id="3" name="Picture 2"/>
            <p:cNvPicPr>
              <a:picLocks noChangeAspect="1"/>
            </p:cNvPicPr>
            <p:nvPr/>
          </p:nvPicPr>
          <p:blipFill>
            <a:blip r:embed="rId2"/>
            <a:stretch>
              <a:fillRect/>
            </a:stretch>
          </p:blipFill>
          <p:spPr>
            <a:xfrm>
              <a:off x="1857058" y="1305719"/>
              <a:ext cx="5802630" cy="495300"/>
            </a:xfrm>
            <a:prstGeom prst="rect">
              <a:avLst/>
            </a:prstGeom>
          </p:spPr>
        </p:pic>
        <p:pic>
          <p:nvPicPr>
            <p:cNvPr id="7" name="Picture 6"/>
            <p:cNvPicPr>
              <a:picLocks noChangeAspect="1"/>
            </p:cNvPicPr>
            <p:nvPr/>
          </p:nvPicPr>
          <p:blipFill>
            <a:blip r:embed="rId3"/>
            <a:stretch>
              <a:fillRect/>
            </a:stretch>
          </p:blipFill>
          <p:spPr>
            <a:xfrm>
              <a:off x="1857058" y="1785779"/>
              <a:ext cx="5791200" cy="2057400"/>
            </a:xfrm>
            <a:prstGeom prst="rect">
              <a:avLst/>
            </a:prstGeom>
          </p:spPr>
        </p:pic>
        <p:pic>
          <p:nvPicPr>
            <p:cNvPr id="8" name="Picture 7"/>
            <p:cNvPicPr>
              <a:picLocks noChangeAspect="1"/>
            </p:cNvPicPr>
            <p:nvPr/>
          </p:nvPicPr>
          <p:blipFill>
            <a:blip r:embed="rId4"/>
            <a:stretch>
              <a:fillRect/>
            </a:stretch>
          </p:blipFill>
          <p:spPr>
            <a:xfrm>
              <a:off x="1857058" y="3733800"/>
              <a:ext cx="5791200" cy="1952625"/>
            </a:xfrm>
            <a:prstGeom prst="rect">
              <a:avLst/>
            </a:prstGeom>
          </p:spPr>
        </p:pic>
      </p:grpSp>
    </p:spTree>
    <p:extLst>
      <p:ext uri="{BB962C8B-B14F-4D97-AF65-F5344CB8AC3E}">
        <p14:creationId xmlns:p14="http://schemas.microsoft.com/office/powerpoint/2010/main" val="38760163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6934200" cy="1280890"/>
          </a:xfrm>
        </p:spPr>
        <p:txBody>
          <a:bodyPr/>
          <a:lstStyle/>
          <a:p>
            <a:r>
              <a:rPr lang="en-US" dirty="0"/>
              <a:t>Google Products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17</a:t>
            </a:fld>
            <a:endParaRPr lang="en-US" altLang="en-US"/>
          </a:p>
        </p:txBody>
      </p:sp>
      <p:grpSp>
        <p:nvGrpSpPr>
          <p:cNvPr id="8" name="Group 7"/>
          <p:cNvGrpSpPr/>
          <p:nvPr/>
        </p:nvGrpSpPr>
        <p:grpSpPr>
          <a:xfrm>
            <a:off x="1752600" y="1310482"/>
            <a:ext cx="6553200" cy="5419725"/>
            <a:chOff x="1857058" y="1305719"/>
            <a:chExt cx="5802630" cy="5419725"/>
          </a:xfrm>
        </p:grpSpPr>
        <p:pic>
          <p:nvPicPr>
            <p:cNvPr id="3" name="Picture 2"/>
            <p:cNvPicPr>
              <a:picLocks noChangeAspect="1"/>
            </p:cNvPicPr>
            <p:nvPr/>
          </p:nvPicPr>
          <p:blipFill>
            <a:blip r:embed="rId2"/>
            <a:stretch>
              <a:fillRect/>
            </a:stretch>
          </p:blipFill>
          <p:spPr>
            <a:xfrm>
              <a:off x="1857058" y="1305719"/>
              <a:ext cx="5802630" cy="495300"/>
            </a:xfrm>
            <a:prstGeom prst="rect">
              <a:avLst/>
            </a:prstGeom>
          </p:spPr>
        </p:pic>
        <p:pic>
          <p:nvPicPr>
            <p:cNvPr id="7" name="Picture 6"/>
            <p:cNvPicPr>
              <a:picLocks noChangeAspect="1"/>
            </p:cNvPicPr>
            <p:nvPr/>
          </p:nvPicPr>
          <p:blipFill>
            <a:blip r:embed="rId3"/>
            <a:stretch>
              <a:fillRect/>
            </a:stretch>
          </p:blipFill>
          <p:spPr>
            <a:xfrm>
              <a:off x="1857058" y="1801019"/>
              <a:ext cx="5781675" cy="4924425"/>
            </a:xfrm>
            <a:prstGeom prst="rect">
              <a:avLst/>
            </a:prstGeom>
          </p:spPr>
        </p:pic>
      </p:grpSp>
    </p:spTree>
    <p:extLst>
      <p:ext uri="{BB962C8B-B14F-4D97-AF65-F5344CB8AC3E}">
        <p14:creationId xmlns:p14="http://schemas.microsoft.com/office/powerpoint/2010/main" val="3853688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6934200" cy="1280890"/>
          </a:xfrm>
        </p:spPr>
        <p:txBody>
          <a:bodyPr/>
          <a:lstStyle/>
          <a:p>
            <a:r>
              <a:rPr lang="en-US" dirty="0"/>
              <a:t>Google Products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18</a:t>
            </a:fld>
            <a:endParaRPr lang="en-US" altLang="en-US"/>
          </a:p>
        </p:txBody>
      </p:sp>
      <p:grpSp>
        <p:nvGrpSpPr>
          <p:cNvPr id="9" name="Group 8"/>
          <p:cNvGrpSpPr/>
          <p:nvPr/>
        </p:nvGrpSpPr>
        <p:grpSpPr>
          <a:xfrm>
            <a:off x="1752600" y="1251427"/>
            <a:ext cx="6400800" cy="5537835"/>
            <a:chOff x="1841818" y="1305719"/>
            <a:chExt cx="5787390" cy="5537835"/>
          </a:xfrm>
        </p:grpSpPr>
        <p:pic>
          <p:nvPicPr>
            <p:cNvPr id="3" name="Picture 2"/>
            <p:cNvPicPr>
              <a:picLocks noChangeAspect="1"/>
            </p:cNvPicPr>
            <p:nvPr/>
          </p:nvPicPr>
          <p:blipFill>
            <a:blip r:embed="rId2"/>
            <a:stretch>
              <a:fillRect/>
            </a:stretch>
          </p:blipFill>
          <p:spPr>
            <a:xfrm>
              <a:off x="1857058" y="1305719"/>
              <a:ext cx="5772150" cy="495300"/>
            </a:xfrm>
            <a:prstGeom prst="rect">
              <a:avLst/>
            </a:prstGeom>
          </p:spPr>
        </p:pic>
        <p:pic>
          <p:nvPicPr>
            <p:cNvPr id="6" name="Picture 5"/>
            <p:cNvPicPr>
              <a:picLocks noChangeAspect="1"/>
            </p:cNvPicPr>
            <p:nvPr/>
          </p:nvPicPr>
          <p:blipFill>
            <a:blip r:embed="rId3"/>
            <a:stretch>
              <a:fillRect/>
            </a:stretch>
          </p:blipFill>
          <p:spPr>
            <a:xfrm>
              <a:off x="1866583" y="1785779"/>
              <a:ext cx="5753100" cy="2181225"/>
            </a:xfrm>
            <a:prstGeom prst="rect">
              <a:avLst/>
            </a:prstGeom>
          </p:spPr>
        </p:pic>
        <p:pic>
          <p:nvPicPr>
            <p:cNvPr id="8" name="Picture 7"/>
            <p:cNvPicPr>
              <a:picLocks noChangeAspect="1"/>
            </p:cNvPicPr>
            <p:nvPr/>
          </p:nvPicPr>
          <p:blipFill>
            <a:blip r:embed="rId4"/>
            <a:stretch>
              <a:fillRect/>
            </a:stretch>
          </p:blipFill>
          <p:spPr>
            <a:xfrm>
              <a:off x="1841818" y="3967004"/>
              <a:ext cx="5787390" cy="2876550"/>
            </a:xfrm>
            <a:prstGeom prst="rect">
              <a:avLst/>
            </a:prstGeom>
          </p:spPr>
        </p:pic>
      </p:grpSp>
    </p:spTree>
    <p:extLst>
      <p:ext uri="{BB962C8B-B14F-4D97-AF65-F5344CB8AC3E}">
        <p14:creationId xmlns:p14="http://schemas.microsoft.com/office/powerpoint/2010/main" val="137129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44688" y="623888"/>
            <a:ext cx="6589712" cy="1281112"/>
          </a:xfrm>
        </p:spPr>
        <p:txBody>
          <a:bodyPr/>
          <a:lstStyle/>
          <a:p>
            <a:pPr eaLnBrk="1" hangingPunct="1"/>
            <a:r>
              <a:rPr lang="en-US" altLang="en-US" smtClean="0"/>
              <a:t>Learning Objectives</a:t>
            </a:r>
          </a:p>
        </p:txBody>
      </p:sp>
      <p:sp>
        <p:nvSpPr>
          <p:cNvPr id="21507" name="Content Placeholder 2"/>
          <p:cNvSpPr>
            <a:spLocks noGrp="1"/>
          </p:cNvSpPr>
          <p:nvPr>
            <p:ph idx="1"/>
          </p:nvPr>
        </p:nvSpPr>
        <p:spPr>
          <a:xfrm>
            <a:off x="1943100" y="1676400"/>
            <a:ext cx="6591300" cy="4343400"/>
          </a:xfrm>
        </p:spPr>
        <p:txBody>
          <a:bodyPr/>
          <a:lstStyle/>
          <a:p>
            <a:pPr marL="514350" indent="-514350" eaLnBrk="1" hangingPunct="1">
              <a:lnSpc>
                <a:spcPct val="150000"/>
              </a:lnSpc>
              <a:buFont typeface="Calibri" panose="020F0502020204030204" pitchFamily="34" charset="0"/>
              <a:buAutoNum type="arabicPeriod"/>
            </a:pPr>
            <a:r>
              <a:rPr lang="en-US" altLang="en-US" dirty="0"/>
              <a:t>Learning about Google's range of cloud-based services </a:t>
            </a:r>
          </a:p>
          <a:p>
            <a:pPr marL="514350" indent="-514350" eaLnBrk="1" hangingPunct="1">
              <a:lnSpc>
                <a:spcPct val="150000"/>
              </a:lnSpc>
              <a:buFont typeface="Calibri" panose="020F0502020204030204" pitchFamily="34" charset="0"/>
              <a:buAutoNum type="arabicPeriod"/>
            </a:pPr>
            <a:r>
              <a:rPr lang="en-US" altLang="en-US" dirty="0"/>
              <a:t>Understanding Google's search model </a:t>
            </a:r>
          </a:p>
          <a:p>
            <a:pPr marL="514350" indent="-514350" eaLnBrk="1" hangingPunct="1">
              <a:lnSpc>
                <a:spcPct val="150000"/>
              </a:lnSpc>
              <a:buFont typeface="Calibri" panose="020F0502020204030204" pitchFamily="34" charset="0"/>
              <a:buAutoNum type="arabicPeriod"/>
            </a:pPr>
            <a:r>
              <a:rPr lang="en-US" altLang="en-US" dirty="0"/>
              <a:t>Using Google's services in your own applications </a:t>
            </a:r>
          </a:p>
          <a:p>
            <a:pPr marL="514350" indent="-514350" eaLnBrk="1" hangingPunct="1">
              <a:lnSpc>
                <a:spcPct val="150000"/>
              </a:lnSpc>
              <a:buFont typeface="Calibri" panose="020F0502020204030204" pitchFamily="34" charset="0"/>
              <a:buAutoNum type="arabicPeriod"/>
            </a:pPr>
            <a:r>
              <a:rPr lang="en-US" altLang="en-US" dirty="0"/>
              <a:t>Discovering the Google App Engine PaaS cloud service</a:t>
            </a:r>
            <a:endParaRPr lang="en-US" altLang="en-US" dirty="0" smtClean="0"/>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dirty="0">
                <a:solidFill>
                  <a:schemeClr val="tx2">
                    <a:shade val="90000"/>
                  </a:schemeClr>
                </a:solidFill>
                <a:latin typeface="+mn-lt"/>
                <a:cs typeface="+mn-cs"/>
              </a:rPr>
              <a:t>Copyright © 2016 FPT University</a:t>
            </a:r>
            <a:endParaRPr lang="es-ES" dirty="0">
              <a:solidFill>
                <a:schemeClr val="tx2">
                  <a:shade val="90000"/>
                </a:schemeClr>
              </a:solidFill>
              <a:latin typeface="+mn-lt"/>
              <a:cs typeface="+mn-cs"/>
            </a:endParaRPr>
          </a:p>
        </p:txBody>
      </p:sp>
      <p:sp>
        <p:nvSpPr>
          <p:cNvPr id="2150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lang="en-US" altLang="en-US" smtClean="0">
                <a:solidFill>
                  <a:schemeClr val="bg1"/>
                </a:solidFill>
                <a:latin typeface="Arial" panose="020B0604020202020204" pitchFamily="34" charset="0"/>
              </a:rPr>
              <a:t>1-</a:t>
            </a:r>
            <a:fld id="{212DAC9D-A599-409C-BE68-AE077E95BC36}" type="slidenum">
              <a:rPr lang="en-US" altLang="en-US" smtClean="0">
                <a:solidFill>
                  <a:schemeClr val="bg1"/>
                </a:solidFill>
                <a:latin typeface="Arial" panose="020B0604020202020204" pitchFamily="34" charset="0"/>
              </a:rPr>
              <a:pPr>
                <a:spcBef>
                  <a:spcPct val="0"/>
                </a:spcBef>
                <a:buClrTx/>
                <a:buFontTx/>
                <a:buNone/>
              </a:pPr>
              <a:t>1</a:t>
            </a:fld>
            <a:endParaRPr lang="en-US" altLang="en-US" smtClean="0">
              <a:solidFill>
                <a:schemeClr val="bg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6934200" cy="1280890"/>
          </a:xfrm>
        </p:spPr>
        <p:txBody>
          <a:bodyPr/>
          <a:lstStyle/>
          <a:p>
            <a:r>
              <a:rPr lang="en-US" dirty="0"/>
              <a:t>Google Products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19</a:t>
            </a:fld>
            <a:endParaRPr lang="en-US" altLang="en-US"/>
          </a:p>
        </p:txBody>
      </p:sp>
      <p:grpSp>
        <p:nvGrpSpPr>
          <p:cNvPr id="7" name="Group 6"/>
          <p:cNvGrpSpPr/>
          <p:nvPr/>
        </p:nvGrpSpPr>
        <p:grpSpPr>
          <a:xfrm>
            <a:off x="1826578" y="1244759"/>
            <a:ext cx="6403022" cy="5598001"/>
            <a:chOff x="1857058" y="1305719"/>
            <a:chExt cx="5802630" cy="5598001"/>
          </a:xfrm>
        </p:grpSpPr>
        <p:pic>
          <p:nvPicPr>
            <p:cNvPr id="3" name="Picture 2"/>
            <p:cNvPicPr>
              <a:picLocks noChangeAspect="1"/>
            </p:cNvPicPr>
            <p:nvPr/>
          </p:nvPicPr>
          <p:blipFill>
            <a:blip r:embed="rId2"/>
            <a:stretch>
              <a:fillRect/>
            </a:stretch>
          </p:blipFill>
          <p:spPr>
            <a:xfrm>
              <a:off x="1857058" y="1305719"/>
              <a:ext cx="5802630" cy="495300"/>
            </a:xfrm>
            <a:prstGeom prst="rect">
              <a:avLst/>
            </a:prstGeom>
          </p:spPr>
        </p:pic>
        <p:pic>
          <p:nvPicPr>
            <p:cNvPr id="6" name="Picture 5"/>
            <p:cNvPicPr>
              <a:picLocks noChangeAspect="1"/>
            </p:cNvPicPr>
            <p:nvPr/>
          </p:nvPicPr>
          <p:blipFill>
            <a:blip r:embed="rId3"/>
            <a:stretch>
              <a:fillRect/>
            </a:stretch>
          </p:blipFill>
          <p:spPr>
            <a:xfrm>
              <a:off x="1857058" y="1788795"/>
              <a:ext cx="5772150" cy="5114925"/>
            </a:xfrm>
            <a:prstGeom prst="rect">
              <a:avLst/>
            </a:prstGeom>
          </p:spPr>
        </p:pic>
      </p:grpSp>
    </p:spTree>
    <p:extLst>
      <p:ext uri="{BB962C8B-B14F-4D97-AF65-F5344CB8AC3E}">
        <p14:creationId xmlns:p14="http://schemas.microsoft.com/office/powerpoint/2010/main" val="16482136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6934200" cy="1280890"/>
          </a:xfrm>
        </p:spPr>
        <p:txBody>
          <a:bodyPr/>
          <a:lstStyle/>
          <a:p>
            <a:r>
              <a:rPr lang="en-US" dirty="0"/>
              <a:t>Google Products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20</a:t>
            </a:fld>
            <a:endParaRPr lang="en-US" altLang="en-US"/>
          </a:p>
        </p:txBody>
      </p:sp>
      <p:grpSp>
        <p:nvGrpSpPr>
          <p:cNvPr id="8" name="Group 7"/>
          <p:cNvGrpSpPr/>
          <p:nvPr/>
        </p:nvGrpSpPr>
        <p:grpSpPr>
          <a:xfrm>
            <a:off x="1857058" y="1279795"/>
            <a:ext cx="6448742" cy="5221018"/>
            <a:chOff x="1857058" y="1305719"/>
            <a:chExt cx="5802630" cy="5067300"/>
          </a:xfrm>
        </p:grpSpPr>
        <p:pic>
          <p:nvPicPr>
            <p:cNvPr id="3" name="Picture 2"/>
            <p:cNvPicPr>
              <a:picLocks noChangeAspect="1"/>
            </p:cNvPicPr>
            <p:nvPr/>
          </p:nvPicPr>
          <p:blipFill>
            <a:blip r:embed="rId2"/>
            <a:stretch>
              <a:fillRect/>
            </a:stretch>
          </p:blipFill>
          <p:spPr>
            <a:xfrm>
              <a:off x="1857058" y="1305719"/>
              <a:ext cx="5802630" cy="495300"/>
            </a:xfrm>
            <a:prstGeom prst="rect">
              <a:avLst/>
            </a:prstGeom>
          </p:spPr>
        </p:pic>
        <p:pic>
          <p:nvPicPr>
            <p:cNvPr id="6" name="Picture 5"/>
            <p:cNvPicPr>
              <a:picLocks noChangeAspect="1"/>
            </p:cNvPicPr>
            <p:nvPr/>
          </p:nvPicPr>
          <p:blipFill>
            <a:blip r:embed="rId3"/>
            <a:stretch>
              <a:fillRect/>
            </a:stretch>
          </p:blipFill>
          <p:spPr>
            <a:xfrm>
              <a:off x="1857058" y="1801019"/>
              <a:ext cx="5802630" cy="1133475"/>
            </a:xfrm>
            <a:prstGeom prst="rect">
              <a:avLst/>
            </a:prstGeom>
          </p:spPr>
        </p:pic>
        <p:pic>
          <p:nvPicPr>
            <p:cNvPr id="7" name="Picture 6"/>
            <p:cNvPicPr>
              <a:picLocks noChangeAspect="1"/>
            </p:cNvPicPr>
            <p:nvPr/>
          </p:nvPicPr>
          <p:blipFill>
            <a:blip r:embed="rId4"/>
            <a:stretch>
              <a:fillRect/>
            </a:stretch>
          </p:blipFill>
          <p:spPr>
            <a:xfrm>
              <a:off x="1857058" y="2934494"/>
              <a:ext cx="5772150" cy="3438525"/>
            </a:xfrm>
            <a:prstGeom prst="rect">
              <a:avLst/>
            </a:prstGeom>
          </p:spPr>
        </p:pic>
      </p:grpSp>
    </p:spTree>
    <p:extLst>
      <p:ext uri="{BB962C8B-B14F-4D97-AF65-F5344CB8AC3E}">
        <p14:creationId xmlns:p14="http://schemas.microsoft.com/office/powerpoint/2010/main" val="4262068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offerings</a:t>
            </a:r>
          </a:p>
        </p:txBody>
      </p:sp>
      <p:sp>
        <p:nvSpPr>
          <p:cNvPr id="3" name="Content Placeholder 2"/>
          <p:cNvSpPr>
            <a:spLocks noGrp="1"/>
          </p:cNvSpPr>
          <p:nvPr>
            <p:ph idx="1"/>
          </p:nvPr>
        </p:nvSpPr>
        <p:spPr>
          <a:xfrm>
            <a:off x="1942415" y="1524000"/>
            <a:ext cx="6591985" cy="4387222"/>
          </a:xfrm>
        </p:spPr>
        <p:txBody>
          <a:bodyPr/>
          <a:lstStyle/>
          <a:p>
            <a:pPr>
              <a:lnSpc>
                <a:spcPct val="150000"/>
              </a:lnSpc>
            </a:pPr>
            <a:r>
              <a:rPr lang="en-US" dirty="0" smtClean="0"/>
              <a:t>The </a:t>
            </a:r>
            <a:r>
              <a:rPr lang="en-US" dirty="0"/>
              <a:t>following are among Google's products aimed at the enterprise market: </a:t>
            </a:r>
            <a:endParaRPr lang="en-US" dirty="0" smtClean="0"/>
          </a:p>
          <a:p>
            <a:pPr lvl="1">
              <a:lnSpc>
                <a:spcPct val="150000"/>
              </a:lnSpc>
            </a:pPr>
            <a:r>
              <a:rPr lang="en-US" dirty="0" smtClean="0"/>
              <a:t>Google </a:t>
            </a:r>
            <a:r>
              <a:rPr lang="en-US" dirty="0"/>
              <a:t>Commerce </a:t>
            </a:r>
            <a:r>
              <a:rPr lang="en-US" dirty="0" smtClean="0"/>
              <a:t>Search</a:t>
            </a:r>
          </a:p>
          <a:p>
            <a:pPr lvl="1">
              <a:lnSpc>
                <a:spcPct val="150000"/>
              </a:lnSpc>
            </a:pPr>
            <a:r>
              <a:rPr lang="en-US" dirty="0"/>
              <a:t>Google Site </a:t>
            </a:r>
            <a:r>
              <a:rPr lang="en-US" dirty="0" smtClean="0"/>
              <a:t>Search</a:t>
            </a:r>
          </a:p>
          <a:p>
            <a:pPr lvl="1">
              <a:lnSpc>
                <a:spcPct val="150000"/>
              </a:lnSpc>
            </a:pPr>
            <a:r>
              <a:rPr lang="en-US" dirty="0"/>
              <a:t>Google Search </a:t>
            </a:r>
            <a:r>
              <a:rPr lang="en-US" dirty="0" smtClean="0"/>
              <a:t>Appliance</a:t>
            </a:r>
          </a:p>
          <a:p>
            <a:pPr lvl="1">
              <a:lnSpc>
                <a:spcPct val="150000"/>
              </a:lnSpc>
            </a:pPr>
            <a:r>
              <a:rPr lang="en-US" dirty="0"/>
              <a:t>Google Mini</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21</a:t>
            </a:fld>
            <a:endParaRPr lang="en-US" altLang="en-US"/>
          </a:p>
        </p:txBody>
      </p:sp>
    </p:spTree>
    <p:extLst>
      <p:ext uri="{BB962C8B-B14F-4D97-AF65-F5344CB8AC3E}">
        <p14:creationId xmlns:p14="http://schemas.microsoft.com/office/powerpoint/2010/main" val="1389589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AdWords</a:t>
            </a:r>
          </a:p>
        </p:txBody>
      </p:sp>
      <p:sp>
        <p:nvSpPr>
          <p:cNvPr id="3" name="Content Placeholder 2"/>
          <p:cNvSpPr>
            <a:spLocks noGrp="1"/>
          </p:cNvSpPr>
          <p:nvPr>
            <p:ph idx="1"/>
          </p:nvPr>
        </p:nvSpPr>
        <p:spPr>
          <a:xfrm>
            <a:off x="1942415" y="1524000"/>
            <a:ext cx="6896785" cy="4387222"/>
          </a:xfrm>
        </p:spPr>
        <p:txBody>
          <a:bodyPr/>
          <a:lstStyle/>
          <a:p>
            <a:pPr algn="just">
              <a:lnSpc>
                <a:spcPct val="150000"/>
              </a:lnSpc>
            </a:pPr>
            <a:r>
              <a:rPr lang="en-US" dirty="0"/>
              <a:t>AdWords (http://www.google.com/AdWords) is a targeted ad service based on matching </a:t>
            </a:r>
            <a:r>
              <a:rPr lang="en-US" dirty="0" smtClean="0"/>
              <a:t>advertisers and </a:t>
            </a:r>
            <a:r>
              <a:rPr lang="en-US" dirty="0"/>
              <a:t>their keywords to users and their search profiles. This service transformed Google from a </a:t>
            </a:r>
            <a:r>
              <a:rPr lang="en-US" dirty="0" smtClean="0"/>
              <a:t>competent </a:t>
            </a:r>
            <a:r>
              <a:rPr lang="en-US" dirty="0"/>
              <a:t>search engine into an industry giant and is responsible for the majority of Google's revenue </a:t>
            </a:r>
            <a:r>
              <a:rPr lang="en-US" dirty="0" smtClean="0"/>
              <a:t>stream</a:t>
            </a:r>
            <a:r>
              <a:rPr lang="en-US" dirty="0"/>
              <a:t>. </a:t>
            </a:r>
            <a:endParaRPr lang="en-US" dirty="0" smtClean="0"/>
          </a:p>
          <a:p>
            <a:pPr algn="just">
              <a:lnSpc>
                <a:spcPct val="150000"/>
              </a:lnSpc>
            </a:pPr>
            <a:r>
              <a:rPr lang="en-US" dirty="0" smtClean="0"/>
              <a:t>AdWords</a:t>
            </a:r>
            <a:r>
              <a:rPr lang="en-US" dirty="0"/>
              <a:t>' two largest competitors are Microsoft </a:t>
            </a:r>
            <a:r>
              <a:rPr lang="en-US" dirty="0" err="1"/>
              <a:t>adcenter</a:t>
            </a:r>
            <a:r>
              <a:rPr lang="en-US" dirty="0"/>
              <a:t> (http://adcenter microsoft.com/) </a:t>
            </a:r>
            <a:r>
              <a:rPr lang="en-US" dirty="0" smtClean="0"/>
              <a:t>and Yahoo</a:t>
            </a:r>
            <a:r>
              <a:rPr lang="en-US" dirty="0"/>
              <a:t>! Search Marketing (http://searchmarketing.yahoo.com/). </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22</a:t>
            </a:fld>
            <a:endParaRPr lang="en-US" altLang="en-US"/>
          </a:p>
        </p:txBody>
      </p:sp>
    </p:spTree>
    <p:extLst>
      <p:ext uri="{BB962C8B-B14F-4D97-AF65-F5344CB8AC3E}">
        <p14:creationId xmlns:p14="http://schemas.microsoft.com/office/powerpoint/2010/main" val="4028481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AdWords</a:t>
            </a:r>
          </a:p>
        </p:txBody>
      </p:sp>
      <p:sp>
        <p:nvSpPr>
          <p:cNvPr id="3" name="Content Placeholder 2"/>
          <p:cNvSpPr>
            <a:spLocks noGrp="1"/>
          </p:cNvSpPr>
          <p:nvPr>
            <p:ph idx="1"/>
          </p:nvPr>
        </p:nvSpPr>
        <p:spPr>
          <a:xfrm>
            <a:off x="1942415" y="1524000"/>
            <a:ext cx="6896785" cy="4387222"/>
          </a:xfrm>
        </p:spPr>
        <p:txBody>
          <a:bodyPr/>
          <a:lstStyle/>
          <a:p>
            <a:pPr algn="just">
              <a:lnSpc>
                <a:spcPct val="150000"/>
              </a:lnSpc>
            </a:pPr>
            <a:r>
              <a:rPr lang="en-US" dirty="0"/>
              <a:t>Ads are displayed as text, banners, or media and can be tailored based on geographical location, </a:t>
            </a:r>
            <a:r>
              <a:rPr lang="en-US" dirty="0" smtClean="0"/>
              <a:t>frequency</a:t>
            </a:r>
            <a:r>
              <a:rPr lang="en-US" dirty="0"/>
              <a:t>, IP addresses, and other factors</a:t>
            </a:r>
            <a:r>
              <a:rPr lang="en-US" dirty="0" smtClean="0"/>
              <a:t>.</a:t>
            </a:r>
          </a:p>
          <a:p>
            <a:pPr algn="just">
              <a:lnSpc>
                <a:spcPct val="150000"/>
              </a:lnSpc>
            </a:pPr>
            <a:r>
              <a:rPr lang="en-US" dirty="0"/>
              <a:t>AdWords ads can appear not only on Google.com, but on </a:t>
            </a:r>
            <a:r>
              <a:rPr lang="en-US" dirty="0" smtClean="0"/>
              <a:t>AOL </a:t>
            </a:r>
            <a:r>
              <a:rPr lang="en-US" dirty="0"/>
              <a:t>search, Ask.com, and Netscape, along with other partners</a:t>
            </a:r>
            <a:r>
              <a:rPr lang="en-US" dirty="0" smtClean="0"/>
              <a:t>.</a:t>
            </a:r>
          </a:p>
          <a:p>
            <a:pPr algn="just">
              <a:lnSpc>
                <a:spcPct val="150000"/>
              </a:lnSpc>
            </a:pPr>
            <a:r>
              <a:rPr lang="en-US" dirty="0"/>
              <a:t>Other partners belonging to the Google </a:t>
            </a:r>
            <a:r>
              <a:rPr lang="en-US" dirty="0" smtClean="0"/>
              <a:t>Display </a:t>
            </a:r>
            <a:r>
              <a:rPr lang="en-US" dirty="0"/>
              <a:t>Network can also display AdSense ads. In all these cases, the AdWords system determines </a:t>
            </a:r>
            <a:r>
              <a:rPr lang="en-US" dirty="0" smtClean="0"/>
              <a:t>which </a:t>
            </a:r>
            <a:r>
              <a:rPr lang="en-US" dirty="0"/>
              <a:t>ads to match to the user searches. </a:t>
            </a:r>
          </a:p>
        </p:txBody>
      </p:sp>
      <p:sp>
        <p:nvSpPr>
          <p:cNvPr id="4" name="Footer Placeholder 3"/>
          <p:cNvSpPr>
            <a:spLocks noGrp="1"/>
          </p:cNvSpPr>
          <p:nvPr>
            <p:ph type="ftr" sz="quarter" idx="11"/>
          </p:nvPr>
        </p:nvSpPr>
        <p:spPr/>
        <p:txBody>
          <a:bodyPr/>
          <a:lstStyle/>
          <a:p>
            <a:pPr>
              <a:defRPr/>
            </a:pPr>
            <a:r>
              <a:rPr lang="en-US" altLang="en-US" dirty="0" smtClean="0"/>
              <a:t>Copyright © 2016 FPT University</a:t>
            </a:r>
            <a:endParaRPr lang="es-ES" altLang="en-US" dirty="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23</a:t>
            </a:fld>
            <a:endParaRPr lang="en-US" altLang="en-US"/>
          </a:p>
        </p:txBody>
      </p:sp>
    </p:spTree>
    <p:extLst>
      <p:ext uri="{BB962C8B-B14F-4D97-AF65-F5344CB8AC3E}">
        <p14:creationId xmlns:p14="http://schemas.microsoft.com/office/powerpoint/2010/main" val="2052287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a:t>
            </a:r>
          </a:p>
        </p:txBody>
      </p:sp>
      <p:sp>
        <p:nvSpPr>
          <p:cNvPr id="3" name="Content Placeholder 2"/>
          <p:cNvSpPr>
            <a:spLocks noGrp="1"/>
          </p:cNvSpPr>
          <p:nvPr>
            <p:ph idx="1"/>
          </p:nvPr>
        </p:nvSpPr>
        <p:spPr>
          <a:xfrm>
            <a:off x="1927175" y="1600200"/>
            <a:ext cx="6988225" cy="4535488"/>
          </a:xfrm>
        </p:spPr>
        <p:txBody>
          <a:bodyPr/>
          <a:lstStyle/>
          <a:p>
            <a:pPr algn="just">
              <a:lnSpc>
                <a:spcPct val="150000"/>
              </a:lnSpc>
            </a:pPr>
            <a:r>
              <a:rPr lang="en-US" dirty="0"/>
              <a:t>Google Analytics (GA; http://google.com/analytics) is a statistical tool that measures the number and </a:t>
            </a:r>
            <a:r>
              <a:rPr lang="en-US" dirty="0" smtClean="0"/>
              <a:t>types </a:t>
            </a:r>
            <a:r>
              <a:rPr lang="en-US" dirty="0"/>
              <a:t>of visitors to a Web site and how the Web site is used. It is offered as a free service and has been </a:t>
            </a:r>
            <a:r>
              <a:rPr lang="en-US" dirty="0" smtClean="0"/>
              <a:t>adopted </a:t>
            </a:r>
            <a:r>
              <a:rPr lang="en-US" dirty="0"/>
              <a:t>by many Web sites</a:t>
            </a:r>
            <a:r>
              <a:rPr lang="en-US" dirty="0" smtClean="0"/>
              <a:t>.</a:t>
            </a:r>
          </a:p>
          <a:p>
            <a:pPr algn="just">
              <a:lnSpc>
                <a:spcPct val="150000"/>
              </a:lnSpc>
            </a:pPr>
            <a:r>
              <a:rPr lang="en-US" dirty="0"/>
              <a:t>Google Analytics </a:t>
            </a:r>
            <a:r>
              <a:rPr lang="en-US" dirty="0" smtClean="0"/>
              <a:t>was </a:t>
            </a:r>
            <a:r>
              <a:rPr lang="en-US" dirty="0"/>
              <a:t>in use on 54 percent of the top 10,000 and 100,000, and 35 percent of the top one million of the </a:t>
            </a:r>
            <a:r>
              <a:rPr lang="en-US" dirty="0" smtClean="0"/>
              <a:t>world's </a:t>
            </a:r>
            <a:r>
              <a:rPr lang="en-US" dirty="0"/>
              <a:t>Web sites</a:t>
            </a:r>
            <a:endParaRPr lang="en-US" dirty="0" smtClean="0"/>
          </a:p>
          <a:p>
            <a:pPr algn="just">
              <a:lnSpc>
                <a:spcPct val="150000"/>
              </a:lnSpc>
            </a:pPr>
            <a:r>
              <a:rPr lang="en-US" dirty="0"/>
              <a:t>Google Analytics is the most widely used Web traffic analysis tool on the Internet. </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24</a:t>
            </a:fld>
            <a:endParaRPr lang="en-US" altLang="en-US"/>
          </a:p>
        </p:txBody>
      </p:sp>
    </p:spTree>
    <p:extLst>
      <p:ext uri="{BB962C8B-B14F-4D97-AF65-F5344CB8AC3E}">
        <p14:creationId xmlns:p14="http://schemas.microsoft.com/office/powerpoint/2010/main" val="278076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Analytics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25</a:t>
            </a:fld>
            <a:endParaRPr lang="en-US" altLang="en-US"/>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752600" y="1301122"/>
            <a:ext cx="6781800" cy="4834566"/>
          </a:xfrm>
          <a:prstGeom prst="rect">
            <a:avLst/>
          </a:prstGeom>
        </p:spPr>
      </p:pic>
    </p:spTree>
    <p:extLst>
      <p:ext uri="{BB962C8B-B14F-4D97-AF65-F5344CB8AC3E}">
        <p14:creationId xmlns:p14="http://schemas.microsoft.com/office/powerpoint/2010/main" val="4014368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Translate </a:t>
            </a:r>
          </a:p>
        </p:txBody>
      </p:sp>
      <p:sp>
        <p:nvSpPr>
          <p:cNvPr id="3" name="Content Placeholder 2"/>
          <p:cNvSpPr>
            <a:spLocks noGrp="1"/>
          </p:cNvSpPr>
          <p:nvPr>
            <p:ph idx="1"/>
          </p:nvPr>
        </p:nvSpPr>
        <p:spPr>
          <a:xfrm>
            <a:off x="1942415" y="1752600"/>
            <a:ext cx="6896785" cy="4383088"/>
          </a:xfrm>
        </p:spPr>
        <p:txBody>
          <a:bodyPr/>
          <a:lstStyle/>
          <a:p>
            <a:pPr algn="just">
              <a:lnSpc>
                <a:spcPct val="150000"/>
              </a:lnSpc>
            </a:pPr>
            <a:r>
              <a:rPr lang="en-US" dirty="0"/>
              <a:t>Google Translate was introduced in 2007 and replaced the SYSTRAN system that many other computer </a:t>
            </a:r>
            <a:r>
              <a:rPr lang="en-US" dirty="0" smtClean="0"/>
              <a:t>services </a:t>
            </a:r>
            <a:r>
              <a:rPr lang="en-US" dirty="0"/>
              <a:t>utilize. The translation method uses a statistical approach that was first developed by </a:t>
            </a:r>
            <a:r>
              <a:rPr lang="en-US" dirty="0" smtClean="0"/>
              <a:t>Franz-Joseph </a:t>
            </a:r>
            <a:r>
              <a:rPr lang="en-US" dirty="0" err="1"/>
              <a:t>Och</a:t>
            </a:r>
            <a:r>
              <a:rPr lang="en-US" dirty="0"/>
              <a:t> in 2003. </a:t>
            </a:r>
            <a:r>
              <a:rPr lang="en-US" dirty="0" err="1"/>
              <a:t>Och</a:t>
            </a:r>
            <a:r>
              <a:rPr lang="en-US" dirty="0"/>
              <a:t> now heads the Translate effort at Google</a:t>
            </a:r>
            <a:r>
              <a:rPr lang="en-US" dirty="0" smtClean="0"/>
              <a:t>.</a:t>
            </a:r>
          </a:p>
          <a:p>
            <a:pPr algn="just">
              <a:lnSpc>
                <a:spcPct val="150000"/>
              </a:lnSpc>
            </a:pPr>
            <a:r>
              <a:rPr lang="en-US" dirty="0"/>
              <a:t>Translate uses what is referred to as a corpus linguistics approach to translation. You start off building </a:t>
            </a:r>
            <a:r>
              <a:rPr lang="en-US" dirty="0" smtClean="0"/>
              <a:t>a translation </a:t>
            </a:r>
            <a:r>
              <a:rPr lang="en-US" dirty="0"/>
              <a:t>system for a language pair by collecting a database of words and then matching that database </a:t>
            </a:r>
            <a:r>
              <a:rPr lang="en-US" dirty="0" smtClean="0"/>
              <a:t>to </a:t>
            </a:r>
            <a:r>
              <a:rPr lang="en-US" dirty="0"/>
              <a:t>two bilingual text corpuses.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26</a:t>
            </a:fld>
            <a:endParaRPr lang="en-US" altLang="en-US"/>
          </a:p>
        </p:txBody>
      </p:sp>
    </p:spTree>
    <p:extLst>
      <p:ext uri="{BB962C8B-B14F-4D97-AF65-F5344CB8AC3E}">
        <p14:creationId xmlns:p14="http://schemas.microsoft.com/office/powerpoint/2010/main" val="1673337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Translate </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27</a:t>
            </a:fld>
            <a:endParaRPr lang="en-US" altLang="en-US"/>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885633" y="1264555"/>
            <a:ext cx="6801167" cy="4810125"/>
          </a:xfrm>
          <a:prstGeom prst="rect">
            <a:avLst/>
          </a:prstGeom>
        </p:spPr>
      </p:pic>
    </p:spTree>
    <p:extLst>
      <p:ext uri="{BB962C8B-B14F-4D97-AF65-F5344CB8AC3E}">
        <p14:creationId xmlns:p14="http://schemas.microsoft.com/office/powerpoint/2010/main" val="1579007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Google Toolkit</a:t>
            </a:r>
          </a:p>
        </p:txBody>
      </p:sp>
      <p:sp>
        <p:nvSpPr>
          <p:cNvPr id="3" name="Content Placeholder 2"/>
          <p:cNvSpPr>
            <a:spLocks noGrp="1"/>
          </p:cNvSpPr>
          <p:nvPr>
            <p:ph idx="1"/>
          </p:nvPr>
        </p:nvSpPr>
        <p:spPr>
          <a:xfrm>
            <a:off x="1752600" y="1524000"/>
            <a:ext cx="7010399" cy="4611688"/>
          </a:xfrm>
        </p:spPr>
        <p:txBody>
          <a:bodyPr/>
          <a:lstStyle/>
          <a:p>
            <a:pPr algn="just">
              <a:lnSpc>
                <a:spcPct val="150000"/>
              </a:lnSpc>
            </a:pPr>
            <a:r>
              <a:rPr lang="en-US" dirty="0"/>
              <a:t>Google has an extensive program that supports developers who want to leverage Google's </a:t>
            </a:r>
            <a:r>
              <a:rPr lang="en-US" dirty="0" smtClean="0"/>
              <a:t>cloud-based applications </a:t>
            </a:r>
            <a:r>
              <a:rPr lang="en-US" dirty="0"/>
              <a:t>and services. These APIs reach into every corner of </a:t>
            </a:r>
            <a:r>
              <a:rPr lang="en-US" dirty="0" smtClean="0"/>
              <a:t>Google's business</a:t>
            </a:r>
            <a:r>
              <a:rPr lang="en-US" dirty="0"/>
              <a:t>. </a:t>
            </a:r>
            <a:endParaRPr lang="en-US" dirty="0" smtClean="0"/>
          </a:p>
          <a:p>
            <a:pPr algn="just">
              <a:lnSpc>
                <a:spcPct val="150000"/>
              </a:lnSpc>
            </a:pPr>
            <a:r>
              <a:rPr lang="en-US" dirty="0"/>
              <a:t>Google's Code </a:t>
            </a:r>
            <a:r>
              <a:rPr lang="en-US" dirty="0" smtClean="0"/>
              <a:t>Home </a:t>
            </a:r>
            <a:r>
              <a:rPr lang="en-US" dirty="0"/>
              <a:t>page for developers may be found at http://code.google.com</a:t>
            </a:r>
            <a:endParaRPr lang="en-US" dirty="0" smtClean="0"/>
          </a:p>
          <a:p>
            <a:pPr algn="just">
              <a:lnSpc>
                <a:spcPct val="150000"/>
              </a:lnSpc>
            </a:pPr>
            <a:r>
              <a:rPr lang="en-US" dirty="0" smtClean="0"/>
              <a:t>You </a:t>
            </a:r>
            <a:r>
              <a:rPr lang="en-US" dirty="0"/>
              <a:t>can access developer tools, information on how to use its various APIs to include Google </a:t>
            </a:r>
            <a:r>
              <a:rPr lang="en-US" dirty="0" smtClean="0"/>
              <a:t>services </a:t>
            </a:r>
            <a:r>
              <a:rPr lang="en-US" dirty="0"/>
              <a:t>in your own work, and technical resources.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28</a:t>
            </a:fld>
            <a:endParaRPr lang="en-US" altLang="en-US"/>
          </a:p>
        </p:txBody>
      </p:sp>
    </p:spTree>
    <p:extLst>
      <p:ext uri="{BB962C8B-B14F-4D97-AF65-F5344CB8AC3E}">
        <p14:creationId xmlns:p14="http://schemas.microsoft.com/office/powerpoint/2010/main" val="906456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838200"/>
            <a:ext cx="7391400" cy="5715000"/>
          </a:xfrm>
        </p:spPr>
        <p:txBody>
          <a:bodyPr>
            <a:normAutofit/>
          </a:bodyPr>
          <a:lstStyle/>
          <a:p>
            <a:pPr>
              <a:lnSpc>
                <a:spcPct val="150000"/>
              </a:lnSpc>
            </a:pPr>
            <a:r>
              <a:rPr lang="en-US" dirty="0"/>
              <a:t>Google is the prototypical cloud computing services company, and it supports some of the largest Web </a:t>
            </a:r>
            <a:r>
              <a:rPr lang="en-US" dirty="0" smtClean="0"/>
              <a:t>sites </a:t>
            </a:r>
            <a:r>
              <a:rPr lang="en-US" dirty="0"/>
              <a:t>and services in the world</a:t>
            </a:r>
            <a:r>
              <a:rPr lang="en-US" dirty="0" smtClean="0"/>
              <a:t>.</a:t>
            </a:r>
          </a:p>
          <a:p>
            <a:pPr>
              <a:lnSpc>
                <a:spcPct val="150000"/>
              </a:lnSpc>
            </a:pPr>
            <a:r>
              <a:rPr lang="en-US" dirty="0"/>
              <a:t>At the center of Google's core business is the company's search technology. Google uses automated </a:t>
            </a:r>
            <a:r>
              <a:rPr lang="en-US" dirty="0" smtClean="0"/>
              <a:t>technology </a:t>
            </a:r>
            <a:r>
              <a:rPr lang="en-US" dirty="0"/>
              <a:t>to index the Web. It makes its search service available to users as a standard search engine </a:t>
            </a:r>
            <a:r>
              <a:rPr lang="en-US" dirty="0" smtClean="0"/>
              <a:t>and </a:t>
            </a:r>
            <a:r>
              <a:rPr lang="en-US" dirty="0"/>
              <a:t>to developers as a </a:t>
            </a:r>
            <a:r>
              <a:rPr lang="en-US" dirty="0" smtClean="0"/>
              <a:t>collection of </a:t>
            </a:r>
            <a:r>
              <a:rPr lang="en-US" dirty="0"/>
              <a:t>special search tools limited to various areas of content</a:t>
            </a:r>
            <a:r>
              <a:rPr lang="en-US" dirty="0" smtClean="0"/>
              <a:t>.</a:t>
            </a:r>
          </a:p>
          <a:p>
            <a:pPr>
              <a:lnSpc>
                <a:spcPct val="150000"/>
              </a:lnSpc>
            </a:pPr>
            <a:r>
              <a:rPr lang="en-US" dirty="0"/>
              <a:t>The </a:t>
            </a:r>
            <a:r>
              <a:rPr lang="en-US" dirty="0" smtClean="0"/>
              <a:t>application </a:t>
            </a:r>
            <a:r>
              <a:rPr lang="en-US" dirty="0"/>
              <a:t>of Google's searches to </a:t>
            </a:r>
            <a:r>
              <a:rPr lang="en-US" dirty="0" smtClean="0"/>
              <a:t>content aggregation </a:t>
            </a:r>
            <a:r>
              <a:rPr lang="en-US" dirty="0"/>
              <a:t>has led to enormous societal changes and to </a:t>
            </a:r>
            <a:r>
              <a:rPr lang="en-US" dirty="0" smtClean="0"/>
              <a:t>a growing </a:t>
            </a:r>
            <a:r>
              <a:rPr lang="en-US" dirty="0"/>
              <a:t>trend of disintermediation. </a:t>
            </a:r>
            <a:endParaRPr lang="en-US" dirty="0"/>
          </a:p>
        </p:txBody>
      </p:sp>
    </p:spTree>
    <p:extLst>
      <p:ext uri="{BB962C8B-B14F-4D97-AF65-F5344CB8AC3E}">
        <p14:creationId xmlns:p14="http://schemas.microsoft.com/office/powerpoint/2010/main" val="619797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Google Toolkit</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29</a:t>
            </a:fld>
            <a:endParaRPr lang="en-US" altLang="en-US"/>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942414" y="1359853"/>
            <a:ext cx="6591986" cy="4890796"/>
          </a:xfrm>
          <a:prstGeom prst="rect">
            <a:avLst/>
          </a:prstGeom>
        </p:spPr>
      </p:pic>
    </p:spTree>
    <p:extLst>
      <p:ext uri="{BB962C8B-B14F-4D97-AF65-F5344CB8AC3E}">
        <p14:creationId xmlns:p14="http://schemas.microsoft.com/office/powerpoint/2010/main" val="14716597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Google Toolkit</a:t>
            </a:r>
          </a:p>
        </p:txBody>
      </p:sp>
      <p:sp>
        <p:nvSpPr>
          <p:cNvPr id="3" name="Content Placeholder 2"/>
          <p:cNvSpPr>
            <a:spLocks noGrp="1"/>
          </p:cNvSpPr>
          <p:nvPr>
            <p:ph idx="1"/>
          </p:nvPr>
        </p:nvSpPr>
        <p:spPr>
          <a:xfrm>
            <a:off x="1676400" y="1600200"/>
            <a:ext cx="7315200" cy="4535488"/>
          </a:xfrm>
        </p:spPr>
        <p:txBody>
          <a:bodyPr/>
          <a:lstStyle/>
          <a:p>
            <a:pPr algn="just"/>
            <a:r>
              <a:rPr lang="en-US" dirty="0"/>
              <a:t>Google has a number of areas </a:t>
            </a:r>
            <a:r>
              <a:rPr lang="en-US" dirty="0" smtClean="0"/>
              <a:t>in which </a:t>
            </a:r>
            <a:r>
              <a:rPr lang="en-US" dirty="0"/>
              <a:t>it offers development services, including the following</a:t>
            </a:r>
            <a:r>
              <a:rPr lang="en-US" dirty="0" smtClean="0"/>
              <a:t>:</a:t>
            </a:r>
          </a:p>
          <a:p>
            <a:pPr lvl="1" algn="just"/>
            <a:r>
              <a:rPr lang="en-US" dirty="0"/>
              <a:t>AJAX APIs(</a:t>
            </a:r>
            <a:r>
              <a:rPr lang="en-US" dirty="0">
                <a:hlinkClick r:id="rId2"/>
              </a:rPr>
              <a:t>http://code.google.com/intl/en/apis/ajax</a:t>
            </a:r>
            <a:r>
              <a:rPr lang="en-US" dirty="0" smtClean="0">
                <a:hlinkClick r:id="rId2"/>
              </a:rPr>
              <a:t>/</a:t>
            </a:r>
            <a:r>
              <a:rPr lang="en-US" dirty="0" smtClean="0"/>
              <a:t>)</a:t>
            </a:r>
          </a:p>
          <a:p>
            <a:pPr lvl="1" algn="just"/>
            <a:r>
              <a:rPr lang="en-US" dirty="0"/>
              <a:t>Android(http://developer.android.com/index html</a:t>
            </a:r>
            <a:r>
              <a:rPr lang="en-US" dirty="0" smtClean="0"/>
              <a:t>)</a:t>
            </a:r>
          </a:p>
          <a:p>
            <a:pPr lvl="1" algn="just"/>
            <a:r>
              <a:rPr lang="en-US" dirty="0"/>
              <a:t>Google App Engine(</a:t>
            </a:r>
            <a:r>
              <a:rPr lang="en-US" dirty="0">
                <a:hlinkClick r:id="rId3"/>
              </a:rPr>
              <a:t>http://appengine.google.com</a:t>
            </a:r>
            <a:r>
              <a:rPr lang="en-US" dirty="0" smtClean="0">
                <a:hlinkClick r:id="rId3"/>
              </a:rPr>
              <a:t>/</a:t>
            </a:r>
            <a:r>
              <a:rPr lang="en-US" dirty="0" smtClean="0"/>
              <a:t>)</a:t>
            </a:r>
          </a:p>
          <a:p>
            <a:pPr lvl="1"/>
            <a:r>
              <a:rPr lang="en-US" dirty="0"/>
              <a:t>Google Apps Marketplace(</a:t>
            </a:r>
            <a:r>
              <a:rPr lang="en-US" dirty="0">
                <a:hlinkClick r:id="rId4"/>
              </a:rPr>
              <a:t>http://code.google.com/intl/en/googleapps/marketplace</a:t>
            </a:r>
            <a:r>
              <a:rPr lang="en-US" dirty="0" smtClean="0">
                <a:hlinkClick r:id="rId4"/>
              </a:rPr>
              <a:t>/</a:t>
            </a:r>
            <a:r>
              <a:rPr lang="en-US" dirty="0" smtClean="0"/>
              <a:t>)</a:t>
            </a:r>
          </a:p>
          <a:p>
            <a:pPr lvl="1" algn="just"/>
            <a:r>
              <a:rPr lang="en-US" dirty="0"/>
              <a:t>Google Gears(</a:t>
            </a:r>
            <a:r>
              <a:rPr lang="en-US" dirty="0">
                <a:hlinkClick r:id="rId5"/>
              </a:rPr>
              <a:t>http://gears.google.com</a:t>
            </a:r>
            <a:r>
              <a:rPr lang="en-US" dirty="0" smtClean="0">
                <a:hlinkClick r:id="rId5"/>
              </a:rPr>
              <a:t>/</a:t>
            </a:r>
            <a:r>
              <a:rPr lang="en-US" dirty="0" smtClean="0"/>
              <a:t>)</a:t>
            </a:r>
          </a:p>
          <a:p>
            <a:pPr lvl="1" algn="just"/>
            <a:r>
              <a:rPr lang="nl-NL" dirty="0"/>
              <a:t>Google Web Toolkit(GWT; </a:t>
            </a:r>
            <a:r>
              <a:rPr lang="nl-NL" dirty="0">
                <a:hlinkClick r:id="rId6"/>
              </a:rPr>
              <a:t>http://code.google.com/webtoolkit</a:t>
            </a:r>
            <a:r>
              <a:rPr lang="nl-NL" dirty="0" smtClean="0"/>
              <a:t>)</a:t>
            </a:r>
          </a:p>
          <a:p>
            <a:pPr lvl="1" algn="just"/>
            <a:r>
              <a:rPr lang="en-US" dirty="0"/>
              <a:t>Project </a:t>
            </a:r>
            <a:r>
              <a:rPr lang="en-US" dirty="0" smtClean="0"/>
              <a:t>Hosting(</a:t>
            </a:r>
            <a:r>
              <a:rPr lang="en-US" dirty="0" smtClean="0">
                <a:hlinkClick r:id="rId7"/>
              </a:rPr>
              <a:t>http</a:t>
            </a:r>
            <a:r>
              <a:rPr lang="en-US" dirty="0">
                <a:hlinkClick r:id="rId7"/>
              </a:rPr>
              <a:t>://code.google.com/intl/en/projecthosting</a:t>
            </a:r>
            <a:r>
              <a:rPr lang="en-US" dirty="0" smtClean="0">
                <a:hlinkClick r:id="rId7"/>
              </a:rPr>
              <a:t>/</a:t>
            </a:r>
            <a:r>
              <a:rPr lang="en-US" dirty="0" smtClean="0"/>
              <a:t>)</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30</a:t>
            </a:fld>
            <a:endParaRPr lang="en-US" altLang="en-US"/>
          </a:p>
        </p:txBody>
      </p:sp>
    </p:spTree>
    <p:extLst>
      <p:ext uri="{BB962C8B-B14F-4D97-AF65-F5344CB8AC3E}">
        <p14:creationId xmlns:p14="http://schemas.microsoft.com/office/powerpoint/2010/main" val="28172940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Google APIs</a:t>
            </a:r>
          </a:p>
        </p:txBody>
      </p:sp>
      <p:sp>
        <p:nvSpPr>
          <p:cNvPr id="3" name="Content Placeholder 2"/>
          <p:cNvSpPr>
            <a:spLocks noGrp="1"/>
          </p:cNvSpPr>
          <p:nvPr>
            <p:ph idx="1"/>
          </p:nvPr>
        </p:nvSpPr>
        <p:spPr>
          <a:xfrm>
            <a:off x="1752600" y="1447800"/>
            <a:ext cx="7010400" cy="4800600"/>
          </a:xfrm>
        </p:spPr>
        <p:txBody>
          <a:bodyPr/>
          <a:lstStyle/>
          <a:p>
            <a:pPr algn="just">
              <a:lnSpc>
                <a:spcPct val="150000"/>
              </a:lnSpc>
            </a:pPr>
            <a:r>
              <a:rPr lang="en-US" dirty="0"/>
              <a:t>Most Google services are exposed by an API, which is why you find a version of Google's search </a:t>
            </a:r>
            <a:r>
              <a:rPr lang="en-US" dirty="0" smtClean="0"/>
              <a:t>engine</a:t>
            </a:r>
            <a:r>
              <a:rPr lang="en-US" dirty="0"/>
              <a:t>, Google Maps, YouTube videos, Google Earth, AdWords, AdSense, and even elements </a:t>
            </a:r>
            <a:r>
              <a:rPr lang="en-US" dirty="0" smtClean="0"/>
              <a:t>of Google </a:t>
            </a:r>
            <a:r>
              <a:rPr lang="en-US" dirty="0"/>
              <a:t>Apps exposed in many other Web sites</a:t>
            </a:r>
            <a:r>
              <a:rPr lang="en-US" dirty="0" smtClean="0"/>
              <a:t>.</a:t>
            </a:r>
          </a:p>
          <a:p>
            <a:pPr algn="just">
              <a:lnSpc>
                <a:spcPct val="150000"/>
              </a:lnSpc>
            </a:pPr>
            <a:r>
              <a:rPr lang="en-US" dirty="0"/>
              <a:t>Google's APIs can be categorized as belonging to the following categories</a:t>
            </a:r>
            <a:r>
              <a:rPr lang="en-US" dirty="0" smtClean="0"/>
              <a:t>:</a:t>
            </a:r>
          </a:p>
          <a:p>
            <a:pPr lvl="1" algn="just">
              <a:lnSpc>
                <a:spcPct val="150000"/>
              </a:lnSpc>
            </a:pPr>
            <a:r>
              <a:rPr lang="en-US" dirty="0"/>
              <a:t>Ads and AdSense</a:t>
            </a:r>
            <a:r>
              <a:rPr lang="en-US" dirty="0" smtClean="0"/>
              <a:t>: These </a:t>
            </a:r>
            <a:r>
              <a:rPr lang="en-US" dirty="0"/>
              <a:t>APIs allow Google's advertising services to be integrated into Web </a:t>
            </a:r>
            <a:r>
              <a:rPr lang="en-US" dirty="0" smtClean="0"/>
              <a:t>applications</a:t>
            </a:r>
            <a:r>
              <a:rPr lang="en-US" dirty="0"/>
              <a:t>. The most commonly used services in this category are AdWords, AdSense, and </a:t>
            </a:r>
            <a:r>
              <a:rPr lang="en-US" dirty="0" smtClean="0"/>
              <a:t>Google </a:t>
            </a:r>
            <a:r>
              <a:rPr lang="en-US" dirty="0"/>
              <a:t>Analytics. </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31</a:t>
            </a:fld>
            <a:endParaRPr lang="en-US" altLang="en-US"/>
          </a:p>
        </p:txBody>
      </p:sp>
    </p:spTree>
    <p:extLst>
      <p:ext uri="{BB962C8B-B14F-4D97-AF65-F5344CB8AC3E}">
        <p14:creationId xmlns:p14="http://schemas.microsoft.com/office/powerpoint/2010/main" val="33374226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Google APIs</a:t>
            </a:r>
          </a:p>
        </p:txBody>
      </p:sp>
      <p:sp>
        <p:nvSpPr>
          <p:cNvPr id="3" name="Content Placeholder 2"/>
          <p:cNvSpPr>
            <a:spLocks noGrp="1"/>
          </p:cNvSpPr>
          <p:nvPr>
            <p:ph idx="1"/>
          </p:nvPr>
        </p:nvSpPr>
        <p:spPr>
          <a:xfrm>
            <a:off x="1752600" y="1371600"/>
            <a:ext cx="7086600" cy="5029200"/>
          </a:xfrm>
        </p:spPr>
        <p:txBody>
          <a:bodyPr/>
          <a:lstStyle/>
          <a:p>
            <a:pPr algn="just">
              <a:lnSpc>
                <a:spcPct val="150000"/>
              </a:lnSpc>
            </a:pPr>
            <a:r>
              <a:rPr lang="en-US" dirty="0" smtClean="0"/>
              <a:t>Google's </a:t>
            </a:r>
            <a:r>
              <a:rPr lang="en-US" dirty="0"/>
              <a:t>APIs can be categorized as belonging to the following categories</a:t>
            </a:r>
            <a:r>
              <a:rPr lang="en-US" dirty="0" smtClean="0"/>
              <a:t>:</a:t>
            </a:r>
            <a:endParaRPr lang="en-US" dirty="0"/>
          </a:p>
          <a:p>
            <a:pPr lvl="1" algn="just">
              <a:lnSpc>
                <a:spcPct val="150000"/>
              </a:lnSpc>
            </a:pPr>
            <a:r>
              <a:rPr lang="en-US" dirty="0"/>
              <a:t>AJAX: The Google AJAX APIs provide a means to add content such as RSS feeds, maps, search boxes, and other information sources by including a snippet of JavaScript into your code</a:t>
            </a:r>
            <a:r>
              <a:rPr lang="en-US" dirty="0" smtClean="0"/>
              <a:t>.</a:t>
            </a:r>
          </a:p>
          <a:p>
            <a:pPr lvl="1" algn="just">
              <a:lnSpc>
                <a:spcPct val="150000"/>
              </a:lnSpc>
            </a:pPr>
            <a:r>
              <a:rPr lang="en-US" dirty="0"/>
              <a:t>Browser</a:t>
            </a:r>
            <a:r>
              <a:rPr lang="en-US" dirty="0" smtClean="0"/>
              <a:t>: Google </a:t>
            </a:r>
            <a:r>
              <a:rPr lang="en-US" dirty="0"/>
              <a:t>has several APIs related to </a:t>
            </a:r>
            <a:r>
              <a:rPr lang="en-US" dirty="0" smtClean="0"/>
              <a:t>building browser-based </a:t>
            </a:r>
            <a:r>
              <a:rPr lang="en-US" dirty="0"/>
              <a:t>applications, </a:t>
            </a:r>
            <a:r>
              <a:rPr lang="en-US" dirty="0" smtClean="0"/>
              <a:t>including </a:t>
            </a:r>
            <a:r>
              <a:rPr lang="en-US" dirty="0"/>
              <a:t>four </a:t>
            </a:r>
            <a:r>
              <a:rPr lang="en-US" dirty="0" smtClean="0"/>
              <a:t>for </a:t>
            </a:r>
            <a:r>
              <a:rPr lang="en-US" dirty="0"/>
              <a:t>the Chrome browser. </a:t>
            </a:r>
            <a:endParaRPr lang="en-US" dirty="0" smtClean="0"/>
          </a:p>
          <a:p>
            <a:pPr lvl="1" algn="just">
              <a:lnSpc>
                <a:spcPct val="150000"/>
              </a:lnSpc>
            </a:pPr>
            <a:r>
              <a:rPr lang="en-US" dirty="0"/>
              <a:t>Data</a:t>
            </a:r>
            <a:r>
              <a:rPr lang="en-US" dirty="0" smtClean="0"/>
              <a:t>: The </a:t>
            </a:r>
            <a:r>
              <a:rPr lang="en-US" dirty="0"/>
              <a:t>Data APIs are those that exchange data with a variety of Google </a:t>
            </a:r>
            <a:r>
              <a:rPr lang="en-US" dirty="0" smtClean="0"/>
              <a:t>services.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32</a:t>
            </a:fld>
            <a:endParaRPr lang="en-US" altLang="en-US"/>
          </a:p>
        </p:txBody>
      </p:sp>
    </p:spTree>
    <p:extLst>
      <p:ext uri="{BB962C8B-B14F-4D97-AF65-F5344CB8AC3E}">
        <p14:creationId xmlns:p14="http://schemas.microsoft.com/office/powerpoint/2010/main" val="1341327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Google APIs</a:t>
            </a:r>
          </a:p>
        </p:txBody>
      </p:sp>
      <p:sp>
        <p:nvSpPr>
          <p:cNvPr id="3" name="Content Placeholder 2"/>
          <p:cNvSpPr>
            <a:spLocks noGrp="1"/>
          </p:cNvSpPr>
          <p:nvPr>
            <p:ph idx="1"/>
          </p:nvPr>
        </p:nvSpPr>
        <p:spPr>
          <a:xfrm>
            <a:off x="1752600" y="1371600"/>
            <a:ext cx="7086600" cy="5029200"/>
          </a:xfrm>
        </p:spPr>
        <p:txBody>
          <a:bodyPr/>
          <a:lstStyle/>
          <a:p>
            <a:pPr algn="just">
              <a:lnSpc>
                <a:spcPct val="150000"/>
              </a:lnSpc>
            </a:pPr>
            <a:r>
              <a:rPr lang="en-US" dirty="0" smtClean="0"/>
              <a:t>Google's </a:t>
            </a:r>
            <a:r>
              <a:rPr lang="en-US" dirty="0"/>
              <a:t>APIs can be categorized as belonging to the following categories</a:t>
            </a:r>
            <a:r>
              <a:rPr lang="en-US" dirty="0" smtClean="0"/>
              <a:t>:</a:t>
            </a:r>
            <a:endParaRPr lang="en-US" dirty="0"/>
          </a:p>
          <a:p>
            <a:pPr lvl="1" algn="just">
              <a:lnSpc>
                <a:spcPct val="150000"/>
              </a:lnSpc>
            </a:pPr>
            <a:r>
              <a:rPr lang="en-US" dirty="0"/>
              <a:t>Geo: A number of APIs exist to give location-specific information hooking into maps and geo-specific databases.</a:t>
            </a:r>
            <a:endParaRPr lang="en-US" dirty="0" smtClean="0"/>
          </a:p>
          <a:p>
            <a:pPr lvl="1" algn="just">
              <a:lnSpc>
                <a:spcPct val="150000"/>
              </a:lnSpc>
            </a:pPr>
            <a:r>
              <a:rPr lang="en-US" dirty="0" smtClean="0"/>
              <a:t>Search: The </a:t>
            </a:r>
            <a:r>
              <a:rPr lang="en-US" dirty="0"/>
              <a:t>search APIs leverage Google's core competency and its central service</a:t>
            </a:r>
            <a:r>
              <a:rPr lang="en-US" dirty="0" smtClean="0"/>
              <a:t>.</a:t>
            </a:r>
          </a:p>
          <a:p>
            <a:pPr lvl="1" algn="just">
              <a:lnSpc>
                <a:spcPct val="150000"/>
              </a:lnSpc>
            </a:pPr>
            <a:r>
              <a:rPr lang="en-US" dirty="0"/>
              <a:t>Social</a:t>
            </a:r>
            <a:r>
              <a:rPr lang="en-US" dirty="0" smtClean="0"/>
              <a:t>: Many </a:t>
            </a:r>
            <a:r>
              <a:rPr lang="en-US" dirty="0"/>
              <a:t>Google APIs are used for information exchange and communication tools</a:t>
            </a:r>
            <a:r>
              <a:rPr lang="en-US" dirty="0" smtClean="0"/>
              <a:t>.</a:t>
            </a:r>
          </a:p>
          <a:p>
            <a:pPr lvl="1" algn="just">
              <a:lnSpc>
                <a:spcPct val="150000"/>
              </a:lnSpc>
            </a:pPr>
            <a:endParaRPr lang="en-US" dirty="0" smtClean="0"/>
          </a:p>
          <a:p>
            <a:pPr lvl="1" algn="just">
              <a:lnSpc>
                <a:spcPct val="150000"/>
              </a:lnSpc>
            </a:pP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33</a:t>
            </a:fld>
            <a:endParaRPr lang="en-US" altLang="en-US"/>
          </a:p>
        </p:txBody>
      </p:sp>
    </p:spTree>
    <p:extLst>
      <p:ext uri="{BB962C8B-B14F-4D97-AF65-F5344CB8AC3E}">
        <p14:creationId xmlns:p14="http://schemas.microsoft.com/office/powerpoint/2010/main" val="820546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34</a:t>
            </a:fld>
            <a:endParaRPr lang="en-US" altLang="en-US"/>
          </a:p>
        </p:txBody>
      </p:sp>
      <p:pic>
        <p:nvPicPr>
          <p:cNvPr id="6" name="Picture 5"/>
          <p:cNvPicPr>
            <a:picLocks noChangeAspect="1"/>
          </p:cNvPicPr>
          <p:nvPr/>
        </p:nvPicPr>
        <p:blipFill>
          <a:blip r:embed="rId2"/>
          <a:stretch>
            <a:fillRect/>
          </a:stretch>
        </p:blipFill>
        <p:spPr>
          <a:xfrm>
            <a:off x="1458913" y="533172"/>
            <a:ext cx="7075487" cy="5967641"/>
          </a:xfrm>
          <a:prstGeom prst="rect">
            <a:avLst/>
          </a:prstGeom>
        </p:spPr>
      </p:pic>
    </p:spTree>
    <p:extLst>
      <p:ext uri="{BB962C8B-B14F-4D97-AF65-F5344CB8AC3E}">
        <p14:creationId xmlns:p14="http://schemas.microsoft.com/office/powerpoint/2010/main" val="21452289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528415"/>
          </a:xfrm>
        </p:spPr>
        <p:txBody>
          <a:bodyPr/>
          <a:lstStyle/>
          <a:p>
            <a:r>
              <a:rPr lang="en-US" dirty="0"/>
              <a:t>Google APIs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35</a:t>
            </a:fld>
            <a:endParaRPr lang="en-US" altLang="en-US"/>
          </a:p>
        </p:txBody>
      </p:sp>
      <p:pic>
        <p:nvPicPr>
          <p:cNvPr id="6" name="Picture 5"/>
          <p:cNvPicPr>
            <a:picLocks noChangeAspect="1"/>
          </p:cNvPicPr>
          <p:nvPr/>
        </p:nvPicPr>
        <p:blipFill>
          <a:blip r:embed="rId2"/>
          <a:stretch>
            <a:fillRect/>
          </a:stretch>
        </p:blipFill>
        <p:spPr>
          <a:xfrm>
            <a:off x="1524000" y="1906591"/>
            <a:ext cx="7514184" cy="4004631"/>
          </a:xfrm>
          <a:prstGeom prst="rect">
            <a:avLst/>
          </a:prstGeom>
        </p:spPr>
      </p:pic>
      <p:sp>
        <p:nvSpPr>
          <p:cNvPr id="7" name="Rectangle 6"/>
          <p:cNvSpPr/>
          <p:nvPr/>
        </p:nvSpPr>
        <p:spPr>
          <a:xfrm>
            <a:off x="1847507" y="1361751"/>
            <a:ext cx="6077293" cy="369332"/>
          </a:xfrm>
          <a:prstGeom prst="rect">
            <a:avLst/>
          </a:prstGeom>
        </p:spPr>
        <p:txBody>
          <a:bodyPr wrap="square">
            <a:spAutoFit/>
          </a:bodyPr>
          <a:lstStyle/>
          <a:p>
            <a:r>
              <a:rPr lang="en-US" dirty="0"/>
              <a:t>https://developers.google.com/apis-explorer/#p/</a:t>
            </a:r>
          </a:p>
        </p:txBody>
      </p:sp>
    </p:spTree>
    <p:extLst>
      <p:ext uri="{BB962C8B-B14F-4D97-AF65-F5344CB8AC3E}">
        <p14:creationId xmlns:p14="http://schemas.microsoft.com/office/powerpoint/2010/main" val="3380852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the Google App Engine</a:t>
            </a:r>
          </a:p>
        </p:txBody>
      </p:sp>
      <p:sp>
        <p:nvSpPr>
          <p:cNvPr id="3" name="Content Placeholder 2"/>
          <p:cNvSpPr>
            <a:spLocks noGrp="1"/>
          </p:cNvSpPr>
          <p:nvPr>
            <p:ph idx="1"/>
          </p:nvPr>
        </p:nvSpPr>
        <p:spPr/>
        <p:txBody>
          <a:bodyPr/>
          <a:lstStyle/>
          <a:p>
            <a:pPr algn="just">
              <a:lnSpc>
                <a:spcPct val="150000"/>
              </a:lnSpc>
            </a:pPr>
            <a:r>
              <a:rPr lang="en-US" dirty="0"/>
              <a:t>Google App Engine (GAE) is a Platform as a Service (PaaS) cloud-based Web hosting service on </a:t>
            </a:r>
            <a:r>
              <a:rPr lang="en-US" dirty="0" smtClean="0"/>
              <a:t>Google's </a:t>
            </a:r>
            <a:r>
              <a:rPr lang="en-US" dirty="0"/>
              <a:t>infrastructure</a:t>
            </a:r>
            <a:r>
              <a:rPr lang="en-US" dirty="0" smtClean="0"/>
              <a:t>.</a:t>
            </a:r>
          </a:p>
          <a:p>
            <a:pPr algn="just">
              <a:lnSpc>
                <a:spcPct val="150000"/>
              </a:lnSpc>
            </a:pPr>
            <a:r>
              <a:rPr lang="en-US" dirty="0"/>
              <a:t>GAE supports the following major features</a:t>
            </a:r>
            <a:r>
              <a:rPr lang="en-US" dirty="0" smtClean="0"/>
              <a:t>:</a:t>
            </a:r>
          </a:p>
          <a:p>
            <a:pPr lvl="1" algn="just">
              <a:lnSpc>
                <a:spcPct val="150000"/>
              </a:lnSpc>
            </a:pPr>
            <a:r>
              <a:rPr lang="en-US" dirty="0"/>
              <a:t>Dynamic Web services based on common standards </a:t>
            </a:r>
          </a:p>
          <a:p>
            <a:pPr lvl="1" algn="just">
              <a:lnSpc>
                <a:spcPct val="150000"/>
              </a:lnSpc>
            </a:pPr>
            <a:r>
              <a:rPr lang="en-US" dirty="0" smtClean="0"/>
              <a:t>Automatic </a:t>
            </a:r>
            <a:r>
              <a:rPr lang="en-US" dirty="0"/>
              <a:t>scaling </a:t>
            </a:r>
            <a:r>
              <a:rPr lang="en-US" dirty="0" smtClean="0"/>
              <a:t>and </a:t>
            </a:r>
            <a:r>
              <a:rPr lang="en-US" dirty="0"/>
              <a:t>load </a:t>
            </a:r>
            <a:r>
              <a:rPr lang="en-US" dirty="0" smtClean="0"/>
              <a:t>balancing</a:t>
            </a:r>
          </a:p>
          <a:p>
            <a:pPr lvl="1" algn="just">
              <a:lnSpc>
                <a:spcPct val="150000"/>
              </a:lnSpc>
            </a:pPr>
            <a:r>
              <a:rPr lang="en-US" dirty="0"/>
              <a:t>Authentication using Google's Accounts API </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36</a:t>
            </a:fld>
            <a:endParaRPr lang="en-US" altLang="en-US"/>
          </a:p>
        </p:txBody>
      </p:sp>
    </p:spTree>
    <p:extLst>
      <p:ext uri="{BB962C8B-B14F-4D97-AF65-F5344CB8AC3E}">
        <p14:creationId xmlns:p14="http://schemas.microsoft.com/office/powerpoint/2010/main" val="13604495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the Google App Engine</a:t>
            </a:r>
          </a:p>
        </p:txBody>
      </p:sp>
      <p:sp>
        <p:nvSpPr>
          <p:cNvPr id="3" name="Content Placeholder 2"/>
          <p:cNvSpPr>
            <a:spLocks noGrp="1"/>
          </p:cNvSpPr>
          <p:nvPr>
            <p:ph idx="1"/>
          </p:nvPr>
        </p:nvSpPr>
        <p:spPr/>
        <p:txBody>
          <a:bodyPr/>
          <a:lstStyle/>
          <a:p>
            <a:pPr algn="just">
              <a:lnSpc>
                <a:spcPct val="150000"/>
              </a:lnSpc>
            </a:pPr>
            <a:r>
              <a:rPr lang="en-US" dirty="0" smtClean="0"/>
              <a:t>GAE </a:t>
            </a:r>
            <a:r>
              <a:rPr lang="en-US" dirty="0"/>
              <a:t>supports the following major features</a:t>
            </a:r>
            <a:r>
              <a:rPr lang="en-US" dirty="0" smtClean="0"/>
              <a:t>:</a:t>
            </a:r>
            <a:endParaRPr lang="en-US" dirty="0"/>
          </a:p>
          <a:p>
            <a:pPr lvl="1" algn="just">
              <a:lnSpc>
                <a:spcPct val="150000"/>
              </a:lnSpc>
            </a:pPr>
            <a:r>
              <a:rPr lang="en-US" dirty="0" smtClean="0"/>
              <a:t>Persistent </a:t>
            </a:r>
            <a:r>
              <a:rPr lang="en-US" dirty="0"/>
              <a:t>storage, with query access sorting and transaction management features </a:t>
            </a:r>
          </a:p>
          <a:p>
            <a:pPr lvl="1" algn="just">
              <a:lnSpc>
                <a:spcPct val="150000"/>
              </a:lnSpc>
            </a:pPr>
            <a:r>
              <a:rPr lang="en-US" dirty="0" smtClean="0"/>
              <a:t>Task </a:t>
            </a:r>
            <a:r>
              <a:rPr lang="en-US" dirty="0"/>
              <a:t>queues and task scheduling </a:t>
            </a:r>
          </a:p>
          <a:p>
            <a:pPr lvl="1" algn="just">
              <a:lnSpc>
                <a:spcPct val="150000"/>
              </a:lnSpc>
            </a:pPr>
            <a:r>
              <a:rPr lang="en-US" dirty="0" smtClean="0"/>
              <a:t>A </a:t>
            </a:r>
            <a:r>
              <a:rPr lang="en-US" dirty="0"/>
              <a:t>client-side development environment for simulating GAE on your local system </a:t>
            </a:r>
          </a:p>
          <a:p>
            <a:pPr lvl="1" algn="just">
              <a:lnSpc>
                <a:spcPct val="150000"/>
              </a:lnSpc>
            </a:pPr>
            <a:r>
              <a:rPr lang="en-US" dirty="0" smtClean="0"/>
              <a:t>One </a:t>
            </a:r>
            <a:r>
              <a:rPr lang="en-US" dirty="0"/>
              <a:t>of either two runtime environments: Java or Python</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37</a:t>
            </a:fld>
            <a:endParaRPr lang="en-US" altLang="en-US"/>
          </a:p>
        </p:txBody>
      </p:sp>
    </p:spTree>
    <p:extLst>
      <p:ext uri="{BB962C8B-B14F-4D97-AF65-F5344CB8AC3E}">
        <p14:creationId xmlns:p14="http://schemas.microsoft.com/office/powerpoint/2010/main" val="1478979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38</a:t>
            </a:fld>
            <a:endParaRPr lang="en-US" altLang="en-US"/>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920240" y="460855"/>
            <a:ext cx="6629400" cy="5562600"/>
          </a:xfrm>
          <a:prstGeom prst="rect">
            <a:avLst/>
          </a:prstGeom>
        </p:spPr>
      </p:pic>
      <p:sp>
        <p:nvSpPr>
          <p:cNvPr id="8" name="Title 7"/>
          <p:cNvSpPr>
            <a:spLocks noGrp="1"/>
          </p:cNvSpPr>
          <p:nvPr>
            <p:ph type="title"/>
          </p:nvPr>
        </p:nvSpPr>
        <p:spPr/>
        <p:txBody>
          <a:bodyPr/>
          <a:lstStyle/>
          <a:p>
            <a:endParaRPr lang="en-US"/>
          </a:p>
        </p:txBody>
      </p:sp>
    </p:spTree>
    <p:extLst>
      <p:ext uri="{BB962C8B-B14F-4D97-AF65-F5344CB8AC3E}">
        <p14:creationId xmlns:p14="http://schemas.microsoft.com/office/powerpoint/2010/main" val="735164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838200"/>
            <a:ext cx="7391400" cy="5715000"/>
          </a:xfrm>
        </p:spPr>
        <p:txBody>
          <a:bodyPr>
            <a:normAutofit/>
          </a:bodyPr>
          <a:lstStyle/>
          <a:p>
            <a:pPr>
              <a:lnSpc>
                <a:spcPct val="150000"/>
              </a:lnSpc>
            </a:pPr>
            <a:r>
              <a:rPr lang="en-US" dirty="0"/>
              <a:t>The most important commercial part of Google's activities is its targeting advertising business: </a:t>
            </a:r>
            <a:r>
              <a:rPr lang="en-US" dirty="0" smtClean="0"/>
              <a:t>AdWords </a:t>
            </a:r>
            <a:r>
              <a:rPr lang="en-US" dirty="0"/>
              <a:t>and AdSense</a:t>
            </a:r>
            <a:r>
              <a:rPr lang="en-US" dirty="0" smtClean="0"/>
              <a:t>.</a:t>
            </a:r>
          </a:p>
          <a:p>
            <a:pPr>
              <a:lnSpc>
                <a:spcPct val="150000"/>
              </a:lnSpc>
            </a:pPr>
            <a:r>
              <a:rPr lang="en-US" dirty="0"/>
              <a:t>Google has developed a range of services including Google Analytics that </a:t>
            </a:r>
            <a:r>
              <a:rPr lang="en-US" dirty="0" smtClean="0"/>
              <a:t>supports </a:t>
            </a:r>
            <a:r>
              <a:rPr lang="en-US" dirty="0"/>
              <a:t>its targeted advertising </a:t>
            </a:r>
            <a:r>
              <a:rPr lang="en-US" dirty="0" smtClean="0"/>
              <a:t>business</a:t>
            </a:r>
          </a:p>
          <a:p>
            <a:pPr>
              <a:lnSpc>
                <a:spcPct val="150000"/>
              </a:lnSpc>
            </a:pPr>
            <a:r>
              <a:rPr lang="en-US" dirty="0"/>
              <a:t>Google applications are cloud-based applications. The range of application types offered by Google </a:t>
            </a:r>
            <a:r>
              <a:rPr lang="en-US" dirty="0" smtClean="0"/>
              <a:t>spans </a:t>
            </a:r>
            <a:r>
              <a:rPr lang="en-US" dirty="0"/>
              <a:t>a variety of types: productivity applications, mobile applications, media delivery, social </a:t>
            </a:r>
            <a:r>
              <a:rPr lang="en-US" dirty="0" smtClean="0"/>
              <a:t>interactions</a:t>
            </a:r>
            <a:r>
              <a:rPr lang="en-US" dirty="0"/>
              <a:t>, and many more</a:t>
            </a:r>
            <a:r>
              <a:rPr lang="en-US" dirty="0" smtClean="0"/>
              <a:t>.</a:t>
            </a:r>
          </a:p>
          <a:p>
            <a:pPr>
              <a:lnSpc>
                <a:spcPct val="150000"/>
              </a:lnSpc>
            </a:pPr>
            <a:r>
              <a:rPr lang="en-US" dirty="0"/>
              <a:t>Google has begun to </a:t>
            </a:r>
            <a:r>
              <a:rPr lang="en-US" dirty="0" smtClean="0"/>
              <a:t>commercialize </a:t>
            </a:r>
            <a:r>
              <a:rPr lang="en-US" dirty="0"/>
              <a:t>some of these applications as cloud-based enterprise application suites that are being </a:t>
            </a:r>
            <a:r>
              <a:rPr lang="en-US" dirty="0" smtClean="0"/>
              <a:t>widely </a:t>
            </a:r>
            <a:r>
              <a:rPr lang="en-US" dirty="0"/>
              <a:t>adopted.</a:t>
            </a:r>
            <a:endParaRPr lang="en-US" dirty="0"/>
          </a:p>
        </p:txBody>
      </p:sp>
    </p:spTree>
    <p:extLst>
      <p:ext uri="{BB962C8B-B14F-4D97-AF65-F5344CB8AC3E}">
        <p14:creationId xmlns:p14="http://schemas.microsoft.com/office/powerpoint/2010/main" val="6748505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the Google App Engine</a:t>
            </a:r>
          </a:p>
        </p:txBody>
      </p:sp>
      <p:sp>
        <p:nvSpPr>
          <p:cNvPr id="3" name="Content Placeholder 2"/>
          <p:cNvSpPr>
            <a:spLocks noGrp="1"/>
          </p:cNvSpPr>
          <p:nvPr>
            <p:ph idx="1"/>
          </p:nvPr>
        </p:nvSpPr>
        <p:spPr>
          <a:xfrm>
            <a:off x="1942415" y="1905000"/>
            <a:ext cx="6896785" cy="4006222"/>
          </a:xfrm>
        </p:spPr>
        <p:txBody>
          <a:bodyPr/>
          <a:lstStyle/>
          <a:p>
            <a:pPr algn="just">
              <a:lnSpc>
                <a:spcPct val="150000"/>
              </a:lnSpc>
            </a:pPr>
            <a:r>
              <a:rPr lang="en-US" dirty="0"/>
              <a:t>Google App Engine currently supports applications written in Java and in Python, although there are </a:t>
            </a:r>
            <a:r>
              <a:rPr lang="en-US" dirty="0" smtClean="0"/>
              <a:t>plans </a:t>
            </a:r>
            <a:r>
              <a:rPr lang="en-US" dirty="0"/>
              <a:t>to extend support to more languages in the </a:t>
            </a:r>
            <a:r>
              <a:rPr lang="en-US" dirty="0" smtClean="0"/>
              <a:t>future</a:t>
            </a:r>
          </a:p>
          <a:p>
            <a:pPr algn="just">
              <a:lnSpc>
                <a:spcPct val="150000"/>
              </a:lnSpc>
            </a:pPr>
            <a:r>
              <a:rPr lang="en-US" dirty="0"/>
              <a:t>The service is meant to be language-agnostic. </a:t>
            </a:r>
            <a:r>
              <a:rPr lang="en-US" dirty="0" smtClean="0"/>
              <a:t>A number </a:t>
            </a:r>
            <a:r>
              <a:rPr lang="en-US" dirty="0"/>
              <a:t>of Java Virtual Machine languages are compliant with GAE, as are several Python </a:t>
            </a:r>
            <a:r>
              <a:rPr lang="en-US" dirty="0" smtClean="0"/>
              <a:t>Web frameworks </a:t>
            </a:r>
            <a:r>
              <a:rPr lang="en-US" dirty="0"/>
              <a:t>that support the Web Server Gateway Interface (WSGI) and CGI</a:t>
            </a:r>
            <a:r>
              <a:rPr lang="en-US" dirty="0" smtClean="0"/>
              <a:t>.</a:t>
            </a:r>
          </a:p>
          <a:p>
            <a:pPr algn="just">
              <a:lnSpc>
                <a:spcPct val="150000"/>
              </a:lnSpc>
            </a:pPr>
            <a:r>
              <a:rPr lang="en-US" dirty="0"/>
              <a:t>Google has its own </a:t>
            </a:r>
            <a:r>
              <a:rPr lang="en-US" dirty="0" err="1" smtClean="0"/>
              <a:t>Webapp</a:t>
            </a:r>
            <a:r>
              <a:rPr lang="en-US" dirty="0" smtClean="0"/>
              <a:t> </a:t>
            </a:r>
            <a:r>
              <a:rPr lang="en-US" dirty="0"/>
              <a:t>framework designed for use with GAE.</a:t>
            </a:r>
            <a:endParaRPr lang="en-US" dirty="0" smtClean="0"/>
          </a:p>
          <a:p>
            <a:pPr algn="just">
              <a:lnSpc>
                <a:spcPct val="150000"/>
              </a:lnSpc>
            </a:pPr>
            <a:endParaRPr lang="en-US"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39</a:t>
            </a:fld>
            <a:endParaRPr lang="en-US" altLang="en-US"/>
          </a:p>
        </p:txBody>
      </p:sp>
    </p:spTree>
    <p:extLst>
      <p:ext uri="{BB962C8B-B14F-4D97-AF65-F5344CB8AC3E}">
        <p14:creationId xmlns:p14="http://schemas.microsoft.com/office/powerpoint/2010/main" val="161118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the Google App Engine</a:t>
            </a:r>
          </a:p>
        </p:txBody>
      </p:sp>
      <p:sp>
        <p:nvSpPr>
          <p:cNvPr id="3" name="Content Placeholder 2"/>
          <p:cNvSpPr>
            <a:spLocks noGrp="1"/>
          </p:cNvSpPr>
          <p:nvPr>
            <p:ph idx="1"/>
          </p:nvPr>
        </p:nvSpPr>
        <p:spPr>
          <a:xfrm>
            <a:off x="1942415" y="1905000"/>
            <a:ext cx="6896785" cy="4006222"/>
          </a:xfrm>
        </p:spPr>
        <p:txBody>
          <a:bodyPr/>
          <a:lstStyle/>
          <a:p>
            <a:pPr algn="just">
              <a:lnSpc>
                <a:spcPct val="150000"/>
              </a:lnSpc>
            </a:pPr>
            <a:r>
              <a:rPr lang="en-US" dirty="0"/>
              <a:t>Google uses the following pricing scheme: </a:t>
            </a:r>
          </a:p>
          <a:p>
            <a:pPr lvl="1" algn="just">
              <a:lnSpc>
                <a:spcPct val="150000"/>
              </a:lnSpc>
            </a:pPr>
            <a:r>
              <a:rPr lang="en-US" dirty="0" smtClean="0"/>
              <a:t>CPU </a:t>
            </a:r>
            <a:r>
              <a:rPr lang="en-US" dirty="0"/>
              <a:t>time measured in CPU hours is $0.10 per hour. </a:t>
            </a:r>
          </a:p>
          <a:p>
            <a:pPr lvl="1" algn="just">
              <a:lnSpc>
                <a:spcPct val="150000"/>
              </a:lnSpc>
            </a:pPr>
            <a:r>
              <a:rPr lang="en-US" dirty="0" smtClean="0"/>
              <a:t>Stored </a:t>
            </a:r>
            <a:r>
              <a:rPr lang="en-US" dirty="0"/>
              <a:t>data measured in </a:t>
            </a:r>
            <a:r>
              <a:rPr lang="en-US" dirty="0" err="1"/>
              <a:t>GBper</a:t>
            </a:r>
            <a:r>
              <a:rPr lang="en-US" dirty="0"/>
              <a:t> month is $0.15 per GB/month. </a:t>
            </a:r>
          </a:p>
          <a:p>
            <a:pPr lvl="1" algn="just">
              <a:lnSpc>
                <a:spcPct val="150000"/>
              </a:lnSpc>
            </a:pPr>
            <a:r>
              <a:rPr lang="en-US" dirty="0" smtClean="0"/>
              <a:t>Incoming </a:t>
            </a:r>
            <a:r>
              <a:rPr lang="en-US" dirty="0"/>
              <a:t>bandwidth measured in GB is $0.10 per GB. </a:t>
            </a:r>
          </a:p>
          <a:p>
            <a:pPr lvl="1" algn="just">
              <a:lnSpc>
                <a:spcPct val="150000"/>
              </a:lnSpc>
            </a:pPr>
            <a:r>
              <a:rPr lang="en-US" dirty="0" smtClean="0"/>
              <a:t>Outgoing </a:t>
            </a:r>
            <a:r>
              <a:rPr lang="en-US" dirty="0"/>
              <a:t>bandwidth measured in GB is $0.12 per GB. </a:t>
            </a:r>
          </a:p>
          <a:p>
            <a:pPr lvl="1" algn="just">
              <a:lnSpc>
                <a:spcPct val="150000"/>
              </a:lnSpc>
            </a:pPr>
            <a:r>
              <a:rPr lang="en-US" dirty="0" smtClean="0"/>
              <a:t>Recipients </a:t>
            </a:r>
            <a:r>
              <a:rPr lang="en-US" dirty="0"/>
              <a:t>e-mailed is $0.0001 per recipient. </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40</a:t>
            </a:fld>
            <a:endParaRPr lang="en-US" altLang="en-US"/>
          </a:p>
        </p:txBody>
      </p:sp>
    </p:spTree>
    <p:extLst>
      <p:ext uri="{BB962C8B-B14F-4D97-AF65-F5344CB8AC3E}">
        <p14:creationId xmlns:p14="http://schemas.microsoft.com/office/powerpoint/2010/main" val="23831284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44688" y="623888"/>
            <a:ext cx="6589712" cy="1281112"/>
          </a:xfrm>
        </p:spPr>
        <p:txBody>
          <a:bodyPr/>
          <a:lstStyle/>
          <a:p>
            <a:pPr eaLnBrk="1" hangingPunct="1"/>
            <a:r>
              <a:rPr lang="en-US" altLang="en-US" smtClean="0"/>
              <a:t>Summary</a:t>
            </a:r>
          </a:p>
        </p:txBody>
      </p:sp>
      <p:sp>
        <p:nvSpPr>
          <p:cNvPr id="47107" name="Content Placeholder 2"/>
          <p:cNvSpPr>
            <a:spLocks noGrp="1"/>
          </p:cNvSpPr>
          <p:nvPr>
            <p:ph idx="1"/>
          </p:nvPr>
        </p:nvSpPr>
        <p:spPr>
          <a:xfrm>
            <a:off x="1943100" y="1752600"/>
            <a:ext cx="6819900" cy="4191000"/>
          </a:xfrm>
        </p:spPr>
        <p:txBody>
          <a:bodyPr/>
          <a:lstStyle/>
          <a:p>
            <a:pPr algn="just" eaLnBrk="1" hangingPunct="1">
              <a:lnSpc>
                <a:spcPct val="150000"/>
              </a:lnSpc>
            </a:pPr>
            <a:r>
              <a:rPr lang="en-US" altLang="en-US" dirty="0" smtClean="0"/>
              <a:t>Learned </a:t>
            </a:r>
            <a:r>
              <a:rPr lang="en-US" altLang="en-US" dirty="0"/>
              <a:t>about all things </a:t>
            </a:r>
            <a:r>
              <a:rPr lang="en-US" altLang="en-US" dirty="0" smtClean="0"/>
              <a:t>Google</a:t>
            </a:r>
          </a:p>
          <a:p>
            <a:pPr algn="just" eaLnBrk="1" hangingPunct="1">
              <a:lnSpc>
                <a:spcPct val="150000"/>
              </a:lnSpc>
            </a:pPr>
            <a:r>
              <a:rPr lang="en-US" altLang="en-US" dirty="0"/>
              <a:t>The range of applications and services that Google </a:t>
            </a:r>
            <a:r>
              <a:rPr lang="en-US" altLang="en-US" dirty="0" smtClean="0"/>
              <a:t>offers </a:t>
            </a:r>
            <a:r>
              <a:rPr lang="en-US" altLang="en-US" dirty="0"/>
              <a:t>is truly impressive; the company is essentially a </a:t>
            </a:r>
            <a:r>
              <a:rPr lang="en-US" altLang="en-US" dirty="0" smtClean="0"/>
              <a:t>self-contained ecosystem</a:t>
            </a:r>
          </a:p>
          <a:p>
            <a:pPr algn="just" eaLnBrk="1" hangingPunct="1">
              <a:lnSpc>
                <a:spcPct val="150000"/>
              </a:lnSpc>
            </a:pPr>
            <a:r>
              <a:rPr lang="en-US" altLang="en-US" dirty="0"/>
              <a:t>Google's empire is </a:t>
            </a:r>
            <a:r>
              <a:rPr lang="en-US" altLang="en-US" dirty="0" smtClean="0"/>
              <a:t>built </a:t>
            </a:r>
            <a:r>
              <a:rPr lang="en-US" altLang="en-US" dirty="0"/>
              <a:t>on its highly regarded search engine. </a:t>
            </a:r>
            <a:endParaRPr lang="en-US" altLang="en-US" dirty="0" smtClean="0"/>
          </a:p>
          <a:p>
            <a:pPr algn="just" eaLnBrk="1" hangingPunct="1">
              <a:lnSpc>
                <a:spcPct val="150000"/>
              </a:lnSpc>
            </a:pPr>
            <a:r>
              <a:rPr lang="en-US" altLang="en-US" dirty="0"/>
              <a:t>The company monetized search technology by attaching </a:t>
            </a:r>
            <a:r>
              <a:rPr lang="en-US" altLang="en-US" dirty="0" smtClean="0"/>
              <a:t>target </a:t>
            </a:r>
            <a:r>
              <a:rPr lang="en-US" altLang="en-US" dirty="0"/>
              <a:t>advertising to searches that its users perform</a:t>
            </a:r>
            <a:endParaRPr lang="en-US" altLang="en-US" dirty="0" smtClean="0"/>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710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DA8826E0-706E-451C-B17D-B1E96A99E6ED}" type="slidenum">
              <a:rPr lang="en-US" altLang="en-US" smtClean="0">
                <a:solidFill>
                  <a:srgbClr val="FEFFFF"/>
                </a:solidFill>
              </a:rPr>
              <a:pPr/>
              <a:t>41</a:t>
            </a:fld>
            <a:endParaRPr lang="en-US" altLang="en-US" smtClean="0">
              <a:solidFill>
                <a:srgbClr val="FEFFFF"/>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44688" y="623888"/>
            <a:ext cx="6589712" cy="1281112"/>
          </a:xfrm>
        </p:spPr>
        <p:txBody>
          <a:bodyPr/>
          <a:lstStyle/>
          <a:p>
            <a:pPr eaLnBrk="1" hangingPunct="1"/>
            <a:r>
              <a:rPr lang="en-US" altLang="en-US" smtClean="0"/>
              <a:t>Summary</a:t>
            </a:r>
          </a:p>
        </p:txBody>
      </p:sp>
      <p:sp>
        <p:nvSpPr>
          <p:cNvPr id="47107" name="Content Placeholder 2"/>
          <p:cNvSpPr>
            <a:spLocks noGrp="1"/>
          </p:cNvSpPr>
          <p:nvPr>
            <p:ph idx="1"/>
          </p:nvPr>
        </p:nvSpPr>
        <p:spPr>
          <a:xfrm>
            <a:off x="1943100" y="1752600"/>
            <a:ext cx="6819900" cy="4191000"/>
          </a:xfrm>
        </p:spPr>
        <p:txBody>
          <a:bodyPr/>
          <a:lstStyle/>
          <a:p>
            <a:pPr algn="just" eaLnBrk="1" hangingPunct="1">
              <a:lnSpc>
                <a:spcPct val="150000"/>
              </a:lnSpc>
            </a:pPr>
            <a:r>
              <a:rPr lang="en-US" altLang="en-US" dirty="0" smtClean="0"/>
              <a:t>The </a:t>
            </a:r>
            <a:r>
              <a:rPr lang="en-US" altLang="en-US" dirty="0"/>
              <a:t>applications and services were listed, as </a:t>
            </a:r>
            <a:r>
              <a:rPr lang="en-US" altLang="en-US" dirty="0" smtClean="0"/>
              <a:t>were the </a:t>
            </a:r>
            <a:r>
              <a:rPr lang="en-US" altLang="en-US" dirty="0"/>
              <a:t>APIs that are built on these </a:t>
            </a:r>
            <a:r>
              <a:rPr lang="en-US" altLang="en-US" dirty="0" smtClean="0"/>
              <a:t>applications </a:t>
            </a:r>
            <a:r>
              <a:rPr lang="en-US" altLang="en-US" dirty="0"/>
              <a:t>and services. </a:t>
            </a:r>
            <a:endParaRPr lang="en-US" altLang="en-US" dirty="0" smtClean="0"/>
          </a:p>
          <a:p>
            <a:pPr algn="just" eaLnBrk="1" hangingPunct="1">
              <a:lnSpc>
                <a:spcPct val="150000"/>
              </a:lnSpc>
            </a:pPr>
            <a:r>
              <a:rPr lang="en-US" altLang="en-US" dirty="0"/>
              <a:t>Google makes nearly all the products accessible through its APIs. That is why </a:t>
            </a:r>
            <a:r>
              <a:rPr lang="en-US" altLang="en-US" dirty="0" smtClean="0"/>
              <a:t>you </a:t>
            </a:r>
            <a:r>
              <a:rPr lang="en-US" altLang="en-US" dirty="0"/>
              <a:t>find Google's services on so many of the world's Web sites</a:t>
            </a:r>
            <a:r>
              <a:rPr lang="en-US" altLang="en-US" dirty="0" smtClean="0"/>
              <a:t>.</a:t>
            </a:r>
          </a:p>
          <a:p>
            <a:pPr algn="just" eaLnBrk="1" hangingPunct="1">
              <a:lnSpc>
                <a:spcPct val="150000"/>
              </a:lnSpc>
            </a:pPr>
            <a:r>
              <a:rPr lang="en-US" altLang="en-US" dirty="0"/>
              <a:t>Google App Engine, a Platform </a:t>
            </a:r>
            <a:r>
              <a:rPr lang="en-US" altLang="en-US" dirty="0" smtClean="0"/>
              <a:t>as a </a:t>
            </a:r>
            <a:r>
              <a:rPr lang="en-US" altLang="en-US" dirty="0"/>
              <a:t>Service Web-hosting offering </a:t>
            </a:r>
            <a:r>
              <a:rPr lang="en-US" altLang="en-US" dirty="0" smtClean="0"/>
              <a:t>that </a:t>
            </a:r>
            <a:r>
              <a:rPr lang="en-US" altLang="en-US" dirty="0"/>
              <a:t>allows you to create Web applications and deploy them on Google's own infrastructure.</a:t>
            </a:r>
            <a:endParaRPr lang="en-US" altLang="en-US" dirty="0" smtClean="0"/>
          </a:p>
        </p:txBody>
      </p:sp>
      <p:sp>
        <p:nvSpPr>
          <p:cNvPr id="4" name="Footer Placeholder 3"/>
          <p:cNvSpPr>
            <a:spLocks noGrp="1"/>
          </p:cNvSpPr>
          <p:nvPr>
            <p:ph type="ftr" sz="quarter" idx="11"/>
          </p:nvPr>
        </p:nvSpPr>
        <p:spPr/>
        <p:txBody>
          <a:bodyPr/>
          <a:lstStyle/>
          <a:p>
            <a:pPr>
              <a:defRPr/>
            </a:pPr>
            <a:r>
              <a:rPr lang="en-US" altLang="en-US"/>
              <a:t>Copyright © 2016 FPT University</a:t>
            </a:r>
            <a:endParaRPr lang="es-ES" altLang="en-US"/>
          </a:p>
        </p:txBody>
      </p:sp>
      <p:sp>
        <p:nvSpPr>
          <p:cNvPr id="4710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solidFill>
                  <a:srgbClr val="FEFFFF"/>
                </a:solidFill>
              </a:rPr>
              <a:t>1-</a:t>
            </a:r>
            <a:fld id="{DA8826E0-706E-451C-B17D-B1E96A99E6ED}" type="slidenum">
              <a:rPr lang="en-US" altLang="en-US" smtClean="0">
                <a:solidFill>
                  <a:srgbClr val="FEFFFF"/>
                </a:solidFill>
              </a:rPr>
              <a:pPr/>
              <a:t>42</a:t>
            </a:fld>
            <a:endParaRPr lang="en-US" altLang="en-US" smtClean="0">
              <a:solidFill>
                <a:srgbClr val="FEFFFF"/>
              </a:solidFill>
            </a:endParaRPr>
          </a:p>
        </p:txBody>
      </p:sp>
    </p:spTree>
    <p:extLst>
      <p:ext uri="{BB962C8B-B14F-4D97-AF65-F5344CB8AC3E}">
        <p14:creationId xmlns:p14="http://schemas.microsoft.com/office/powerpoint/2010/main" val="3024645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6934200" cy="1280890"/>
          </a:xfrm>
        </p:spPr>
        <p:txBody>
          <a:bodyPr/>
          <a:lstStyle/>
          <a:p>
            <a:r>
              <a:rPr lang="en-US" dirty="0"/>
              <a:t>Exploring Google Applications</a:t>
            </a:r>
          </a:p>
        </p:txBody>
      </p:sp>
      <p:sp>
        <p:nvSpPr>
          <p:cNvPr id="3" name="Content Placeholder 2"/>
          <p:cNvSpPr>
            <a:spLocks noGrp="1"/>
          </p:cNvSpPr>
          <p:nvPr>
            <p:ph idx="1"/>
          </p:nvPr>
        </p:nvSpPr>
        <p:spPr>
          <a:xfrm>
            <a:off x="1600201" y="1447800"/>
            <a:ext cx="7315200" cy="4800600"/>
          </a:xfrm>
        </p:spPr>
        <p:txBody>
          <a:bodyPr/>
          <a:lstStyle/>
          <a:p>
            <a:pPr algn="just">
              <a:lnSpc>
                <a:spcPct val="150000"/>
              </a:lnSpc>
            </a:pPr>
            <a:r>
              <a:rPr lang="en-US" dirty="0"/>
              <a:t>Google's cloud computing services falls under two </a:t>
            </a:r>
            <a:r>
              <a:rPr lang="en-US" dirty="0" smtClean="0"/>
              <a:t>umbrellas</a:t>
            </a:r>
            <a:r>
              <a:rPr lang="en-US" dirty="0"/>
              <a:t>:</a:t>
            </a:r>
            <a:endParaRPr lang="en-US" dirty="0" smtClean="0"/>
          </a:p>
          <a:p>
            <a:pPr lvl="1" algn="just">
              <a:lnSpc>
                <a:spcPct val="150000"/>
              </a:lnSpc>
            </a:pPr>
            <a:r>
              <a:rPr lang="en-US" sz="1800" dirty="0"/>
              <a:t>The first and best-known offerings are an </a:t>
            </a:r>
            <a:r>
              <a:rPr lang="en-US" sz="1800" dirty="0" smtClean="0"/>
              <a:t>extensive </a:t>
            </a:r>
            <a:r>
              <a:rPr lang="en-US" sz="1800" dirty="0"/>
              <a:t>set of very popular applications that Google offers to the general public. These applications </a:t>
            </a:r>
            <a:r>
              <a:rPr lang="en-US" sz="1800" dirty="0" smtClean="0"/>
              <a:t>include </a:t>
            </a:r>
            <a:r>
              <a:rPr lang="en-US" sz="1800" dirty="0"/>
              <a:t>Google Docs, Google Health, Picasa, Google Mail, Google Earth, and many </a:t>
            </a:r>
            <a:r>
              <a:rPr lang="en-US" sz="1800" dirty="0" smtClean="0"/>
              <a:t>more</a:t>
            </a:r>
          </a:p>
          <a:p>
            <a:pPr lvl="1" algn="just">
              <a:lnSpc>
                <a:spcPct val="150000"/>
              </a:lnSpc>
            </a:pPr>
            <a:r>
              <a:rPr lang="en-US" sz="1800" dirty="0"/>
              <a:t>The second of Google's cloud offerings is its Platform as a Service developer tools. In April </a:t>
            </a:r>
            <a:r>
              <a:rPr lang="en-US" sz="1800" dirty="0" smtClean="0"/>
              <a:t>2008, Google </a:t>
            </a:r>
            <a:r>
              <a:rPr lang="en-US" sz="1800" dirty="0"/>
              <a:t>introduced a development platform for hosted Web applications using Google's infrastructure </a:t>
            </a:r>
            <a:r>
              <a:rPr lang="en-US" sz="1800" dirty="0" smtClean="0"/>
              <a:t>called </a:t>
            </a:r>
            <a:r>
              <a:rPr lang="en-US" sz="1800" dirty="0"/>
              <a:t>the Google App Engine (GAE).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4</a:t>
            </a:fld>
            <a:endParaRPr lang="en-US" altLang="en-US"/>
          </a:p>
        </p:txBody>
      </p:sp>
    </p:spTree>
    <p:extLst>
      <p:ext uri="{BB962C8B-B14F-4D97-AF65-F5344CB8AC3E}">
        <p14:creationId xmlns:p14="http://schemas.microsoft.com/office/powerpoint/2010/main" val="2725589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6934200" cy="1280890"/>
          </a:xfrm>
        </p:spPr>
        <p:txBody>
          <a:bodyPr/>
          <a:lstStyle/>
          <a:p>
            <a:r>
              <a:rPr lang="en-US" dirty="0"/>
              <a:t>Google Products</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5</a:t>
            </a:fld>
            <a:endParaRPr lang="en-US" altLang="en-US"/>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1733604" y="1304359"/>
            <a:ext cx="7009606" cy="5431971"/>
          </a:xfrm>
          <a:prstGeom prst="rect">
            <a:avLst/>
          </a:prstGeom>
        </p:spPr>
      </p:pic>
    </p:spTree>
    <p:extLst>
      <p:ext uri="{BB962C8B-B14F-4D97-AF65-F5344CB8AC3E}">
        <p14:creationId xmlns:p14="http://schemas.microsoft.com/office/powerpoint/2010/main" val="2349510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329517"/>
            <a:ext cx="6934200" cy="1280890"/>
          </a:xfrm>
        </p:spPr>
        <p:txBody>
          <a:bodyPr/>
          <a:lstStyle/>
          <a:p>
            <a:r>
              <a:rPr lang="en-US" dirty="0"/>
              <a:t>Surveying the Google Application Portfolio</a:t>
            </a:r>
          </a:p>
        </p:txBody>
      </p:sp>
      <p:sp>
        <p:nvSpPr>
          <p:cNvPr id="3" name="Content Placeholder 2"/>
          <p:cNvSpPr>
            <a:spLocks noGrp="1"/>
          </p:cNvSpPr>
          <p:nvPr>
            <p:ph idx="1"/>
          </p:nvPr>
        </p:nvSpPr>
        <p:spPr>
          <a:xfrm>
            <a:off x="1600201" y="1447800"/>
            <a:ext cx="7315200" cy="4800600"/>
          </a:xfrm>
        </p:spPr>
        <p:txBody>
          <a:bodyPr/>
          <a:lstStyle/>
          <a:p>
            <a:pPr algn="just">
              <a:lnSpc>
                <a:spcPct val="150000"/>
              </a:lnSpc>
            </a:pPr>
            <a:r>
              <a:rPr lang="en-US" dirty="0"/>
              <a:t>It is fair to say that nearly all the products in Google's application and service portfolio are cloud </a:t>
            </a:r>
            <a:r>
              <a:rPr lang="en-US" dirty="0" smtClean="0"/>
              <a:t>computing </a:t>
            </a:r>
            <a:r>
              <a:rPr lang="en-US" dirty="0"/>
              <a:t>services in that they all rely on systems staged worldwide on Google's one million plus </a:t>
            </a:r>
            <a:r>
              <a:rPr lang="en-US" dirty="0" smtClean="0"/>
              <a:t>servers </a:t>
            </a:r>
            <a:r>
              <a:rPr lang="en-US" dirty="0"/>
              <a:t>in nearly 30 datacenters</a:t>
            </a:r>
            <a:r>
              <a:rPr lang="en-US" dirty="0" smtClean="0"/>
              <a:t>.</a:t>
            </a:r>
          </a:p>
          <a:p>
            <a:pPr algn="just">
              <a:lnSpc>
                <a:spcPct val="150000"/>
              </a:lnSpc>
            </a:pPr>
            <a:r>
              <a:rPr lang="en-US" dirty="0"/>
              <a:t>Roughly 17 of the 48services listed leverage Google's search engine in </a:t>
            </a:r>
            <a:r>
              <a:rPr lang="en-US" dirty="0" smtClean="0"/>
              <a:t>some </a:t>
            </a:r>
            <a:r>
              <a:rPr lang="en-US" dirty="0"/>
              <a:t>specific way. Some of these search-related sites search through selected content such as Books, </a:t>
            </a:r>
            <a:r>
              <a:rPr lang="en-US" dirty="0" smtClean="0"/>
              <a:t>Images</a:t>
            </a:r>
            <a:r>
              <a:rPr lang="en-US" dirty="0"/>
              <a:t>, Scholar, Trends, and more. </a:t>
            </a:r>
            <a:endParaRPr lang="en-US" dirty="0" smtClean="0"/>
          </a:p>
          <a:p>
            <a:pPr algn="just">
              <a:lnSpc>
                <a:spcPct val="150000"/>
              </a:lnSpc>
            </a:pPr>
            <a:r>
              <a:rPr lang="en-US" dirty="0"/>
              <a:t>Other sites such as Blog Search, Finance, News, and some others </a:t>
            </a:r>
            <a:r>
              <a:rPr lang="en-US" dirty="0" smtClean="0"/>
              <a:t>take </a:t>
            </a:r>
            <a:r>
              <a:rPr lang="en-US" dirty="0"/>
              <a:t>the search results and format them into </a:t>
            </a:r>
            <a:r>
              <a:rPr lang="en-US" dirty="0" smtClean="0"/>
              <a:t>an Aggregation </a:t>
            </a:r>
            <a:r>
              <a:rPr lang="en-US" dirty="0"/>
              <a:t>page.</a:t>
            </a:r>
            <a:endParaRPr lang="en-US" sz="1800" dirty="0"/>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6</a:t>
            </a:fld>
            <a:endParaRPr lang="en-US" altLang="en-US"/>
          </a:p>
        </p:txBody>
      </p:sp>
    </p:spTree>
    <p:extLst>
      <p:ext uri="{BB962C8B-B14F-4D97-AF65-F5344CB8AC3E}">
        <p14:creationId xmlns:p14="http://schemas.microsoft.com/office/powerpoint/2010/main" val="3851966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720" y="644159"/>
            <a:ext cx="6934200" cy="965883"/>
          </a:xfrm>
        </p:spPr>
        <p:txBody>
          <a:bodyPr/>
          <a:lstStyle/>
          <a:p>
            <a:r>
              <a:rPr lang="en-US" dirty="0"/>
              <a:t>Google's Finance</a:t>
            </a:r>
          </a:p>
        </p:txBody>
      </p:sp>
      <p:sp>
        <p:nvSpPr>
          <p:cNvPr id="4" name="Footer Placeholder 3"/>
          <p:cNvSpPr>
            <a:spLocks noGrp="1"/>
          </p:cNvSpPr>
          <p:nvPr>
            <p:ph type="ftr" sz="quarter" idx="11"/>
          </p:nvPr>
        </p:nvSpPr>
        <p:spPr/>
        <p:txBody>
          <a:bodyPr/>
          <a:lstStyle/>
          <a:p>
            <a:pPr>
              <a:defRPr/>
            </a:pPr>
            <a:r>
              <a:rPr lang="en-US" altLang="en-US" smtClean="0"/>
              <a:t>Copyright © 2016 FPT University</a:t>
            </a:r>
            <a:endParaRPr lang="es-ES" altLang="en-US"/>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7</a:t>
            </a:fld>
            <a:endParaRPr lang="en-US" altLang="en-US"/>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2125980" y="1284397"/>
            <a:ext cx="5821680" cy="4881771"/>
          </a:xfrm>
          <a:prstGeom prst="rect">
            <a:avLst/>
          </a:prstGeom>
        </p:spPr>
      </p:pic>
    </p:spTree>
    <p:extLst>
      <p:ext uri="{BB962C8B-B14F-4D97-AF65-F5344CB8AC3E}">
        <p14:creationId xmlns:p14="http://schemas.microsoft.com/office/powerpoint/2010/main" val="190511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Indexed </a:t>
            </a:r>
            <a:r>
              <a:rPr lang="en-US" dirty="0" smtClean="0"/>
              <a:t>search</a:t>
            </a:r>
            <a:endParaRPr lang="en-US" dirty="0"/>
          </a:p>
        </p:txBody>
      </p:sp>
      <p:sp>
        <p:nvSpPr>
          <p:cNvPr id="3" name="Content Placeholder 2"/>
          <p:cNvSpPr>
            <a:spLocks noGrp="1"/>
          </p:cNvSpPr>
          <p:nvPr>
            <p:ph idx="1"/>
          </p:nvPr>
        </p:nvSpPr>
        <p:spPr>
          <a:xfrm>
            <a:off x="1943100" y="1676400"/>
            <a:ext cx="6972985" cy="4114800"/>
          </a:xfrm>
        </p:spPr>
        <p:txBody>
          <a:bodyPr/>
          <a:lstStyle/>
          <a:p>
            <a:pPr algn="just">
              <a:lnSpc>
                <a:spcPct val="150000"/>
              </a:lnSpc>
            </a:pPr>
            <a:r>
              <a:rPr lang="en-US" dirty="0"/>
              <a:t>Google's search technology is based on automated page indexing and information retrieval by </a:t>
            </a:r>
            <a:r>
              <a:rPr lang="en-US" dirty="0" smtClean="0"/>
              <a:t>Web crawlers</a:t>
            </a:r>
            <a:r>
              <a:rPr lang="en-US" dirty="0"/>
              <a:t>, also called spiders or robots</a:t>
            </a:r>
            <a:r>
              <a:rPr lang="en-US" dirty="0" smtClean="0"/>
              <a:t>.</a:t>
            </a:r>
          </a:p>
          <a:p>
            <a:pPr algn="just">
              <a:lnSpc>
                <a:spcPct val="150000"/>
              </a:lnSpc>
            </a:pPr>
            <a:r>
              <a:rPr lang="en-US" dirty="0"/>
              <a:t>Content on pages is scanned </a:t>
            </a:r>
            <a:r>
              <a:rPr lang="en-US" dirty="0" smtClean="0"/>
              <a:t>up to </a:t>
            </a:r>
            <a:r>
              <a:rPr lang="en-US" dirty="0"/>
              <a:t>a certain number of words and </a:t>
            </a:r>
            <a:r>
              <a:rPr lang="en-US" dirty="0" smtClean="0"/>
              <a:t>placed </a:t>
            </a:r>
            <a:r>
              <a:rPr lang="en-US" dirty="0"/>
              <a:t>into an index. Google also caches copies of certain Web pages and stores copies of documents it </a:t>
            </a:r>
            <a:r>
              <a:rPr lang="en-US" dirty="0" smtClean="0"/>
              <a:t>finds </a:t>
            </a:r>
            <a:r>
              <a:rPr lang="en-US" dirty="0"/>
              <a:t>such as DOC or PDF files in its cache</a:t>
            </a:r>
            <a:r>
              <a:rPr lang="en-US" dirty="0" smtClean="0"/>
              <a:t>.</a:t>
            </a:r>
          </a:p>
        </p:txBody>
      </p:sp>
      <p:sp>
        <p:nvSpPr>
          <p:cNvPr id="4" name="Footer Placeholder 3"/>
          <p:cNvSpPr>
            <a:spLocks noGrp="1"/>
          </p:cNvSpPr>
          <p:nvPr>
            <p:ph type="ftr" sz="quarter" idx="11"/>
          </p:nvPr>
        </p:nvSpPr>
        <p:spPr/>
        <p:txBody>
          <a:bodyPr/>
          <a:lstStyle/>
          <a:p>
            <a:pPr>
              <a:defRPr/>
            </a:pPr>
            <a:r>
              <a:rPr lang="en-US" altLang="en-US" dirty="0" smtClean="0"/>
              <a:t>Copyright © 2016 FPT University</a:t>
            </a:r>
            <a:endParaRPr lang="es-ES" altLang="en-US" dirty="0"/>
          </a:p>
        </p:txBody>
      </p:sp>
      <p:sp>
        <p:nvSpPr>
          <p:cNvPr id="5" name="Slide Number Placeholder 4"/>
          <p:cNvSpPr>
            <a:spLocks noGrp="1"/>
          </p:cNvSpPr>
          <p:nvPr>
            <p:ph type="sldNum" sz="quarter" idx="12"/>
          </p:nvPr>
        </p:nvSpPr>
        <p:spPr/>
        <p:txBody>
          <a:bodyPr/>
          <a:lstStyle/>
          <a:p>
            <a:pPr>
              <a:defRPr/>
            </a:pPr>
            <a:r>
              <a:rPr lang="en-US" altLang="en-US" smtClean="0"/>
              <a:t>1-</a:t>
            </a:r>
            <a:fld id="{398D13DE-68E5-4CF5-B20C-79155BC509E8}" type="slidenum">
              <a:rPr lang="en-US" altLang="en-US" smtClean="0"/>
              <a:pPr>
                <a:defRPr/>
              </a:pPr>
              <a:t>8</a:t>
            </a:fld>
            <a:endParaRPr lang="en-US" altLang="en-US"/>
          </a:p>
        </p:txBody>
      </p:sp>
    </p:spTree>
    <p:extLst>
      <p:ext uri="{BB962C8B-B14F-4D97-AF65-F5344CB8AC3E}">
        <p14:creationId xmlns:p14="http://schemas.microsoft.com/office/powerpoint/2010/main" val="1052422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5499</TotalTime>
  <Words>2350</Words>
  <Application>Microsoft Office PowerPoint</Application>
  <PresentationFormat>On-screen Show (4:3)</PresentationFormat>
  <Paragraphs>217</Paragraphs>
  <Slides>43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Century Gothic</vt:lpstr>
      <vt:lpstr>Wingdings 3</vt:lpstr>
      <vt:lpstr>Wisp</vt:lpstr>
      <vt:lpstr>Chapter 8</vt:lpstr>
      <vt:lpstr>Learning Objectives</vt:lpstr>
      <vt:lpstr>PowerPoint Presentation</vt:lpstr>
      <vt:lpstr>PowerPoint Presentation</vt:lpstr>
      <vt:lpstr>Exploring Google Applications</vt:lpstr>
      <vt:lpstr>Google Products</vt:lpstr>
      <vt:lpstr>Surveying the Google Application Portfolio</vt:lpstr>
      <vt:lpstr>Google's Finance</vt:lpstr>
      <vt:lpstr>Indexed search</vt:lpstr>
      <vt:lpstr>Indexed search</vt:lpstr>
      <vt:lpstr>The dark Web</vt:lpstr>
      <vt:lpstr>The Deep Web includes:</vt:lpstr>
      <vt:lpstr>Aggregation &amp; disintermediation</vt:lpstr>
      <vt:lpstr>Productivity applications and services</vt:lpstr>
      <vt:lpstr>Google Products</vt:lpstr>
      <vt:lpstr>Google Products</vt:lpstr>
      <vt:lpstr>Google Products</vt:lpstr>
      <vt:lpstr>Google Products</vt:lpstr>
      <vt:lpstr>Google Products</vt:lpstr>
      <vt:lpstr>Google Products</vt:lpstr>
      <vt:lpstr>Google Products</vt:lpstr>
      <vt:lpstr>Enterprise offerings</vt:lpstr>
      <vt:lpstr>AdWords</vt:lpstr>
      <vt:lpstr>AdWords</vt:lpstr>
      <vt:lpstr>Google Analytics</vt:lpstr>
      <vt:lpstr>Google Analytics</vt:lpstr>
      <vt:lpstr>Google Translate </vt:lpstr>
      <vt:lpstr>Google Translate </vt:lpstr>
      <vt:lpstr>Exploring the Google Toolkit</vt:lpstr>
      <vt:lpstr>Exploring the Google Toolkit</vt:lpstr>
      <vt:lpstr>Exploring the Google Toolkit</vt:lpstr>
      <vt:lpstr>The Google APIs</vt:lpstr>
      <vt:lpstr>The Google APIs</vt:lpstr>
      <vt:lpstr>The Google APIs</vt:lpstr>
      <vt:lpstr>PowerPoint Presentation</vt:lpstr>
      <vt:lpstr>Google APIs</vt:lpstr>
      <vt:lpstr>Working with the Google App Engine</vt:lpstr>
      <vt:lpstr>Working with the Google App Engine</vt:lpstr>
      <vt:lpstr>PowerPoint Presentation</vt:lpstr>
      <vt:lpstr>Working with the Google App Engine</vt:lpstr>
      <vt:lpstr>Working with the Google App Engine</vt:lpstr>
      <vt:lpstr>Summary</vt:lpstr>
      <vt:lpstr>Summary</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Administrator</cp:lastModifiedBy>
  <cp:revision>137</cp:revision>
  <dcterms:created xsi:type="dcterms:W3CDTF">2011-09-21T16:10:10Z</dcterms:created>
  <dcterms:modified xsi:type="dcterms:W3CDTF">2017-02-07T10:15:55Z</dcterms:modified>
</cp:coreProperties>
</file>