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40" r:id="rId1"/>
  </p:sldMasterIdLst>
  <p:notesMasterIdLst>
    <p:notesMasterId r:id="rId31"/>
  </p:notesMasterIdLst>
  <p:sldIdLst>
    <p:sldId id="256" r:id="rId2"/>
    <p:sldId id="257" r:id="rId3"/>
    <p:sldId id="317" r:id="rId4"/>
    <p:sldId id="319" r:id="rId5"/>
    <p:sldId id="320" r:id="rId6"/>
    <p:sldId id="321" r:id="rId7"/>
    <p:sldId id="323" r:id="rId8"/>
    <p:sldId id="318" r:id="rId9"/>
    <p:sldId id="322"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9" r:id="rId25"/>
    <p:sldId id="340" r:id="rId26"/>
    <p:sldId id="341" r:id="rId27"/>
    <p:sldId id="342" r:id="rId28"/>
    <p:sldId id="343" r:id="rId29"/>
    <p:sldId id="316"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28" autoAdjust="0"/>
  </p:normalViewPr>
  <p:slideViewPr>
    <p:cSldViewPr>
      <p:cViewPr varScale="1">
        <p:scale>
          <a:sx n="63" d="100"/>
          <a:sy n="63" d="100"/>
        </p:scale>
        <p:origin x="7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B9C8CB7-5786-483E-AC80-70CACBC1BE54}" type="datetimeFigureOut">
              <a:rPr lang="en-US"/>
              <a:pPr>
                <a:defRPr/>
              </a:pPr>
              <a:t>3/21/2017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575F9B1-C2A4-455B-B287-FE6872AF6039}" type="slidenum">
              <a:rPr lang="en-US" altLang="en-US"/>
              <a:pPr>
                <a:defRPr/>
              </a:pPr>
              <a:t>‹#›</a:t>
            </a:fld>
            <a:endParaRPr lang="en-US" altLang="en-US"/>
          </a:p>
        </p:txBody>
      </p:sp>
    </p:spTree>
    <p:extLst>
      <p:ext uri="{BB962C8B-B14F-4D97-AF65-F5344CB8AC3E}">
        <p14:creationId xmlns:p14="http://schemas.microsoft.com/office/powerpoint/2010/main" val="157159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B37185-8433-4153-9EC1-CDC8227C6373}" type="slidenum">
              <a:rPr lang="en-US" altLang="en-US" smtClean="0"/>
              <a:pPr>
                <a:spcBef>
                  <a:spcPct val="0"/>
                </a:spcBef>
              </a:pPr>
              <a:t>0</a:t>
            </a:fld>
            <a:endParaRPr lang="en-US" altLang="en-US" smtClean="0"/>
          </a:p>
        </p:txBody>
      </p:sp>
    </p:spTree>
    <p:extLst>
      <p:ext uri="{BB962C8B-B14F-4D97-AF65-F5344CB8AC3E}">
        <p14:creationId xmlns:p14="http://schemas.microsoft.com/office/powerpoint/2010/main" val="391124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8B6604-FD9A-4C07-A426-18BE36A52CC3}"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36192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CAFB5C38-BFFC-4951-A738-AA885F8376CF}" type="datetime1">
              <a:rPr lang="en-US"/>
              <a:pPr>
                <a:defRPr/>
              </a:pPr>
              <a:t>3/21/2017</a:t>
            </a:fld>
            <a:endParaRPr lang="en-US" dirty="0"/>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r>
              <a:rPr lang="en-US" altLang="en-US"/>
              <a:t>1-</a:t>
            </a:r>
            <a:fld id="{0B8DC797-1A8B-48A6-A253-6C3FCDA5517F}" type="slidenum">
              <a:rPr lang="en-US" altLang="en-US"/>
              <a:pPr>
                <a:defRPr/>
              </a:pPr>
              <a:t>‹#›</a:t>
            </a:fld>
            <a:endParaRPr lang="en-US" altLang="en-US"/>
          </a:p>
        </p:txBody>
      </p:sp>
    </p:spTree>
    <p:extLst>
      <p:ext uri="{BB962C8B-B14F-4D97-AF65-F5344CB8AC3E}">
        <p14:creationId xmlns:p14="http://schemas.microsoft.com/office/powerpoint/2010/main" val="375194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435BF1-677C-4D80-B195-36416E37E5AF}" type="datetime1">
              <a:rPr lang="en-US"/>
              <a:pPr>
                <a:defRPr/>
              </a:pPr>
              <a:t>3/21/2017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467983B8-4C2F-4693-B41F-973E9F9D148F}" type="slidenum">
              <a:rPr lang="en-US" altLang="en-US"/>
              <a:pPr>
                <a:defRPr/>
              </a:pPr>
              <a:t>‹#›</a:t>
            </a:fld>
            <a:endParaRPr lang="en-US" altLang="en-US"/>
          </a:p>
        </p:txBody>
      </p:sp>
    </p:spTree>
    <p:extLst>
      <p:ext uri="{BB962C8B-B14F-4D97-AF65-F5344CB8AC3E}">
        <p14:creationId xmlns:p14="http://schemas.microsoft.com/office/powerpoint/2010/main" val="33846559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40B0D977-5C6C-4A71-947B-CA74FEA54A54}" type="datetime1">
              <a:rPr lang="en-US"/>
              <a:pPr>
                <a:defRPr/>
              </a:pPr>
              <a:t>3/21/2017</a:t>
            </a:fld>
            <a:endParaRPr lang="en-US"/>
          </a:p>
        </p:txBody>
      </p:sp>
      <p:sp>
        <p:nvSpPr>
          <p:cNvPr id="9" name="Footer Placeholder 4"/>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D0FC5E2A-F6D8-44E8-96D8-B860022A5243}" type="slidenum">
              <a:rPr lang="en-US" altLang="en-US"/>
              <a:pPr>
                <a:defRPr/>
              </a:pPr>
              <a:t>‹#›</a:t>
            </a:fld>
            <a:endParaRPr lang="en-US" altLang="en-US"/>
          </a:p>
        </p:txBody>
      </p:sp>
    </p:spTree>
    <p:extLst>
      <p:ext uri="{BB962C8B-B14F-4D97-AF65-F5344CB8AC3E}">
        <p14:creationId xmlns:p14="http://schemas.microsoft.com/office/powerpoint/2010/main" val="5033724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24C1270-0B1C-42CD-8684-1D1E9E72381F}" type="datetime1">
              <a:rPr lang="en-US"/>
              <a:pPr>
                <a:defRPr/>
              </a:pPr>
              <a:t>3/21/2017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7C85E758-6DFF-4D98-85FB-1B69D63D3062}" type="slidenum">
              <a:rPr lang="en-US" altLang="en-US"/>
              <a:pPr>
                <a:defRPr/>
              </a:pPr>
              <a:t>‹#›</a:t>
            </a:fld>
            <a:endParaRPr lang="en-US" altLang="en-US"/>
          </a:p>
        </p:txBody>
      </p:sp>
    </p:spTree>
    <p:extLst>
      <p:ext uri="{BB962C8B-B14F-4D97-AF65-F5344CB8AC3E}">
        <p14:creationId xmlns:p14="http://schemas.microsoft.com/office/powerpoint/2010/main" val="25952308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F9521243-EF59-4686-BE99-1AD86F045C2E}" type="datetime1">
              <a:rPr lang="en-US"/>
              <a:pPr>
                <a:defRPr/>
              </a:pPr>
              <a:t>3/21/2017</a:t>
            </a:fld>
            <a:endParaRPr lang="en-US"/>
          </a:p>
        </p:txBody>
      </p:sp>
      <p:sp>
        <p:nvSpPr>
          <p:cNvPr id="9"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C5186A77-313C-4A03-B758-905E05E77A12}" type="slidenum">
              <a:rPr lang="en-US" altLang="en-US"/>
              <a:pPr>
                <a:defRPr/>
              </a:pPr>
              <a:t>‹#›</a:t>
            </a:fld>
            <a:endParaRPr lang="en-US" altLang="en-US"/>
          </a:p>
        </p:txBody>
      </p:sp>
    </p:spTree>
    <p:extLst>
      <p:ext uri="{BB962C8B-B14F-4D97-AF65-F5344CB8AC3E}">
        <p14:creationId xmlns:p14="http://schemas.microsoft.com/office/powerpoint/2010/main" val="4204494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49586262-383C-4222-9902-C6DC8E9D8005}" type="datetime1">
              <a:rPr lang="en-US"/>
              <a:pPr>
                <a:defRPr/>
              </a:pPr>
              <a:t>3/21/2017</a:t>
            </a:fld>
            <a:endParaRPr lang="en-US"/>
          </a:p>
        </p:txBody>
      </p:sp>
      <p:sp>
        <p:nvSpPr>
          <p:cNvPr id="7"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43328C89-8FDB-47A3-9865-2D2CD1649F19}" type="slidenum">
              <a:rPr lang="en-US" altLang="en-US"/>
              <a:pPr>
                <a:defRPr/>
              </a:pPr>
              <a:t>‹#›</a:t>
            </a:fld>
            <a:endParaRPr lang="en-US" altLang="en-US"/>
          </a:p>
        </p:txBody>
      </p:sp>
    </p:spTree>
    <p:extLst>
      <p:ext uri="{BB962C8B-B14F-4D97-AF65-F5344CB8AC3E}">
        <p14:creationId xmlns:p14="http://schemas.microsoft.com/office/powerpoint/2010/main" val="123201949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900252-4520-432E-8B61-688FECFC3C1B}" type="datetime1">
              <a:rPr lang="en-US"/>
              <a:pPr>
                <a:defRPr/>
              </a:pPr>
              <a:t>3/21/2017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F8C6B100-2EF1-4D13-8621-9468ABAF9C9D}" type="slidenum">
              <a:rPr lang="en-US" altLang="en-US"/>
              <a:pPr>
                <a:defRPr/>
              </a:pPr>
              <a:t>‹#›</a:t>
            </a:fld>
            <a:endParaRPr lang="en-US" altLang="en-US"/>
          </a:p>
        </p:txBody>
      </p:sp>
    </p:spTree>
    <p:extLst>
      <p:ext uri="{BB962C8B-B14F-4D97-AF65-F5344CB8AC3E}">
        <p14:creationId xmlns:p14="http://schemas.microsoft.com/office/powerpoint/2010/main" val="310242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A76F8BA-1628-4966-8EC0-0AA01B58E5B4}" type="datetime1">
              <a:rPr lang="en-US"/>
              <a:pPr>
                <a:defRPr/>
              </a:pPr>
              <a:t>3/21/2017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24AA7BCB-4F12-49C1-8758-59B4E234D3B1}" type="slidenum">
              <a:rPr lang="en-US" altLang="en-US"/>
              <a:pPr>
                <a:defRPr/>
              </a:pPr>
              <a:t>‹#›</a:t>
            </a:fld>
            <a:endParaRPr lang="en-US" altLang="en-US"/>
          </a:p>
        </p:txBody>
      </p:sp>
    </p:spTree>
    <p:extLst>
      <p:ext uri="{BB962C8B-B14F-4D97-AF65-F5344CB8AC3E}">
        <p14:creationId xmlns:p14="http://schemas.microsoft.com/office/powerpoint/2010/main" val="153000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98D5D37-EFC4-4BAF-BF67-B68175B57625}" type="datetime1">
              <a:rPr lang="en-US"/>
              <a:pPr>
                <a:defRPr/>
              </a:pPr>
              <a:t>3/21/2017</a:t>
            </a:fld>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228600" y="787400"/>
            <a:ext cx="868363" cy="365125"/>
          </a:xfrm>
        </p:spPr>
        <p:txBody>
          <a:bodyPr/>
          <a:lstStyle>
            <a:lvl1pPr>
              <a:defRPr dirty="0"/>
            </a:lvl1pPr>
          </a:lstStyle>
          <a:p>
            <a:pPr>
              <a:defRPr/>
            </a:pPr>
            <a:r>
              <a:rPr lang="en-US" altLang="en-US"/>
              <a:t>1-</a:t>
            </a:r>
            <a:fld id="{398D13DE-68E5-4CF5-B20C-79155BC509E8}" type="slidenum">
              <a:rPr lang="en-US" altLang="en-US"/>
              <a:pPr>
                <a:defRPr/>
              </a:pPr>
              <a:t>‹#›</a:t>
            </a:fld>
            <a:endParaRPr lang="en-US" altLang="en-US"/>
          </a:p>
        </p:txBody>
      </p:sp>
    </p:spTree>
    <p:extLst>
      <p:ext uri="{BB962C8B-B14F-4D97-AF65-F5344CB8AC3E}">
        <p14:creationId xmlns:p14="http://schemas.microsoft.com/office/powerpoint/2010/main" val="399930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85574D-01F4-45F2-81D0-2D2BB2F5A710}" type="datetime1">
              <a:rPr lang="en-US"/>
              <a:pPr>
                <a:defRPr/>
              </a:pPr>
              <a:t>3/21/2017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7FBC4991-ABBE-478E-AA30-D8AB4476C2C6}" type="slidenum">
              <a:rPr lang="en-US" altLang="en-US"/>
              <a:pPr>
                <a:defRPr/>
              </a:pPr>
              <a:t>‹#›</a:t>
            </a:fld>
            <a:endParaRPr lang="en-US" altLang="en-US"/>
          </a:p>
        </p:txBody>
      </p:sp>
    </p:spTree>
    <p:extLst>
      <p:ext uri="{BB962C8B-B14F-4D97-AF65-F5344CB8AC3E}">
        <p14:creationId xmlns:p14="http://schemas.microsoft.com/office/powerpoint/2010/main" val="246376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02622972-7711-497A-9DED-A2FEC50CF851}" type="datetime1">
              <a:rPr lang="en-US"/>
              <a:pPr>
                <a:defRPr/>
              </a:pPr>
              <a:t>3/21/2017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7B05628-47FF-4851-BFB1-C4FEDAEE311E}" type="slidenum">
              <a:rPr lang="en-US" altLang="en-US"/>
              <a:pPr>
                <a:defRPr/>
              </a:pPr>
              <a:t>‹#›</a:t>
            </a:fld>
            <a:endParaRPr lang="en-US" altLang="en-US"/>
          </a:p>
        </p:txBody>
      </p:sp>
    </p:spTree>
    <p:extLst>
      <p:ext uri="{BB962C8B-B14F-4D97-AF65-F5344CB8AC3E}">
        <p14:creationId xmlns:p14="http://schemas.microsoft.com/office/powerpoint/2010/main" val="349854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A9B3A9AF-14BC-4FD8-9AD4-E00F41F9ED2F}" type="datetime1">
              <a:rPr lang="en-US"/>
              <a:pPr>
                <a:defRPr/>
              </a:pPr>
              <a:t>3/21/2017</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11" name="Slide Number Placeholder 5"/>
          <p:cNvSpPr>
            <a:spLocks noGrp="1"/>
          </p:cNvSpPr>
          <p:nvPr>
            <p:ph type="sldNum" sz="quarter" idx="12"/>
          </p:nvPr>
        </p:nvSpPr>
        <p:spPr/>
        <p:txBody>
          <a:bodyPr/>
          <a:lstStyle>
            <a:lvl1pPr>
              <a:defRPr/>
            </a:lvl1pPr>
          </a:lstStyle>
          <a:p>
            <a:pPr>
              <a:defRPr/>
            </a:pPr>
            <a:fld id="{1552F640-2CD0-4E0A-90ED-564D9E0FA7F2}" type="slidenum">
              <a:rPr lang="en-US" altLang="en-US"/>
              <a:pPr>
                <a:defRPr/>
              </a:pPr>
              <a:t>‹#›</a:t>
            </a:fld>
            <a:endParaRPr lang="en-US" altLang="en-US"/>
          </a:p>
        </p:txBody>
      </p:sp>
    </p:spTree>
    <p:extLst>
      <p:ext uri="{BB962C8B-B14F-4D97-AF65-F5344CB8AC3E}">
        <p14:creationId xmlns:p14="http://schemas.microsoft.com/office/powerpoint/2010/main" val="17349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BAF8D57-CEDA-45A3-91AC-8758152BE884}" type="datetime1">
              <a:rPr lang="en-US"/>
              <a:pPr>
                <a:defRPr/>
              </a:pPr>
              <a:t>3/21/2017</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6" name="Slide Number Placeholder 4"/>
          <p:cNvSpPr>
            <a:spLocks noGrp="1"/>
          </p:cNvSpPr>
          <p:nvPr>
            <p:ph type="sldNum" sz="quarter" idx="12"/>
          </p:nvPr>
        </p:nvSpPr>
        <p:spPr/>
        <p:txBody>
          <a:bodyPr/>
          <a:lstStyle>
            <a:lvl1pPr>
              <a:defRPr/>
            </a:lvl1pPr>
          </a:lstStyle>
          <a:p>
            <a:pPr>
              <a:defRPr/>
            </a:pPr>
            <a:fld id="{9723ABCC-1420-4FDC-9224-89B63CF1DE3F}" type="slidenum">
              <a:rPr lang="en-US" altLang="en-US"/>
              <a:pPr>
                <a:defRPr/>
              </a:pPr>
              <a:t>‹#›</a:t>
            </a:fld>
            <a:endParaRPr lang="en-US" altLang="en-US"/>
          </a:p>
        </p:txBody>
      </p:sp>
    </p:spTree>
    <p:extLst>
      <p:ext uri="{BB962C8B-B14F-4D97-AF65-F5344CB8AC3E}">
        <p14:creationId xmlns:p14="http://schemas.microsoft.com/office/powerpoint/2010/main" val="367009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2C7B840A-8BFE-4475-9676-95D07CB23CB8}" type="datetime1">
              <a:rPr lang="en-US"/>
              <a:pPr>
                <a:defRPr/>
              </a:pPr>
              <a:t>3/21/2017</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5" name="Slide Number Placeholder 3"/>
          <p:cNvSpPr>
            <a:spLocks noGrp="1"/>
          </p:cNvSpPr>
          <p:nvPr>
            <p:ph type="sldNum" sz="quarter" idx="12"/>
          </p:nvPr>
        </p:nvSpPr>
        <p:spPr/>
        <p:txBody>
          <a:bodyPr/>
          <a:lstStyle>
            <a:lvl1pPr>
              <a:defRPr/>
            </a:lvl1pPr>
          </a:lstStyle>
          <a:p>
            <a:pPr>
              <a:defRPr/>
            </a:pPr>
            <a:r>
              <a:rPr lang="en-US" altLang="en-US"/>
              <a:t>1-</a:t>
            </a:r>
            <a:fld id="{5A2DC65D-883D-418D-9350-B893958F72FA}" type="slidenum">
              <a:rPr lang="en-US" altLang="en-US"/>
              <a:pPr>
                <a:defRPr/>
              </a:pPr>
              <a:t>‹#›</a:t>
            </a:fld>
            <a:endParaRPr lang="en-US" altLang="en-US"/>
          </a:p>
        </p:txBody>
      </p:sp>
    </p:spTree>
    <p:extLst>
      <p:ext uri="{BB962C8B-B14F-4D97-AF65-F5344CB8AC3E}">
        <p14:creationId xmlns:p14="http://schemas.microsoft.com/office/powerpoint/2010/main" val="191089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3F8C4A0-5D62-401A-AD7E-8AD2837B81D3}" type="datetime1">
              <a:rPr lang="en-US"/>
              <a:pPr>
                <a:defRPr/>
              </a:pPr>
              <a:t>3/21/2017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p:txBody>
          <a:bodyPr/>
          <a:lstStyle>
            <a:lvl1pPr>
              <a:defRPr/>
            </a:lvl1pPr>
          </a:lstStyle>
          <a:p>
            <a:pPr>
              <a:defRPr/>
            </a:pPr>
            <a:r>
              <a:rPr lang="en-US" altLang="en-US"/>
              <a:t>1-</a:t>
            </a:r>
            <a:fld id="{EDDB917A-A70F-4BAF-8516-CDB99C4B31EC}" type="slidenum">
              <a:rPr lang="en-US" altLang="en-US"/>
              <a:pPr>
                <a:defRPr/>
              </a:pPr>
              <a:t>‹#›</a:t>
            </a:fld>
            <a:endParaRPr lang="en-US" altLang="en-US"/>
          </a:p>
        </p:txBody>
      </p:sp>
    </p:spTree>
    <p:extLst>
      <p:ext uri="{BB962C8B-B14F-4D97-AF65-F5344CB8AC3E}">
        <p14:creationId xmlns:p14="http://schemas.microsoft.com/office/powerpoint/2010/main" val="122789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8F83713-B4EF-4E1A-A0FD-21C435B2530A}" type="datetime1">
              <a:rPr lang="en-US"/>
              <a:pPr>
                <a:defRPr/>
              </a:pPr>
              <a:t>3/21/2017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r>
              <a:rPr lang="en-US" altLang="en-US"/>
              <a:t>1-</a:t>
            </a:r>
            <a:fld id="{16650BCE-8329-4568-B7AA-6E9066EE63FC}" type="slidenum">
              <a:rPr lang="en-US" altLang="en-US"/>
              <a:pPr>
                <a:defRPr/>
              </a:pPr>
              <a:t>‹#›</a:t>
            </a:fld>
            <a:endParaRPr lang="en-US" altLang="en-US"/>
          </a:p>
        </p:txBody>
      </p:sp>
    </p:spTree>
    <p:extLst>
      <p:ext uri="{BB962C8B-B14F-4D97-AF65-F5344CB8AC3E}">
        <p14:creationId xmlns:p14="http://schemas.microsoft.com/office/powerpoint/2010/main" val="173907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ADDDBAD-7D84-42D7-9E95-868EA622E1F6}" type="datetime1">
              <a:rPr lang="en-US"/>
              <a:pPr>
                <a:defRPr/>
              </a:pPr>
              <a:t>3/21/2017</a:t>
            </a:fld>
            <a:endParaRPr 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Copyright © 2012 Pearson Education, Inc. Publishing as Prentice Hall</a:t>
            </a: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a:solidFill>
                  <a:srgbClr val="FEFFFF"/>
                </a:solidFill>
              </a:defRPr>
            </a:lvl1pPr>
          </a:lstStyle>
          <a:p>
            <a:pPr>
              <a:defRPr/>
            </a:pPr>
            <a:fld id="{4D9478DB-4F32-4B0B-A350-4156F84C58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Lst>
  <p:hf hd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ws.amazo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1943100" y="2514600"/>
            <a:ext cx="6599238" cy="2262188"/>
          </a:xfrm>
        </p:spPr>
        <p:txBody>
          <a:bodyPr/>
          <a:lstStyle/>
          <a:p>
            <a:pPr eaLnBrk="1" hangingPunct="1"/>
            <a:r>
              <a:rPr lang="en-US" altLang="en-US" dirty="0" smtClean="0"/>
              <a:t>Chapter 9</a:t>
            </a:r>
          </a:p>
        </p:txBody>
      </p:sp>
      <p:sp>
        <p:nvSpPr>
          <p:cNvPr id="11267" name="Subtitle 4"/>
          <p:cNvSpPr>
            <a:spLocks noGrp="1"/>
          </p:cNvSpPr>
          <p:nvPr>
            <p:ph type="subTitle" idx="1"/>
          </p:nvPr>
        </p:nvSpPr>
        <p:spPr>
          <a:xfrm>
            <a:off x="1943100" y="4776788"/>
            <a:ext cx="6599238" cy="1127125"/>
          </a:xfrm>
        </p:spPr>
        <p:txBody>
          <a:bodyPr rtlCol="0">
            <a:normAutofit/>
          </a:bodyPr>
          <a:lstStyle/>
          <a:p>
            <a:pPr eaLnBrk="1" fontAlgn="auto" hangingPunct="1">
              <a:spcAft>
                <a:spcPts val="0"/>
              </a:spcAft>
              <a:defRPr/>
            </a:pPr>
            <a:r>
              <a:rPr lang="en-US" dirty="0"/>
              <a:t>Using Amazon </a:t>
            </a:r>
            <a:r>
              <a:rPr lang="en-US" dirty="0" smtClean="0"/>
              <a:t>Web </a:t>
            </a:r>
            <a:r>
              <a:rPr lang="en-US" dirty="0"/>
              <a:t>Services</a:t>
            </a:r>
            <a:endParaRPr lang="en-US" alt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219200"/>
            <a:ext cx="3598659" cy="212063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7198799" cy="671290"/>
          </a:xfrm>
        </p:spPr>
        <p:txBody>
          <a:bodyPr/>
          <a:lstStyle/>
          <a:p>
            <a:r>
              <a:rPr lang="en-US" dirty="0"/>
              <a:t>AWS Components and Services</a:t>
            </a:r>
          </a:p>
        </p:txBody>
      </p:sp>
      <p:sp>
        <p:nvSpPr>
          <p:cNvPr id="3" name="Content Placeholder 2"/>
          <p:cNvSpPr>
            <a:spLocks noGrp="1"/>
          </p:cNvSpPr>
          <p:nvPr>
            <p:ph idx="1"/>
          </p:nvPr>
        </p:nvSpPr>
        <p:spPr>
          <a:xfrm>
            <a:off x="1942415" y="1524000"/>
            <a:ext cx="7049185" cy="4387222"/>
          </a:xfrm>
        </p:spPr>
        <p:txBody>
          <a:bodyPr/>
          <a:lstStyle/>
          <a:p>
            <a:pPr>
              <a:lnSpc>
                <a:spcPct val="150000"/>
              </a:lnSpc>
            </a:pPr>
            <a:r>
              <a:rPr lang="en-US" b="1" dirty="0"/>
              <a:t>Amazon Elastic Compute Cloud</a:t>
            </a:r>
            <a:r>
              <a:rPr lang="en-US" dirty="0"/>
              <a:t> (EC2): </a:t>
            </a:r>
            <a:endParaRPr lang="en-US" dirty="0" smtClean="0"/>
          </a:p>
          <a:p>
            <a:pPr lvl="1">
              <a:lnSpc>
                <a:spcPct val="150000"/>
              </a:lnSpc>
            </a:pPr>
            <a:r>
              <a:rPr lang="en-US" sz="1800" dirty="0" smtClean="0"/>
              <a:t>It </a:t>
            </a:r>
            <a:r>
              <a:rPr lang="en-US" sz="1800" dirty="0"/>
              <a:t>enables the creation, use, and management of virtual private servers running the Linux or Windows operating system. </a:t>
            </a:r>
            <a:endParaRPr lang="en-US" sz="1800" dirty="0" smtClean="0"/>
          </a:p>
          <a:p>
            <a:pPr lvl="1">
              <a:lnSpc>
                <a:spcPct val="150000"/>
              </a:lnSpc>
            </a:pPr>
            <a:r>
              <a:rPr lang="en-US" sz="1800" dirty="0" smtClean="0"/>
              <a:t>Spread </a:t>
            </a:r>
            <a:r>
              <a:rPr lang="en-US" sz="1800" dirty="0"/>
              <a:t>over data centers worldwide, EC2 applications may be created that are highly scalable, redundant, and fault tolerant. </a:t>
            </a:r>
            <a:endParaRPr lang="en-US" sz="1800" dirty="0" smtClean="0"/>
          </a:p>
          <a:p>
            <a:pPr lvl="1">
              <a:lnSpc>
                <a:spcPct val="150000"/>
              </a:lnSpc>
            </a:pPr>
            <a:r>
              <a:rPr lang="en-US" sz="1800" dirty="0" smtClean="0"/>
              <a:t>A </a:t>
            </a:r>
            <a:r>
              <a:rPr lang="en-US" sz="1800" dirty="0"/>
              <a:t>number of tools are used to support EC2 services: </a:t>
            </a:r>
          </a:p>
          <a:p>
            <a:pPr>
              <a:lnSpc>
                <a:spcPct val="150000"/>
              </a:lnSpc>
            </a:pPr>
            <a:endParaRPr lang="en-US" dirty="0"/>
          </a:p>
        </p:txBody>
      </p:sp>
      <p:sp>
        <p:nvSpPr>
          <p:cNvPr id="4" name="Footer Placeholder 3"/>
          <p:cNvSpPr>
            <a:spLocks noGrp="1"/>
          </p:cNvSpPr>
          <p:nvPr>
            <p:ph type="ftr" sz="quarter" idx="11"/>
          </p:nvPr>
        </p:nvSpPr>
        <p:spPr/>
        <p:txBody>
          <a:bodyPr/>
          <a:lstStyle/>
          <a:p>
            <a:pPr>
              <a:defRPr/>
            </a:pPr>
            <a:r>
              <a:rPr lang="en-US" altLang="en-US" dirty="0" smtClean="0"/>
              <a:t>Copyright © 2016 FPT University</a:t>
            </a:r>
            <a:endParaRPr lang="es-ES" altLang="en-US" dirty="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9</a:t>
            </a:fld>
            <a:endParaRPr lang="en-US" altLang="en-US"/>
          </a:p>
        </p:txBody>
      </p:sp>
    </p:spTree>
    <p:extLst>
      <p:ext uri="{BB962C8B-B14F-4D97-AF65-F5344CB8AC3E}">
        <p14:creationId xmlns:p14="http://schemas.microsoft.com/office/powerpoint/2010/main" val="441269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EC2 services</a:t>
            </a:r>
          </a:p>
        </p:txBody>
      </p:sp>
      <p:sp>
        <p:nvSpPr>
          <p:cNvPr id="3" name="Content Placeholder 2"/>
          <p:cNvSpPr>
            <a:spLocks noGrp="1"/>
          </p:cNvSpPr>
          <p:nvPr>
            <p:ph idx="1"/>
          </p:nvPr>
        </p:nvSpPr>
        <p:spPr>
          <a:xfrm>
            <a:off x="1942415" y="1524000"/>
            <a:ext cx="6896785" cy="4419600"/>
          </a:xfrm>
        </p:spPr>
        <p:txBody>
          <a:bodyPr/>
          <a:lstStyle/>
          <a:p>
            <a:pPr lvl="1" algn="just">
              <a:lnSpc>
                <a:spcPct val="150000"/>
              </a:lnSpc>
            </a:pPr>
            <a:r>
              <a:rPr lang="en-US" sz="1800" b="1" dirty="0"/>
              <a:t>Amazon Simple Queue Service </a:t>
            </a:r>
            <a:r>
              <a:rPr lang="en-US" sz="1800" dirty="0"/>
              <a:t>(SQS): is a message queue or transaction system for distributed Internet-based applications. </a:t>
            </a:r>
          </a:p>
          <a:p>
            <a:pPr lvl="1" algn="just">
              <a:lnSpc>
                <a:spcPct val="150000"/>
              </a:lnSpc>
            </a:pPr>
            <a:r>
              <a:rPr lang="en-US" sz="1800" b="1" dirty="0"/>
              <a:t>Amazon Simple Notification Service </a:t>
            </a:r>
            <a:r>
              <a:rPr lang="en-US" sz="1800" dirty="0"/>
              <a:t>(SNS): is a Web service that can publish messages from an application and deliver them to other applications or to subscribers. SNS provides a method for triggering actions, allowing clients or applications to subscribe to information (like RSS), or polling for new or changed information or perform updates.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10</a:t>
            </a:fld>
            <a:endParaRPr lang="en-US" altLang="en-US"/>
          </a:p>
        </p:txBody>
      </p:sp>
    </p:spTree>
    <p:extLst>
      <p:ext uri="{BB962C8B-B14F-4D97-AF65-F5344CB8AC3E}">
        <p14:creationId xmlns:p14="http://schemas.microsoft.com/office/powerpoint/2010/main" val="3705272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EC2 services</a:t>
            </a:r>
          </a:p>
        </p:txBody>
      </p:sp>
      <p:sp>
        <p:nvSpPr>
          <p:cNvPr id="3" name="Content Placeholder 2"/>
          <p:cNvSpPr>
            <a:spLocks noGrp="1"/>
          </p:cNvSpPr>
          <p:nvPr>
            <p:ph idx="1"/>
          </p:nvPr>
        </p:nvSpPr>
        <p:spPr>
          <a:xfrm>
            <a:off x="1524000" y="1408112"/>
            <a:ext cx="7467600" cy="4611688"/>
          </a:xfrm>
        </p:spPr>
        <p:txBody>
          <a:bodyPr/>
          <a:lstStyle/>
          <a:p>
            <a:pPr lvl="1" algn="just">
              <a:lnSpc>
                <a:spcPct val="150000"/>
              </a:lnSpc>
            </a:pPr>
            <a:r>
              <a:rPr lang="en-US" sz="1800" b="1" dirty="0"/>
              <a:t>Amazon </a:t>
            </a:r>
            <a:r>
              <a:rPr lang="en-US" sz="1800" b="1" dirty="0" err="1"/>
              <a:t>CloudWatch</a:t>
            </a:r>
            <a:r>
              <a:rPr lang="en-US" sz="1800" b="1" dirty="0"/>
              <a:t>: </a:t>
            </a:r>
            <a:r>
              <a:rPr lang="en-US" sz="1800" dirty="0"/>
              <a:t>allow users to monitor EC2 like resource utilization, performance, and operational indicators for factors such as processor demand, disk utilization, and network I/O. </a:t>
            </a:r>
          </a:p>
          <a:p>
            <a:pPr lvl="1" algn="just">
              <a:lnSpc>
                <a:spcPct val="150000"/>
              </a:lnSpc>
            </a:pPr>
            <a:r>
              <a:rPr lang="en-US" sz="1800" b="1" dirty="0"/>
              <a:t>Auto Scaling: </a:t>
            </a:r>
            <a:r>
              <a:rPr lang="en-US" sz="1800" dirty="0"/>
              <a:t>a feature that can automatically scale an EC2 site based on a set of rules that you create. It is a part of </a:t>
            </a:r>
            <a:r>
              <a:rPr lang="en-US" sz="1800" dirty="0" err="1"/>
              <a:t>CloudWatch</a:t>
            </a:r>
            <a:r>
              <a:rPr lang="en-US" sz="1800" dirty="0"/>
              <a:t> and available at no additional charge.</a:t>
            </a:r>
          </a:p>
          <a:p>
            <a:pPr lvl="1" algn="just">
              <a:lnSpc>
                <a:spcPct val="150000"/>
              </a:lnSpc>
            </a:pPr>
            <a:r>
              <a:rPr lang="en-US" sz="1800" b="1" dirty="0"/>
              <a:t>Elastic Load Balancing: </a:t>
            </a:r>
            <a:r>
              <a:rPr lang="en-US" sz="1800" dirty="0"/>
              <a:t>can detect when an instance is failing and reroute traffic to a healthy instance, even </a:t>
            </a:r>
            <a:r>
              <a:rPr lang="en-US" sz="1800" dirty="0" smtClean="0"/>
              <a:t>an instance in </a:t>
            </a:r>
            <a:r>
              <a:rPr lang="en-US" sz="1800" dirty="0"/>
              <a:t>other AWS zones</a:t>
            </a:r>
            <a:r>
              <a:rPr lang="en-US" sz="1800" dirty="0" smtClean="0"/>
              <a:t>.</a:t>
            </a:r>
            <a:endParaRPr lang="en-US" sz="1800"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11</a:t>
            </a:fld>
            <a:endParaRPr lang="en-US" altLang="en-US"/>
          </a:p>
        </p:txBody>
      </p:sp>
    </p:spTree>
    <p:extLst>
      <p:ext uri="{BB962C8B-B14F-4D97-AF65-F5344CB8AC3E}">
        <p14:creationId xmlns:p14="http://schemas.microsoft.com/office/powerpoint/2010/main" val="1749249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7198799" cy="823690"/>
          </a:xfrm>
        </p:spPr>
        <p:txBody>
          <a:bodyPr/>
          <a:lstStyle/>
          <a:p>
            <a:r>
              <a:rPr lang="en-US" dirty="0"/>
              <a:t>AWS Components and Services</a:t>
            </a:r>
          </a:p>
        </p:txBody>
      </p:sp>
      <p:sp>
        <p:nvSpPr>
          <p:cNvPr id="3" name="Content Placeholder 2"/>
          <p:cNvSpPr>
            <a:spLocks noGrp="1"/>
          </p:cNvSpPr>
          <p:nvPr>
            <p:ph idx="1"/>
          </p:nvPr>
        </p:nvSpPr>
        <p:spPr>
          <a:xfrm>
            <a:off x="1676401" y="1447800"/>
            <a:ext cx="7239000" cy="4687888"/>
          </a:xfrm>
        </p:spPr>
        <p:txBody>
          <a:bodyPr/>
          <a:lstStyle/>
          <a:p>
            <a:pPr algn="just">
              <a:lnSpc>
                <a:spcPct val="150000"/>
              </a:lnSpc>
            </a:pPr>
            <a:r>
              <a:rPr lang="en-US" b="1" dirty="0"/>
              <a:t>Amazon Simple Storage System </a:t>
            </a:r>
            <a:r>
              <a:rPr lang="en-US" dirty="0"/>
              <a:t>(S3):</a:t>
            </a:r>
            <a:r>
              <a:rPr lang="en-US" b="1" dirty="0"/>
              <a:t> </a:t>
            </a:r>
            <a:r>
              <a:rPr lang="en-US" dirty="0"/>
              <a:t>is an online backup and storage system. A high speed data transfer feature called AWS Import/Export can transfer data to and from AWS using Amazon's own internal network to portable storage devices.</a:t>
            </a:r>
          </a:p>
          <a:p>
            <a:pPr algn="just">
              <a:lnSpc>
                <a:spcPct val="150000"/>
              </a:lnSpc>
            </a:pPr>
            <a:r>
              <a:rPr lang="en-US" b="1" dirty="0"/>
              <a:t>Amazon Elastic Block Store </a:t>
            </a:r>
            <a:r>
              <a:rPr lang="en-US" dirty="0"/>
              <a:t>(EBS): a system for creating virtual disks (volume) or block level storage devices that can be used for Amazon Machine Instances in EC2.</a:t>
            </a:r>
          </a:p>
          <a:p>
            <a:pPr algn="just">
              <a:lnSpc>
                <a:spcPct val="150000"/>
              </a:lnSpc>
            </a:pPr>
            <a:r>
              <a:rPr lang="en-US" b="1" dirty="0"/>
              <a:t>Amazon </a:t>
            </a:r>
            <a:r>
              <a:rPr lang="en-US" b="1" dirty="0" err="1"/>
              <a:t>SimpleDB</a:t>
            </a:r>
            <a:r>
              <a:rPr lang="en-US" b="1" dirty="0"/>
              <a:t>: </a:t>
            </a:r>
            <a:r>
              <a:rPr lang="en-US" dirty="0"/>
              <a:t>is a structured data store that supports indexing and data queries to both EC2 and S3</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en-US" dirty="0" smtClean="0"/>
              <a:t>Copyright © 2016 FPT University</a:t>
            </a:r>
            <a:endParaRPr lang="es-ES" altLang="en-US" dirty="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12</a:t>
            </a:fld>
            <a:endParaRPr lang="en-US" altLang="en-US"/>
          </a:p>
        </p:txBody>
      </p:sp>
    </p:spTree>
    <p:extLst>
      <p:ext uri="{BB962C8B-B14F-4D97-AF65-F5344CB8AC3E}">
        <p14:creationId xmlns:p14="http://schemas.microsoft.com/office/powerpoint/2010/main" val="1649705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7198799" cy="747490"/>
          </a:xfrm>
        </p:spPr>
        <p:txBody>
          <a:bodyPr/>
          <a:lstStyle/>
          <a:p>
            <a:r>
              <a:rPr lang="en-US" dirty="0"/>
              <a:t>AWS Components and Services</a:t>
            </a:r>
          </a:p>
        </p:txBody>
      </p:sp>
      <p:sp>
        <p:nvSpPr>
          <p:cNvPr id="3" name="Content Placeholder 2"/>
          <p:cNvSpPr>
            <a:spLocks noGrp="1"/>
          </p:cNvSpPr>
          <p:nvPr>
            <p:ph idx="1"/>
          </p:nvPr>
        </p:nvSpPr>
        <p:spPr>
          <a:xfrm>
            <a:off x="1752601" y="1371600"/>
            <a:ext cx="7315200" cy="4764088"/>
          </a:xfrm>
        </p:spPr>
        <p:txBody>
          <a:bodyPr/>
          <a:lstStyle/>
          <a:p>
            <a:pPr algn="just">
              <a:lnSpc>
                <a:spcPct val="150000"/>
              </a:lnSpc>
            </a:pPr>
            <a:r>
              <a:rPr lang="en-US" b="1" dirty="0"/>
              <a:t>Amazon Relational Database Service </a:t>
            </a:r>
            <a:r>
              <a:rPr lang="en-US" dirty="0"/>
              <a:t>(RDS): allows you to create instances of the MySQL database to support your Websites and the many applications that rely on data-driven services. RDS provides features such as automated software patching, database backups, and automated database scaling via an API call.</a:t>
            </a:r>
          </a:p>
          <a:p>
            <a:pPr algn="just">
              <a:lnSpc>
                <a:spcPct val="150000"/>
              </a:lnSpc>
            </a:pPr>
            <a:r>
              <a:rPr lang="en-US" b="1" dirty="0"/>
              <a:t>Amazon </a:t>
            </a:r>
            <a:r>
              <a:rPr lang="en-US" b="1" dirty="0" err="1"/>
              <a:t>Cloudfront</a:t>
            </a:r>
            <a:r>
              <a:rPr lang="en-US" b="1" dirty="0"/>
              <a:t>: </a:t>
            </a:r>
            <a:r>
              <a:rPr lang="en-US" dirty="0"/>
              <a:t>is an edge-storage or content-delivery system that caches data in different physical locations so that user access to data is enhanced through faster data transfer speeds and lower latency. It is set up to work with Amazon Simple Storage System (Amazon S3).</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13</a:t>
            </a:fld>
            <a:endParaRPr lang="en-US" altLang="en-US"/>
          </a:p>
        </p:txBody>
      </p:sp>
    </p:spTree>
    <p:extLst>
      <p:ext uri="{BB962C8B-B14F-4D97-AF65-F5344CB8AC3E}">
        <p14:creationId xmlns:p14="http://schemas.microsoft.com/office/powerpoint/2010/main" val="946476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7198799" cy="747490"/>
          </a:xfrm>
        </p:spPr>
        <p:txBody>
          <a:bodyPr/>
          <a:lstStyle/>
          <a:p>
            <a:r>
              <a:rPr lang="en-US" dirty="0"/>
              <a:t>AWS Components and Services</a:t>
            </a:r>
          </a:p>
        </p:txBody>
      </p:sp>
      <p:sp>
        <p:nvSpPr>
          <p:cNvPr id="3" name="Content Placeholder 2"/>
          <p:cNvSpPr>
            <a:spLocks noGrp="1"/>
          </p:cNvSpPr>
          <p:nvPr>
            <p:ph idx="1"/>
          </p:nvPr>
        </p:nvSpPr>
        <p:spPr>
          <a:xfrm>
            <a:off x="1828800" y="1524000"/>
            <a:ext cx="7086599" cy="4387222"/>
          </a:xfrm>
        </p:spPr>
        <p:txBody>
          <a:bodyPr/>
          <a:lstStyle/>
          <a:p>
            <a:pPr algn="just"/>
            <a:r>
              <a:rPr lang="en-US" b="1" dirty="0"/>
              <a:t>Alexa Web Information Service</a:t>
            </a:r>
            <a:r>
              <a:rPr lang="en-US" dirty="0"/>
              <a:t> and </a:t>
            </a:r>
            <a:r>
              <a:rPr lang="en-US" b="1" dirty="0"/>
              <a:t>Alexa Top Sites</a:t>
            </a:r>
            <a:r>
              <a:rPr lang="en-US" dirty="0"/>
              <a:t> are two services that collect and expose information about the structure and traffic patterns of Websites. This information can be used to build or structure Websites, access related sites, analyze historical patterns for growth and relationships, and perform data analysis on site information</a:t>
            </a:r>
            <a:r>
              <a:rPr lang="en-US" dirty="0" smtClean="0"/>
              <a:t>.</a:t>
            </a:r>
            <a:endParaRPr lang="en-US" dirty="0"/>
          </a:p>
          <a:p>
            <a:pPr algn="just"/>
            <a:r>
              <a:rPr lang="en-US" b="1" dirty="0"/>
              <a:t>Amazon Virtual Private Cloud</a:t>
            </a:r>
            <a:r>
              <a:rPr lang="en-US" dirty="0"/>
              <a:t> (VPC): provides a bridge between a company's existing network and the AWS cloud. VPC connects your network resources to a set of AWS systems over a Virtual Private Network (VPN) connection and extends security systems, firewalls, and management systems to include their provisioned AWS servers.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14</a:t>
            </a:fld>
            <a:endParaRPr lang="en-US" altLang="en-US"/>
          </a:p>
        </p:txBody>
      </p:sp>
    </p:spTree>
    <p:extLst>
      <p:ext uri="{BB962C8B-B14F-4D97-AF65-F5344CB8AC3E}">
        <p14:creationId xmlns:p14="http://schemas.microsoft.com/office/powerpoint/2010/main" val="2513192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Machine Images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15</a:t>
            </a:fld>
            <a:endParaRPr lang="en-US" altLang="en-US"/>
          </a:p>
        </p:txBody>
      </p:sp>
      <p:grpSp>
        <p:nvGrpSpPr>
          <p:cNvPr id="10" name="Group 9"/>
          <p:cNvGrpSpPr/>
          <p:nvPr/>
        </p:nvGrpSpPr>
        <p:grpSpPr>
          <a:xfrm>
            <a:off x="1676400" y="1905000"/>
            <a:ext cx="7065645" cy="3503847"/>
            <a:chOff x="1676400" y="1905000"/>
            <a:chExt cx="7065645" cy="3503847"/>
          </a:xfrm>
        </p:grpSpPr>
        <p:sp>
          <p:nvSpPr>
            <p:cNvPr id="6" name="Content Placeholder 4"/>
            <p:cNvSpPr txBox="1">
              <a:spLocks/>
            </p:cNvSpPr>
            <p:nvPr/>
          </p:nvSpPr>
          <p:spPr bwMode="auto">
            <a:xfrm>
              <a:off x="1676400" y="1905000"/>
              <a:ext cx="3703320" cy="350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chemeClr val="tx1"/>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63550" indent="-463550">
                <a:buFont typeface="Wingdings" panose="05000000000000000000" pitchFamily="2" charset="2"/>
                <a:buChar char="§"/>
              </a:pPr>
              <a:r>
                <a:rPr lang="en-US" dirty="0" smtClean="0"/>
                <a:t>Standard Instances</a:t>
              </a:r>
            </a:p>
            <a:p>
              <a:pPr marL="463550" indent="-463550">
                <a:buFont typeface="Wingdings" panose="05000000000000000000" pitchFamily="2" charset="2"/>
                <a:buChar char="§"/>
              </a:pPr>
              <a:r>
                <a:rPr lang="en-US" dirty="0" smtClean="0"/>
                <a:t>High Memory Instances</a:t>
              </a:r>
            </a:p>
            <a:p>
              <a:pPr marL="463550" indent="-463550">
                <a:buFont typeface="Wingdings" panose="05000000000000000000" pitchFamily="2" charset="2"/>
                <a:buChar char="§"/>
              </a:pPr>
              <a:r>
                <a:rPr lang="en-US" dirty="0" smtClean="0"/>
                <a:t>High CPU Instances</a:t>
              </a:r>
              <a:endParaRPr lang="en-US" dirty="0"/>
            </a:p>
          </p:txBody>
        </p:sp>
        <p:sp>
          <p:nvSpPr>
            <p:cNvPr id="7" name="Content Placeholder 5"/>
            <p:cNvSpPr txBox="1">
              <a:spLocks/>
            </p:cNvSpPr>
            <p:nvPr/>
          </p:nvSpPr>
          <p:spPr>
            <a:xfrm>
              <a:off x="5516880" y="3782568"/>
              <a:ext cx="3225165" cy="1626279"/>
            </a:xfrm>
            <a:prstGeom prst="rect">
              <a:avLst/>
            </a:prstGeom>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63550" indent="-463550">
                <a:buFont typeface="Wingdings" panose="05000000000000000000" pitchFamily="2" charset="2"/>
                <a:buChar char="§"/>
              </a:pPr>
              <a:r>
                <a:rPr lang="en-US" dirty="0" smtClean="0"/>
                <a:t>Private</a:t>
              </a:r>
            </a:p>
            <a:p>
              <a:pPr marL="463550" indent="-463550">
                <a:buFont typeface="Wingdings" panose="05000000000000000000" pitchFamily="2" charset="2"/>
                <a:buChar char="§"/>
              </a:pPr>
              <a:r>
                <a:rPr lang="en-US" dirty="0" smtClean="0"/>
                <a:t>Public</a:t>
              </a:r>
            </a:p>
            <a:p>
              <a:pPr marL="463550" indent="-463550">
                <a:buFont typeface="Wingdings" panose="05000000000000000000" pitchFamily="2" charset="2"/>
                <a:buChar char="§"/>
              </a:pPr>
              <a:r>
                <a:rPr lang="en-US" dirty="0" smtClean="0"/>
                <a:t>Paid</a:t>
              </a:r>
              <a:endParaRPr lang="en-US" dirty="0"/>
            </a:p>
          </p:txBody>
        </p:sp>
        <p:pic>
          <p:nvPicPr>
            <p:cNvPr id="8" name="Picture 7"/>
            <p:cNvPicPr>
              <a:picLocks noChangeAspect="1"/>
            </p:cNvPicPr>
            <p:nvPr/>
          </p:nvPicPr>
          <p:blipFill>
            <a:blip r:embed="rId2"/>
            <a:stretch>
              <a:fillRect/>
            </a:stretch>
          </p:blipFill>
          <p:spPr>
            <a:xfrm>
              <a:off x="5379720" y="1925003"/>
              <a:ext cx="3362325" cy="12096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419" y="3846746"/>
              <a:ext cx="2924175" cy="1562100"/>
            </a:xfrm>
            <a:prstGeom prst="rect">
              <a:avLst/>
            </a:prstGeom>
          </p:spPr>
        </p:pic>
      </p:grpSp>
    </p:spTree>
    <p:extLst>
      <p:ext uri="{BB962C8B-B14F-4D97-AF65-F5344CB8AC3E}">
        <p14:creationId xmlns:p14="http://schemas.microsoft.com/office/powerpoint/2010/main" val="13211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Amazon Machine Images</a:t>
            </a:r>
          </a:p>
        </p:txBody>
      </p:sp>
      <p:sp>
        <p:nvSpPr>
          <p:cNvPr id="3" name="Content Placeholder 2"/>
          <p:cNvSpPr>
            <a:spLocks noGrp="1"/>
          </p:cNvSpPr>
          <p:nvPr>
            <p:ph idx="1"/>
          </p:nvPr>
        </p:nvSpPr>
        <p:spPr>
          <a:xfrm>
            <a:off x="1658400" y="1524000"/>
            <a:ext cx="7257000" cy="4976813"/>
          </a:xfrm>
        </p:spPr>
        <p:txBody>
          <a:bodyPr/>
          <a:lstStyle/>
          <a:p>
            <a:pPr algn="just">
              <a:lnSpc>
                <a:spcPct val="150000"/>
              </a:lnSpc>
            </a:pPr>
            <a:r>
              <a:rPr lang="en-US" dirty="0"/>
              <a:t>AMIs are operating systems running on the Xen virtualization hypervisor. Each virtual private server is accorded a size rating called its </a:t>
            </a:r>
            <a:r>
              <a:rPr lang="en-US" i="1" dirty="0"/>
              <a:t>EC2 Compute </a:t>
            </a:r>
            <a:r>
              <a:rPr lang="en-US" i="1" dirty="0" smtClean="0"/>
              <a:t>Unit</a:t>
            </a:r>
            <a:r>
              <a:rPr lang="en-US" dirty="0" smtClean="0"/>
              <a:t>. </a:t>
            </a:r>
            <a:r>
              <a:rPr lang="en-US" dirty="0"/>
              <a:t>There are 3 types:</a:t>
            </a:r>
          </a:p>
          <a:p>
            <a:pPr lvl="1" algn="just">
              <a:lnSpc>
                <a:spcPct val="150000"/>
              </a:lnSpc>
            </a:pPr>
            <a:r>
              <a:rPr lang="en-US" b="1" dirty="0"/>
              <a:t>Standard Instances: </a:t>
            </a:r>
            <a:r>
              <a:rPr lang="en-US" dirty="0"/>
              <a:t>The standard instances are deemed to be suitable for standard </a:t>
            </a:r>
            <a:r>
              <a:rPr lang="en-US" dirty="0" smtClean="0"/>
              <a:t>server applications</a:t>
            </a:r>
            <a:r>
              <a:rPr lang="en-US" dirty="0"/>
              <a:t>. </a:t>
            </a:r>
          </a:p>
          <a:p>
            <a:pPr lvl="1" algn="just">
              <a:lnSpc>
                <a:spcPct val="150000"/>
              </a:lnSpc>
            </a:pPr>
            <a:r>
              <a:rPr lang="en-US" b="1" dirty="0"/>
              <a:t>High Memory Instances: </a:t>
            </a:r>
            <a:r>
              <a:rPr lang="en-US" dirty="0"/>
              <a:t>High memory instances are useful for large data </a:t>
            </a:r>
            <a:r>
              <a:rPr lang="en-US" dirty="0" smtClean="0"/>
              <a:t>throughput applications </a:t>
            </a:r>
            <a:r>
              <a:rPr lang="en-US" dirty="0"/>
              <a:t>such as SQL </a:t>
            </a:r>
            <a:r>
              <a:rPr lang="en-US" dirty="0" smtClean="0"/>
              <a:t>Server databases </a:t>
            </a:r>
            <a:r>
              <a:rPr lang="en-US" dirty="0"/>
              <a:t>and data caching and retrieval. </a:t>
            </a:r>
          </a:p>
          <a:p>
            <a:pPr lvl="1" algn="just">
              <a:lnSpc>
                <a:spcPct val="150000"/>
              </a:lnSpc>
            </a:pPr>
            <a:r>
              <a:rPr lang="en-US" b="1" dirty="0"/>
              <a:t>High CPU Instances: </a:t>
            </a:r>
            <a:r>
              <a:rPr lang="en-US" dirty="0"/>
              <a:t>The high CPU instance category is best used for applications that </a:t>
            </a:r>
            <a:r>
              <a:rPr lang="en-US" dirty="0" smtClean="0"/>
              <a:t>are processor- </a:t>
            </a:r>
            <a:r>
              <a:rPr lang="en-US" dirty="0"/>
              <a:t>or compute-intensive. Applications of this type include rendering, encoding, data</a:t>
            </a:r>
            <a:br>
              <a:rPr lang="en-US" dirty="0"/>
            </a:br>
            <a:r>
              <a:rPr lang="en-US" dirty="0"/>
              <a:t>analysis, and others.</a:t>
            </a:r>
          </a:p>
        </p:txBody>
      </p:sp>
      <p:sp>
        <p:nvSpPr>
          <p:cNvPr id="4" name="Footer Placeholder 3"/>
          <p:cNvSpPr>
            <a:spLocks noGrp="1"/>
          </p:cNvSpPr>
          <p:nvPr>
            <p:ph type="ftr" sz="quarter" idx="11"/>
          </p:nvPr>
        </p:nvSpPr>
        <p:spPr>
          <a:xfrm>
            <a:off x="1945201" y="6470650"/>
            <a:ext cx="5716588" cy="365125"/>
          </a:xfrm>
        </p:spPr>
        <p:txBody>
          <a:bodyPr/>
          <a:lstStyle/>
          <a:p>
            <a:pPr>
              <a:defRPr/>
            </a:pPr>
            <a:r>
              <a:rPr lang="en-US" altLang="en-US" dirty="0" smtClean="0"/>
              <a:t>Copyright © 2016 FPT University</a:t>
            </a:r>
            <a:endParaRPr lang="es-ES" altLang="en-US" dirty="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16</a:t>
            </a:fld>
            <a:endParaRPr lang="en-US" altLang="en-US"/>
          </a:p>
        </p:txBody>
      </p:sp>
    </p:spTree>
    <p:extLst>
      <p:ext uri="{BB962C8B-B14F-4D97-AF65-F5344CB8AC3E}">
        <p14:creationId xmlns:p14="http://schemas.microsoft.com/office/powerpoint/2010/main" val="1632016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17</a:t>
            </a:fld>
            <a:endParaRPr lang="en-US" altLang="en-US"/>
          </a:p>
        </p:txBody>
      </p:sp>
      <p:graphicFrame>
        <p:nvGraphicFramePr>
          <p:cNvPr id="7" name="Content Placeholder 3"/>
          <p:cNvGraphicFramePr>
            <a:graphicFrameLocks/>
          </p:cNvGraphicFramePr>
          <p:nvPr>
            <p:extLst>
              <p:ext uri="{D42A27DB-BD31-4B8C-83A1-F6EECF244321}">
                <p14:modId xmlns:p14="http://schemas.microsoft.com/office/powerpoint/2010/main" val="3508813666"/>
              </p:ext>
            </p:extLst>
          </p:nvPr>
        </p:nvGraphicFramePr>
        <p:xfrm>
          <a:off x="0" y="15240"/>
          <a:ext cx="9144002" cy="6842761"/>
        </p:xfrm>
        <a:graphic>
          <a:graphicData uri="http://schemas.openxmlformats.org/drawingml/2006/table">
            <a:tbl>
              <a:tblPr firstRow="1" bandRow="1">
                <a:tableStyleId>{B301B821-A1FF-4177-AEE7-76D212191A09}</a:tableStyleId>
              </a:tblPr>
              <a:tblGrid>
                <a:gridCol w="1132514">
                  <a:extLst>
                    <a:ext uri="{9D8B030D-6E8A-4147-A177-3AD203B41FA5}">
                      <a16:colId xmlns:a16="http://schemas.microsoft.com/office/drawing/2014/main" xmlns="" val="1449688984"/>
                    </a:ext>
                  </a:extLst>
                </a:gridCol>
                <a:gridCol w="1761689">
                  <a:extLst>
                    <a:ext uri="{9D8B030D-6E8A-4147-A177-3AD203B41FA5}">
                      <a16:colId xmlns:a16="http://schemas.microsoft.com/office/drawing/2014/main" xmlns="" val="1822229276"/>
                    </a:ext>
                  </a:extLst>
                </a:gridCol>
                <a:gridCol w="1024655">
                  <a:extLst>
                    <a:ext uri="{9D8B030D-6E8A-4147-A177-3AD203B41FA5}">
                      <a16:colId xmlns:a16="http://schemas.microsoft.com/office/drawing/2014/main" xmlns="" val="739764281"/>
                    </a:ext>
                  </a:extLst>
                </a:gridCol>
                <a:gridCol w="1306286">
                  <a:extLst>
                    <a:ext uri="{9D8B030D-6E8A-4147-A177-3AD203B41FA5}">
                      <a16:colId xmlns:a16="http://schemas.microsoft.com/office/drawing/2014/main" xmlns="" val="3916053227"/>
                    </a:ext>
                  </a:extLst>
                </a:gridCol>
                <a:gridCol w="1306286">
                  <a:extLst>
                    <a:ext uri="{9D8B030D-6E8A-4147-A177-3AD203B41FA5}">
                      <a16:colId xmlns:a16="http://schemas.microsoft.com/office/drawing/2014/main" xmlns="" val="4184063958"/>
                    </a:ext>
                  </a:extLst>
                </a:gridCol>
                <a:gridCol w="1306286">
                  <a:extLst>
                    <a:ext uri="{9D8B030D-6E8A-4147-A177-3AD203B41FA5}">
                      <a16:colId xmlns:a16="http://schemas.microsoft.com/office/drawing/2014/main" xmlns="" val="3659155078"/>
                    </a:ext>
                  </a:extLst>
                </a:gridCol>
                <a:gridCol w="1306286">
                  <a:extLst>
                    <a:ext uri="{9D8B030D-6E8A-4147-A177-3AD203B41FA5}">
                      <a16:colId xmlns:a16="http://schemas.microsoft.com/office/drawing/2014/main" xmlns="" val="1035788834"/>
                    </a:ext>
                  </a:extLst>
                </a:gridCol>
              </a:tblGrid>
              <a:tr h="286940">
                <a:tc gridSpan="7">
                  <a:txBody>
                    <a:bodyPr/>
                    <a:lstStyle/>
                    <a:p>
                      <a:pPr algn="ctr"/>
                      <a:r>
                        <a:rPr lang="en-US" sz="1200" dirty="0">
                          <a:latin typeface="+mn-lt"/>
                        </a:rPr>
                        <a:t>Amazon Machine Image Instance Types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2730278830"/>
                  </a:ext>
                </a:extLst>
              </a:tr>
              <a:tr h="466511">
                <a:tc>
                  <a:txBody>
                    <a:bodyPr/>
                    <a:lstStyle/>
                    <a:p>
                      <a:pPr algn="ctr"/>
                      <a:r>
                        <a:rPr lang="en-US" sz="1200" dirty="0">
                          <a:latin typeface="+mn-lt"/>
                        </a:rPr>
                        <a:t>Type</a:t>
                      </a:r>
                    </a:p>
                  </a:txBody>
                  <a:tcPr/>
                </a:tc>
                <a:tc>
                  <a:txBody>
                    <a:bodyPr/>
                    <a:lstStyle/>
                    <a:p>
                      <a:pPr algn="ctr"/>
                      <a:r>
                        <a:rPr lang="en-US" sz="1200" dirty="0">
                          <a:latin typeface="+mn-lt"/>
                        </a:rPr>
                        <a:t>Compute Engine</a:t>
                      </a:r>
                    </a:p>
                  </a:txBody>
                  <a:tcPr/>
                </a:tc>
                <a:tc>
                  <a:txBody>
                    <a:bodyPr/>
                    <a:lstStyle/>
                    <a:p>
                      <a:pPr algn="ctr"/>
                      <a:r>
                        <a:rPr lang="en-US" sz="1200" dirty="0">
                          <a:latin typeface="+mn-lt"/>
                        </a:rPr>
                        <a:t>RAM (GB)</a:t>
                      </a:r>
                    </a:p>
                  </a:txBody>
                  <a:tcPr/>
                </a:tc>
                <a:tc>
                  <a:txBody>
                    <a:bodyPr/>
                    <a:lstStyle/>
                    <a:p>
                      <a:pPr algn="ctr"/>
                      <a:r>
                        <a:rPr lang="en-US" sz="1200" dirty="0">
                          <a:latin typeface="+mn-lt"/>
                        </a:rPr>
                        <a:t>Storage (GB)</a:t>
                      </a:r>
                    </a:p>
                  </a:txBody>
                  <a:tcPr/>
                </a:tc>
                <a:tc>
                  <a:txBody>
                    <a:bodyPr/>
                    <a:lstStyle/>
                    <a:p>
                      <a:pPr algn="ctr"/>
                      <a:r>
                        <a:rPr lang="en-US" sz="1200" dirty="0">
                          <a:latin typeface="+mn-lt"/>
                        </a:rPr>
                        <a:t>Platform</a:t>
                      </a:r>
                    </a:p>
                  </a:txBody>
                  <a:tcPr/>
                </a:tc>
                <a:tc>
                  <a:txBody>
                    <a:bodyPr/>
                    <a:lstStyle/>
                    <a:p>
                      <a:pPr algn="ctr"/>
                      <a:r>
                        <a:rPr lang="en-US" sz="1200" dirty="0">
                          <a:latin typeface="+mn-lt"/>
                        </a:rPr>
                        <a:t>I/O Performance</a:t>
                      </a:r>
                    </a:p>
                  </a:txBody>
                  <a:tcPr/>
                </a:tc>
                <a:tc>
                  <a:txBody>
                    <a:bodyPr/>
                    <a:lstStyle/>
                    <a:p>
                      <a:pPr algn="ctr"/>
                      <a:r>
                        <a:rPr lang="en-US" sz="1200" dirty="0">
                          <a:latin typeface="+mn-lt"/>
                        </a:rPr>
                        <a:t>API Name</a:t>
                      </a:r>
                    </a:p>
                  </a:txBody>
                  <a:tcPr/>
                </a:tc>
                <a:extLst>
                  <a:ext uri="{0D108BD9-81ED-4DB2-BD59-A6C34878D82A}">
                    <a16:rowId xmlns:a16="http://schemas.microsoft.com/office/drawing/2014/main" xmlns="" val="3890665671"/>
                  </a:ext>
                </a:extLst>
              </a:tr>
              <a:tr h="715317">
                <a:tc>
                  <a:txBody>
                    <a:bodyPr/>
                    <a:lstStyle/>
                    <a:p>
                      <a:pPr algn="ctr"/>
                      <a:r>
                        <a:rPr lang="en-US" sz="1000" b="0" i="0" dirty="0">
                          <a:solidFill>
                            <a:srgbClr val="000000"/>
                          </a:solidFill>
                          <a:effectLst/>
                          <a:latin typeface="+mn-lt"/>
                        </a:rPr>
                        <a:t>Micro</a:t>
                      </a:r>
                      <a:br>
                        <a:rPr lang="en-US" sz="1000" b="0" i="0" dirty="0">
                          <a:solidFill>
                            <a:srgbClr val="000000"/>
                          </a:solidFill>
                          <a:effectLst/>
                          <a:latin typeface="+mn-lt"/>
                        </a:rPr>
                      </a:br>
                      <a:r>
                        <a:rPr lang="en-US" sz="1000" b="0" i="0" dirty="0">
                          <a:solidFill>
                            <a:srgbClr val="000000"/>
                          </a:solidFill>
                          <a:effectLst/>
                          <a:latin typeface="+mn-lt"/>
                        </a:rPr>
                        <a:t>instance</a:t>
                      </a:r>
                      <a:endParaRPr lang="en-US" sz="2000" dirty="0">
                        <a:effectLst/>
                        <a:latin typeface="+mn-lt"/>
                      </a:endParaRPr>
                    </a:p>
                  </a:txBody>
                  <a:tcPr anchor="ctr"/>
                </a:tc>
                <a:tc>
                  <a:txBody>
                    <a:bodyPr/>
                    <a:lstStyle/>
                    <a:p>
                      <a:pPr algn="ctr"/>
                      <a:r>
                        <a:rPr lang="en-US" sz="1000" b="0" i="0" dirty="0">
                          <a:solidFill>
                            <a:srgbClr val="000000"/>
                          </a:solidFill>
                          <a:effectLst/>
                          <a:latin typeface="+mn-lt"/>
                        </a:rPr>
                        <a:t>Up to 2 EC2 Compute Units</a:t>
                      </a:r>
                      <a:br>
                        <a:rPr lang="en-US" sz="1000" b="0" i="0" dirty="0">
                          <a:solidFill>
                            <a:srgbClr val="000000"/>
                          </a:solidFill>
                          <a:effectLst/>
                          <a:latin typeface="+mn-lt"/>
                        </a:rPr>
                      </a:br>
                      <a:r>
                        <a:rPr lang="en-US" sz="1000" b="0" i="0" dirty="0">
                          <a:solidFill>
                            <a:srgbClr val="000000"/>
                          </a:solidFill>
                          <a:effectLst/>
                          <a:latin typeface="+mn-lt"/>
                        </a:rPr>
                        <a:t>(1 virtual core) in short bursts</a:t>
                      </a:r>
                      <a:endParaRPr lang="en-US" sz="2000" dirty="0">
                        <a:effectLst/>
                        <a:latin typeface="+mn-lt"/>
                      </a:endParaRPr>
                    </a:p>
                  </a:txBody>
                  <a:tcPr anchor="ctr"/>
                </a:tc>
                <a:tc>
                  <a:txBody>
                    <a:bodyPr/>
                    <a:lstStyle/>
                    <a:p>
                      <a:pPr algn="ctr"/>
                      <a:r>
                        <a:rPr lang="en-US" sz="1000" b="0" i="0" dirty="0">
                          <a:solidFill>
                            <a:srgbClr val="000000"/>
                          </a:solidFill>
                          <a:effectLst/>
                          <a:latin typeface="+mn-lt"/>
                        </a:rPr>
                        <a:t>0.613</a:t>
                      </a:r>
                      <a:endParaRPr lang="en-US" sz="2000" dirty="0">
                        <a:effectLst/>
                        <a:latin typeface="+mn-lt"/>
                      </a:endParaRPr>
                    </a:p>
                  </a:txBody>
                  <a:tcPr anchor="ctr"/>
                </a:tc>
                <a:tc>
                  <a:txBody>
                    <a:bodyPr/>
                    <a:lstStyle/>
                    <a:p>
                      <a:pPr algn="ctr"/>
                      <a:r>
                        <a:rPr lang="en-US" sz="1000" b="0" i="0" dirty="0">
                          <a:solidFill>
                            <a:srgbClr val="000000"/>
                          </a:solidFill>
                          <a:effectLst/>
                          <a:latin typeface="+mn-lt"/>
                        </a:rPr>
                        <a:t>EBS (Elastic Block Storage) storage only</a:t>
                      </a:r>
                      <a:endParaRPr lang="en-US" sz="2000" dirty="0">
                        <a:effectLst/>
                        <a:latin typeface="+mn-lt"/>
                      </a:endParaRPr>
                    </a:p>
                  </a:txBody>
                  <a:tcPr anchor="ctr"/>
                </a:tc>
                <a:tc>
                  <a:txBody>
                    <a:bodyPr/>
                    <a:lstStyle/>
                    <a:p>
                      <a:pPr algn="ctr"/>
                      <a:r>
                        <a:rPr lang="en-US" sz="1000" b="0" i="0" dirty="0">
                          <a:solidFill>
                            <a:srgbClr val="000000"/>
                          </a:solidFill>
                          <a:effectLst/>
                          <a:latin typeface="+mn-lt"/>
                        </a:rPr>
                        <a:t>32-bit or 64-bit</a:t>
                      </a:r>
                      <a:endParaRPr lang="en-US" sz="2000" dirty="0">
                        <a:effectLst/>
                        <a:latin typeface="+mn-lt"/>
                      </a:endParaRPr>
                    </a:p>
                  </a:txBody>
                  <a:tcPr anchor="ctr"/>
                </a:tc>
                <a:tc>
                  <a:txBody>
                    <a:bodyPr/>
                    <a:lstStyle/>
                    <a:p>
                      <a:pPr algn="ctr"/>
                      <a:r>
                        <a:rPr lang="en-US" sz="1000" b="0" i="0" dirty="0">
                          <a:solidFill>
                            <a:srgbClr val="000000"/>
                          </a:solidFill>
                          <a:effectLst/>
                          <a:latin typeface="+mn-lt"/>
                        </a:rPr>
                        <a:t>Low </a:t>
                      </a:r>
                      <a:endParaRPr lang="en-US" sz="2000" dirty="0">
                        <a:effectLst/>
                        <a:latin typeface="+mn-lt"/>
                      </a:endParaRPr>
                    </a:p>
                  </a:txBody>
                  <a:tcPr anchor="ctr"/>
                </a:tc>
                <a:tc>
                  <a:txBody>
                    <a:bodyPr/>
                    <a:lstStyle/>
                    <a:p>
                      <a:pPr algn="ctr"/>
                      <a:r>
                        <a:rPr lang="en-US" sz="1000" b="0" i="0" dirty="0">
                          <a:solidFill>
                            <a:srgbClr val="000000"/>
                          </a:solidFill>
                          <a:effectLst/>
                          <a:latin typeface="+mn-lt"/>
                        </a:rPr>
                        <a:t>T1.micro</a:t>
                      </a:r>
                      <a:endParaRPr lang="en-US" sz="2000" dirty="0">
                        <a:effectLst/>
                        <a:latin typeface="+mn-lt"/>
                      </a:endParaRPr>
                    </a:p>
                  </a:txBody>
                  <a:tcPr anchor="ctr"/>
                </a:tc>
                <a:extLst>
                  <a:ext uri="{0D108BD9-81ED-4DB2-BD59-A6C34878D82A}">
                    <a16:rowId xmlns:a16="http://schemas.microsoft.com/office/drawing/2014/main" xmlns="" val="3844800412"/>
                  </a:ext>
                </a:extLst>
              </a:tr>
              <a:tr h="715317">
                <a:tc>
                  <a:txBody>
                    <a:bodyPr/>
                    <a:lstStyle/>
                    <a:p>
                      <a:pPr algn="ctr"/>
                      <a:r>
                        <a:rPr lang="en-US" sz="1000" b="0" i="0" dirty="0">
                          <a:solidFill>
                            <a:srgbClr val="000000"/>
                          </a:solidFill>
                          <a:effectLst/>
                          <a:latin typeface="+mn-lt"/>
                        </a:rPr>
                        <a:t>Standard</a:t>
                      </a:r>
                      <a:br>
                        <a:rPr lang="en-US" sz="1000" b="0" i="0" dirty="0">
                          <a:solidFill>
                            <a:srgbClr val="000000"/>
                          </a:solidFill>
                          <a:effectLst/>
                          <a:latin typeface="+mn-lt"/>
                        </a:rPr>
                      </a:br>
                      <a:r>
                        <a:rPr lang="en-US" sz="1000" b="0" i="0" dirty="0">
                          <a:solidFill>
                            <a:srgbClr val="000000"/>
                          </a:solidFill>
                          <a:effectLst/>
                          <a:latin typeface="+mn-lt"/>
                        </a:rPr>
                        <a:t>instance – small</a:t>
                      </a:r>
                      <a:br>
                        <a:rPr lang="en-US" sz="1000" b="0" i="0" dirty="0">
                          <a:solidFill>
                            <a:srgbClr val="000000"/>
                          </a:solidFill>
                          <a:effectLst/>
                          <a:latin typeface="+mn-lt"/>
                        </a:rPr>
                      </a:br>
                      <a:r>
                        <a:rPr lang="en-US" sz="1000" b="0" i="0" dirty="0">
                          <a:solidFill>
                            <a:srgbClr val="000000"/>
                          </a:solidFill>
                          <a:effectLst/>
                          <a:latin typeface="+mn-lt"/>
                        </a:rPr>
                        <a:t>(default)</a:t>
                      </a:r>
                      <a:endParaRPr lang="en-US" sz="2000" dirty="0">
                        <a:effectLst/>
                        <a:latin typeface="+mn-lt"/>
                      </a:endParaRPr>
                    </a:p>
                  </a:txBody>
                  <a:tcPr anchor="ctr"/>
                </a:tc>
                <a:tc>
                  <a:txBody>
                    <a:bodyPr/>
                    <a:lstStyle/>
                    <a:p>
                      <a:pPr algn="ctr"/>
                      <a:r>
                        <a:rPr lang="en-US" sz="1000" b="0" i="0" dirty="0">
                          <a:solidFill>
                            <a:srgbClr val="000000"/>
                          </a:solidFill>
                          <a:effectLst/>
                          <a:latin typeface="+mn-lt"/>
                        </a:rPr>
                        <a:t>1 EC2 Compute Unit (1 virtual core)</a:t>
                      </a:r>
                      <a:endParaRPr lang="en-US" sz="2000" dirty="0">
                        <a:effectLst/>
                        <a:latin typeface="+mn-lt"/>
                      </a:endParaRPr>
                    </a:p>
                  </a:txBody>
                  <a:tcPr anchor="ctr"/>
                </a:tc>
                <a:tc>
                  <a:txBody>
                    <a:bodyPr/>
                    <a:lstStyle/>
                    <a:p>
                      <a:pPr algn="ctr"/>
                      <a:r>
                        <a:rPr lang="en-US" sz="1000" b="0" i="0" dirty="0">
                          <a:solidFill>
                            <a:srgbClr val="000000"/>
                          </a:solidFill>
                          <a:effectLst/>
                          <a:latin typeface="+mn-lt"/>
                        </a:rPr>
                        <a:t>1.7 </a:t>
                      </a:r>
                      <a:endParaRPr lang="en-US" sz="2000" dirty="0">
                        <a:effectLst/>
                        <a:latin typeface="+mn-lt"/>
                      </a:endParaRPr>
                    </a:p>
                  </a:txBody>
                  <a:tcPr anchor="ctr"/>
                </a:tc>
                <a:tc>
                  <a:txBody>
                    <a:bodyPr/>
                    <a:lstStyle/>
                    <a:p>
                      <a:pPr algn="ctr"/>
                      <a:r>
                        <a:rPr lang="en-US" sz="1000" b="0" i="0">
                          <a:solidFill>
                            <a:srgbClr val="000000"/>
                          </a:solidFill>
                          <a:effectLst/>
                          <a:latin typeface="+mn-lt"/>
                        </a:rPr>
                        <a:t>160 </a:t>
                      </a:r>
                      <a:endParaRPr lang="en-US" sz="2000">
                        <a:effectLst/>
                        <a:latin typeface="+mn-lt"/>
                      </a:endParaRPr>
                    </a:p>
                  </a:txBody>
                  <a:tcPr anchor="ctr"/>
                </a:tc>
                <a:tc>
                  <a:txBody>
                    <a:bodyPr/>
                    <a:lstStyle/>
                    <a:p>
                      <a:pPr algn="ctr"/>
                      <a:r>
                        <a:rPr lang="en-US" sz="1000" b="0" i="0">
                          <a:solidFill>
                            <a:srgbClr val="000000"/>
                          </a:solidFill>
                          <a:effectLst/>
                          <a:latin typeface="+mn-lt"/>
                        </a:rPr>
                        <a:t>32-bit </a:t>
                      </a:r>
                      <a:endParaRPr lang="en-US" sz="2000">
                        <a:effectLst/>
                        <a:latin typeface="+mn-lt"/>
                      </a:endParaRPr>
                    </a:p>
                  </a:txBody>
                  <a:tcPr anchor="ctr"/>
                </a:tc>
                <a:tc>
                  <a:txBody>
                    <a:bodyPr/>
                    <a:lstStyle/>
                    <a:p>
                      <a:pPr algn="ctr"/>
                      <a:r>
                        <a:rPr lang="en-US" sz="1000" b="0" i="0">
                          <a:solidFill>
                            <a:srgbClr val="000000"/>
                          </a:solidFill>
                          <a:effectLst/>
                          <a:latin typeface="+mn-lt"/>
                        </a:rPr>
                        <a:t>Moderate </a:t>
                      </a:r>
                      <a:endParaRPr lang="en-US" sz="2000">
                        <a:effectLst/>
                        <a:latin typeface="+mn-lt"/>
                      </a:endParaRPr>
                    </a:p>
                  </a:txBody>
                  <a:tcPr anchor="ctr"/>
                </a:tc>
                <a:tc>
                  <a:txBody>
                    <a:bodyPr/>
                    <a:lstStyle/>
                    <a:p>
                      <a:pPr algn="ctr"/>
                      <a:r>
                        <a:rPr lang="en-US" sz="1000" b="0" i="0">
                          <a:solidFill>
                            <a:srgbClr val="000000"/>
                          </a:solidFill>
                          <a:effectLst/>
                          <a:latin typeface="+mn-lt"/>
                        </a:rPr>
                        <a:t>m1.small</a:t>
                      </a:r>
                      <a:endParaRPr lang="en-US" sz="2000">
                        <a:effectLst/>
                        <a:latin typeface="+mn-lt"/>
                      </a:endParaRPr>
                    </a:p>
                  </a:txBody>
                  <a:tcPr anchor="ctr"/>
                </a:tc>
                <a:extLst>
                  <a:ext uri="{0D108BD9-81ED-4DB2-BD59-A6C34878D82A}">
                    <a16:rowId xmlns:a16="http://schemas.microsoft.com/office/drawing/2014/main" xmlns="" val="3494409166"/>
                  </a:ext>
                </a:extLst>
              </a:tr>
              <a:tr h="700324">
                <a:tc>
                  <a:txBody>
                    <a:bodyPr/>
                    <a:lstStyle/>
                    <a:p>
                      <a:pPr algn="ctr"/>
                      <a:r>
                        <a:rPr lang="en-US" sz="1000" b="0" i="0" dirty="0">
                          <a:solidFill>
                            <a:srgbClr val="000000"/>
                          </a:solidFill>
                          <a:effectLst/>
                          <a:latin typeface="+mn-lt"/>
                        </a:rPr>
                        <a:t>Standard</a:t>
                      </a:r>
                      <a:br>
                        <a:rPr lang="en-US" sz="1000" b="0" i="0" dirty="0">
                          <a:solidFill>
                            <a:srgbClr val="000000"/>
                          </a:solidFill>
                          <a:effectLst/>
                          <a:latin typeface="+mn-lt"/>
                        </a:rPr>
                      </a:br>
                      <a:r>
                        <a:rPr lang="en-US" sz="1000" b="0" i="0" dirty="0">
                          <a:solidFill>
                            <a:srgbClr val="000000"/>
                          </a:solidFill>
                          <a:effectLst/>
                          <a:latin typeface="+mn-lt"/>
                        </a:rPr>
                        <a:t>instance – large</a:t>
                      </a:r>
                      <a:endParaRPr lang="en-US" sz="2000" dirty="0">
                        <a:effectLst/>
                        <a:latin typeface="+mn-lt"/>
                      </a:endParaRPr>
                    </a:p>
                  </a:txBody>
                  <a:tcPr anchor="ctr"/>
                </a:tc>
                <a:tc>
                  <a:txBody>
                    <a:bodyPr/>
                    <a:lstStyle/>
                    <a:p>
                      <a:pPr algn="ctr"/>
                      <a:r>
                        <a:rPr lang="en-US" sz="1000" b="0" i="0" dirty="0">
                          <a:solidFill>
                            <a:srgbClr val="000000"/>
                          </a:solidFill>
                          <a:effectLst/>
                          <a:latin typeface="+mn-lt"/>
                        </a:rPr>
                        <a:t>4 EC2 Compute Units</a:t>
                      </a:r>
                    </a:p>
                    <a:p>
                      <a:pPr algn="ctr"/>
                      <a:r>
                        <a:rPr lang="en-US" sz="1000" b="0" i="0" dirty="0">
                          <a:solidFill>
                            <a:srgbClr val="000000"/>
                          </a:solidFill>
                          <a:effectLst/>
                          <a:latin typeface="+mn-lt"/>
                        </a:rPr>
                        <a:t>(2 virtual cores X 2 EC2 Units)</a:t>
                      </a:r>
                      <a:endParaRPr lang="en-US" sz="2000" dirty="0">
                        <a:effectLst/>
                        <a:latin typeface="+mn-lt"/>
                      </a:endParaRPr>
                    </a:p>
                  </a:txBody>
                  <a:tcPr anchor="ctr"/>
                </a:tc>
                <a:tc>
                  <a:txBody>
                    <a:bodyPr/>
                    <a:lstStyle/>
                    <a:p>
                      <a:pPr algn="ctr"/>
                      <a:r>
                        <a:rPr lang="en-US" sz="1000" b="0" i="0" dirty="0">
                          <a:solidFill>
                            <a:srgbClr val="000000"/>
                          </a:solidFill>
                          <a:effectLst/>
                          <a:latin typeface="+mn-lt"/>
                        </a:rPr>
                        <a:t>7.5 </a:t>
                      </a:r>
                      <a:endParaRPr lang="en-US" sz="2000" dirty="0">
                        <a:effectLst/>
                        <a:latin typeface="+mn-lt"/>
                      </a:endParaRPr>
                    </a:p>
                  </a:txBody>
                  <a:tcPr anchor="ctr"/>
                </a:tc>
                <a:tc>
                  <a:txBody>
                    <a:bodyPr/>
                    <a:lstStyle/>
                    <a:p>
                      <a:pPr algn="ctr"/>
                      <a:r>
                        <a:rPr lang="en-US" sz="1000" b="0" i="0">
                          <a:solidFill>
                            <a:srgbClr val="000000"/>
                          </a:solidFill>
                          <a:effectLst/>
                          <a:latin typeface="+mn-lt"/>
                        </a:rPr>
                        <a:t>850 </a:t>
                      </a:r>
                      <a:endParaRPr lang="en-US" sz="2000">
                        <a:effectLst/>
                        <a:latin typeface="+mn-lt"/>
                      </a:endParaRPr>
                    </a:p>
                  </a:txBody>
                  <a:tcPr anchor="ctr"/>
                </a:tc>
                <a:tc>
                  <a:txBody>
                    <a:bodyPr/>
                    <a:lstStyle/>
                    <a:p>
                      <a:pPr algn="ctr"/>
                      <a:r>
                        <a:rPr lang="en-US" sz="1000" b="0" i="0">
                          <a:solidFill>
                            <a:srgbClr val="000000"/>
                          </a:solidFill>
                          <a:effectLst/>
                          <a:latin typeface="+mn-lt"/>
                        </a:rPr>
                        <a:t>64-bit </a:t>
                      </a:r>
                      <a:endParaRPr lang="en-US" sz="2000">
                        <a:effectLst/>
                        <a:latin typeface="+mn-lt"/>
                      </a:endParaRPr>
                    </a:p>
                  </a:txBody>
                  <a:tcPr anchor="ctr"/>
                </a:tc>
                <a:tc>
                  <a:txBody>
                    <a:bodyPr/>
                    <a:lstStyle/>
                    <a:p>
                      <a:pPr algn="ctr"/>
                      <a:r>
                        <a:rPr lang="en-US" sz="1000" b="0" i="0">
                          <a:solidFill>
                            <a:srgbClr val="000000"/>
                          </a:solidFill>
                          <a:effectLst/>
                          <a:latin typeface="+mn-lt"/>
                        </a:rPr>
                        <a:t>High </a:t>
                      </a:r>
                      <a:endParaRPr lang="en-US" sz="2000">
                        <a:effectLst/>
                        <a:latin typeface="+mn-lt"/>
                      </a:endParaRPr>
                    </a:p>
                  </a:txBody>
                  <a:tcPr anchor="ctr"/>
                </a:tc>
                <a:tc>
                  <a:txBody>
                    <a:bodyPr/>
                    <a:lstStyle/>
                    <a:p>
                      <a:pPr algn="ctr"/>
                      <a:r>
                        <a:rPr lang="en-US" sz="1000" b="0" i="0">
                          <a:solidFill>
                            <a:srgbClr val="000000"/>
                          </a:solidFill>
                          <a:effectLst/>
                          <a:latin typeface="+mn-lt"/>
                        </a:rPr>
                        <a:t>m1.large</a:t>
                      </a:r>
                      <a:endParaRPr lang="en-US" sz="2000">
                        <a:effectLst/>
                        <a:latin typeface="+mn-lt"/>
                      </a:endParaRPr>
                    </a:p>
                  </a:txBody>
                  <a:tcPr anchor="ctr"/>
                </a:tc>
                <a:extLst>
                  <a:ext uri="{0D108BD9-81ED-4DB2-BD59-A6C34878D82A}">
                    <a16:rowId xmlns:a16="http://schemas.microsoft.com/office/drawing/2014/main" xmlns="" val="3282584200"/>
                  </a:ext>
                </a:extLst>
              </a:tr>
              <a:tr h="700324">
                <a:tc>
                  <a:txBody>
                    <a:bodyPr/>
                    <a:lstStyle/>
                    <a:p>
                      <a:pPr algn="ctr"/>
                      <a:r>
                        <a:rPr lang="en-US" sz="1000" b="0" i="0" dirty="0">
                          <a:solidFill>
                            <a:srgbClr val="000000"/>
                          </a:solidFill>
                          <a:effectLst/>
                          <a:latin typeface="+mn-lt"/>
                        </a:rPr>
                        <a:t>Standard</a:t>
                      </a:r>
                      <a:br>
                        <a:rPr lang="en-US" sz="1000" b="0" i="0" dirty="0">
                          <a:solidFill>
                            <a:srgbClr val="000000"/>
                          </a:solidFill>
                          <a:effectLst/>
                          <a:latin typeface="+mn-lt"/>
                        </a:rPr>
                      </a:br>
                      <a:r>
                        <a:rPr lang="en-US" sz="1000" b="0" i="0" dirty="0">
                          <a:solidFill>
                            <a:srgbClr val="000000"/>
                          </a:solidFill>
                          <a:effectLst/>
                          <a:latin typeface="+mn-lt"/>
                        </a:rPr>
                        <a:t>instance – extra large</a:t>
                      </a:r>
                      <a:endParaRPr lang="en-US" sz="2000" dirty="0">
                        <a:effectLst/>
                        <a:latin typeface="+mn-lt"/>
                      </a:endParaRPr>
                    </a:p>
                  </a:txBody>
                  <a:tcPr anchor="ctr"/>
                </a:tc>
                <a:tc>
                  <a:txBody>
                    <a:bodyPr/>
                    <a:lstStyle/>
                    <a:p>
                      <a:pPr algn="ctr"/>
                      <a:r>
                        <a:rPr lang="en-US" sz="1000" b="0" i="0" dirty="0">
                          <a:solidFill>
                            <a:srgbClr val="000000"/>
                          </a:solidFill>
                          <a:effectLst/>
                          <a:latin typeface="+mn-lt"/>
                        </a:rPr>
                        <a:t>8 EC2 Compute Units</a:t>
                      </a:r>
                    </a:p>
                    <a:p>
                      <a:pPr algn="ctr"/>
                      <a:r>
                        <a:rPr lang="en-US" sz="1000" b="0" i="0" dirty="0">
                          <a:solidFill>
                            <a:srgbClr val="000000"/>
                          </a:solidFill>
                          <a:effectLst/>
                          <a:latin typeface="+mn-lt"/>
                        </a:rPr>
                        <a:t>(4 virtual cores X 2 EC2 Units)</a:t>
                      </a:r>
                      <a:endParaRPr lang="en-US" sz="2000" dirty="0">
                        <a:effectLst/>
                        <a:latin typeface="+mn-lt"/>
                      </a:endParaRPr>
                    </a:p>
                  </a:txBody>
                  <a:tcPr anchor="ctr"/>
                </a:tc>
                <a:tc>
                  <a:txBody>
                    <a:bodyPr/>
                    <a:lstStyle/>
                    <a:p>
                      <a:pPr algn="ctr"/>
                      <a:r>
                        <a:rPr lang="en-US" sz="1000" b="0" i="0" dirty="0">
                          <a:solidFill>
                            <a:srgbClr val="000000"/>
                          </a:solidFill>
                          <a:effectLst/>
                          <a:latin typeface="+mn-lt"/>
                        </a:rPr>
                        <a:t>15 </a:t>
                      </a:r>
                      <a:endParaRPr lang="en-US" sz="2000" dirty="0">
                        <a:effectLst/>
                        <a:latin typeface="+mn-lt"/>
                      </a:endParaRPr>
                    </a:p>
                  </a:txBody>
                  <a:tcPr anchor="ctr"/>
                </a:tc>
                <a:tc>
                  <a:txBody>
                    <a:bodyPr/>
                    <a:lstStyle/>
                    <a:p>
                      <a:pPr algn="ctr"/>
                      <a:r>
                        <a:rPr lang="en-US" sz="1000" b="0" i="0">
                          <a:solidFill>
                            <a:srgbClr val="000000"/>
                          </a:solidFill>
                          <a:effectLst/>
                          <a:latin typeface="+mn-lt"/>
                        </a:rPr>
                        <a:t>1,690 </a:t>
                      </a:r>
                      <a:endParaRPr lang="en-US" sz="2000">
                        <a:effectLst/>
                        <a:latin typeface="+mn-lt"/>
                      </a:endParaRPr>
                    </a:p>
                  </a:txBody>
                  <a:tcPr anchor="ctr"/>
                </a:tc>
                <a:tc>
                  <a:txBody>
                    <a:bodyPr/>
                    <a:lstStyle/>
                    <a:p>
                      <a:pPr algn="ctr"/>
                      <a:r>
                        <a:rPr lang="en-US" sz="1000" b="0" i="0">
                          <a:solidFill>
                            <a:srgbClr val="000000"/>
                          </a:solidFill>
                          <a:effectLst/>
                          <a:latin typeface="+mn-lt"/>
                        </a:rPr>
                        <a:t>64-bit </a:t>
                      </a:r>
                      <a:endParaRPr lang="en-US" sz="2000">
                        <a:effectLst/>
                        <a:latin typeface="+mn-lt"/>
                      </a:endParaRPr>
                    </a:p>
                  </a:txBody>
                  <a:tcPr anchor="ctr"/>
                </a:tc>
                <a:tc>
                  <a:txBody>
                    <a:bodyPr/>
                    <a:lstStyle/>
                    <a:p>
                      <a:pPr algn="ctr"/>
                      <a:r>
                        <a:rPr lang="en-US" sz="1000" b="0" i="0">
                          <a:solidFill>
                            <a:srgbClr val="000000"/>
                          </a:solidFill>
                          <a:effectLst/>
                          <a:latin typeface="+mn-lt"/>
                        </a:rPr>
                        <a:t>High </a:t>
                      </a:r>
                      <a:endParaRPr lang="en-US" sz="2000">
                        <a:effectLst/>
                        <a:latin typeface="+mn-lt"/>
                      </a:endParaRPr>
                    </a:p>
                  </a:txBody>
                  <a:tcPr anchor="ctr"/>
                </a:tc>
                <a:tc>
                  <a:txBody>
                    <a:bodyPr/>
                    <a:lstStyle/>
                    <a:p>
                      <a:pPr algn="ctr"/>
                      <a:r>
                        <a:rPr lang="en-US" sz="1000" b="0" i="0">
                          <a:solidFill>
                            <a:srgbClr val="000000"/>
                          </a:solidFill>
                          <a:effectLst/>
                          <a:latin typeface="+mn-lt"/>
                        </a:rPr>
                        <a:t>m1.xlarge</a:t>
                      </a:r>
                      <a:endParaRPr lang="en-US" sz="2000">
                        <a:effectLst/>
                        <a:latin typeface="+mn-lt"/>
                      </a:endParaRPr>
                    </a:p>
                  </a:txBody>
                  <a:tcPr anchor="ctr"/>
                </a:tc>
                <a:extLst>
                  <a:ext uri="{0D108BD9-81ED-4DB2-BD59-A6C34878D82A}">
                    <a16:rowId xmlns:a16="http://schemas.microsoft.com/office/drawing/2014/main" xmlns="" val="860657528"/>
                  </a:ext>
                </a:extLst>
              </a:tr>
              <a:tr h="852568">
                <a:tc>
                  <a:txBody>
                    <a:bodyPr/>
                    <a:lstStyle/>
                    <a:p>
                      <a:pPr algn="ctr"/>
                      <a:r>
                        <a:rPr lang="en-US" sz="1000" b="0" i="0" dirty="0">
                          <a:solidFill>
                            <a:srgbClr val="000000"/>
                          </a:solidFill>
                          <a:effectLst/>
                          <a:latin typeface="+mn-lt"/>
                        </a:rPr>
                        <a:t>High Memory Double Extra Large Instance</a:t>
                      </a:r>
                      <a:endParaRPr lang="en-US" sz="2000" dirty="0">
                        <a:effectLst/>
                        <a:latin typeface="+mn-lt"/>
                      </a:endParaRPr>
                    </a:p>
                  </a:txBody>
                  <a:tcPr anchor="ctr"/>
                </a:tc>
                <a:tc>
                  <a:txBody>
                    <a:bodyPr/>
                    <a:lstStyle/>
                    <a:p>
                      <a:pPr algn="ctr"/>
                      <a:r>
                        <a:rPr lang="en-US" sz="1000" b="0" i="0" dirty="0">
                          <a:solidFill>
                            <a:srgbClr val="000000"/>
                          </a:solidFill>
                          <a:effectLst/>
                          <a:latin typeface="+mn-lt"/>
                        </a:rPr>
                        <a:t>13 EC2 Compute Units </a:t>
                      </a:r>
                    </a:p>
                    <a:p>
                      <a:pPr algn="ctr"/>
                      <a:r>
                        <a:rPr lang="en-US" sz="1000" b="0" i="0" dirty="0">
                          <a:solidFill>
                            <a:srgbClr val="000000"/>
                          </a:solidFill>
                          <a:effectLst/>
                          <a:latin typeface="+mn-lt"/>
                        </a:rPr>
                        <a:t>(4 virtual cores X 3.25 EC2 Units)</a:t>
                      </a:r>
                      <a:endParaRPr lang="en-US" sz="2000" dirty="0">
                        <a:effectLst/>
                        <a:latin typeface="+mn-lt"/>
                      </a:endParaRPr>
                    </a:p>
                  </a:txBody>
                  <a:tcPr anchor="ctr"/>
                </a:tc>
                <a:tc>
                  <a:txBody>
                    <a:bodyPr/>
                    <a:lstStyle/>
                    <a:p>
                      <a:pPr algn="ctr"/>
                      <a:r>
                        <a:rPr lang="en-US" sz="1000" b="0" i="0">
                          <a:solidFill>
                            <a:srgbClr val="000000"/>
                          </a:solidFill>
                          <a:effectLst/>
                          <a:latin typeface="+mn-lt"/>
                        </a:rPr>
                        <a:t>34.2 </a:t>
                      </a:r>
                      <a:endParaRPr lang="en-US" sz="2000">
                        <a:effectLst/>
                        <a:latin typeface="+mn-lt"/>
                      </a:endParaRPr>
                    </a:p>
                  </a:txBody>
                  <a:tcPr anchor="ctr"/>
                </a:tc>
                <a:tc>
                  <a:txBody>
                    <a:bodyPr/>
                    <a:lstStyle/>
                    <a:p>
                      <a:pPr algn="ctr"/>
                      <a:r>
                        <a:rPr lang="en-US" sz="1000" b="0" i="0" dirty="0">
                          <a:solidFill>
                            <a:srgbClr val="000000"/>
                          </a:solidFill>
                          <a:effectLst/>
                          <a:latin typeface="+mn-lt"/>
                        </a:rPr>
                        <a:t>850 </a:t>
                      </a:r>
                      <a:endParaRPr lang="en-US" sz="2000" dirty="0">
                        <a:effectLst/>
                        <a:latin typeface="+mn-lt"/>
                      </a:endParaRPr>
                    </a:p>
                  </a:txBody>
                  <a:tcPr anchor="ctr"/>
                </a:tc>
                <a:tc>
                  <a:txBody>
                    <a:bodyPr/>
                    <a:lstStyle/>
                    <a:p>
                      <a:pPr algn="ctr"/>
                      <a:r>
                        <a:rPr lang="en-US" sz="1000" b="0" i="0">
                          <a:solidFill>
                            <a:srgbClr val="000000"/>
                          </a:solidFill>
                          <a:effectLst/>
                          <a:latin typeface="+mn-lt"/>
                        </a:rPr>
                        <a:t>64-bit </a:t>
                      </a:r>
                      <a:endParaRPr lang="en-US" sz="2000">
                        <a:effectLst/>
                        <a:latin typeface="+mn-lt"/>
                      </a:endParaRPr>
                    </a:p>
                  </a:txBody>
                  <a:tcPr anchor="ctr"/>
                </a:tc>
                <a:tc>
                  <a:txBody>
                    <a:bodyPr/>
                    <a:lstStyle/>
                    <a:p>
                      <a:pPr algn="ctr"/>
                      <a:r>
                        <a:rPr lang="en-US" sz="1000" b="0" i="0">
                          <a:solidFill>
                            <a:srgbClr val="000000"/>
                          </a:solidFill>
                          <a:effectLst/>
                          <a:latin typeface="+mn-lt"/>
                        </a:rPr>
                        <a:t>High </a:t>
                      </a:r>
                      <a:endParaRPr lang="en-US" sz="2000">
                        <a:effectLst/>
                        <a:latin typeface="+mn-lt"/>
                      </a:endParaRPr>
                    </a:p>
                  </a:txBody>
                  <a:tcPr anchor="ctr"/>
                </a:tc>
                <a:tc>
                  <a:txBody>
                    <a:bodyPr/>
                    <a:lstStyle/>
                    <a:p>
                      <a:pPr algn="ctr"/>
                      <a:r>
                        <a:rPr lang="en-US" sz="1000" b="0" i="0">
                          <a:solidFill>
                            <a:srgbClr val="000000"/>
                          </a:solidFill>
                          <a:effectLst/>
                          <a:latin typeface="+mn-lt"/>
                        </a:rPr>
                        <a:t>m2.2xlarge</a:t>
                      </a:r>
                      <a:endParaRPr lang="en-US" sz="2000">
                        <a:effectLst/>
                        <a:latin typeface="+mn-lt"/>
                      </a:endParaRPr>
                    </a:p>
                  </a:txBody>
                  <a:tcPr anchor="ctr"/>
                </a:tc>
                <a:extLst>
                  <a:ext uri="{0D108BD9-81ED-4DB2-BD59-A6C34878D82A}">
                    <a16:rowId xmlns:a16="http://schemas.microsoft.com/office/drawing/2014/main" xmlns="" val="65227473"/>
                  </a:ext>
                </a:extLst>
              </a:tr>
              <a:tr h="852568">
                <a:tc>
                  <a:txBody>
                    <a:bodyPr/>
                    <a:lstStyle/>
                    <a:p>
                      <a:pPr algn="ctr"/>
                      <a:r>
                        <a:rPr lang="en-US" sz="1000" b="0" i="0" dirty="0">
                          <a:solidFill>
                            <a:srgbClr val="000000"/>
                          </a:solidFill>
                          <a:effectLst/>
                          <a:latin typeface="+mn-lt"/>
                        </a:rPr>
                        <a:t>High Memory Quadruple Extra Large Instance</a:t>
                      </a:r>
                      <a:endParaRPr lang="en-US" sz="2000" dirty="0">
                        <a:effectLst/>
                        <a:latin typeface="+mn-lt"/>
                      </a:endParaRPr>
                    </a:p>
                  </a:txBody>
                  <a:tcPr anchor="ctr"/>
                </a:tc>
                <a:tc>
                  <a:txBody>
                    <a:bodyPr/>
                    <a:lstStyle/>
                    <a:p>
                      <a:pPr algn="ctr"/>
                      <a:r>
                        <a:rPr lang="en-US" sz="1000" b="0" i="0" dirty="0">
                          <a:solidFill>
                            <a:srgbClr val="000000"/>
                          </a:solidFill>
                          <a:effectLst/>
                          <a:latin typeface="+mn-lt"/>
                        </a:rPr>
                        <a:t>26 EC2 Compute Units </a:t>
                      </a:r>
                    </a:p>
                    <a:p>
                      <a:pPr algn="ctr"/>
                      <a:r>
                        <a:rPr lang="en-US" sz="1000" b="0" i="0" dirty="0">
                          <a:solidFill>
                            <a:srgbClr val="000000"/>
                          </a:solidFill>
                          <a:effectLst/>
                          <a:latin typeface="+mn-lt"/>
                        </a:rPr>
                        <a:t>(8 virtual cores X 3.25 EC2 Units)</a:t>
                      </a:r>
                      <a:endParaRPr lang="en-US" sz="2000" dirty="0">
                        <a:effectLst/>
                        <a:latin typeface="+mn-lt"/>
                      </a:endParaRPr>
                    </a:p>
                  </a:txBody>
                  <a:tcPr anchor="ctr"/>
                </a:tc>
                <a:tc>
                  <a:txBody>
                    <a:bodyPr/>
                    <a:lstStyle/>
                    <a:p>
                      <a:pPr algn="ctr"/>
                      <a:r>
                        <a:rPr lang="en-US" sz="1000" b="0" i="0">
                          <a:solidFill>
                            <a:srgbClr val="000000"/>
                          </a:solidFill>
                          <a:effectLst/>
                          <a:latin typeface="+mn-lt"/>
                        </a:rPr>
                        <a:t>68.4 </a:t>
                      </a:r>
                      <a:endParaRPr lang="en-US" sz="2000">
                        <a:effectLst/>
                        <a:latin typeface="+mn-lt"/>
                      </a:endParaRPr>
                    </a:p>
                  </a:txBody>
                  <a:tcPr anchor="ctr"/>
                </a:tc>
                <a:tc>
                  <a:txBody>
                    <a:bodyPr/>
                    <a:lstStyle/>
                    <a:p>
                      <a:pPr algn="ctr"/>
                      <a:r>
                        <a:rPr lang="en-US" sz="1000" b="0" i="0" dirty="0">
                          <a:solidFill>
                            <a:srgbClr val="000000"/>
                          </a:solidFill>
                          <a:effectLst/>
                          <a:latin typeface="+mn-lt"/>
                        </a:rPr>
                        <a:t>1,690 </a:t>
                      </a:r>
                      <a:endParaRPr lang="en-US" sz="2000" dirty="0">
                        <a:effectLst/>
                        <a:latin typeface="+mn-lt"/>
                      </a:endParaRPr>
                    </a:p>
                  </a:txBody>
                  <a:tcPr anchor="ctr"/>
                </a:tc>
                <a:tc>
                  <a:txBody>
                    <a:bodyPr/>
                    <a:lstStyle/>
                    <a:p>
                      <a:pPr algn="ctr"/>
                      <a:r>
                        <a:rPr lang="en-US" sz="1000" b="0" i="0">
                          <a:solidFill>
                            <a:srgbClr val="000000"/>
                          </a:solidFill>
                          <a:effectLst/>
                          <a:latin typeface="+mn-lt"/>
                        </a:rPr>
                        <a:t>64-bit </a:t>
                      </a:r>
                      <a:endParaRPr lang="en-US" sz="2000">
                        <a:effectLst/>
                        <a:latin typeface="+mn-lt"/>
                      </a:endParaRPr>
                    </a:p>
                  </a:txBody>
                  <a:tcPr anchor="ctr"/>
                </a:tc>
                <a:tc>
                  <a:txBody>
                    <a:bodyPr/>
                    <a:lstStyle/>
                    <a:p>
                      <a:pPr algn="ctr"/>
                      <a:r>
                        <a:rPr lang="en-US" sz="1000" b="0" i="0">
                          <a:solidFill>
                            <a:srgbClr val="000000"/>
                          </a:solidFill>
                          <a:effectLst/>
                          <a:latin typeface="+mn-lt"/>
                        </a:rPr>
                        <a:t>High </a:t>
                      </a:r>
                      <a:endParaRPr lang="en-US" sz="2000">
                        <a:effectLst/>
                        <a:latin typeface="+mn-lt"/>
                      </a:endParaRPr>
                    </a:p>
                  </a:txBody>
                  <a:tcPr anchor="ctr"/>
                </a:tc>
                <a:tc>
                  <a:txBody>
                    <a:bodyPr/>
                    <a:lstStyle/>
                    <a:p>
                      <a:pPr algn="ctr"/>
                      <a:r>
                        <a:rPr lang="en-US" sz="1000" b="0" i="0">
                          <a:solidFill>
                            <a:srgbClr val="000000"/>
                          </a:solidFill>
                          <a:effectLst/>
                          <a:latin typeface="+mn-lt"/>
                        </a:rPr>
                        <a:t>m2.4xlarge</a:t>
                      </a:r>
                      <a:endParaRPr lang="en-US" sz="2000">
                        <a:effectLst/>
                        <a:latin typeface="+mn-lt"/>
                      </a:endParaRPr>
                    </a:p>
                  </a:txBody>
                  <a:tcPr anchor="ctr"/>
                </a:tc>
                <a:extLst>
                  <a:ext uri="{0D108BD9-81ED-4DB2-BD59-A6C34878D82A}">
                    <a16:rowId xmlns:a16="http://schemas.microsoft.com/office/drawing/2014/main" xmlns="" val="3201602808"/>
                  </a:ext>
                </a:extLst>
              </a:tr>
              <a:tr h="700324">
                <a:tc>
                  <a:txBody>
                    <a:bodyPr/>
                    <a:lstStyle/>
                    <a:p>
                      <a:pPr algn="ctr"/>
                      <a:r>
                        <a:rPr lang="en-US" sz="1000" b="0" i="0" dirty="0">
                          <a:solidFill>
                            <a:srgbClr val="000000"/>
                          </a:solidFill>
                          <a:effectLst/>
                          <a:latin typeface="+mn-lt"/>
                        </a:rPr>
                        <a:t>High CPU Medium Instance</a:t>
                      </a:r>
                      <a:endParaRPr lang="en-US" sz="2000" dirty="0">
                        <a:effectLst/>
                        <a:latin typeface="+mn-lt"/>
                      </a:endParaRPr>
                    </a:p>
                  </a:txBody>
                  <a:tcPr anchor="ctr"/>
                </a:tc>
                <a:tc>
                  <a:txBody>
                    <a:bodyPr/>
                    <a:lstStyle/>
                    <a:p>
                      <a:pPr algn="ctr"/>
                      <a:r>
                        <a:rPr lang="en-US" sz="1000" b="0" i="0" dirty="0">
                          <a:solidFill>
                            <a:srgbClr val="000000"/>
                          </a:solidFill>
                          <a:effectLst/>
                          <a:latin typeface="+mn-lt"/>
                        </a:rPr>
                        <a:t>5 EC2 Compute Units </a:t>
                      </a:r>
                    </a:p>
                    <a:p>
                      <a:pPr algn="ctr"/>
                      <a:r>
                        <a:rPr lang="en-US" sz="1000" b="0" i="0" dirty="0">
                          <a:solidFill>
                            <a:srgbClr val="000000"/>
                          </a:solidFill>
                          <a:effectLst/>
                          <a:latin typeface="+mn-lt"/>
                        </a:rPr>
                        <a:t>(2 virtual cores X 2.5 EC2 Units)</a:t>
                      </a:r>
                      <a:endParaRPr lang="en-US" sz="2000" dirty="0">
                        <a:effectLst/>
                        <a:latin typeface="+mn-lt"/>
                      </a:endParaRPr>
                    </a:p>
                  </a:txBody>
                  <a:tcPr anchor="ctr"/>
                </a:tc>
                <a:tc>
                  <a:txBody>
                    <a:bodyPr/>
                    <a:lstStyle/>
                    <a:p>
                      <a:pPr algn="ctr"/>
                      <a:r>
                        <a:rPr lang="en-US" sz="1000" b="0" i="0">
                          <a:solidFill>
                            <a:srgbClr val="000000"/>
                          </a:solidFill>
                          <a:effectLst/>
                          <a:latin typeface="+mn-lt"/>
                        </a:rPr>
                        <a:t>1.7 </a:t>
                      </a:r>
                      <a:endParaRPr lang="en-US" sz="2000">
                        <a:effectLst/>
                        <a:latin typeface="+mn-lt"/>
                      </a:endParaRPr>
                    </a:p>
                  </a:txBody>
                  <a:tcPr anchor="ctr"/>
                </a:tc>
                <a:tc>
                  <a:txBody>
                    <a:bodyPr/>
                    <a:lstStyle/>
                    <a:p>
                      <a:pPr algn="ctr"/>
                      <a:r>
                        <a:rPr lang="en-US" sz="1000" b="0" i="0">
                          <a:solidFill>
                            <a:srgbClr val="000000"/>
                          </a:solidFill>
                          <a:effectLst/>
                          <a:latin typeface="+mn-lt"/>
                        </a:rPr>
                        <a:t>350 </a:t>
                      </a:r>
                      <a:endParaRPr lang="en-US" sz="2000">
                        <a:effectLst/>
                        <a:latin typeface="+mn-lt"/>
                      </a:endParaRPr>
                    </a:p>
                  </a:txBody>
                  <a:tcPr anchor="ctr"/>
                </a:tc>
                <a:tc>
                  <a:txBody>
                    <a:bodyPr/>
                    <a:lstStyle/>
                    <a:p>
                      <a:pPr algn="ctr"/>
                      <a:r>
                        <a:rPr lang="en-US" sz="1000" b="0" i="0">
                          <a:solidFill>
                            <a:srgbClr val="000000"/>
                          </a:solidFill>
                          <a:effectLst/>
                          <a:latin typeface="+mn-lt"/>
                        </a:rPr>
                        <a:t>32-bit </a:t>
                      </a:r>
                      <a:endParaRPr lang="en-US" sz="2000">
                        <a:effectLst/>
                        <a:latin typeface="+mn-lt"/>
                      </a:endParaRPr>
                    </a:p>
                  </a:txBody>
                  <a:tcPr anchor="ctr"/>
                </a:tc>
                <a:tc>
                  <a:txBody>
                    <a:bodyPr/>
                    <a:lstStyle/>
                    <a:p>
                      <a:pPr algn="ctr"/>
                      <a:r>
                        <a:rPr lang="en-US" sz="1000" b="0" i="0">
                          <a:solidFill>
                            <a:srgbClr val="000000"/>
                          </a:solidFill>
                          <a:effectLst/>
                          <a:latin typeface="+mn-lt"/>
                        </a:rPr>
                        <a:t>Moderate </a:t>
                      </a:r>
                      <a:endParaRPr lang="en-US" sz="2000">
                        <a:effectLst/>
                        <a:latin typeface="+mn-lt"/>
                      </a:endParaRPr>
                    </a:p>
                  </a:txBody>
                  <a:tcPr anchor="ctr"/>
                </a:tc>
                <a:tc>
                  <a:txBody>
                    <a:bodyPr/>
                    <a:lstStyle/>
                    <a:p>
                      <a:pPr algn="ctr"/>
                      <a:r>
                        <a:rPr lang="en-US" sz="1000" b="0" i="0">
                          <a:solidFill>
                            <a:srgbClr val="000000"/>
                          </a:solidFill>
                          <a:effectLst/>
                          <a:latin typeface="+mn-lt"/>
                        </a:rPr>
                        <a:t>c1.medium</a:t>
                      </a:r>
                      <a:endParaRPr lang="en-US" sz="2000">
                        <a:effectLst/>
                        <a:latin typeface="+mn-lt"/>
                      </a:endParaRPr>
                    </a:p>
                  </a:txBody>
                  <a:tcPr anchor="ctr"/>
                </a:tc>
                <a:extLst>
                  <a:ext uri="{0D108BD9-81ED-4DB2-BD59-A6C34878D82A}">
                    <a16:rowId xmlns:a16="http://schemas.microsoft.com/office/drawing/2014/main" xmlns="" val="3588070107"/>
                  </a:ext>
                </a:extLst>
              </a:tr>
              <a:tr h="852568">
                <a:tc>
                  <a:txBody>
                    <a:bodyPr/>
                    <a:lstStyle/>
                    <a:p>
                      <a:pPr algn="ctr"/>
                      <a:r>
                        <a:rPr lang="en-US" sz="1000" b="0" i="0" dirty="0">
                          <a:solidFill>
                            <a:srgbClr val="000000"/>
                          </a:solidFill>
                          <a:effectLst/>
                          <a:latin typeface="+mn-lt"/>
                        </a:rPr>
                        <a:t>High CPU</a:t>
                      </a:r>
                      <a:br>
                        <a:rPr lang="en-US" sz="1000" b="0" i="0" dirty="0">
                          <a:solidFill>
                            <a:srgbClr val="000000"/>
                          </a:solidFill>
                          <a:effectLst/>
                          <a:latin typeface="+mn-lt"/>
                        </a:rPr>
                      </a:br>
                      <a:r>
                        <a:rPr lang="en-US" sz="1000" b="0" i="0" dirty="0">
                          <a:solidFill>
                            <a:srgbClr val="000000"/>
                          </a:solidFill>
                          <a:effectLst/>
                          <a:latin typeface="+mn-lt"/>
                        </a:rPr>
                        <a:t>Extra Large Instance</a:t>
                      </a:r>
                      <a:endParaRPr lang="en-US" sz="2000" dirty="0">
                        <a:effectLst/>
                        <a:latin typeface="+mn-lt"/>
                      </a:endParaRPr>
                    </a:p>
                  </a:txBody>
                  <a:tcPr anchor="ctr"/>
                </a:tc>
                <a:tc>
                  <a:txBody>
                    <a:bodyPr/>
                    <a:lstStyle/>
                    <a:p>
                      <a:pPr algn="ctr"/>
                      <a:r>
                        <a:rPr lang="en-US" sz="1000" b="0" i="0" dirty="0">
                          <a:solidFill>
                            <a:srgbClr val="000000"/>
                          </a:solidFill>
                          <a:effectLst/>
                          <a:latin typeface="+mn-lt"/>
                        </a:rPr>
                        <a:t>20 EC2 Compute Units</a:t>
                      </a:r>
                    </a:p>
                    <a:p>
                      <a:pPr algn="ctr"/>
                      <a:r>
                        <a:rPr lang="en-US" sz="1000" b="0" i="0" dirty="0">
                          <a:solidFill>
                            <a:srgbClr val="000000"/>
                          </a:solidFill>
                          <a:effectLst/>
                          <a:latin typeface="+mn-lt"/>
                        </a:rPr>
                        <a:t> (8 virtual cores X 2.5 EC2 Units)</a:t>
                      </a:r>
                      <a:endParaRPr lang="en-US" sz="2000" dirty="0">
                        <a:effectLst/>
                        <a:latin typeface="+mn-lt"/>
                      </a:endParaRPr>
                    </a:p>
                  </a:txBody>
                  <a:tcPr anchor="ctr"/>
                </a:tc>
                <a:tc>
                  <a:txBody>
                    <a:bodyPr/>
                    <a:lstStyle/>
                    <a:p>
                      <a:pPr algn="ctr"/>
                      <a:r>
                        <a:rPr lang="en-US" sz="1000" b="0" i="0" dirty="0">
                          <a:solidFill>
                            <a:srgbClr val="000000"/>
                          </a:solidFill>
                          <a:effectLst/>
                          <a:latin typeface="+mn-lt"/>
                        </a:rPr>
                        <a:t>7 </a:t>
                      </a:r>
                      <a:endParaRPr lang="en-US" sz="2000" dirty="0">
                        <a:effectLst/>
                        <a:latin typeface="+mn-lt"/>
                      </a:endParaRPr>
                    </a:p>
                  </a:txBody>
                  <a:tcPr anchor="ctr"/>
                </a:tc>
                <a:tc>
                  <a:txBody>
                    <a:bodyPr/>
                    <a:lstStyle/>
                    <a:p>
                      <a:pPr algn="ctr"/>
                      <a:r>
                        <a:rPr lang="en-US" sz="1000" b="0" i="0" dirty="0">
                          <a:solidFill>
                            <a:srgbClr val="000000"/>
                          </a:solidFill>
                          <a:effectLst/>
                          <a:latin typeface="+mn-lt"/>
                        </a:rPr>
                        <a:t>1,690 </a:t>
                      </a:r>
                      <a:endParaRPr lang="en-US" sz="2000" dirty="0">
                        <a:effectLst/>
                        <a:latin typeface="+mn-lt"/>
                      </a:endParaRPr>
                    </a:p>
                  </a:txBody>
                  <a:tcPr anchor="ctr"/>
                </a:tc>
                <a:tc>
                  <a:txBody>
                    <a:bodyPr/>
                    <a:lstStyle/>
                    <a:p>
                      <a:pPr algn="ctr"/>
                      <a:r>
                        <a:rPr lang="en-US" sz="1000" b="0" i="0" dirty="0">
                          <a:solidFill>
                            <a:srgbClr val="000000"/>
                          </a:solidFill>
                          <a:effectLst/>
                          <a:latin typeface="+mn-lt"/>
                        </a:rPr>
                        <a:t>64-bit </a:t>
                      </a:r>
                      <a:endParaRPr lang="en-US" sz="2000" dirty="0">
                        <a:effectLst/>
                        <a:latin typeface="+mn-lt"/>
                      </a:endParaRPr>
                    </a:p>
                  </a:txBody>
                  <a:tcPr anchor="ctr"/>
                </a:tc>
                <a:tc>
                  <a:txBody>
                    <a:bodyPr/>
                    <a:lstStyle/>
                    <a:p>
                      <a:pPr algn="ctr"/>
                      <a:r>
                        <a:rPr lang="en-US" sz="1000" b="0" i="0">
                          <a:solidFill>
                            <a:srgbClr val="000000"/>
                          </a:solidFill>
                          <a:effectLst/>
                          <a:latin typeface="+mn-lt"/>
                        </a:rPr>
                        <a:t>High </a:t>
                      </a:r>
                      <a:endParaRPr lang="en-US" sz="2000">
                        <a:effectLst/>
                        <a:latin typeface="+mn-lt"/>
                      </a:endParaRPr>
                    </a:p>
                  </a:txBody>
                  <a:tcPr anchor="ctr"/>
                </a:tc>
                <a:tc>
                  <a:txBody>
                    <a:bodyPr/>
                    <a:lstStyle/>
                    <a:p>
                      <a:pPr algn="ctr"/>
                      <a:r>
                        <a:rPr lang="en-US" sz="1000" b="0" i="0" dirty="0">
                          <a:solidFill>
                            <a:srgbClr val="000000"/>
                          </a:solidFill>
                          <a:effectLst/>
                          <a:latin typeface="+mn-lt"/>
                        </a:rPr>
                        <a:t>c1.xlarge</a:t>
                      </a:r>
                      <a:endParaRPr lang="en-US" sz="2000" dirty="0">
                        <a:effectLst/>
                        <a:latin typeface="+mn-lt"/>
                      </a:endParaRPr>
                    </a:p>
                  </a:txBody>
                  <a:tcPr anchor="ctr"/>
                </a:tc>
                <a:extLst>
                  <a:ext uri="{0D108BD9-81ED-4DB2-BD59-A6C34878D82A}">
                    <a16:rowId xmlns:a16="http://schemas.microsoft.com/office/drawing/2014/main" xmlns="" val="2606029584"/>
                  </a:ext>
                </a:extLst>
              </a:tr>
            </a:tbl>
          </a:graphicData>
        </a:graphic>
      </p:graphicFrame>
    </p:spTree>
    <p:extLst>
      <p:ext uri="{BB962C8B-B14F-4D97-AF65-F5344CB8AC3E}">
        <p14:creationId xmlns:p14="http://schemas.microsoft.com/office/powerpoint/2010/main" val="532052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Pricing models</a:t>
            </a:r>
          </a:p>
        </p:txBody>
      </p:sp>
      <p:sp>
        <p:nvSpPr>
          <p:cNvPr id="3" name="Content Placeholder 2"/>
          <p:cNvSpPr>
            <a:spLocks noGrp="1"/>
          </p:cNvSpPr>
          <p:nvPr>
            <p:ph idx="1"/>
          </p:nvPr>
        </p:nvSpPr>
        <p:spPr>
          <a:xfrm>
            <a:off x="1942415" y="1447800"/>
            <a:ext cx="6972985" cy="4687888"/>
          </a:xfrm>
        </p:spPr>
        <p:txBody>
          <a:bodyPr/>
          <a:lstStyle/>
          <a:p>
            <a:pPr marL="45720" indent="0" algn="just">
              <a:lnSpc>
                <a:spcPct val="120000"/>
              </a:lnSpc>
              <a:buNone/>
            </a:pPr>
            <a:r>
              <a:rPr lang="en-US" dirty="0"/>
              <a:t>The pricing of these different AMI types depends on the operating system used, which data center the AMI is located in (you can select its location), and the amount of time that the AMI runs. Rates are quoted based on an hourly rate. Additional charges are applied for:</a:t>
            </a:r>
          </a:p>
          <a:p>
            <a:pPr lvl="1">
              <a:lnSpc>
                <a:spcPct val="120000"/>
              </a:lnSpc>
            </a:pPr>
            <a:r>
              <a:rPr lang="en-US" sz="1800" dirty="0"/>
              <a:t>the amount of data transferred</a:t>
            </a:r>
          </a:p>
          <a:p>
            <a:pPr lvl="1">
              <a:lnSpc>
                <a:spcPct val="120000"/>
              </a:lnSpc>
            </a:pPr>
            <a:r>
              <a:rPr lang="en-US" sz="1800" dirty="0"/>
              <a:t>whether Elastic IP Addresses are assigned</a:t>
            </a:r>
          </a:p>
          <a:p>
            <a:pPr lvl="1">
              <a:lnSpc>
                <a:spcPct val="120000"/>
              </a:lnSpc>
            </a:pPr>
            <a:r>
              <a:rPr lang="en-US" sz="1800" dirty="0"/>
              <a:t>your virtual private server's use of Amazon Elastic Block Storage (EBS)</a:t>
            </a:r>
          </a:p>
          <a:p>
            <a:pPr lvl="1">
              <a:lnSpc>
                <a:spcPct val="120000"/>
              </a:lnSpc>
            </a:pPr>
            <a:r>
              <a:rPr lang="en-US" sz="1800" dirty="0"/>
              <a:t>whether you use Elastic Load Balancing for two or more servers</a:t>
            </a:r>
          </a:p>
          <a:p>
            <a:pPr lvl="1">
              <a:lnSpc>
                <a:spcPct val="120000"/>
              </a:lnSpc>
            </a:pPr>
            <a:r>
              <a:rPr lang="en-US" sz="1800" dirty="0"/>
              <a:t>other features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18</a:t>
            </a:fld>
            <a:endParaRPr lang="en-US" altLang="en-US"/>
          </a:p>
        </p:txBody>
      </p:sp>
    </p:spTree>
    <p:extLst>
      <p:ext uri="{BB962C8B-B14F-4D97-AF65-F5344CB8AC3E}">
        <p14:creationId xmlns:p14="http://schemas.microsoft.com/office/powerpoint/2010/main" val="957138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44688" y="623888"/>
            <a:ext cx="6589712" cy="1281112"/>
          </a:xfrm>
        </p:spPr>
        <p:txBody>
          <a:bodyPr/>
          <a:lstStyle/>
          <a:p>
            <a:pPr eaLnBrk="1" hangingPunct="1"/>
            <a:r>
              <a:rPr lang="en-US" altLang="en-US" smtClean="0"/>
              <a:t>Learning Objectives</a:t>
            </a:r>
          </a:p>
        </p:txBody>
      </p:sp>
      <p:sp>
        <p:nvSpPr>
          <p:cNvPr id="21507" name="Content Placeholder 2"/>
          <p:cNvSpPr>
            <a:spLocks noGrp="1"/>
          </p:cNvSpPr>
          <p:nvPr>
            <p:ph idx="1"/>
          </p:nvPr>
        </p:nvSpPr>
        <p:spPr>
          <a:xfrm>
            <a:off x="1943100" y="1676400"/>
            <a:ext cx="6591300" cy="4343400"/>
          </a:xfrm>
        </p:spPr>
        <p:txBody>
          <a:bodyPr/>
          <a:lstStyle/>
          <a:p>
            <a:pPr marL="514350" indent="-514350" eaLnBrk="1" hangingPunct="1">
              <a:lnSpc>
                <a:spcPct val="150000"/>
              </a:lnSpc>
              <a:buFont typeface="Calibri" panose="020F0502020204030204" pitchFamily="34" charset="0"/>
              <a:buAutoNum type="arabicPeriod"/>
            </a:pPr>
            <a:r>
              <a:rPr lang="en-US" altLang="en-US" dirty="0"/>
              <a:t>Learning about Amazon Web Services </a:t>
            </a:r>
          </a:p>
          <a:p>
            <a:pPr marL="514350" indent="-514350" eaLnBrk="1" hangingPunct="1">
              <a:lnSpc>
                <a:spcPct val="150000"/>
              </a:lnSpc>
              <a:buFont typeface="Calibri" panose="020F0502020204030204" pitchFamily="34" charset="0"/>
              <a:buAutoNum type="arabicPeriod"/>
            </a:pPr>
            <a:r>
              <a:rPr lang="en-US" altLang="en-US" dirty="0"/>
              <a:t>Instantiating Amazon Machine Images </a:t>
            </a:r>
          </a:p>
          <a:p>
            <a:pPr marL="514350" indent="-514350" eaLnBrk="1" hangingPunct="1">
              <a:lnSpc>
                <a:spcPct val="150000"/>
              </a:lnSpc>
              <a:buFont typeface="Calibri" panose="020F0502020204030204" pitchFamily="34" charset="0"/>
              <a:buAutoNum type="arabicPeriod"/>
            </a:pPr>
            <a:r>
              <a:rPr lang="en-US" altLang="en-US" dirty="0"/>
              <a:t>Provisioning storage, databases, and other services </a:t>
            </a:r>
          </a:p>
          <a:p>
            <a:pPr marL="514350" indent="-514350" eaLnBrk="1" hangingPunct="1">
              <a:lnSpc>
                <a:spcPct val="150000"/>
              </a:lnSpc>
              <a:buFont typeface="Calibri" panose="020F0502020204030204" pitchFamily="34" charset="0"/>
              <a:buAutoNum type="arabicPeriod"/>
            </a:pPr>
            <a:r>
              <a:rPr lang="en-US" altLang="en-US" dirty="0"/>
              <a:t>Learning about other AWS offerings </a:t>
            </a:r>
          </a:p>
          <a:p>
            <a:pPr marL="514350" indent="-514350" eaLnBrk="1" hangingPunct="1">
              <a:lnSpc>
                <a:spcPct val="150000"/>
              </a:lnSpc>
              <a:buFont typeface="Calibri" panose="020F0502020204030204" pitchFamily="34" charset="0"/>
              <a:buAutoNum type="arabicPeriod"/>
            </a:pPr>
            <a:r>
              <a:rPr lang="en-US" altLang="en-US" dirty="0"/>
              <a:t>Realizing the potential of Infrastructure as a Service</a:t>
            </a:r>
            <a:endParaRPr lang="en-US" altLang="en-US" dirty="0" smtClean="0"/>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2016 FPT University</a:t>
            </a:r>
            <a:endParaRPr lang="es-ES">
              <a:solidFill>
                <a:schemeClr val="tx2">
                  <a:shade val="90000"/>
                </a:schemeClr>
              </a:solidFill>
              <a:latin typeface="+mn-lt"/>
              <a:cs typeface="+mn-cs"/>
            </a:endParaRPr>
          </a:p>
        </p:txBody>
      </p:sp>
      <p:sp>
        <p:nvSpPr>
          <p:cNvPr id="215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mtClean="0">
                <a:solidFill>
                  <a:schemeClr val="bg1"/>
                </a:solidFill>
                <a:latin typeface="Arial" panose="020B0604020202020204" pitchFamily="34" charset="0"/>
              </a:rPr>
              <a:t>1-</a:t>
            </a:r>
            <a:fld id="{212DAC9D-A599-409C-BE68-AE077E95BC36}" type="slidenum">
              <a:rPr lang="en-US" altLang="en-US" smtClean="0">
                <a:solidFill>
                  <a:schemeClr val="bg1"/>
                </a:solidFill>
                <a:latin typeface="Arial" panose="020B0604020202020204" pitchFamily="34" charset="0"/>
              </a:rPr>
              <a:pPr>
                <a:spcBef>
                  <a:spcPct val="0"/>
                </a:spcBef>
                <a:buClrTx/>
                <a:buFontTx/>
                <a:buNone/>
              </a:pPr>
              <a:t>1</a:t>
            </a:fld>
            <a:endParaRPr lang="en-US" altLang="en-US" smtClean="0">
              <a:solidFill>
                <a:schemeClr val="bg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Pricing models</a:t>
            </a:r>
          </a:p>
        </p:txBody>
      </p:sp>
      <p:sp>
        <p:nvSpPr>
          <p:cNvPr id="3" name="Content Placeholder 2"/>
          <p:cNvSpPr>
            <a:spLocks noGrp="1"/>
          </p:cNvSpPr>
          <p:nvPr>
            <p:ph idx="1"/>
          </p:nvPr>
        </p:nvSpPr>
        <p:spPr>
          <a:xfrm>
            <a:off x="1600201" y="1524000"/>
            <a:ext cx="7239000" cy="4611688"/>
          </a:xfrm>
        </p:spPr>
        <p:txBody>
          <a:bodyPr/>
          <a:lstStyle/>
          <a:p>
            <a:pPr marL="45720" indent="0" algn="just">
              <a:lnSpc>
                <a:spcPct val="150000"/>
              </a:lnSpc>
              <a:buNone/>
            </a:pPr>
            <a:r>
              <a:rPr lang="en-US" dirty="0"/>
              <a:t>The three different pricing models for EC2 AMIs are as follows:</a:t>
            </a:r>
          </a:p>
          <a:p>
            <a:pPr algn="just">
              <a:lnSpc>
                <a:spcPct val="150000"/>
              </a:lnSpc>
            </a:pPr>
            <a:r>
              <a:rPr lang="en-US" b="1" dirty="0"/>
              <a:t>On-Demand Instance: </a:t>
            </a:r>
            <a:r>
              <a:rPr lang="en-US" dirty="0"/>
              <a:t>This is the hourly rate with no long-term commitment.</a:t>
            </a:r>
          </a:p>
          <a:p>
            <a:pPr algn="just">
              <a:lnSpc>
                <a:spcPct val="150000"/>
              </a:lnSpc>
            </a:pPr>
            <a:r>
              <a:rPr lang="en-US" b="1" dirty="0"/>
              <a:t>Reserved Instances: </a:t>
            </a:r>
            <a:r>
              <a:rPr lang="en-US" dirty="0"/>
              <a:t>This is a purchase of a contract for each instance you use with a significantly lower hourly usage charge after you have paid for the reservation.</a:t>
            </a:r>
          </a:p>
          <a:p>
            <a:pPr algn="just">
              <a:lnSpc>
                <a:spcPct val="150000"/>
              </a:lnSpc>
            </a:pPr>
            <a:r>
              <a:rPr lang="en-US" b="1" dirty="0"/>
              <a:t>Spot Instance: </a:t>
            </a:r>
            <a:r>
              <a:rPr lang="en-US" dirty="0"/>
              <a:t>This is a method for bidding on unused EC2 capacity based on the current spot price. This feature offers a significantly lower price, but it varies over time or may not be available when there is no excess capacity</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19</a:t>
            </a:fld>
            <a:endParaRPr lang="en-US" altLang="en-US"/>
          </a:p>
        </p:txBody>
      </p:sp>
    </p:spTree>
    <p:extLst>
      <p:ext uri="{BB962C8B-B14F-4D97-AF65-F5344CB8AC3E}">
        <p14:creationId xmlns:p14="http://schemas.microsoft.com/office/powerpoint/2010/main" val="3592889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99890"/>
          </a:xfrm>
        </p:spPr>
        <p:txBody>
          <a:bodyPr/>
          <a:lstStyle/>
          <a:p>
            <a:r>
              <a:rPr lang="en-US" dirty="0"/>
              <a:t>System images and software</a:t>
            </a:r>
          </a:p>
        </p:txBody>
      </p:sp>
      <p:sp>
        <p:nvSpPr>
          <p:cNvPr id="3" name="Content Placeholder 2"/>
          <p:cNvSpPr>
            <a:spLocks noGrp="1"/>
          </p:cNvSpPr>
          <p:nvPr>
            <p:ph idx="1"/>
          </p:nvPr>
        </p:nvSpPr>
        <p:spPr>
          <a:xfrm>
            <a:off x="1942415" y="1524000"/>
            <a:ext cx="6896785" cy="1905000"/>
          </a:xfrm>
        </p:spPr>
        <p:txBody>
          <a:bodyPr/>
          <a:lstStyle/>
          <a:p>
            <a:pPr marL="45720" indent="0" algn="just">
              <a:buNone/>
            </a:pPr>
            <a:r>
              <a:rPr lang="en-US" dirty="0"/>
              <a:t>You can choose to use a template AMI system image with the operating system of your choice or create your own system image that contains your custom applications, code libraries, settings, and data. Security can be set through passwords, Kerberos tickets, or certificates. </a:t>
            </a:r>
          </a:p>
          <a:p>
            <a:pPr marL="45720" indent="0">
              <a:buNone/>
            </a:pPr>
            <a:r>
              <a:rPr lang="en-US" dirty="0"/>
              <a:t>These operating systems are offered</a:t>
            </a:r>
            <a:r>
              <a:rPr lang="en-US" dirty="0" smtClean="0"/>
              <a:t>:</a:t>
            </a:r>
            <a:endParaRPr lang="en-US" sz="1800"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20</a:t>
            </a:fld>
            <a:endParaRPr lang="en-US" altLang="en-US"/>
          </a:p>
        </p:txBody>
      </p:sp>
      <p:sp>
        <p:nvSpPr>
          <p:cNvPr id="6" name="Content Placeholder 2"/>
          <p:cNvSpPr txBox="1">
            <a:spLocks/>
          </p:cNvSpPr>
          <p:nvPr/>
        </p:nvSpPr>
        <p:spPr bwMode="auto">
          <a:xfrm>
            <a:off x="1752600" y="3429000"/>
            <a:ext cx="7018705" cy="270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chemeClr val="tx1"/>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nSpc>
                <a:spcPct val="120000"/>
              </a:lnSpc>
            </a:pPr>
            <a:r>
              <a:rPr lang="en-US" sz="1800" dirty="0" smtClean="0"/>
              <a:t>Red Hat Enterprise Linux</a:t>
            </a:r>
          </a:p>
          <a:p>
            <a:pPr lvl="1">
              <a:lnSpc>
                <a:spcPct val="120000"/>
              </a:lnSpc>
            </a:pPr>
            <a:r>
              <a:rPr lang="en-US" sz="1800" dirty="0" err="1" smtClean="0"/>
              <a:t>OpenSuse</a:t>
            </a:r>
            <a:r>
              <a:rPr lang="en-US" sz="1800" dirty="0" smtClean="0"/>
              <a:t> Linux</a:t>
            </a:r>
          </a:p>
          <a:p>
            <a:pPr lvl="1">
              <a:lnSpc>
                <a:spcPct val="120000"/>
              </a:lnSpc>
            </a:pPr>
            <a:r>
              <a:rPr lang="en-US" sz="1800" dirty="0" smtClean="0"/>
              <a:t>Ubuntu Linux</a:t>
            </a:r>
          </a:p>
          <a:p>
            <a:pPr lvl="1">
              <a:lnSpc>
                <a:spcPct val="120000"/>
              </a:lnSpc>
            </a:pPr>
            <a:r>
              <a:rPr lang="en-US" sz="1800" dirty="0" smtClean="0"/>
              <a:t>Sun </a:t>
            </a:r>
            <a:r>
              <a:rPr lang="en-US" sz="1800" dirty="0" err="1" smtClean="0"/>
              <a:t>OpenSolaris</a:t>
            </a:r>
            <a:endParaRPr lang="en-US" sz="1800" dirty="0" smtClean="0"/>
          </a:p>
          <a:p>
            <a:pPr lvl="1">
              <a:lnSpc>
                <a:spcPct val="120000"/>
              </a:lnSpc>
            </a:pPr>
            <a:r>
              <a:rPr lang="en-US" sz="1800" dirty="0" smtClean="0"/>
              <a:t>Fedora</a:t>
            </a:r>
            <a:endParaRPr lang="en-US" sz="1800" dirty="0"/>
          </a:p>
          <a:p>
            <a:pPr lvl="1">
              <a:lnSpc>
                <a:spcPct val="120000"/>
              </a:lnSpc>
            </a:pPr>
            <a:r>
              <a:rPr lang="en-US" sz="1800" dirty="0" smtClean="0"/>
              <a:t>Gentoo Linux</a:t>
            </a:r>
          </a:p>
          <a:p>
            <a:pPr lvl="1">
              <a:lnSpc>
                <a:spcPct val="120000"/>
              </a:lnSpc>
            </a:pPr>
            <a:r>
              <a:rPr lang="en-US" sz="1800" dirty="0" smtClean="0"/>
              <a:t>Oracle Enterprise Linux</a:t>
            </a:r>
          </a:p>
          <a:p>
            <a:pPr lvl="1">
              <a:lnSpc>
                <a:spcPct val="120000"/>
              </a:lnSpc>
            </a:pPr>
            <a:r>
              <a:rPr lang="en-US" sz="1800" dirty="0" smtClean="0"/>
              <a:t>Windows Server 2003/2008/2012/2016 32-bit and 64-bit up to Data Center Edition</a:t>
            </a:r>
          </a:p>
          <a:p>
            <a:pPr lvl="1">
              <a:lnSpc>
                <a:spcPct val="120000"/>
              </a:lnSpc>
            </a:pPr>
            <a:r>
              <a:rPr lang="en-US" sz="1800" dirty="0" err="1" smtClean="0"/>
              <a:t>Debian</a:t>
            </a:r>
            <a:endParaRPr lang="en-US" sz="1800" dirty="0"/>
          </a:p>
        </p:txBody>
      </p:sp>
    </p:spTree>
    <p:extLst>
      <p:ext uri="{BB962C8B-B14F-4D97-AF65-F5344CB8AC3E}">
        <p14:creationId xmlns:p14="http://schemas.microsoft.com/office/powerpoint/2010/main" val="3256849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Amazon Storage Systems</a:t>
            </a:r>
            <a:endParaRPr lang="en-US" dirty="0"/>
          </a:p>
        </p:txBody>
      </p:sp>
      <p:sp>
        <p:nvSpPr>
          <p:cNvPr id="3" name="Content Placeholder 2"/>
          <p:cNvSpPr>
            <a:spLocks noGrp="1"/>
          </p:cNvSpPr>
          <p:nvPr>
            <p:ph idx="1"/>
          </p:nvPr>
        </p:nvSpPr>
        <p:spPr/>
        <p:txBody>
          <a:bodyPr/>
          <a:lstStyle/>
          <a:p>
            <a:pPr marL="463550" indent="-463550">
              <a:lnSpc>
                <a:spcPct val="150000"/>
              </a:lnSpc>
              <a:buFont typeface="Wingdings" panose="05000000000000000000" pitchFamily="2" charset="2"/>
              <a:buChar char="§"/>
            </a:pPr>
            <a:r>
              <a:rPr lang="en-US" dirty="0"/>
              <a:t>Amazon Simple Storage System (S3)</a:t>
            </a:r>
          </a:p>
          <a:p>
            <a:pPr marL="463550" indent="-463550">
              <a:lnSpc>
                <a:spcPct val="150000"/>
              </a:lnSpc>
              <a:buFont typeface="Wingdings" panose="05000000000000000000" pitchFamily="2" charset="2"/>
              <a:buChar char="§"/>
            </a:pPr>
            <a:r>
              <a:rPr lang="en-US" dirty="0"/>
              <a:t>Amazon Elastic Block Store (EBS)</a:t>
            </a:r>
          </a:p>
          <a:p>
            <a:pPr marL="463550" indent="-463550">
              <a:lnSpc>
                <a:spcPct val="150000"/>
              </a:lnSpc>
              <a:buFont typeface="Wingdings" panose="05000000000000000000" pitchFamily="2" charset="2"/>
              <a:buChar char="§"/>
            </a:pPr>
            <a:r>
              <a:rPr lang="en-US" dirty="0"/>
              <a:t>Amazon </a:t>
            </a:r>
            <a:r>
              <a:rPr lang="en-US" dirty="0" err="1" smtClean="0"/>
              <a:t>CloudFront</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21</a:t>
            </a:fld>
            <a:endParaRPr lang="en-US" alt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5361" t="21118" r="26563" b="44170"/>
          <a:stretch/>
        </p:blipFill>
        <p:spPr>
          <a:xfrm>
            <a:off x="2386341" y="4412362"/>
            <a:ext cx="1342578" cy="1074062"/>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2602" t="20171" r="30603" b="42463"/>
          <a:stretch/>
        </p:blipFill>
        <p:spPr>
          <a:xfrm>
            <a:off x="4699746" y="4286071"/>
            <a:ext cx="1077322" cy="1211986"/>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8240" t="14080" r="28880" b="16800"/>
          <a:stretch/>
        </p:blipFill>
        <p:spPr>
          <a:xfrm>
            <a:off x="6484626" y="4228202"/>
            <a:ext cx="1342215" cy="1442381"/>
          </a:xfrm>
          <a:prstGeom prst="rect">
            <a:avLst/>
          </a:prstGeom>
        </p:spPr>
      </p:pic>
    </p:spTree>
    <p:extLst>
      <p:ext uri="{BB962C8B-B14F-4D97-AF65-F5344CB8AC3E}">
        <p14:creationId xmlns:p14="http://schemas.microsoft.com/office/powerpoint/2010/main" val="3538867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24110"/>
            <a:ext cx="6629399" cy="823690"/>
          </a:xfrm>
        </p:spPr>
        <p:txBody>
          <a:bodyPr/>
          <a:lstStyle/>
          <a:p>
            <a:r>
              <a:rPr lang="en-US" dirty="0"/>
              <a:t>Amazon </a:t>
            </a:r>
            <a:r>
              <a:rPr lang="en-US" dirty="0" smtClean="0"/>
              <a:t>S3</a:t>
            </a:r>
            <a:endParaRPr lang="en-US" dirty="0"/>
          </a:p>
        </p:txBody>
      </p:sp>
      <p:sp>
        <p:nvSpPr>
          <p:cNvPr id="3" name="Content Placeholder 2"/>
          <p:cNvSpPr>
            <a:spLocks noGrp="1"/>
          </p:cNvSpPr>
          <p:nvPr>
            <p:ph idx="1"/>
          </p:nvPr>
        </p:nvSpPr>
        <p:spPr>
          <a:xfrm>
            <a:off x="1828800" y="1556378"/>
            <a:ext cx="7049185" cy="4311022"/>
          </a:xfrm>
        </p:spPr>
        <p:txBody>
          <a:bodyPr/>
          <a:lstStyle/>
          <a:p>
            <a:pPr marL="285750" indent="-285750" algn="just">
              <a:buFont typeface="Arial" panose="020B0604020202020204" pitchFamily="34" charset="0"/>
              <a:buChar char="•"/>
            </a:pPr>
            <a:r>
              <a:rPr lang="en-GB" dirty="0"/>
              <a:t>Amazon S3 is storage for the Internet. It is designed to make web-scale computing easier for developers. </a:t>
            </a:r>
          </a:p>
          <a:p>
            <a:pPr marL="285750" indent="-285750" algn="just">
              <a:buFont typeface="Arial" panose="020B0604020202020204" pitchFamily="34" charset="0"/>
              <a:buChar char="•"/>
            </a:pPr>
            <a:r>
              <a:rPr lang="en-GB" dirty="0"/>
              <a:t>Amazon S3 provides a simple web services interface that can be used to store and retrieve any amount of data, at any time, from anywhere on the web</a:t>
            </a:r>
            <a:r>
              <a:rPr lang="en-GB" dirty="0" smtClean="0"/>
              <a:t>.</a:t>
            </a:r>
            <a:endParaRPr lang="en-GB" dirty="0"/>
          </a:p>
          <a:p>
            <a:pPr marL="285750" indent="-285750" algn="just">
              <a:buFont typeface="Arial" panose="020B0604020202020204" pitchFamily="34" charset="0"/>
              <a:buChar char="•"/>
            </a:pPr>
            <a:r>
              <a:rPr lang="en-GB" dirty="0"/>
              <a:t>In S3, storage containers are referred to as buckets, and buckets serve the function of a </a:t>
            </a:r>
            <a:r>
              <a:rPr lang="en-GB" dirty="0" smtClean="0"/>
              <a:t>directory</a:t>
            </a:r>
            <a:endParaRPr lang="en-GB" dirty="0"/>
          </a:p>
          <a:p>
            <a:pPr marL="285750" indent="-285750" algn="just">
              <a:buFont typeface="Arial" panose="020B0604020202020204" pitchFamily="34" charset="0"/>
              <a:buChar char="•"/>
            </a:pPr>
            <a:r>
              <a:rPr lang="en-GB" dirty="0"/>
              <a:t>Amazon S3's cloud-based storage system allows you to store data objects ranging in size from 1 byte up to 5GB in a flat </a:t>
            </a:r>
            <a:r>
              <a:rPr lang="en-GB" dirty="0" smtClean="0"/>
              <a:t>namespace</a:t>
            </a:r>
            <a:endParaRPr lang="en-GB" dirty="0"/>
          </a:p>
          <a:p>
            <a:pPr marL="285750" indent="-285750" algn="just">
              <a:buFont typeface="Arial" panose="020B0604020202020204" pitchFamily="34" charset="0"/>
              <a:buChar char="•"/>
            </a:pPr>
            <a:r>
              <a:rPr lang="en-GB" dirty="0"/>
              <a:t>The S3 system allows you to assign a name to a bucket, but that name must be unique in the S3 namespace across all AWS customers</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22</a:t>
            </a:fld>
            <a:endParaRPr lang="en-US" altLang="en-US"/>
          </a:p>
        </p:txBody>
      </p:sp>
    </p:spTree>
    <p:extLst>
      <p:ext uri="{BB962C8B-B14F-4D97-AF65-F5344CB8AC3E}">
        <p14:creationId xmlns:p14="http://schemas.microsoft.com/office/powerpoint/2010/main" val="3624359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smtClean="0"/>
              <a:t>Amazon EBS</a:t>
            </a:r>
            <a:endParaRPr lang="en-US" dirty="0"/>
          </a:p>
        </p:txBody>
      </p:sp>
      <p:sp>
        <p:nvSpPr>
          <p:cNvPr id="3" name="Content Placeholder 2"/>
          <p:cNvSpPr>
            <a:spLocks noGrp="1"/>
          </p:cNvSpPr>
          <p:nvPr>
            <p:ph idx="1"/>
          </p:nvPr>
        </p:nvSpPr>
        <p:spPr>
          <a:xfrm>
            <a:off x="1582200" y="1596066"/>
            <a:ext cx="7315199" cy="4423734"/>
          </a:xfrm>
        </p:spPr>
        <p:txBody>
          <a:bodyPr/>
          <a:lstStyle/>
          <a:p>
            <a:pPr marL="285750" indent="-285750" algn="just">
              <a:buFont typeface="Arial" panose="020B0604020202020204" pitchFamily="34" charset="0"/>
              <a:buChar char="•"/>
            </a:pPr>
            <a:r>
              <a:rPr lang="en-GB" dirty="0"/>
              <a:t>The third of Amazon's data storage systems are devoted to Amazon Elastic Block Storage (EBS), which is a persistent storage service with a high operational </a:t>
            </a:r>
            <a:r>
              <a:rPr lang="en-GB" dirty="0" smtClean="0"/>
              <a:t>performance.</a:t>
            </a:r>
          </a:p>
          <a:p>
            <a:pPr marL="285750" indent="-285750" algn="just">
              <a:buFont typeface="Arial" panose="020B0604020202020204" pitchFamily="34" charset="0"/>
              <a:buChar char="•"/>
            </a:pPr>
            <a:r>
              <a:rPr lang="en-GB" dirty="0" smtClean="0"/>
              <a:t>Advantages </a:t>
            </a:r>
            <a:r>
              <a:rPr lang="en-GB" dirty="0"/>
              <a:t>of EBS are that it can store file system information and its performance is higher and much more reliable than Amazon </a:t>
            </a:r>
            <a:r>
              <a:rPr lang="en-GB" dirty="0" smtClean="0"/>
              <a:t>S3.</a:t>
            </a:r>
          </a:p>
          <a:p>
            <a:pPr marL="285750" indent="-285750" algn="just">
              <a:buFont typeface="Arial" panose="020B0604020202020204" pitchFamily="34" charset="0"/>
              <a:buChar char="•"/>
            </a:pPr>
            <a:r>
              <a:rPr lang="en-GB" dirty="0" smtClean="0"/>
              <a:t>An </a:t>
            </a:r>
            <a:r>
              <a:rPr lang="en-GB" dirty="0"/>
              <a:t>EBS volume can be used as an instance boot partition. The advantages of an EBS boot partition are that you can have a volume up to 1TB, retain your boot partition separately from your EC2 instance</a:t>
            </a:r>
            <a:r>
              <a:rPr lang="en-GB" dirty="0" smtClean="0"/>
              <a:t>,</a:t>
            </a:r>
            <a:endParaRPr lang="en-GB" dirty="0"/>
          </a:p>
          <a:p>
            <a:pPr marL="285750" indent="-285750" algn="just">
              <a:buFont typeface="Arial" panose="020B0604020202020204" pitchFamily="34" charset="0"/>
              <a:buChar char="•"/>
            </a:pPr>
            <a:r>
              <a:rPr lang="en-GB" dirty="0"/>
              <a:t>EBS is a service priced on the amount of storage space used, how long you use it, and the number of I/O requests made to the volume</a:t>
            </a:r>
            <a:r>
              <a:rPr lang="en-GB" dirty="0" smtClean="0"/>
              <a:t>.</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23</a:t>
            </a:fld>
            <a:endParaRPr lang="en-US" altLang="en-US"/>
          </a:p>
        </p:txBody>
      </p:sp>
    </p:spTree>
    <p:extLst>
      <p:ext uri="{BB962C8B-B14F-4D97-AF65-F5344CB8AC3E}">
        <p14:creationId xmlns:p14="http://schemas.microsoft.com/office/powerpoint/2010/main" val="4146474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99890"/>
          </a:xfrm>
        </p:spPr>
        <p:txBody>
          <a:bodyPr/>
          <a:lstStyle/>
          <a:p>
            <a:r>
              <a:rPr lang="en-US" dirty="0" err="1"/>
              <a:t>CloudFront</a:t>
            </a:r>
            <a:endParaRPr lang="en-US" dirty="0"/>
          </a:p>
        </p:txBody>
      </p:sp>
      <p:sp>
        <p:nvSpPr>
          <p:cNvPr id="3" name="Content Placeholder 2"/>
          <p:cNvSpPr>
            <a:spLocks noGrp="1"/>
          </p:cNvSpPr>
          <p:nvPr>
            <p:ph idx="1"/>
          </p:nvPr>
        </p:nvSpPr>
        <p:spPr>
          <a:xfrm>
            <a:off x="1828800" y="1524000"/>
            <a:ext cx="7086600" cy="4611688"/>
          </a:xfrm>
        </p:spPr>
        <p:txBody>
          <a:bodyPr/>
          <a:lstStyle/>
          <a:p>
            <a:pPr marL="285750" indent="-285750" algn="just">
              <a:buFont typeface="Arial" panose="020B0604020202020204" pitchFamily="34" charset="0"/>
              <a:buChar char="•"/>
            </a:pPr>
            <a:r>
              <a:rPr lang="en-GB" dirty="0"/>
              <a:t>Amazon </a:t>
            </a:r>
            <a:r>
              <a:rPr lang="en-GB" dirty="0" err="1"/>
              <a:t>CloudFront</a:t>
            </a:r>
            <a:r>
              <a:rPr lang="en-GB" dirty="0"/>
              <a:t> is referred to as a content delivery network (CDN), and sometimes called edge computing. In edge computing, content is pushed out geographically so the data is more readily available to network clients and has a lower latency when requested</a:t>
            </a:r>
            <a:r>
              <a:rPr lang="en-GB" dirty="0" smtClean="0"/>
              <a:t>.</a:t>
            </a:r>
            <a:endParaRPr lang="en-GB" dirty="0"/>
          </a:p>
          <a:p>
            <a:pPr marL="285750" indent="-285750" algn="just">
              <a:buFont typeface="Arial" panose="020B0604020202020204" pitchFamily="34" charset="0"/>
              <a:buChar char="•"/>
            </a:pPr>
            <a:r>
              <a:rPr lang="en-GB" dirty="0"/>
              <a:t>You can think of a CDN as a distributed caching system. </a:t>
            </a:r>
            <a:r>
              <a:rPr lang="en-GB" dirty="0" err="1"/>
              <a:t>CloudFront</a:t>
            </a:r>
            <a:r>
              <a:rPr lang="en-GB" dirty="0"/>
              <a:t> servers are located throughout the world—in Europe, Asia, and the United States. As such, </a:t>
            </a:r>
            <a:r>
              <a:rPr lang="en-GB" dirty="0" err="1"/>
              <a:t>CloudFront</a:t>
            </a:r>
            <a:r>
              <a:rPr lang="en-GB" dirty="0"/>
              <a:t> represents yet another level of Amazon cloud storage. </a:t>
            </a:r>
            <a:endParaRPr lang="en-GB" dirty="0" smtClean="0"/>
          </a:p>
          <a:p>
            <a:pPr marL="285750" indent="-285750" algn="just">
              <a:buFont typeface="Arial" panose="020B0604020202020204" pitchFamily="34" charset="0"/>
              <a:buChar char="•"/>
            </a:pPr>
            <a:r>
              <a:rPr lang="en-GB" dirty="0" smtClean="0"/>
              <a:t>A </a:t>
            </a:r>
            <a:r>
              <a:rPr lang="en-GB" dirty="0"/>
              <a:t>user requesting data from a </a:t>
            </a:r>
            <a:r>
              <a:rPr lang="en-GB" dirty="0" err="1"/>
              <a:t>CloudFront</a:t>
            </a:r>
            <a:r>
              <a:rPr lang="en-GB" dirty="0"/>
              <a:t> site is referred to the nearest geographical location. </a:t>
            </a:r>
            <a:r>
              <a:rPr lang="en-GB" dirty="0" err="1"/>
              <a:t>CloudFront</a:t>
            </a:r>
            <a:r>
              <a:rPr lang="en-GB" dirty="0"/>
              <a:t> supports “geo-caching” data by performing static data transfers and streaming content from one </a:t>
            </a:r>
            <a:r>
              <a:rPr lang="en-GB" dirty="0" err="1"/>
              <a:t>CloudFront</a:t>
            </a:r>
            <a:r>
              <a:rPr lang="en-GB" dirty="0"/>
              <a:t> location to another.</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24</a:t>
            </a:fld>
            <a:endParaRPr lang="en-US" altLang="en-US"/>
          </a:p>
        </p:txBody>
      </p:sp>
    </p:spTree>
    <p:extLst>
      <p:ext uri="{BB962C8B-B14F-4D97-AF65-F5344CB8AC3E}">
        <p14:creationId xmlns:p14="http://schemas.microsoft.com/office/powerpoint/2010/main" val="1222524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Database Services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25</a:t>
            </a:fld>
            <a:endParaRPr lang="en-US" altLang="en-US"/>
          </a:p>
        </p:txBody>
      </p:sp>
      <p:sp>
        <p:nvSpPr>
          <p:cNvPr id="6" name="Content Placeholder 2"/>
          <p:cNvSpPr>
            <a:spLocks noGrp="1"/>
          </p:cNvSpPr>
          <p:nvPr>
            <p:ph idx="1"/>
          </p:nvPr>
        </p:nvSpPr>
        <p:spPr/>
        <p:txBody>
          <a:bodyPr/>
          <a:lstStyle/>
          <a:p>
            <a:pPr marL="463550" indent="-463550">
              <a:lnSpc>
                <a:spcPct val="150000"/>
              </a:lnSpc>
              <a:buFont typeface="Wingdings" panose="05000000000000000000" pitchFamily="2" charset="2"/>
              <a:buChar char="§"/>
            </a:pPr>
            <a:r>
              <a:rPr lang="en-US" dirty="0"/>
              <a:t>Amazon </a:t>
            </a:r>
            <a:r>
              <a:rPr lang="en-US" dirty="0" err="1"/>
              <a:t>SimpleDB</a:t>
            </a:r>
            <a:r>
              <a:rPr lang="en-US" dirty="0"/>
              <a:t> </a:t>
            </a:r>
            <a:endParaRPr lang="en-US" dirty="0" smtClean="0"/>
          </a:p>
          <a:p>
            <a:pPr marL="463550" indent="-463550">
              <a:lnSpc>
                <a:spcPct val="150000"/>
              </a:lnSpc>
              <a:buFont typeface="Wingdings" panose="05000000000000000000" pitchFamily="2" charset="2"/>
              <a:buChar char="§"/>
            </a:pPr>
            <a:r>
              <a:rPr lang="en-US" dirty="0"/>
              <a:t>Amazon Relational Database Service (RDS) </a:t>
            </a:r>
            <a:endParaRPr lang="en-US" dirty="0" smtClean="0"/>
          </a:p>
          <a:p>
            <a:pPr marL="463550" indent="-463550">
              <a:lnSpc>
                <a:spcPct val="150000"/>
              </a:lnSpc>
              <a:buFont typeface="Wingdings" panose="05000000000000000000" pitchFamily="2" charset="2"/>
              <a:buChar char="§"/>
            </a:pP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0202" t="27391" r="30203" b="37409"/>
          <a:stretch/>
        </p:blipFill>
        <p:spPr>
          <a:xfrm>
            <a:off x="2387239" y="3428999"/>
            <a:ext cx="1880089" cy="1851603"/>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17291"/>
          <a:stretch/>
        </p:blipFill>
        <p:spPr>
          <a:xfrm>
            <a:off x="5334000" y="3444239"/>
            <a:ext cx="1819529" cy="1851603"/>
          </a:xfrm>
          <a:prstGeom prst="rect">
            <a:avLst/>
          </a:prstGeom>
        </p:spPr>
      </p:pic>
    </p:spTree>
    <p:extLst>
      <p:ext uri="{BB962C8B-B14F-4D97-AF65-F5344CB8AC3E}">
        <p14:creationId xmlns:p14="http://schemas.microsoft.com/office/powerpoint/2010/main" val="4014074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a:t>
            </a:r>
            <a:r>
              <a:rPr lang="en-US" dirty="0" err="1"/>
              <a:t>SimpleDB</a:t>
            </a:r>
            <a:endParaRPr lang="en-US" dirty="0"/>
          </a:p>
        </p:txBody>
      </p:sp>
      <p:sp>
        <p:nvSpPr>
          <p:cNvPr id="3" name="Content Placeholder 2"/>
          <p:cNvSpPr>
            <a:spLocks noGrp="1"/>
          </p:cNvSpPr>
          <p:nvPr>
            <p:ph idx="1"/>
          </p:nvPr>
        </p:nvSpPr>
        <p:spPr>
          <a:xfrm>
            <a:off x="1942415" y="2133600"/>
            <a:ext cx="7049185" cy="3777622"/>
          </a:xfrm>
        </p:spPr>
        <p:txBody>
          <a:bodyPr/>
          <a:lstStyle/>
          <a:p>
            <a:pPr marL="463550" indent="-463550">
              <a:lnSpc>
                <a:spcPct val="150000"/>
              </a:lnSpc>
              <a:buFont typeface="Wingdings" panose="05000000000000000000" pitchFamily="2" charset="2"/>
              <a:buChar char="§"/>
            </a:pPr>
            <a:r>
              <a:rPr lang="en-US" dirty="0"/>
              <a:t>Core database functions of data indexing and querying</a:t>
            </a:r>
          </a:p>
          <a:p>
            <a:pPr marL="463550" indent="-463550">
              <a:lnSpc>
                <a:spcPct val="150000"/>
              </a:lnSpc>
              <a:buFont typeface="Wingdings" panose="05000000000000000000" pitchFamily="2" charset="2"/>
              <a:buChar char="§"/>
            </a:pPr>
            <a:r>
              <a:rPr lang="en-US" dirty="0"/>
              <a:t>No schema, automatic indexing</a:t>
            </a:r>
          </a:p>
          <a:p>
            <a:pPr marL="463550" indent="-463550">
              <a:lnSpc>
                <a:spcPct val="150000"/>
              </a:lnSpc>
              <a:buFont typeface="Wingdings" panose="05000000000000000000" pitchFamily="2" charset="2"/>
              <a:buChar char="§"/>
            </a:pPr>
            <a:r>
              <a:rPr lang="en-US" dirty="0"/>
              <a:t>Eliminates the administrative burden of data modeling, index maintenance and performance tuning</a:t>
            </a:r>
          </a:p>
          <a:p>
            <a:pPr marL="463550" indent="-463550">
              <a:lnSpc>
                <a:spcPct val="150000"/>
              </a:lnSpc>
              <a:buFont typeface="Wingdings" panose="05000000000000000000" pitchFamily="2" charset="2"/>
              <a:buChar char="§"/>
            </a:pPr>
            <a:r>
              <a:rPr lang="en-US" dirty="0"/>
              <a:t>Real-time lookup and simple querying of structured </a:t>
            </a:r>
            <a:r>
              <a:rPr lang="en-US" dirty="0" smtClean="0"/>
              <a:t>data</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26</a:t>
            </a:fld>
            <a:endParaRPr lang="en-US" altLang="en-US"/>
          </a:p>
        </p:txBody>
      </p:sp>
    </p:spTree>
    <p:extLst>
      <p:ext uri="{BB962C8B-B14F-4D97-AF65-F5344CB8AC3E}">
        <p14:creationId xmlns:p14="http://schemas.microsoft.com/office/powerpoint/2010/main" val="4230115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Relational Database Service</a:t>
            </a:r>
          </a:p>
        </p:txBody>
      </p:sp>
      <p:sp>
        <p:nvSpPr>
          <p:cNvPr id="3" name="Content Placeholder 2"/>
          <p:cNvSpPr>
            <a:spLocks noGrp="1"/>
          </p:cNvSpPr>
          <p:nvPr>
            <p:ph idx="1"/>
          </p:nvPr>
        </p:nvSpPr>
        <p:spPr>
          <a:xfrm>
            <a:off x="1942415" y="2133600"/>
            <a:ext cx="6972985" cy="4002088"/>
          </a:xfrm>
        </p:spPr>
        <p:txBody>
          <a:bodyPr/>
          <a:lstStyle/>
          <a:p>
            <a:pPr marL="457200" indent="-457200">
              <a:lnSpc>
                <a:spcPct val="150000"/>
              </a:lnSpc>
              <a:buFont typeface="Wingdings" panose="05000000000000000000" pitchFamily="2" charset="2"/>
              <a:buChar char="§"/>
            </a:pPr>
            <a:r>
              <a:rPr lang="en-US" dirty="0"/>
              <a:t>Cost-efficient and resizable capacity</a:t>
            </a:r>
          </a:p>
          <a:p>
            <a:pPr marL="457200" indent="-457200">
              <a:lnSpc>
                <a:spcPct val="150000"/>
              </a:lnSpc>
              <a:buFont typeface="Wingdings" panose="05000000000000000000" pitchFamily="2" charset="2"/>
              <a:buChar char="§"/>
            </a:pPr>
            <a:r>
              <a:rPr lang="en-US" dirty="0"/>
              <a:t>Manages time-consuming database administration tasks</a:t>
            </a:r>
          </a:p>
          <a:p>
            <a:pPr marL="457200" indent="-457200">
              <a:lnSpc>
                <a:spcPct val="150000"/>
              </a:lnSpc>
              <a:buFont typeface="Wingdings" panose="05000000000000000000" pitchFamily="2" charset="2"/>
              <a:buChar char="§"/>
            </a:pPr>
            <a:r>
              <a:rPr lang="en-US" dirty="0"/>
              <a:t>Access to the full capabilities of a familiar MySQL, Oracle or SQL Server database</a:t>
            </a:r>
          </a:p>
          <a:p>
            <a:pPr marL="457200" indent="-457200">
              <a:lnSpc>
                <a:spcPct val="150000"/>
              </a:lnSpc>
              <a:buFont typeface="Wingdings" panose="05000000000000000000" pitchFamily="2" charset="2"/>
              <a:buChar char="§"/>
            </a:pPr>
            <a:r>
              <a:rPr lang="en-US" dirty="0"/>
              <a:t>Code, applications and tools you already use today work seamlessly</a:t>
            </a:r>
          </a:p>
          <a:p>
            <a:pPr marL="457200" indent="-457200">
              <a:lnSpc>
                <a:spcPct val="150000"/>
              </a:lnSpc>
              <a:buFont typeface="Wingdings" panose="05000000000000000000" pitchFamily="2" charset="2"/>
              <a:buChar char="§"/>
            </a:pPr>
            <a:r>
              <a:rPr lang="en-US" dirty="0"/>
              <a:t>Automatically patches the database software and backs up your database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27</a:t>
            </a:fld>
            <a:endParaRPr lang="en-US" altLang="en-US"/>
          </a:p>
        </p:txBody>
      </p:sp>
    </p:spTree>
    <p:extLst>
      <p:ext uri="{BB962C8B-B14F-4D97-AF65-F5344CB8AC3E}">
        <p14:creationId xmlns:p14="http://schemas.microsoft.com/office/powerpoint/2010/main" val="4083627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44688" y="623888"/>
            <a:ext cx="6589712" cy="1281112"/>
          </a:xfrm>
        </p:spPr>
        <p:txBody>
          <a:bodyPr/>
          <a:lstStyle/>
          <a:p>
            <a:pPr eaLnBrk="1" hangingPunct="1"/>
            <a:r>
              <a:rPr lang="en-US" altLang="en-US" smtClean="0"/>
              <a:t>Summary</a:t>
            </a:r>
          </a:p>
        </p:txBody>
      </p:sp>
      <p:sp>
        <p:nvSpPr>
          <p:cNvPr id="47107" name="Content Placeholder 2"/>
          <p:cNvSpPr>
            <a:spLocks noGrp="1"/>
          </p:cNvSpPr>
          <p:nvPr>
            <p:ph idx="1"/>
          </p:nvPr>
        </p:nvSpPr>
        <p:spPr>
          <a:xfrm>
            <a:off x="1676400" y="1524000"/>
            <a:ext cx="7086600" cy="4230688"/>
          </a:xfrm>
        </p:spPr>
        <p:txBody>
          <a:bodyPr/>
          <a:lstStyle/>
          <a:p>
            <a:pPr algn="just" eaLnBrk="1" hangingPunct="1">
              <a:lnSpc>
                <a:spcPct val="150000"/>
              </a:lnSpc>
            </a:pPr>
            <a:r>
              <a:rPr lang="en-US" altLang="en-US" dirty="0"/>
              <a:t>AWS is the most successful example of </a:t>
            </a:r>
            <a:r>
              <a:rPr lang="en-US" altLang="en-US" dirty="0" smtClean="0"/>
              <a:t>a </a:t>
            </a:r>
            <a:r>
              <a:rPr lang="en-US" altLang="en-US" dirty="0"/>
              <a:t>Service Oriented Architecture (SOA) that provides an Infrastructure as a Service (IaaS) cloud </a:t>
            </a:r>
            <a:r>
              <a:rPr lang="en-US" altLang="en-US" dirty="0" smtClean="0"/>
              <a:t>computing solution</a:t>
            </a:r>
          </a:p>
          <a:p>
            <a:pPr algn="just" eaLnBrk="1" hangingPunct="1">
              <a:lnSpc>
                <a:spcPct val="150000"/>
              </a:lnSpc>
            </a:pPr>
            <a:r>
              <a:rPr lang="en-US" altLang="en-US" dirty="0"/>
              <a:t>The range of services that AWS </a:t>
            </a:r>
            <a:r>
              <a:rPr lang="en-US" altLang="en-US" dirty="0" smtClean="0"/>
              <a:t>supports </a:t>
            </a:r>
            <a:r>
              <a:rPr lang="en-US" altLang="en-US" dirty="0"/>
              <a:t>is wide and includes Content Delivery Networks (CDNs), messaging and notification </a:t>
            </a:r>
            <a:r>
              <a:rPr lang="en-US" altLang="en-US" dirty="0" smtClean="0"/>
              <a:t>systems, load </a:t>
            </a:r>
            <a:r>
              <a:rPr lang="en-US" altLang="en-US" dirty="0"/>
              <a:t>balancing and replication, and many other services as well</a:t>
            </a:r>
            <a:r>
              <a:rPr lang="en-US" altLang="en-US" dirty="0" smtClean="0"/>
              <a:t>.</a:t>
            </a:r>
          </a:p>
          <a:p>
            <a:pPr algn="just" eaLnBrk="1" hangingPunct="1">
              <a:lnSpc>
                <a:spcPct val="150000"/>
              </a:lnSpc>
            </a:pPr>
            <a:endParaRPr lang="en-US" altLang="en-US" dirty="0" smtClean="0"/>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710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DA8826E0-706E-451C-B17D-B1E96A99E6ED}" type="slidenum">
              <a:rPr lang="en-US" altLang="en-US" smtClean="0">
                <a:solidFill>
                  <a:srgbClr val="FEFFFF"/>
                </a:solidFill>
              </a:rPr>
              <a:pPr/>
              <a:t>28</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Amazon Web Services</a:t>
            </a:r>
            <a:endParaRPr lang="en-US" dirty="0"/>
          </a:p>
        </p:txBody>
      </p:sp>
      <p:sp>
        <p:nvSpPr>
          <p:cNvPr id="3" name="Content Placeholder 2"/>
          <p:cNvSpPr>
            <a:spLocks noGrp="1"/>
          </p:cNvSpPr>
          <p:nvPr>
            <p:ph idx="1"/>
          </p:nvPr>
        </p:nvSpPr>
        <p:spPr>
          <a:xfrm>
            <a:off x="1942415" y="2133600"/>
            <a:ext cx="6820585" cy="4191000"/>
          </a:xfrm>
        </p:spPr>
        <p:txBody>
          <a:bodyPr>
            <a:normAutofit/>
          </a:bodyPr>
          <a:lstStyle/>
          <a:p>
            <a:pPr marL="457200" indent="-457200">
              <a:lnSpc>
                <a:spcPct val="150000"/>
              </a:lnSpc>
              <a:buFont typeface="Wingdings" panose="05000000000000000000" pitchFamily="2" charset="2"/>
              <a:buChar char="§"/>
            </a:pPr>
            <a:r>
              <a:rPr lang="en-US" smtClean="0"/>
              <a:t>Amazon?</a:t>
            </a:r>
          </a:p>
          <a:p>
            <a:pPr marL="457200" indent="-457200">
              <a:lnSpc>
                <a:spcPct val="150000"/>
              </a:lnSpc>
              <a:buFont typeface="Wingdings" panose="05000000000000000000" pitchFamily="2" charset="2"/>
              <a:buChar char="§"/>
            </a:pPr>
            <a:r>
              <a:rPr lang="en-US" smtClean="0"/>
              <a:t>Amazon.com</a:t>
            </a:r>
          </a:p>
          <a:p>
            <a:pPr marL="749808" lvl="1" indent="-457200">
              <a:lnSpc>
                <a:spcPct val="150000"/>
              </a:lnSpc>
              <a:buFont typeface="Wingdings" panose="05000000000000000000" pitchFamily="2" charset="2"/>
              <a:buChar char="§"/>
            </a:pPr>
            <a:r>
              <a:rPr lang="en-US" smtClean="0"/>
              <a:t>Net sales: over $100 billion</a:t>
            </a:r>
          </a:p>
          <a:p>
            <a:pPr marL="457200" indent="-457200">
              <a:lnSpc>
                <a:spcPct val="150000"/>
              </a:lnSpc>
              <a:buFont typeface="Wingdings" panose="05000000000000000000" pitchFamily="2" charset="2"/>
              <a:buChar char="§"/>
            </a:pPr>
            <a:r>
              <a:rPr lang="en-US" smtClean="0"/>
              <a:t>Amazon Web Services? (</a:t>
            </a:r>
            <a:r>
              <a:rPr lang="en-US" smtClean="0">
                <a:hlinkClick r:id="rId2"/>
              </a:rPr>
              <a:t>http://aws.amazon.com/</a:t>
            </a:r>
            <a:r>
              <a:rPr lang="en-US" smtClean="0"/>
              <a:t>)</a:t>
            </a:r>
          </a:p>
          <a:p>
            <a:pPr marL="749808" lvl="1" indent="-457200">
              <a:lnSpc>
                <a:spcPct val="150000"/>
              </a:lnSpc>
              <a:buFont typeface="Wingdings" panose="05000000000000000000" pitchFamily="2" charset="2"/>
              <a:buChar char="§"/>
            </a:pPr>
            <a:r>
              <a:rPr lang="en-US" smtClean="0"/>
              <a:t>The largest pure IAAS</a:t>
            </a:r>
          </a:p>
          <a:p>
            <a:pPr marL="749808" lvl="1" indent="-457200">
              <a:lnSpc>
                <a:spcPct val="150000"/>
              </a:lnSpc>
              <a:buFont typeface="Wingdings" panose="05000000000000000000" pitchFamily="2" charset="2"/>
              <a:buChar char="§"/>
            </a:pPr>
            <a:r>
              <a:rPr lang="en-US" smtClean="0"/>
              <a:t>The best examples of using a Service Oriented Architecture (SOA)</a:t>
            </a:r>
          </a:p>
          <a:p>
            <a:pPr marL="749808" lvl="1" indent="-457200">
              <a:lnSpc>
                <a:spcPct val="150000"/>
              </a:lnSpc>
              <a:buFont typeface="Wingdings" panose="05000000000000000000" pitchFamily="2" charset="2"/>
              <a:buChar char="§"/>
            </a:pPr>
            <a:r>
              <a:rPr lang="en-US" smtClean="0"/>
              <a:t>Over $10 billion in annual sales</a:t>
            </a:r>
            <a:endParaRPr lang="en-US" dirty="0"/>
          </a:p>
        </p:txBody>
      </p:sp>
    </p:spTree>
    <p:extLst>
      <p:ext uri="{BB962C8B-B14F-4D97-AF65-F5344CB8AC3E}">
        <p14:creationId xmlns:p14="http://schemas.microsoft.com/office/powerpoint/2010/main" val="619797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Amazon Web Services</a:t>
            </a:r>
          </a:p>
        </p:txBody>
      </p:sp>
      <p:sp>
        <p:nvSpPr>
          <p:cNvPr id="3" name="Content Placeholder 2"/>
          <p:cNvSpPr>
            <a:spLocks noGrp="1"/>
          </p:cNvSpPr>
          <p:nvPr>
            <p:ph idx="1"/>
          </p:nvPr>
        </p:nvSpPr>
        <p:spPr>
          <a:xfrm>
            <a:off x="1942415" y="2133600"/>
            <a:ext cx="6896785" cy="4191000"/>
          </a:xfrm>
        </p:spPr>
        <p:txBody>
          <a:bodyPr>
            <a:normAutofit/>
          </a:bodyPr>
          <a:lstStyle/>
          <a:p>
            <a:pPr algn="just">
              <a:lnSpc>
                <a:spcPct val="150000"/>
              </a:lnSpc>
            </a:pPr>
            <a:r>
              <a:rPr lang="en-US" dirty="0"/>
              <a:t>Amazon Web Services is based on SOA standards, including HTTP, REST, and SOAP transfer protocols, open source and commercial operating systems, application servers, and browser-based access. Virtual private servers can provision virtual private clouds connected through virtual private networks providing for reasonable security and control by the system administrator. </a:t>
            </a:r>
          </a:p>
          <a:p>
            <a:pPr algn="just">
              <a:lnSpc>
                <a:spcPct val="150000"/>
              </a:lnSpc>
            </a:pPr>
            <a:r>
              <a:rPr lang="en-US" dirty="0"/>
              <a:t>Great value proposition: You pay for what you use.</a:t>
            </a:r>
          </a:p>
          <a:p>
            <a:pPr>
              <a:lnSpc>
                <a:spcPct val="150000"/>
              </a:lnSpc>
            </a:pPr>
            <a:r>
              <a:rPr lang="en-US" dirty="0"/>
              <a:t>Low barrier to entry.</a:t>
            </a:r>
          </a:p>
        </p:txBody>
      </p:sp>
    </p:spTree>
    <p:extLst>
      <p:ext uri="{BB962C8B-B14F-4D97-AF65-F5344CB8AC3E}">
        <p14:creationId xmlns:p14="http://schemas.microsoft.com/office/powerpoint/2010/main" val="287567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Amazon Web Services</a:t>
            </a:r>
          </a:p>
        </p:txBody>
      </p:sp>
      <p:sp>
        <p:nvSpPr>
          <p:cNvPr id="3" name="Content Placeholder 2"/>
          <p:cNvSpPr>
            <a:spLocks noGrp="1"/>
          </p:cNvSpPr>
          <p:nvPr>
            <p:ph idx="1"/>
          </p:nvPr>
        </p:nvSpPr>
        <p:spPr>
          <a:xfrm>
            <a:off x="1942415" y="2133600"/>
            <a:ext cx="6896785" cy="4191000"/>
          </a:xfrm>
        </p:spPr>
        <p:txBody>
          <a:bodyPr>
            <a:normAutofit/>
          </a:bodyPr>
          <a:lstStyle/>
          <a:p>
            <a:pPr algn="just">
              <a:lnSpc>
                <a:spcPct val="150000"/>
              </a:lnSpc>
            </a:pPr>
            <a:r>
              <a:rPr lang="en-US" dirty="0"/>
              <a:t>Amazon.com is the world's largest online retailer with net sales in $24.51 billion, according to their 2009 annual report. </a:t>
            </a:r>
          </a:p>
          <a:p>
            <a:pPr algn="just">
              <a:lnSpc>
                <a:spcPct val="150000"/>
              </a:lnSpc>
            </a:pPr>
            <a:r>
              <a:rPr lang="en-US" dirty="0"/>
              <a:t>While Amazon.com is not the earth's biggest retailer (that spot is reserved for Wal-Mart), Amazon.com offers the largest number of retail product. So, to support this business, Amazon.com has built an enormous network of IT systems to support not only average, but peak customer demands.</a:t>
            </a:r>
          </a:p>
        </p:txBody>
      </p:sp>
    </p:spTree>
    <p:extLst>
      <p:ext uri="{BB962C8B-B14F-4D97-AF65-F5344CB8AC3E}">
        <p14:creationId xmlns:p14="http://schemas.microsoft.com/office/powerpoint/2010/main" val="1174635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Amazon Web Services</a:t>
            </a:r>
          </a:p>
        </p:txBody>
      </p:sp>
      <p:sp>
        <p:nvSpPr>
          <p:cNvPr id="3" name="Content Placeholder 2"/>
          <p:cNvSpPr>
            <a:spLocks noGrp="1"/>
          </p:cNvSpPr>
          <p:nvPr>
            <p:ph idx="1"/>
          </p:nvPr>
        </p:nvSpPr>
        <p:spPr>
          <a:xfrm>
            <a:off x="1942415" y="2133600"/>
            <a:ext cx="6972985" cy="4191000"/>
          </a:xfrm>
        </p:spPr>
        <p:txBody>
          <a:bodyPr>
            <a:normAutofit/>
          </a:bodyPr>
          <a:lstStyle/>
          <a:p>
            <a:pPr algn="just">
              <a:lnSpc>
                <a:spcPct val="150000"/>
              </a:lnSpc>
            </a:pPr>
            <a:r>
              <a:rPr lang="en-US" dirty="0"/>
              <a:t>Amazon Web Services (AWS) takes what is essentially unused infrastructure capacity on</a:t>
            </a:r>
            <a:br>
              <a:rPr lang="en-US" dirty="0"/>
            </a:br>
            <a:r>
              <a:rPr lang="en-US" dirty="0" err="1"/>
              <a:t>Amazon.com's</a:t>
            </a:r>
            <a:r>
              <a:rPr lang="en-US" dirty="0"/>
              <a:t> network and turns it into a very profitable business. </a:t>
            </a:r>
          </a:p>
          <a:p>
            <a:pPr algn="just">
              <a:lnSpc>
                <a:spcPct val="150000"/>
              </a:lnSpc>
            </a:pPr>
            <a:r>
              <a:rPr lang="en-US" dirty="0"/>
              <a:t>AWS is having enormous impact in cloud computing. Indeed, </a:t>
            </a:r>
            <a:r>
              <a:rPr lang="en-US" dirty="0" err="1"/>
              <a:t>Amazon.com's</a:t>
            </a:r>
            <a:r>
              <a:rPr lang="en-US" dirty="0"/>
              <a:t> services represent the largest pure Infrastructure as a Service (IAAS) play in the marketplace today. It is also one of the best examples of what is possible using a Service Oriented Architecture (SOA)</a:t>
            </a:r>
          </a:p>
        </p:txBody>
      </p:sp>
    </p:spTree>
    <p:extLst>
      <p:ext uri="{BB962C8B-B14F-4D97-AF65-F5344CB8AC3E}">
        <p14:creationId xmlns:p14="http://schemas.microsoft.com/office/powerpoint/2010/main" val="959490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Amazon Web Services</a:t>
            </a:r>
          </a:p>
        </p:txBody>
      </p:sp>
      <p:sp>
        <p:nvSpPr>
          <p:cNvPr id="3" name="Content Placeholder 2"/>
          <p:cNvSpPr>
            <a:spLocks noGrp="1"/>
          </p:cNvSpPr>
          <p:nvPr>
            <p:ph idx="1"/>
          </p:nvPr>
        </p:nvSpPr>
        <p:spPr>
          <a:xfrm>
            <a:off x="1942415" y="2133600"/>
            <a:ext cx="6972985" cy="4191000"/>
          </a:xfrm>
        </p:spPr>
        <p:txBody>
          <a:bodyPr>
            <a:normAutofit/>
          </a:bodyPr>
          <a:lstStyle/>
          <a:p>
            <a:pPr marL="457200" indent="-457200">
              <a:lnSpc>
                <a:spcPct val="150000"/>
              </a:lnSpc>
              <a:buFont typeface="Wingdings" panose="05000000000000000000" pitchFamily="2" charset="2"/>
              <a:buChar char="§"/>
            </a:pPr>
            <a:r>
              <a:rPr lang="en-US" dirty="0"/>
              <a:t>Reliability </a:t>
            </a:r>
          </a:p>
          <a:p>
            <a:pPr marL="457200" indent="-457200">
              <a:lnSpc>
                <a:spcPct val="150000"/>
              </a:lnSpc>
              <a:buFont typeface="Wingdings" panose="05000000000000000000" pitchFamily="2" charset="2"/>
              <a:buChar char="§"/>
            </a:pPr>
            <a:r>
              <a:rPr lang="en-US" dirty="0"/>
              <a:t>Security</a:t>
            </a:r>
          </a:p>
          <a:p>
            <a:pPr marL="457200" indent="-457200">
              <a:lnSpc>
                <a:spcPct val="150000"/>
              </a:lnSpc>
              <a:buFont typeface="Wingdings" panose="05000000000000000000" pitchFamily="2" charset="2"/>
              <a:buChar char="§"/>
            </a:pPr>
            <a:r>
              <a:rPr lang="en-US" dirty="0"/>
              <a:t>Cost benefits</a:t>
            </a:r>
          </a:p>
          <a:p>
            <a:pPr marL="457200" indent="-457200">
              <a:lnSpc>
                <a:spcPct val="150000"/>
              </a:lnSpc>
              <a:buFont typeface="Wingdings" panose="05000000000000000000" pitchFamily="2" charset="2"/>
              <a:buChar char="§"/>
            </a:pPr>
            <a:r>
              <a:rPr lang="en-US" dirty="0"/>
              <a:t>Ease of development</a:t>
            </a:r>
          </a:p>
          <a:p>
            <a:pPr marL="457200" indent="-457200">
              <a:lnSpc>
                <a:spcPct val="150000"/>
              </a:lnSpc>
              <a:buFont typeface="Wingdings" panose="05000000000000000000" pitchFamily="2" charset="2"/>
              <a:buChar char="§"/>
            </a:pPr>
            <a:r>
              <a:rPr lang="en-US" dirty="0"/>
              <a:t>Elasticity</a:t>
            </a:r>
          </a:p>
          <a:p>
            <a:pPr marL="457200" indent="-457200">
              <a:lnSpc>
                <a:spcPct val="150000"/>
              </a:lnSpc>
              <a:buFont typeface="Wingdings" panose="05000000000000000000" pitchFamily="2" charset="2"/>
              <a:buChar char="§"/>
            </a:pPr>
            <a:r>
              <a:rPr lang="en-US" dirty="0"/>
              <a:t>Cohesiveness </a:t>
            </a:r>
          </a:p>
          <a:p>
            <a:pPr marL="457200" indent="-457200">
              <a:lnSpc>
                <a:spcPct val="150000"/>
              </a:lnSpc>
              <a:buFont typeface="Wingdings" panose="05000000000000000000" pitchFamily="2" charset="2"/>
              <a:buChar char="§"/>
            </a:pPr>
            <a:r>
              <a:rPr lang="en-US" dirty="0"/>
              <a:t>Community</a:t>
            </a:r>
          </a:p>
        </p:txBody>
      </p:sp>
    </p:spTree>
    <p:extLst>
      <p:ext uri="{BB962C8B-B14F-4D97-AF65-F5344CB8AC3E}">
        <p14:creationId xmlns:p14="http://schemas.microsoft.com/office/powerpoint/2010/main" val="4205002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7</a:t>
            </a:fld>
            <a:endParaRPr lang="en-US" altLang="en-US"/>
          </a:p>
        </p:txBody>
      </p:sp>
      <p:pic>
        <p:nvPicPr>
          <p:cNvPr id="7"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447800" y="593630"/>
            <a:ext cx="7366222" cy="55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7564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Web Service Components and Services</a:t>
            </a:r>
          </a:p>
        </p:txBody>
      </p:sp>
      <p:sp>
        <p:nvSpPr>
          <p:cNvPr id="3" name="Content Placeholder 2"/>
          <p:cNvSpPr>
            <a:spLocks noGrp="1"/>
          </p:cNvSpPr>
          <p:nvPr>
            <p:ph idx="1"/>
          </p:nvPr>
        </p:nvSpPr>
        <p:spPr>
          <a:xfrm>
            <a:off x="1942415" y="2133600"/>
            <a:ext cx="6972985" cy="4191000"/>
          </a:xfrm>
        </p:spPr>
        <p:txBody>
          <a:bodyPr>
            <a:normAutofit/>
          </a:bodyPr>
          <a:lstStyle/>
          <a:p>
            <a:pPr algn="just">
              <a:lnSpc>
                <a:spcPct val="150000"/>
              </a:lnSpc>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2693"/>
          <a:stretch/>
        </p:blipFill>
        <p:spPr>
          <a:xfrm>
            <a:off x="1676400" y="2133600"/>
            <a:ext cx="7292580" cy="4191000"/>
          </a:xfrm>
          <a:prstGeom prst="rect">
            <a:avLst/>
          </a:prstGeom>
        </p:spPr>
      </p:pic>
    </p:spTree>
    <p:extLst>
      <p:ext uri="{BB962C8B-B14F-4D97-AF65-F5344CB8AC3E}">
        <p14:creationId xmlns:p14="http://schemas.microsoft.com/office/powerpoint/2010/main" val="1199404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5874</TotalTime>
  <Words>2107</Words>
  <Application>Microsoft Office PowerPoint</Application>
  <PresentationFormat>On-screen Show (4:3)</PresentationFormat>
  <Paragraphs>245</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Wingdings</vt:lpstr>
      <vt:lpstr>Wingdings 3</vt:lpstr>
      <vt:lpstr>Wisp</vt:lpstr>
      <vt:lpstr>Chapter 9</vt:lpstr>
      <vt:lpstr>Learning Objectives</vt:lpstr>
      <vt:lpstr>Understanding Amazon Web Services</vt:lpstr>
      <vt:lpstr>Understanding Amazon Web Services</vt:lpstr>
      <vt:lpstr>Understanding Amazon Web Services</vt:lpstr>
      <vt:lpstr>Understanding Amazon Web Services</vt:lpstr>
      <vt:lpstr>Understanding Amazon Web Services</vt:lpstr>
      <vt:lpstr>PowerPoint Presentation</vt:lpstr>
      <vt:lpstr>Amazon Web Service Components and Services</vt:lpstr>
      <vt:lpstr>AWS Components and Services</vt:lpstr>
      <vt:lpstr>EC2 services</vt:lpstr>
      <vt:lpstr>EC2 services</vt:lpstr>
      <vt:lpstr>AWS Components and Services</vt:lpstr>
      <vt:lpstr>AWS Components and Services</vt:lpstr>
      <vt:lpstr>AWS Components and Services</vt:lpstr>
      <vt:lpstr>Amazon Machine Images</vt:lpstr>
      <vt:lpstr>Amazon Machine Images</vt:lpstr>
      <vt:lpstr>PowerPoint Presentation</vt:lpstr>
      <vt:lpstr>Pricing models</vt:lpstr>
      <vt:lpstr>Pricing models</vt:lpstr>
      <vt:lpstr>System images and software</vt:lpstr>
      <vt:lpstr>Working with Amazon Storage Systems</vt:lpstr>
      <vt:lpstr>Amazon S3</vt:lpstr>
      <vt:lpstr>Amazon EBS</vt:lpstr>
      <vt:lpstr>CloudFront</vt:lpstr>
      <vt:lpstr>Amazon Database Services</vt:lpstr>
      <vt:lpstr>Amazon SimpleDB</vt:lpstr>
      <vt:lpstr>Amazon Relational Database Service</vt:lpstr>
      <vt:lpstr>Summary</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Administrator</cp:lastModifiedBy>
  <cp:revision>125</cp:revision>
  <dcterms:created xsi:type="dcterms:W3CDTF">2011-09-21T16:10:10Z</dcterms:created>
  <dcterms:modified xsi:type="dcterms:W3CDTF">2017-03-21T04:59:41Z</dcterms:modified>
</cp:coreProperties>
</file>