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45"/>
  </p:notesMasterIdLst>
  <p:sldIdLst>
    <p:sldId id="256" r:id="rId2"/>
    <p:sldId id="257" r:id="rId3"/>
    <p:sldId id="317" r:id="rId4"/>
    <p:sldId id="319" r:id="rId5"/>
    <p:sldId id="318" r:id="rId6"/>
    <p:sldId id="321" r:id="rId7"/>
    <p:sldId id="322" r:id="rId8"/>
    <p:sldId id="320" r:id="rId9"/>
    <p:sldId id="323" r:id="rId10"/>
    <p:sldId id="324" r:id="rId11"/>
    <p:sldId id="327" r:id="rId12"/>
    <p:sldId id="326" r:id="rId13"/>
    <p:sldId id="329" r:id="rId14"/>
    <p:sldId id="332" r:id="rId15"/>
    <p:sldId id="325" r:id="rId16"/>
    <p:sldId id="328" r:id="rId17"/>
    <p:sldId id="330" r:id="rId18"/>
    <p:sldId id="331" r:id="rId19"/>
    <p:sldId id="335" r:id="rId20"/>
    <p:sldId id="334" r:id="rId21"/>
    <p:sldId id="333" r:id="rId22"/>
    <p:sldId id="338" r:id="rId23"/>
    <p:sldId id="339" r:id="rId24"/>
    <p:sldId id="337" r:id="rId25"/>
    <p:sldId id="340" r:id="rId26"/>
    <p:sldId id="336" r:id="rId27"/>
    <p:sldId id="342" r:id="rId28"/>
    <p:sldId id="343" r:id="rId29"/>
    <p:sldId id="341" r:id="rId30"/>
    <p:sldId id="345" r:id="rId31"/>
    <p:sldId id="344" r:id="rId32"/>
    <p:sldId id="348" r:id="rId33"/>
    <p:sldId id="347" r:id="rId34"/>
    <p:sldId id="346" r:id="rId35"/>
    <p:sldId id="349" r:id="rId36"/>
    <p:sldId id="351" r:id="rId37"/>
    <p:sldId id="350" r:id="rId38"/>
    <p:sldId id="358" r:id="rId39"/>
    <p:sldId id="359" r:id="rId40"/>
    <p:sldId id="353" r:id="rId41"/>
    <p:sldId id="360" r:id="rId42"/>
    <p:sldId id="316" r:id="rId43"/>
    <p:sldId id="361"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228" autoAdjust="0"/>
  </p:normalViewPr>
  <p:slideViewPr>
    <p:cSldViewPr>
      <p:cViewPr varScale="1">
        <p:scale>
          <a:sx n="71" d="100"/>
          <a:sy n="71" d="100"/>
        </p:scale>
        <p:origin x="12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3/24/2017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3/24/2017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3/24/2017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3/24/2017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3/24/2017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3/24/2017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3/24/2017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3/24/2017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3/24/2017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3/24/2017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3/24/2017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3/24/2017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3/24/2017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3/24/2017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3/24/2017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3/24/2017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3/24/2017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3/24/2017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10</a:t>
            </a:r>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Using </a:t>
            </a:r>
            <a:r>
              <a:rPr lang="en-US" dirty="0" smtClean="0"/>
              <a:t>Microsoft </a:t>
            </a:r>
            <a:r>
              <a:rPr lang="en-US" dirty="0"/>
              <a:t>Cloud Services</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19628"/>
            <a:ext cx="6589199" cy="823690"/>
          </a:xfrm>
        </p:spPr>
        <p:txBody>
          <a:bodyPr/>
          <a:lstStyle/>
          <a:p>
            <a:r>
              <a:rPr lang="en-US" dirty="0" smtClean="0"/>
              <a:t>Microsoft </a:t>
            </a:r>
            <a:r>
              <a:rPr lang="en-US" dirty="0"/>
              <a:t>Cloud Services</a:t>
            </a:r>
          </a:p>
        </p:txBody>
      </p:sp>
      <p:sp>
        <p:nvSpPr>
          <p:cNvPr id="3" name="Content Placeholder 2"/>
          <p:cNvSpPr>
            <a:spLocks noGrp="1"/>
          </p:cNvSpPr>
          <p:nvPr>
            <p:ph idx="1"/>
          </p:nvPr>
        </p:nvSpPr>
        <p:spPr>
          <a:xfrm>
            <a:off x="1942415" y="1371600"/>
            <a:ext cx="6744385" cy="4800600"/>
          </a:xfrm>
        </p:spPr>
        <p:txBody>
          <a:bodyPr/>
          <a:lstStyle/>
          <a:p>
            <a:pPr algn="just">
              <a:lnSpc>
                <a:spcPct val="150000"/>
              </a:lnSpc>
            </a:pPr>
            <a:r>
              <a:rPr lang="en-US" dirty="0"/>
              <a:t>Microsoft Live is only one part of the Microsoft cloud strategy. The second part of the strategy is the extension of the .NET Framework and related development tools to the cloud</a:t>
            </a:r>
            <a:r>
              <a:rPr lang="en-US" b="1" dirty="0" smtClean="0"/>
              <a:t>.</a:t>
            </a:r>
          </a:p>
          <a:p>
            <a:pPr algn="just">
              <a:lnSpc>
                <a:spcPct val="150000"/>
              </a:lnSpc>
            </a:pPr>
            <a:r>
              <a:rPr lang="en-US" dirty="0" smtClean="0"/>
              <a:t>.</a:t>
            </a:r>
            <a:r>
              <a:rPr lang="en-US" dirty="0"/>
              <a:t>NET developers to extend their applications into the cloud, or to build .NET style applications that run completely in the cloud, Microsoft has created a set of .NET services, which it now refers to as the Windows Azure Platform</a:t>
            </a:r>
            <a:r>
              <a:rPr lang="en-US" dirty="0" smtClean="0"/>
              <a:t>.</a:t>
            </a:r>
          </a:p>
          <a:p>
            <a:pPr algn="just">
              <a:lnSpc>
                <a:spcPct val="150000"/>
              </a:lnSpc>
            </a:pPr>
            <a:r>
              <a:rPr lang="en-US" dirty="0"/>
              <a:t>.NET Services itself had as its origin the work Microsoft did to create its BizTalk products</a:t>
            </a:r>
            <a:r>
              <a:rPr lang="en-US" b="1" dirty="0"/>
              <a: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9</a:t>
            </a:fld>
            <a:endParaRPr lang="en-US" altLang="en-US"/>
          </a:p>
        </p:txBody>
      </p:sp>
    </p:spTree>
    <p:extLst>
      <p:ext uri="{BB962C8B-B14F-4D97-AF65-F5344CB8AC3E}">
        <p14:creationId xmlns:p14="http://schemas.microsoft.com/office/powerpoint/2010/main" val="391093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Microsoft Cloud Services</a:t>
            </a:r>
          </a:p>
        </p:txBody>
      </p:sp>
      <p:sp>
        <p:nvSpPr>
          <p:cNvPr id="3" name="Content Placeholder 2"/>
          <p:cNvSpPr>
            <a:spLocks noGrp="1"/>
          </p:cNvSpPr>
          <p:nvPr>
            <p:ph idx="1"/>
          </p:nvPr>
        </p:nvSpPr>
        <p:spPr>
          <a:xfrm>
            <a:off x="1752601" y="1447800"/>
            <a:ext cx="7239000" cy="4463422"/>
          </a:xfrm>
        </p:spPr>
        <p:txBody>
          <a:bodyPr/>
          <a:lstStyle/>
          <a:p>
            <a:pPr algn="just">
              <a:lnSpc>
                <a:spcPct val="150000"/>
              </a:lnSpc>
            </a:pPr>
            <a:r>
              <a:rPr lang="en-US" dirty="0"/>
              <a:t>Azure is a virtualized infrastructure to which a set of additional enterprise services has been layered on top, including </a:t>
            </a:r>
            <a:r>
              <a:rPr lang="en-US" dirty="0" smtClean="0"/>
              <a:t>:</a:t>
            </a:r>
          </a:p>
          <a:p>
            <a:pPr lvl="1" algn="just">
              <a:lnSpc>
                <a:spcPct val="150000"/>
              </a:lnSpc>
            </a:pPr>
            <a:r>
              <a:rPr lang="en-US" dirty="0" smtClean="0"/>
              <a:t>A </a:t>
            </a:r>
            <a:r>
              <a:rPr lang="en-US" dirty="0"/>
              <a:t>virtualization service called Azure AppFabric that </a:t>
            </a:r>
            <a:r>
              <a:rPr lang="en-US" dirty="0" smtClean="0"/>
              <a:t>creates an </a:t>
            </a:r>
            <a:r>
              <a:rPr lang="en-US" dirty="0"/>
              <a:t>application hosting </a:t>
            </a:r>
            <a:r>
              <a:rPr lang="en-US" dirty="0" smtClean="0"/>
              <a:t>environment. AppFabric </a:t>
            </a:r>
            <a:r>
              <a:rPr lang="en-US" dirty="0"/>
              <a:t>(formerly .NET Services) is a cloud-enabled version of the .</a:t>
            </a:r>
            <a:r>
              <a:rPr lang="en-US" dirty="0" smtClean="0"/>
              <a:t>NET Framework</a:t>
            </a:r>
            <a:r>
              <a:rPr lang="en-US" dirty="0"/>
              <a:t>. </a:t>
            </a:r>
            <a:endParaRPr lang="en-US" dirty="0" smtClean="0"/>
          </a:p>
          <a:p>
            <a:pPr lvl="1" algn="just">
              <a:lnSpc>
                <a:spcPct val="150000"/>
              </a:lnSpc>
            </a:pPr>
            <a:r>
              <a:rPr lang="en-US" dirty="0" smtClean="0"/>
              <a:t>A </a:t>
            </a:r>
            <a:r>
              <a:rPr lang="en-US" dirty="0"/>
              <a:t>high capacity non-relational storage facility </a:t>
            </a:r>
            <a:r>
              <a:rPr lang="en-US" dirty="0" smtClean="0"/>
              <a:t>called Storage</a:t>
            </a:r>
            <a:r>
              <a:rPr lang="en-US" dirty="0"/>
              <a:t>. </a:t>
            </a:r>
            <a:endParaRPr lang="en-US" dirty="0" smtClean="0"/>
          </a:p>
          <a:p>
            <a:pPr lvl="1" algn="just">
              <a:lnSpc>
                <a:spcPct val="150000"/>
              </a:lnSpc>
            </a:pPr>
            <a:r>
              <a:rPr lang="en-US" dirty="0" smtClean="0"/>
              <a:t>A </a:t>
            </a:r>
            <a:r>
              <a:rPr lang="en-US" dirty="0"/>
              <a:t>set of virtual machine instances called Compute. </a:t>
            </a:r>
            <a:endParaRPr lang="en-US" dirty="0" smtClean="0"/>
          </a:p>
          <a:p>
            <a:pPr lvl="1" algn="just">
              <a:lnSpc>
                <a:spcPct val="150000"/>
              </a:lnSpc>
            </a:pPr>
            <a:r>
              <a:rPr lang="en-US" dirty="0" smtClean="0"/>
              <a:t>A </a:t>
            </a:r>
            <a:r>
              <a:rPr lang="en-US" dirty="0"/>
              <a:t>cloud-enabled version of SQL Server called SQL Azure Database.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10</a:t>
            </a:fld>
            <a:endParaRPr lang="en-US" altLang="en-US"/>
          </a:p>
        </p:txBody>
      </p:sp>
    </p:spTree>
    <p:extLst>
      <p:ext uri="{BB962C8B-B14F-4D97-AF65-F5344CB8AC3E}">
        <p14:creationId xmlns:p14="http://schemas.microsoft.com/office/powerpoint/2010/main" val="163904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Cloud Services</a:t>
            </a:r>
          </a:p>
        </p:txBody>
      </p:sp>
      <p:sp>
        <p:nvSpPr>
          <p:cNvPr id="3" name="Content Placeholder 2"/>
          <p:cNvSpPr>
            <a:spLocks noGrp="1"/>
          </p:cNvSpPr>
          <p:nvPr>
            <p:ph idx="1"/>
          </p:nvPr>
        </p:nvSpPr>
        <p:spPr>
          <a:xfrm>
            <a:off x="1942415" y="1676400"/>
            <a:ext cx="6896785" cy="4234822"/>
          </a:xfrm>
        </p:spPr>
        <p:txBody>
          <a:bodyPr/>
          <a:lstStyle/>
          <a:p>
            <a:pPr algn="just">
              <a:lnSpc>
                <a:spcPct val="150000"/>
              </a:lnSpc>
            </a:pPr>
            <a:r>
              <a:rPr lang="en-US" dirty="0"/>
              <a:t>A database marketplace based on SQL Azure Database code-named “Dallas</a:t>
            </a:r>
            <a:r>
              <a:rPr lang="en-US" dirty="0" smtClean="0"/>
              <a:t>.”</a:t>
            </a:r>
          </a:p>
          <a:p>
            <a:pPr algn="just">
              <a:lnSpc>
                <a:spcPct val="150000"/>
              </a:lnSpc>
            </a:pPr>
            <a:r>
              <a:rPr lang="en-US" dirty="0" smtClean="0"/>
              <a:t>An </a:t>
            </a:r>
            <a:r>
              <a:rPr lang="en-US" dirty="0" err="1"/>
              <a:t>xRM</a:t>
            </a:r>
            <a:r>
              <a:rPr lang="en-US" dirty="0"/>
              <a:t> (Anything Relations Management) service called Dynamics CRM based on Microsoft </a:t>
            </a:r>
            <a:r>
              <a:rPr lang="en-US" dirty="0" smtClean="0"/>
              <a:t>Dynamics</a:t>
            </a:r>
            <a:r>
              <a:rPr lang="en-US" dirty="0"/>
              <a:t>. </a:t>
            </a:r>
            <a:endParaRPr lang="en-US" dirty="0" smtClean="0"/>
          </a:p>
          <a:p>
            <a:pPr algn="just">
              <a:lnSpc>
                <a:spcPct val="150000"/>
              </a:lnSpc>
            </a:pPr>
            <a:r>
              <a:rPr lang="en-US" dirty="0" smtClean="0"/>
              <a:t>A </a:t>
            </a:r>
            <a:r>
              <a:rPr lang="en-US" dirty="0"/>
              <a:t>document and collaboration service based on SharePoint called SharePoint Services. </a:t>
            </a:r>
            <a:endParaRPr lang="en-US" dirty="0" smtClean="0"/>
          </a:p>
          <a:p>
            <a:pPr algn="just">
              <a:lnSpc>
                <a:spcPct val="150000"/>
              </a:lnSpc>
            </a:pPr>
            <a:r>
              <a:rPr lang="en-US" dirty="0" smtClean="0"/>
              <a:t>Windows </a:t>
            </a:r>
            <a:r>
              <a:rPr lang="en-US" dirty="0"/>
              <a:t>Live Services, a collection of services that runs on Windows Live, which can be used in applications that run in the Azure cloud.</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11</a:t>
            </a:fld>
            <a:endParaRPr lang="en-US" altLang="en-US"/>
          </a:p>
        </p:txBody>
      </p:sp>
    </p:spTree>
    <p:extLst>
      <p:ext uri="{BB962C8B-B14F-4D97-AF65-F5344CB8AC3E}">
        <p14:creationId xmlns:p14="http://schemas.microsoft.com/office/powerpoint/2010/main" val="23425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Windows Azure Platform</a:t>
            </a:r>
          </a:p>
        </p:txBody>
      </p:sp>
      <p:sp>
        <p:nvSpPr>
          <p:cNvPr id="3" name="Content Placeholder 2"/>
          <p:cNvSpPr>
            <a:spLocks noGrp="1"/>
          </p:cNvSpPr>
          <p:nvPr>
            <p:ph idx="1"/>
          </p:nvPr>
        </p:nvSpPr>
        <p:spPr>
          <a:xfrm>
            <a:off x="1942415" y="2133600"/>
            <a:ext cx="6896785" cy="3777622"/>
          </a:xfrm>
        </p:spPr>
        <p:txBody>
          <a:bodyPr/>
          <a:lstStyle/>
          <a:p>
            <a:pPr algn="just">
              <a:lnSpc>
                <a:spcPct val="150000"/>
              </a:lnSpc>
            </a:pPr>
            <a:r>
              <a:rPr lang="en-US" dirty="0"/>
              <a:t>Azure is Microsoft's Infrastructure as a Service (IaaS) Web hosting service. Azure is a deep blue color the color of the clear sky onto which you can paint </a:t>
            </a:r>
            <a:r>
              <a:rPr lang="en-US" dirty="0" smtClean="0"/>
              <a:t>clouds.</a:t>
            </a:r>
          </a:p>
          <a:p>
            <a:pPr algn="just">
              <a:lnSpc>
                <a:spcPct val="150000"/>
              </a:lnSpc>
            </a:pPr>
            <a:r>
              <a:rPr lang="en-US" dirty="0" smtClean="0"/>
              <a:t>Windows </a:t>
            </a:r>
            <a:r>
              <a:rPr lang="en-US" dirty="0"/>
              <a:t>Azure Platform becomes a Platform as a Service (PaaS) </a:t>
            </a:r>
            <a:r>
              <a:rPr lang="en-US" dirty="0" smtClean="0"/>
              <a:t>offering.</a:t>
            </a:r>
          </a:p>
          <a:p>
            <a:pPr algn="just">
              <a:lnSpc>
                <a:spcPct val="150000"/>
              </a:lnSpc>
            </a:pPr>
            <a:r>
              <a:rPr lang="en-US" dirty="0" smtClean="0"/>
              <a:t>May </a:t>
            </a:r>
            <a:r>
              <a:rPr lang="en-US" dirty="0"/>
              <a:t>run into some people calling Azure an infrastructure service and others calling it a platform; in context, both are correct.</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12</a:t>
            </a:fld>
            <a:endParaRPr lang="en-US" altLang="en-US"/>
          </a:p>
        </p:txBody>
      </p:sp>
    </p:spTree>
    <p:extLst>
      <p:ext uri="{BB962C8B-B14F-4D97-AF65-F5344CB8AC3E}">
        <p14:creationId xmlns:p14="http://schemas.microsoft.com/office/powerpoint/2010/main" val="403890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Windows Azure Platform</a:t>
            </a:r>
          </a:p>
        </p:txBody>
      </p:sp>
      <p:sp>
        <p:nvSpPr>
          <p:cNvPr id="3" name="Content Placeholder 2"/>
          <p:cNvSpPr>
            <a:spLocks noGrp="1"/>
          </p:cNvSpPr>
          <p:nvPr>
            <p:ph idx="1"/>
          </p:nvPr>
        </p:nvSpPr>
        <p:spPr>
          <a:xfrm>
            <a:off x="1942415" y="1905000"/>
            <a:ext cx="6591985" cy="4006222"/>
          </a:xfrm>
        </p:spPr>
        <p:txBody>
          <a:bodyPr/>
          <a:lstStyle/>
          <a:p>
            <a:pPr>
              <a:lnSpc>
                <a:spcPct val="150000"/>
              </a:lnSpc>
            </a:pPr>
            <a:r>
              <a:rPr lang="en-US" dirty="0"/>
              <a:t>Compared to Amazon's and Google's cloud services, Azure (the service) is a competitor to AWS. </a:t>
            </a:r>
            <a:endParaRPr lang="en-US" dirty="0" smtClean="0"/>
          </a:p>
          <a:p>
            <a:pPr>
              <a:lnSpc>
                <a:spcPct val="150000"/>
              </a:lnSpc>
            </a:pPr>
            <a:r>
              <a:rPr lang="en-US" dirty="0" smtClean="0"/>
              <a:t>Windows </a:t>
            </a:r>
            <a:r>
              <a:rPr lang="en-US" dirty="0"/>
              <a:t>Azure Platform is a competitor to Google's App Engine.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13</a:t>
            </a:fld>
            <a:endParaRPr lang="en-US" altLang="en-US"/>
          </a:p>
        </p:txBody>
      </p:sp>
      <p:pic>
        <p:nvPicPr>
          <p:cNvPr id="3076" name="Picture 4" descr="Image result for window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760" y="4107656"/>
            <a:ext cx="5525294" cy="202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7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01278"/>
          </a:xfrm>
        </p:spPr>
        <p:txBody>
          <a:bodyPr/>
          <a:lstStyle/>
          <a:p>
            <a:r>
              <a:rPr lang="en-US" dirty="0" smtClean="0"/>
              <a:t>Windows </a:t>
            </a:r>
            <a:r>
              <a:rPr lang="en-US" dirty="0"/>
              <a:t>Azure Platform</a:t>
            </a:r>
          </a:p>
        </p:txBody>
      </p:sp>
      <p:sp>
        <p:nvSpPr>
          <p:cNvPr id="3" name="Content Placeholder 2"/>
          <p:cNvSpPr>
            <a:spLocks noGrp="1"/>
          </p:cNvSpPr>
          <p:nvPr>
            <p:ph idx="1"/>
          </p:nvPr>
        </p:nvSpPr>
        <p:spPr>
          <a:xfrm>
            <a:off x="1752600" y="1425388"/>
            <a:ext cx="7201585" cy="4710300"/>
          </a:xfrm>
        </p:spPr>
        <p:txBody>
          <a:bodyPr/>
          <a:lstStyle/>
          <a:p>
            <a:pPr>
              <a:lnSpc>
                <a:spcPct val="150000"/>
              </a:lnSpc>
            </a:pPr>
            <a:r>
              <a:rPr lang="en-US" dirty="0"/>
              <a:t>Key components of the Azure Services Platform include the following</a:t>
            </a:r>
            <a:r>
              <a:rPr lang="en-US" dirty="0" smtClean="0"/>
              <a:t>:</a:t>
            </a:r>
          </a:p>
          <a:p>
            <a:pPr lvl="1"/>
            <a:r>
              <a:rPr lang="en-US" b="1" dirty="0"/>
              <a:t>Windows Azure</a:t>
            </a:r>
            <a:r>
              <a:rPr lang="en-US" dirty="0"/>
              <a:t> for service hosting and management, low-level scalable storage, computation and networking</a:t>
            </a:r>
          </a:p>
          <a:p>
            <a:pPr lvl="1"/>
            <a:r>
              <a:rPr lang="en-US" b="1" dirty="0"/>
              <a:t>Microsoft SQL Services</a:t>
            </a:r>
            <a:r>
              <a:rPr lang="en-US" dirty="0"/>
              <a:t> for a wide range of database services and reporting</a:t>
            </a:r>
          </a:p>
          <a:p>
            <a:pPr lvl="1"/>
            <a:r>
              <a:rPr lang="en-US" b="1" dirty="0"/>
              <a:t>Microsoft .NET Services</a:t>
            </a:r>
            <a:r>
              <a:rPr lang="en-US" dirty="0"/>
              <a:t> which are service-based implementations of familiar .NET Framework concepts such as workflow and access control</a:t>
            </a:r>
          </a:p>
          <a:p>
            <a:pPr lvl="1"/>
            <a:r>
              <a:rPr lang="en-US" b="1" dirty="0"/>
              <a:t>Live Services</a:t>
            </a:r>
            <a:r>
              <a:rPr lang="en-US" dirty="0"/>
              <a:t> for a consistent way for users to store, share and synchronize documents, photos, files and information across their PCs, phones, PC applications and Web sites</a:t>
            </a:r>
          </a:p>
          <a:p>
            <a:pPr lvl="1"/>
            <a:r>
              <a:rPr lang="en-US" b="1" dirty="0"/>
              <a:t>Microsoft SharePoint Services and Microsoft Dynamics CRM Services</a:t>
            </a:r>
            <a:r>
              <a:rPr lang="en-US" dirty="0"/>
              <a:t> for business content, collaboration and rapid solution development in the cloud</a:t>
            </a:r>
          </a:p>
          <a:p>
            <a:pPr>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14</a:t>
            </a:fld>
            <a:endParaRPr lang="en-US" altLang="en-US"/>
          </a:p>
        </p:txBody>
      </p:sp>
    </p:spTree>
    <p:extLst>
      <p:ext uri="{BB962C8B-B14F-4D97-AF65-F5344CB8AC3E}">
        <p14:creationId xmlns:p14="http://schemas.microsoft.com/office/powerpoint/2010/main" val="219531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Windows Azure Platform</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15</a:t>
            </a:fld>
            <a:endParaRPr lang="en-US" altLang="en-US"/>
          </a:p>
        </p:txBody>
      </p:sp>
      <p:pic>
        <p:nvPicPr>
          <p:cNvPr id="2050" name="Picture 2" descr="http://agileit.com/wp-content/uploads/clip_image002_thumb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48467"/>
            <a:ext cx="7061994" cy="416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5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plus services approach</a:t>
            </a:r>
          </a:p>
        </p:txBody>
      </p:sp>
      <p:sp>
        <p:nvSpPr>
          <p:cNvPr id="3" name="Content Placeholder 2"/>
          <p:cNvSpPr>
            <a:spLocks noGrp="1"/>
          </p:cNvSpPr>
          <p:nvPr>
            <p:ph idx="1"/>
          </p:nvPr>
        </p:nvSpPr>
        <p:spPr>
          <a:xfrm>
            <a:off x="1942415" y="1905000"/>
            <a:ext cx="6896785" cy="4006222"/>
          </a:xfrm>
        </p:spPr>
        <p:txBody>
          <a:bodyPr/>
          <a:lstStyle/>
          <a:p>
            <a:pPr algn="just">
              <a:lnSpc>
                <a:spcPct val="150000"/>
              </a:lnSpc>
            </a:pPr>
            <a:r>
              <a:rPr lang="en-US" dirty="0"/>
              <a:t>Microsoft has a very different vision for cloud services than either Amazon or Google </a:t>
            </a:r>
            <a:r>
              <a:rPr lang="en-US" dirty="0" smtClean="0"/>
              <a:t>does.</a:t>
            </a:r>
          </a:p>
          <a:p>
            <a:pPr algn="just">
              <a:lnSpc>
                <a:spcPct val="150000"/>
              </a:lnSpc>
            </a:pPr>
            <a:r>
              <a:rPr lang="en-US" dirty="0" smtClean="0"/>
              <a:t>In </a:t>
            </a:r>
            <a:r>
              <a:rPr lang="en-US" dirty="0"/>
              <a:t>Amazon's case, AWS is a pure infrastructure play. AWS essentially rents you a (virtual) computer on which to run your application. </a:t>
            </a:r>
            <a:endParaRPr lang="en-US" dirty="0" smtClean="0"/>
          </a:p>
          <a:p>
            <a:pPr algn="just">
              <a:lnSpc>
                <a:spcPct val="150000"/>
              </a:lnSpc>
            </a:pPr>
            <a:r>
              <a:rPr lang="en-US" dirty="0" smtClean="0"/>
              <a:t>An </a:t>
            </a:r>
            <a:r>
              <a:rPr lang="en-US" dirty="0"/>
              <a:t>Amazon Machine Image can be provisioned with an operating system, an enterprise application, or application stack, but that provisioning is not a prerequisite</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16</a:t>
            </a:fld>
            <a:endParaRPr lang="en-US" altLang="en-US"/>
          </a:p>
        </p:txBody>
      </p:sp>
    </p:spTree>
    <p:extLst>
      <p:ext uri="{BB962C8B-B14F-4D97-AF65-F5344CB8AC3E}">
        <p14:creationId xmlns:p14="http://schemas.microsoft.com/office/powerpoint/2010/main" val="291640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plus services approach</a:t>
            </a:r>
          </a:p>
        </p:txBody>
      </p:sp>
      <p:sp>
        <p:nvSpPr>
          <p:cNvPr id="3" name="Content Placeholder 2"/>
          <p:cNvSpPr>
            <a:spLocks noGrp="1"/>
          </p:cNvSpPr>
          <p:nvPr>
            <p:ph idx="1"/>
          </p:nvPr>
        </p:nvSpPr>
        <p:spPr/>
        <p:txBody>
          <a:bodyPr/>
          <a:lstStyle/>
          <a:p>
            <a:pPr algn="just">
              <a:lnSpc>
                <a:spcPct val="150000"/>
              </a:lnSpc>
            </a:pPr>
            <a:r>
              <a:rPr lang="en-US" dirty="0"/>
              <a:t> </a:t>
            </a:r>
            <a:r>
              <a:rPr lang="en-US" dirty="0" smtClean="0"/>
              <a:t>An </a:t>
            </a:r>
            <a:r>
              <a:rPr lang="en-US" dirty="0"/>
              <a:t>AMI is your machine, and you can configure it as you choose. AWS is a deployment enabler</a:t>
            </a:r>
            <a:r>
              <a:rPr lang="en-US" dirty="0" smtClean="0"/>
              <a:t>.</a:t>
            </a:r>
          </a:p>
          <a:p>
            <a:pPr algn="just">
              <a:lnSpc>
                <a:spcPct val="150000"/>
              </a:lnSpc>
            </a:pPr>
            <a:r>
              <a:rPr lang="en-US" dirty="0"/>
              <a:t>Google's approach with its Google App Engine (GAE) is to offer a cloud-based development platform on which you can add your </a:t>
            </a:r>
            <a:r>
              <a:rPr lang="en-US" dirty="0" smtClean="0"/>
              <a:t>program</a:t>
            </a:r>
          </a:p>
          <a:p>
            <a:pPr algn="just">
              <a:lnSpc>
                <a:spcPct val="150000"/>
              </a:lnSpc>
            </a:pPr>
            <a:r>
              <a:rPr lang="en-US" dirty="0" smtClean="0"/>
              <a:t>Google </a:t>
            </a:r>
            <a:r>
              <a:rPr lang="en-US" dirty="0"/>
              <a:t>makes it possible to program in a number of languages, but you must write your applications to conform to Google's infrastructure.</a:t>
            </a:r>
          </a:p>
          <a:p>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17</a:t>
            </a:fld>
            <a:endParaRPr lang="en-US" altLang="en-US"/>
          </a:p>
        </p:txBody>
      </p:sp>
    </p:spTree>
    <p:extLst>
      <p:ext uri="{BB962C8B-B14F-4D97-AF65-F5344CB8AC3E}">
        <p14:creationId xmlns:p14="http://schemas.microsoft.com/office/powerpoint/2010/main" val="203495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plus services approach</a:t>
            </a:r>
          </a:p>
        </p:txBody>
      </p:sp>
      <p:sp>
        <p:nvSpPr>
          <p:cNvPr id="3" name="Content Placeholder 2"/>
          <p:cNvSpPr>
            <a:spLocks noGrp="1"/>
          </p:cNvSpPr>
          <p:nvPr>
            <p:ph idx="1"/>
          </p:nvPr>
        </p:nvSpPr>
        <p:spPr/>
        <p:txBody>
          <a:bodyPr/>
          <a:lstStyle/>
          <a:p>
            <a:pPr algn="just">
              <a:lnSpc>
                <a:spcPct val="150000"/>
              </a:lnSpc>
            </a:pPr>
            <a:r>
              <a:rPr lang="en-US" dirty="0"/>
              <a:t>The Windows Azure Platform allows a developer to modify his application so it can run in the cloud on </a:t>
            </a:r>
            <a:br>
              <a:rPr lang="en-US" dirty="0"/>
            </a:br>
            <a:r>
              <a:rPr lang="en-US" dirty="0"/>
              <a:t>virtual machines hosted in Microsoft </a:t>
            </a:r>
            <a:r>
              <a:rPr lang="en-US" dirty="0" smtClean="0"/>
              <a:t>datacenters</a:t>
            </a:r>
          </a:p>
          <a:p>
            <a:pPr algn="just">
              <a:lnSpc>
                <a:spcPct val="150000"/>
              </a:lnSpc>
            </a:pPr>
            <a:r>
              <a:rPr lang="en-US" dirty="0" smtClean="0"/>
              <a:t>Windows </a:t>
            </a:r>
            <a:r>
              <a:rPr lang="en-US" dirty="0"/>
              <a:t>Azure serves as a cloud operating system, and the suitably modified application can be hosted on Azure as a runtime application where it can make use of the various Azure Services.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18</a:t>
            </a:fld>
            <a:endParaRPr lang="en-US" altLang="en-US"/>
          </a:p>
        </p:txBody>
      </p:sp>
    </p:spTree>
    <p:extLst>
      <p:ext uri="{BB962C8B-B14F-4D97-AF65-F5344CB8AC3E}">
        <p14:creationId xmlns:p14="http://schemas.microsoft.com/office/powerpoint/2010/main" val="319871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Understanding Microsoft's developing cloud computing strategy </a:t>
            </a:r>
          </a:p>
          <a:p>
            <a:pPr marL="514350" indent="-514350" eaLnBrk="1" hangingPunct="1">
              <a:lnSpc>
                <a:spcPct val="150000"/>
              </a:lnSpc>
              <a:buFont typeface="Calibri" panose="020F0502020204030204" pitchFamily="34" charset="0"/>
              <a:buAutoNum type="arabicPeriod"/>
            </a:pPr>
            <a:r>
              <a:rPr lang="en-US" altLang="en-US" dirty="0"/>
              <a:t>Learning about the Windows Azure hosting service </a:t>
            </a:r>
          </a:p>
          <a:p>
            <a:pPr marL="514350" indent="-514350" eaLnBrk="1" hangingPunct="1">
              <a:lnSpc>
                <a:spcPct val="150000"/>
              </a:lnSpc>
              <a:buFont typeface="Calibri" panose="020F0502020204030204" pitchFamily="34" charset="0"/>
              <a:buAutoNum type="arabicPeriod"/>
            </a:pPr>
            <a:r>
              <a:rPr lang="en-US" altLang="en-US" dirty="0"/>
              <a:t>Exploring application development using the Windows Azure Platform </a:t>
            </a:r>
          </a:p>
          <a:p>
            <a:pPr marL="514350" indent="-514350" eaLnBrk="1" hangingPunct="1">
              <a:lnSpc>
                <a:spcPct val="150000"/>
              </a:lnSpc>
              <a:buFont typeface="Calibri" panose="020F0502020204030204" pitchFamily="34" charset="0"/>
              <a:buAutoNum type="arabicPeriod"/>
            </a:pPr>
            <a:r>
              <a:rPr lang="en-US" altLang="en-US" dirty="0"/>
              <a:t>Viewing the applications and services that are part of Windows Live</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Azure Platform</a:t>
            </a:r>
          </a:p>
        </p:txBody>
      </p:sp>
      <p:sp>
        <p:nvSpPr>
          <p:cNvPr id="3" name="Content Placeholder 2"/>
          <p:cNvSpPr>
            <a:spLocks noGrp="1"/>
          </p:cNvSpPr>
          <p:nvPr>
            <p:ph idx="1"/>
          </p:nvPr>
        </p:nvSpPr>
        <p:spPr>
          <a:xfrm>
            <a:off x="1752600" y="1524000"/>
            <a:ext cx="7162799" cy="4611688"/>
          </a:xfrm>
        </p:spPr>
        <p:txBody>
          <a:bodyPr/>
          <a:lstStyle/>
          <a:p>
            <a:pPr algn="just">
              <a:lnSpc>
                <a:spcPct val="150000"/>
              </a:lnSpc>
            </a:pPr>
            <a:r>
              <a:rPr lang="en-US" dirty="0"/>
              <a:t>The Azure Windows Services Platform API uses the industry standard REST, HTTP, and XML protocols that are part of any Service Oriented Architecture cloud infrastructure to allow applications to talk to </a:t>
            </a:r>
            <a:r>
              <a:rPr lang="en-US" dirty="0" smtClean="0"/>
              <a:t>Azure.</a:t>
            </a:r>
          </a:p>
          <a:p>
            <a:pPr algn="just">
              <a:lnSpc>
                <a:spcPct val="150000"/>
              </a:lnSpc>
            </a:pPr>
            <a:r>
              <a:rPr lang="en-US" dirty="0" smtClean="0"/>
              <a:t>Developers </a:t>
            </a:r>
            <a:r>
              <a:rPr lang="en-US" dirty="0"/>
              <a:t>can install a client-side managed class library that contains functions that can </a:t>
            </a:r>
            <a:r>
              <a:rPr lang="en-US" dirty="0" smtClean="0"/>
              <a:t>make </a:t>
            </a:r>
            <a:r>
              <a:rPr lang="en-US" dirty="0"/>
              <a:t>calls to the Azure Windows Services Platform API as part of their applications</a:t>
            </a:r>
            <a:r>
              <a:rPr lang="en-US" dirty="0" smtClean="0"/>
              <a:t>.</a:t>
            </a:r>
          </a:p>
          <a:p>
            <a:pPr algn="just">
              <a:lnSpc>
                <a:spcPct val="150000"/>
              </a:lnSpc>
            </a:pPr>
            <a:r>
              <a:rPr lang="en-US" dirty="0"/>
              <a:t>These API functions have been added to Microsoft Visual Studio as part of Microsoft's Integrated Development Environment (IDE).</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19</a:t>
            </a:fld>
            <a:endParaRPr lang="en-US" altLang="en-US"/>
          </a:p>
        </p:txBody>
      </p:sp>
    </p:spTree>
    <p:extLst>
      <p:ext uri="{BB962C8B-B14F-4D97-AF65-F5344CB8AC3E}">
        <p14:creationId xmlns:p14="http://schemas.microsoft.com/office/powerpoint/2010/main" val="379415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The Azure Platform</a:t>
            </a:r>
          </a:p>
        </p:txBody>
      </p:sp>
      <p:sp>
        <p:nvSpPr>
          <p:cNvPr id="3" name="Content Placeholder 2"/>
          <p:cNvSpPr>
            <a:spLocks noGrp="1"/>
          </p:cNvSpPr>
          <p:nvPr>
            <p:ph idx="1"/>
          </p:nvPr>
        </p:nvSpPr>
        <p:spPr>
          <a:xfrm>
            <a:off x="1942415" y="1371600"/>
            <a:ext cx="6905750" cy="4539622"/>
          </a:xfrm>
        </p:spPr>
        <p:txBody>
          <a:bodyPr/>
          <a:lstStyle/>
          <a:p>
            <a:pPr>
              <a:lnSpc>
                <a:spcPct val="150000"/>
              </a:lnSpc>
            </a:pPr>
            <a:r>
              <a:rPr lang="en-US" dirty="0"/>
              <a:t>There are plans to add IPsec connectivity to Azure in the near future. </a:t>
            </a:r>
            <a:r>
              <a:rPr lang="en-US" dirty="0" smtClean="0"/>
              <a:t>IPsec </a:t>
            </a:r>
            <a:r>
              <a:rPr lang="en-US" dirty="0"/>
              <a:t>refers </a:t>
            </a:r>
            <a:r>
              <a:rPr lang="en-US" dirty="0" smtClean="0"/>
              <a:t>to </a:t>
            </a:r>
            <a:r>
              <a:rPr lang="en-US" dirty="0"/>
              <a:t>the Internet Protocol Security protocol suite for creating a secure Internet connection between two endpoints. </a:t>
            </a:r>
            <a:endParaRPr lang="en-US" dirty="0" smtClean="0"/>
          </a:p>
          <a:p>
            <a:pPr algn="just">
              <a:lnSpc>
                <a:spcPct val="150000"/>
              </a:lnSpc>
            </a:pPr>
            <a:r>
              <a:rPr lang="en-US" dirty="0" smtClean="0"/>
              <a:t>IPsec </a:t>
            </a:r>
            <a:r>
              <a:rPr lang="en-US" dirty="0"/>
              <a:t>provides for authenticated communication using session-based negotiation and the exchange </a:t>
            </a:r>
            <a:r>
              <a:rPr lang="en-US" dirty="0" smtClean="0"/>
              <a:t>of cryptographic </a:t>
            </a:r>
            <a:r>
              <a:rPr lang="en-US" dirty="0"/>
              <a:t>keys to enable encrypted communication to be sent and </a:t>
            </a:r>
            <a:r>
              <a:rPr lang="en-US" dirty="0" smtClean="0"/>
              <a:t>decrypted.</a:t>
            </a:r>
          </a:p>
          <a:p>
            <a:pPr>
              <a:lnSpc>
                <a:spcPct val="150000"/>
              </a:lnSpc>
            </a:pPr>
            <a:r>
              <a:rPr lang="en-US" dirty="0" smtClean="0"/>
              <a:t>IPsec </a:t>
            </a:r>
            <a:r>
              <a:rPr lang="en-US" dirty="0"/>
              <a:t>is an IETF standard that is in wide use.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20</a:t>
            </a:fld>
            <a:endParaRPr lang="en-US" altLang="en-US"/>
          </a:p>
        </p:txBody>
      </p:sp>
    </p:spTree>
    <p:extLst>
      <p:ext uri="{BB962C8B-B14F-4D97-AF65-F5344CB8AC3E}">
        <p14:creationId xmlns:p14="http://schemas.microsoft.com/office/powerpoint/2010/main" val="171540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The Azure Platform</a:t>
            </a:r>
          </a:p>
        </p:txBody>
      </p:sp>
      <p:sp>
        <p:nvSpPr>
          <p:cNvPr id="3" name="Content Placeholder 2"/>
          <p:cNvSpPr>
            <a:spLocks noGrp="1"/>
          </p:cNvSpPr>
          <p:nvPr>
            <p:ph idx="1"/>
          </p:nvPr>
        </p:nvSpPr>
        <p:spPr>
          <a:xfrm>
            <a:off x="1942416" y="1676400"/>
            <a:ext cx="6811620" cy="4234822"/>
          </a:xfrm>
        </p:spPr>
        <p:txBody>
          <a:bodyPr/>
          <a:lstStyle/>
          <a:p>
            <a:pPr algn="just">
              <a:lnSpc>
                <a:spcPct val="150000"/>
              </a:lnSpc>
            </a:pPr>
            <a:r>
              <a:rPr lang="en-US" dirty="0"/>
              <a:t>The Azure Service Platform hosts runtime versions of.NET Framework applications written in any of the languages in common use, such as Visual Basic, C++, C#, Java, and any application that has been compiled for .NET's Common Language Runtime (CLR</a:t>
            </a:r>
            <a:r>
              <a:rPr lang="en-US" dirty="0" smtClean="0"/>
              <a:t>).</a:t>
            </a:r>
          </a:p>
          <a:p>
            <a:pPr algn="just">
              <a:lnSpc>
                <a:spcPct val="150000"/>
              </a:lnSpc>
            </a:pPr>
            <a:r>
              <a:rPr lang="en-US" dirty="0" smtClean="0"/>
              <a:t>Azure </a:t>
            </a:r>
            <a:r>
              <a:rPr lang="en-US" dirty="0"/>
              <a:t>also can deploy Web-based applications built with ASP.NET, the Windows Communication Foundation (WCF), and PHP, and it supports Microsoft's automated deployment technologies.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21</a:t>
            </a:fld>
            <a:endParaRPr lang="en-US" altLang="en-US"/>
          </a:p>
        </p:txBody>
      </p:sp>
    </p:spTree>
    <p:extLst>
      <p:ext uri="{BB962C8B-B14F-4D97-AF65-F5344CB8AC3E}">
        <p14:creationId xmlns:p14="http://schemas.microsoft.com/office/powerpoint/2010/main" val="224219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The Azure Platform</a:t>
            </a:r>
          </a:p>
        </p:txBody>
      </p:sp>
      <p:sp>
        <p:nvSpPr>
          <p:cNvPr id="3" name="Content Placeholder 2"/>
          <p:cNvSpPr>
            <a:spLocks noGrp="1"/>
          </p:cNvSpPr>
          <p:nvPr>
            <p:ph idx="1"/>
          </p:nvPr>
        </p:nvSpPr>
        <p:spPr>
          <a:xfrm>
            <a:off x="1942415" y="1524000"/>
            <a:ext cx="6896785" cy="4387222"/>
          </a:xfrm>
        </p:spPr>
        <p:txBody>
          <a:bodyPr/>
          <a:lstStyle/>
          <a:p>
            <a:pPr algn="just">
              <a:lnSpc>
                <a:spcPct val="150000"/>
              </a:lnSpc>
            </a:pPr>
            <a:r>
              <a:rPr lang="en-US" dirty="0"/>
              <a:t>Microsoft also has released SDKs for both Java and Ruby to allow applications written in those languages to place calls to the Azure </a:t>
            </a:r>
            <a:r>
              <a:rPr lang="en-US" dirty="0" smtClean="0"/>
              <a:t>Service.</a:t>
            </a:r>
          </a:p>
          <a:p>
            <a:pPr algn="just">
              <a:lnSpc>
                <a:spcPct val="150000"/>
              </a:lnSpc>
            </a:pPr>
            <a:r>
              <a:rPr lang="en-US" dirty="0" smtClean="0"/>
              <a:t>Platform </a:t>
            </a:r>
            <a:r>
              <a:rPr lang="en-US" dirty="0"/>
              <a:t>API to the AppFabric Service.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22</a:t>
            </a:fld>
            <a:endParaRPr lang="en-US" altLang="en-US"/>
          </a:p>
        </p:txBody>
      </p:sp>
      <p:pic>
        <p:nvPicPr>
          <p:cNvPr id="4100" name="Picture 4" descr="Image result for azure AppFab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88" y="3597756"/>
            <a:ext cx="4495800" cy="243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6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The Windows Azure service</a:t>
            </a:r>
          </a:p>
        </p:txBody>
      </p:sp>
      <p:sp>
        <p:nvSpPr>
          <p:cNvPr id="3" name="Content Placeholder 2"/>
          <p:cNvSpPr>
            <a:spLocks noGrp="1"/>
          </p:cNvSpPr>
          <p:nvPr>
            <p:ph idx="1"/>
          </p:nvPr>
        </p:nvSpPr>
        <p:spPr>
          <a:xfrm>
            <a:off x="1942415" y="1524000"/>
            <a:ext cx="7049185" cy="4387222"/>
          </a:xfrm>
        </p:spPr>
        <p:txBody>
          <a:bodyPr/>
          <a:lstStyle/>
          <a:p>
            <a:pPr>
              <a:lnSpc>
                <a:spcPct val="150000"/>
              </a:lnSpc>
            </a:pPr>
            <a:r>
              <a:rPr lang="en-US" dirty="0"/>
              <a:t>Windows Azure is a virtualized Windows infrastructure run by Microsoft on a set of datacenters around the </a:t>
            </a:r>
            <a:r>
              <a:rPr lang="en-US" dirty="0" smtClean="0"/>
              <a:t>world.</a:t>
            </a:r>
          </a:p>
          <a:p>
            <a:pPr>
              <a:lnSpc>
                <a:spcPct val="150000"/>
              </a:lnSpc>
            </a:pPr>
            <a:r>
              <a:rPr lang="en-US" dirty="0" smtClean="0"/>
              <a:t>Six </a:t>
            </a:r>
            <a:r>
              <a:rPr lang="en-US" dirty="0"/>
              <a:t>main elements are part of Windows </a:t>
            </a:r>
            <a:r>
              <a:rPr lang="en-US" dirty="0" smtClean="0"/>
              <a:t>Azure:</a:t>
            </a:r>
          </a:p>
          <a:p>
            <a:pPr lvl="1">
              <a:lnSpc>
                <a:spcPct val="150000"/>
              </a:lnSpc>
            </a:pPr>
            <a:r>
              <a:rPr lang="en-US" dirty="0" smtClean="0"/>
              <a:t>Application</a:t>
            </a:r>
          </a:p>
          <a:p>
            <a:pPr lvl="1">
              <a:lnSpc>
                <a:spcPct val="150000"/>
              </a:lnSpc>
            </a:pPr>
            <a:r>
              <a:rPr lang="en-US" dirty="0" smtClean="0"/>
              <a:t>Compute</a:t>
            </a:r>
          </a:p>
          <a:p>
            <a:pPr lvl="1">
              <a:lnSpc>
                <a:spcPct val="150000"/>
              </a:lnSpc>
            </a:pPr>
            <a:r>
              <a:rPr lang="en-US" dirty="0" smtClean="0"/>
              <a:t>Storage</a:t>
            </a:r>
          </a:p>
          <a:p>
            <a:pPr lvl="1">
              <a:lnSpc>
                <a:spcPct val="150000"/>
              </a:lnSpc>
            </a:pPr>
            <a:r>
              <a:rPr lang="en-US" dirty="0" smtClean="0"/>
              <a:t>Fabric</a:t>
            </a:r>
          </a:p>
          <a:p>
            <a:pPr lvl="1">
              <a:lnSpc>
                <a:spcPct val="150000"/>
              </a:lnSpc>
            </a:pPr>
            <a:r>
              <a:rPr lang="en-US" dirty="0" err="1" smtClean="0"/>
              <a:t>Config</a:t>
            </a:r>
            <a:endParaRPr lang="en-US" dirty="0"/>
          </a:p>
          <a:p>
            <a:pPr lvl="1">
              <a:lnSpc>
                <a:spcPct val="150000"/>
              </a:lnSpc>
            </a:pPr>
            <a:r>
              <a:rPr lang="en-US" dirty="0" smtClean="0"/>
              <a:t>Virtual machines</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23</a:t>
            </a:fld>
            <a:endParaRPr lang="en-US" altLang="en-US"/>
          </a:p>
        </p:txBody>
      </p:sp>
    </p:spTree>
    <p:extLst>
      <p:ext uri="{BB962C8B-B14F-4D97-AF65-F5344CB8AC3E}">
        <p14:creationId xmlns:p14="http://schemas.microsoft.com/office/powerpoint/2010/main" val="370699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24</a:t>
            </a:fld>
            <a:endParaRPr lang="en-US" altLang="en-US"/>
          </a:p>
        </p:txBody>
      </p:sp>
      <p:pic>
        <p:nvPicPr>
          <p:cNvPr id="6" name="Picture 5"/>
          <p:cNvPicPr>
            <a:picLocks noChangeAspect="1"/>
          </p:cNvPicPr>
          <p:nvPr/>
        </p:nvPicPr>
        <p:blipFill>
          <a:blip r:embed="rId2"/>
          <a:stretch>
            <a:fillRect/>
          </a:stretch>
        </p:blipFill>
        <p:spPr>
          <a:xfrm>
            <a:off x="1468388" y="552392"/>
            <a:ext cx="7540038" cy="5470301"/>
          </a:xfrm>
          <a:prstGeom prst="rect">
            <a:avLst/>
          </a:prstGeom>
        </p:spPr>
      </p:pic>
    </p:spTree>
    <p:extLst>
      <p:ext uri="{BB962C8B-B14F-4D97-AF65-F5344CB8AC3E}">
        <p14:creationId xmlns:p14="http://schemas.microsoft.com/office/powerpoint/2010/main" val="127292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Azure AppFabric</a:t>
            </a:r>
          </a:p>
        </p:txBody>
      </p:sp>
      <p:sp>
        <p:nvSpPr>
          <p:cNvPr id="3" name="Content Placeholder 2"/>
          <p:cNvSpPr>
            <a:spLocks noGrp="1"/>
          </p:cNvSpPr>
          <p:nvPr>
            <p:ph idx="1"/>
          </p:nvPr>
        </p:nvSpPr>
        <p:spPr>
          <a:xfrm>
            <a:off x="1942415" y="1752600"/>
            <a:ext cx="6972985" cy="4158622"/>
          </a:xfrm>
        </p:spPr>
        <p:txBody>
          <a:bodyPr/>
          <a:lstStyle/>
          <a:p>
            <a:pPr algn="just">
              <a:lnSpc>
                <a:spcPct val="150000"/>
              </a:lnSpc>
            </a:pPr>
            <a:r>
              <a:rPr lang="en-US" dirty="0"/>
              <a:t>Azure AppFabric  is a Service Bus and Access Control facility based on .NET technology for client requests to Web services on Azure. </a:t>
            </a:r>
            <a:endParaRPr lang="en-US" dirty="0" smtClean="0"/>
          </a:p>
          <a:p>
            <a:pPr algn="just">
              <a:lnSpc>
                <a:spcPct val="150000"/>
              </a:lnSpc>
            </a:pPr>
            <a:r>
              <a:rPr lang="en-US" dirty="0" smtClean="0"/>
              <a:t>These </a:t>
            </a:r>
            <a:r>
              <a:rPr lang="en-US" dirty="0"/>
              <a:t>services were called Microsoft .NET Services. Azure AppFabric supports the </a:t>
            </a:r>
            <a:r>
              <a:rPr lang="en-US" dirty="0" smtClean="0"/>
              <a:t>standard Service </a:t>
            </a:r>
            <a:r>
              <a:rPr lang="en-US" dirty="0"/>
              <a:t>Oriented Architecture (SOA) protocols such as REST and SOAP and the WS- protocols. </a:t>
            </a:r>
            <a:endParaRPr lang="en-US" dirty="0" smtClean="0"/>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25</a:t>
            </a:fld>
            <a:endParaRPr lang="en-US" altLang="en-US"/>
          </a:p>
        </p:txBody>
      </p:sp>
    </p:spTree>
    <p:extLst>
      <p:ext uri="{BB962C8B-B14F-4D97-AF65-F5344CB8AC3E}">
        <p14:creationId xmlns:p14="http://schemas.microsoft.com/office/powerpoint/2010/main" val="345415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AppFabric</a:t>
            </a:r>
          </a:p>
        </p:txBody>
      </p:sp>
      <p:sp>
        <p:nvSpPr>
          <p:cNvPr id="3" name="Content Placeholder 2"/>
          <p:cNvSpPr>
            <a:spLocks noGrp="1"/>
          </p:cNvSpPr>
          <p:nvPr>
            <p:ph idx="1"/>
          </p:nvPr>
        </p:nvSpPr>
        <p:spPr>
          <a:xfrm>
            <a:off x="1942415" y="1676400"/>
            <a:ext cx="6896785" cy="4234822"/>
          </a:xfrm>
        </p:spPr>
        <p:txBody>
          <a:bodyPr/>
          <a:lstStyle/>
          <a:p>
            <a:pPr algn="just">
              <a:lnSpc>
                <a:spcPct val="150000"/>
              </a:lnSpc>
            </a:pPr>
            <a:r>
              <a:rPr lang="en-US" dirty="0"/>
              <a:t>Azure AppFabric manages requests by locating the service, communicating the request, and making the necessary connection possible by performing network address translation, opening appropriate ports in any intervening firewalls</a:t>
            </a:r>
            <a:r>
              <a:rPr lang="en-US" dirty="0" smtClean="0"/>
              <a:t>.</a:t>
            </a:r>
          </a:p>
          <a:p>
            <a:pPr algn="just">
              <a:lnSpc>
                <a:spcPct val="150000"/>
              </a:lnSpc>
            </a:pPr>
            <a:r>
              <a:rPr lang="en-US" dirty="0"/>
              <a:t>AppFabric manages the transaction to ensure that it is completed and that a response is sent to the client. A service bus also can serve to negotiate the exchange of information between a client and the service.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26</a:t>
            </a:fld>
            <a:endParaRPr lang="en-US" altLang="en-US"/>
          </a:p>
        </p:txBody>
      </p:sp>
    </p:spTree>
    <p:extLst>
      <p:ext uri="{BB962C8B-B14F-4D97-AF65-F5344CB8AC3E}">
        <p14:creationId xmlns:p14="http://schemas.microsoft.com/office/powerpoint/2010/main" val="47353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Cross-Ref</a:t>
            </a:r>
          </a:p>
        </p:txBody>
      </p:sp>
      <p:sp>
        <p:nvSpPr>
          <p:cNvPr id="3" name="Content Placeholder 2"/>
          <p:cNvSpPr>
            <a:spLocks noGrp="1"/>
          </p:cNvSpPr>
          <p:nvPr>
            <p:ph idx="1"/>
          </p:nvPr>
        </p:nvSpPr>
        <p:spPr>
          <a:xfrm>
            <a:off x="1942415" y="1447800"/>
            <a:ext cx="6896785" cy="4463422"/>
          </a:xfrm>
        </p:spPr>
        <p:txBody>
          <a:bodyPr/>
          <a:lstStyle/>
          <a:p>
            <a:pPr algn="just">
              <a:lnSpc>
                <a:spcPct val="150000"/>
              </a:lnSpc>
            </a:pPr>
            <a:r>
              <a:rPr lang="en-US" dirty="0"/>
              <a:t>The Access Control portion of Azure AppFabric is a claims access control system that provides a token-based trust mechanism for identity </a:t>
            </a:r>
            <a:r>
              <a:rPr lang="en-US" dirty="0" smtClean="0"/>
              <a:t>management.</a:t>
            </a:r>
          </a:p>
          <a:p>
            <a:pPr algn="just">
              <a:lnSpc>
                <a:spcPct val="150000"/>
              </a:lnSpc>
            </a:pPr>
            <a:r>
              <a:rPr lang="en-US" dirty="0" smtClean="0"/>
              <a:t>Azure </a:t>
            </a:r>
            <a:r>
              <a:rPr lang="en-US" dirty="0"/>
              <a:t>AppFabric service pathways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27</a:t>
            </a:fld>
            <a:endParaRPr lang="en-US" altLang="en-US"/>
          </a:p>
        </p:txBody>
      </p:sp>
      <p:pic>
        <p:nvPicPr>
          <p:cNvPr id="6" name="Picture 5"/>
          <p:cNvPicPr>
            <a:picLocks noChangeAspect="1"/>
          </p:cNvPicPr>
          <p:nvPr/>
        </p:nvPicPr>
        <p:blipFill>
          <a:blip r:embed="rId2"/>
          <a:stretch>
            <a:fillRect/>
          </a:stretch>
        </p:blipFill>
        <p:spPr>
          <a:xfrm>
            <a:off x="2057400" y="3343730"/>
            <a:ext cx="6517500" cy="2719892"/>
          </a:xfrm>
          <a:prstGeom prst="rect">
            <a:avLst/>
          </a:prstGeom>
        </p:spPr>
      </p:pic>
    </p:spTree>
    <p:extLst>
      <p:ext uri="{BB962C8B-B14F-4D97-AF65-F5344CB8AC3E}">
        <p14:creationId xmlns:p14="http://schemas.microsoft.com/office/powerpoint/2010/main" val="3489307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steps </a:t>
            </a:r>
            <a:r>
              <a:rPr lang="en-US" dirty="0"/>
              <a:t>are associated with Access Control:</a:t>
            </a:r>
          </a:p>
        </p:txBody>
      </p:sp>
      <p:sp>
        <p:nvSpPr>
          <p:cNvPr id="3" name="Content Placeholder 2"/>
          <p:cNvSpPr>
            <a:spLocks noGrp="1"/>
          </p:cNvSpPr>
          <p:nvPr>
            <p:ph idx="1"/>
          </p:nvPr>
        </p:nvSpPr>
        <p:spPr>
          <a:xfrm>
            <a:off x="1943100" y="1905000"/>
            <a:ext cx="6744385" cy="3777622"/>
          </a:xfrm>
        </p:spPr>
        <p:txBody>
          <a:bodyPr/>
          <a:lstStyle/>
          <a:p>
            <a:pPr algn="just">
              <a:lnSpc>
                <a:spcPct val="150000"/>
              </a:lnSpc>
              <a:buFont typeface="+mj-lt"/>
              <a:buAutoNum type="arabicPeriod"/>
            </a:pPr>
            <a:r>
              <a:rPr lang="en-US" dirty="0" smtClean="0"/>
              <a:t>The </a:t>
            </a:r>
            <a:r>
              <a:rPr lang="en-US" dirty="0"/>
              <a:t>client requests authentication from Access </a:t>
            </a:r>
            <a:r>
              <a:rPr lang="en-US" dirty="0" smtClean="0"/>
              <a:t>Control.</a:t>
            </a:r>
          </a:p>
          <a:p>
            <a:pPr algn="just">
              <a:lnSpc>
                <a:spcPct val="150000"/>
              </a:lnSpc>
              <a:buFont typeface="+mj-lt"/>
              <a:buAutoNum type="arabicPeriod"/>
            </a:pPr>
            <a:r>
              <a:rPr lang="en-US" dirty="0" smtClean="0"/>
              <a:t>Access </a:t>
            </a:r>
            <a:r>
              <a:rPr lang="en-US" dirty="0"/>
              <a:t>Control creates a token based on the stored rules for server application. </a:t>
            </a:r>
            <a:endParaRPr lang="en-US" dirty="0" smtClean="0"/>
          </a:p>
          <a:p>
            <a:pPr algn="just">
              <a:lnSpc>
                <a:spcPct val="150000"/>
              </a:lnSpc>
              <a:buFont typeface="+mj-lt"/>
              <a:buAutoNum type="arabicPeriod"/>
            </a:pPr>
            <a:r>
              <a:rPr lang="en-US" dirty="0" smtClean="0"/>
              <a:t>A </a:t>
            </a:r>
            <a:r>
              <a:rPr lang="en-US" dirty="0"/>
              <a:t>token is signed and returned to the client </a:t>
            </a:r>
            <a:r>
              <a:rPr lang="en-US" dirty="0" smtClean="0"/>
              <a:t>application.</a:t>
            </a:r>
          </a:p>
          <a:p>
            <a:pPr algn="just">
              <a:lnSpc>
                <a:spcPct val="150000"/>
              </a:lnSpc>
              <a:buFont typeface="+mj-lt"/>
              <a:buAutoNum type="arabicPeriod"/>
            </a:pPr>
            <a:r>
              <a:rPr lang="en-US" dirty="0" smtClean="0"/>
              <a:t>The </a:t>
            </a:r>
            <a:r>
              <a:rPr lang="en-US" dirty="0"/>
              <a:t>client presents the token to the service </a:t>
            </a:r>
            <a:r>
              <a:rPr lang="en-US" dirty="0" smtClean="0"/>
              <a:t>application.</a:t>
            </a:r>
          </a:p>
          <a:p>
            <a:pPr>
              <a:lnSpc>
                <a:spcPct val="150000"/>
              </a:lnSpc>
              <a:buFont typeface="+mj-lt"/>
              <a:buAutoNum type="arabicPeriod"/>
            </a:pPr>
            <a:r>
              <a:rPr lang="en-US" dirty="0" smtClean="0"/>
              <a:t>The </a:t>
            </a:r>
            <a:r>
              <a:rPr lang="en-US" dirty="0"/>
              <a:t>server application verifies the signature and uses the token to decide what the client application is allowed </a:t>
            </a:r>
            <a:r>
              <a:rPr lang="en-US" dirty="0" smtClean="0"/>
              <a:t>to do. </a:t>
            </a:r>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28</a:t>
            </a:fld>
            <a:endParaRPr lang="en-US" altLang="en-US"/>
          </a:p>
        </p:txBody>
      </p:sp>
    </p:spTree>
    <p:extLst>
      <p:ext uri="{BB962C8B-B14F-4D97-AF65-F5344CB8AC3E}">
        <p14:creationId xmlns:p14="http://schemas.microsoft.com/office/powerpoint/2010/main" val="257457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Microsoft's </a:t>
            </a:r>
            <a:r>
              <a:rPr lang="en-US" altLang="en-US" dirty="0"/>
              <a:t>developing cloud computing strategy</a:t>
            </a:r>
            <a:endParaRPr lang="en-US" dirty="0"/>
          </a:p>
        </p:txBody>
      </p:sp>
      <p:sp>
        <p:nvSpPr>
          <p:cNvPr id="3" name="Content Placeholder 2"/>
          <p:cNvSpPr>
            <a:spLocks noGrp="1"/>
          </p:cNvSpPr>
          <p:nvPr>
            <p:ph idx="1"/>
          </p:nvPr>
        </p:nvSpPr>
        <p:spPr>
          <a:xfrm>
            <a:off x="1942416" y="2133600"/>
            <a:ext cx="6959538" cy="3777622"/>
          </a:xfrm>
        </p:spPr>
        <p:txBody>
          <a:bodyPr/>
          <a:lstStyle/>
          <a:p>
            <a:pPr algn="just">
              <a:lnSpc>
                <a:spcPct val="150000"/>
              </a:lnSpc>
            </a:pPr>
            <a:r>
              <a:rPr lang="en-US" dirty="0"/>
              <a:t>Microsoft is on a multi-year journey to adopt cloud computing throughout the company. This complex and strategic undertaking involves multiple teams, public cloud computing, and private cloud </a:t>
            </a:r>
            <a:r>
              <a:rPr lang="en-US" dirty="0" smtClean="0"/>
              <a:t>computing.</a:t>
            </a:r>
          </a:p>
          <a:p>
            <a:pPr algn="just">
              <a:lnSpc>
                <a:spcPct val="150000"/>
              </a:lnSpc>
            </a:pPr>
            <a:r>
              <a:rPr lang="en-US" dirty="0" smtClean="0"/>
              <a:t>Understand </a:t>
            </a:r>
            <a:r>
              <a:rPr lang="en-US" dirty="0"/>
              <a:t>the strategy, operations considerations, and cultural shifts that are making this journey successful</a:t>
            </a:r>
            <a:r>
              <a:rPr lang="en-US" dirty="0" smtClean="0"/>
              <a:t>.</a:t>
            </a:r>
          </a:p>
          <a:p>
            <a:pPr algn="just">
              <a:lnSpc>
                <a:spcPct val="150000"/>
              </a:lnSpc>
            </a:pPr>
            <a:r>
              <a:rPr lang="en-US" dirty="0"/>
              <a:t>Today's reality is a hybrid </a:t>
            </a:r>
            <a:r>
              <a:rPr lang="en-US" dirty="0" smtClean="0"/>
              <a:t>cloud</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a:t>
            </a:fld>
            <a:endParaRPr lang="en-US" altLang="en-US"/>
          </a:p>
        </p:txBody>
      </p:sp>
    </p:spTree>
    <p:extLst>
      <p:ext uri="{BB962C8B-B14F-4D97-AF65-F5344CB8AC3E}">
        <p14:creationId xmlns:p14="http://schemas.microsoft.com/office/powerpoint/2010/main" val="3599559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SQL Azure</a:t>
            </a:r>
          </a:p>
        </p:txBody>
      </p:sp>
      <p:sp>
        <p:nvSpPr>
          <p:cNvPr id="3" name="Content Placeholder 2"/>
          <p:cNvSpPr>
            <a:spLocks noGrp="1"/>
          </p:cNvSpPr>
          <p:nvPr>
            <p:ph idx="1"/>
          </p:nvPr>
        </p:nvSpPr>
        <p:spPr>
          <a:xfrm>
            <a:off x="1942415" y="1676400"/>
            <a:ext cx="6896785" cy="4234822"/>
          </a:xfrm>
        </p:spPr>
        <p:txBody>
          <a:bodyPr/>
          <a:lstStyle/>
          <a:p>
            <a:pPr>
              <a:lnSpc>
                <a:spcPct val="150000"/>
              </a:lnSpc>
            </a:pPr>
            <a:r>
              <a:rPr lang="en-US" dirty="0"/>
              <a:t>SQL Azure is a cloud-based relational database service that is based on Microsoft SQL Server. </a:t>
            </a:r>
            <a:endParaRPr lang="en-US" dirty="0" smtClean="0"/>
          </a:p>
          <a:p>
            <a:pPr>
              <a:lnSpc>
                <a:spcPct val="150000"/>
              </a:lnSpc>
            </a:pPr>
            <a:r>
              <a:rPr lang="en-US" dirty="0" smtClean="0"/>
              <a:t>Initially</a:t>
            </a:r>
            <a:r>
              <a:rPr lang="en-US" dirty="0"/>
              <a:t>, this service was called SQL Server Data </a:t>
            </a:r>
            <a:r>
              <a:rPr lang="en-US" dirty="0" smtClean="0"/>
              <a:t>Service.</a:t>
            </a:r>
          </a:p>
          <a:p>
            <a:pPr>
              <a:lnSpc>
                <a:spcPct val="150000"/>
              </a:lnSpc>
            </a:pPr>
            <a:r>
              <a:rPr lang="en-US" dirty="0" smtClean="0"/>
              <a:t>An </a:t>
            </a:r>
            <a:r>
              <a:rPr lang="en-US" dirty="0"/>
              <a:t>application that uses SQL Azure Database can run locally on a server, PC, or mobile device, in a datacenter, or on Windows Azure. </a:t>
            </a:r>
            <a:endParaRPr lang="en-US" dirty="0" smtClean="0"/>
          </a:p>
          <a:p>
            <a:pPr>
              <a:lnSpc>
                <a:spcPct val="150000"/>
              </a:lnSpc>
            </a:pPr>
            <a:r>
              <a:rPr lang="en-US" dirty="0" smtClean="0"/>
              <a:t>Data </a:t>
            </a:r>
            <a:r>
              <a:rPr lang="en-US" dirty="0"/>
              <a:t>stored in an SQL Azure database is accessed using the Tabular Data Stream (TDS) protocol, the same protocol used for a local SQL Server database.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29</a:t>
            </a:fld>
            <a:endParaRPr lang="en-US" altLang="en-US"/>
          </a:p>
        </p:txBody>
      </p:sp>
    </p:spTree>
    <p:extLst>
      <p:ext uri="{BB962C8B-B14F-4D97-AF65-F5344CB8AC3E}">
        <p14:creationId xmlns:p14="http://schemas.microsoft.com/office/powerpoint/2010/main" val="304131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SQL Azure</a:t>
            </a:r>
          </a:p>
        </p:txBody>
      </p:sp>
      <p:sp>
        <p:nvSpPr>
          <p:cNvPr id="3" name="Content Placeholder 2"/>
          <p:cNvSpPr>
            <a:spLocks noGrp="1"/>
          </p:cNvSpPr>
          <p:nvPr>
            <p:ph idx="1"/>
          </p:nvPr>
        </p:nvSpPr>
        <p:spPr>
          <a:xfrm>
            <a:off x="1942415" y="1676400"/>
            <a:ext cx="6972985" cy="4234822"/>
          </a:xfrm>
        </p:spPr>
        <p:txBody>
          <a:bodyPr/>
          <a:lstStyle/>
          <a:p>
            <a:pPr>
              <a:lnSpc>
                <a:spcPct val="150000"/>
              </a:lnSpc>
            </a:pPr>
            <a:r>
              <a:rPr lang="en-US" dirty="0"/>
              <a:t>SQL Azure Database supports Transact-SQL </a:t>
            </a:r>
            <a:r>
              <a:rPr lang="en-US" dirty="0" smtClean="0"/>
              <a:t>statements.</a:t>
            </a:r>
          </a:p>
          <a:p>
            <a:pPr>
              <a:lnSpc>
                <a:spcPct val="150000"/>
              </a:lnSpc>
            </a:pPr>
            <a:r>
              <a:rPr lang="en-US" dirty="0" smtClean="0"/>
              <a:t>Azure </a:t>
            </a:r>
            <a:r>
              <a:rPr lang="en-US" dirty="0"/>
              <a:t>data is replicated three times for data protection and writes are checked for consistency. </a:t>
            </a:r>
            <a:endParaRPr lang="en-US" dirty="0" smtClean="0"/>
          </a:p>
          <a:p>
            <a:pPr>
              <a:lnSpc>
                <a:spcPct val="150000"/>
              </a:lnSpc>
            </a:pPr>
            <a:r>
              <a:rPr lang="en-US" dirty="0" smtClean="0"/>
              <a:t>SQL </a:t>
            </a:r>
            <a:r>
              <a:rPr lang="en-US" dirty="0"/>
              <a:t>Azure eventually will support the Microsoft Sync Framework providing a facility for SQL Azure </a:t>
            </a:r>
            <a:endParaRPr lang="en-US" dirty="0" smtClean="0"/>
          </a:p>
          <a:p>
            <a:pPr>
              <a:lnSpc>
                <a:spcPct val="150000"/>
              </a:lnSpc>
            </a:pPr>
            <a:r>
              <a:rPr lang="en-US" dirty="0" smtClean="0"/>
              <a:t>Databases </a:t>
            </a:r>
            <a:r>
              <a:rPr lang="en-US" dirty="0"/>
              <a:t>to synchronize their data with local databases.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30</a:t>
            </a:fld>
            <a:endParaRPr lang="en-US" altLang="en-US"/>
          </a:p>
        </p:txBody>
      </p:sp>
    </p:spTree>
    <p:extLst>
      <p:ext uri="{BB962C8B-B14F-4D97-AF65-F5344CB8AC3E}">
        <p14:creationId xmlns:p14="http://schemas.microsoft.com/office/powerpoint/2010/main" val="2565942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Azure pricing</a:t>
            </a:r>
          </a:p>
        </p:txBody>
      </p:sp>
      <p:sp>
        <p:nvSpPr>
          <p:cNvPr id="3" name="Content Placeholder 2"/>
          <p:cNvSpPr>
            <a:spLocks noGrp="1"/>
          </p:cNvSpPr>
          <p:nvPr>
            <p:ph idx="1"/>
          </p:nvPr>
        </p:nvSpPr>
        <p:spPr>
          <a:xfrm>
            <a:off x="1942415" y="1447800"/>
            <a:ext cx="6972985" cy="4572000"/>
          </a:xfrm>
        </p:spPr>
        <p:txBody>
          <a:bodyPr/>
          <a:lstStyle/>
          <a:p>
            <a:pPr>
              <a:lnSpc>
                <a:spcPct val="150000"/>
              </a:lnSpc>
            </a:pPr>
            <a:r>
              <a:rPr lang="en-US" dirty="0"/>
              <a:t>Prices for working with the Windows Azure Platform are based either on a “consumption” (pay-as-you-go) model or through various contracts for levels of monthly service that Microsoft calls “commitments</a:t>
            </a:r>
            <a:r>
              <a:rPr lang="en-US" dirty="0" smtClean="0"/>
              <a:t>.”</a:t>
            </a:r>
          </a:p>
          <a:p>
            <a:r>
              <a:rPr lang="en-US" dirty="0" smtClean="0"/>
              <a:t>Current </a:t>
            </a:r>
            <a:r>
              <a:rPr lang="en-US" dirty="0"/>
              <a:t>pricing for Windows Azure is as follows:  </a:t>
            </a:r>
            <a:br>
              <a:rPr lang="en-US" dirty="0"/>
            </a:br>
            <a:r>
              <a:rPr lang="en-US" dirty="0"/>
              <a:t>• Compute: $0.12 / hour </a:t>
            </a:r>
            <a:br>
              <a:rPr lang="en-US" dirty="0"/>
            </a:br>
            <a:r>
              <a:rPr lang="en-US" dirty="0"/>
              <a:t>• Storage: $0.15 / GB stored / month </a:t>
            </a:r>
            <a:br>
              <a:rPr lang="en-US" dirty="0"/>
            </a:br>
            <a:r>
              <a:rPr lang="en-US" dirty="0"/>
              <a:t>• Storage transactions: $0.01 / 10K </a:t>
            </a:r>
            <a:br>
              <a:rPr lang="en-US" dirty="0"/>
            </a:br>
            <a:r>
              <a:rPr lang="en-US" dirty="0"/>
              <a:t>• Data transfers (excluding CDN): $0.10 in / $0.15out / GB ($0.30 in / $0.45 out / GB in Asia) </a:t>
            </a:r>
            <a:br>
              <a:rPr lang="en-US" dirty="0"/>
            </a:br>
            <a:r>
              <a:rPr lang="en-US" dirty="0"/>
              <a:t>• CDN data transfers: $0.15 GB for North America and Europe ($0.20 GB elsewhere) </a:t>
            </a:r>
            <a:br>
              <a:rPr lang="en-US" dirty="0"/>
            </a:br>
            <a:r>
              <a:rPr lang="en-US" dirty="0"/>
              <a:t>• CDN transactions: $0.01 / 10K</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31</a:t>
            </a:fld>
            <a:endParaRPr lang="en-US" altLang="en-US"/>
          </a:p>
        </p:txBody>
      </p:sp>
    </p:spTree>
    <p:extLst>
      <p:ext uri="{BB962C8B-B14F-4D97-AF65-F5344CB8AC3E}">
        <p14:creationId xmlns:p14="http://schemas.microsoft.com/office/powerpoint/2010/main" val="95368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Azure pricing</a:t>
            </a:r>
          </a:p>
        </p:txBody>
      </p:sp>
      <p:sp>
        <p:nvSpPr>
          <p:cNvPr id="3" name="Content Placeholder 2"/>
          <p:cNvSpPr>
            <a:spLocks noGrp="1"/>
          </p:cNvSpPr>
          <p:nvPr>
            <p:ph idx="1"/>
          </p:nvPr>
        </p:nvSpPr>
        <p:spPr>
          <a:xfrm>
            <a:off x="1942415" y="1676400"/>
            <a:ext cx="6820585" cy="4234822"/>
          </a:xfrm>
        </p:spPr>
        <p:txBody>
          <a:bodyPr/>
          <a:lstStyle/>
          <a:p>
            <a:pPr>
              <a:lnSpc>
                <a:spcPct val="150000"/>
              </a:lnSpc>
            </a:pPr>
            <a:r>
              <a:rPr lang="en-US" dirty="0"/>
              <a:t>Windows Azure is a relatively new service and that IaaS likely will become a very </a:t>
            </a:r>
            <a:r>
              <a:rPr lang="en-US" dirty="0" smtClean="0"/>
              <a:t>competitive </a:t>
            </a:r>
            <a:r>
              <a:rPr lang="en-US" dirty="0"/>
              <a:t>market, pricing is sure to change over </a:t>
            </a:r>
            <a:r>
              <a:rPr lang="en-US" dirty="0" smtClean="0"/>
              <a:t>time</a:t>
            </a:r>
          </a:p>
          <a:p>
            <a:pPr>
              <a:lnSpc>
                <a:spcPct val="150000"/>
              </a:lnSpc>
            </a:pPr>
            <a:r>
              <a:rPr lang="en-US" dirty="0" smtClean="0"/>
              <a:t>You </a:t>
            </a:r>
            <a:r>
              <a:rPr lang="en-US" dirty="0"/>
              <a:t>should definitely check the pricing page for current pricing if you are thinking of deploying on Azure.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32</a:t>
            </a:fld>
            <a:endParaRPr lang="en-US" altLang="en-US"/>
          </a:p>
        </p:txBody>
      </p:sp>
    </p:spTree>
    <p:extLst>
      <p:ext uri="{BB962C8B-B14F-4D97-AF65-F5344CB8AC3E}">
        <p14:creationId xmlns:p14="http://schemas.microsoft.com/office/powerpoint/2010/main" val="3826940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Live Services</a:t>
            </a:r>
          </a:p>
        </p:txBody>
      </p:sp>
      <p:sp>
        <p:nvSpPr>
          <p:cNvPr id="3" name="Content Placeholder 2"/>
          <p:cNvSpPr>
            <a:spLocks noGrp="1"/>
          </p:cNvSpPr>
          <p:nvPr>
            <p:ph idx="1"/>
          </p:nvPr>
        </p:nvSpPr>
        <p:spPr>
          <a:xfrm>
            <a:off x="1942415" y="1524000"/>
            <a:ext cx="6972985" cy="4611688"/>
          </a:xfrm>
        </p:spPr>
        <p:txBody>
          <a:bodyPr/>
          <a:lstStyle/>
          <a:p>
            <a:pPr>
              <a:lnSpc>
                <a:spcPct val="150000"/>
              </a:lnSpc>
            </a:pPr>
            <a:r>
              <a:rPr lang="en-US" dirty="0"/>
              <a:t>Windows Live is a collection of cloud-based </a:t>
            </a:r>
            <a:r>
              <a:rPr lang="en-US" dirty="0" smtClean="0"/>
              <a:t>applications and </a:t>
            </a:r>
            <a:r>
              <a:rPr lang="en-US" dirty="0"/>
              <a:t>services, some of which can be used </a:t>
            </a:r>
            <a:r>
              <a:rPr lang="en-US" dirty="0" smtClean="0"/>
              <a:t>inside applications </a:t>
            </a:r>
            <a:r>
              <a:rPr lang="en-US" dirty="0"/>
              <a:t>that run on Windows Azure Platform. </a:t>
            </a:r>
            <a:endParaRPr lang="en-US" dirty="0" smtClean="0"/>
          </a:p>
          <a:p>
            <a:pPr>
              <a:lnSpc>
                <a:spcPct val="150000"/>
              </a:lnSpc>
            </a:pPr>
            <a:r>
              <a:rPr lang="en-US" dirty="0" smtClean="0"/>
              <a:t>Some </a:t>
            </a:r>
            <a:r>
              <a:rPr lang="en-US" dirty="0"/>
              <a:t>Windows Live applications run as standalone applications and are available to users directly through a </a:t>
            </a:r>
            <a:r>
              <a:rPr lang="en-US" dirty="0" smtClean="0"/>
              <a:t>browser.</a:t>
            </a:r>
          </a:p>
          <a:p>
            <a:pPr>
              <a:lnSpc>
                <a:spcPct val="150000"/>
              </a:lnSpc>
            </a:pPr>
            <a:r>
              <a:rPr lang="en-US" dirty="0" smtClean="0"/>
              <a:t>Microsoft </a:t>
            </a:r>
            <a:r>
              <a:rPr lang="en-US" dirty="0"/>
              <a:t>has rolled out Windows Live in sets of releases they describe as four </a:t>
            </a:r>
            <a:r>
              <a:rPr lang="en-US" dirty="0" smtClean="0"/>
              <a:t>waves.</a:t>
            </a:r>
          </a:p>
          <a:p>
            <a:pPr>
              <a:lnSpc>
                <a:spcPct val="150000"/>
              </a:lnSpc>
            </a:pPr>
            <a:r>
              <a:rPr lang="en-US" dirty="0" smtClean="0"/>
              <a:t>The </a:t>
            </a:r>
            <a:r>
              <a:rPr lang="en-US" dirty="0"/>
              <a:t>first wave was a rebranding of several Microsoft MSN applications and services in late 2005.</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33</a:t>
            </a:fld>
            <a:endParaRPr lang="en-US" altLang="en-US"/>
          </a:p>
        </p:txBody>
      </p:sp>
    </p:spTree>
    <p:extLst>
      <p:ext uri="{BB962C8B-B14F-4D97-AF65-F5344CB8AC3E}">
        <p14:creationId xmlns:p14="http://schemas.microsoft.com/office/powerpoint/2010/main" val="96545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55066"/>
          </a:xfrm>
        </p:spPr>
        <p:txBody>
          <a:bodyPr/>
          <a:lstStyle/>
          <a:p>
            <a:r>
              <a:rPr lang="en-US" dirty="0"/>
              <a:t>Windows Live Services</a:t>
            </a:r>
          </a:p>
        </p:txBody>
      </p:sp>
      <p:sp>
        <p:nvSpPr>
          <p:cNvPr id="3" name="Content Placeholder 2"/>
          <p:cNvSpPr>
            <a:spLocks noGrp="1"/>
          </p:cNvSpPr>
          <p:nvPr>
            <p:ph idx="1"/>
          </p:nvPr>
        </p:nvSpPr>
        <p:spPr>
          <a:xfrm>
            <a:off x="1942415" y="1676400"/>
            <a:ext cx="6591985" cy="4234822"/>
          </a:xfrm>
        </p:spPr>
        <p:txBody>
          <a:bodyPr/>
          <a:lstStyle/>
          <a:p>
            <a:pPr>
              <a:lnSpc>
                <a:spcPct val="150000"/>
              </a:lnSpc>
            </a:pPr>
            <a:r>
              <a:rPr lang="en-US" dirty="0"/>
              <a:t>More applications including Windows Mail, Windows Photo Gallery, and Windows Movie Maker were unbundled from Vista and rolled into a downloadable software suite called Windows Live </a:t>
            </a:r>
            <a:r>
              <a:rPr lang="en-US" dirty="0" smtClean="0"/>
              <a:t>Essentials.</a:t>
            </a:r>
          </a:p>
          <a:p>
            <a:pPr>
              <a:lnSpc>
                <a:spcPct val="150000"/>
              </a:lnSpc>
            </a:pPr>
            <a:r>
              <a:rPr lang="en-US" dirty="0" smtClean="0"/>
              <a:t>Some </a:t>
            </a:r>
            <a:r>
              <a:rPr lang="en-US" dirty="0"/>
              <a:t>parts of the Windows Live portfolio are shared applications and services that are accessible to developers, and those services are the Windows Live Services that are one component of the Windows Azure Platform.</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34</a:t>
            </a:fld>
            <a:endParaRPr lang="en-US" altLang="en-US"/>
          </a:p>
        </p:txBody>
      </p:sp>
    </p:spTree>
    <p:extLst>
      <p:ext uri="{BB962C8B-B14F-4D97-AF65-F5344CB8AC3E}">
        <p14:creationId xmlns:p14="http://schemas.microsoft.com/office/powerpoint/2010/main" val="311008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Live Services</a:t>
            </a:r>
          </a:p>
        </p:txBody>
      </p:sp>
      <p:sp>
        <p:nvSpPr>
          <p:cNvPr id="3" name="Content Placeholder 2"/>
          <p:cNvSpPr>
            <a:spLocks noGrp="1"/>
          </p:cNvSpPr>
          <p:nvPr>
            <p:ph idx="1"/>
          </p:nvPr>
        </p:nvSpPr>
        <p:spPr>
          <a:xfrm>
            <a:off x="1942415" y="1676400"/>
            <a:ext cx="6744385" cy="4234822"/>
          </a:xfrm>
        </p:spPr>
        <p:txBody>
          <a:bodyPr/>
          <a:lstStyle/>
          <a:p>
            <a:pPr>
              <a:lnSpc>
                <a:spcPct val="150000"/>
              </a:lnSpc>
            </a:pPr>
            <a:r>
              <a:rPr lang="en-US" dirty="0"/>
              <a:t>Developers access the services for Windows Live Services through a collection of </a:t>
            </a:r>
            <a:r>
              <a:rPr lang="en-US" dirty="0" smtClean="0"/>
              <a:t>APIs </a:t>
            </a:r>
            <a:r>
              <a:rPr lang="en-US" dirty="0"/>
              <a:t>and controls called Windows Live Messenger Connect (previously called Live Services and Windows Live Dev</a:t>
            </a:r>
            <a:r>
              <a:rPr lang="en-US" dirty="0" smtClean="0"/>
              <a:t>).</a:t>
            </a:r>
          </a:p>
          <a:p>
            <a:pPr>
              <a:lnSpc>
                <a:spcPct val="150000"/>
              </a:lnSpc>
            </a:pPr>
            <a:r>
              <a:rPr lang="en-US" dirty="0" smtClean="0"/>
              <a:t>Using </a:t>
            </a:r>
            <a:r>
              <a:rPr lang="en-US" dirty="0"/>
              <a:t>these APIs and controls, developers can add Windows Live Services capabilities and data to their application</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35</a:t>
            </a:fld>
            <a:endParaRPr lang="en-US" altLang="en-US"/>
          </a:p>
        </p:txBody>
      </p:sp>
    </p:spTree>
    <p:extLst>
      <p:ext uri="{BB962C8B-B14F-4D97-AF65-F5344CB8AC3E}">
        <p14:creationId xmlns:p14="http://schemas.microsoft.com/office/powerpoint/2010/main" val="2167726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Live</a:t>
            </a:r>
          </a:p>
        </p:txBody>
      </p:sp>
      <p:sp>
        <p:nvSpPr>
          <p:cNvPr id="3" name="Content Placeholder 2"/>
          <p:cNvSpPr>
            <a:spLocks noGrp="1"/>
          </p:cNvSpPr>
          <p:nvPr>
            <p:ph idx="1"/>
          </p:nvPr>
        </p:nvSpPr>
        <p:spPr>
          <a:xfrm>
            <a:off x="1942415" y="1447800"/>
            <a:ext cx="6820585" cy="4463422"/>
          </a:xfrm>
        </p:spPr>
        <p:txBody>
          <a:bodyPr/>
          <a:lstStyle/>
          <a:p>
            <a:r>
              <a:rPr lang="en-US" dirty="0"/>
              <a:t>Windows Live includes several popular cloud-based </a:t>
            </a:r>
            <a:r>
              <a:rPr lang="en-US" dirty="0" smtClean="0"/>
              <a:t>services.</a:t>
            </a:r>
          </a:p>
          <a:p>
            <a:r>
              <a:rPr lang="en-US" dirty="0" smtClean="0"/>
              <a:t>The </a:t>
            </a:r>
            <a:r>
              <a:rPr lang="en-US" dirty="0"/>
              <a:t>two best known and most widely used are Windows Live Hotmail and Windows Live Messenger, with more than 300 million users </a:t>
            </a:r>
            <a:r>
              <a:rPr lang="en-US" dirty="0" smtClean="0"/>
              <a:t>worldwide</a:t>
            </a:r>
          </a:p>
          <a:p>
            <a:r>
              <a:rPr lang="en-US" dirty="0" smtClean="0"/>
              <a:t>Windows </a:t>
            </a:r>
            <a:r>
              <a:rPr lang="en-US" dirty="0"/>
              <a:t>Live is based around five core services: </a:t>
            </a:r>
            <a:br>
              <a:rPr lang="en-US" dirty="0"/>
            </a:br>
            <a:r>
              <a:rPr lang="en-US" dirty="0"/>
              <a:t>• E-mail </a:t>
            </a:r>
            <a:br>
              <a:rPr lang="en-US" dirty="0"/>
            </a:br>
            <a:r>
              <a:rPr lang="en-US" dirty="0"/>
              <a:t>• Instant Messaging </a:t>
            </a:r>
            <a:br>
              <a:rPr lang="en-US" dirty="0"/>
            </a:br>
            <a:r>
              <a:rPr lang="en-US" dirty="0"/>
              <a:t>• Photos </a:t>
            </a:r>
            <a:br>
              <a:rPr lang="en-US" dirty="0"/>
            </a:br>
            <a:r>
              <a:rPr lang="en-US" dirty="0"/>
              <a:t>• Social Networking </a:t>
            </a:r>
            <a:br>
              <a:rPr lang="en-US" dirty="0"/>
            </a:br>
            <a:r>
              <a:rPr lang="en-US" dirty="0"/>
              <a:t>• Online </a:t>
            </a:r>
            <a:r>
              <a:rPr lang="en-US" dirty="0" smtClean="0"/>
              <a:t>Storage</a:t>
            </a:r>
          </a:p>
          <a:p>
            <a:r>
              <a:rPr lang="en-US" dirty="0" smtClean="0"/>
              <a:t>A </a:t>
            </a:r>
            <a:r>
              <a:rPr lang="en-US" dirty="0"/>
              <a:t>user or application can consume Windows Live in a number of </a:t>
            </a:r>
            <a:r>
              <a:rPr lang="en-US" dirty="0" smtClean="0"/>
              <a:t>ways.</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36</a:t>
            </a:fld>
            <a:endParaRPr lang="en-US" altLang="en-US"/>
          </a:p>
        </p:txBody>
      </p:sp>
    </p:spTree>
    <p:extLst>
      <p:ext uri="{BB962C8B-B14F-4D97-AF65-F5344CB8AC3E}">
        <p14:creationId xmlns:p14="http://schemas.microsoft.com/office/powerpoint/2010/main" val="2931209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Live Essentials</a:t>
            </a:r>
          </a:p>
        </p:txBody>
      </p:sp>
      <p:sp>
        <p:nvSpPr>
          <p:cNvPr id="3" name="Content Placeholder 2"/>
          <p:cNvSpPr>
            <a:spLocks noGrp="1"/>
          </p:cNvSpPr>
          <p:nvPr>
            <p:ph idx="1"/>
          </p:nvPr>
        </p:nvSpPr>
        <p:spPr>
          <a:xfrm>
            <a:off x="1942415" y="1447800"/>
            <a:ext cx="6744385" cy="4572000"/>
          </a:xfrm>
        </p:spPr>
        <p:txBody>
          <a:bodyPr/>
          <a:lstStyle/>
          <a:p>
            <a:pPr>
              <a:lnSpc>
                <a:spcPct val="150000"/>
              </a:lnSpc>
            </a:pPr>
            <a:r>
              <a:rPr lang="en-US" dirty="0"/>
              <a:t>Windows Live Essentials applications are a collection of client-side applications that must be downloaded and installed on a </a:t>
            </a:r>
            <a:r>
              <a:rPr lang="en-US" dirty="0" smtClean="0"/>
              <a:t>desktop.</a:t>
            </a:r>
          </a:p>
          <a:p>
            <a:pPr>
              <a:lnSpc>
                <a:spcPct val="150000"/>
              </a:lnSpc>
            </a:pPr>
            <a:r>
              <a:rPr lang="en-US" dirty="0" smtClean="0"/>
              <a:t>Live </a:t>
            </a:r>
            <a:r>
              <a:rPr lang="en-US" dirty="0"/>
              <a:t>Essentials rely on cloud-based services for their data storage and </a:t>
            </a:r>
            <a:r>
              <a:rPr lang="en-US" dirty="0" smtClean="0"/>
              <a:t>retrieval.</a:t>
            </a:r>
          </a:p>
          <a:p>
            <a:r>
              <a:rPr lang="en-US" dirty="0" smtClean="0"/>
              <a:t>Windows </a:t>
            </a:r>
            <a:r>
              <a:rPr lang="en-US" dirty="0"/>
              <a:t>Live Essentials currently includes the following: </a:t>
            </a:r>
            <a:br>
              <a:rPr lang="en-US" dirty="0"/>
            </a:br>
            <a:r>
              <a:rPr lang="en-US" dirty="0"/>
              <a:t>• Family Safety </a:t>
            </a:r>
            <a:br>
              <a:rPr lang="en-US" dirty="0"/>
            </a:br>
            <a:r>
              <a:rPr lang="en-US" dirty="0"/>
              <a:t>• Windows Live Messenger </a:t>
            </a:r>
            <a:br>
              <a:rPr lang="en-US" dirty="0"/>
            </a:br>
            <a:r>
              <a:rPr lang="en-US" dirty="0"/>
              <a:t>• Photo Gallery </a:t>
            </a:r>
            <a:br>
              <a:rPr lang="en-US" dirty="0"/>
            </a:br>
            <a:r>
              <a:rPr lang="en-US" dirty="0"/>
              <a:t>• Mail </a:t>
            </a:r>
            <a:br>
              <a:rPr lang="en-US" dirty="0"/>
            </a:br>
            <a:r>
              <a:rPr lang="en-US" dirty="0"/>
              <a:t>• Movie Maker</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37</a:t>
            </a:fld>
            <a:endParaRPr lang="en-US" altLang="en-US"/>
          </a:p>
        </p:txBody>
      </p:sp>
    </p:spTree>
    <p:extLst>
      <p:ext uri="{BB962C8B-B14F-4D97-AF65-F5344CB8AC3E}">
        <p14:creationId xmlns:p14="http://schemas.microsoft.com/office/powerpoint/2010/main" val="2806334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Windows Live Home</a:t>
            </a:r>
          </a:p>
        </p:txBody>
      </p:sp>
      <p:sp>
        <p:nvSpPr>
          <p:cNvPr id="3" name="Content Placeholder 2"/>
          <p:cNvSpPr>
            <a:spLocks noGrp="1"/>
          </p:cNvSpPr>
          <p:nvPr>
            <p:ph idx="1"/>
          </p:nvPr>
        </p:nvSpPr>
        <p:spPr>
          <a:xfrm>
            <a:off x="1600200" y="1447800"/>
            <a:ext cx="7467601" cy="4687888"/>
          </a:xfrm>
        </p:spPr>
        <p:txBody>
          <a:bodyPr/>
          <a:lstStyle/>
          <a:p>
            <a:pPr>
              <a:lnSpc>
                <a:spcPct val="150000"/>
              </a:lnSpc>
            </a:pPr>
            <a:r>
              <a:rPr lang="en-US" dirty="0"/>
              <a:t>Windows Live Home is the central access page or portal for the Windows Live </a:t>
            </a:r>
            <a:r>
              <a:rPr lang="en-US" dirty="0" smtClean="0"/>
              <a:t>suite.</a:t>
            </a:r>
          </a:p>
          <a:p>
            <a:pPr>
              <a:lnSpc>
                <a:spcPct val="150000"/>
              </a:lnSpc>
            </a:pPr>
            <a:r>
              <a:rPr lang="en-US" dirty="0" smtClean="0"/>
              <a:t>The </a:t>
            </a:r>
            <a:r>
              <a:rPr lang="en-US" dirty="0"/>
              <a:t>page provides navigation, lists activities, </a:t>
            </a:r>
            <a:r>
              <a:rPr lang="en-US" dirty="0" smtClean="0"/>
              <a:t>provides access </a:t>
            </a:r>
            <a:r>
              <a:rPr lang="en-US" dirty="0"/>
              <a:t>to e-mail, shows your RSS feeds, and lists </a:t>
            </a:r>
            <a:r>
              <a:rPr lang="en-US" dirty="0" smtClean="0"/>
              <a:t>your account </a:t>
            </a:r>
            <a:r>
              <a:rPr lang="en-US" dirty="0"/>
              <a:t>name and some related </a:t>
            </a:r>
            <a:r>
              <a:rPr lang="en-US" dirty="0" smtClean="0"/>
              <a:t>information.</a:t>
            </a:r>
          </a:p>
          <a:p>
            <a:r>
              <a:rPr lang="en-US" dirty="0" smtClean="0"/>
              <a:t>These </a:t>
            </a:r>
            <a:r>
              <a:rPr lang="en-US" dirty="0"/>
              <a:t>are the most commonly used features on </a:t>
            </a:r>
            <a:r>
              <a:rPr lang="en-US" dirty="0" smtClean="0"/>
              <a:t>WLH: </a:t>
            </a:r>
            <a:r>
              <a:rPr lang="en-US" dirty="0"/>
              <a:t/>
            </a:r>
            <a:br>
              <a:rPr lang="en-US" dirty="0"/>
            </a:br>
            <a:r>
              <a:rPr lang="en-US" dirty="0"/>
              <a:t>• Launching other Windows Live services </a:t>
            </a:r>
            <a:br>
              <a:rPr lang="en-US" dirty="0"/>
            </a:br>
            <a:r>
              <a:rPr lang="en-US" dirty="0"/>
              <a:t>• Viewing e-mail headers from Hotmail and </a:t>
            </a:r>
            <a:r>
              <a:rPr lang="en-US" dirty="0" smtClean="0"/>
              <a:t>private messages</a:t>
            </a:r>
            <a:r>
              <a:rPr lang="en-US" dirty="0"/>
              <a:t/>
            </a:r>
            <a:br>
              <a:rPr lang="en-US" dirty="0"/>
            </a:br>
            <a:r>
              <a:rPr lang="en-US" dirty="0"/>
              <a:t>• Viewing activity of people you follow </a:t>
            </a:r>
            <a:br>
              <a:rPr lang="en-US" dirty="0"/>
            </a:br>
            <a:r>
              <a:rPr lang="en-US" dirty="0"/>
              <a:t>• Displaying weather information and RSS feed updates </a:t>
            </a:r>
            <a:br>
              <a:rPr lang="en-US" dirty="0"/>
            </a:br>
            <a:r>
              <a:rPr lang="en-US" dirty="0"/>
              <a:t>• Managing calendars and events </a:t>
            </a:r>
            <a:br>
              <a:rPr lang="en-US" dirty="0"/>
            </a:br>
            <a:r>
              <a:rPr lang="en-US" dirty="0"/>
              <a:t>• Viewing photos </a:t>
            </a:r>
            <a:br>
              <a:rPr lang="en-US" dirty="0"/>
            </a:br>
            <a:r>
              <a:rPr lang="en-US" dirty="0"/>
              <a:t>• Modifying profile and relationships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38</a:t>
            </a:fld>
            <a:endParaRPr lang="en-US" altLang="en-US"/>
          </a:p>
        </p:txBody>
      </p:sp>
    </p:spTree>
    <p:extLst>
      <p:ext uri="{BB962C8B-B14F-4D97-AF65-F5344CB8AC3E}">
        <p14:creationId xmlns:p14="http://schemas.microsoft.com/office/powerpoint/2010/main" val="185853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Microsoft's developing cloud computing strategy</a:t>
            </a:r>
            <a:endParaRPr lang="en-US" dirty="0"/>
          </a:p>
        </p:txBody>
      </p:sp>
      <p:sp>
        <p:nvSpPr>
          <p:cNvPr id="3" name="Content Placeholder 2"/>
          <p:cNvSpPr>
            <a:spLocks noGrp="1"/>
          </p:cNvSpPr>
          <p:nvPr>
            <p:ph idx="1"/>
          </p:nvPr>
        </p:nvSpPr>
        <p:spPr>
          <a:xfrm>
            <a:off x="1942415" y="1905000"/>
            <a:ext cx="6896785" cy="4006222"/>
          </a:xfrm>
        </p:spPr>
        <p:txBody>
          <a:bodyPr/>
          <a:lstStyle/>
          <a:p>
            <a:pPr algn="just">
              <a:lnSpc>
                <a:spcPct val="150000"/>
              </a:lnSpc>
            </a:pPr>
            <a:r>
              <a:rPr lang="en-US" dirty="0"/>
              <a:t>Since 2011, </a:t>
            </a:r>
            <a:r>
              <a:rPr lang="en-US" dirty="0" smtClean="0"/>
              <a:t>they </a:t>
            </a:r>
            <a:r>
              <a:rPr lang="en-US" dirty="0"/>
              <a:t>have actively pursued cloud adoption to benefit from platform efficiencies, development agility, and rapid deployment capabilities</a:t>
            </a:r>
            <a:r>
              <a:rPr lang="en-US" dirty="0" smtClean="0"/>
              <a:t>. Their </a:t>
            </a:r>
            <a:r>
              <a:rPr lang="en-US" dirty="0"/>
              <a:t>vision has always been "everything runs in the cloud."</a:t>
            </a:r>
            <a:endParaRPr lang="en-US" dirty="0" smtClean="0"/>
          </a:p>
          <a:p>
            <a:pPr algn="just">
              <a:lnSpc>
                <a:spcPct val="150000"/>
              </a:lnSpc>
            </a:pPr>
            <a:r>
              <a:rPr lang="en-US" dirty="0"/>
              <a:t>At the outset, </a:t>
            </a:r>
            <a:r>
              <a:rPr lang="en-US" dirty="0" smtClean="0"/>
              <a:t>their </a:t>
            </a:r>
            <a:r>
              <a:rPr lang="en-US" dirty="0"/>
              <a:t>goal was to host 80 percent of our services and applications through public cloud services. Since 2011, the strategy has evolved and been refined to pursue a goal of more than 90 percent of IT services and applications in the public cloud</a:t>
            </a:r>
            <a:r>
              <a:rPr lang="en-US" dirty="0" smtClean="0"/>
              <a:t>.</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a:t>
            </a:fld>
            <a:endParaRPr lang="en-US" altLang="en-US"/>
          </a:p>
        </p:txBody>
      </p:sp>
    </p:spTree>
    <p:extLst>
      <p:ext uri="{BB962C8B-B14F-4D97-AF65-F5344CB8AC3E}">
        <p14:creationId xmlns:p14="http://schemas.microsoft.com/office/powerpoint/2010/main" val="2064865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Windows Live for Mobile</a:t>
            </a:r>
          </a:p>
        </p:txBody>
      </p:sp>
      <p:sp>
        <p:nvSpPr>
          <p:cNvPr id="3" name="Content Placeholder 2"/>
          <p:cNvSpPr>
            <a:spLocks noGrp="1"/>
          </p:cNvSpPr>
          <p:nvPr>
            <p:ph idx="1"/>
          </p:nvPr>
        </p:nvSpPr>
        <p:spPr>
          <a:xfrm>
            <a:off x="1942415" y="1524000"/>
            <a:ext cx="6820585" cy="4387222"/>
          </a:xfrm>
        </p:spPr>
        <p:txBody>
          <a:bodyPr/>
          <a:lstStyle/>
          <a:p>
            <a:pPr algn="just">
              <a:lnSpc>
                <a:spcPct val="150000"/>
              </a:lnSpc>
            </a:pPr>
            <a:r>
              <a:rPr lang="en-US" dirty="0"/>
              <a:t>Microsoft has a number of Windows Live services that are specifically meant to be run on mobile devices or cell phones that it calls Windows Live for </a:t>
            </a:r>
            <a:r>
              <a:rPr lang="en-US" dirty="0" smtClean="0"/>
              <a:t>Mobile.</a:t>
            </a:r>
          </a:p>
          <a:p>
            <a:pPr algn="just">
              <a:lnSpc>
                <a:spcPct val="150000"/>
              </a:lnSpc>
            </a:pPr>
            <a:r>
              <a:rPr lang="en-US" dirty="0" smtClean="0"/>
              <a:t>Some </a:t>
            </a:r>
            <a:r>
              <a:rPr lang="en-US" dirty="0"/>
              <a:t>of these services run on the Windows Mobile platform, some are Web-based applications that conform to the lightweight Wireless Application Protocol (WAP) or on GPRS (General Packet Radio Service) browser, and some support SMS (Simple Message Service) systems</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39</a:t>
            </a:fld>
            <a:endParaRPr lang="en-US" altLang="en-US"/>
          </a:p>
        </p:txBody>
      </p:sp>
    </p:spTree>
    <p:extLst>
      <p:ext uri="{BB962C8B-B14F-4D97-AF65-F5344CB8AC3E}">
        <p14:creationId xmlns:p14="http://schemas.microsoft.com/office/powerpoint/2010/main" val="160005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Windows Live for Mobile</a:t>
            </a:r>
          </a:p>
        </p:txBody>
      </p:sp>
      <p:sp>
        <p:nvSpPr>
          <p:cNvPr id="3" name="Content Placeholder 2"/>
          <p:cNvSpPr>
            <a:spLocks noGrp="1"/>
          </p:cNvSpPr>
          <p:nvPr>
            <p:ph idx="1"/>
          </p:nvPr>
        </p:nvSpPr>
        <p:spPr>
          <a:xfrm>
            <a:off x="1942415" y="1524000"/>
            <a:ext cx="6820585" cy="4611688"/>
          </a:xfrm>
        </p:spPr>
        <p:txBody>
          <a:bodyPr/>
          <a:lstStyle/>
          <a:p>
            <a:pPr>
              <a:lnSpc>
                <a:spcPct val="150000"/>
              </a:lnSpc>
            </a:pPr>
            <a:r>
              <a:rPr lang="en-US" dirty="0" smtClean="0"/>
              <a:t>The </a:t>
            </a:r>
            <a:r>
              <a:rPr lang="en-US" dirty="0"/>
              <a:t>current list of these services includes </a:t>
            </a:r>
            <a:r>
              <a:rPr lang="en-US" dirty="0" smtClean="0"/>
              <a:t>the </a:t>
            </a:r>
            <a:r>
              <a:rPr lang="en-US" dirty="0"/>
              <a:t>following: </a:t>
            </a:r>
            <a:br>
              <a:rPr lang="en-US" dirty="0"/>
            </a:br>
            <a:r>
              <a:rPr lang="en-US" dirty="0"/>
              <a:t>• Live Mesh Mobile </a:t>
            </a:r>
            <a:br>
              <a:rPr lang="en-US" dirty="0"/>
            </a:br>
            <a:r>
              <a:rPr lang="en-US" dirty="0"/>
              <a:t>• Windows Live Calendar Mobile </a:t>
            </a:r>
            <a:br>
              <a:rPr lang="en-US" dirty="0"/>
            </a:br>
            <a:r>
              <a:rPr lang="en-US" dirty="0"/>
              <a:t>• Windows Live Contacts Mobile </a:t>
            </a:r>
            <a:br>
              <a:rPr lang="en-US" dirty="0"/>
            </a:br>
            <a:r>
              <a:rPr lang="en-US" dirty="0"/>
              <a:t>• Windows Live Groups Mobile </a:t>
            </a:r>
            <a:br>
              <a:rPr lang="en-US" dirty="0"/>
            </a:br>
            <a:r>
              <a:rPr lang="en-US" dirty="0"/>
              <a:t>• Windows Live Home Mobile </a:t>
            </a:r>
            <a:br>
              <a:rPr lang="en-US" dirty="0"/>
            </a:br>
            <a:r>
              <a:rPr lang="en-US" dirty="0"/>
              <a:t>• Windows Live Messenger Mobile </a:t>
            </a:r>
            <a:br>
              <a:rPr lang="en-US" dirty="0"/>
            </a:br>
            <a:r>
              <a:rPr lang="en-US" dirty="0"/>
              <a:t>• Windows Live Office Mobile </a:t>
            </a:r>
            <a:br>
              <a:rPr lang="en-US" dirty="0"/>
            </a:br>
            <a:r>
              <a:rPr lang="en-US" dirty="0"/>
              <a:t>• Windows Live Profile Mobile </a:t>
            </a:r>
            <a:br>
              <a:rPr lang="en-US" dirty="0"/>
            </a:br>
            <a:r>
              <a:rPr lang="en-US" dirty="0"/>
              <a:t>• Windows Live SkyDrive Mobile </a:t>
            </a:r>
            <a:br>
              <a:rPr lang="en-US" dirty="0"/>
            </a:br>
            <a:r>
              <a:rPr lang="en-US" dirty="0"/>
              <a:t>• Windows Live Spaces Mobile</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40</a:t>
            </a:fld>
            <a:endParaRPr lang="en-US" altLang="en-US"/>
          </a:p>
        </p:txBody>
      </p:sp>
    </p:spTree>
    <p:extLst>
      <p:ext uri="{BB962C8B-B14F-4D97-AF65-F5344CB8AC3E}">
        <p14:creationId xmlns:p14="http://schemas.microsoft.com/office/powerpoint/2010/main" val="3160123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752600" y="1524000"/>
            <a:ext cx="7124700" cy="4267200"/>
          </a:xfrm>
        </p:spPr>
        <p:txBody>
          <a:bodyPr/>
          <a:lstStyle/>
          <a:p>
            <a:pPr algn="just" eaLnBrk="1" hangingPunct="1">
              <a:lnSpc>
                <a:spcPct val="150000"/>
              </a:lnSpc>
            </a:pPr>
            <a:r>
              <a:rPr lang="en-US" dirty="0"/>
              <a:t>Today's reality is a hybrid </a:t>
            </a:r>
            <a:r>
              <a:rPr lang="en-US" dirty="0" smtClean="0"/>
              <a:t>cloud</a:t>
            </a:r>
            <a:endParaRPr lang="en-US" altLang="en-US" dirty="0" smtClean="0"/>
          </a:p>
          <a:p>
            <a:pPr algn="just" eaLnBrk="1" hangingPunct="1">
              <a:lnSpc>
                <a:spcPct val="150000"/>
              </a:lnSpc>
            </a:pPr>
            <a:r>
              <a:rPr lang="en-US" altLang="en-US" dirty="0"/>
              <a:t>Microsoft's cloud operating system is called Windows </a:t>
            </a:r>
            <a:r>
              <a:rPr lang="en-US" altLang="en-US" dirty="0" smtClean="0"/>
              <a:t>Azure</a:t>
            </a:r>
          </a:p>
          <a:p>
            <a:pPr algn="just" eaLnBrk="1" hangingPunct="1">
              <a:lnSpc>
                <a:spcPct val="150000"/>
              </a:lnSpc>
            </a:pPr>
            <a:r>
              <a:rPr lang="en-US" altLang="en-US" dirty="0"/>
              <a:t>Windows Azure is a hosted environment </a:t>
            </a:r>
            <a:r>
              <a:rPr lang="en-US" altLang="en-US" dirty="0" smtClean="0"/>
              <a:t>of </a:t>
            </a:r>
            <a:r>
              <a:rPr lang="en-US" altLang="en-US" dirty="0"/>
              <a:t>virtualized systems tied together in a fabric using a service called AppFabric. This is offered to </a:t>
            </a:r>
            <a:r>
              <a:rPr lang="en-US" altLang="en-US" dirty="0" smtClean="0"/>
              <a:t>developers </a:t>
            </a:r>
            <a:r>
              <a:rPr lang="en-US" altLang="en-US" dirty="0"/>
              <a:t>in the form of an Infrastructure as a Service model similar to Amazon Web Services. To </a:t>
            </a:r>
            <a:r>
              <a:rPr lang="en-US" altLang="en-US" dirty="0" smtClean="0"/>
              <a:t>Windows </a:t>
            </a:r>
            <a:r>
              <a:rPr lang="en-US" altLang="en-US" dirty="0"/>
              <a:t>Azure is added a cloud-enabled version of the .NET Framework originally called .NET </a:t>
            </a:r>
            <a:r>
              <a:rPr lang="en-US" altLang="en-US" dirty="0" smtClean="0"/>
              <a:t>Services</a:t>
            </a:r>
            <a:r>
              <a:rPr lang="en-US" altLang="en-US" dirty="0"/>
              <a:t>, which are now part of Azure AppFabric.</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41</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752600" y="1371600"/>
            <a:ext cx="7124700" cy="4764088"/>
          </a:xfrm>
        </p:spPr>
        <p:txBody>
          <a:bodyPr/>
          <a:lstStyle/>
          <a:p>
            <a:pPr algn="just" eaLnBrk="1" hangingPunct="1">
              <a:lnSpc>
                <a:spcPct val="150000"/>
              </a:lnSpc>
            </a:pPr>
            <a:r>
              <a:rPr lang="en-US" dirty="0"/>
              <a:t>Microsoft has added a number of additional services and the entire offering is now a </a:t>
            </a:r>
            <a:r>
              <a:rPr lang="en-US" dirty="0" smtClean="0"/>
              <a:t>Platform </a:t>
            </a:r>
            <a:r>
              <a:rPr lang="en-US" dirty="0"/>
              <a:t>as a Service cloud model that Microsoft calls the Windows Azure </a:t>
            </a:r>
            <a:r>
              <a:rPr lang="en-US" dirty="0" smtClean="0"/>
              <a:t>Platform</a:t>
            </a:r>
          </a:p>
          <a:p>
            <a:pPr algn="just" eaLnBrk="1" hangingPunct="1">
              <a:lnSpc>
                <a:spcPct val="150000"/>
              </a:lnSpc>
            </a:pPr>
            <a:r>
              <a:rPr lang="en-US" altLang="en-US" dirty="0"/>
              <a:t>The other major component of Microsoft's cloud computing strategy is a collection of user applications </a:t>
            </a:r>
            <a:r>
              <a:rPr lang="en-US" altLang="en-US" dirty="0" smtClean="0"/>
              <a:t>and </a:t>
            </a:r>
            <a:r>
              <a:rPr lang="en-US" altLang="en-US" dirty="0"/>
              <a:t>related services called Windows </a:t>
            </a:r>
            <a:r>
              <a:rPr lang="en-US" altLang="en-US" dirty="0" smtClean="0"/>
              <a:t>Live</a:t>
            </a:r>
          </a:p>
          <a:p>
            <a:pPr algn="just" eaLnBrk="1" hangingPunct="1">
              <a:lnSpc>
                <a:spcPct val="150000"/>
              </a:lnSpc>
            </a:pPr>
            <a:r>
              <a:rPr lang="en-US" altLang="en-US" dirty="0"/>
              <a:t>Some Windows Live applications are client-side </a:t>
            </a:r>
            <a:r>
              <a:rPr lang="en-US" altLang="en-US" dirty="0" smtClean="0"/>
              <a:t>applications, many </a:t>
            </a:r>
            <a:r>
              <a:rPr lang="en-US" altLang="en-US" dirty="0"/>
              <a:t>others are Web-based applications, some are mobile apps, and an important subset of </a:t>
            </a:r>
            <a:r>
              <a:rPr lang="en-US" altLang="en-US" dirty="0" smtClean="0"/>
              <a:t>these services </a:t>
            </a:r>
            <a:r>
              <a:rPr lang="en-US" altLang="en-US" dirty="0"/>
              <a:t>is available to developers through the Windows Live Messenger Connect APIs</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42</a:t>
            </a:fld>
            <a:endParaRPr lang="en-US" altLang="en-US" smtClean="0">
              <a:solidFill>
                <a:srgbClr val="FEFFFF"/>
              </a:solidFill>
            </a:endParaRPr>
          </a:p>
        </p:txBody>
      </p:sp>
    </p:spTree>
    <p:extLst>
      <p:ext uri="{BB962C8B-B14F-4D97-AF65-F5344CB8AC3E}">
        <p14:creationId xmlns:p14="http://schemas.microsoft.com/office/powerpoint/2010/main" val="1498401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a:t>
            </a:fld>
            <a:endParaRPr lang="en-US" altLang="en-US"/>
          </a:p>
        </p:txBody>
      </p:sp>
      <p:sp>
        <p:nvSpPr>
          <p:cNvPr id="6" name="Rectangle 5"/>
          <p:cNvSpPr/>
          <p:nvPr/>
        </p:nvSpPr>
        <p:spPr>
          <a:xfrm>
            <a:off x="1752600" y="509412"/>
            <a:ext cx="7010400" cy="1015663"/>
          </a:xfrm>
          <a:prstGeom prst="rect">
            <a:avLst/>
          </a:prstGeom>
        </p:spPr>
        <p:txBody>
          <a:bodyPr wrap="square">
            <a:spAutoFit/>
          </a:bodyPr>
          <a:lstStyle/>
          <a:p>
            <a:pPr algn="ctr">
              <a:lnSpc>
                <a:spcPct val="150000"/>
              </a:lnSpc>
            </a:pPr>
            <a:r>
              <a:rPr lang="en-US" sz="2000" b="1" dirty="0">
                <a:latin typeface="+mj-lt"/>
              </a:rPr>
              <a:t>The reality today is a hybrid cloud, using both public and private cloud computing environments.</a:t>
            </a:r>
            <a:endParaRPr lang="en-US" sz="2000" b="1" dirty="0">
              <a:latin typeface="+mj-lt"/>
            </a:endParaRPr>
          </a:p>
        </p:txBody>
      </p:sp>
      <p:pic>
        <p:nvPicPr>
          <p:cNvPr id="1026" name="Picture 2" descr="Image result for Hybrid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461" y="1696781"/>
            <a:ext cx="458222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10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893999" cy="1280890"/>
          </a:xfrm>
        </p:spPr>
        <p:txBody>
          <a:bodyPr/>
          <a:lstStyle/>
          <a:p>
            <a:r>
              <a:rPr lang="en-US" dirty="0"/>
              <a:t>What does success look </a:t>
            </a:r>
            <a:r>
              <a:rPr lang="en-US" dirty="0" smtClean="0"/>
              <a:t>like?</a:t>
            </a:r>
            <a:r>
              <a:rPr lang="en-US" dirty="0"/>
              <a:t/>
            </a:r>
            <a:br>
              <a:rPr lang="en-US" dirty="0"/>
            </a:br>
            <a:endParaRPr lang="en-US" dirty="0"/>
          </a:p>
        </p:txBody>
      </p:sp>
      <p:sp>
        <p:nvSpPr>
          <p:cNvPr id="3" name="Content Placeholder 2"/>
          <p:cNvSpPr>
            <a:spLocks noGrp="1"/>
          </p:cNvSpPr>
          <p:nvPr>
            <p:ph idx="1"/>
          </p:nvPr>
        </p:nvSpPr>
        <p:spPr>
          <a:xfrm>
            <a:off x="1942415" y="1905000"/>
            <a:ext cx="6591985" cy="4006222"/>
          </a:xfrm>
        </p:spPr>
        <p:txBody>
          <a:bodyPr/>
          <a:lstStyle/>
          <a:p>
            <a:pPr>
              <a:lnSpc>
                <a:spcPct val="150000"/>
              </a:lnSpc>
            </a:pPr>
            <a:r>
              <a:rPr lang="en-US" dirty="0"/>
              <a:t>A simplified application portfolio.</a:t>
            </a:r>
          </a:p>
          <a:p>
            <a:pPr>
              <a:lnSpc>
                <a:spcPct val="150000"/>
              </a:lnSpc>
            </a:pPr>
            <a:r>
              <a:rPr lang="en-US" dirty="0"/>
              <a:t>Enabling IT resources to focus on high-value activities.</a:t>
            </a:r>
          </a:p>
          <a:p>
            <a:pPr>
              <a:lnSpc>
                <a:spcPct val="150000"/>
              </a:lnSpc>
            </a:pPr>
            <a:r>
              <a:rPr lang="en-US" dirty="0"/>
              <a:t>Greater focus on delivering customer capability.</a:t>
            </a:r>
          </a:p>
          <a:p>
            <a:pPr>
              <a:lnSpc>
                <a:spcPct val="150000"/>
              </a:lnSpc>
            </a:pPr>
            <a:r>
              <a:rPr lang="en-US" dirty="0"/>
              <a:t>Ability to respond more quickly to business changes</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5</a:t>
            </a:fld>
            <a:endParaRPr lang="en-US" altLang="en-US"/>
          </a:p>
        </p:txBody>
      </p:sp>
    </p:spTree>
    <p:extLst>
      <p:ext uri="{BB962C8B-B14F-4D97-AF65-F5344CB8AC3E}">
        <p14:creationId xmlns:p14="http://schemas.microsoft.com/office/powerpoint/2010/main" val="215890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Microsoft's developing cloud computing strategy</a:t>
            </a:r>
            <a:endParaRPr lang="en-US" dirty="0"/>
          </a:p>
        </p:txBody>
      </p:sp>
      <p:sp>
        <p:nvSpPr>
          <p:cNvPr id="3" name="Content Placeholder 2"/>
          <p:cNvSpPr>
            <a:spLocks noGrp="1"/>
          </p:cNvSpPr>
          <p:nvPr>
            <p:ph idx="1"/>
          </p:nvPr>
        </p:nvSpPr>
        <p:spPr>
          <a:xfrm>
            <a:off x="1942416" y="1981200"/>
            <a:ext cx="6896784" cy="4114800"/>
          </a:xfrm>
        </p:spPr>
        <p:txBody>
          <a:bodyPr/>
          <a:lstStyle/>
          <a:p>
            <a:pPr>
              <a:lnSpc>
                <a:spcPct val="150000"/>
              </a:lnSpc>
            </a:pPr>
            <a:r>
              <a:rPr lang="en-US" dirty="0"/>
              <a:t>Microsoft has a very extensive cloud computing portfolio under active </a:t>
            </a:r>
            <a:r>
              <a:rPr lang="en-US" dirty="0" smtClean="0"/>
              <a:t>development</a:t>
            </a:r>
          </a:p>
          <a:p>
            <a:pPr>
              <a:lnSpc>
                <a:spcPct val="150000"/>
              </a:lnSpc>
            </a:pPr>
            <a:r>
              <a:rPr lang="en-US" dirty="0" smtClean="0"/>
              <a:t>Microsoft's </a:t>
            </a:r>
            <a:r>
              <a:rPr lang="en-US" dirty="0"/>
              <a:t>approach is to view cloud applications as software plus </a:t>
            </a:r>
            <a:r>
              <a:rPr lang="en-US" dirty="0" smtClean="0"/>
              <a:t>service</a:t>
            </a:r>
          </a:p>
          <a:p>
            <a:pPr>
              <a:lnSpc>
                <a:spcPct val="150000"/>
              </a:lnSpc>
            </a:pPr>
            <a:r>
              <a:rPr lang="en-US" dirty="0" smtClean="0"/>
              <a:t>Microsoft </a:t>
            </a:r>
            <a:r>
              <a:rPr lang="en-US" dirty="0"/>
              <a:t>calls their cloud operating system the Windows Azure Platform</a:t>
            </a:r>
            <a:r>
              <a:rPr lang="en-US" dirty="0" smtClean="0"/>
              <a:t>.</a:t>
            </a:r>
          </a:p>
          <a:p>
            <a:pPr>
              <a:lnSpc>
                <a:spcPct val="150000"/>
              </a:lnSpc>
            </a:pPr>
            <a:r>
              <a:rPr lang="en-US" dirty="0"/>
              <a:t>The Windows Azure service it self is a hosted environment of virtual machines enabled by a fabric called Windows Azure AppFabric</a:t>
            </a:r>
            <a:br>
              <a:rPr lang="en-US" dirty="0"/>
            </a:b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6</a:t>
            </a:fld>
            <a:endParaRPr lang="en-US" altLang="en-US"/>
          </a:p>
        </p:txBody>
      </p:sp>
    </p:spTree>
    <p:extLst>
      <p:ext uri="{BB962C8B-B14F-4D97-AF65-F5344CB8AC3E}">
        <p14:creationId xmlns:p14="http://schemas.microsoft.com/office/powerpoint/2010/main" val="290141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Microsoft's developing cloud computing strategy</a:t>
            </a:r>
            <a:endParaRPr lang="en-US" dirty="0"/>
          </a:p>
        </p:txBody>
      </p:sp>
      <p:sp>
        <p:nvSpPr>
          <p:cNvPr id="3" name="Content Placeholder 2"/>
          <p:cNvSpPr>
            <a:spLocks noGrp="1"/>
          </p:cNvSpPr>
          <p:nvPr>
            <p:ph idx="1"/>
          </p:nvPr>
        </p:nvSpPr>
        <p:spPr>
          <a:xfrm>
            <a:off x="1942415" y="2133600"/>
            <a:ext cx="6591985" cy="3777622"/>
          </a:xfrm>
        </p:spPr>
        <p:txBody>
          <a:bodyPr/>
          <a:lstStyle/>
          <a:p>
            <a:pPr algn="just">
              <a:lnSpc>
                <a:spcPct val="150000"/>
              </a:lnSpc>
            </a:pPr>
            <a:r>
              <a:rPr lang="en-US" dirty="0"/>
              <a:t>Windows Azure service is an Infrastructure as a </a:t>
            </a:r>
            <a:r>
              <a:rPr lang="en-US" dirty="0" smtClean="0"/>
              <a:t>Service.</a:t>
            </a:r>
          </a:p>
          <a:p>
            <a:pPr algn="just">
              <a:lnSpc>
                <a:spcPct val="150000"/>
              </a:lnSpc>
            </a:pPr>
            <a:r>
              <a:rPr lang="en-US" dirty="0" smtClean="0"/>
              <a:t>A </a:t>
            </a:r>
            <a:r>
              <a:rPr lang="en-US" dirty="0"/>
              <a:t>number of services interoperate with Windows Azure, including SQL Azure (a version of SQL </a:t>
            </a:r>
            <a:br>
              <a:rPr lang="en-US" dirty="0"/>
            </a:br>
            <a:r>
              <a:rPr lang="en-US" dirty="0"/>
              <a:t>Server), SharePoint Services, Azure Dynamic CRM, and many of Windows Live Services comprising </a:t>
            </a:r>
            <a:br>
              <a:rPr lang="en-US" dirty="0"/>
            </a:br>
            <a:r>
              <a:rPr lang="en-US" dirty="0"/>
              <a:t>what is the Windows Azure Platform, which is a Platform as a Service cloud computing model.</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7</a:t>
            </a:fld>
            <a:endParaRPr lang="en-US" altLang="en-US"/>
          </a:p>
        </p:txBody>
      </p:sp>
    </p:spTree>
    <p:extLst>
      <p:ext uri="{BB962C8B-B14F-4D97-AF65-F5344CB8AC3E}">
        <p14:creationId xmlns:p14="http://schemas.microsoft.com/office/powerpoint/2010/main" val="15262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Microsoft's developing cloud computing strategy</a:t>
            </a:r>
            <a:endParaRPr lang="en-US" dirty="0"/>
          </a:p>
        </p:txBody>
      </p:sp>
      <p:sp>
        <p:nvSpPr>
          <p:cNvPr id="3" name="Content Placeholder 2"/>
          <p:cNvSpPr>
            <a:spLocks noGrp="1"/>
          </p:cNvSpPr>
          <p:nvPr>
            <p:ph idx="1"/>
          </p:nvPr>
        </p:nvSpPr>
        <p:spPr/>
        <p:txBody>
          <a:bodyPr/>
          <a:lstStyle/>
          <a:p>
            <a:pPr algn="just">
              <a:lnSpc>
                <a:spcPct val="150000"/>
              </a:lnSpc>
            </a:pPr>
            <a:r>
              <a:rPr lang="en-US" dirty="0"/>
              <a:t>Windows Live Services is a collection of applications and services that run on the </a:t>
            </a:r>
            <a:r>
              <a:rPr lang="en-US" dirty="0" smtClean="0"/>
              <a:t>Web</a:t>
            </a:r>
          </a:p>
          <a:p>
            <a:pPr algn="just">
              <a:lnSpc>
                <a:spcPct val="150000"/>
              </a:lnSpc>
            </a:pPr>
            <a:r>
              <a:rPr lang="en-US" dirty="0" smtClean="0"/>
              <a:t>Some </a:t>
            </a:r>
            <a:r>
              <a:rPr lang="en-US" dirty="0"/>
              <a:t>of these applications called Windows Live Essentials are add-ons to Windows and downloadable as </a:t>
            </a:r>
            <a:r>
              <a:rPr lang="en-US" dirty="0" smtClean="0"/>
              <a:t>applications.</a:t>
            </a:r>
          </a:p>
          <a:p>
            <a:pPr algn="just">
              <a:lnSpc>
                <a:spcPct val="150000"/>
              </a:lnSpc>
            </a:pPr>
            <a:r>
              <a:rPr lang="en-US" dirty="0" smtClean="0"/>
              <a:t>Other </a:t>
            </a:r>
            <a:r>
              <a:rPr lang="en-US" dirty="0"/>
              <a:t>Windows Live Services are standalone Web applications viewable in a </a:t>
            </a:r>
            <a:r>
              <a:rPr lang="en-US" dirty="0" smtClean="0"/>
              <a:t>browse.</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8</a:t>
            </a:fld>
            <a:endParaRPr lang="en-US" altLang="en-US"/>
          </a:p>
        </p:txBody>
      </p:sp>
    </p:spTree>
    <p:extLst>
      <p:ext uri="{BB962C8B-B14F-4D97-AF65-F5344CB8AC3E}">
        <p14:creationId xmlns:p14="http://schemas.microsoft.com/office/powerpoint/2010/main" val="9916556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6577</TotalTime>
  <Words>2581</Words>
  <Application>Microsoft Office PowerPoint</Application>
  <PresentationFormat>On-screen Show (4:3)</PresentationFormat>
  <Paragraphs>250</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Century Gothic</vt:lpstr>
      <vt:lpstr>Wingdings 3</vt:lpstr>
      <vt:lpstr>Wisp</vt:lpstr>
      <vt:lpstr>Chapter 10</vt:lpstr>
      <vt:lpstr>Learning Objectives</vt:lpstr>
      <vt:lpstr>Microsoft's developing cloud computing strategy</vt:lpstr>
      <vt:lpstr>Microsoft's developing cloud computing strategy</vt:lpstr>
      <vt:lpstr>PowerPoint Presentation</vt:lpstr>
      <vt:lpstr>What does success look like? </vt:lpstr>
      <vt:lpstr>Microsoft's developing cloud computing strategy</vt:lpstr>
      <vt:lpstr>Microsoft's developing cloud computing strategy</vt:lpstr>
      <vt:lpstr>Microsoft's developing cloud computing strategy</vt:lpstr>
      <vt:lpstr>Microsoft Cloud Services</vt:lpstr>
      <vt:lpstr>Microsoft Cloud Services</vt:lpstr>
      <vt:lpstr>Microsoft Cloud Services</vt:lpstr>
      <vt:lpstr>Defining the Windows Azure Platform</vt:lpstr>
      <vt:lpstr>Defining the Windows Azure Platform</vt:lpstr>
      <vt:lpstr>Windows Azure Platform</vt:lpstr>
      <vt:lpstr>Windows Azure Platform</vt:lpstr>
      <vt:lpstr>The software plus services approach</vt:lpstr>
      <vt:lpstr>The software plus services approach</vt:lpstr>
      <vt:lpstr>The software plus services approach</vt:lpstr>
      <vt:lpstr>The Azure Platform</vt:lpstr>
      <vt:lpstr>The Azure Platform</vt:lpstr>
      <vt:lpstr>The Azure Platform</vt:lpstr>
      <vt:lpstr>The Azure Platform</vt:lpstr>
      <vt:lpstr>The Windows Azure service</vt:lpstr>
      <vt:lpstr>PowerPoint Presentation</vt:lpstr>
      <vt:lpstr>Windows Azure AppFabric</vt:lpstr>
      <vt:lpstr>Windows Azure AppFabric</vt:lpstr>
      <vt:lpstr>Cross-Ref</vt:lpstr>
      <vt:lpstr>The steps are associated with Access Control:</vt:lpstr>
      <vt:lpstr>SQL Azure</vt:lpstr>
      <vt:lpstr>SQL Azure</vt:lpstr>
      <vt:lpstr>Windows Azure pricing</vt:lpstr>
      <vt:lpstr>Windows Azure pricing</vt:lpstr>
      <vt:lpstr>Windows Live Services</vt:lpstr>
      <vt:lpstr>Windows Live Services</vt:lpstr>
      <vt:lpstr>Windows Live Services</vt:lpstr>
      <vt:lpstr>Using Windows Live</vt:lpstr>
      <vt:lpstr>Windows Live Essentials</vt:lpstr>
      <vt:lpstr>Windows Live Home</vt:lpstr>
      <vt:lpstr>Windows Live for Mobile</vt:lpstr>
      <vt:lpstr>Windows Live for Mobile</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144</cp:revision>
  <dcterms:created xsi:type="dcterms:W3CDTF">2011-09-21T16:10:10Z</dcterms:created>
  <dcterms:modified xsi:type="dcterms:W3CDTF">2017-03-25T03:34:21Z</dcterms:modified>
</cp:coreProperties>
</file>