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40" r:id="rId1"/>
  </p:sldMasterIdLst>
  <p:notesMasterIdLst>
    <p:notesMasterId r:id="rId31"/>
  </p:notesMasterIdLst>
  <p:sldIdLst>
    <p:sldId id="256" r:id="rId2"/>
    <p:sldId id="257" r:id="rId3"/>
    <p:sldId id="377" r:id="rId4"/>
    <p:sldId id="397" r:id="rId5"/>
    <p:sldId id="399" r:id="rId6"/>
    <p:sldId id="400" r:id="rId7"/>
    <p:sldId id="401" r:id="rId8"/>
    <p:sldId id="402" r:id="rId9"/>
    <p:sldId id="403" r:id="rId10"/>
    <p:sldId id="398" r:id="rId11"/>
    <p:sldId id="363" r:id="rId12"/>
    <p:sldId id="405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7" r:id="rId23"/>
    <p:sldId id="418" r:id="rId24"/>
    <p:sldId id="419" r:id="rId25"/>
    <p:sldId id="420" r:id="rId26"/>
    <p:sldId id="421" r:id="rId27"/>
    <p:sldId id="404" r:id="rId28"/>
    <p:sldId id="408" r:id="rId29"/>
    <p:sldId id="31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228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9C8CB7-5786-483E-AC80-70CACBC1BE54}" type="datetimeFigureOut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75F9B1-C2A4-455B-B287-FE6872AF6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59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B37185-8433-4153-9EC1-CDC8227C6373}" type="slidenum">
              <a:rPr lang="en-US" altLang="en-US" smtClean="0"/>
              <a:pPr>
                <a:spcBef>
                  <a:spcPct val="0"/>
                </a:spcBef>
              </a:pPr>
              <a:t>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24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B6604-FD9A-4C07-A426-18BE36A52CC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B5C38-BFFC-4951-A738-AA885F8376CF}" type="datetime1">
              <a:rPr lang="en-US"/>
              <a:pPr>
                <a:defRPr/>
              </a:pPr>
              <a:t>3/25/2017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B8DC797-1A8B-48A6-A253-6C3FCDA551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9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5BF1-677C-4D80-B195-36416E37E5AF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983B8-4C2F-4693-B41F-973E9F9D1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559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977-5C6C-4A71-947B-CA74FEA54A54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5E2A-F6D8-44E8-96D8-B860022A5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3724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C1270-0B1C-42CD-8684-1D1E9E72381F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E758-6DFF-4D98-85FB-1B69D63D3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23081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21243-EF59-4686-BE99-1AD86F045C2E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86A77-313C-4A03-B758-905E05E77A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94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6262-383C-4222-9902-C6DC8E9D8005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28C89-8FDB-47A3-9865-2D2CD1649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1949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252-4520-432E-8B61-688FECFC3C1B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8C6B100-2EF1-4D13-8621-9468ABAF9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6F8BA-1628-4966-8EC0-0AA01B58E5B4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4AA7BCB-4F12-49C1-8758-59B4E234D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0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5D37-EFC4-4BAF-BF67-B68175B57625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787400"/>
            <a:ext cx="86836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398D13DE-68E5-4CF5-B20C-79155BC50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3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574D-01F4-45F2-81D0-2D2BB2F5A710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4991-ABBE-478E-AA30-D8AB4476C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76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972-7711-497A-9DED-A2FEC50CF851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5628-47FF-4851-BFB1-C4FEDAEE3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4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A9AF-14BC-4FD8-9AD4-E00F41F9ED2F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640-2CD0-4E0A-90ED-564D9E0FA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9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F8D57-CEDA-45A3-91AC-8758152BE884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ABCC-1420-4FDC-9224-89B63CF1D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0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B840A-8BFE-4475-9676-95D07CB23CB8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A2DC65D-883D-418D-9350-B893958F7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8C4A0-5D62-401A-AD7E-8AD2837B81D3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DDB917A-A70F-4BAF-8516-CDB99C4B3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8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3713-B4EF-4E1A-A0FD-21C435B2530A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6650BCE-8329-4568-B7AA-6E9066EE6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DDDBAD-7D84-42D7-9E95-868EA622E1F6}" type="datetime1">
              <a:rPr lang="en-US"/>
              <a:pPr>
                <a:defRPr/>
              </a:pPr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D9478DB-4F32-4B0B-A350-4156F84C5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>
          <a:xfrm>
            <a:off x="1943100" y="2514600"/>
            <a:ext cx="6599238" cy="22621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</a:t>
            </a:r>
            <a:r>
              <a:rPr lang="en-US" altLang="en-US" dirty="0" smtClean="0"/>
              <a:t>11</a:t>
            </a:r>
            <a:endParaRPr lang="en-US" altLang="en-US" dirty="0" smtClean="0"/>
          </a:p>
        </p:txBody>
      </p:sp>
      <p:sp>
        <p:nvSpPr>
          <p:cNvPr id="11267" name="Subtitle 4"/>
          <p:cNvSpPr>
            <a:spLocks noGrp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Managing the </a:t>
            </a:r>
            <a:r>
              <a:rPr lang="en-US" dirty="0" smtClean="0"/>
              <a:t>Cloud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56424"/>
          </a:xfrm>
        </p:spPr>
        <p:txBody>
          <a:bodyPr/>
          <a:lstStyle/>
          <a:p>
            <a:r>
              <a:rPr lang="en-US" dirty="0"/>
              <a:t>Management responsibilities by service model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32" y="1905000"/>
            <a:ext cx="6596467" cy="46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0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09"/>
            <a:ext cx="6589199" cy="1244856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Intune is Microsoft's cloud-based management </a:t>
            </a:r>
            <a:r>
              <a:rPr lang="en-US" dirty="0" smtClean="0">
                <a:cs typeface="Times New Roman" panose="02020603050405020304" pitchFamily="18" charset="0"/>
              </a:rPr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199"/>
            <a:ext cx="6705600" cy="40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  <a:cs typeface="Times New Roman" panose="02020603050405020304" pitchFamily="18" charset="0"/>
              </a:rPr>
              <a:t>Lifecycle management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391399" cy="4539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management program has to touch on each of the six different stages in that lifecycle: </a:t>
            </a:r>
            <a:endParaRPr lang="en-US" dirty="0" smtClean="0"/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>
                <a:cs typeface="Times New Roman" panose="02020603050405020304" pitchFamily="18" charset="0"/>
              </a:rPr>
              <a:t>definition of the service as a template for creating </a:t>
            </a:r>
            <a:r>
              <a:rPr lang="en-US" dirty="0" smtClean="0">
                <a:cs typeface="Times New Roman" panose="02020603050405020304" pitchFamily="18" charset="0"/>
              </a:rPr>
              <a:t>instances. Tasks </a:t>
            </a:r>
            <a:r>
              <a:rPr lang="en-US" dirty="0">
                <a:cs typeface="Times New Roman" panose="02020603050405020304" pitchFamily="18" charset="0"/>
              </a:rPr>
              <a:t>performed in Phase 1 include the creation, updating, and deletion of service </a:t>
            </a:r>
            <a:r>
              <a:rPr lang="en-US" dirty="0" smtClean="0">
                <a:cs typeface="Times New Roman" panose="02020603050405020304" pitchFamily="18" charset="0"/>
              </a:rPr>
              <a:t>templates.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Client </a:t>
            </a:r>
            <a:r>
              <a:rPr lang="en-US" dirty="0">
                <a:cs typeface="Times New Roman" panose="02020603050405020304" pitchFamily="18" charset="0"/>
              </a:rPr>
              <a:t>interactions with the service, usually through an SLA (Service Level Agreement) </a:t>
            </a:r>
            <a:r>
              <a:rPr lang="en-US" dirty="0" smtClean="0">
                <a:cs typeface="Times New Roman" panose="02020603050405020304" pitchFamily="18" charset="0"/>
              </a:rPr>
              <a:t>contract. This </a:t>
            </a:r>
            <a:r>
              <a:rPr lang="en-US" dirty="0">
                <a:cs typeface="Times New Roman" panose="02020603050405020304" pitchFamily="18" charset="0"/>
              </a:rPr>
              <a:t>phase manages client relationships and creates and manages service contracts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The deployment of an instance to the cloud and the runtime management of instances. Tasks performed in Phase 3 include the creation, updating, and deletion of service offerings.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  <a:cs typeface="Times New Roman" panose="02020603050405020304" pitchFamily="18" charset="0"/>
              </a:rPr>
              <a:t>Lifecycle management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71600"/>
            <a:ext cx="7162800" cy="4539622"/>
          </a:xfrm>
        </p:spPr>
        <p:txBody>
          <a:bodyPr/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>
                <a:cs typeface="Times New Roman" panose="02020603050405020304" pitchFamily="18" charset="0"/>
              </a:rPr>
              <a:t>definition of the attributes of the service while in operation and performance of modifications of </a:t>
            </a:r>
            <a:r>
              <a:rPr lang="en-US" dirty="0" smtClean="0">
                <a:cs typeface="Times New Roman" panose="02020603050405020304" pitchFamily="18" charset="0"/>
              </a:rPr>
              <a:t>its properties. The </a:t>
            </a:r>
            <a:r>
              <a:rPr lang="en-US" dirty="0">
                <a:cs typeface="Times New Roman" panose="02020603050405020304" pitchFamily="18" charset="0"/>
              </a:rPr>
              <a:t>chief task during this management phase is to perform service optimization and </a:t>
            </a:r>
            <a:r>
              <a:rPr lang="en-US" dirty="0" smtClean="0">
                <a:cs typeface="Times New Roman" panose="02020603050405020304" pitchFamily="18" charset="0"/>
              </a:rPr>
              <a:t>customization.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anose="02020603050405020304" pitchFamily="18" charset="0"/>
              </a:rPr>
              <a:t>Management of the operation of instances and routine maintenance. During Phase 5, you must monitor resources, track and respond to events, and perform reporting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and billing functions.</a:t>
            </a:r>
            <a:endParaRPr lang="en-US" dirty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anose="02020603050405020304" pitchFamily="18" charset="0"/>
              </a:rPr>
              <a:t>Retirement of the service. End of life tasks include data protection and system migration, archiving, and service contract termination.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18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Cloud </a:t>
            </a:r>
            <a:r>
              <a:rPr lang="vi-VN" dirty="0" smtClean="0">
                <a:latin typeface="Century Gothic (Headings)"/>
              </a:rPr>
              <a:t>Management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vi-VN" dirty="0" smtClean="0">
                <a:latin typeface="Century Gothic (Headings)"/>
              </a:rPr>
              <a:t>Products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690575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Cloud management software and services is a very young industry, and as such, it has a very large number of companies, some with new products and others with older products competing in this </a:t>
            </a:r>
            <a:r>
              <a:rPr lang="en-US" dirty="0" smtClean="0">
                <a:cs typeface="Times New Roman" panose="02020603050405020304" pitchFamily="18" charset="0"/>
              </a:rPr>
              <a:t>area.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Some </a:t>
            </a:r>
            <a:r>
              <a:rPr lang="en-US" dirty="0">
                <a:cs typeface="Times New Roman" panose="02020603050405020304" pitchFamily="18" charset="0"/>
              </a:rPr>
              <a:t>of the current players in this market, along with the products they either are offering or are promising in the very near future.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When </a:t>
            </a:r>
            <a:r>
              <a:rPr lang="en-US" dirty="0">
                <a:cs typeface="Times New Roman" panose="02020603050405020304" pitchFamily="18" charset="0"/>
              </a:rPr>
              <a:t>considering products in cloud management, you should be aware that—as in all new areas of technology—there is considerable churn as companies grow, get acquired, or fail along the way.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5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Cloud </a:t>
            </a:r>
            <a:r>
              <a:rPr lang="vi-VN" dirty="0" smtClean="0">
                <a:latin typeface="Century Gothic (Headings)"/>
              </a:rPr>
              <a:t>Management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vi-VN" dirty="0" smtClean="0">
                <a:latin typeface="Century Gothic (Headings)"/>
              </a:rPr>
              <a:t>Products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690575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The core management features offered by most cloud management service products include the </a:t>
            </a:r>
            <a:r>
              <a:rPr lang="en-US" dirty="0" smtClean="0">
                <a:cs typeface="Times New Roman" panose="02020603050405020304" pitchFamily="18" charset="0"/>
              </a:rPr>
              <a:t>following: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Support </a:t>
            </a:r>
            <a:r>
              <a:rPr lang="en-US" sz="1600" dirty="0">
                <a:cs typeface="Times New Roman" panose="02020603050405020304" pitchFamily="18" charset="0"/>
              </a:rPr>
              <a:t>of different cloud </a:t>
            </a:r>
            <a:r>
              <a:rPr lang="en-US" sz="1600" dirty="0" smtClean="0">
                <a:cs typeface="Times New Roman" panose="02020603050405020304" pitchFamily="18" charset="0"/>
              </a:rPr>
              <a:t>types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Creation </a:t>
            </a:r>
            <a:r>
              <a:rPr lang="en-US" sz="1600" dirty="0">
                <a:cs typeface="Times New Roman" panose="02020603050405020304" pitchFamily="18" charset="0"/>
              </a:rPr>
              <a:t>and provisioning of different types of cloud resources, such as machine instances, </a:t>
            </a:r>
            <a:r>
              <a:rPr lang="en-US" sz="1600" dirty="0" smtClean="0">
                <a:cs typeface="Times New Roman" panose="02020603050405020304" pitchFamily="18" charset="0"/>
              </a:rPr>
              <a:t>storage,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cs typeface="Times New Roman" panose="02020603050405020304" pitchFamily="18" charset="0"/>
              </a:rPr>
              <a:t>or </a:t>
            </a:r>
            <a:r>
              <a:rPr lang="en-US" sz="1600" dirty="0">
                <a:cs typeface="Times New Roman" panose="02020603050405020304" pitchFamily="18" charset="0"/>
              </a:rPr>
              <a:t>staged </a:t>
            </a:r>
            <a:r>
              <a:rPr lang="en-US" sz="1600" dirty="0" smtClean="0">
                <a:cs typeface="Times New Roman" panose="02020603050405020304" pitchFamily="18" charset="0"/>
              </a:rPr>
              <a:t>applications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Performance </a:t>
            </a:r>
            <a:r>
              <a:rPr lang="en-US" sz="1600" dirty="0">
                <a:cs typeface="Times New Roman" panose="02020603050405020304" pitchFamily="18" charset="0"/>
              </a:rPr>
              <a:t>reporting including availability and uptime, response time, resource quota usage, and </a:t>
            </a:r>
            <a:r>
              <a:rPr lang="en-US" sz="1600" dirty="0" smtClean="0">
                <a:cs typeface="Times New Roman" panose="02020603050405020304" pitchFamily="18" charset="0"/>
              </a:rPr>
              <a:t>other characteristics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The </a:t>
            </a:r>
            <a:r>
              <a:rPr lang="en-US" sz="1600" dirty="0">
                <a:cs typeface="Times New Roman" panose="02020603050405020304" pitchFamily="18" charset="0"/>
              </a:rPr>
              <a:t>creation of dashboards that can be customized for a particular client's needs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11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Cloud </a:t>
            </a:r>
            <a:r>
              <a:rPr lang="vi-VN" dirty="0" smtClean="0">
                <a:latin typeface="Century Gothic (Headings)"/>
              </a:rPr>
              <a:t>Management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vi-VN" dirty="0" smtClean="0">
                <a:latin typeface="Century Gothic (Headings)"/>
              </a:rPr>
              <a:t>Products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690575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Automated deployment on IaaS systems represents one class of cloud management services. One </a:t>
            </a:r>
            <a:r>
              <a:rPr lang="en-US" dirty="0" smtClean="0">
                <a:cs typeface="Times New Roman" panose="02020603050405020304" pitchFamily="18" charset="0"/>
              </a:rPr>
              <a:t>of the more </a:t>
            </a:r>
            <a:r>
              <a:rPr lang="en-US" dirty="0">
                <a:cs typeface="Times New Roman" panose="02020603050405020304" pitchFamily="18" charset="0"/>
              </a:rPr>
              <a:t>interesting and successful vendors in this area is </a:t>
            </a:r>
            <a:r>
              <a:rPr lang="en-US" dirty="0" err="1">
                <a:cs typeface="Times New Roman" panose="02020603050405020304" pitchFamily="18" charset="0"/>
              </a:rPr>
              <a:t>Rightscale</a:t>
            </a:r>
            <a:r>
              <a:rPr lang="en-US" dirty="0">
                <a:cs typeface="Times New Roman" panose="02020603050405020304" pitchFamily="18" charset="0"/>
              </a:rPr>
              <a:t> (http://www.rightscale.com/) whose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software allows clients to stage and manage applications on AWS (Amazon Web Service), </a:t>
            </a:r>
            <a:r>
              <a:rPr lang="en-US" dirty="0" smtClean="0">
                <a:cs typeface="Times New Roman" panose="02020603050405020304" pitchFamily="18" charset="0"/>
              </a:rPr>
              <a:t>Eucalyptus, Rackspace</a:t>
            </a:r>
            <a:r>
              <a:rPr lang="en-US" dirty="0">
                <a:cs typeface="Times New Roman" panose="02020603050405020304" pitchFamily="18" charset="0"/>
              </a:rPr>
              <a:t>, and the Chef </a:t>
            </a:r>
            <a:r>
              <a:rPr lang="en-US" dirty="0" err="1">
                <a:cs typeface="Times New Roman" panose="02020603050405020304" pitchFamily="18" charset="0"/>
              </a:rPr>
              <a:t>Multicloud</a:t>
            </a:r>
            <a:r>
              <a:rPr lang="en-US" dirty="0">
                <a:cs typeface="Times New Roman" panose="02020603050405020304" pitchFamily="18" charset="0"/>
              </a:rPr>
              <a:t> framework or a combination of these cloud </a:t>
            </a:r>
            <a:r>
              <a:rPr lang="en-US" dirty="0" smtClean="0">
                <a:cs typeface="Times New Roman" panose="02020603050405020304" pitchFamily="18" charset="0"/>
              </a:rPr>
              <a:t>types. </a:t>
            </a:r>
            <a:r>
              <a:rPr lang="en-US" dirty="0" err="1" smtClean="0">
                <a:cs typeface="Times New Roman" panose="02020603050405020304" pitchFamily="18" charset="0"/>
              </a:rPr>
              <a:t>Rightscale</a:t>
            </a:r>
            <a:r>
              <a:rPr lang="en-US" dirty="0" smtClean="0">
                <a:cs typeface="Times New Roman" panose="02020603050405020304" pitchFamily="18" charset="0"/>
              </a:rPr>
              <a:t> creates </a:t>
            </a:r>
            <a:r>
              <a:rPr lang="en-US" dirty="0">
                <a:cs typeface="Times New Roman" panose="02020603050405020304" pitchFamily="18" charset="0"/>
              </a:rPr>
              <a:t>cloud-ready server templates and provides the automation and orchestration necessary to </a:t>
            </a:r>
            <a:r>
              <a:rPr lang="en-US" dirty="0" smtClean="0">
                <a:cs typeface="Times New Roman" panose="02020603050405020304" pitchFamily="18" charset="0"/>
              </a:rPr>
              <a:t>deploy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35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Cloud </a:t>
            </a:r>
            <a:r>
              <a:rPr lang="vi-VN" dirty="0" smtClean="0">
                <a:latin typeface="Century Gothic (Headings)"/>
              </a:rPr>
              <a:t>Management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vi-VN" dirty="0" smtClean="0">
                <a:latin typeface="Century Gothic (Headings)"/>
              </a:rPr>
              <a:t>Products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708660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>
                <a:cs typeface="Times New Roman" panose="02020603050405020304" pitchFamily="18" charset="0"/>
              </a:rPr>
              <a:t>Cloudkick</a:t>
            </a:r>
            <a:r>
              <a:rPr lang="en-US" dirty="0">
                <a:cs typeface="Times New Roman" panose="02020603050405020304" pitchFamily="18" charset="0"/>
              </a:rPr>
              <a:t> (https://www.cloudkick.com/) is another infrastructure monitoring solution that is well regarded. Its service is noted for being agnostic and working with multiple vendor cloud platforms. The </a:t>
            </a:r>
            <a:r>
              <a:rPr lang="en-US" dirty="0" err="1">
                <a:cs typeface="Times New Roman" panose="02020603050405020304" pitchFamily="18" charset="0"/>
              </a:rPr>
              <a:t>Cloudkick</a:t>
            </a:r>
            <a:r>
              <a:rPr lang="en-US" dirty="0">
                <a:cs typeface="Times New Roman" panose="02020603050405020304" pitchFamily="18" charset="0"/>
              </a:rPr>
              <a:t> user interface is designed for rapid deployment assessment, and its at-a-glance-monitoring Insight module is particularly easy to use.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All of the service models support monitoring solutions, most often through interaction with the service API. Tapping into a service API allows management software to perform command actions that a </a:t>
            </a:r>
            <a:r>
              <a:rPr lang="en-US" dirty="0" smtClean="0">
                <a:cs typeface="Times New Roman" panose="02020603050405020304" pitchFamily="18" charset="0"/>
              </a:rPr>
              <a:t>user would </a:t>
            </a:r>
            <a:r>
              <a:rPr lang="en-US" dirty="0">
                <a:cs typeface="Times New Roman" panose="02020603050405020304" pitchFamily="18" charset="0"/>
              </a:rPr>
              <a:t>normally perform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9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Cloud </a:t>
            </a:r>
            <a:r>
              <a:rPr lang="vi-VN" dirty="0" smtClean="0">
                <a:latin typeface="Century Gothic (Headings)"/>
              </a:rPr>
              <a:t>Management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vi-VN" dirty="0" smtClean="0">
                <a:latin typeface="Century Gothic (Headings)"/>
              </a:rPr>
              <a:t>Products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708660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vi-VN" dirty="0">
                <a:latin typeface="Century Gothic (Body)"/>
              </a:rPr>
              <a:t>ManageIQ (http://www manageiq.com/) and Service-now.com offer an integrated cloud stack that combines the ManageIQ Enterprise Virtualization Management Suite with Service-Now.com's ITSM SaaS service. The system has offers management, discovery, CMDB synchronization, and automated provisioning services. </a:t>
            </a:r>
            <a:endParaRPr lang="en-US" dirty="0">
              <a:latin typeface="Century Gothic (Body)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 (Body)"/>
                <a:cs typeface="Times New Roman" panose="02020603050405020304" pitchFamily="18" charset="0"/>
              </a:rPr>
              <a:t>Pareto Networks (http://www.paretonetworks.com/) has a cloud computing service that can monitor and manage distributed network services using a physical or virtual appliance. </a:t>
            </a:r>
            <a:br>
              <a:rPr lang="en-US" dirty="0">
                <a:latin typeface="Century Gothic (Body)"/>
                <a:cs typeface="Times New Roman" panose="02020603050405020304" pitchFamily="18" charset="0"/>
              </a:rPr>
            </a:br>
            <a:r>
              <a:rPr lang="en-US" dirty="0">
                <a:latin typeface="Century Gothic (Body)"/>
                <a:cs typeface="Times New Roman" panose="02020603050405020304" pitchFamily="18" charset="0"/>
              </a:rPr>
              <a:t>The system can be used to control and provision network services. Pareto Networks plans to add an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API to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this service.</a:t>
            </a:r>
            <a:endParaRPr lang="en-US" dirty="0" smtClean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70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28490"/>
          </a:xfrm>
        </p:spPr>
        <p:txBody>
          <a:bodyPr/>
          <a:lstStyle/>
          <a:p>
            <a:pPr algn="just"/>
            <a:r>
              <a:rPr lang="vi-VN" dirty="0"/>
              <a:t>Emerging Cloud Management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7086600" cy="4383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cloud service providers use different technologies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for creating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and managing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cloud resources.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Cloud providers are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going to be under considerable pressure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from large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cloud users like the federal government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to conform to standards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and make their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systems interoperable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with one another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 (Body)"/>
                <a:cs typeface="Times New Roman" panose="02020603050405020304" pitchFamily="18" charset="0"/>
              </a:rPr>
              <a:t>No entity is likely to want to make a major investment in a service that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a silo or from which data is difficult to stage or to extract.</a:t>
            </a:r>
            <a:endParaRPr lang="en-US" dirty="0" smtClean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2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43100" y="1676400"/>
            <a:ext cx="6591300" cy="43434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Learning about network management software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Viewing the essential monitoring features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Using lifecycle management techniques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Discovering emerging network management interoperability standards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rPr>
              <a:t>Copyright © 2016 FPT University</a:t>
            </a:r>
            <a:endParaRPr lang="es-ES">
              <a:solidFill>
                <a:schemeClr val="tx2">
                  <a:shade val="9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212DAC9D-A599-409C-BE68-AE077E95BC36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/>
              <a:t>DMTF cloud management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360024" cy="4383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The Distributed Management Task </a:t>
            </a:r>
            <a:r>
              <a:rPr lang="en-US" dirty="0" smtClean="0">
                <a:cs typeface="Times New Roman" panose="02020603050405020304" pitchFamily="18" charset="0"/>
              </a:rPr>
              <a:t>Force is </a:t>
            </a:r>
            <a:r>
              <a:rPr lang="en-US" dirty="0">
                <a:cs typeface="Times New Roman" panose="02020603050405020304" pitchFamily="18" charset="0"/>
              </a:rPr>
              <a:t>an industry organization that develops industry system management standards for platform interoperability. Its membership is a “who's who” in computing, and since its founding in 1992, the group has been responsible for several industry standards, most notably the Common Information Model (CIM).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A recent standard called the Virtualization Management Initiative (VMAN) was developed to extend CIM to virtual computer system management. VMAN has resulted in the creation of the Open Virtualization Format (OVF</a:t>
            </a:r>
            <a:r>
              <a:rPr lang="en-US" dirty="0" smtClean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46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/>
              <a:t>DMTF cloud management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7360024" cy="40782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It </a:t>
            </a:r>
            <a:r>
              <a:rPr lang="en-US" dirty="0">
                <a:cs typeface="Times New Roman" panose="02020603050405020304" pitchFamily="18" charset="0"/>
              </a:rPr>
              <a:t>was, therefore, a natural extension of the work that DMTF does in virtualization to solve management issues in cloud computing. DMTF has created a working group called the Open Cloud Standards Incubator (OCSI) to help develop interoperability standards for managing interactions between and in public, private, and hybrid cloud systems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11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 (Headings)"/>
              </a:rPr>
              <a:t>C</a:t>
            </a:r>
            <a:r>
              <a:rPr lang="vi-VN" dirty="0" smtClean="0">
                <a:latin typeface="Century Gothic (Headings)"/>
              </a:rPr>
              <a:t>loud </a:t>
            </a:r>
            <a:r>
              <a:rPr lang="vi-VN" dirty="0">
                <a:latin typeface="Century Gothic (Headings)"/>
              </a:rPr>
              <a:t>Commons and </a:t>
            </a:r>
            <a:r>
              <a:rPr lang="vi-VN" dirty="0" smtClean="0">
                <a:latin typeface="Century Gothic (Headings)"/>
              </a:rPr>
              <a:t>SMI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655320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 (Body)"/>
                <a:cs typeface="Times New Roman" panose="02020603050405020304" pitchFamily="18" charset="0"/>
              </a:rPr>
              <a:t>CA Technologies (http://www.ca.com), the company once known as Computer Associates, has taken some of its technologies in measuring distributed network performance metrics and repositioned its products as the following: </a:t>
            </a:r>
            <a:endParaRPr lang="en-US" dirty="0" smtClean="0">
              <a:latin typeface="Century Gothic (Body)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sz="1600" dirty="0" smtClean="0">
                <a:latin typeface="Century Gothic (Body)"/>
              </a:rPr>
              <a:t>CA </a:t>
            </a:r>
            <a:r>
              <a:rPr lang="vi-VN" sz="1600" dirty="0">
                <a:latin typeface="Century Gothic (Body)"/>
              </a:rPr>
              <a:t>Cloud Insight, a cloud metrics measurement </a:t>
            </a:r>
            <a:r>
              <a:rPr lang="vi-VN" sz="1600" dirty="0" smtClean="0">
                <a:latin typeface="Century Gothic (Body)"/>
              </a:rPr>
              <a:t>service</a:t>
            </a:r>
            <a:endParaRPr lang="en-US" dirty="0">
              <a:latin typeface="Century Gothic (Body)"/>
            </a:endParaRPr>
          </a:p>
          <a:p>
            <a:pPr lvl="1" algn="just">
              <a:lnSpc>
                <a:spcPct val="150000"/>
              </a:lnSpc>
            </a:pPr>
            <a:r>
              <a:rPr lang="vi-VN" sz="1600" dirty="0" smtClean="0">
                <a:latin typeface="Century Gothic (Body)"/>
              </a:rPr>
              <a:t>CA </a:t>
            </a:r>
            <a:r>
              <a:rPr lang="vi-VN" sz="1600" dirty="0">
                <a:latin typeface="Century Gothic (Body)"/>
              </a:rPr>
              <a:t>Cloud Compose, a deployment </a:t>
            </a:r>
            <a:r>
              <a:rPr lang="vi-VN" sz="1600" dirty="0" smtClean="0">
                <a:latin typeface="Century Gothic (Body)"/>
              </a:rPr>
              <a:t>service</a:t>
            </a:r>
            <a:endParaRPr lang="en-US" dirty="0">
              <a:latin typeface="Century Gothic (Body)"/>
            </a:endParaRPr>
          </a:p>
          <a:p>
            <a:pPr lvl="1" algn="just">
              <a:lnSpc>
                <a:spcPct val="150000"/>
              </a:lnSpc>
            </a:pPr>
            <a:r>
              <a:rPr lang="vi-VN" sz="1600" dirty="0" smtClean="0">
                <a:latin typeface="Century Gothic (Body)"/>
              </a:rPr>
              <a:t>CA </a:t>
            </a:r>
            <a:r>
              <a:rPr lang="vi-VN" sz="1600" dirty="0">
                <a:latin typeface="Century Gothic (Body)"/>
              </a:rPr>
              <a:t>Cloud Optimize, a cloud optimization </a:t>
            </a:r>
            <a:r>
              <a:rPr lang="vi-VN" sz="1600" dirty="0" smtClean="0">
                <a:latin typeface="Century Gothic (Body)"/>
              </a:rPr>
              <a:t>service</a:t>
            </a:r>
            <a:endParaRPr lang="en-US" dirty="0">
              <a:latin typeface="Century Gothic (Body)"/>
            </a:endParaRPr>
          </a:p>
          <a:p>
            <a:pPr lvl="1" algn="just">
              <a:lnSpc>
                <a:spcPct val="150000"/>
              </a:lnSpc>
            </a:pPr>
            <a:r>
              <a:rPr lang="vi-VN" sz="1600" dirty="0" smtClean="0">
                <a:latin typeface="Century Gothic (Body)"/>
              </a:rPr>
              <a:t>CA </a:t>
            </a:r>
            <a:r>
              <a:rPr lang="vi-VN" sz="1600" dirty="0">
                <a:latin typeface="Century Gothic (Body)"/>
              </a:rPr>
              <a:t>Cloud Orchestrate, a workflow control and policy based automation </a:t>
            </a:r>
            <a:r>
              <a:rPr lang="vi-VN" sz="1600" dirty="0" smtClean="0">
                <a:latin typeface="Century Gothic (Body)"/>
              </a:rPr>
              <a:t>service</a:t>
            </a:r>
            <a:endParaRPr lang="en-US" dirty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12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 (Headings)"/>
              </a:rPr>
              <a:t>C</a:t>
            </a:r>
            <a:r>
              <a:rPr lang="vi-VN" dirty="0" smtClean="0">
                <a:latin typeface="Century Gothic (Headings)"/>
              </a:rPr>
              <a:t>loud </a:t>
            </a:r>
            <a:r>
              <a:rPr lang="vi-VN" dirty="0">
                <a:latin typeface="Century Gothic (Headings)"/>
              </a:rPr>
              <a:t>Commons and </a:t>
            </a:r>
            <a:r>
              <a:rPr lang="vi-VN" dirty="0" smtClean="0">
                <a:latin typeface="Century Gothic (Headings)"/>
              </a:rPr>
              <a:t>SMI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6553200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CA </a:t>
            </a:r>
            <a:r>
              <a:rPr lang="en-US" dirty="0">
                <a:cs typeface="Times New Roman" panose="02020603050405020304" pitchFamily="18" charset="0"/>
              </a:rPr>
              <a:t>has lots of experience in this area through its </a:t>
            </a:r>
            <a:r>
              <a:rPr lang="en-US" dirty="0" err="1">
                <a:cs typeface="Times New Roman" panose="02020603050405020304" pitchFamily="18" charset="0"/>
              </a:rPr>
              <a:t>Unicenter</a:t>
            </a:r>
            <a:r>
              <a:rPr lang="en-US" dirty="0">
                <a:cs typeface="Times New Roman" panose="02020603050405020304" pitchFamily="18" charset="0"/>
              </a:rPr>
              <a:t> management suite and the products that were spawned from it. The company also has invested in cloud vendors such as 3Tera, </a:t>
            </a:r>
            <a:r>
              <a:rPr lang="en-US" dirty="0" err="1">
                <a:cs typeface="Times New Roman" panose="02020603050405020304" pitchFamily="18" charset="0"/>
              </a:rPr>
              <a:t>Oblicore</a:t>
            </a:r>
            <a:r>
              <a:rPr lang="en-US" dirty="0">
                <a:cs typeface="Times New Roman" panose="02020603050405020304" pitchFamily="18" charset="0"/>
              </a:rPr>
              <a:t>, and Cassatt to create their cloud services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To demonstrate the potential of cloud-based metrics, the Cloud Commons has built a dashboard called the </a:t>
            </a:r>
            <a:r>
              <a:rPr lang="en-US" dirty="0" smtClean="0">
                <a:cs typeface="Times New Roman" panose="02020603050405020304" pitchFamily="18" charset="0"/>
              </a:rPr>
              <a:t>Cloud Sensor </a:t>
            </a:r>
            <a:r>
              <a:rPr lang="en-US" dirty="0">
                <a:cs typeface="Times New Roman" panose="02020603050405020304" pitchFamily="18" charset="0"/>
              </a:rPr>
              <a:t>that monitors the performance of the major cloud-based services </a:t>
            </a:r>
            <a:r>
              <a:rPr lang="en-US" dirty="0" smtClean="0">
                <a:cs typeface="Times New Roman" panose="02020603050405020304" pitchFamily="18" charset="0"/>
              </a:rPr>
              <a:t>in real </a:t>
            </a:r>
            <a:r>
              <a:rPr lang="en-US" dirty="0">
                <a:cs typeface="Times New Roman" panose="02020603050405020304" pitchFamily="18" charset="0"/>
              </a:rPr>
              <a:t>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04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 (Headings)"/>
              </a:rPr>
              <a:t>C</a:t>
            </a:r>
            <a:r>
              <a:rPr lang="vi-VN" dirty="0" smtClean="0">
                <a:latin typeface="Century Gothic (Headings)"/>
              </a:rPr>
              <a:t>loud </a:t>
            </a:r>
            <a:r>
              <a:rPr lang="vi-VN" dirty="0">
                <a:latin typeface="Century Gothic (Headings)"/>
              </a:rPr>
              <a:t>Commons and </a:t>
            </a:r>
            <a:r>
              <a:rPr lang="vi-VN" dirty="0" smtClean="0">
                <a:latin typeface="Century Gothic (Headings)"/>
              </a:rPr>
              <a:t>SMI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064188" cy="47640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This tool measures the performance of the </a:t>
            </a:r>
            <a:r>
              <a:rPr lang="en-US" dirty="0" smtClean="0">
                <a:cs typeface="Times New Roman" panose="02020603050405020304" pitchFamily="18" charset="0"/>
              </a:rPr>
              <a:t>following: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RackSpace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file creation and </a:t>
            </a:r>
            <a:r>
              <a:rPr lang="en-US" dirty="0" smtClean="0">
                <a:cs typeface="Times New Roman" panose="02020603050405020304" pitchFamily="18" charset="0"/>
              </a:rPr>
              <a:t>deletion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E-mail </a:t>
            </a:r>
            <a:r>
              <a:rPr lang="en-US" dirty="0">
                <a:cs typeface="Times New Roman" panose="02020603050405020304" pitchFamily="18" charset="0"/>
              </a:rPr>
              <a:t>availability (system uptime) based on Google Gmail, Windows Live Hotmail, and Yahoo! </a:t>
            </a:r>
            <a:r>
              <a:rPr lang="en-US" dirty="0" smtClean="0">
                <a:cs typeface="Times New Roman" panose="02020603050405020304" pitchFamily="18" charset="0"/>
              </a:rPr>
              <a:t>Mail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Amazon </a:t>
            </a:r>
            <a:r>
              <a:rPr lang="en-US" dirty="0">
                <a:cs typeface="Times New Roman" panose="02020603050405020304" pitchFamily="18" charset="0"/>
              </a:rPr>
              <a:t>Web Services server creation/destruction times at four AWS </a:t>
            </a:r>
            <a:r>
              <a:rPr lang="en-US" dirty="0" smtClean="0">
                <a:cs typeface="Times New Roman" panose="02020603050405020304" pitchFamily="18" charset="0"/>
              </a:rPr>
              <a:t>sites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Dashboard </a:t>
            </a:r>
            <a:r>
              <a:rPr lang="en-US" dirty="0">
                <a:cs typeface="Times New Roman" panose="02020603050405020304" pitchFamily="18" charset="0"/>
              </a:rPr>
              <a:t>Response Times for the consoles of </a:t>
            </a:r>
            <a:r>
              <a:rPr lang="en-US" dirty="0" err="1">
                <a:cs typeface="Times New Roman" panose="02020603050405020304" pitchFamily="18" charset="0"/>
              </a:rPr>
              <a:t>AWS.Amazon</a:t>
            </a:r>
            <a:r>
              <a:rPr lang="en-US" dirty="0">
                <a:cs typeface="Times New Roman" panose="02020603050405020304" pitchFamily="18" charset="0"/>
              </a:rPr>
              <a:t>, Google App Status, </a:t>
            </a:r>
            <a:r>
              <a:rPr lang="en-US" dirty="0" err="1">
                <a:cs typeface="Times New Roman" panose="02020603050405020304" pitchFamily="18" charset="0"/>
              </a:rPr>
              <a:t>RackSpace</a:t>
            </a:r>
            <a:r>
              <a:rPr lang="en-US" dirty="0">
                <a:cs typeface="Times New Roman" panose="02020603050405020304" pitchFamily="18" charset="0"/>
              </a:rPr>
              <a:t> Cloud, and </a:t>
            </a:r>
            <a:r>
              <a:rPr lang="en-US" dirty="0" err="1" smtClean="0">
                <a:cs typeface="Times New Roman" panose="02020603050405020304" pitchFamily="18" charset="0"/>
              </a:rPr>
              <a:t>Saleforce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Windows </a:t>
            </a:r>
            <a:r>
              <a:rPr lang="en-US" dirty="0">
                <a:cs typeface="Times New Roman" panose="02020603050405020304" pitchFamily="18" charset="0"/>
              </a:rPr>
              <a:t>Azure storage </a:t>
            </a:r>
            <a:r>
              <a:rPr lang="en-US" dirty="0" smtClean="0">
                <a:cs typeface="Times New Roman" panose="02020603050405020304" pitchFamily="18" charset="0"/>
              </a:rPr>
              <a:t>benchmarks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Windows </a:t>
            </a:r>
            <a:r>
              <a:rPr lang="en-US" dirty="0">
                <a:cs typeface="Times New Roman" panose="02020603050405020304" pitchFamily="18" charset="0"/>
              </a:rPr>
              <a:t>Azure SQL benchmarks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91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 (Headings)"/>
              </a:rPr>
              <a:t>C</a:t>
            </a:r>
            <a:r>
              <a:rPr lang="vi-VN" dirty="0" smtClean="0">
                <a:latin typeface="Century Gothic (Headings)"/>
              </a:rPr>
              <a:t>loud </a:t>
            </a:r>
            <a:r>
              <a:rPr lang="vi-VN" dirty="0">
                <a:latin typeface="Century Gothic (Headings)"/>
              </a:rPr>
              <a:t>Commons and </a:t>
            </a:r>
            <a:r>
              <a:rPr lang="vi-VN" dirty="0" smtClean="0">
                <a:latin typeface="Century Gothic (Headings)"/>
              </a:rPr>
              <a:t>SMI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064188" cy="304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meant to demonstrate the value of cloud performance measurements. These metrics are based on real-time data derived from real transactions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Measurement Index (SMI) is based on a set of measurement technologies forming the SMI Framework that CA donated to the SMI Consortium. It measures cloud-based services in six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areas: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52800" y="4419600"/>
            <a:ext cx="48768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Agility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624110"/>
            <a:ext cx="6591301" cy="1128490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 (Headings)"/>
              </a:rPr>
              <a:t>C</a:t>
            </a:r>
            <a:r>
              <a:rPr lang="vi-VN" dirty="0" smtClean="0">
                <a:latin typeface="Century Gothic (Headings)"/>
              </a:rPr>
              <a:t>loud </a:t>
            </a:r>
            <a:r>
              <a:rPr lang="vi-VN" dirty="0">
                <a:latin typeface="Century Gothic (Headings)"/>
              </a:rPr>
              <a:t>Commons and </a:t>
            </a:r>
            <a:r>
              <a:rPr lang="vi-VN" dirty="0" smtClean="0">
                <a:latin typeface="Century Gothic (Headings)"/>
              </a:rPr>
              <a:t>SMI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064188" cy="304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These form a set of Key Performance Indicators (KPI) that can be used to compare one service to another.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cs typeface="Times New Roman" panose="02020603050405020304" pitchFamily="18" charset="0"/>
              </a:rPr>
              <a:t>CloudSensor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349250" indent="0" algn="just">
              <a:lnSpc>
                <a:spcPct val="150000"/>
              </a:lnSpc>
              <a:buNone/>
            </a:pPr>
            <a:r>
              <a:rPr lang="en-US" dirty="0" smtClean="0">
                <a:cs typeface="Times New Roman" panose="02020603050405020304" pitchFamily="18" charset="0"/>
              </a:rPr>
              <a:t>(http</a:t>
            </a:r>
            <a:r>
              <a:rPr lang="en-US" dirty="0">
                <a:cs typeface="Times New Roman" panose="02020603050405020304" pitchFamily="18" charset="0"/>
              </a:rPr>
              <a:t>://dashboard.atgcloud.info:5001/cloudsensor/cloud-sensor.html) dashboard displays real-time cloud service performance metrics.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84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56" y="420688"/>
            <a:ext cx="719534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7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8" y="441805"/>
            <a:ext cx="7138832" cy="57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7124700" cy="47640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1700" dirty="0"/>
              <a:t>Cloud management is an important and growing area </a:t>
            </a:r>
            <a:r>
              <a:rPr lang="en-US" sz="1700" dirty="0" smtClean="0"/>
              <a:t>of technology.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700" dirty="0"/>
              <a:t>Among </a:t>
            </a:r>
            <a:r>
              <a:rPr lang="en-US" altLang="en-US" sz="1700" dirty="0" smtClean="0"/>
              <a:t>the management </a:t>
            </a:r>
            <a:r>
              <a:rPr lang="en-US" altLang="en-US" sz="1700" dirty="0"/>
              <a:t>tasks are deployment, monitoring, configuration, optimization, and often </a:t>
            </a:r>
            <a:r>
              <a:rPr lang="en-US" altLang="en-US" sz="1700" dirty="0" smtClean="0"/>
              <a:t>security.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700" dirty="0" smtClean="0"/>
              <a:t>Nearly all </a:t>
            </a:r>
            <a:r>
              <a:rPr lang="en-US" altLang="en-US" sz="1700" dirty="0"/>
              <a:t>network management software vendors are repositioning their products to work with cloud </a:t>
            </a:r>
            <a:r>
              <a:rPr lang="en-US" altLang="en-US" sz="1700" dirty="0" smtClean="0"/>
              <a:t>systems.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700" dirty="0"/>
              <a:t>Some network management is available from within the cloud service providers' platforms. </a:t>
            </a:r>
            <a:endParaRPr lang="en-US" altLang="en-US" sz="1700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700" dirty="0" smtClean="0"/>
              <a:t>Many </a:t>
            </a:r>
            <a:r>
              <a:rPr lang="en-US" altLang="en-US" sz="1700" dirty="0"/>
              <a:t>of the </a:t>
            </a:r>
            <a:r>
              <a:rPr lang="en-US" altLang="en-US" sz="1700" dirty="0" smtClean="0"/>
              <a:t>software </a:t>
            </a:r>
            <a:r>
              <a:rPr lang="en-US" altLang="en-US" sz="1700" dirty="0"/>
              <a:t>systems utilize the service provider's API </a:t>
            </a:r>
            <a:r>
              <a:rPr lang="en-US" altLang="en-US" sz="1700" dirty="0" smtClean="0"/>
              <a:t>to manage</a:t>
            </a:r>
            <a:r>
              <a:rPr lang="en-US" altLang="en-US" sz="1700" dirty="0"/>
              <a:t>, monitor, and control resources. The use </a:t>
            </a:r>
            <a:r>
              <a:rPr lang="en-US" altLang="en-US" sz="1700" dirty="0" smtClean="0"/>
              <a:t>of </a:t>
            </a:r>
            <a:r>
              <a:rPr lang="en-US" altLang="en-US" sz="1700" dirty="0"/>
              <a:t>virtualization has spawned many new products in this area.</a:t>
            </a:r>
            <a:endParaRPr lang="en-US" altLang="en-US" sz="17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EFFFF"/>
                </a:solidFill>
              </a:rPr>
              <a:t>1-</a:t>
            </a:r>
            <a:fld id="{DA8826E0-706E-451C-B17D-B1E96A99E6ED}" type="slidenum">
              <a:rPr lang="en-US" altLang="en-US" smtClean="0">
                <a:solidFill>
                  <a:srgbClr val="FEFFFF"/>
                </a:solidFill>
              </a:rPr>
              <a:pPr/>
              <a:t>28</a:t>
            </a:fld>
            <a:endParaRPr lang="en-US" altLang="en-US" smtClean="0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7831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Administrating the Clouds </a:t>
            </a:r>
            <a:endParaRPr lang="en-US" dirty="0">
              <a:latin typeface="Century Gothic (Headings)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42416" y="1411941"/>
            <a:ext cx="7125384" cy="472374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entury Gothic (Body)"/>
                <a:cs typeface="Times New Roman" panose="02020603050405020304" pitchFamily="18" charset="0"/>
              </a:rPr>
              <a:t>The explosive growth in cloud computing services has led many vendors to rename their products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and reposition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them to get in on the gold rush in the </a:t>
            </a:r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clouds.</a:t>
            </a:r>
          </a:p>
          <a:p>
            <a:pPr algn="just"/>
            <a:r>
              <a:rPr lang="en-US" dirty="0" smtClean="0">
                <a:latin typeface="Century Gothic (Body)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fundamental features are offered by traditional network management systems: </a:t>
            </a:r>
            <a:endParaRPr lang="en-US" dirty="0">
              <a:latin typeface="Century Gothic (Body)"/>
              <a:cs typeface="Times New Roman" panose="02020603050405020304" pitchFamily="18" charset="0"/>
            </a:endParaRPr>
          </a:p>
          <a:p>
            <a:pPr marL="685800" lvl="2" indent="0" algn="just">
              <a:buNone/>
            </a:pPr>
            <a:r>
              <a:rPr lang="en-US" sz="1800" dirty="0" smtClean="0">
                <a:latin typeface="Century Gothic (Body)"/>
                <a:cs typeface="Times New Roman" panose="02020603050405020304" pitchFamily="18" charset="0"/>
              </a:rPr>
              <a:t>• </a:t>
            </a: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Administration of resources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Configuring resources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Enforcing security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Monitoring operations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Optimizing performance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Policy management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Performing </a:t>
            </a:r>
            <a:r>
              <a:rPr lang="en-US" sz="1800" dirty="0" smtClean="0">
                <a:latin typeface="Century Gothic (Body)"/>
                <a:cs typeface="Times New Roman" panose="02020603050405020304" pitchFamily="18" charset="0"/>
              </a:rPr>
              <a:t>maintenance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• Provisioning </a:t>
            </a: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Century Gothic (Body)"/>
                <a:cs typeface="Times New Roman" panose="02020603050405020304" pitchFamily="18" charset="0"/>
              </a:rPr>
              <a:t>resources</a:t>
            </a:r>
          </a:p>
          <a:p>
            <a:pPr marL="685800" lvl="2" indent="0" algn="just">
              <a:buNone/>
            </a:pP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Century Gothic (Body)"/>
                <a:cs typeface="Times New Roman" panose="02020603050405020304" pitchFamily="18" charset="0"/>
              </a:rPr>
            </a:b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Century Gothic (Body)"/>
                <a:cs typeface="Times New Roman" panose="02020603050405020304" pitchFamily="18" charset="0"/>
              </a:rPr>
            </a:br>
            <a:r>
              <a:rPr lang="en-US" sz="1800" dirty="0">
                <a:latin typeface="Century Gothic (Body)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Century Gothic (Body)"/>
                <a:cs typeface="Times New Roman" panose="02020603050405020304" pitchFamily="18" charset="0"/>
              </a:rPr>
            </a:br>
            <a:endParaRPr lang="vi-VN" sz="1800" dirty="0" smtClean="0">
              <a:latin typeface="Century Gothic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Administrating the Clouds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800"/>
            <a:ext cx="6896785" cy="46878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systems are often described in terms of the acronym FCAPS, which stands for these features: 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 F</a:t>
            </a:r>
            <a:r>
              <a:rPr lang="en-US" dirty="0"/>
              <a:t>ault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 C</a:t>
            </a:r>
            <a:r>
              <a:rPr lang="en-US" dirty="0"/>
              <a:t>onfiguration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ccounting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erformance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ecurity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network management packages have one or more of these characteristics; no single package provides all five elements of FCAPS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31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Administrating the Clouds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744385" cy="43872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complete set of all five of these management areas from a single vendor, you would need to adopt a network management framework. These large network management frameworks were industry leaders several years back: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BMC PATROL,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Unicenter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Tivoli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System Center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Management responsibilitis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447800"/>
            <a:ext cx="7086600" cy="44634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What separates a network management package from a cloud computing management package is the “</a:t>
            </a:r>
            <a:r>
              <a:rPr lang="en-US" dirty="0" err="1">
                <a:cs typeface="Times New Roman" panose="02020603050405020304" pitchFamily="18" charset="0"/>
              </a:rPr>
              <a:t>cloudly</a:t>
            </a:r>
            <a:r>
              <a:rPr lang="en-US" dirty="0">
                <a:cs typeface="Times New Roman" panose="02020603050405020304" pitchFamily="18" charset="0"/>
              </a:rPr>
              <a:t>” characteristics that cloud management service must have: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•  Billing is on a pay-as-you-go basis.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•  The management service is extremely scalable.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•  The management service is ubiquitous.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•  Communication between the cloud and </a:t>
            </a:r>
            <a:r>
              <a:rPr lang="en-US" sz="1800" dirty="0" smtClean="0">
                <a:cs typeface="Times New Roman" panose="02020603050405020304" pitchFamily="18" charset="0"/>
              </a:rPr>
              <a:t>other systems </a:t>
            </a:r>
            <a:r>
              <a:rPr lang="en-US" sz="1800" dirty="0">
                <a:cs typeface="Times New Roman" panose="02020603050405020304" pitchFamily="18" charset="0"/>
              </a:rPr>
              <a:t>uses cloud networking standards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9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998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Management responsibilitis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315201" cy="4687888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To monitor an entire cloud computing </a:t>
            </a:r>
            <a:r>
              <a:rPr lang="en-US" dirty="0" smtClean="0">
                <a:cs typeface="Times New Roman" panose="02020603050405020304" pitchFamily="18" charset="0"/>
              </a:rPr>
              <a:t>deployment </a:t>
            </a:r>
            <a:r>
              <a:rPr lang="en-US" dirty="0">
                <a:cs typeface="Times New Roman" panose="02020603050405020304" pitchFamily="18" charset="0"/>
              </a:rPr>
              <a:t>stack, you monitor six different categories: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End-user </a:t>
            </a:r>
            <a:r>
              <a:rPr lang="en-US" dirty="0">
                <a:cs typeface="Times New Roman" panose="02020603050405020304" pitchFamily="18" charset="0"/>
              </a:rPr>
              <a:t>services such as HTTP, TCP, </a:t>
            </a:r>
            <a:r>
              <a:rPr lang="en-US" dirty="0" smtClean="0">
                <a:cs typeface="Times New Roman" panose="02020603050405020304" pitchFamily="18" charset="0"/>
              </a:rPr>
              <a:t>POP3/SMTP…</a:t>
            </a:r>
            <a:endParaRPr lang="en-US" dirty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Browser </a:t>
            </a:r>
            <a:r>
              <a:rPr lang="en-US" dirty="0">
                <a:cs typeface="Times New Roman" panose="02020603050405020304" pitchFamily="18" charset="0"/>
              </a:rPr>
              <a:t>performance on the client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Application </a:t>
            </a:r>
            <a:r>
              <a:rPr lang="en-US" dirty="0">
                <a:cs typeface="Times New Roman" panose="02020603050405020304" pitchFamily="18" charset="0"/>
              </a:rPr>
              <a:t>monitoring in the cloud, such as </a:t>
            </a:r>
            <a:r>
              <a:rPr lang="en-US" dirty="0" smtClean="0">
                <a:cs typeface="Times New Roman" panose="02020603050405020304" pitchFamily="18" charset="0"/>
              </a:rPr>
              <a:t>Apache</a:t>
            </a:r>
            <a:endParaRPr lang="en-US" dirty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Cloud </a:t>
            </a:r>
            <a:r>
              <a:rPr lang="en-US" dirty="0">
                <a:cs typeface="Times New Roman" panose="02020603050405020304" pitchFamily="18" charset="0"/>
              </a:rPr>
              <a:t>infrastructure monitoring of services such as Amazon Web Services, </a:t>
            </a:r>
            <a:r>
              <a:rPr lang="en-US" dirty="0" err="1">
                <a:cs typeface="Times New Roman" panose="02020603050405020304" pitchFamily="18" charset="0"/>
              </a:rPr>
              <a:t>GoGrid</a:t>
            </a:r>
            <a:r>
              <a:rPr lang="en-US" dirty="0">
                <a:cs typeface="Times New Roman" panose="02020603050405020304" pitchFamily="18" charset="0"/>
              </a:rPr>
              <a:t>, Rackspace, and others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Machine </a:t>
            </a:r>
            <a:r>
              <a:rPr lang="en-US" dirty="0">
                <a:cs typeface="Times New Roman" panose="02020603050405020304" pitchFamily="18" charset="0"/>
              </a:rPr>
              <a:t>instance monitoring where the service measures </a:t>
            </a:r>
            <a:r>
              <a:rPr lang="en-US" dirty="0" smtClean="0">
                <a:cs typeface="Times New Roman" panose="02020603050405020304" pitchFamily="18" charset="0"/>
              </a:rPr>
              <a:t>processor </a:t>
            </a:r>
            <a:r>
              <a:rPr lang="en-US" dirty="0">
                <a:cs typeface="Times New Roman" panose="02020603050405020304" pitchFamily="18" charset="0"/>
              </a:rPr>
              <a:t>utilization,   memory usage, disk consumption, </a:t>
            </a:r>
            <a:r>
              <a:rPr lang="en-US" dirty="0" smtClean="0">
                <a:cs typeface="Times New Roman" panose="02020603050405020304" pitchFamily="18" charset="0"/>
              </a:rPr>
              <a:t>queue lengths</a:t>
            </a:r>
            <a:r>
              <a:rPr lang="en-US" dirty="0">
                <a:cs typeface="Times New Roman" panose="02020603050405020304" pitchFamily="18" charset="0"/>
              </a:rPr>
              <a:t>, and other important parameters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Network </a:t>
            </a:r>
            <a:r>
              <a:rPr lang="en-US" dirty="0">
                <a:cs typeface="Times New Roman" panose="02020603050405020304" pitchFamily="18" charset="0"/>
              </a:rPr>
              <a:t>monitoring and discovery using standard protocols like the Simple Network Management Protocol (SNMP</a:t>
            </a:r>
            <a:r>
              <a:rPr lang="en-US" dirty="0" smtClean="0">
                <a:cs typeface="Times New Roman" panose="02020603050405020304" pitchFamily="18" charset="0"/>
              </a:rPr>
              <a:t>), Configuration </a:t>
            </a:r>
            <a:r>
              <a:rPr lang="en-US" dirty="0">
                <a:cs typeface="Times New Roman" panose="02020603050405020304" pitchFamily="18" charset="0"/>
              </a:rPr>
              <a:t>Management Database (CMDB), Windows Management Instrumentation (WMI), and the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65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998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Management </a:t>
            </a:r>
            <a:r>
              <a:rPr lang="vi-VN" dirty="0" smtClean="0">
                <a:latin typeface="Century Gothic (Headings)"/>
              </a:rPr>
              <a:t>responsibiliti</a:t>
            </a:r>
            <a:r>
              <a:rPr lang="en-US" dirty="0" smtClean="0">
                <a:latin typeface="Century Gothic (Headings)"/>
              </a:rPr>
              <a:t>e</a:t>
            </a:r>
            <a:r>
              <a:rPr lang="vi-VN" dirty="0" smtClean="0">
                <a:latin typeface="Century Gothic (Headings)"/>
              </a:rPr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315201" cy="4687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It's important to note that there are really two aspects to cloud management: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Managing resources in the cloud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Using the cloud to manage resources on-premises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49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99890"/>
          </a:xfrm>
        </p:spPr>
        <p:txBody>
          <a:bodyPr/>
          <a:lstStyle/>
          <a:p>
            <a:r>
              <a:rPr lang="vi-VN" dirty="0">
                <a:latin typeface="Century Gothic (Headings)"/>
              </a:rPr>
              <a:t>Management </a:t>
            </a:r>
            <a:r>
              <a:rPr lang="vi-VN" dirty="0" smtClean="0">
                <a:latin typeface="Century Gothic (Headings)"/>
              </a:rPr>
              <a:t>responsibiliti</a:t>
            </a:r>
            <a:r>
              <a:rPr lang="en-US" dirty="0" smtClean="0">
                <a:latin typeface="Century Gothic (Headings)"/>
              </a:rPr>
              <a:t>e</a:t>
            </a:r>
            <a:r>
              <a:rPr lang="vi-VN" dirty="0" smtClean="0">
                <a:latin typeface="Century Gothic (Headings)"/>
              </a:rPr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447800"/>
            <a:ext cx="7162800" cy="4687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Engine cloud service, the Administration Console provides you with the following monitoring capabilities: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Create a new application, and set it up in your domain.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Invite other people to be part of developing your application.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View data and error logs.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Analyze your network traffic.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Browse the application </a:t>
            </a:r>
            <a:r>
              <a:rPr lang="en-US" dirty="0" smtClean="0">
                <a:cs typeface="Times New Roman" panose="02020603050405020304" pitchFamily="18" charset="0"/>
              </a:rPr>
              <a:t>data store</a:t>
            </a:r>
            <a:r>
              <a:rPr lang="en-US" dirty="0">
                <a:cs typeface="Times New Roman" panose="02020603050405020304" pitchFamily="18" charset="0"/>
              </a:rPr>
              <a:t>, and manage its indexes.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View the application's scheduled tasks.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Test the application, and swap out versions.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82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6968</TotalTime>
  <Words>1924</Words>
  <Application>Microsoft Office PowerPoint</Application>
  <PresentationFormat>On-screen Show (4:3)</PresentationFormat>
  <Paragraphs>193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Century Gothic</vt:lpstr>
      <vt:lpstr>Century Gothic (Body)</vt:lpstr>
      <vt:lpstr>Century Gothic (Headings)</vt:lpstr>
      <vt:lpstr>Tahoma</vt:lpstr>
      <vt:lpstr>Times New Roman</vt:lpstr>
      <vt:lpstr>Wingdings 3</vt:lpstr>
      <vt:lpstr>Wisp</vt:lpstr>
      <vt:lpstr>Chapter 11</vt:lpstr>
      <vt:lpstr>Learning Objectives</vt:lpstr>
      <vt:lpstr>Administrating the Clouds </vt:lpstr>
      <vt:lpstr>Administrating the Clouds </vt:lpstr>
      <vt:lpstr>Administrating the Clouds </vt:lpstr>
      <vt:lpstr>Management responsibilitis</vt:lpstr>
      <vt:lpstr>Management responsibilitis</vt:lpstr>
      <vt:lpstr>Management responsibilities</vt:lpstr>
      <vt:lpstr>Management responsibilities</vt:lpstr>
      <vt:lpstr>Management responsibilities by service model type</vt:lpstr>
      <vt:lpstr>Intune is Microsoft's cloud-based management service</vt:lpstr>
      <vt:lpstr>Lifecycle management</vt:lpstr>
      <vt:lpstr>Lifecycle management</vt:lpstr>
      <vt:lpstr>Cloud Management Products</vt:lpstr>
      <vt:lpstr>Cloud Management Products</vt:lpstr>
      <vt:lpstr>Cloud Management Products</vt:lpstr>
      <vt:lpstr>Cloud Management Products</vt:lpstr>
      <vt:lpstr>Cloud Management Products</vt:lpstr>
      <vt:lpstr>Emerging Cloud Management Standards</vt:lpstr>
      <vt:lpstr>DMTF cloud management standards</vt:lpstr>
      <vt:lpstr>DMTF cloud management standards</vt:lpstr>
      <vt:lpstr>Cloud Commons and SMI</vt:lpstr>
      <vt:lpstr>Cloud Commons and SMI</vt:lpstr>
      <vt:lpstr>Cloud Commons and SMI</vt:lpstr>
      <vt:lpstr>Cloud Commons and SMI</vt:lpstr>
      <vt:lpstr>Cloud Commons and SMI</vt:lpstr>
      <vt:lpstr>PowerPoint Presentation</vt:lpstr>
      <vt:lpstr>PowerPoint Presentation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Administrator</cp:lastModifiedBy>
  <cp:revision>180</cp:revision>
  <dcterms:created xsi:type="dcterms:W3CDTF">2011-09-21T16:10:10Z</dcterms:created>
  <dcterms:modified xsi:type="dcterms:W3CDTF">2017-03-25T10:06:51Z</dcterms:modified>
</cp:coreProperties>
</file>