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940" r:id="rId1"/>
  </p:sldMasterIdLst>
  <p:notesMasterIdLst>
    <p:notesMasterId r:id="rId25"/>
  </p:notesMasterIdLst>
  <p:sldIdLst>
    <p:sldId id="256" r:id="rId2"/>
    <p:sldId id="257" r:id="rId3"/>
    <p:sldId id="318" r:id="rId4"/>
    <p:sldId id="322" r:id="rId5"/>
    <p:sldId id="321" r:id="rId6"/>
    <p:sldId id="320" r:id="rId7"/>
    <p:sldId id="323" r:id="rId8"/>
    <p:sldId id="319" r:id="rId9"/>
    <p:sldId id="317" r:id="rId10"/>
    <p:sldId id="326" r:id="rId11"/>
    <p:sldId id="327" r:id="rId12"/>
    <p:sldId id="328" r:id="rId13"/>
    <p:sldId id="329" r:id="rId14"/>
    <p:sldId id="330" r:id="rId15"/>
    <p:sldId id="331" r:id="rId16"/>
    <p:sldId id="325" r:id="rId17"/>
    <p:sldId id="324" r:id="rId18"/>
    <p:sldId id="332" r:id="rId19"/>
    <p:sldId id="333" r:id="rId20"/>
    <p:sldId id="334" r:id="rId21"/>
    <p:sldId id="335" r:id="rId22"/>
    <p:sldId id="336" r:id="rId23"/>
    <p:sldId id="316"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9228" autoAdjust="0"/>
  </p:normalViewPr>
  <p:slideViewPr>
    <p:cSldViewPr>
      <p:cViewPr varScale="1">
        <p:scale>
          <a:sx n="71" d="100"/>
          <a:sy n="71" d="100"/>
        </p:scale>
        <p:origin x="129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AB9C8CB7-5786-483E-AC80-70CACBC1BE54}" type="datetimeFigureOut">
              <a:rPr lang="en-US"/>
              <a:pPr>
                <a:defRPr/>
              </a:pPr>
              <a:t>3/25/2017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575F9B1-C2A4-455B-B287-FE6872AF6039}" type="slidenum">
              <a:rPr lang="en-US" altLang="en-US"/>
              <a:pPr>
                <a:defRPr/>
              </a:pPr>
              <a:t>‹#›</a:t>
            </a:fld>
            <a:endParaRPr lang="en-US" altLang="en-US"/>
          </a:p>
        </p:txBody>
      </p:sp>
    </p:spTree>
    <p:extLst>
      <p:ext uri="{BB962C8B-B14F-4D97-AF65-F5344CB8AC3E}">
        <p14:creationId xmlns:p14="http://schemas.microsoft.com/office/powerpoint/2010/main" val="1571591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B37185-8433-4153-9EC1-CDC8227C6373}" type="slidenum">
              <a:rPr lang="en-US" altLang="en-US" smtClean="0"/>
              <a:pPr>
                <a:spcBef>
                  <a:spcPct val="0"/>
                </a:spcBef>
              </a:pPr>
              <a:t>0</a:t>
            </a:fld>
            <a:endParaRPr lang="en-US" altLang="en-US" smtClean="0"/>
          </a:p>
        </p:txBody>
      </p:sp>
    </p:spTree>
    <p:extLst>
      <p:ext uri="{BB962C8B-B14F-4D97-AF65-F5344CB8AC3E}">
        <p14:creationId xmlns:p14="http://schemas.microsoft.com/office/powerpoint/2010/main" val="3911241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D8B6604-FD9A-4C07-A426-18BE36A52CC3}" type="slidenum">
              <a:rPr lang="en-US" altLang="en-US" smtClean="0"/>
              <a:pPr>
                <a:spcBef>
                  <a:spcPct val="0"/>
                </a:spcBef>
              </a:pPr>
              <a:t>1</a:t>
            </a:fld>
            <a:endParaRPr lang="en-US" altLang="en-US" smtClean="0"/>
          </a:p>
        </p:txBody>
      </p:sp>
    </p:spTree>
    <p:extLst>
      <p:ext uri="{BB962C8B-B14F-4D97-AF65-F5344CB8AC3E}">
        <p14:creationId xmlns:p14="http://schemas.microsoft.com/office/powerpoint/2010/main" val="361929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3"/>
          <p:cNvSpPr>
            <a:spLocks/>
          </p:cNvSpPr>
          <p:nvPr/>
        </p:nvSpPr>
        <p:spPr bwMode="auto">
          <a:xfrm>
            <a:off x="-31750" y="4321175"/>
            <a:ext cx="1395413" cy="781050"/>
          </a:xfrm>
          <a:custGeom>
            <a:avLst/>
            <a:gdLst>
              <a:gd name="T0" fmla="*/ 1006217 w 8042"/>
              <a:gd name="T1" fmla="*/ 781050 h 10000"/>
              <a:gd name="T2" fmla="*/ 1034327 w 8042"/>
              <a:gd name="T3" fmla="*/ 771677 h 10000"/>
              <a:gd name="T4" fmla="*/ 1039012 w 8042"/>
              <a:gd name="T5" fmla="*/ 766991 h 10000"/>
              <a:gd name="T6" fmla="*/ 1395413 w 8042"/>
              <a:gd name="T7" fmla="*/ 410832 h 10000"/>
              <a:gd name="T8" fmla="*/ 1395413 w 8042"/>
              <a:gd name="T9" fmla="*/ 368734 h 10000"/>
              <a:gd name="T10" fmla="*/ 1039012 w 8042"/>
              <a:gd name="T11" fmla="*/ 17261 h 10000"/>
              <a:gd name="T12" fmla="*/ 1034327 w 8042"/>
              <a:gd name="T13" fmla="*/ 12497 h 10000"/>
              <a:gd name="T14" fmla="*/ 1006217 w 8042"/>
              <a:gd name="T15" fmla="*/ 3202 h 10000"/>
              <a:gd name="T16" fmla="*/ 3123 w 8042"/>
              <a:gd name="T17" fmla="*/ 0 h 10000"/>
              <a:gd name="T18" fmla="*/ 0 w 8042"/>
              <a:gd name="T19" fmla="*/ 780347 h 10000"/>
              <a:gd name="T20" fmla="*/ 1006217 w 8042"/>
              <a:gd name="T21" fmla="*/ 781050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CAFB5C38-BFFC-4951-A738-AA885F8376CF}" type="datetime1">
              <a:rPr lang="en-US"/>
              <a:pPr>
                <a:defRPr/>
              </a:pPr>
              <a:t>3/25/2017</a:t>
            </a:fld>
            <a:endParaRPr lang="en-US" dirty="0"/>
          </a:p>
        </p:txBody>
      </p:sp>
      <p:sp>
        <p:nvSpPr>
          <p:cNvPr id="6" name="Footer Placeholder 4"/>
          <p:cNvSpPr>
            <a:spLocks noGrp="1"/>
          </p:cNvSpPr>
          <p:nvPr>
            <p:ph type="ftr" sz="quarter" idx="11"/>
          </p:nvPr>
        </p:nvSpPr>
        <p:spPr/>
        <p:txBody>
          <a:bodyPr/>
          <a:lstStyle>
            <a:lvl1pPr>
              <a:defRPr dirty="0" smtClean="0"/>
            </a:lvl1pPr>
          </a:lstStyle>
          <a:p>
            <a:pPr>
              <a:defRPr/>
            </a:pPr>
            <a:r>
              <a:rPr lang="en-US" altLang="en-US"/>
              <a:t>Copyright © 2016 FPT University</a:t>
            </a:r>
            <a:endParaRPr lang="es-ES" altLang="en-US"/>
          </a:p>
        </p:txBody>
      </p:sp>
      <p:sp>
        <p:nvSpPr>
          <p:cNvPr id="7" name="Slide Number Placeholder 5"/>
          <p:cNvSpPr>
            <a:spLocks noGrp="1"/>
          </p:cNvSpPr>
          <p:nvPr>
            <p:ph type="sldNum" sz="quarter" idx="12"/>
          </p:nvPr>
        </p:nvSpPr>
        <p:spPr>
          <a:xfrm>
            <a:off x="423863" y="4529138"/>
            <a:ext cx="584200" cy="365125"/>
          </a:xfrm>
        </p:spPr>
        <p:txBody>
          <a:bodyPr/>
          <a:lstStyle>
            <a:lvl1pPr>
              <a:defRPr/>
            </a:lvl1pPr>
          </a:lstStyle>
          <a:p>
            <a:pPr>
              <a:defRPr/>
            </a:pPr>
            <a:r>
              <a:rPr lang="en-US" altLang="en-US"/>
              <a:t>1-</a:t>
            </a:r>
            <a:fld id="{0B8DC797-1A8B-48A6-A253-6C3FCDA5517F}" type="slidenum">
              <a:rPr lang="en-US" altLang="en-US"/>
              <a:pPr>
                <a:defRPr/>
              </a:pPr>
              <a:t>‹#›</a:t>
            </a:fld>
            <a:endParaRPr lang="en-US" altLang="en-US"/>
          </a:p>
        </p:txBody>
      </p:sp>
    </p:spTree>
    <p:extLst>
      <p:ext uri="{BB962C8B-B14F-4D97-AF65-F5344CB8AC3E}">
        <p14:creationId xmlns:p14="http://schemas.microsoft.com/office/powerpoint/2010/main" val="3751949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5435BF1-677C-4D80-B195-36416E37E5AF}" type="datetime1">
              <a:rPr lang="en-US"/>
              <a:pPr>
                <a:defRPr/>
              </a:pPr>
              <a:t>3/25/2017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467983B8-4C2F-4693-B41F-973E9F9D148F}" type="slidenum">
              <a:rPr lang="en-US" altLang="en-US"/>
              <a:pPr>
                <a:defRPr/>
              </a:pPr>
              <a:t>‹#›</a:t>
            </a:fld>
            <a:endParaRPr lang="en-US" altLang="en-US"/>
          </a:p>
        </p:txBody>
      </p:sp>
    </p:spTree>
    <p:extLst>
      <p:ext uri="{BB962C8B-B14F-4D97-AF65-F5344CB8AC3E}">
        <p14:creationId xmlns:p14="http://schemas.microsoft.com/office/powerpoint/2010/main" val="338465596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7" name="TextBox 62"/>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4"/>
          </p:nvPr>
        </p:nvSpPr>
        <p:spPr/>
        <p:txBody>
          <a:bodyPr/>
          <a:lstStyle>
            <a:lvl1pPr>
              <a:defRPr/>
            </a:lvl1pPr>
          </a:lstStyle>
          <a:p>
            <a:pPr>
              <a:defRPr/>
            </a:pPr>
            <a:fld id="{40B0D977-5C6C-4A71-947B-CA74FEA54A54}" type="datetime1">
              <a:rPr lang="en-US"/>
              <a:pPr>
                <a:defRPr/>
              </a:pPr>
              <a:t>3/25/2017</a:t>
            </a:fld>
            <a:endParaRPr lang="en-US"/>
          </a:p>
        </p:txBody>
      </p:sp>
      <p:sp>
        <p:nvSpPr>
          <p:cNvPr id="9" name="Footer Placeholder 4"/>
          <p:cNvSpPr>
            <a:spLocks noGrp="1"/>
          </p:cNvSpPr>
          <p:nvPr>
            <p:ph type="ftr" sz="quarter" idx="15"/>
          </p:nvPr>
        </p:nvSpPr>
        <p:spPr/>
        <p:txBody>
          <a:bodyPr/>
          <a:lstStyle>
            <a:lvl1pPr>
              <a:defRPr/>
            </a:lvl1pPr>
          </a:lstStyle>
          <a:p>
            <a:pPr>
              <a:defRPr/>
            </a:pPr>
            <a:r>
              <a:rPr lang="en-US" altLang="en-US"/>
              <a:t>Copyright © 2012 Pearson Education, Inc. Publishing as Prentice Hall</a:t>
            </a:r>
          </a:p>
        </p:txBody>
      </p:sp>
      <p:sp>
        <p:nvSpPr>
          <p:cNvPr id="10" name="Slide Number Placeholder 5"/>
          <p:cNvSpPr>
            <a:spLocks noGrp="1"/>
          </p:cNvSpPr>
          <p:nvPr>
            <p:ph type="sldNum" sz="quarter" idx="16"/>
          </p:nvPr>
        </p:nvSpPr>
        <p:spPr>
          <a:xfrm>
            <a:off x="511175" y="3244850"/>
            <a:ext cx="585788" cy="365125"/>
          </a:xfrm>
        </p:spPr>
        <p:txBody>
          <a:bodyPr/>
          <a:lstStyle>
            <a:lvl1pPr>
              <a:defRPr/>
            </a:lvl1pPr>
          </a:lstStyle>
          <a:p>
            <a:pPr>
              <a:defRPr/>
            </a:pPr>
            <a:fld id="{D0FC5E2A-F6D8-44E8-96D8-B860022A5243}" type="slidenum">
              <a:rPr lang="en-US" altLang="en-US"/>
              <a:pPr>
                <a:defRPr/>
              </a:pPr>
              <a:t>‹#›</a:t>
            </a:fld>
            <a:endParaRPr lang="en-US" altLang="en-US"/>
          </a:p>
        </p:txBody>
      </p:sp>
    </p:spTree>
    <p:extLst>
      <p:ext uri="{BB962C8B-B14F-4D97-AF65-F5344CB8AC3E}">
        <p14:creationId xmlns:p14="http://schemas.microsoft.com/office/powerpoint/2010/main" val="50337246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F24C1270-0B1C-42CD-8684-1D1E9E72381F}" type="datetime1">
              <a:rPr lang="en-US"/>
              <a:pPr>
                <a:defRPr/>
              </a:pPr>
              <a:t>3/25/2017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7C85E758-6DFF-4D98-85FB-1B69D63D3062}" type="slidenum">
              <a:rPr lang="en-US" altLang="en-US"/>
              <a:pPr>
                <a:defRPr/>
              </a:pPr>
              <a:t>‹#›</a:t>
            </a:fld>
            <a:endParaRPr lang="en-US" altLang="en-US"/>
          </a:p>
        </p:txBody>
      </p:sp>
    </p:spTree>
    <p:extLst>
      <p:ext uri="{BB962C8B-B14F-4D97-AF65-F5344CB8AC3E}">
        <p14:creationId xmlns:p14="http://schemas.microsoft.com/office/powerpoint/2010/main" val="259523081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7" name="TextBox 62"/>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8" name="Date Placeholder 4"/>
          <p:cNvSpPr>
            <a:spLocks noGrp="1"/>
          </p:cNvSpPr>
          <p:nvPr>
            <p:ph type="dt" sz="half" idx="14"/>
          </p:nvPr>
        </p:nvSpPr>
        <p:spPr/>
        <p:txBody>
          <a:bodyPr/>
          <a:lstStyle>
            <a:lvl1pPr>
              <a:defRPr/>
            </a:lvl1pPr>
          </a:lstStyle>
          <a:p>
            <a:pPr>
              <a:defRPr/>
            </a:pPr>
            <a:fld id="{F9521243-EF59-4686-BE99-1AD86F045C2E}" type="datetime1">
              <a:rPr lang="en-US"/>
              <a:pPr>
                <a:defRPr/>
              </a:pPr>
              <a:t>3/25/2017</a:t>
            </a:fld>
            <a:endParaRPr lang="en-US"/>
          </a:p>
        </p:txBody>
      </p:sp>
      <p:sp>
        <p:nvSpPr>
          <p:cNvPr id="9" name="Footer Placeholder 5"/>
          <p:cNvSpPr>
            <a:spLocks noGrp="1"/>
          </p:cNvSpPr>
          <p:nvPr>
            <p:ph type="ftr" sz="quarter" idx="15"/>
          </p:nvPr>
        </p:nvSpPr>
        <p:spPr/>
        <p:txBody>
          <a:bodyPr/>
          <a:lstStyle>
            <a:lvl1pPr>
              <a:defRPr/>
            </a:lvl1pPr>
          </a:lstStyle>
          <a:p>
            <a:pPr>
              <a:defRPr/>
            </a:pPr>
            <a:r>
              <a:rPr lang="en-US" altLang="en-US"/>
              <a:t>Copyright © 2012 Pearson Education, Inc. Publishing as Prentice Hall</a:t>
            </a:r>
          </a:p>
        </p:txBody>
      </p:sp>
      <p:sp>
        <p:nvSpPr>
          <p:cNvPr id="10" name="Slide Number Placeholder 6"/>
          <p:cNvSpPr>
            <a:spLocks noGrp="1"/>
          </p:cNvSpPr>
          <p:nvPr>
            <p:ph type="sldNum" sz="quarter" idx="16"/>
          </p:nvPr>
        </p:nvSpPr>
        <p:spPr>
          <a:xfrm>
            <a:off x="511175" y="4983163"/>
            <a:ext cx="585788" cy="365125"/>
          </a:xfrm>
        </p:spPr>
        <p:txBody>
          <a:bodyPr/>
          <a:lstStyle>
            <a:lvl1pPr>
              <a:defRPr/>
            </a:lvl1pPr>
          </a:lstStyle>
          <a:p>
            <a:pPr>
              <a:defRPr/>
            </a:pPr>
            <a:fld id="{C5186A77-313C-4A03-B758-905E05E77A12}" type="slidenum">
              <a:rPr lang="en-US" altLang="en-US"/>
              <a:pPr>
                <a:defRPr/>
              </a:pPr>
              <a:t>‹#›</a:t>
            </a:fld>
            <a:endParaRPr lang="en-US" altLang="en-US"/>
          </a:p>
        </p:txBody>
      </p:sp>
    </p:spTree>
    <p:extLst>
      <p:ext uri="{BB962C8B-B14F-4D97-AF65-F5344CB8AC3E}">
        <p14:creationId xmlns:p14="http://schemas.microsoft.com/office/powerpoint/2010/main" val="42044946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4"/>
          </p:nvPr>
        </p:nvSpPr>
        <p:spPr/>
        <p:txBody>
          <a:bodyPr/>
          <a:lstStyle>
            <a:lvl1pPr>
              <a:defRPr/>
            </a:lvl1pPr>
          </a:lstStyle>
          <a:p>
            <a:pPr>
              <a:defRPr/>
            </a:pPr>
            <a:fld id="{49586262-383C-4222-9902-C6DC8E9D8005}" type="datetime1">
              <a:rPr lang="en-US"/>
              <a:pPr>
                <a:defRPr/>
              </a:pPr>
              <a:t>3/25/2017</a:t>
            </a:fld>
            <a:endParaRPr lang="en-US"/>
          </a:p>
        </p:txBody>
      </p:sp>
      <p:sp>
        <p:nvSpPr>
          <p:cNvPr id="7" name="Footer Placeholder 5"/>
          <p:cNvSpPr>
            <a:spLocks noGrp="1"/>
          </p:cNvSpPr>
          <p:nvPr>
            <p:ph type="ftr" sz="quarter" idx="15"/>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6"/>
          </p:nvPr>
        </p:nvSpPr>
        <p:spPr>
          <a:xfrm>
            <a:off x="511175" y="4983163"/>
            <a:ext cx="585788" cy="365125"/>
          </a:xfrm>
        </p:spPr>
        <p:txBody>
          <a:bodyPr/>
          <a:lstStyle>
            <a:lvl1pPr>
              <a:defRPr/>
            </a:lvl1pPr>
          </a:lstStyle>
          <a:p>
            <a:pPr>
              <a:defRPr/>
            </a:pPr>
            <a:fld id="{43328C89-8FDB-47A3-9865-2D2CD1649F19}" type="slidenum">
              <a:rPr lang="en-US" altLang="en-US"/>
              <a:pPr>
                <a:defRPr/>
              </a:pPr>
              <a:t>‹#›</a:t>
            </a:fld>
            <a:endParaRPr lang="en-US" altLang="en-US"/>
          </a:p>
        </p:txBody>
      </p:sp>
    </p:spTree>
    <p:extLst>
      <p:ext uri="{BB962C8B-B14F-4D97-AF65-F5344CB8AC3E}">
        <p14:creationId xmlns:p14="http://schemas.microsoft.com/office/powerpoint/2010/main" val="123201949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B900252-4520-432E-8B61-688FECFC3C1B}" type="datetime1">
              <a:rPr lang="en-US"/>
              <a:pPr>
                <a:defRPr/>
              </a:pPr>
              <a:t>3/25/2017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r>
              <a:rPr lang="en-US" altLang="en-US"/>
              <a:t>1-</a:t>
            </a:r>
            <a:fld id="{F8C6B100-2EF1-4D13-8621-9468ABAF9C9D}" type="slidenum">
              <a:rPr lang="en-US" altLang="en-US"/>
              <a:pPr>
                <a:defRPr/>
              </a:pPr>
              <a:t>‹#›</a:t>
            </a:fld>
            <a:endParaRPr lang="en-US" altLang="en-US"/>
          </a:p>
        </p:txBody>
      </p:sp>
    </p:spTree>
    <p:extLst>
      <p:ext uri="{BB962C8B-B14F-4D97-AF65-F5344CB8AC3E}">
        <p14:creationId xmlns:p14="http://schemas.microsoft.com/office/powerpoint/2010/main" val="310242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5A76F8BA-1628-4966-8EC0-0AA01B58E5B4}" type="datetime1">
              <a:rPr lang="en-US"/>
              <a:pPr>
                <a:defRPr/>
              </a:pPr>
              <a:t>3/25/2017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r>
              <a:rPr lang="en-US" altLang="en-US"/>
              <a:t>1-</a:t>
            </a:r>
            <a:fld id="{24AA7BCB-4F12-49C1-8758-59B4E234D3B1}" type="slidenum">
              <a:rPr lang="en-US" altLang="en-US"/>
              <a:pPr>
                <a:defRPr/>
              </a:pPr>
              <a:t>‹#›</a:t>
            </a:fld>
            <a:endParaRPr lang="en-US" altLang="en-US"/>
          </a:p>
        </p:txBody>
      </p:sp>
    </p:spTree>
    <p:extLst>
      <p:ext uri="{BB962C8B-B14F-4D97-AF65-F5344CB8AC3E}">
        <p14:creationId xmlns:p14="http://schemas.microsoft.com/office/powerpoint/2010/main" val="153000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98D5D37-EFC4-4BAF-BF67-B68175B57625}" type="datetime1">
              <a:rPr lang="en-US"/>
              <a:pPr>
                <a:defRPr/>
              </a:pPr>
              <a:t>3/25/2017</a:t>
            </a:fld>
            <a:endParaRPr lang="en-US"/>
          </a:p>
        </p:txBody>
      </p:sp>
      <p:sp>
        <p:nvSpPr>
          <p:cNvPr id="6" name="Footer Placeholder 4"/>
          <p:cNvSpPr>
            <a:spLocks noGrp="1"/>
          </p:cNvSpPr>
          <p:nvPr>
            <p:ph type="ftr" sz="quarter" idx="11"/>
          </p:nvPr>
        </p:nvSpPr>
        <p:spPr/>
        <p:txBody>
          <a:bodyPr/>
          <a:lstStyle>
            <a:lvl1pPr>
              <a:defRPr dirty="0" smtClean="0"/>
            </a:lvl1pPr>
          </a:lstStyle>
          <a:p>
            <a:pPr>
              <a:defRPr/>
            </a:pPr>
            <a:r>
              <a:rPr lang="en-US" altLang="en-US"/>
              <a:t>Copyright © 2016 FPT University</a:t>
            </a:r>
            <a:endParaRPr lang="es-ES" altLang="en-US"/>
          </a:p>
        </p:txBody>
      </p:sp>
      <p:sp>
        <p:nvSpPr>
          <p:cNvPr id="7" name="Slide Number Placeholder 5"/>
          <p:cNvSpPr>
            <a:spLocks noGrp="1"/>
          </p:cNvSpPr>
          <p:nvPr>
            <p:ph type="sldNum" sz="quarter" idx="12"/>
          </p:nvPr>
        </p:nvSpPr>
        <p:spPr>
          <a:xfrm>
            <a:off x="228600" y="787400"/>
            <a:ext cx="868363" cy="365125"/>
          </a:xfrm>
        </p:spPr>
        <p:txBody>
          <a:bodyPr/>
          <a:lstStyle>
            <a:lvl1pPr>
              <a:defRPr dirty="0"/>
            </a:lvl1pPr>
          </a:lstStyle>
          <a:p>
            <a:pPr>
              <a:defRPr/>
            </a:pPr>
            <a:r>
              <a:rPr lang="en-US" altLang="en-US"/>
              <a:t>1-</a:t>
            </a:r>
            <a:fld id="{398D13DE-68E5-4CF5-B20C-79155BC509E8}" type="slidenum">
              <a:rPr lang="en-US" altLang="en-US"/>
              <a:pPr>
                <a:defRPr/>
              </a:pPr>
              <a:t>‹#›</a:t>
            </a:fld>
            <a:endParaRPr lang="en-US" altLang="en-US"/>
          </a:p>
        </p:txBody>
      </p:sp>
    </p:spTree>
    <p:extLst>
      <p:ext uri="{BB962C8B-B14F-4D97-AF65-F5344CB8AC3E}">
        <p14:creationId xmlns:p14="http://schemas.microsoft.com/office/powerpoint/2010/main" val="3999305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785574D-01F4-45F2-81D0-2D2BB2F5A710}" type="datetime1">
              <a:rPr lang="en-US"/>
              <a:pPr>
                <a:defRPr/>
              </a:pPr>
              <a:t>3/25/2017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7FBC4991-ABBE-478E-AA30-D8AB4476C2C6}" type="slidenum">
              <a:rPr lang="en-US" altLang="en-US"/>
              <a:pPr>
                <a:defRPr/>
              </a:pPr>
              <a:t>‹#›</a:t>
            </a:fld>
            <a:endParaRPr lang="en-US" altLang="en-US"/>
          </a:p>
        </p:txBody>
      </p:sp>
    </p:spTree>
    <p:extLst>
      <p:ext uri="{BB962C8B-B14F-4D97-AF65-F5344CB8AC3E}">
        <p14:creationId xmlns:p14="http://schemas.microsoft.com/office/powerpoint/2010/main" val="246376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4"/>
          <p:cNvSpPr>
            <a:spLocks noGrp="1"/>
          </p:cNvSpPr>
          <p:nvPr>
            <p:ph type="dt" sz="half" idx="10"/>
          </p:nvPr>
        </p:nvSpPr>
        <p:spPr/>
        <p:txBody>
          <a:bodyPr/>
          <a:lstStyle>
            <a:lvl1pPr>
              <a:defRPr/>
            </a:lvl1pPr>
          </a:lstStyle>
          <a:p>
            <a:pPr>
              <a:defRPr/>
            </a:pPr>
            <a:fld id="{02622972-7711-497A-9DED-A2FEC50CF851}" type="datetime1">
              <a:rPr lang="en-US"/>
              <a:pPr>
                <a:defRPr/>
              </a:pPr>
              <a:t>3/25/2017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17B05628-47FF-4851-BFB1-C4FEDAEE311E}" type="slidenum">
              <a:rPr lang="en-US" altLang="en-US"/>
              <a:pPr>
                <a:defRPr/>
              </a:pPr>
              <a:t>‹#›</a:t>
            </a:fld>
            <a:endParaRPr lang="en-US" altLang="en-US"/>
          </a:p>
        </p:txBody>
      </p:sp>
    </p:spTree>
    <p:extLst>
      <p:ext uri="{BB962C8B-B14F-4D97-AF65-F5344CB8AC3E}">
        <p14:creationId xmlns:p14="http://schemas.microsoft.com/office/powerpoint/2010/main" val="349854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A9B3A9AF-14BC-4FD8-9AD4-E00F41F9ED2F}" type="datetime1">
              <a:rPr lang="en-US"/>
              <a:pPr>
                <a:defRPr/>
              </a:pPr>
              <a:t>3/25/2017</a:t>
            </a:fld>
            <a:endParaRPr lang="en-US"/>
          </a:p>
        </p:txBody>
      </p:sp>
      <p:sp>
        <p:nvSpPr>
          <p:cNvPr id="9" name="Footer Placeholder 7"/>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11" name="Slide Number Placeholder 5"/>
          <p:cNvSpPr>
            <a:spLocks noGrp="1"/>
          </p:cNvSpPr>
          <p:nvPr>
            <p:ph type="sldNum" sz="quarter" idx="12"/>
          </p:nvPr>
        </p:nvSpPr>
        <p:spPr/>
        <p:txBody>
          <a:bodyPr/>
          <a:lstStyle>
            <a:lvl1pPr>
              <a:defRPr/>
            </a:lvl1pPr>
          </a:lstStyle>
          <a:p>
            <a:pPr>
              <a:defRPr/>
            </a:pPr>
            <a:fld id="{1552F640-2CD0-4E0A-90ED-564D9E0FA7F2}" type="slidenum">
              <a:rPr lang="en-US" altLang="en-US"/>
              <a:pPr>
                <a:defRPr/>
              </a:pPr>
              <a:t>‹#›</a:t>
            </a:fld>
            <a:endParaRPr lang="en-US" altLang="en-US"/>
          </a:p>
        </p:txBody>
      </p:sp>
    </p:spTree>
    <p:extLst>
      <p:ext uri="{BB962C8B-B14F-4D97-AF65-F5344CB8AC3E}">
        <p14:creationId xmlns:p14="http://schemas.microsoft.com/office/powerpoint/2010/main" val="173493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2BAF8D57-CEDA-45A3-91AC-8758152BE884}" type="datetime1">
              <a:rPr lang="en-US"/>
              <a:pPr>
                <a:defRPr/>
              </a:pPr>
              <a:t>3/25/2017</a:t>
            </a:fld>
            <a:endParaRPr lang="en-US"/>
          </a:p>
        </p:txBody>
      </p:sp>
      <p:sp>
        <p:nvSpPr>
          <p:cNvPr id="5" name="Footer Placeholder 3"/>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6" name="Slide Number Placeholder 4"/>
          <p:cNvSpPr>
            <a:spLocks noGrp="1"/>
          </p:cNvSpPr>
          <p:nvPr>
            <p:ph type="sldNum" sz="quarter" idx="12"/>
          </p:nvPr>
        </p:nvSpPr>
        <p:spPr/>
        <p:txBody>
          <a:bodyPr/>
          <a:lstStyle>
            <a:lvl1pPr>
              <a:defRPr/>
            </a:lvl1pPr>
          </a:lstStyle>
          <a:p>
            <a:pPr>
              <a:defRPr/>
            </a:pPr>
            <a:fld id="{9723ABCC-1420-4FDC-9224-89B63CF1DE3F}" type="slidenum">
              <a:rPr lang="en-US" altLang="en-US"/>
              <a:pPr>
                <a:defRPr/>
              </a:pPr>
              <a:t>‹#›</a:t>
            </a:fld>
            <a:endParaRPr lang="en-US" altLang="en-US"/>
          </a:p>
        </p:txBody>
      </p:sp>
    </p:spTree>
    <p:extLst>
      <p:ext uri="{BB962C8B-B14F-4D97-AF65-F5344CB8AC3E}">
        <p14:creationId xmlns:p14="http://schemas.microsoft.com/office/powerpoint/2010/main" val="3670096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Date Placeholder 1"/>
          <p:cNvSpPr>
            <a:spLocks noGrp="1"/>
          </p:cNvSpPr>
          <p:nvPr>
            <p:ph type="dt" sz="half" idx="10"/>
          </p:nvPr>
        </p:nvSpPr>
        <p:spPr/>
        <p:txBody>
          <a:bodyPr/>
          <a:lstStyle>
            <a:lvl1pPr>
              <a:defRPr/>
            </a:lvl1pPr>
          </a:lstStyle>
          <a:p>
            <a:pPr>
              <a:defRPr/>
            </a:pPr>
            <a:fld id="{2C7B840A-8BFE-4475-9676-95D07CB23CB8}" type="datetime1">
              <a:rPr lang="en-US"/>
              <a:pPr>
                <a:defRPr/>
              </a:pPr>
              <a:t>3/25/2017</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5" name="Slide Number Placeholder 3"/>
          <p:cNvSpPr>
            <a:spLocks noGrp="1"/>
          </p:cNvSpPr>
          <p:nvPr>
            <p:ph type="sldNum" sz="quarter" idx="12"/>
          </p:nvPr>
        </p:nvSpPr>
        <p:spPr/>
        <p:txBody>
          <a:bodyPr/>
          <a:lstStyle>
            <a:lvl1pPr>
              <a:defRPr/>
            </a:lvl1pPr>
          </a:lstStyle>
          <a:p>
            <a:pPr>
              <a:defRPr/>
            </a:pPr>
            <a:r>
              <a:rPr lang="en-US" altLang="en-US"/>
              <a:t>1-</a:t>
            </a:r>
            <a:fld id="{5A2DC65D-883D-418D-9350-B893958F72FA}" type="slidenum">
              <a:rPr lang="en-US" altLang="en-US"/>
              <a:pPr>
                <a:defRPr/>
              </a:pPr>
              <a:t>‹#›</a:t>
            </a:fld>
            <a:endParaRPr lang="en-US" altLang="en-US"/>
          </a:p>
        </p:txBody>
      </p:sp>
    </p:spTree>
    <p:extLst>
      <p:ext uri="{BB962C8B-B14F-4D97-AF65-F5344CB8AC3E}">
        <p14:creationId xmlns:p14="http://schemas.microsoft.com/office/powerpoint/2010/main" val="191089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F3F8C4A0-5D62-401A-AD7E-8AD2837B81D3}" type="datetime1">
              <a:rPr lang="en-US"/>
              <a:pPr>
                <a:defRPr/>
              </a:pPr>
              <a:t>3/25/2017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2"/>
          </p:nvPr>
        </p:nvSpPr>
        <p:spPr/>
        <p:txBody>
          <a:bodyPr/>
          <a:lstStyle>
            <a:lvl1pPr>
              <a:defRPr/>
            </a:lvl1pPr>
          </a:lstStyle>
          <a:p>
            <a:pPr>
              <a:defRPr/>
            </a:pPr>
            <a:r>
              <a:rPr lang="en-US" altLang="en-US"/>
              <a:t>1-</a:t>
            </a:r>
            <a:fld id="{EDDB917A-A70F-4BAF-8516-CDB99C4B31EC}" type="slidenum">
              <a:rPr lang="en-US" altLang="en-US"/>
              <a:pPr>
                <a:defRPr/>
              </a:pPr>
              <a:t>‹#›</a:t>
            </a:fld>
            <a:endParaRPr lang="en-US" altLang="en-US"/>
          </a:p>
        </p:txBody>
      </p:sp>
    </p:spTree>
    <p:extLst>
      <p:ext uri="{BB962C8B-B14F-4D97-AF65-F5344CB8AC3E}">
        <p14:creationId xmlns:p14="http://schemas.microsoft.com/office/powerpoint/2010/main" val="122789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58F83713-B4EF-4E1A-A0FD-21C435B2530A}" type="datetime1">
              <a:rPr lang="en-US"/>
              <a:pPr>
                <a:defRPr/>
              </a:pPr>
              <a:t>3/25/2017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r>
              <a:rPr lang="en-US" altLang="en-US"/>
              <a:t>1-</a:t>
            </a:r>
            <a:fld id="{16650BCE-8329-4568-B7AA-6E9066EE63FC}" type="slidenum">
              <a:rPr lang="en-US" altLang="en-US"/>
              <a:pPr>
                <a:defRPr/>
              </a:pPr>
              <a:t>‹#›</a:t>
            </a:fld>
            <a:endParaRPr lang="en-US" altLang="en-US"/>
          </a:p>
        </p:txBody>
      </p:sp>
    </p:spTree>
    <p:extLst>
      <p:ext uri="{BB962C8B-B14F-4D97-AF65-F5344CB8AC3E}">
        <p14:creationId xmlns:p14="http://schemas.microsoft.com/office/powerpoint/2010/main" val="1739071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228600"/>
            <a:ext cx="1981200" cy="6638925"/>
            <a:chOff x="2487613" y="285750"/>
            <a:chExt cx="2428875" cy="5654676"/>
          </a:xfrm>
        </p:grpSpPr>
        <p:sp>
          <p:nvSpPr>
            <p:cNvPr id="1046" name="Freeform 11"/>
            <p:cNvSpPr>
              <a:spLocks/>
            </p:cNvSpPr>
            <p:nvPr/>
          </p:nvSpPr>
          <p:spPr bwMode="auto">
            <a:xfrm>
              <a:off x="2487613" y="2284413"/>
              <a:ext cx="85725" cy="533400"/>
            </a:xfrm>
            <a:custGeom>
              <a:avLst/>
              <a:gdLst>
                <a:gd name="T0" fmla="*/ 85725 w 22"/>
                <a:gd name="T1" fmla="*/ 533400 h 136"/>
                <a:gd name="T2" fmla="*/ 66242 w 22"/>
                <a:gd name="T3" fmla="*/ 313765 h 136"/>
                <a:gd name="T4" fmla="*/ 0 w 22"/>
                <a:gd name="T5" fmla="*/ 0 h 136"/>
                <a:gd name="T6" fmla="*/ 0 w 22"/>
                <a:gd name="T7" fmla="*/ 137272 h 136"/>
                <a:gd name="T8" fmla="*/ 77932 w 22"/>
                <a:gd name="T9" fmla="*/ 486335 h 136"/>
                <a:gd name="T10" fmla="*/ 85725 w 22"/>
                <a:gd name="T11" fmla="*/ 533400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12"/>
            <p:cNvSpPr>
              <a:spLocks/>
            </p:cNvSpPr>
            <p:nvPr/>
          </p:nvSpPr>
          <p:spPr bwMode="auto">
            <a:xfrm>
              <a:off x="2597151" y="2779713"/>
              <a:ext cx="550863" cy="1978025"/>
            </a:xfrm>
            <a:custGeom>
              <a:avLst/>
              <a:gdLst>
                <a:gd name="T0" fmla="*/ 338387 w 140"/>
                <a:gd name="T1" fmla="*/ 1373628 h 504"/>
                <a:gd name="T2" fmla="*/ 546928 w 140"/>
                <a:gd name="T3" fmla="*/ 1978025 h 504"/>
                <a:gd name="T4" fmla="*/ 550863 w 140"/>
                <a:gd name="T5" fmla="*/ 1875984 h 504"/>
                <a:gd name="T6" fmla="*/ 373800 w 140"/>
                <a:gd name="T7" fmla="*/ 1361855 h 504"/>
                <a:gd name="T8" fmla="*/ 0 w 140"/>
                <a:gd name="T9" fmla="*/ 0 h 504"/>
                <a:gd name="T10" fmla="*/ 23608 w 140"/>
                <a:gd name="T11" fmla="*/ 239404 h 504"/>
                <a:gd name="T12" fmla="*/ 338387 w 140"/>
                <a:gd name="T13" fmla="*/ 1373628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13"/>
            <p:cNvSpPr>
              <a:spLocks/>
            </p:cNvSpPr>
            <p:nvPr/>
          </p:nvSpPr>
          <p:spPr bwMode="auto">
            <a:xfrm>
              <a:off x="3175001" y="4730750"/>
              <a:ext cx="519113" cy="1209675"/>
            </a:xfrm>
            <a:custGeom>
              <a:avLst/>
              <a:gdLst>
                <a:gd name="T0" fmla="*/ 31461 w 132"/>
                <a:gd name="T1" fmla="*/ 86405 h 308"/>
                <a:gd name="T2" fmla="*/ 0 w 132"/>
                <a:gd name="T3" fmla="*/ 0 h 308"/>
                <a:gd name="T4" fmla="*/ 0 w 132"/>
                <a:gd name="T5" fmla="*/ 113898 h 308"/>
                <a:gd name="T6" fmla="*/ 267422 w 132"/>
                <a:gd name="T7" fmla="*/ 761938 h 308"/>
                <a:gd name="T8" fmla="*/ 483719 w 132"/>
                <a:gd name="T9" fmla="*/ 1209675 h 308"/>
                <a:gd name="T10" fmla="*/ 519113 w 132"/>
                <a:gd name="T11" fmla="*/ 1209675 h 308"/>
                <a:gd name="T12" fmla="*/ 302816 w 132"/>
                <a:gd name="T13" fmla="*/ 746228 h 308"/>
                <a:gd name="T14" fmla="*/ 31461 w 132"/>
                <a:gd name="T15" fmla="*/ 86405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9" name="Freeform 14"/>
            <p:cNvSpPr>
              <a:spLocks/>
            </p:cNvSpPr>
            <p:nvPr/>
          </p:nvSpPr>
          <p:spPr bwMode="auto">
            <a:xfrm>
              <a:off x="3305176" y="5630863"/>
              <a:ext cx="146050" cy="309563"/>
            </a:xfrm>
            <a:custGeom>
              <a:avLst/>
              <a:gdLst>
                <a:gd name="T0" fmla="*/ 110524 w 37"/>
                <a:gd name="T1" fmla="*/ 309563 h 79"/>
                <a:gd name="T2" fmla="*/ 146050 w 37"/>
                <a:gd name="T3" fmla="*/ 309563 h 79"/>
                <a:gd name="T4" fmla="*/ 0 w 37"/>
                <a:gd name="T5" fmla="*/ 0 h 79"/>
                <a:gd name="T6" fmla="*/ 110524 w 37"/>
                <a:gd name="T7" fmla="*/ 309563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15"/>
            <p:cNvSpPr>
              <a:spLocks/>
            </p:cNvSpPr>
            <p:nvPr/>
          </p:nvSpPr>
          <p:spPr bwMode="auto">
            <a:xfrm>
              <a:off x="2573338" y="2817813"/>
              <a:ext cx="700088" cy="2835275"/>
            </a:xfrm>
            <a:custGeom>
              <a:avLst/>
              <a:gdLst>
                <a:gd name="T0" fmla="*/ 637159 w 178"/>
                <a:gd name="T1" fmla="*/ 2591803 h 722"/>
                <a:gd name="T2" fmla="*/ 456237 w 178"/>
                <a:gd name="T3" fmla="*/ 2097004 h 722"/>
                <a:gd name="T4" fmla="*/ 157323 w 178"/>
                <a:gd name="T5" fmla="*/ 926766 h 722"/>
                <a:gd name="T6" fmla="*/ 47197 w 178"/>
                <a:gd name="T7" fmla="*/ 200276 h 722"/>
                <a:gd name="T8" fmla="*/ 0 w 178"/>
                <a:gd name="T9" fmla="*/ 0 h 722"/>
                <a:gd name="T10" fmla="*/ 129792 w 178"/>
                <a:gd name="T11" fmla="*/ 930693 h 722"/>
                <a:gd name="T12" fmla="*/ 420839 w 178"/>
                <a:gd name="T13" fmla="*/ 2108785 h 722"/>
                <a:gd name="T14" fmla="*/ 629293 w 178"/>
                <a:gd name="T15" fmla="*/ 2674269 h 722"/>
                <a:gd name="T16" fmla="*/ 700088 w 178"/>
                <a:gd name="T17" fmla="*/ 2835275 h 722"/>
                <a:gd name="T18" fmla="*/ 684356 w 178"/>
                <a:gd name="T19" fmla="*/ 2780297 h 722"/>
                <a:gd name="T20" fmla="*/ 637159 w 178"/>
                <a:gd name="T21" fmla="*/ 2591803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16"/>
            <p:cNvSpPr>
              <a:spLocks/>
            </p:cNvSpPr>
            <p:nvPr/>
          </p:nvSpPr>
          <p:spPr bwMode="auto">
            <a:xfrm>
              <a:off x="2506663" y="285750"/>
              <a:ext cx="90488" cy="2493963"/>
            </a:xfrm>
            <a:custGeom>
              <a:avLst/>
              <a:gdLst>
                <a:gd name="T0" fmla="*/ 43277 w 23"/>
                <a:gd name="T1" fmla="*/ 2266168 h 635"/>
                <a:gd name="T2" fmla="*/ 47211 w 23"/>
                <a:gd name="T3" fmla="*/ 2313298 h 635"/>
                <a:gd name="T4" fmla="*/ 86554 w 23"/>
                <a:gd name="T5" fmla="*/ 2482180 h 635"/>
                <a:gd name="T6" fmla="*/ 90488 w 23"/>
                <a:gd name="T7" fmla="*/ 2493963 h 635"/>
                <a:gd name="T8" fmla="*/ 66882 w 23"/>
                <a:gd name="T9" fmla="*/ 2262240 h 635"/>
                <a:gd name="T10" fmla="*/ 19671 w 23"/>
                <a:gd name="T11" fmla="*/ 1056498 h 635"/>
                <a:gd name="T12" fmla="*/ 59014 w 23"/>
                <a:gd name="T13" fmla="*/ 0 h 635"/>
                <a:gd name="T14" fmla="*/ 47211 w 23"/>
                <a:gd name="T15" fmla="*/ 0 h 635"/>
                <a:gd name="T16" fmla="*/ 3934 w 23"/>
                <a:gd name="T17" fmla="*/ 1056498 h 635"/>
                <a:gd name="T18" fmla="*/ 43277 w 23"/>
                <a:gd name="T19" fmla="*/ 2266168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17"/>
            <p:cNvSpPr>
              <a:spLocks/>
            </p:cNvSpPr>
            <p:nvPr/>
          </p:nvSpPr>
          <p:spPr bwMode="auto">
            <a:xfrm>
              <a:off x="2554288" y="2598738"/>
              <a:ext cx="66675" cy="420688"/>
            </a:xfrm>
            <a:custGeom>
              <a:avLst/>
              <a:gdLst>
                <a:gd name="T0" fmla="*/ 0 w 17"/>
                <a:gd name="T1" fmla="*/ 0 h 107"/>
                <a:gd name="T2" fmla="*/ 19610 w 17"/>
                <a:gd name="T3" fmla="*/ 220173 h 107"/>
                <a:gd name="T4" fmla="*/ 66675 w 17"/>
                <a:gd name="T5" fmla="*/ 420688 h 107"/>
                <a:gd name="T6" fmla="*/ 43143 w 17"/>
                <a:gd name="T7" fmla="*/ 180857 h 107"/>
                <a:gd name="T8" fmla="*/ 39221 w 17"/>
                <a:gd name="T9" fmla="*/ 169062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18"/>
            <p:cNvSpPr>
              <a:spLocks/>
            </p:cNvSpPr>
            <p:nvPr/>
          </p:nvSpPr>
          <p:spPr bwMode="auto">
            <a:xfrm>
              <a:off x="3143251" y="4757738"/>
              <a:ext cx="161925" cy="873125"/>
            </a:xfrm>
            <a:custGeom>
              <a:avLst/>
              <a:gdLst>
                <a:gd name="T0" fmla="*/ 0 w 41"/>
                <a:gd name="T1" fmla="*/ 0 h 222"/>
                <a:gd name="T2" fmla="*/ 19747 w 41"/>
                <a:gd name="T3" fmla="*/ 365769 h 222"/>
                <a:gd name="T4" fmla="*/ 67140 w 41"/>
                <a:gd name="T5" fmla="*/ 652877 h 222"/>
                <a:gd name="T6" fmla="*/ 94785 w 41"/>
                <a:gd name="T7" fmla="*/ 723671 h 222"/>
                <a:gd name="T8" fmla="*/ 161925 w 41"/>
                <a:gd name="T9" fmla="*/ 873125 h 222"/>
                <a:gd name="T10" fmla="*/ 150077 w 41"/>
                <a:gd name="T11" fmla="*/ 833795 h 222"/>
                <a:gd name="T12" fmla="*/ 51342 w 41"/>
                <a:gd name="T13" fmla="*/ 361836 h 222"/>
                <a:gd name="T14" fmla="*/ 31595 w 41"/>
                <a:gd name="T15" fmla="*/ 86526 h 222"/>
                <a:gd name="T16" fmla="*/ 27646 w 41"/>
                <a:gd name="T17" fmla="*/ 70794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19"/>
            <p:cNvSpPr>
              <a:spLocks/>
            </p:cNvSpPr>
            <p:nvPr/>
          </p:nvSpPr>
          <p:spPr bwMode="auto">
            <a:xfrm>
              <a:off x="3148013" y="1282700"/>
              <a:ext cx="1768475" cy="3448050"/>
            </a:xfrm>
            <a:custGeom>
              <a:avLst/>
              <a:gdLst>
                <a:gd name="T0" fmla="*/ 27510 w 450"/>
                <a:gd name="T1" fmla="*/ 3353798 h 878"/>
                <a:gd name="T2" fmla="*/ 196497 w 450"/>
                <a:gd name="T3" fmla="*/ 2407352 h 878"/>
                <a:gd name="T4" fmla="*/ 585562 w 450"/>
                <a:gd name="T5" fmla="*/ 1523740 h 878"/>
                <a:gd name="T6" fmla="*/ 1120034 w 450"/>
                <a:gd name="T7" fmla="*/ 718671 h 878"/>
                <a:gd name="T8" fmla="*/ 1430500 w 450"/>
                <a:gd name="T9" fmla="*/ 349518 h 878"/>
                <a:gd name="T10" fmla="*/ 1595557 w 450"/>
                <a:gd name="T11" fmla="*/ 172795 h 878"/>
                <a:gd name="T12" fmla="*/ 1768475 w 450"/>
                <a:gd name="T13" fmla="*/ 3927 h 878"/>
                <a:gd name="T14" fmla="*/ 1768475 w 450"/>
                <a:gd name="T15" fmla="*/ 0 h 878"/>
                <a:gd name="T16" fmla="*/ 1591628 w 450"/>
                <a:gd name="T17" fmla="*/ 168868 h 878"/>
                <a:gd name="T18" fmla="*/ 1426570 w 450"/>
                <a:gd name="T19" fmla="*/ 345590 h 878"/>
                <a:gd name="T20" fmla="*/ 1112174 w 450"/>
                <a:gd name="T21" fmla="*/ 710817 h 878"/>
                <a:gd name="T22" fmla="*/ 569842 w 450"/>
                <a:gd name="T23" fmla="*/ 1515885 h 878"/>
                <a:gd name="T24" fmla="*/ 176848 w 450"/>
                <a:gd name="T25" fmla="*/ 2399497 h 878"/>
                <a:gd name="T26" fmla="*/ 0 w 450"/>
                <a:gd name="T27" fmla="*/ 3353798 h 878"/>
                <a:gd name="T28" fmla="*/ 0 w 450"/>
                <a:gd name="T29" fmla="*/ 3373434 h 878"/>
                <a:gd name="T30" fmla="*/ 27510 w 450"/>
                <a:gd name="T31" fmla="*/ 3448050 h 878"/>
                <a:gd name="T32" fmla="*/ 27510 w 450"/>
                <a:gd name="T33" fmla="*/ 3353798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20"/>
            <p:cNvSpPr>
              <a:spLocks/>
            </p:cNvSpPr>
            <p:nvPr/>
          </p:nvSpPr>
          <p:spPr bwMode="auto">
            <a:xfrm>
              <a:off x="3273426" y="5653088"/>
              <a:ext cx="138113" cy="287338"/>
            </a:xfrm>
            <a:custGeom>
              <a:avLst/>
              <a:gdLst>
                <a:gd name="T0" fmla="*/ 0 w 35"/>
                <a:gd name="T1" fmla="*/ 0 h 73"/>
                <a:gd name="T2" fmla="*/ 102598 w 35"/>
                <a:gd name="T3" fmla="*/ 287338 h 73"/>
                <a:gd name="T4" fmla="*/ 138113 w 35"/>
                <a:gd name="T5" fmla="*/ 287338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21"/>
            <p:cNvSpPr>
              <a:spLocks/>
            </p:cNvSpPr>
            <p:nvPr/>
          </p:nvSpPr>
          <p:spPr bwMode="auto">
            <a:xfrm>
              <a:off x="3143251" y="4656138"/>
              <a:ext cx="31750" cy="188913"/>
            </a:xfrm>
            <a:custGeom>
              <a:avLst/>
              <a:gdLst>
                <a:gd name="T0" fmla="*/ 27781 w 8"/>
                <a:gd name="T1" fmla="*/ 173170 h 48"/>
                <a:gd name="T2" fmla="*/ 31750 w 8"/>
                <a:gd name="T3" fmla="*/ 188913 h 48"/>
                <a:gd name="T4" fmla="*/ 31750 w 8"/>
                <a:gd name="T5" fmla="*/ 74778 h 48"/>
                <a:gd name="T6" fmla="*/ 3969 w 8"/>
                <a:gd name="T7" fmla="*/ 0 h 48"/>
                <a:gd name="T8" fmla="*/ 0 w 8"/>
                <a:gd name="T9" fmla="*/ 102328 h 48"/>
                <a:gd name="T10" fmla="*/ 27781 w 8"/>
                <a:gd name="T11" fmla="*/ 17317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7" name="Freeform 22"/>
            <p:cNvSpPr>
              <a:spLocks/>
            </p:cNvSpPr>
            <p:nvPr/>
          </p:nvSpPr>
          <p:spPr bwMode="auto">
            <a:xfrm>
              <a:off x="3211513" y="5410200"/>
              <a:ext cx="203200" cy="530225"/>
            </a:xfrm>
            <a:custGeom>
              <a:avLst/>
              <a:gdLst>
                <a:gd name="T0" fmla="*/ 27354 w 52"/>
                <a:gd name="T1" fmla="*/ 70697 h 135"/>
                <a:gd name="T2" fmla="*/ 0 w 52"/>
                <a:gd name="T3" fmla="*/ 0 h 135"/>
                <a:gd name="T4" fmla="*/ 46892 w 52"/>
                <a:gd name="T5" fmla="*/ 188524 h 135"/>
                <a:gd name="T6" fmla="*/ 62523 w 52"/>
                <a:gd name="T7" fmla="*/ 243511 h 135"/>
                <a:gd name="T8" fmla="*/ 199292 w 52"/>
                <a:gd name="T9" fmla="*/ 530225 h 135"/>
                <a:gd name="T10" fmla="*/ 203200 w 52"/>
                <a:gd name="T11" fmla="*/ 530225 h 135"/>
                <a:gd name="T12" fmla="*/ 93785 w 52"/>
                <a:gd name="T13" fmla="*/ 219945 h 135"/>
                <a:gd name="T14" fmla="*/ 27354 w 52"/>
                <a:gd name="T15" fmla="*/ 70697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7" name="Group 48"/>
          <p:cNvGrpSpPr>
            <a:grpSpLocks/>
          </p:cNvGrpSpPr>
          <p:nvPr/>
        </p:nvGrpSpPr>
        <p:grpSpPr bwMode="auto">
          <a:xfrm>
            <a:off x="20638" y="0"/>
            <a:ext cx="1952625" cy="6853238"/>
            <a:chOff x="6627813" y="195717"/>
            <a:chExt cx="1952625" cy="5678034"/>
          </a:xfrm>
        </p:grpSpPr>
        <p:sp>
          <p:nvSpPr>
            <p:cNvPr id="1034" name="Freeform 27"/>
            <p:cNvSpPr>
              <a:spLocks/>
            </p:cNvSpPr>
            <p:nvPr/>
          </p:nvSpPr>
          <p:spPr bwMode="auto">
            <a:xfrm>
              <a:off x="6627813" y="195717"/>
              <a:ext cx="409575" cy="3646488"/>
            </a:xfrm>
            <a:custGeom>
              <a:avLst/>
              <a:gdLst>
                <a:gd name="T0" fmla="*/ 27835 w 103"/>
                <a:gd name="T1" fmla="*/ 832351 h 920"/>
                <a:gd name="T2" fmla="*/ 103388 w 103"/>
                <a:gd name="T3" fmla="*/ 1763790 h 920"/>
                <a:gd name="T4" fmla="*/ 226658 w 103"/>
                <a:gd name="T5" fmla="*/ 2691267 h 920"/>
                <a:gd name="T6" fmla="*/ 401622 w 103"/>
                <a:gd name="T7" fmla="*/ 3610816 h 920"/>
                <a:gd name="T8" fmla="*/ 409575 w 103"/>
                <a:gd name="T9" fmla="*/ 3646488 h 920"/>
                <a:gd name="T10" fmla="*/ 393669 w 103"/>
                <a:gd name="T11" fmla="*/ 3464164 h 920"/>
                <a:gd name="T12" fmla="*/ 393669 w 103"/>
                <a:gd name="T13" fmla="*/ 3432455 h 920"/>
                <a:gd name="T14" fmla="*/ 250517 w 103"/>
                <a:gd name="T15" fmla="*/ 2687303 h 920"/>
                <a:gd name="T16" fmla="*/ 119294 w 103"/>
                <a:gd name="T17" fmla="*/ 1759827 h 920"/>
                <a:gd name="T18" fmla="*/ 35788 w 103"/>
                <a:gd name="T19" fmla="*/ 828387 h 920"/>
                <a:gd name="T20" fmla="*/ 11929 w 103"/>
                <a:gd name="T21" fmla="*/ 364649 h 920"/>
                <a:gd name="T22" fmla="*/ 3976 w 103"/>
                <a:gd name="T23" fmla="*/ 0 h 920"/>
                <a:gd name="T24" fmla="*/ 0 w 103"/>
                <a:gd name="T25" fmla="*/ 0 h 920"/>
                <a:gd name="T26" fmla="*/ 3976 w 103"/>
                <a:gd name="T27" fmla="*/ 364649 h 920"/>
                <a:gd name="T28" fmla="*/ 27835 w 103"/>
                <a:gd name="T29" fmla="*/ 832351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28"/>
            <p:cNvSpPr>
              <a:spLocks/>
            </p:cNvSpPr>
            <p:nvPr/>
          </p:nvSpPr>
          <p:spPr bwMode="auto">
            <a:xfrm>
              <a:off x="7061201" y="3771900"/>
              <a:ext cx="350838" cy="1309688"/>
            </a:xfrm>
            <a:custGeom>
              <a:avLst/>
              <a:gdLst>
                <a:gd name="T0" fmla="*/ 211300 w 88"/>
                <a:gd name="T1" fmla="*/ 908844 h 330"/>
                <a:gd name="T2" fmla="*/ 350838 w 88"/>
                <a:gd name="T3" fmla="*/ 1309688 h 330"/>
                <a:gd name="T4" fmla="*/ 350838 w 88"/>
                <a:gd name="T5" fmla="*/ 1222375 h 330"/>
                <a:gd name="T6" fmla="*/ 350838 w 88"/>
                <a:gd name="T7" fmla="*/ 1206500 h 330"/>
                <a:gd name="T8" fmla="*/ 247181 w 88"/>
                <a:gd name="T9" fmla="*/ 896938 h 330"/>
                <a:gd name="T10" fmla="*/ 0 w 88"/>
                <a:gd name="T11" fmla="*/ 0 h 330"/>
                <a:gd name="T12" fmla="*/ 27908 w 88"/>
                <a:gd name="T13" fmla="*/ 250031 h 330"/>
                <a:gd name="T14" fmla="*/ 211300 w 88"/>
                <a:gd name="T15" fmla="*/ 908844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29"/>
            <p:cNvSpPr>
              <a:spLocks/>
            </p:cNvSpPr>
            <p:nvPr/>
          </p:nvSpPr>
          <p:spPr bwMode="auto">
            <a:xfrm>
              <a:off x="7439026" y="5053013"/>
              <a:ext cx="357188" cy="820738"/>
            </a:xfrm>
            <a:custGeom>
              <a:avLst/>
              <a:gdLst>
                <a:gd name="T0" fmla="*/ 23813 w 90"/>
                <a:gd name="T1" fmla="*/ 59474 h 207"/>
                <a:gd name="T2" fmla="*/ 0 w 90"/>
                <a:gd name="T3" fmla="*/ 0 h 207"/>
                <a:gd name="T4" fmla="*/ 3969 w 90"/>
                <a:gd name="T5" fmla="*/ 114983 h 207"/>
                <a:gd name="T6" fmla="*/ 166688 w 90"/>
                <a:gd name="T7" fmla="*/ 503545 h 207"/>
                <a:gd name="T8" fmla="*/ 317500 w 90"/>
                <a:gd name="T9" fmla="*/ 820738 h 207"/>
                <a:gd name="T10" fmla="*/ 357188 w 90"/>
                <a:gd name="T11" fmla="*/ 820738 h 207"/>
                <a:gd name="T12" fmla="*/ 198438 w 90"/>
                <a:gd name="T13" fmla="*/ 487685 h 207"/>
                <a:gd name="T14" fmla="*/ 23813 w 90"/>
                <a:gd name="T15" fmla="*/ 59474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30"/>
            <p:cNvSpPr>
              <a:spLocks/>
            </p:cNvSpPr>
            <p:nvPr/>
          </p:nvSpPr>
          <p:spPr bwMode="auto">
            <a:xfrm>
              <a:off x="7037388" y="3811588"/>
              <a:ext cx="457200" cy="1852613"/>
            </a:xfrm>
            <a:custGeom>
              <a:avLst/>
              <a:gdLst>
                <a:gd name="T0" fmla="*/ 401541 w 115"/>
                <a:gd name="T1" fmla="*/ 1622524 h 467"/>
                <a:gd name="T2" fmla="*/ 310101 w 115"/>
                <a:gd name="T3" fmla="*/ 1364666 h 467"/>
                <a:gd name="T4" fmla="*/ 115294 w 115"/>
                <a:gd name="T5" fmla="*/ 599025 h 467"/>
                <a:gd name="T6" fmla="*/ 51683 w 115"/>
                <a:gd name="T7" fmla="*/ 210254 h 467"/>
                <a:gd name="T8" fmla="*/ 0 w 115"/>
                <a:gd name="T9" fmla="*/ 0 h 467"/>
                <a:gd name="T10" fmla="*/ 83489 w 115"/>
                <a:gd name="T11" fmla="*/ 602992 h 467"/>
                <a:gd name="T12" fmla="*/ 274320 w 115"/>
                <a:gd name="T13" fmla="*/ 1376567 h 467"/>
                <a:gd name="T14" fmla="*/ 409492 w 115"/>
                <a:gd name="T15" fmla="*/ 1749470 h 467"/>
                <a:gd name="T16" fmla="*/ 457200 w 115"/>
                <a:gd name="T17" fmla="*/ 1852613 h 467"/>
                <a:gd name="T18" fmla="*/ 445273 w 115"/>
                <a:gd name="T19" fmla="*/ 1816910 h 467"/>
                <a:gd name="T20" fmla="*/ 401541 w 115"/>
                <a:gd name="T21" fmla="*/ 1622524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31"/>
            <p:cNvSpPr>
              <a:spLocks/>
            </p:cNvSpPr>
            <p:nvPr/>
          </p:nvSpPr>
          <p:spPr bwMode="auto">
            <a:xfrm>
              <a:off x="6992938" y="1263650"/>
              <a:ext cx="144463" cy="2508250"/>
            </a:xfrm>
            <a:custGeom>
              <a:avLst/>
              <a:gdLst>
                <a:gd name="T0" fmla="*/ 68219 w 36"/>
                <a:gd name="T1" fmla="*/ 2508250 h 633"/>
                <a:gd name="T2" fmla="*/ 52167 w 36"/>
                <a:gd name="T3" fmla="*/ 2365601 h 633"/>
                <a:gd name="T4" fmla="*/ 20064 w 36"/>
                <a:gd name="T5" fmla="*/ 1577067 h 633"/>
                <a:gd name="T6" fmla="*/ 52167 w 36"/>
                <a:gd name="T7" fmla="*/ 784571 h 633"/>
                <a:gd name="T8" fmla="*/ 88283 w 36"/>
                <a:gd name="T9" fmla="*/ 392286 h 633"/>
                <a:gd name="T10" fmla="*/ 144463 w 36"/>
                <a:gd name="T11" fmla="*/ 0 h 633"/>
                <a:gd name="T12" fmla="*/ 140450 w 36"/>
                <a:gd name="T13" fmla="*/ 0 h 633"/>
                <a:gd name="T14" fmla="*/ 80257 w 36"/>
                <a:gd name="T15" fmla="*/ 392286 h 633"/>
                <a:gd name="T16" fmla="*/ 40129 w 36"/>
                <a:gd name="T17" fmla="*/ 784571 h 633"/>
                <a:gd name="T18" fmla="*/ 4013 w 36"/>
                <a:gd name="T19" fmla="*/ 1577067 h 633"/>
                <a:gd name="T20" fmla="*/ 28090 w 36"/>
                <a:gd name="T21" fmla="*/ 2333901 h 633"/>
                <a:gd name="T22" fmla="*/ 64206 w 36"/>
                <a:gd name="T23" fmla="*/ 2504288 h 633"/>
                <a:gd name="T24" fmla="*/ 68219 w 36"/>
                <a:gd name="T25" fmla="*/ 2508250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32"/>
            <p:cNvSpPr>
              <a:spLocks/>
            </p:cNvSpPr>
            <p:nvPr/>
          </p:nvSpPr>
          <p:spPr bwMode="auto">
            <a:xfrm>
              <a:off x="7526338" y="5640388"/>
              <a:ext cx="111125" cy="233363"/>
            </a:xfrm>
            <a:custGeom>
              <a:avLst/>
              <a:gdLst>
                <a:gd name="T0" fmla="*/ 87313 w 28"/>
                <a:gd name="T1" fmla="*/ 233363 h 59"/>
                <a:gd name="T2" fmla="*/ 111125 w 28"/>
                <a:gd name="T3" fmla="*/ 233363 h 59"/>
                <a:gd name="T4" fmla="*/ 0 w 28"/>
                <a:gd name="T5" fmla="*/ 0 h 59"/>
                <a:gd name="T6" fmla="*/ 87313 w 28"/>
                <a:gd name="T7" fmla="*/ 233363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33"/>
            <p:cNvSpPr>
              <a:spLocks/>
            </p:cNvSpPr>
            <p:nvPr/>
          </p:nvSpPr>
          <p:spPr bwMode="auto">
            <a:xfrm>
              <a:off x="7021513" y="3598863"/>
              <a:ext cx="68263" cy="423863"/>
            </a:xfrm>
            <a:custGeom>
              <a:avLst/>
              <a:gdLst>
                <a:gd name="T0" fmla="*/ 16062 w 17"/>
                <a:gd name="T1" fmla="*/ 213912 h 107"/>
                <a:gd name="T2" fmla="*/ 68263 w 17"/>
                <a:gd name="T3" fmla="*/ 423863 h 107"/>
                <a:gd name="T4" fmla="*/ 40155 w 17"/>
                <a:gd name="T5" fmla="*/ 174299 h 107"/>
                <a:gd name="T6" fmla="*/ 36139 w 17"/>
                <a:gd name="T7" fmla="*/ 170337 h 107"/>
                <a:gd name="T8" fmla="*/ 0 w 17"/>
                <a:gd name="T9" fmla="*/ 0 h 107"/>
                <a:gd name="T10" fmla="*/ 0 w 17"/>
                <a:gd name="T11" fmla="*/ 31691 h 107"/>
                <a:gd name="T12" fmla="*/ 16062 w 17"/>
                <a:gd name="T13" fmla="*/ 213912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34"/>
            <p:cNvSpPr>
              <a:spLocks/>
            </p:cNvSpPr>
            <p:nvPr/>
          </p:nvSpPr>
          <p:spPr bwMode="auto">
            <a:xfrm>
              <a:off x="7412038" y="2801938"/>
              <a:ext cx="1168400" cy="2251075"/>
            </a:xfrm>
            <a:custGeom>
              <a:avLst/>
              <a:gdLst>
                <a:gd name="T0" fmla="*/ 31793 w 294"/>
                <a:gd name="T1" fmla="*/ 2191628 h 568"/>
                <a:gd name="T2" fmla="*/ 139095 w 294"/>
                <a:gd name="T3" fmla="*/ 1573375 h 568"/>
                <a:gd name="T4" fmla="*/ 393441 w 294"/>
                <a:gd name="T5" fmla="*/ 998716 h 568"/>
                <a:gd name="T6" fmla="*/ 743166 w 294"/>
                <a:gd name="T7" fmla="*/ 471616 h 568"/>
                <a:gd name="T8" fmla="*/ 945848 w 294"/>
                <a:gd name="T9" fmla="*/ 229863 h 568"/>
                <a:gd name="T10" fmla="*/ 1053150 w 294"/>
                <a:gd name="T11" fmla="*/ 110968 h 568"/>
                <a:gd name="T12" fmla="*/ 1168400 w 294"/>
                <a:gd name="T13" fmla="*/ 0 h 568"/>
                <a:gd name="T14" fmla="*/ 1164426 w 294"/>
                <a:gd name="T15" fmla="*/ 0 h 568"/>
                <a:gd name="T16" fmla="*/ 1049176 w 294"/>
                <a:gd name="T17" fmla="*/ 107005 h 568"/>
                <a:gd name="T18" fmla="*/ 941873 w 294"/>
                <a:gd name="T19" fmla="*/ 221937 h 568"/>
                <a:gd name="T20" fmla="*/ 735218 w 294"/>
                <a:gd name="T21" fmla="*/ 463690 h 568"/>
                <a:gd name="T22" fmla="*/ 377544 w 294"/>
                <a:gd name="T23" fmla="*/ 986827 h 568"/>
                <a:gd name="T24" fmla="*/ 119224 w 294"/>
                <a:gd name="T25" fmla="*/ 1569411 h 568"/>
                <a:gd name="T26" fmla="*/ 0 w 294"/>
                <a:gd name="T27" fmla="*/ 2175775 h 568"/>
                <a:gd name="T28" fmla="*/ 27819 w 294"/>
                <a:gd name="T29" fmla="*/ 2251075 h 568"/>
                <a:gd name="T30" fmla="*/ 31793 w 294"/>
                <a:gd name="T31" fmla="*/ 2191628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35"/>
            <p:cNvSpPr>
              <a:spLocks/>
            </p:cNvSpPr>
            <p:nvPr/>
          </p:nvSpPr>
          <p:spPr bwMode="auto">
            <a:xfrm>
              <a:off x="7494588" y="5664200"/>
              <a:ext cx="100013" cy="209550"/>
            </a:xfrm>
            <a:custGeom>
              <a:avLst/>
              <a:gdLst>
                <a:gd name="T0" fmla="*/ 0 w 25"/>
                <a:gd name="T1" fmla="*/ 0 h 53"/>
                <a:gd name="T2" fmla="*/ 76010 w 25"/>
                <a:gd name="T3" fmla="*/ 209550 h 53"/>
                <a:gd name="T4" fmla="*/ 100013 w 25"/>
                <a:gd name="T5" fmla="*/ 209550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36"/>
            <p:cNvSpPr>
              <a:spLocks/>
            </p:cNvSpPr>
            <p:nvPr/>
          </p:nvSpPr>
          <p:spPr bwMode="auto">
            <a:xfrm>
              <a:off x="7412038" y="5081588"/>
              <a:ext cx="114300" cy="558800"/>
            </a:xfrm>
            <a:custGeom>
              <a:avLst/>
              <a:gdLst>
                <a:gd name="T0" fmla="*/ 0 w 29"/>
                <a:gd name="T1" fmla="*/ 0 h 141"/>
                <a:gd name="T2" fmla="*/ 27590 w 29"/>
                <a:gd name="T3" fmla="*/ 352718 h 141"/>
                <a:gd name="T4" fmla="*/ 70945 w 29"/>
                <a:gd name="T5" fmla="*/ 463685 h 141"/>
                <a:gd name="T6" fmla="*/ 114300 w 29"/>
                <a:gd name="T7" fmla="*/ 558800 h 141"/>
                <a:gd name="T8" fmla="*/ 106417 w 29"/>
                <a:gd name="T9" fmla="*/ 535021 h 141"/>
                <a:gd name="T10" fmla="*/ 31531 w 29"/>
                <a:gd name="T11" fmla="*/ 87189 h 141"/>
                <a:gd name="T12" fmla="*/ 15766 w 29"/>
                <a:gd name="T13" fmla="*/ 43594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37"/>
            <p:cNvSpPr>
              <a:spLocks/>
            </p:cNvSpPr>
            <p:nvPr/>
          </p:nvSpPr>
          <p:spPr bwMode="auto">
            <a:xfrm>
              <a:off x="7412038" y="4978400"/>
              <a:ext cx="31750" cy="188913"/>
            </a:xfrm>
            <a:custGeom>
              <a:avLst/>
              <a:gdLst>
                <a:gd name="T0" fmla="*/ 0 w 8"/>
                <a:gd name="T1" fmla="*/ 102328 h 48"/>
                <a:gd name="T2" fmla="*/ 15875 w 8"/>
                <a:gd name="T3" fmla="*/ 145620 h 48"/>
                <a:gd name="T4" fmla="*/ 31750 w 8"/>
                <a:gd name="T5" fmla="*/ 188913 h 48"/>
                <a:gd name="T6" fmla="*/ 27781 w 8"/>
                <a:gd name="T7" fmla="*/ 74778 h 48"/>
                <a:gd name="T8" fmla="*/ 0 w 8"/>
                <a:gd name="T9" fmla="*/ 0 h 48"/>
                <a:gd name="T10" fmla="*/ 0 w 8"/>
                <a:gd name="T11" fmla="*/ 15743 h 48"/>
                <a:gd name="T12" fmla="*/ 0 w 8"/>
                <a:gd name="T13" fmla="*/ 10232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38"/>
            <p:cNvSpPr>
              <a:spLocks/>
            </p:cNvSpPr>
            <p:nvPr/>
          </p:nvSpPr>
          <p:spPr bwMode="auto">
            <a:xfrm>
              <a:off x="7439026" y="5434013"/>
              <a:ext cx="174625" cy="439738"/>
            </a:xfrm>
            <a:custGeom>
              <a:avLst/>
              <a:gdLst>
                <a:gd name="T0" fmla="*/ 43656 w 44"/>
                <a:gd name="T1" fmla="*/ 110925 h 111"/>
                <a:gd name="T2" fmla="*/ 0 w 44"/>
                <a:gd name="T3" fmla="*/ 0 h 111"/>
                <a:gd name="T4" fmla="*/ 43656 w 44"/>
                <a:gd name="T5" fmla="*/ 194119 h 111"/>
                <a:gd name="T6" fmla="*/ 55563 w 44"/>
                <a:gd name="T7" fmla="*/ 229773 h 111"/>
                <a:gd name="T8" fmla="*/ 154781 w 44"/>
                <a:gd name="T9" fmla="*/ 439738 h 111"/>
                <a:gd name="T10" fmla="*/ 174625 w 44"/>
                <a:gd name="T11" fmla="*/ 439738 h 111"/>
                <a:gd name="T12" fmla="*/ 87313 w 44"/>
                <a:gd name="T13" fmla="*/ 206003 h 111"/>
                <a:gd name="T14" fmla="*/ 43656 w 44"/>
                <a:gd name="T15" fmla="*/ 110925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30" name="Text Placeholder 2"/>
          <p:cNvSpPr>
            <a:spLocks noGrp="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ADDDBAD-7D84-42D7-9E95-868EA622E1F6}" type="datetime1">
              <a:rPr lang="en-US"/>
              <a:pPr>
                <a:defRPr/>
              </a:pPr>
              <a:t>3/25/2017</a:t>
            </a:fld>
            <a:endParaRPr lang="en-US"/>
          </a:p>
        </p:txBody>
      </p:sp>
      <p:sp>
        <p:nvSpPr>
          <p:cNvPr id="5"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ltLang="en-US"/>
              <a:t>Copyright © 2012 Pearson Education, Inc. Publishing as Prentice Hall</a:t>
            </a:r>
          </a:p>
        </p:txBody>
      </p:sp>
      <p:sp>
        <p:nvSpPr>
          <p:cNvPr id="6" name="Slide Number Placeholder 5"/>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lstStyle>
            <a:lvl1pPr algn="r">
              <a:defRPr sz="2000">
                <a:solidFill>
                  <a:srgbClr val="FEFFFF"/>
                </a:solidFill>
              </a:defRPr>
            </a:lvl1pPr>
          </a:lstStyle>
          <a:p>
            <a:pPr>
              <a:defRPr/>
            </a:pPr>
            <a:fld id="{4D9478DB-4F32-4B0B-A350-4156F84C582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Lst>
  <p:hf hdr="0" dt="0"/>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ctrTitle"/>
          </p:nvPr>
        </p:nvSpPr>
        <p:spPr>
          <a:xfrm>
            <a:off x="1943100" y="2514600"/>
            <a:ext cx="6599238" cy="2262188"/>
          </a:xfrm>
        </p:spPr>
        <p:txBody>
          <a:bodyPr/>
          <a:lstStyle/>
          <a:p>
            <a:pPr eaLnBrk="1" hangingPunct="1"/>
            <a:r>
              <a:rPr lang="en-US" altLang="en-US" dirty="0" smtClean="0"/>
              <a:t>Chapter </a:t>
            </a:r>
            <a:r>
              <a:rPr lang="en-US" altLang="en-US" dirty="0" smtClean="0"/>
              <a:t>12</a:t>
            </a:r>
            <a:endParaRPr lang="en-US" altLang="en-US" dirty="0" smtClean="0"/>
          </a:p>
        </p:txBody>
      </p:sp>
      <p:sp>
        <p:nvSpPr>
          <p:cNvPr id="11267" name="Subtitle 4"/>
          <p:cNvSpPr>
            <a:spLocks noGrp="1"/>
          </p:cNvSpPr>
          <p:nvPr>
            <p:ph type="subTitle" idx="1"/>
          </p:nvPr>
        </p:nvSpPr>
        <p:spPr>
          <a:xfrm>
            <a:off x="1943100" y="4776788"/>
            <a:ext cx="6599238" cy="1127125"/>
          </a:xfrm>
        </p:spPr>
        <p:txBody>
          <a:bodyPr rtlCol="0">
            <a:normAutofit/>
          </a:bodyPr>
          <a:lstStyle/>
          <a:p>
            <a:pPr eaLnBrk="1" fontAlgn="auto" hangingPunct="1">
              <a:spcAft>
                <a:spcPts val="0"/>
              </a:spcAft>
              <a:defRPr/>
            </a:pPr>
            <a:r>
              <a:rPr lang="en-US" dirty="0" smtClean="0"/>
              <a:t>Understanding Cloud </a:t>
            </a:r>
            <a:r>
              <a:rPr lang="en-US" dirty="0"/>
              <a:t>Security</a:t>
            </a:r>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a:t>Security mapping</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9</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506867"/>
            <a:ext cx="7467600" cy="4493554"/>
          </a:xfrm>
          <a:prstGeom prst="rect">
            <a:avLst/>
          </a:prstGeom>
        </p:spPr>
      </p:pic>
    </p:spTree>
    <p:extLst>
      <p:ext uri="{BB962C8B-B14F-4D97-AF65-F5344CB8AC3E}">
        <p14:creationId xmlns:p14="http://schemas.microsoft.com/office/powerpoint/2010/main" val="2865911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Securing Data</a:t>
            </a:r>
          </a:p>
        </p:txBody>
      </p:sp>
      <p:sp>
        <p:nvSpPr>
          <p:cNvPr id="3" name="Content Placeholder 2"/>
          <p:cNvSpPr>
            <a:spLocks noGrp="1"/>
          </p:cNvSpPr>
          <p:nvPr>
            <p:ph idx="1"/>
          </p:nvPr>
        </p:nvSpPr>
        <p:spPr/>
        <p:txBody>
          <a:bodyPr/>
          <a:lstStyle/>
          <a:p>
            <a:r>
              <a:rPr lang="en-US" dirty="0"/>
              <a:t>Why?</a:t>
            </a:r>
          </a:p>
          <a:p>
            <a:r>
              <a:rPr lang="en-GB" dirty="0"/>
              <a:t>key mechanisms for protecting data mechanisms: </a:t>
            </a:r>
          </a:p>
          <a:p>
            <a:pPr lvl="1"/>
            <a:r>
              <a:rPr lang="en-GB" dirty="0"/>
              <a:t>Access control</a:t>
            </a:r>
          </a:p>
          <a:p>
            <a:pPr lvl="1"/>
            <a:r>
              <a:rPr lang="en-GB" dirty="0"/>
              <a:t>Auditing</a:t>
            </a:r>
          </a:p>
          <a:p>
            <a:pPr lvl="1"/>
            <a:r>
              <a:rPr lang="en-GB" dirty="0"/>
              <a:t>Authentication</a:t>
            </a:r>
          </a:p>
          <a:p>
            <a:pPr lvl="1"/>
            <a:r>
              <a:rPr lang="en-GB" dirty="0"/>
              <a:t>Authorization</a:t>
            </a: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10</a:t>
            </a:fld>
            <a:endParaRPr lang="en-US" altLang="en-US"/>
          </a:p>
        </p:txBody>
      </p:sp>
    </p:spTree>
    <p:extLst>
      <p:ext uri="{BB962C8B-B14F-4D97-AF65-F5344CB8AC3E}">
        <p14:creationId xmlns:p14="http://schemas.microsoft.com/office/powerpoint/2010/main" val="2388716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Brokered cloud storage</a:t>
            </a:r>
          </a:p>
        </p:txBody>
      </p:sp>
      <p:sp>
        <p:nvSpPr>
          <p:cNvPr id="3" name="Content Placeholder 2"/>
          <p:cNvSpPr>
            <a:spLocks noGrp="1"/>
          </p:cNvSpPr>
          <p:nvPr>
            <p:ph idx="1"/>
          </p:nvPr>
        </p:nvSpPr>
        <p:spPr>
          <a:xfrm>
            <a:off x="1942415" y="1524000"/>
            <a:ext cx="6972985" cy="4611688"/>
          </a:xfrm>
        </p:spPr>
        <p:txBody>
          <a:bodyPr/>
          <a:lstStyle/>
          <a:p>
            <a:pPr>
              <a:lnSpc>
                <a:spcPct val="150000"/>
              </a:lnSpc>
            </a:pPr>
            <a:r>
              <a:rPr lang="en-US" dirty="0"/>
              <a:t>Data can be located anywhere in the cloud service provider's system.</a:t>
            </a:r>
          </a:p>
          <a:p>
            <a:pPr>
              <a:lnSpc>
                <a:spcPct val="150000"/>
              </a:lnSpc>
            </a:pPr>
            <a:r>
              <a:rPr lang="en-US" dirty="0" smtClean="0"/>
              <a:t>Isolate </a:t>
            </a:r>
            <a:r>
              <a:rPr lang="en-US" dirty="0"/>
              <a:t>data from direct client access: create </a:t>
            </a:r>
            <a:r>
              <a:rPr lang="en-US" dirty="0" smtClean="0"/>
              <a:t>layered access </a:t>
            </a:r>
            <a:r>
              <a:rPr lang="en-US" dirty="0"/>
              <a:t>to </a:t>
            </a:r>
            <a:r>
              <a:rPr lang="en-US" dirty="0" smtClean="0"/>
              <a:t>the data</a:t>
            </a:r>
            <a:r>
              <a:rPr lang="en-US" dirty="0"/>
              <a:t>. </a:t>
            </a:r>
          </a:p>
          <a:p>
            <a:pPr>
              <a:lnSpc>
                <a:spcPct val="150000"/>
              </a:lnSpc>
            </a:pPr>
            <a:r>
              <a:rPr lang="en-US" dirty="0"/>
              <a:t>In one scheme, two services are created: </a:t>
            </a:r>
          </a:p>
          <a:p>
            <a:pPr lvl="1">
              <a:lnSpc>
                <a:spcPct val="150000"/>
              </a:lnSpc>
            </a:pPr>
            <a:r>
              <a:rPr lang="en-US" dirty="0"/>
              <a:t>a broker with full access to storage but no access to the client.</a:t>
            </a:r>
          </a:p>
          <a:p>
            <a:pPr lvl="1">
              <a:lnSpc>
                <a:spcPct val="150000"/>
              </a:lnSpc>
            </a:pPr>
            <a:r>
              <a:rPr lang="en-US" dirty="0"/>
              <a:t>a proxy with no access to storage but access to both the client and broker.</a:t>
            </a:r>
          </a:p>
          <a:p>
            <a:pPr>
              <a:lnSpc>
                <a:spcPct val="150000"/>
              </a:lnSpc>
            </a:pPr>
            <a:r>
              <a:rPr lang="en-US" dirty="0" smtClean="0"/>
              <a:t>Relies </a:t>
            </a:r>
            <a:r>
              <a:rPr lang="en-US" dirty="0"/>
              <a:t>on the proxy service to impose some rules.</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11</a:t>
            </a:fld>
            <a:endParaRPr lang="en-US" altLang="en-US"/>
          </a:p>
        </p:txBody>
      </p:sp>
    </p:spTree>
    <p:extLst>
      <p:ext uri="{BB962C8B-B14F-4D97-AF65-F5344CB8AC3E}">
        <p14:creationId xmlns:p14="http://schemas.microsoft.com/office/powerpoint/2010/main" val="3120939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12</a:t>
            </a:fld>
            <a:endParaRPr lang="en-US" altLang="en-US"/>
          </a:p>
        </p:txBody>
      </p:sp>
      <p:pic>
        <p:nvPicPr>
          <p:cNvPr id="6" name="Content Placeholder 3"/>
          <p:cNvPicPr>
            <a:picLocks noChangeAspect="1"/>
          </p:cNvPicPr>
          <p:nvPr/>
        </p:nvPicPr>
        <p:blipFill>
          <a:blip r:embed="rId2"/>
          <a:stretch>
            <a:fillRect/>
          </a:stretch>
        </p:blipFill>
        <p:spPr bwMode="auto">
          <a:xfrm>
            <a:off x="2286000" y="1542460"/>
            <a:ext cx="4495800" cy="44773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1072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13</a:t>
            </a:fld>
            <a:endParaRPr lang="en-US" altLang="en-US"/>
          </a:p>
        </p:txBody>
      </p:sp>
      <p:pic>
        <p:nvPicPr>
          <p:cNvPr id="7" name="Picture 6"/>
          <p:cNvPicPr>
            <a:picLocks noChangeAspect="1"/>
          </p:cNvPicPr>
          <p:nvPr/>
        </p:nvPicPr>
        <p:blipFill>
          <a:blip r:embed="rId2"/>
          <a:stretch>
            <a:fillRect/>
          </a:stretch>
        </p:blipFill>
        <p:spPr>
          <a:xfrm>
            <a:off x="2362200" y="1600200"/>
            <a:ext cx="4572000" cy="43110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84522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7050881" cy="1280890"/>
          </a:xfrm>
        </p:spPr>
        <p:txBody>
          <a:bodyPr/>
          <a:lstStyle/>
          <a:p>
            <a:r>
              <a:rPr lang="en-US" dirty="0"/>
              <a:t>Storage location and tenancy</a:t>
            </a:r>
          </a:p>
        </p:txBody>
      </p:sp>
      <p:sp>
        <p:nvSpPr>
          <p:cNvPr id="3" name="Content Placeholder 2"/>
          <p:cNvSpPr>
            <a:spLocks noGrp="1"/>
          </p:cNvSpPr>
          <p:nvPr>
            <p:ph idx="1"/>
          </p:nvPr>
        </p:nvSpPr>
        <p:spPr>
          <a:xfrm>
            <a:off x="1942415" y="1676400"/>
            <a:ext cx="6591985" cy="4234822"/>
          </a:xfrm>
        </p:spPr>
        <p:txBody>
          <a:bodyPr/>
          <a:lstStyle/>
          <a:p>
            <a:pPr algn="just">
              <a:lnSpc>
                <a:spcPct val="150000"/>
              </a:lnSpc>
            </a:pPr>
            <a:r>
              <a:rPr lang="en-US" dirty="0"/>
              <a:t>Contract with cloud service providers.</a:t>
            </a:r>
          </a:p>
          <a:p>
            <a:pPr algn="just">
              <a:lnSpc>
                <a:spcPct val="150000"/>
              </a:lnSpc>
            </a:pPr>
            <a:r>
              <a:rPr lang="en-US" dirty="0"/>
              <a:t>Specific service provider maintains data segregation.</a:t>
            </a:r>
          </a:p>
          <a:p>
            <a:pPr algn="just">
              <a:lnSpc>
                <a:spcPct val="150000"/>
              </a:lnSpc>
            </a:pPr>
            <a:r>
              <a:rPr lang="en-US" dirty="0"/>
              <a:t>Who is provided privileged access to storage?</a:t>
            </a:r>
          </a:p>
          <a:p>
            <a:pPr algn="just">
              <a:lnSpc>
                <a:spcPct val="150000"/>
              </a:lnSpc>
            </a:pPr>
            <a:r>
              <a:rPr lang="en-US" dirty="0"/>
              <a:t>Encrypted data.</a:t>
            </a:r>
          </a:p>
          <a:p>
            <a:pPr algn="just">
              <a:lnSpc>
                <a:spcPct val="150000"/>
              </a:lnSpc>
            </a:pPr>
            <a:r>
              <a:rPr lang="en-US" dirty="0"/>
              <a:t>Incident response.</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14</a:t>
            </a:fld>
            <a:endParaRPr lang="en-US" altLang="en-US"/>
          </a:p>
        </p:txBody>
      </p:sp>
    </p:spTree>
    <p:extLst>
      <p:ext uri="{BB962C8B-B14F-4D97-AF65-F5344CB8AC3E}">
        <p14:creationId xmlns:p14="http://schemas.microsoft.com/office/powerpoint/2010/main" val="1764555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a:t>
            </a:r>
          </a:p>
        </p:txBody>
      </p:sp>
      <p:sp>
        <p:nvSpPr>
          <p:cNvPr id="3" name="Content Placeholder 2"/>
          <p:cNvSpPr>
            <a:spLocks noGrp="1"/>
          </p:cNvSpPr>
          <p:nvPr>
            <p:ph idx="1"/>
          </p:nvPr>
        </p:nvSpPr>
        <p:spPr>
          <a:xfrm>
            <a:off x="1942415" y="1676400"/>
            <a:ext cx="6591985" cy="4234822"/>
          </a:xfrm>
        </p:spPr>
        <p:txBody>
          <a:bodyPr/>
          <a:lstStyle/>
          <a:p>
            <a:pPr algn="just">
              <a:lnSpc>
                <a:spcPct val="150000"/>
              </a:lnSpc>
            </a:pPr>
            <a:r>
              <a:rPr lang="en-US" dirty="0"/>
              <a:t>Maintains confidentiality and data integrity.</a:t>
            </a:r>
          </a:p>
          <a:p>
            <a:pPr algn="just">
              <a:lnSpc>
                <a:spcPct val="150000"/>
              </a:lnSpc>
            </a:pPr>
            <a:r>
              <a:rPr lang="en-US" dirty="0" smtClean="0"/>
              <a:t>Multiple </a:t>
            </a:r>
            <a:r>
              <a:rPr lang="en-US" dirty="0"/>
              <a:t>accounts with different keys.</a:t>
            </a:r>
          </a:p>
          <a:p>
            <a:pPr algn="just">
              <a:lnSpc>
                <a:spcPct val="150000"/>
              </a:lnSpc>
            </a:pPr>
            <a:r>
              <a:rPr lang="en-US" dirty="0" smtClean="0"/>
              <a:t>Creation </a:t>
            </a:r>
            <a:r>
              <a:rPr lang="en-US" dirty="0"/>
              <a:t>of secure key stores that have restricted role-based access, automated key stores backup, and recovery techniques. </a:t>
            </a:r>
          </a:p>
          <a:p>
            <a:pPr algn="just">
              <a:lnSpc>
                <a:spcPct val="150000"/>
              </a:lnSpc>
            </a:pPr>
            <a:r>
              <a:rPr lang="en-US" dirty="0"/>
              <a:t>Standards: OASIS Key Management Interoperability Protocol (KMIP), IEEE 1619.3.</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15</a:t>
            </a:fld>
            <a:endParaRPr lang="en-US" altLang="en-US"/>
          </a:p>
        </p:txBody>
      </p:sp>
    </p:spTree>
    <p:extLst>
      <p:ext uri="{BB962C8B-B14F-4D97-AF65-F5344CB8AC3E}">
        <p14:creationId xmlns:p14="http://schemas.microsoft.com/office/powerpoint/2010/main" val="15115999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Auditing and compliance</a:t>
            </a:r>
          </a:p>
        </p:txBody>
      </p:sp>
      <p:sp>
        <p:nvSpPr>
          <p:cNvPr id="3" name="Content Placeholder 2"/>
          <p:cNvSpPr>
            <a:spLocks noGrp="1"/>
          </p:cNvSpPr>
          <p:nvPr>
            <p:ph idx="1"/>
          </p:nvPr>
        </p:nvSpPr>
        <p:spPr>
          <a:xfrm>
            <a:off x="1942415" y="1524000"/>
            <a:ext cx="6591985" cy="4387222"/>
          </a:xfrm>
        </p:spPr>
        <p:txBody>
          <a:bodyPr/>
          <a:lstStyle/>
          <a:p>
            <a:pPr>
              <a:lnSpc>
                <a:spcPct val="150000"/>
              </a:lnSpc>
            </a:pPr>
            <a:r>
              <a:rPr lang="en-US" dirty="0" smtClean="0"/>
              <a:t>Evaluation </a:t>
            </a:r>
            <a:r>
              <a:rPr lang="en-US" dirty="0"/>
              <a:t>performance, investigate security and when illegal activity has been perpetrated.</a:t>
            </a:r>
          </a:p>
          <a:p>
            <a:pPr>
              <a:lnSpc>
                <a:spcPct val="150000"/>
              </a:lnSpc>
            </a:pPr>
            <a:r>
              <a:rPr lang="en-US" dirty="0" smtClean="0"/>
              <a:t>Proprietary </a:t>
            </a:r>
            <a:r>
              <a:rPr lang="en-US" dirty="0"/>
              <a:t>log formats from cloud service providers built-in tools.</a:t>
            </a:r>
          </a:p>
          <a:p>
            <a:pPr>
              <a:lnSpc>
                <a:spcPct val="150000"/>
              </a:lnSpc>
            </a:pPr>
            <a:r>
              <a:rPr lang="en-US" dirty="0" smtClean="0"/>
              <a:t>Logging </a:t>
            </a:r>
            <a:r>
              <a:rPr lang="en-US" dirty="0"/>
              <a:t>activity and data co-located, moving across a landscape of different hosts and sites. </a:t>
            </a:r>
          </a:p>
          <a:p>
            <a:pPr>
              <a:lnSpc>
                <a:spcPct val="150000"/>
              </a:lnSpc>
            </a:pPr>
            <a:r>
              <a:rPr lang="en-US" dirty="0" smtClean="0"/>
              <a:t>Laws </a:t>
            </a:r>
            <a:r>
              <a:rPr lang="en-US" dirty="0"/>
              <a:t>and responsible.</a:t>
            </a:r>
          </a:p>
          <a:p>
            <a:pPr>
              <a:lnSpc>
                <a:spcPct val="150000"/>
              </a:lnSpc>
            </a:pPr>
            <a:r>
              <a:rPr lang="en-US" dirty="0"/>
              <a:t>Standards: ISO/IEC 27001/27002, SAS70(amazon web service).</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16</a:t>
            </a:fld>
            <a:endParaRPr lang="en-US" altLang="en-US"/>
          </a:p>
        </p:txBody>
      </p:sp>
    </p:spTree>
    <p:extLst>
      <p:ext uri="{BB962C8B-B14F-4D97-AF65-F5344CB8AC3E}">
        <p14:creationId xmlns:p14="http://schemas.microsoft.com/office/powerpoint/2010/main" val="1845420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624110"/>
            <a:ext cx="7239000" cy="671290"/>
          </a:xfrm>
        </p:spPr>
        <p:txBody>
          <a:bodyPr/>
          <a:lstStyle/>
          <a:p>
            <a:r>
              <a:rPr lang="en-US" dirty="0"/>
              <a:t>Establishing </a:t>
            </a:r>
            <a:r>
              <a:rPr lang="en-US" dirty="0" smtClean="0"/>
              <a:t>Identity &amp; Presence</a:t>
            </a:r>
            <a:endParaRPr lang="en-US" dirty="0"/>
          </a:p>
        </p:txBody>
      </p:sp>
      <p:sp>
        <p:nvSpPr>
          <p:cNvPr id="3" name="Content Placeholder 2"/>
          <p:cNvSpPr>
            <a:spLocks noGrp="1"/>
          </p:cNvSpPr>
          <p:nvPr>
            <p:ph idx="1"/>
          </p:nvPr>
        </p:nvSpPr>
        <p:spPr>
          <a:xfrm>
            <a:off x="1942415" y="1447800"/>
            <a:ext cx="7049185" cy="4611688"/>
          </a:xfrm>
        </p:spPr>
        <p:txBody>
          <a:bodyPr/>
          <a:lstStyle/>
          <a:p>
            <a:pPr algn="just">
              <a:lnSpc>
                <a:spcPct val="150000"/>
              </a:lnSpc>
            </a:pPr>
            <a:r>
              <a:rPr lang="en-US" dirty="0"/>
              <a:t>Identity management: primary mechanism for controlling access to data in the cloud, preventing unauthorized uses, maintaining user roles, and complying with regulations.</a:t>
            </a:r>
          </a:p>
          <a:p>
            <a:pPr algn="just">
              <a:lnSpc>
                <a:spcPct val="150000"/>
              </a:lnSpc>
            </a:pPr>
            <a:r>
              <a:rPr lang="en-US" dirty="0"/>
              <a:t>Presence: the mapping of an authenticated identity to a </a:t>
            </a:r>
            <a:r>
              <a:rPr lang="en-US" dirty="0" smtClean="0"/>
              <a:t>known location</a:t>
            </a:r>
            <a:r>
              <a:rPr lang="en-US" dirty="0"/>
              <a:t>; adds context that can modify services and service delivery.</a:t>
            </a:r>
          </a:p>
          <a:p>
            <a:pPr algn="just">
              <a:lnSpc>
                <a:spcPct val="150000"/>
              </a:lnSpc>
            </a:pPr>
            <a:r>
              <a:rPr lang="en-US" dirty="0"/>
              <a:t>Cloud computing </a:t>
            </a:r>
            <a:r>
              <a:rPr lang="en-US" dirty="0" smtClean="0"/>
              <a:t>requirements:</a:t>
            </a:r>
          </a:p>
          <a:p>
            <a:pPr lvl="1" algn="just"/>
            <a:r>
              <a:rPr lang="en-US" sz="1400" dirty="0" smtClean="0"/>
              <a:t>That </a:t>
            </a:r>
            <a:r>
              <a:rPr lang="en-US" sz="1400" dirty="0"/>
              <a:t>you establish an </a:t>
            </a:r>
            <a:r>
              <a:rPr lang="en-US" sz="1400" dirty="0" smtClean="0"/>
              <a:t>identity</a:t>
            </a:r>
          </a:p>
          <a:p>
            <a:pPr lvl="1" algn="just"/>
            <a:r>
              <a:rPr lang="en-US" sz="1400" dirty="0" smtClean="0"/>
              <a:t>That </a:t>
            </a:r>
            <a:r>
              <a:rPr lang="en-US" sz="1400" dirty="0"/>
              <a:t>the identity be </a:t>
            </a:r>
            <a:r>
              <a:rPr lang="en-US" sz="1400" dirty="0" smtClean="0"/>
              <a:t>authenticated</a:t>
            </a:r>
          </a:p>
          <a:p>
            <a:pPr lvl="1" algn="just"/>
            <a:r>
              <a:rPr lang="en-US" sz="1400" dirty="0" smtClean="0"/>
              <a:t>That </a:t>
            </a:r>
            <a:r>
              <a:rPr lang="en-US" sz="1400" dirty="0"/>
              <a:t>the authentication be </a:t>
            </a:r>
            <a:r>
              <a:rPr lang="en-US" sz="1400" dirty="0" smtClean="0"/>
              <a:t>portable</a:t>
            </a:r>
          </a:p>
          <a:p>
            <a:pPr lvl="1" algn="just"/>
            <a:r>
              <a:rPr lang="en-US" sz="1400" dirty="0" smtClean="0"/>
              <a:t>That </a:t>
            </a:r>
            <a:r>
              <a:rPr lang="en-US" sz="1400" dirty="0"/>
              <a:t>authentication provide access to cloud resources</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17</a:t>
            </a:fld>
            <a:endParaRPr lang="en-US" altLang="en-US"/>
          </a:p>
        </p:txBody>
      </p:sp>
    </p:spTree>
    <p:extLst>
      <p:ext uri="{BB962C8B-B14F-4D97-AF65-F5344CB8AC3E}">
        <p14:creationId xmlns:p14="http://schemas.microsoft.com/office/powerpoint/2010/main" val="15863165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a:t>Identity protocol standards </a:t>
            </a:r>
          </a:p>
        </p:txBody>
      </p:sp>
      <p:sp>
        <p:nvSpPr>
          <p:cNvPr id="3" name="Content Placeholder 2"/>
          <p:cNvSpPr>
            <a:spLocks noGrp="1"/>
          </p:cNvSpPr>
          <p:nvPr>
            <p:ph idx="1"/>
          </p:nvPr>
        </p:nvSpPr>
        <p:spPr>
          <a:xfrm>
            <a:off x="1942415" y="1447800"/>
            <a:ext cx="6591985" cy="4463422"/>
          </a:xfrm>
        </p:spPr>
        <p:txBody>
          <a:bodyPr/>
          <a:lstStyle/>
          <a:p>
            <a:pPr algn="just">
              <a:lnSpc>
                <a:spcPct val="150000"/>
              </a:lnSpc>
            </a:pPr>
            <a:r>
              <a:rPr lang="en-US" dirty="0"/>
              <a:t>The protocols that provide identity services have been and are under active development, and several </a:t>
            </a:r>
            <a:r>
              <a:rPr lang="en-US" dirty="0" smtClean="0"/>
              <a:t>form the </a:t>
            </a:r>
            <a:r>
              <a:rPr lang="en-US" dirty="0"/>
              <a:t>basis for efforts to create interoperability </a:t>
            </a:r>
            <a:r>
              <a:rPr lang="en-US" dirty="0" smtClean="0"/>
              <a:t>among services</a:t>
            </a:r>
            <a:r>
              <a:rPr lang="en-US" dirty="0"/>
              <a:t>. </a:t>
            </a:r>
            <a:endParaRPr lang="en-US" dirty="0" smtClean="0"/>
          </a:p>
          <a:p>
            <a:pPr algn="just">
              <a:lnSpc>
                <a:spcPct val="150000"/>
              </a:lnSpc>
            </a:pPr>
            <a:r>
              <a:rPr lang="en-US" dirty="0"/>
              <a:t>OpenID </a:t>
            </a:r>
            <a:r>
              <a:rPr lang="en-US" dirty="0" smtClean="0"/>
              <a:t>2.0</a:t>
            </a:r>
            <a:endParaRPr lang="en-US" dirty="0"/>
          </a:p>
          <a:p>
            <a:pPr algn="just">
              <a:lnSpc>
                <a:spcPct val="150000"/>
              </a:lnSpc>
            </a:pPr>
            <a:r>
              <a:rPr lang="en-US" dirty="0" smtClean="0"/>
              <a:t>Set </a:t>
            </a:r>
            <a:r>
              <a:rPr lang="en-US" dirty="0"/>
              <a:t>of authorization markup languages that create files in the form of being XACML and SAML.</a:t>
            </a:r>
          </a:p>
          <a:p>
            <a:pPr algn="just">
              <a:lnSpc>
                <a:spcPct val="150000"/>
              </a:lnSpc>
            </a:pPr>
            <a:r>
              <a:rPr lang="en-US" dirty="0" err="1"/>
              <a:t>Oauth</a:t>
            </a:r>
            <a:r>
              <a:rPr lang="en-US" dirty="0"/>
              <a:t>.</a:t>
            </a:r>
          </a:p>
          <a:p>
            <a:pPr algn="just">
              <a:lnSpc>
                <a:spcPct val="150000"/>
              </a:lnSpc>
            </a:pPr>
            <a:r>
              <a:rPr lang="en-US" dirty="0" err="1"/>
              <a:t>DataPortability</a:t>
            </a:r>
            <a:r>
              <a:rPr lang="en-US" dirty="0"/>
              <a:t> Project working group.</a:t>
            </a:r>
          </a:p>
          <a:p>
            <a:pPr algn="just">
              <a:lnSpc>
                <a:spcPct val="150000"/>
              </a:lnSpc>
            </a:pP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18</a:t>
            </a:fld>
            <a:endParaRPr lang="en-US" altLang="en-US"/>
          </a:p>
        </p:txBody>
      </p:sp>
    </p:spTree>
    <p:extLst>
      <p:ext uri="{BB962C8B-B14F-4D97-AF65-F5344CB8AC3E}">
        <p14:creationId xmlns:p14="http://schemas.microsoft.com/office/powerpoint/2010/main" val="546551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944688" y="623888"/>
            <a:ext cx="6589712" cy="1281112"/>
          </a:xfrm>
        </p:spPr>
        <p:txBody>
          <a:bodyPr/>
          <a:lstStyle/>
          <a:p>
            <a:pPr eaLnBrk="1" hangingPunct="1"/>
            <a:r>
              <a:rPr lang="en-US" altLang="en-US" dirty="0" smtClean="0"/>
              <a:t>Learning Objectives</a:t>
            </a:r>
          </a:p>
        </p:txBody>
      </p:sp>
      <p:sp>
        <p:nvSpPr>
          <p:cNvPr id="21507" name="Content Placeholder 2"/>
          <p:cNvSpPr>
            <a:spLocks noGrp="1"/>
          </p:cNvSpPr>
          <p:nvPr>
            <p:ph idx="1"/>
          </p:nvPr>
        </p:nvSpPr>
        <p:spPr>
          <a:xfrm>
            <a:off x="1943100" y="1676400"/>
            <a:ext cx="6591300" cy="4343400"/>
          </a:xfrm>
        </p:spPr>
        <p:txBody>
          <a:bodyPr/>
          <a:lstStyle/>
          <a:p>
            <a:pPr marL="514350" indent="-514350" eaLnBrk="1" hangingPunct="1">
              <a:lnSpc>
                <a:spcPct val="150000"/>
              </a:lnSpc>
              <a:buFont typeface="Calibri" panose="020F0502020204030204" pitchFamily="34" charset="0"/>
              <a:buAutoNum type="arabicPeriod"/>
            </a:pPr>
            <a:r>
              <a:rPr lang="en-US" altLang="en-US" dirty="0"/>
              <a:t>Reviewing cloud security concerns </a:t>
            </a:r>
          </a:p>
          <a:p>
            <a:pPr marL="514350" indent="-514350" eaLnBrk="1" hangingPunct="1">
              <a:lnSpc>
                <a:spcPct val="150000"/>
              </a:lnSpc>
              <a:buFont typeface="Calibri" panose="020F0502020204030204" pitchFamily="34" charset="0"/>
              <a:buAutoNum type="arabicPeriod"/>
            </a:pPr>
            <a:r>
              <a:rPr lang="en-US" altLang="en-US" dirty="0"/>
              <a:t>Understanding how cloud data can be secured </a:t>
            </a:r>
          </a:p>
          <a:p>
            <a:pPr marL="514350" indent="-514350" eaLnBrk="1" hangingPunct="1">
              <a:lnSpc>
                <a:spcPct val="150000"/>
              </a:lnSpc>
              <a:buFont typeface="Calibri" panose="020F0502020204030204" pitchFamily="34" charset="0"/>
              <a:buAutoNum type="arabicPeriod"/>
            </a:pPr>
            <a:r>
              <a:rPr lang="en-US" altLang="en-US" dirty="0"/>
              <a:t>Planning for security in your system </a:t>
            </a:r>
          </a:p>
          <a:p>
            <a:pPr marL="514350" indent="-514350" eaLnBrk="1" hangingPunct="1">
              <a:lnSpc>
                <a:spcPct val="150000"/>
              </a:lnSpc>
              <a:buFont typeface="Calibri" panose="020F0502020204030204" pitchFamily="34" charset="0"/>
              <a:buAutoNum type="arabicPeriod"/>
            </a:pPr>
            <a:r>
              <a:rPr lang="en-US" altLang="en-US" dirty="0"/>
              <a:t>Learning how identity is used to allow secure cloud access</a:t>
            </a:r>
            <a:endParaRPr lang="en-US" altLang="en-US" dirty="0" smtClean="0"/>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2016 FPT University</a:t>
            </a:r>
            <a:endParaRPr lang="es-ES">
              <a:solidFill>
                <a:schemeClr val="tx2">
                  <a:shade val="90000"/>
                </a:schemeClr>
              </a:solidFill>
              <a:latin typeface="+mn-lt"/>
              <a:cs typeface="+mn-cs"/>
            </a:endParaRPr>
          </a:p>
        </p:txBody>
      </p:sp>
      <p:sp>
        <p:nvSpPr>
          <p:cNvPr id="2150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n-US" smtClean="0">
                <a:solidFill>
                  <a:schemeClr val="bg1"/>
                </a:solidFill>
                <a:latin typeface="Arial" panose="020B0604020202020204" pitchFamily="34" charset="0"/>
              </a:rPr>
              <a:t>1-</a:t>
            </a:r>
            <a:fld id="{212DAC9D-A599-409C-BE68-AE077E95BC36}" type="slidenum">
              <a:rPr lang="en-US" altLang="en-US" smtClean="0">
                <a:solidFill>
                  <a:schemeClr val="bg1"/>
                </a:solidFill>
                <a:latin typeface="Arial" panose="020B0604020202020204" pitchFamily="34" charset="0"/>
              </a:rPr>
              <a:pPr>
                <a:spcBef>
                  <a:spcPct val="0"/>
                </a:spcBef>
                <a:buClrTx/>
                <a:buFontTx/>
                <a:buNone/>
              </a:pPr>
              <a:t>1</a:t>
            </a:fld>
            <a:endParaRPr lang="en-US" altLang="en-US" smtClean="0">
              <a:solidFill>
                <a:schemeClr val="bg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OpenIDL</a:t>
            </a:r>
            <a:endParaRPr lang="en-US" dirty="0"/>
          </a:p>
        </p:txBody>
      </p:sp>
      <p:sp>
        <p:nvSpPr>
          <p:cNvPr id="3" name="Content Placeholder 2"/>
          <p:cNvSpPr>
            <a:spLocks noGrp="1"/>
          </p:cNvSpPr>
          <p:nvPr>
            <p:ph idx="1"/>
          </p:nvPr>
        </p:nvSpPr>
        <p:spPr>
          <a:xfrm>
            <a:off x="1942415" y="1295400"/>
            <a:ext cx="6896785" cy="4840288"/>
          </a:xfrm>
        </p:spPr>
        <p:txBody>
          <a:bodyPr/>
          <a:lstStyle/>
          <a:p>
            <a:pPr>
              <a:lnSpc>
                <a:spcPct val="150000"/>
              </a:lnSpc>
            </a:pPr>
            <a:r>
              <a:rPr lang="en-US" b="1" dirty="0" smtClean="0"/>
              <a:t>The </a:t>
            </a:r>
            <a:r>
              <a:rPr lang="en-US" b="1" dirty="0"/>
              <a:t>authentication procedure has the following steps</a:t>
            </a:r>
            <a:r>
              <a:rPr lang="en-US" b="1" dirty="0" smtClean="0"/>
              <a:t>:</a:t>
            </a:r>
          </a:p>
          <a:p>
            <a:pPr marL="800100" lvl="1" indent="-342900" algn="just">
              <a:buFont typeface="+mj-lt"/>
              <a:buAutoNum type="arabicPeriod"/>
            </a:pPr>
            <a:r>
              <a:rPr lang="en-US" sz="1800" dirty="0"/>
              <a:t>The end-user uses a program like a browser that is called a user agent to enter an OpenID </a:t>
            </a:r>
            <a:r>
              <a:rPr lang="en-US" sz="1800" dirty="0" smtClean="0"/>
              <a:t>identifier</a:t>
            </a:r>
            <a:r>
              <a:rPr lang="en-US" sz="1800" dirty="0"/>
              <a:t>, which is in the form of a URL or XRI. </a:t>
            </a:r>
            <a:r>
              <a:rPr lang="en-US" sz="1800" dirty="0" smtClean="0"/>
              <a:t>An </a:t>
            </a:r>
            <a:r>
              <a:rPr lang="en-US" sz="1800" dirty="0"/>
              <a:t>OpenID might take the form of name.openid.provider.org. </a:t>
            </a:r>
            <a:endParaRPr lang="en-US" sz="1800" dirty="0" smtClean="0"/>
          </a:p>
          <a:p>
            <a:pPr marL="800100" lvl="1" indent="-342900" algn="just">
              <a:buFont typeface="+mj-lt"/>
              <a:buAutoNum type="arabicPeriod"/>
            </a:pPr>
            <a:r>
              <a:rPr lang="en-US" sz="1800" dirty="0" smtClean="0"/>
              <a:t>The </a:t>
            </a:r>
            <a:r>
              <a:rPr lang="en-US" sz="1800" dirty="0"/>
              <a:t>OpenID is presented to a service that provides access to the resource that is desired. </a:t>
            </a:r>
            <a:endParaRPr lang="en-US" sz="1800" dirty="0" smtClean="0"/>
          </a:p>
          <a:p>
            <a:pPr marL="800100" lvl="1" indent="-342900" algn="just">
              <a:buFont typeface="+mj-lt"/>
              <a:buAutoNum type="arabicPeriod"/>
            </a:pPr>
            <a:r>
              <a:rPr lang="en-US" sz="1800" dirty="0" smtClean="0"/>
              <a:t>An </a:t>
            </a:r>
            <a:r>
              <a:rPr lang="en-US" sz="1800" dirty="0"/>
              <a:t>entity called a relaying party queries the OpenID identity provider to authenticate the veracity </a:t>
            </a:r>
            <a:r>
              <a:rPr lang="en-US" sz="1800" dirty="0" smtClean="0"/>
              <a:t>of </a:t>
            </a:r>
            <a:r>
              <a:rPr lang="en-US" sz="1800" dirty="0"/>
              <a:t>the OpenID credentials. </a:t>
            </a:r>
            <a:endParaRPr lang="en-US" sz="1800" dirty="0" smtClean="0"/>
          </a:p>
          <a:p>
            <a:pPr marL="800100" lvl="1" indent="-342900" algn="just">
              <a:buFont typeface="+mj-lt"/>
              <a:buAutoNum type="arabicPeriod"/>
            </a:pPr>
            <a:r>
              <a:rPr lang="en-US" sz="1800" dirty="0" smtClean="0"/>
              <a:t>The </a:t>
            </a:r>
            <a:r>
              <a:rPr lang="en-US" sz="1800" dirty="0"/>
              <a:t>authentication is sent back to the relaying party from the identity provider and access is </a:t>
            </a:r>
            <a:r>
              <a:rPr lang="en-US" sz="1800" dirty="0" smtClean="0"/>
              <a:t>either </a:t>
            </a:r>
            <a:r>
              <a:rPr lang="en-US" sz="1800" dirty="0"/>
              <a:t>provided or denied. </a:t>
            </a:r>
          </a:p>
        </p:txBody>
      </p:sp>
      <p:sp>
        <p:nvSpPr>
          <p:cNvPr id="4" name="Footer Placeholder 3"/>
          <p:cNvSpPr>
            <a:spLocks noGrp="1"/>
          </p:cNvSpPr>
          <p:nvPr>
            <p:ph type="ftr" sz="quarter" idx="11"/>
          </p:nvPr>
        </p:nvSpPr>
        <p:spPr/>
        <p:txBody>
          <a:bodyPr/>
          <a:lstStyle/>
          <a:p>
            <a:pPr>
              <a:defRPr/>
            </a:pPr>
            <a:r>
              <a:rPr lang="en-US" altLang="en-US" dirty="0" smtClean="0"/>
              <a:t>Copyright © 2016 FPT University</a:t>
            </a:r>
            <a:endParaRPr lang="es-ES" altLang="en-US" dirty="0"/>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19</a:t>
            </a:fld>
            <a:endParaRPr lang="en-US" altLang="en-US"/>
          </a:p>
        </p:txBody>
      </p:sp>
    </p:spTree>
    <p:extLst>
      <p:ext uri="{BB962C8B-B14F-4D97-AF65-F5344CB8AC3E}">
        <p14:creationId xmlns:p14="http://schemas.microsoft.com/office/powerpoint/2010/main" val="3563475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24110"/>
            <a:ext cx="7655999" cy="823690"/>
          </a:xfrm>
        </p:spPr>
        <p:txBody>
          <a:bodyPr/>
          <a:lstStyle/>
          <a:p>
            <a:r>
              <a:rPr lang="en-US" dirty="0"/>
              <a:t>Windows Azure identity standards</a:t>
            </a:r>
          </a:p>
        </p:txBody>
      </p:sp>
      <p:sp>
        <p:nvSpPr>
          <p:cNvPr id="3" name="Content Placeholder 2"/>
          <p:cNvSpPr>
            <a:spLocks noGrp="1"/>
          </p:cNvSpPr>
          <p:nvPr>
            <p:ph idx="1"/>
          </p:nvPr>
        </p:nvSpPr>
        <p:spPr>
          <a:xfrm>
            <a:off x="1942415" y="1447800"/>
            <a:ext cx="6591985" cy="4463422"/>
          </a:xfrm>
        </p:spPr>
        <p:txBody>
          <a:bodyPr/>
          <a:lstStyle/>
          <a:p>
            <a:pPr algn="just">
              <a:lnSpc>
                <a:spcPct val="150000"/>
              </a:lnSpc>
            </a:pPr>
            <a:r>
              <a:rPr lang="en-US" dirty="0" smtClean="0"/>
              <a:t>Uses </a:t>
            </a:r>
            <a:r>
              <a:rPr lang="en-US" dirty="0"/>
              <a:t>a claims-based identity based on </a:t>
            </a:r>
            <a:r>
              <a:rPr lang="en-US" dirty="0" smtClean="0"/>
              <a:t>open authentication </a:t>
            </a:r>
            <a:r>
              <a:rPr lang="en-US" dirty="0"/>
              <a:t>and </a:t>
            </a:r>
            <a:r>
              <a:rPr lang="en-US" dirty="0" smtClean="0"/>
              <a:t>access protocols</a:t>
            </a:r>
            <a:r>
              <a:rPr lang="en-US" dirty="0"/>
              <a:t>.</a:t>
            </a:r>
          </a:p>
          <a:p>
            <a:pPr algn="just">
              <a:lnSpc>
                <a:spcPct val="150000"/>
              </a:lnSpc>
            </a:pPr>
            <a:r>
              <a:rPr lang="en-US" dirty="0"/>
              <a:t>M</a:t>
            </a:r>
            <a:r>
              <a:rPr lang="en-US" dirty="0" smtClean="0"/>
              <a:t>ay be used without modification.</a:t>
            </a:r>
          </a:p>
          <a:p>
            <a:pPr algn="just">
              <a:lnSpc>
                <a:spcPct val="150000"/>
              </a:lnSpc>
            </a:pPr>
            <a:r>
              <a:rPr lang="en-US" dirty="0" smtClean="0"/>
              <a:t>Windows Azure security in 3 services:</a:t>
            </a:r>
          </a:p>
          <a:p>
            <a:pPr lvl="1" algn="just">
              <a:lnSpc>
                <a:spcPct val="150000"/>
              </a:lnSpc>
            </a:pPr>
            <a:r>
              <a:rPr lang="en-US" sz="1800" dirty="0" smtClean="0"/>
              <a:t>Active </a:t>
            </a:r>
            <a:r>
              <a:rPr lang="en-US" sz="1800" dirty="0"/>
              <a:t>Directory Federation Services 2.0</a:t>
            </a:r>
          </a:p>
          <a:p>
            <a:pPr lvl="1" algn="just">
              <a:lnSpc>
                <a:spcPct val="150000"/>
              </a:lnSpc>
            </a:pPr>
            <a:r>
              <a:rPr lang="en-US" sz="1800" dirty="0"/>
              <a:t>Windows Azure AppFabric Access Control Service</a:t>
            </a:r>
          </a:p>
          <a:p>
            <a:pPr lvl="1" algn="just">
              <a:lnSpc>
                <a:spcPct val="150000"/>
              </a:lnSpc>
            </a:pPr>
            <a:r>
              <a:rPr lang="en-US" sz="1800" dirty="0"/>
              <a:t>Windows Identity Foundation (WIF)</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20</a:t>
            </a:fld>
            <a:endParaRPr lang="en-US" altLang="en-US"/>
          </a:p>
        </p:txBody>
      </p:sp>
    </p:spTree>
    <p:extLst>
      <p:ext uri="{BB962C8B-B14F-4D97-AF65-F5344CB8AC3E}">
        <p14:creationId xmlns:p14="http://schemas.microsoft.com/office/powerpoint/2010/main" val="34011950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528415"/>
          </a:xfrm>
        </p:spPr>
        <p:txBody>
          <a:bodyPr/>
          <a:lstStyle/>
          <a:p>
            <a:r>
              <a:rPr lang="en-US" dirty="0"/>
              <a:t>Presence</a:t>
            </a:r>
          </a:p>
        </p:txBody>
      </p:sp>
      <p:sp>
        <p:nvSpPr>
          <p:cNvPr id="3" name="Content Placeholder 2"/>
          <p:cNvSpPr>
            <a:spLocks noGrp="1"/>
          </p:cNvSpPr>
          <p:nvPr>
            <p:ph idx="1"/>
          </p:nvPr>
        </p:nvSpPr>
        <p:spPr>
          <a:xfrm>
            <a:off x="1942415" y="1524000"/>
            <a:ext cx="6972985" cy="4387222"/>
          </a:xfrm>
        </p:spPr>
        <p:txBody>
          <a:bodyPr/>
          <a:lstStyle/>
          <a:p>
            <a:pPr algn="just"/>
            <a:r>
              <a:rPr lang="en-US" dirty="0" smtClean="0"/>
              <a:t>Used </a:t>
            </a:r>
            <a:r>
              <a:rPr lang="en-US" dirty="0"/>
              <a:t>on networks to indicate the status of available parties and their location.</a:t>
            </a:r>
          </a:p>
          <a:p>
            <a:pPr algn="just"/>
            <a:r>
              <a:rPr lang="en-US" dirty="0" smtClean="0"/>
              <a:t>Presence </a:t>
            </a:r>
            <a:r>
              <a:rPr lang="en-US" dirty="0"/>
              <a:t>services: watchers.</a:t>
            </a:r>
          </a:p>
          <a:p>
            <a:pPr algn="just"/>
            <a:r>
              <a:rPr lang="en-US" dirty="0" smtClean="0"/>
              <a:t>Cloud </a:t>
            </a:r>
            <a:r>
              <a:rPr lang="en-US" dirty="0"/>
              <a:t>computing services that rely on presence information: telephony systems such as VoIP, instant messaging services (IM), </a:t>
            </a:r>
            <a:r>
              <a:rPr lang="en-US" dirty="0" smtClean="0"/>
              <a:t>and geo-location-based </a:t>
            </a:r>
            <a:r>
              <a:rPr lang="en-US" dirty="0"/>
              <a:t>systems such as GPS.</a:t>
            </a:r>
          </a:p>
          <a:p>
            <a:pPr algn="just"/>
            <a:r>
              <a:rPr lang="en-US" dirty="0"/>
              <a:t>C</a:t>
            </a:r>
            <a:r>
              <a:rPr lang="en-US" dirty="0" smtClean="0"/>
              <a:t>laims-based </a:t>
            </a:r>
            <a:r>
              <a:rPr lang="en-US" dirty="0"/>
              <a:t>presence system: WIF.</a:t>
            </a:r>
          </a:p>
          <a:p>
            <a:pPr algn="just"/>
            <a:r>
              <a:rPr lang="en-US" dirty="0"/>
              <a:t>Standards: Extensible Messaging and Presence </a:t>
            </a:r>
            <a:r>
              <a:rPr lang="en-US" dirty="0" smtClean="0"/>
              <a:t>Protocol (XMPP</a:t>
            </a:r>
            <a:r>
              <a:rPr lang="en-US" dirty="0"/>
              <a:t>). (Jabber XCP platform)</a:t>
            </a:r>
          </a:p>
          <a:p>
            <a:pPr algn="just"/>
            <a:r>
              <a:rPr lang="en-US" dirty="0" smtClean="0"/>
              <a:t>Notion </a:t>
            </a:r>
            <a:r>
              <a:rPr lang="en-US" dirty="0"/>
              <a:t>of applying presence services over the standard Service Oriented Architecture (SOA) protocols such as SOAP/REST/HTTP.</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21</a:t>
            </a:fld>
            <a:endParaRPr lang="en-US" altLang="en-US"/>
          </a:p>
        </p:txBody>
      </p:sp>
    </p:spTree>
    <p:extLst>
      <p:ext uri="{BB962C8B-B14F-4D97-AF65-F5344CB8AC3E}">
        <p14:creationId xmlns:p14="http://schemas.microsoft.com/office/powerpoint/2010/main" val="26614924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944688" y="533400"/>
            <a:ext cx="6589712" cy="671512"/>
          </a:xfrm>
        </p:spPr>
        <p:txBody>
          <a:bodyPr/>
          <a:lstStyle/>
          <a:p>
            <a:pPr eaLnBrk="1" hangingPunct="1"/>
            <a:r>
              <a:rPr lang="en-US" altLang="en-US" dirty="0" smtClean="0"/>
              <a:t>Summary</a:t>
            </a:r>
          </a:p>
        </p:txBody>
      </p:sp>
      <p:sp>
        <p:nvSpPr>
          <p:cNvPr id="47107" name="Content Placeholder 2"/>
          <p:cNvSpPr>
            <a:spLocks noGrp="1"/>
          </p:cNvSpPr>
          <p:nvPr>
            <p:ph idx="1"/>
          </p:nvPr>
        </p:nvSpPr>
        <p:spPr>
          <a:xfrm>
            <a:off x="1752600" y="1066800"/>
            <a:ext cx="7124700" cy="5172075"/>
          </a:xfrm>
        </p:spPr>
        <p:txBody>
          <a:bodyPr/>
          <a:lstStyle/>
          <a:p>
            <a:pPr algn="just" eaLnBrk="1" hangingPunct="1">
              <a:lnSpc>
                <a:spcPct val="150000"/>
              </a:lnSpc>
            </a:pPr>
            <a:r>
              <a:rPr lang="en-US" altLang="en-US" sz="1700" dirty="0"/>
              <a:t>Security may, in fact, be the single most important area of cloud computing that you need to </a:t>
            </a:r>
            <a:r>
              <a:rPr lang="en-US" altLang="en-US" sz="1700" dirty="0" smtClean="0"/>
              <a:t>plan for</a:t>
            </a:r>
          </a:p>
          <a:p>
            <a:pPr algn="just" eaLnBrk="1" hangingPunct="1">
              <a:lnSpc>
                <a:spcPct val="150000"/>
              </a:lnSpc>
            </a:pPr>
            <a:r>
              <a:rPr lang="en-US" altLang="en-US" sz="1700" dirty="0"/>
              <a:t>Depending upon the type of service you </a:t>
            </a:r>
            <a:r>
              <a:rPr lang="en-US" altLang="en-US" sz="1700" dirty="0" smtClean="0"/>
              <a:t>use, you </a:t>
            </a:r>
            <a:r>
              <a:rPr lang="en-US" altLang="en-US" sz="1700" dirty="0"/>
              <a:t>may find many security services already built </a:t>
            </a:r>
            <a:r>
              <a:rPr lang="en-US" altLang="en-US" sz="1700" dirty="0" smtClean="0"/>
              <a:t>into </a:t>
            </a:r>
            <a:r>
              <a:rPr lang="en-US" altLang="en-US" sz="1700" dirty="0"/>
              <a:t>your system</a:t>
            </a:r>
            <a:r>
              <a:rPr lang="en-US" altLang="en-US" sz="1700" dirty="0" smtClean="0"/>
              <a:t>.</a:t>
            </a:r>
          </a:p>
          <a:p>
            <a:pPr algn="just" eaLnBrk="1" hangingPunct="1">
              <a:lnSpc>
                <a:spcPct val="150000"/>
              </a:lnSpc>
            </a:pPr>
            <a:r>
              <a:rPr lang="en-US" altLang="en-US" sz="1700" dirty="0"/>
              <a:t>An issue you need to consider is how to protect data in transit </a:t>
            </a:r>
            <a:r>
              <a:rPr lang="en-US" altLang="en-US" sz="1700" dirty="0" smtClean="0"/>
              <a:t>to and </a:t>
            </a:r>
            <a:r>
              <a:rPr lang="en-US" altLang="en-US" sz="1700" dirty="0"/>
              <a:t>stored in the cloud. Data </a:t>
            </a:r>
            <a:r>
              <a:rPr lang="en-US" altLang="en-US" sz="1700" dirty="0" smtClean="0"/>
              <a:t>encryption</a:t>
            </a:r>
            <a:r>
              <a:rPr lang="en-US" altLang="en-US" sz="1700" dirty="0"/>
              <a:t>, access restrictions, and data protection services were </a:t>
            </a:r>
            <a:r>
              <a:rPr lang="en-US" altLang="en-US" sz="1700" dirty="0" smtClean="0"/>
              <a:t>described.</a:t>
            </a:r>
          </a:p>
          <a:p>
            <a:pPr algn="just" eaLnBrk="1" hangingPunct="1">
              <a:lnSpc>
                <a:spcPct val="150000"/>
              </a:lnSpc>
            </a:pPr>
            <a:r>
              <a:rPr lang="en-US" altLang="en-US" sz="1700" dirty="0" smtClean="0"/>
              <a:t>Multi-tenancy</a:t>
            </a:r>
            <a:r>
              <a:rPr lang="en-US" altLang="en-US" sz="1700" dirty="0"/>
              <a:t>, system </a:t>
            </a:r>
            <a:r>
              <a:rPr lang="en-US" altLang="en-US" sz="1700" dirty="0" smtClean="0"/>
              <a:t>virtualization</a:t>
            </a:r>
            <a:r>
              <a:rPr lang="en-US" altLang="en-US" sz="1700" dirty="0"/>
              <a:t>, and other factors make monitoring, regulatory compliance, and incidence response </a:t>
            </a:r>
            <a:r>
              <a:rPr lang="en-US" altLang="en-US" sz="1700" dirty="0" smtClean="0"/>
              <a:t>more challenging </a:t>
            </a:r>
            <a:r>
              <a:rPr lang="en-US" altLang="en-US" sz="1700" dirty="0"/>
              <a:t>than on-premises systems are. </a:t>
            </a:r>
            <a:endParaRPr lang="en-US" altLang="en-US" sz="1700" dirty="0" smtClean="0"/>
          </a:p>
          <a:p>
            <a:pPr algn="just" eaLnBrk="1" hangingPunct="1">
              <a:lnSpc>
                <a:spcPct val="150000"/>
              </a:lnSpc>
            </a:pPr>
            <a:r>
              <a:rPr lang="en-US" altLang="en-US" sz="1700" dirty="0" smtClean="0"/>
              <a:t>A </a:t>
            </a:r>
            <a:r>
              <a:rPr lang="en-US" altLang="en-US" sz="1700" dirty="0"/>
              <a:t>key concept for controlling access to cloud resources </a:t>
            </a:r>
            <a:r>
              <a:rPr lang="en-US" altLang="en-US" sz="1700" dirty="0" smtClean="0"/>
              <a:t>is identity </a:t>
            </a:r>
            <a:r>
              <a:rPr lang="en-US" altLang="en-US" sz="1700" dirty="0"/>
              <a:t>management.</a:t>
            </a:r>
            <a:endParaRPr lang="en-US" altLang="en-US" sz="1700" dirty="0" smtClean="0"/>
          </a:p>
        </p:txBody>
      </p:sp>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47109"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DA8826E0-706E-451C-B17D-B1E96A99E6ED}" type="slidenum">
              <a:rPr lang="en-US" altLang="en-US" smtClean="0">
                <a:solidFill>
                  <a:srgbClr val="FEFFFF"/>
                </a:solidFill>
              </a:rPr>
              <a:pPr/>
              <a:t>22</a:t>
            </a:fld>
            <a:endParaRPr lang="en-US" altLang="en-US" smtClean="0">
              <a:solidFill>
                <a:srgbClr val="FE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a:t>Securing the Cloud</a:t>
            </a:r>
          </a:p>
        </p:txBody>
      </p:sp>
      <p:sp>
        <p:nvSpPr>
          <p:cNvPr id="3" name="Content Placeholder 2"/>
          <p:cNvSpPr>
            <a:spLocks noGrp="1"/>
          </p:cNvSpPr>
          <p:nvPr>
            <p:ph idx="1"/>
          </p:nvPr>
        </p:nvSpPr>
        <p:spPr>
          <a:xfrm>
            <a:off x="1943101" y="1371600"/>
            <a:ext cx="6757146" cy="4572000"/>
          </a:xfrm>
        </p:spPr>
        <p:txBody>
          <a:bodyPr/>
          <a:lstStyle/>
          <a:p>
            <a:pPr algn="just">
              <a:lnSpc>
                <a:spcPct val="150000"/>
              </a:lnSpc>
            </a:pPr>
            <a:r>
              <a:rPr lang="en-GB" dirty="0"/>
              <a:t>The Internet was designed primarily to be resilient</a:t>
            </a:r>
            <a:r>
              <a:rPr lang="en-GB" dirty="0" smtClean="0"/>
              <a:t>.</a:t>
            </a:r>
          </a:p>
          <a:p>
            <a:pPr algn="just">
              <a:lnSpc>
                <a:spcPct val="150000"/>
              </a:lnSpc>
            </a:pPr>
            <a:r>
              <a:rPr lang="en-GB" dirty="0"/>
              <a:t>The Internet</a:t>
            </a:r>
            <a:r>
              <a:rPr lang="en-US" dirty="0" smtClean="0"/>
              <a:t> </a:t>
            </a:r>
            <a:r>
              <a:rPr lang="en-US" dirty="0"/>
              <a:t>was not designed to be </a:t>
            </a:r>
            <a:r>
              <a:rPr lang="en-US" dirty="0" smtClean="0"/>
              <a:t>secure.</a:t>
            </a:r>
            <a:endParaRPr lang="en-GB" dirty="0"/>
          </a:p>
          <a:p>
            <a:pPr algn="just">
              <a:lnSpc>
                <a:spcPct val="150000"/>
              </a:lnSpc>
            </a:pPr>
            <a:r>
              <a:rPr lang="en-US" dirty="0"/>
              <a:t>Any distributed </a:t>
            </a:r>
            <a:r>
              <a:rPr lang="en-US" dirty="0" smtClean="0"/>
              <a:t>application </a:t>
            </a:r>
            <a:r>
              <a:rPr lang="en-US" dirty="0"/>
              <a:t>has a much greater attack surface than an application that is closely held on a Local Area </a:t>
            </a:r>
            <a:r>
              <a:rPr lang="en-US" dirty="0" smtClean="0"/>
              <a:t>Network.</a:t>
            </a:r>
          </a:p>
          <a:p>
            <a:pPr algn="just">
              <a:lnSpc>
                <a:spcPct val="150000"/>
              </a:lnSpc>
            </a:pPr>
            <a:r>
              <a:rPr lang="en-US" dirty="0" smtClean="0"/>
              <a:t>Cloud </a:t>
            </a:r>
            <a:r>
              <a:rPr lang="en-US" dirty="0"/>
              <a:t>computing has all the vulnerabilities associated with Internet applications, and </a:t>
            </a:r>
            <a:r>
              <a:rPr lang="en-US" dirty="0" smtClean="0"/>
              <a:t>additional </a:t>
            </a:r>
            <a:r>
              <a:rPr lang="en-US" dirty="0"/>
              <a:t>vulnerabilities arise from pooled, virtualized, and outsourced resources.</a:t>
            </a:r>
            <a:endParaRPr lang="en-US" sz="1800"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a:t>
            </a:fld>
            <a:endParaRPr lang="en-US" altLang="en-US"/>
          </a:p>
        </p:txBody>
      </p:sp>
    </p:spTree>
    <p:extLst>
      <p:ext uri="{BB962C8B-B14F-4D97-AF65-F5344CB8AC3E}">
        <p14:creationId xmlns:p14="http://schemas.microsoft.com/office/powerpoint/2010/main" val="1639054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a:t>Securing the Cloud</a:t>
            </a:r>
          </a:p>
        </p:txBody>
      </p:sp>
      <p:sp>
        <p:nvSpPr>
          <p:cNvPr id="3" name="Content Placeholder 2"/>
          <p:cNvSpPr>
            <a:spLocks noGrp="1"/>
          </p:cNvSpPr>
          <p:nvPr>
            <p:ph idx="1"/>
          </p:nvPr>
        </p:nvSpPr>
        <p:spPr>
          <a:xfrm>
            <a:off x="1943100" y="1371600"/>
            <a:ext cx="7165041" cy="4572000"/>
          </a:xfrm>
        </p:spPr>
        <p:txBody>
          <a:bodyPr/>
          <a:lstStyle/>
          <a:p>
            <a:pPr>
              <a:lnSpc>
                <a:spcPct val="150000"/>
              </a:lnSpc>
            </a:pPr>
            <a:r>
              <a:rPr lang="en-GB" dirty="0" smtClean="0"/>
              <a:t>Areas </a:t>
            </a:r>
            <a:r>
              <a:rPr lang="en-GB" dirty="0"/>
              <a:t>of cloud computing that were </a:t>
            </a:r>
            <a:r>
              <a:rPr lang="en-GB" dirty="0" smtClean="0"/>
              <a:t>uniquely troublesome</a:t>
            </a:r>
            <a:r>
              <a:rPr lang="en-GB" dirty="0"/>
              <a:t>: </a:t>
            </a:r>
          </a:p>
          <a:p>
            <a:pPr lvl="1">
              <a:lnSpc>
                <a:spcPct val="150000"/>
              </a:lnSpc>
            </a:pPr>
            <a:r>
              <a:rPr lang="en-GB" sz="1800" dirty="0"/>
              <a:t>Auditing</a:t>
            </a:r>
          </a:p>
          <a:p>
            <a:pPr lvl="1">
              <a:lnSpc>
                <a:spcPct val="150000"/>
              </a:lnSpc>
            </a:pPr>
            <a:r>
              <a:rPr lang="en-GB" sz="1800" dirty="0"/>
              <a:t>Data integrity</a:t>
            </a:r>
          </a:p>
          <a:p>
            <a:pPr lvl="1">
              <a:lnSpc>
                <a:spcPct val="150000"/>
              </a:lnSpc>
            </a:pPr>
            <a:r>
              <a:rPr lang="en-GB" sz="1800" dirty="0"/>
              <a:t>e-Discovery for legal compliance</a:t>
            </a:r>
          </a:p>
          <a:p>
            <a:pPr lvl="1">
              <a:lnSpc>
                <a:spcPct val="150000"/>
              </a:lnSpc>
            </a:pPr>
            <a:r>
              <a:rPr lang="en-GB" sz="1800" dirty="0"/>
              <a:t>Privacy</a:t>
            </a:r>
          </a:p>
          <a:p>
            <a:pPr lvl="1">
              <a:lnSpc>
                <a:spcPct val="150000"/>
              </a:lnSpc>
            </a:pPr>
            <a:r>
              <a:rPr lang="en-GB" sz="1800" dirty="0"/>
              <a:t>Recovery</a:t>
            </a:r>
          </a:p>
          <a:p>
            <a:pPr lvl="1">
              <a:lnSpc>
                <a:spcPct val="150000"/>
              </a:lnSpc>
            </a:pPr>
            <a:r>
              <a:rPr lang="en-GB" sz="1800" dirty="0"/>
              <a:t>Regulatory compliance</a:t>
            </a:r>
            <a:endParaRPr lang="en-US" sz="1800"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3</a:t>
            </a:fld>
            <a:endParaRPr lang="en-US" altLang="en-US"/>
          </a:p>
        </p:txBody>
      </p:sp>
    </p:spTree>
    <p:extLst>
      <p:ext uri="{BB962C8B-B14F-4D97-AF65-F5344CB8AC3E}">
        <p14:creationId xmlns:p14="http://schemas.microsoft.com/office/powerpoint/2010/main" val="3650397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599224"/>
          </a:xfrm>
        </p:spPr>
        <p:txBody>
          <a:bodyPr/>
          <a:lstStyle/>
          <a:p>
            <a:r>
              <a:rPr lang="en-US" dirty="0"/>
              <a:t>Risks analysis</a:t>
            </a:r>
          </a:p>
        </p:txBody>
      </p:sp>
      <p:sp>
        <p:nvSpPr>
          <p:cNvPr id="3" name="Content Placeholder 2"/>
          <p:cNvSpPr>
            <a:spLocks noGrp="1"/>
          </p:cNvSpPr>
          <p:nvPr>
            <p:ph idx="1"/>
          </p:nvPr>
        </p:nvSpPr>
        <p:spPr>
          <a:xfrm>
            <a:off x="1942415" y="1223334"/>
            <a:ext cx="6896785" cy="5025066"/>
          </a:xfrm>
        </p:spPr>
        <p:txBody>
          <a:bodyPr/>
          <a:lstStyle/>
          <a:p>
            <a:pPr algn="just">
              <a:lnSpc>
                <a:spcPct val="150000"/>
              </a:lnSpc>
            </a:pPr>
            <a:r>
              <a:rPr lang="en-GB" dirty="0"/>
              <a:t>Determine which resources (data, services, or applications) you are planning to move to the cloud. </a:t>
            </a:r>
          </a:p>
          <a:p>
            <a:pPr algn="just">
              <a:lnSpc>
                <a:spcPct val="150000"/>
              </a:lnSpc>
            </a:pPr>
            <a:r>
              <a:rPr lang="en-GB" dirty="0"/>
              <a:t>Determine the sensitivity of the resource to risk. </a:t>
            </a:r>
          </a:p>
          <a:p>
            <a:pPr algn="just">
              <a:lnSpc>
                <a:spcPct val="150000"/>
              </a:lnSpc>
            </a:pPr>
            <a:r>
              <a:rPr lang="en-GB" dirty="0"/>
              <a:t>Determine the risk associated with the particular cloud type for a resource.</a:t>
            </a:r>
          </a:p>
          <a:p>
            <a:pPr algn="just">
              <a:lnSpc>
                <a:spcPct val="150000"/>
              </a:lnSpc>
            </a:pPr>
            <a:r>
              <a:rPr lang="en-GB" dirty="0"/>
              <a:t>Take into account the particular cloud service model that you will be using. </a:t>
            </a:r>
          </a:p>
          <a:p>
            <a:pPr algn="just">
              <a:lnSpc>
                <a:spcPct val="150000"/>
              </a:lnSpc>
            </a:pPr>
            <a:r>
              <a:rPr lang="en-GB" dirty="0"/>
              <a:t>If you have selected a particular cloud service provider, you need to evaluate its system to understand how data is transferred, where it is stored, and how to move data both in and out of the cloud .</a:t>
            </a: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4</a:t>
            </a:fld>
            <a:endParaRPr lang="en-US" altLang="en-US"/>
          </a:p>
        </p:txBody>
      </p:sp>
    </p:spTree>
    <p:extLst>
      <p:ext uri="{BB962C8B-B14F-4D97-AF65-F5344CB8AC3E}">
        <p14:creationId xmlns:p14="http://schemas.microsoft.com/office/powerpoint/2010/main" val="1529135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a:t>Security boundary</a:t>
            </a:r>
          </a:p>
        </p:txBody>
      </p:sp>
      <p:sp>
        <p:nvSpPr>
          <p:cNvPr id="3" name="Content Placeholder 2"/>
          <p:cNvSpPr>
            <a:spLocks noGrp="1"/>
          </p:cNvSpPr>
          <p:nvPr>
            <p:ph idx="1"/>
          </p:nvPr>
        </p:nvSpPr>
        <p:spPr>
          <a:xfrm>
            <a:off x="1942415" y="1524000"/>
            <a:ext cx="6820585" cy="4387222"/>
          </a:xfrm>
        </p:spPr>
        <p:txBody>
          <a:bodyPr/>
          <a:lstStyle/>
          <a:p>
            <a:pPr algn="just">
              <a:lnSpc>
                <a:spcPct val="150000"/>
              </a:lnSpc>
            </a:pPr>
            <a:r>
              <a:rPr lang="en-US" dirty="0" smtClean="0"/>
              <a:t>Responsibility </a:t>
            </a:r>
            <a:r>
              <a:rPr lang="en-US" dirty="0"/>
              <a:t>of the service provider is separate from the responsibility of the customer. </a:t>
            </a:r>
            <a:endParaRPr lang="en-GB" dirty="0" smtClean="0"/>
          </a:p>
          <a:p>
            <a:pPr algn="just">
              <a:lnSpc>
                <a:spcPct val="150000"/>
              </a:lnSpc>
            </a:pPr>
            <a:r>
              <a:rPr lang="en-GB" dirty="0" smtClean="0"/>
              <a:t>Each </a:t>
            </a:r>
            <a:r>
              <a:rPr lang="en-GB" dirty="0"/>
              <a:t>service model inherits the capabilities of the model beneath it, as well as all the inherent security concerns and risk </a:t>
            </a:r>
            <a:r>
              <a:rPr lang="en-GB" dirty="0" smtClean="0"/>
              <a:t>factors.</a:t>
            </a:r>
          </a:p>
          <a:p>
            <a:pPr algn="just">
              <a:lnSpc>
                <a:spcPct val="150000"/>
              </a:lnSpc>
            </a:pPr>
            <a:r>
              <a:rPr lang="en-GB" dirty="0" smtClean="0"/>
              <a:t>IaaS </a:t>
            </a:r>
            <a:r>
              <a:rPr lang="en-GB" dirty="0"/>
              <a:t>has the least levels of integrated functionality and the lowest levels of integrated security, and SaaS has the most.</a:t>
            </a: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5</a:t>
            </a:fld>
            <a:endParaRPr lang="en-US" altLang="en-US"/>
          </a:p>
        </p:txBody>
      </p:sp>
    </p:spTree>
    <p:extLst>
      <p:ext uri="{BB962C8B-B14F-4D97-AF65-F5344CB8AC3E}">
        <p14:creationId xmlns:p14="http://schemas.microsoft.com/office/powerpoint/2010/main" val="71525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a:t>Security boundary</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6</a:t>
            </a:fld>
            <a:endParaRPr lang="en-US" altLang="en-US"/>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stretch>
            <a:fillRect/>
          </a:stretch>
        </p:blipFill>
        <p:spPr bwMode="auto">
          <a:xfrm>
            <a:off x="1942414" y="1559884"/>
            <a:ext cx="6591986"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1290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77650"/>
          </a:xfrm>
        </p:spPr>
        <p:txBody>
          <a:bodyPr/>
          <a:lstStyle/>
          <a:p>
            <a:r>
              <a:rPr lang="en-US" dirty="0"/>
              <a:t>Security boundary</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7</a:t>
            </a:fld>
            <a:endParaRPr lang="en-US" altLang="en-US"/>
          </a:p>
        </p:txBody>
      </p:sp>
      <p:graphicFrame>
        <p:nvGraphicFramePr>
          <p:cNvPr id="6" name="Content Placeholder 3"/>
          <p:cNvGraphicFramePr>
            <a:graphicFrameLocks/>
          </p:cNvGraphicFramePr>
          <p:nvPr>
            <p:extLst>
              <p:ext uri="{D42A27DB-BD31-4B8C-83A1-F6EECF244321}">
                <p14:modId xmlns:p14="http://schemas.microsoft.com/office/powerpoint/2010/main" val="2980494542"/>
              </p:ext>
            </p:extLst>
          </p:nvPr>
        </p:nvGraphicFramePr>
        <p:xfrm>
          <a:off x="1943101" y="1752599"/>
          <a:ext cx="6896100" cy="3962401"/>
        </p:xfrm>
        <a:graphic>
          <a:graphicData uri="http://schemas.openxmlformats.org/drawingml/2006/table">
            <a:tbl>
              <a:tblPr/>
              <a:tblGrid>
                <a:gridCol w="1790699">
                  <a:extLst>
                    <a:ext uri="{9D8B030D-6E8A-4147-A177-3AD203B41FA5}">
                      <a16:colId xmlns:a16="http://schemas.microsoft.com/office/drawing/2014/main" xmlns="" val="20000"/>
                    </a:ext>
                  </a:extLst>
                </a:gridCol>
                <a:gridCol w="1220274">
                  <a:extLst>
                    <a:ext uri="{9D8B030D-6E8A-4147-A177-3AD203B41FA5}">
                      <a16:colId xmlns:a16="http://schemas.microsoft.com/office/drawing/2014/main" xmlns="" val="20001"/>
                    </a:ext>
                  </a:extLst>
                </a:gridCol>
                <a:gridCol w="1251439">
                  <a:extLst>
                    <a:ext uri="{9D8B030D-6E8A-4147-A177-3AD203B41FA5}">
                      <a16:colId xmlns:a16="http://schemas.microsoft.com/office/drawing/2014/main" xmlns="" val="20002"/>
                    </a:ext>
                  </a:extLst>
                </a:gridCol>
                <a:gridCol w="1209141">
                  <a:extLst>
                    <a:ext uri="{9D8B030D-6E8A-4147-A177-3AD203B41FA5}">
                      <a16:colId xmlns:a16="http://schemas.microsoft.com/office/drawing/2014/main" xmlns="" val="20003"/>
                    </a:ext>
                  </a:extLst>
                </a:gridCol>
                <a:gridCol w="1424547">
                  <a:extLst>
                    <a:ext uri="{9D8B030D-6E8A-4147-A177-3AD203B41FA5}">
                      <a16:colId xmlns:a16="http://schemas.microsoft.com/office/drawing/2014/main" xmlns="" val="20004"/>
                    </a:ext>
                  </a:extLst>
                </a:gridCol>
              </a:tblGrid>
              <a:tr h="586826">
                <a:tc gridSpan="5">
                  <a:txBody>
                    <a:bodyPr/>
                    <a:lstStyle/>
                    <a:p>
                      <a:r>
                        <a:rPr lang="en-GB" sz="1400" b="1" i="0" dirty="0">
                          <a:solidFill>
                            <a:srgbClr val="000000"/>
                          </a:solidFill>
                          <a:effectLst/>
                          <a:latin typeface="+mn-lt"/>
                        </a:rPr>
                        <a:t>Security Responsibilities by Service Model</a:t>
                      </a:r>
                      <a:endParaRPr lang="en-GB" sz="1400" dirty="0">
                        <a:effectLst/>
                        <a:latin typeface="+mn-lt"/>
                      </a:endParaRPr>
                    </a:p>
                  </a:txBody>
                  <a:tcPr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sz="3600" dirty="0"/>
                    </a:p>
                  </a:txBody>
                  <a:tcPr>
                    <a:lnL w="6350" cap="flat" cmpd="sng" algn="ctr">
                      <a:solidFill>
                        <a:srgbClr val="000000"/>
                      </a:solidFill>
                      <a:prstDash val="solid"/>
                      <a:round/>
                      <a:headEnd type="none" w="med" len="med"/>
                      <a:tailEnd type="none" w="med" len="med"/>
                    </a:lnL>
                    <a:lnB w="6350" cap="flat" cmpd="sng" algn="ctr">
                      <a:solidFill>
                        <a:srgbClr val="000000"/>
                      </a:solidFill>
                      <a:prstDash val="solid"/>
                      <a:round/>
                      <a:headEnd type="none" w="med" len="med"/>
                      <a:tailEnd type="none" w="med" len="med"/>
                    </a:lnB>
                  </a:tcPr>
                </a:tc>
                <a:tc hMerge="1">
                  <a:txBody>
                    <a:bodyPr/>
                    <a:lstStyle/>
                    <a:p>
                      <a:endParaRPr lang="en-US" sz="3600" dirty="0"/>
                    </a:p>
                  </a:txBody>
                  <a:tcPr>
                    <a:lnB w="6350" cap="flat" cmpd="sng" algn="ctr">
                      <a:solidFill>
                        <a:srgbClr val="000000"/>
                      </a:solidFill>
                      <a:prstDash val="solid"/>
                      <a:round/>
                      <a:headEnd type="none" w="med" len="med"/>
                      <a:tailEnd type="none" w="med" len="med"/>
                    </a:lnB>
                  </a:tcPr>
                </a:tc>
                <a:tc hMerge="1">
                  <a:txBody>
                    <a:bodyPr/>
                    <a:lstStyle/>
                    <a:p>
                      <a:endParaRPr lang="en-US" sz="3600" dirty="0"/>
                    </a:p>
                  </a:txBody>
                  <a:tcPr>
                    <a:lnB w="6350" cap="flat" cmpd="sng" algn="ctr">
                      <a:solidFill>
                        <a:srgbClr val="000000"/>
                      </a:solidFill>
                      <a:prstDash val="solid"/>
                      <a:round/>
                      <a:headEnd type="none" w="med" len="med"/>
                      <a:tailEnd type="none" w="med" len="med"/>
                    </a:lnB>
                  </a:tcPr>
                </a:tc>
                <a:tc hMerge="1">
                  <a:txBody>
                    <a:bodyPr/>
                    <a:lstStyle/>
                    <a:p>
                      <a:endParaRPr lang="en-US" sz="3600" dirty="0"/>
                    </a:p>
                  </a:txBody>
                  <a:tcPr>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764281">
                <a:tc>
                  <a:txBody>
                    <a:bodyPr/>
                    <a:lstStyle/>
                    <a:p>
                      <a:pPr algn="ctr"/>
                      <a:r>
                        <a:rPr lang="en-US" sz="1200" b="1" i="0" dirty="0">
                          <a:solidFill>
                            <a:srgbClr val="000000"/>
                          </a:solidFill>
                          <a:effectLst/>
                          <a:latin typeface="+mn-lt"/>
                        </a:rPr>
                        <a:t>Model Type</a:t>
                      </a:r>
                      <a:endParaRPr lang="en-US" sz="1200" dirty="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1" i="0" dirty="0">
                          <a:solidFill>
                            <a:srgbClr val="000000"/>
                          </a:solidFill>
                          <a:effectLst/>
                          <a:latin typeface="+mn-lt"/>
                        </a:rPr>
                        <a:t>Infrastructure</a:t>
                      </a:r>
                      <a:br>
                        <a:rPr lang="en-US" sz="1200" b="1" i="0" dirty="0">
                          <a:solidFill>
                            <a:srgbClr val="000000"/>
                          </a:solidFill>
                          <a:effectLst/>
                          <a:latin typeface="+mn-lt"/>
                        </a:rPr>
                      </a:br>
                      <a:r>
                        <a:rPr lang="en-US" sz="1200" b="1" i="0" dirty="0">
                          <a:solidFill>
                            <a:srgbClr val="000000"/>
                          </a:solidFill>
                          <a:effectLst/>
                          <a:latin typeface="+mn-lt"/>
                        </a:rPr>
                        <a:t>Security</a:t>
                      </a:r>
                      <a:br>
                        <a:rPr lang="en-US" sz="1200" b="1" i="0" dirty="0">
                          <a:solidFill>
                            <a:srgbClr val="000000"/>
                          </a:solidFill>
                          <a:effectLst/>
                          <a:latin typeface="+mn-lt"/>
                        </a:rPr>
                      </a:br>
                      <a:r>
                        <a:rPr lang="en-US" sz="1200" b="1" i="0" dirty="0">
                          <a:solidFill>
                            <a:srgbClr val="000000"/>
                          </a:solidFill>
                          <a:effectLst/>
                          <a:latin typeface="+mn-lt"/>
                        </a:rPr>
                        <a:t>Management</a:t>
                      </a:r>
                      <a:endParaRPr lang="en-US" sz="1200" dirty="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1" i="0" dirty="0">
                          <a:solidFill>
                            <a:srgbClr val="000000"/>
                          </a:solidFill>
                          <a:effectLst/>
                          <a:latin typeface="+mn-lt"/>
                        </a:rPr>
                        <a:t>Infrastructure</a:t>
                      </a:r>
                      <a:br>
                        <a:rPr lang="en-US" sz="1200" b="1" i="0" dirty="0">
                          <a:solidFill>
                            <a:srgbClr val="000000"/>
                          </a:solidFill>
                          <a:effectLst/>
                          <a:latin typeface="+mn-lt"/>
                        </a:rPr>
                      </a:br>
                      <a:r>
                        <a:rPr lang="en-US" sz="1200" b="1" i="0" dirty="0">
                          <a:solidFill>
                            <a:srgbClr val="000000"/>
                          </a:solidFill>
                          <a:effectLst/>
                          <a:latin typeface="+mn-lt"/>
                        </a:rPr>
                        <a:t>Owner</a:t>
                      </a:r>
                      <a:endParaRPr lang="en-US" sz="1200" dirty="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1" i="0" dirty="0">
                          <a:solidFill>
                            <a:srgbClr val="000000"/>
                          </a:solidFill>
                          <a:effectLst/>
                          <a:latin typeface="+mn-lt"/>
                        </a:rPr>
                        <a:t>Infrastructure</a:t>
                      </a:r>
                      <a:br>
                        <a:rPr lang="en-US" sz="1200" b="1" i="0" dirty="0">
                          <a:solidFill>
                            <a:srgbClr val="000000"/>
                          </a:solidFill>
                          <a:effectLst/>
                          <a:latin typeface="+mn-lt"/>
                        </a:rPr>
                      </a:br>
                      <a:r>
                        <a:rPr lang="en-US" sz="1200" b="1" i="0" dirty="0">
                          <a:solidFill>
                            <a:srgbClr val="000000"/>
                          </a:solidFill>
                          <a:effectLst/>
                          <a:latin typeface="+mn-lt"/>
                        </a:rPr>
                        <a:t>Location</a:t>
                      </a:r>
                      <a:endParaRPr lang="en-US" sz="1200" dirty="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1" i="0" dirty="0">
                          <a:solidFill>
                            <a:srgbClr val="000000"/>
                          </a:solidFill>
                          <a:effectLst/>
                          <a:latin typeface="+mn-lt"/>
                        </a:rPr>
                        <a:t>Trust</a:t>
                      </a:r>
                      <a:br>
                        <a:rPr lang="en-US" sz="1200" b="1" i="0" dirty="0">
                          <a:solidFill>
                            <a:srgbClr val="000000"/>
                          </a:solidFill>
                          <a:effectLst/>
                          <a:latin typeface="+mn-lt"/>
                        </a:rPr>
                      </a:br>
                      <a:r>
                        <a:rPr lang="en-US" sz="1200" b="1" i="0" dirty="0">
                          <a:solidFill>
                            <a:srgbClr val="000000"/>
                          </a:solidFill>
                          <a:effectLst/>
                          <a:latin typeface="+mn-lt"/>
                        </a:rPr>
                        <a:t>Condition</a:t>
                      </a:r>
                      <a:endParaRPr lang="en-US" sz="1200" dirty="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987196">
                <a:tc>
                  <a:txBody>
                    <a:bodyPr/>
                    <a:lstStyle/>
                    <a:p>
                      <a:pPr algn="ctr"/>
                      <a:r>
                        <a:rPr lang="en-US" sz="1200" b="0" i="0" dirty="0">
                          <a:solidFill>
                            <a:srgbClr val="000000"/>
                          </a:solidFill>
                          <a:effectLst/>
                          <a:latin typeface="+mn-lt"/>
                        </a:rPr>
                        <a:t>Hybrid</a:t>
                      </a:r>
                      <a:endParaRPr lang="en-US" sz="1200" dirty="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dirty="0">
                          <a:solidFill>
                            <a:srgbClr val="000000"/>
                          </a:solidFill>
                          <a:effectLst/>
                          <a:latin typeface="+mn-lt"/>
                        </a:rPr>
                        <a:t>Both vendor and</a:t>
                      </a:r>
                      <a:br>
                        <a:rPr lang="en-US" sz="1200" b="0" i="0" dirty="0">
                          <a:solidFill>
                            <a:srgbClr val="000000"/>
                          </a:solidFill>
                          <a:effectLst/>
                          <a:latin typeface="+mn-lt"/>
                        </a:rPr>
                      </a:br>
                      <a:r>
                        <a:rPr lang="en-US" sz="1200" b="0" i="0" dirty="0">
                          <a:solidFill>
                            <a:srgbClr val="000000"/>
                          </a:solidFill>
                          <a:effectLst/>
                          <a:latin typeface="+mn-lt"/>
                        </a:rPr>
                        <a:t>customer</a:t>
                      </a:r>
                      <a:endParaRPr lang="en-US" sz="1200" dirty="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dirty="0">
                          <a:solidFill>
                            <a:srgbClr val="000000"/>
                          </a:solidFill>
                          <a:effectLst/>
                          <a:latin typeface="+mn-lt"/>
                        </a:rPr>
                        <a:t>Both vendor and</a:t>
                      </a:r>
                      <a:br>
                        <a:rPr lang="en-US" sz="1200" b="0" i="0" dirty="0">
                          <a:solidFill>
                            <a:srgbClr val="000000"/>
                          </a:solidFill>
                          <a:effectLst/>
                          <a:latin typeface="+mn-lt"/>
                        </a:rPr>
                      </a:br>
                      <a:r>
                        <a:rPr lang="en-US" sz="1200" b="0" i="0" dirty="0">
                          <a:solidFill>
                            <a:srgbClr val="000000"/>
                          </a:solidFill>
                          <a:effectLst/>
                          <a:latin typeface="+mn-lt"/>
                        </a:rPr>
                        <a:t>customer</a:t>
                      </a:r>
                      <a:endParaRPr lang="en-US" sz="1200" dirty="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dirty="0">
                          <a:solidFill>
                            <a:srgbClr val="000000"/>
                          </a:solidFill>
                          <a:effectLst/>
                          <a:latin typeface="+mn-lt"/>
                        </a:rPr>
                        <a:t>Both on- and</a:t>
                      </a:r>
                      <a:br>
                        <a:rPr lang="en-US" sz="1200" b="0" i="0" dirty="0">
                          <a:solidFill>
                            <a:srgbClr val="000000"/>
                          </a:solidFill>
                          <a:effectLst/>
                          <a:latin typeface="+mn-lt"/>
                        </a:rPr>
                      </a:br>
                      <a:r>
                        <a:rPr lang="en-US" sz="1200" b="0" i="0" dirty="0">
                          <a:solidFill>
                            <a:srgbClr val="000000"/>
                          </a:solidFill>
                          <a:effectLst/>
                          <a:latin typeface="+mn-lt"/>
                        </a:rPr>
                        <a:t>off-premises</a:t>
                      </a:r>
                      <a:endParaRPr lang="en-US" sz="1200" dirty="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dirty="0">
                          <a:solidFill>
                            <a:srgbClr val="000000"/>
                          </a:solidFill>
                          <a:effectLst/>
                          <a:latin typeface="+mn-lt"/>
                        </a:rPr>
                        <a:t>Both trusted</a:t>
                      </a:r>
                      <a:br>
                        <a:rPr lang="en-US" sz="1200" b="0" i="0" dirty="0">
                          <a:solidFill>
                            <a:srgbClr val="000000"/>
                          </a:solidFill>
                          <a:effectLst/>
                          <a:latin typeface="+mn-lt"/>
                        </a:rPr>
                      </a:br>
                      <a:r>
                        <a:rPr lang="en-US" sz="1200" b="0" i="0" dirty="0">
                          <a:solidFill>
                            <a:srgbClr val="000000"/>
                          </a:solidFill>
                          <a:effectLst/>
                          <a:latin typeface="+mn-lt"/>
                        </a:rPr>
                        <a:t>and untrusted</a:t>
                      </a:r>
                      <a:endParaRPr lang="en-US" sz="1200" dirty="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541366">
                <a:tc>
                  <a:txBody>
                    <a:bodyPr/>
                    <a:lstStyle/>
                    <a:p>
                      <a:pPr algn="ctr"/>
                      <a:r>
                        <a:rPr lang="en-US" sz="1200" b="0" i="0" dirty="0">
                          <a:solidFill>
                            <a:srgbClr val="000000"/>
                          </a:solidFill>
                          <a:effectLst/>
                          <a:latin typeface="+mn-lt"/>
                        </a:rPr>
                        <a:t>Private/Community </a:t>
                      </a:r>
                      <a:endParaRPr lang="en-US" sz="1200" dirty="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a:solidFill>
                            <a:srgbClr val="000000"/>
                          </a:solidFill>
                          <a:effectLst/>
                          <a:latin typeface="+mn-lt"/>
                        </a:rPr>
                        <a:t>Customer </a:t>
                      </a:r>
                      <a:endParaRPr lang="en-US" sz="120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dirty="0">
                          <a:solidFill>
                            <a:srgbClr val="000000"/>
                          </a:solidFill>
                          <a:effectLst/>
                          <a:latin typeface="+mn-lt"/>
                        </a:rPr>
                        <a:t>Customer</a:t>
                      </a:r>
                      <a:endParaRPr lang="en-US" sz="1200" dirty="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dirty="0">
                          <a:solidFill>
                            <a:srgbClr val="000000"/>
                          </a:solidFill>
                          <a:effectLst/>
                          <a:latin typeface="+mn-lt"/>
                        </a:rPr>
                        <a:t>On- or</a:t>
                      </a:r>
                      <a:br>
                        <a:rPr lang="en-US" sz="1200" b="0" i="0" dirty="0">
                          <a:solidFill>
                            <a:srgbClr val="000000"/>
                          </a:solidFill>
                          <a:effectLst/>
                          <a:latin typeface="+mn-lt"/>
                        </a:rPr>
                      </a:br>
                      <a:r>
                        <a:rPr lang="en-US" sz="1200" b="0" i="0" dirty="0">
                          <a:solidFill>
                            <a:srgbClr val="000000"/>
                          </a:solidFill>
                          <a:effectLst/>
                          <a:latin typeface="+mn-lt"/>
                        </a:rPr>
                        <a:t>off-premises</a:t>
                      </a:r>
                      <a:endParaRPr lang="en-US" sz="1200" dirty="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dirty="0">
                          <a:solidFill>
                            <a:srgbClr val="000000"/>
                          </a:solidFill>
                          <a:effectLst/>
                          <a:latin typeface="+mn-lt"/>
                        </a:rPr>
                        <a:t>Trusted</a:t>
                      </a:r>
                      <a:endParaRPr lang="en-US" sz="1200" dirty="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541366">
                <a:tc>
                  <a:txBody>
                    <a:bodyPr/>
                    <a:lstStyle/>
                    <a:p>
                      <a:pPr algn="ctr"/>
                      <a:r>
                        <a:rPr lang="en-US" sz="1200" b="0" i="0" dirty="0">
                          <a:solidFill>
                            <a:srgbClr val="000000"/>
                          </a:solidFill>
                          <a:effectLst/>
                          <a:latin typeface="+mn-lt"/>
                        </a:rPr>
                        <a:t>Private/Community </a:t>
                      </a:r>
                      <a:endParaRPr lang="en-US" sz="1200" dirty="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dirty="0">
                          <a:solidFill>
                            <a:srgbClr val="000000"/>
                          </a:solidFill>
                          <a:effectLst/>
                          <a:latin typeface="+mn-lt"/>
                        </a:rPr>
                        <a:t>Customer </a:t>
                      </a:r>
                      <a:endParaRPr lang="en-US" sz="1200" dirty="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a:solidFill>
                            <a:srgbClr val="000000"/>
                          </a:solidFill>
                          <a:effectLst/>
                          <a:latin typeface="+mn-lt"/>
                        </a:rPr>
                        <a:t>Vendor</a:t>
                      </a:r>
                      <a:endParaRPr lang="en-US" sz="120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dirty="0">
                          <a:solidFill>
                            <a:srgbClr val="000000"/>
                          </a:solidFill>
                          <a:effectLst/>
                          <a:latin typeface="+mn-lt"/>
                        </a:rPr>
                        <a:t>Off- or</a:t>
                      </a:r>
                      <a:br>
                        <a:rPr lang="en-US" sz="1200" b="0" i="0" dirty="0">
                          <a:solidFill>
                            <a:srgbClr val="000000"/>
                          </a:solidFill>
                          <a:effectLst/>
                          <a:latin typeface="+mn-lt"/>
                        </a:rPr>
                      </a:br>
                      <a:r>
                        <a:rPr lang="en-US" sz="1200" b="0" i="0" dirty="0">
                          <a:solidFill>
                            <a:srgbClr val="000000"/>
                          </a:solidFill>
                          <a:effectLst/>
                          <a:latin typeface="+mn-lt"/>
                        </a:rPr>
                        <a:t>on-premises</a:t>
                      </a:r>
                      <a:endParaRPr lang="en-US" sz="1200" dirty="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dirty="0">
                          <a:solidFill>
                            <a:srgbClr val="000000"/>
                          </a:solidFill>
                          <a:effectLst/>
                          <a:latin typeface="+mn-lt"/>
                        </a:rPr>
                        <a:t>Trusted</a:t>
                      </a:r>
                      <a:endParaRPr lang="en-US" sz="1200" dirty="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541366">
                <a:tc>
                  <a:txBody>
                    <a:bodyPr/>
                    <a:lstStyle/>
                    <a:p>
                      <a:pPr algn="ctr"/>
                      <a:r>
                        <a:rPr lang="en-US" sz="1200" b="0" i="0" dirty="0">
                          <a:solidFill>
                            <a:srgbClr val="000000"/>
                          </a:solidFill>
                          <a:effectLst/>
                          <a:latin typeface="+mn-lt"/>
                        </a:rPr>
                        <a:t>Private/Community </a:t>
                      </a:r>
                      <a:endParaRPr lang="en-US" sz="1200" dirty="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a:solidFill>
                            <a:srgbClr val="000000"/>
                          </a:solidFill>
                          <a:effectLst/>
                          <a:latin typeface="+mn-lt"/>
                        </a:rPr>
                        <a:t>Vendor </a:t>
                      </a:r>
                      <a:endParaRPr lang="en-US" sz="120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dirty="0">
                          <a:solidFill>
                            <a:srgbClr val="000000"/>
                          </a:solidFill>
                          <a:effectLst/>
                          <a:latin typeface="+mn-lt"/>
                        </a:rPr>
                        <a:t>Customer</a:t>
                      </a:r>
                      <a:endParaRPr lang="en-US" sz="1200" dirty="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dirty="0">
                          <a:solidFill>
                            <a:srgbClr val="000000"/>
                          </a:solidFill>
                          <a:effectLst/>
                          <a:latin typeface="+mn-lt"/>
                        </a:rPr>
                        <a:t>On- or</a:t>
                      </a:r>
                      <a:br>
                        <a:rPr lang="en-US" sz="1200" b="0" i="0" dirty="0">
                          <a:solidFill>
                            <a:srgbClr val="000000"/>
                          </a:solidFill>
                          <a:effectLst/>
                          <a:latin typeface="+mn-lt"/>
                        </a:rPr>
                      </a:br>
                      <a:r>
                        <a:rPr lang="en-US" sz="1200" b="0" i="0" dirty="0">
                          <a:solidFill>
                            <a:srgbClr val="000000"/>
                          </a:solidFill>
                          <a:effectLst/>
                          <a:latin typeface="+mn-lt"/>
                        </a:rPr>
                        <a:t>off-premises</a:t>
                      </a:r>
                      <a:endParaRPr lang="en-US" sz="1200" dirty="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dirty="0">
                          <a:solidFill>
                            <a:srgbClr val="000000"/>
                          </a:solidFill>
                          <a:effectLst/>
                          <a:latin typeface="+mn-lt"/>
                        </a:rPr>
                        <a:t>Trusted</a:t>
                      </a:r>
                      <a:endParaRPr lang="en-US" sz="1200" dirty="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333557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a:t>Security mapping</a:t>
            </a:r>
          </a:p>
        </p:txBody>
      </p:sp>
      <p:sp>
        <p:nvSpPr>
          <p:cNvPr id="3" name="Content Placeholder 2"/>
          <p:cNvSpPr>
            <a:spLocks noGrp="1"/>
          </p:cNvSpPr>
          <p:nvPr>
            <p:ph idx="1"/>
          </p:nvPr>
        </p:nvSpPr>
        <p:spPr>
          <a:xfrm>
            <a:off x="1942415" y="1676400"/>
            <a:ext cx="6591985" cy="3777622"/>
          </a:xfrm>
        </p:spPr>
        <p:txBody>
          <a:bodyPr/>
          <a:lstStyle/>
          <a:p>
            <a:pPr algn="just">
              <a:lnSpc>
                <a:spcPct val="150000"/>
              </a:lnSpc>
            </a:pPr>
            <a:r>
              <a:rPr lang="en-GB" dirty="0" smtClean="0"/>
              <a:t>Mapping </a:t>
            </a:r>
            <a:r>
              <a:rPr lang="en-GB" dirty="0"/>
              <a:t>of the particular cloud service model to the particular application you are deploying.</a:t>
            </a:r>
          </a:p>
          <a:p>
            <a:pPr algn="just">
              <a:lnSpc>
                <a:spcPct val="150000"/>
              </a:lnSpc>
            </a:pPr>
            <a:r>
              <a:rPr lang="en-GB" dirty="0" smtClean="0"/>
              <a:t>Security </a:t>
            </a:r>
            <a:r>
              <a:rPr lang="en-GB" dirty="0"/>
              <a:t>control model includes the security that you normally use for your applications, data, management, network, and physical hardware.</a:t>
            </a: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8</a:t>
            </a:fld>
            <a:endParaRPr lang="en-US" altLang="en-US"/>
          </a:p>
        </p:txBody>
      </p:sp>
    </p:spTree>
    <p:extLst>
      <p:ext uri="{BB962C8B-B14F-4D97-AF65-F5344CB8AC3E}">
        <p14:creationId xmlns:p14="http://schemas.microsoft.com/office/powerpoint/2010/main" val="4287468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7484</TotalTime>
  <Words>1227</Words>
  <Application>Microsoft Office PowerPoint</Application>
  <PresentationFormat>On-screen Show (4:3)</PresentationFormat>
  <Paragraphs>181</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 3</vt:lpstr>
      <vt:lpstr>Wisp</vt:lpstr>
      <vt:lpstr>Chapter 12</vt:lpstr>
      <vt:lpstr>Learning Objectives</vt:lpstr>
      <vt:lpstr>Securing the Cloud</vt:lpstr>
      <vt:lpstr>Securing the Cloud</vt:lpstr>
      <vt:lpstr>Risks analysis</vt:lpstr>
      <vt:lpstr>Security boundary</vt:lpstr>
      <vt:lpstr>Security boundary</vt:lpstr>
      <vt:lpstr>Security boundary</vt:lpstr>
      <vt:lpstr>Security mapping</vt:lpstr>
      <vt:lpstr>Security mapping</vt:lpstr>
      <vt:lpstr>Securing Data</vt:lpstr>
      <vt:lpstr>Brokered cloud storage</vt:lpstr>
      <vt:lpstr>System design</vt:lpstr>
      <vt:lpstr>System design</vt:lpstr>
      <vt:lpstr>Storage location and tenancy</vt:lpstr>
      <vt:lpstr>Encryption</vt:lpstr>
      <vt:lpstr>Auditing and compliance</vt:lpstr>
      <vt:lpstr>Establishing Identity &amp; Presence</vt:lpstr>
      <vt:lpstr>Identity protocol standards </vt:lpstr>
      <vt:lpstr>OpenIDL</vt:lpstr>
      <vt:lpstr>Windows Azure identity standards</vt:lpstr>
      <vt:lpstr>Presence</vt:lpstr>
      <vt:lpstr>Summary</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Judy</dc:creator>
  <cp:lastModifiedBy>Administrator</cp:lastModifiedBy>
  <cp:revision>209</cp:revision>
  <dcterms:created xsi:type="dcterms:W3CDTF">2011-09-21T16:10:10Z</dcterms:created>
  <dcterms:modified xsi:type="dcterms:W3CDTF">2017-03-26T01:21:47Z</dcterms:modified>
</cp:coreProperties>
</file>