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34"/>
  </p:notesMasterIdLst>
  <p:sldIdLst>
    <p:sldId id="256" r:id="rId2"/>
    <p:sldId id="257" r:id="rId3"/>
    <p:sldId id="317" r:id="rId4"/>
    <p:sldId id="319" r:id="rId5"/>
    <p:sldId id="321" r:id="rId6"/>
    <p:sldId id="320" r:id="rId7"/>
    <p:sldId id="322" r:id="rId8"/>
    <p:sldId id="323" r:id="rId9"/>
    <p:sldId id="324" r:id="rId10"/>
    <p:sldId id="325" r:id="rId11"/>
    <p:sldId id="318" r:id="rId12"/>
    <p:sldId id="328" r:id="rId13"/>
    <p:sldId id="329" r:id="rId14"/>
    <p:sldId id="330" r:id="rId15"/>
    <p:sldId id="331" r:id="rId16"/>
    <p:sldId id="332" r:id="rId17"/>
    <p:sldId id="334" r:id="rId18"/>
    <p:sldId id="335" r:id="rId19"/>
    <p:sldId id="327" r:id="rId20"/>
    <p:sldId id="336" r:id="rId21"/>
    <p:sldId id="337" r:id="rId22"/>
    <p:sldId id="338" r:id="rId23"/>
    <p:sldId id="340" r:id="rId24"/>
    <p:sldId id="326" r:id="rId25"/>
    <p:sldId id="339" r:id="rId26"/>
    <p:sldId id="341" r:id="rId27"/>
    <p:sldId id="342" r:id="rId28"/>
    <p:sldId id="343" r:id="rId29"/>
    <p:sldId id="344" r:id="rId30"/>
    <p:sldId id="316" r:id="rId31"/>
    <p:sldId id="345" r:id="rId32"/>
    <p:sldId id="34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228" autoAdjust="0"/>
  </p:normalViewPr>
  <p:slideViewPr>
    <p:cSldViewPr>
      <p:cViewPr varScale="1">
        <p:scale>
          <a:sx n="71" d="100"/>
          <a:sy n="71" d="100"/>
        </p:scale>
        <p:origin x="12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3/26/2017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3/26/2017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3/26/2017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3/26/2017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3/26/2017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3/26/2017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3/26/2017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3/26/2017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3/26/2017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3/26/2017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3/26/2017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3/26/2017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3/26/2017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3/26/2017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3/26/2017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a:t>
            </a:r>
            <a:r>
              <a:rPr lang="en-US" altLang="en-US" dirty="0" smtClean="0"/>
              <a:t>13</a:t>
            </a:r>
            <a:endParaRPr lang="en-US" altLang="en-US" dirty="0" smtClean="0"/>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Understanding </a:t>
            </a:r>
            <a:r>
              <a:rPr lang="en-US" dirty="0" smtClean="0"/>
              <a:t>Service </a:t>
            </a:r>
            <a:r>
              <a:rPr lang="en-US" dirty="0"/>
              <a:t>Oriented </a:t>
            </a:r>
            <a:r>
              <a:rPr lang="en-US" dirty="0" smtClean="0"/>
              <a:t>Architecture </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85000"/>
                    <a:lumOff val="15000"/>
                  </a:schemeClr>
                </a:solidFill>
                <a:cs typeface="Times New Roman" panose="02020603050405020304" pitchFamily="18" charset="0"/>
              </a:rPr>
              <a:t>Service Choreography and Service Orchestration</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9</a:t>
            </a:fld>
            <a:endParaRPr lang="en-US" altLang="en-US"/>
          </a:p>
        </p:txBody>
      </p:sp>
      <p:pic>
        <p:nvPicPr>
          <p:cNvPr id="7" name="Picture 6"/>
          <p:cNvPicPr>
            <a:picLocks noChangeAspect="1"/>
          </p:cNvPicPr>
          <p:nvPr/>
        </p:nvPicPr>
        <p:blipFill>
          <a:blip r:embed="rId2"/>
          <a:stretch>
            <a:fillRect/>
          </a:stretch>
        </p:blipFill>
        <p:spPr>
          <a:xfrm>
            <a:off x="2591056" y="1871210"/>
            <a:ext cx="5297488" cy="4264478"/>
          </a:xfrm>
          <a:prstGeom prst="rect">
            <a:avLst/>
          </a:prstGeom>
        </p:spPr>
      </p:pic>
    </p:spTree>
    <p:extLst>
      <p:ext uri="{BB962C8B-B14F-4D97-AF65-F5344CB8AC3E}">
        <p14:creationId xmlns:p14="http://schemas.microsoft.com/office/powerpoint/2010/main" val="73520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cs typeface="Times New Roman" panose="02020603050405020304" pitchFamily="18" charset="0"/>
              </a:rPr>
              <a:t>Event-driven SOA or SOA 2.0</a:t>
            </a:r>
            <a:endParaRPr lang="en-US" dirty="0"/>
          </a:p>
        </p:txBody>
      </p:sp>
      <p:sp>
        <p:nvSpPr>
          <p:cNvPr id="3" name="Content Placeholder 2"/>
          <p:cNvSpPr>
            <a:spLocks noGrp="1"/>
          </p:cNvSpPr>
          <p:nvPr>
            <p:ph idx="1"/>
          </p:nvPr>
        </p:nvSpPr>
        <p:spPr>
          <a:xfrm>
            <a:off x="1905000" y="1371600"/>
            <a:ext cx="7049185" cy="4764088"/>
          </a:xfrm>
        </p:spPr>
        <p:txBody>
          <a:bodyPr/>
          <a:lstStyle/>
          <a:p>
            <a:pPr algn="just">
              <a:lnSpc>
                <a:spcPct val="150000"/>
              </a:lnSpc>
            </a:pPr>
            <a:r>
              <a:rPr lang="en-US" dirty="0">
                <a:cs typeface="Times New Roman" panose="02020603050405020304" pitchFamily="18" charset="0"/>
              </a:rPr>
              <a:t>Event-driven SOA or SOA 2.0 is an extension of the Service Oriented Architecture to respond to events that occur as a result of business processes or perhaps cause and influence a business </a:t>
            </a:r>
            <a:r>
              <a:rPr lang="en-US" dirty="0" smtClean="0">
                <a:cs typeface="Times New Roman" panose="02020603050405020304" pitchFamily="18" charset="0"/>
              </a:rPr>
              <a:t>process</a:t>
            </a:r>
          </a:p>
          <a:p>
            <a:pPr algn="just">
              <a:lnSpc>
                <a:spcPct val="150000"/>
              </a:lnSpc>
            </a:pPr>
            <a:r>
              <a:rPr lang="en-US" dirty="0">
                <a:cs typeface="Times New Roman" panose="02020603050405020304" pitchFamily="18" charset="0"/>
              </a:rPr>
              <a:t>Thus complex events, in which a pattern of activities—both non-scheduled and scheduled—should trigger a set of services is not accounted for in traditional SOA 1.0 architecture.</a:t>
            </a:r>
          </a:p>
          <a:p>
            <a:pPr algn="just">
              <a:lnSpc>
                <a:spcPct val="150000"/>
              </a:lnSpc>
            </a:pPr>
            <a:r>
              <a:rPr lang="en-US" dirty="0">
                <a:cs typeface="Times New Roman" panose="02020603050405020304" pitchFamily="18" charset="0"/>
              </a:rPr>
              <a:t>To perform these tasks in SOA 2.0, a Causal Vector Engine (CVE) with some built-in artificial intelligence must be added to the SOA </a:t>
            </a:r>
            <a:r>
              <a:rPr lang="en-US" dirty="0" smtClean="0">
                <a:cs typeface="Times New Roman" panose="02020603050405020304" pitchFamily="18" charset="0"/>
              </a:rPr>
              <a:t>design</a:t>
            </a:r>
            <a:endParaRPr lang="en-US" dirty="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10</a:t>
            </a:fld>
            <a:endParaRPr lang="en-US" altLang="en-US"/>
          </a:p>
        </p:txBody>
      </p:sp>
    </p:spTree>
    <p:extLst>
      <p:ext uri="{BB962C8B-B14F-4D97-AF65-F5344CB8AC3E}">
        <p14:creationId xmlns:p14="http://schemas.microsoft.com/office/powerpoint/2010/main" val="3489667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cs typeface="Times New Roman" panose="02020603050405020304" pitchFamily="18" charset="0"/>
              </a:rPr>
              <a:t>Service catalogs</a:t>
            </a:r>
            <a:endParaRPr lang="en-US" dirty="0"/>
          </a:p>
        </p:txBody>
      </p:sp>
      <p:sp>
        <p:nvSpPr>
          <p:cNvPr id="3" name="Content Placeholder 2"/>
          <p:cNvSpPr>
            <a:spLocks noGrp="1"/>
          </p:cNvSpPr>
          <p:nvPr>
            <p:ph idx="1"/>
          </p:nvPr>
        </p:nvSpPr>
        <p:spPr>
          <a:xfrm>
            <a:off x="1905000" y="1371600"/>
            <a:ext cx="7049185" cy="4764088"/>
          </a:xfrm>
        </p:spPr>
        <p:txBody>
          <a:bodyPr/>
          <a:lstStyle/>
          <a:p>
            <a:pPr algn="just">
              <a:lnSpc>
                <a:spcPct val="150000"/>
              </a:lnSpc>
            </a:pPr>
            <a:r>
              <a:rPr lang="en-US" dirty="0">
                <a:cs typeface="Times New Roman" panose="02020603050405020304" pitchFamily="18" charset="0"/>
              </a:rPr>
              <a:t>To aid in locating services, SOA infrastructure often includes a catalog service.</a:t>
            </a:r>
            <a:endParaRPr lang="en-US" dirty="0" smtClean="0">
              <a:cs typeface="Times New Roman" panose="02020603050405020304" pitchFamily="18" charset="0"/>
            </a:endParaRPr>
          </a:p>
          <a:p>
            <a:pPr algn="just">
              <a:lnSpc>
                <a:spcPct val="150000"/>
              </a:lnSpc>
            </a:pPr>
            <a:r>
              <a:rPr lang="en-US" dirty="0" smtClean="0">
                <a:cs typeface="Times New Roman" panose="02020603050405020304" pitchFamily="18" charset="0"/>
              </a:rPr>
              <a:t>Catalog </a:t>
            </a:r>
            <a:r>
              <a:rPr lang="en-US" dirty="0">
                <a:cs typeface="Times New Roman" panose="02020603050405020304" pitchFamily="18" charset="0"/>
              </a:rPr>
              <a:t>servers have these </a:t>
            </a:r>
            <a:r>
              <a:rPr lang="en-US" dirty="0" smtClean="0">
                <a:cs typeface="Times New Roman" panose="02020603050405020304" pitchFamily="18" charset="0"/>
              </a:rPr>
              <a:t>features:</a:t>
            </a:r>
          </a:p>
          <a:p>
            <a:pPr lvl="1" algn="just">
              <a:lnSpc>
                <a:spcPct val="150000"/>
              </a:lnSpc>
            </a:pPr>
            <a:r>
              <a:rPr lang="en-US" dirty="0" smtClean="0">
                <a:cs typeface="Times New Roman" panose="02020603050405020304" pitchFamily="18" charset="0"/>
              </a:rPr>
              <a:t>They </a:t>
            </a:r>
            <a:r>
              <a:rPr lang="en-US" dirty="0">
                <a:cs typeface="Times New Roman" panose="02020603050405020304" pitchFamily="18" charset="0"/>
              </a:rPr>
              <a:t>can be </a:t>
            </a:r>
            <a:r>
              <a:rPr lang="en-US" b="1" dirty="0">
                <a:cs typeface="Times New Roman" panose="02020603050405020304" pitchFamily="18" charset="0"/>
              </a:rPr>
              <a:t>standalone catalog servers </a:t>
            </a:r>
            <a:r>
              <a:rPr lang="en-US" dirty="0">
                <a:cs typeface="Times New Roman" panose="02020603050405020304" pitchFamily="18" charset="0"/>
              </a:rPr>
              <a:t>serving a single </a:t>
            </a:r>
            <a:r>
              <a:rPr lang="en-US" dirty="0" smtClean="0">
                <a:cs typeface="Times New Roman" panose="02020603050405020304" pitchFamily="18" charset="0"/>
              </a:rPr>
              <a:t>site.</a:t>
            </a:r>
          </a:p>
          <a:p>
            <a:pPr lvl="1" algn="just"/>
            <a:r>
              <a:rPr lang="en-US" dirty="0" smtClean="0">
                <a:cs typeface="Times New Roman" panose="02020603050405020304" pitchFamily="18" charset="0"/>
              </a:rPr>
              <a:t>They </a:t>
            </a:r>
            <a:r>
              <a:rPr lang="en-US" dirty="0">
                <a:cs typeface="Times New Roman" panose="02020603050405020304" pitchFamily="18" charset="0"/>
              </a:rPr>
              <a:t>serve the role of a </a:t>
            </a:r>
            <a:r>
              <a:rPr lang="en-US" b="1" dirty="0">
                <a:cs typeface="Times New Roman" panose="02020603050405020304" pitchFamily="18" charset="0"/>
              </a:rPr>
              <a:t>global catalog service </a:t>
            </a:r>
            <a:r>
              <a:rPr lang="en-US" dirty="0">
                <a:cs typeface="Times New Roman" panose="02020603050405020304" pitchFamily="18" charset="0"/>
              </a:rPr>
              <a:t>where two or more </a:t>
            </a:r>
            <a:r>
              <a:rPr lang="en-US" dirty="0" smtClean="0">
                <a:cs typeface="Times New Roman" panose="02020603050405020304" pitchFamily="18" charset="0"/>
              </a:rPr>
              <a:t>catalog servers </a:t>
            </a:r>
            <a:r>
              <a:rPr lang="en-US" dirty="0">
                <a:cs typeface="Times New Roman" panose="02020603050405020304" pitchFamily="18" charset="0"/>
              </a:rPr>
              <a:t>are merged </a:t>
            </a:r>
            <a:r>
              <a:rPr lang="en-US" dirty="0" smtClean="0">
                <a:cs typeface="Times New Roman" panose="02020603050405020304" pitchFamily="18" charset="0"/>
              </a:rPr>
              <a:t>to include </a:t>
            </a:r>
            <a:r>
              <a:rPr lang="en-US" dirty="0">
                <a:cs typeface="Times New Roman" panose="02020603050405020304" pitchFamily="18" charset="0"/>
              </a:rPr>
              <a:t>several sites. A global service </a:t>
            </a:r>
            <a:r>
              <a:rPr lang="en-US" dirty="0" smtClean="0">
                <a:cs typeface="Times New Roman" panose="02020603050405020304" pitchFamily="18" charset="0"/>
              </a:rPr>
              <a:t>usually requires </a:t>
            </a:r>
            <a:r>
              <a:rPr lang="en-US" dirty="0">
                <a:cs typeface="Times New Roman" panose="02020603050405020304" pitchFamily="18" charset="0"/>
              </a:rPr>
              <a:t>some sort of synchronization or update </a:t>
            </a:r>
            <a:r>
              <a:rPr lang="en-US" dirty="0" smtClean="0">
                <a:cs typeface="Times New Roman" panose="02020603050405020304" pitchFamily="18" charset="0"/>
              </a:rPr>
              <a:t>to maintain </a:t>
            </a:r>
            <a:r>
              <a:rPr lang="en-US" dirty="0">
                <a:cs typeface="Times New Roman" panose="02020603050405020304" pitchFamily="18" charset="0"/>
              </a:rPr>
              <a:t>a unified data store across the servers </a:t>
            </a:r>
            <a:r>
              <a:rPr lang="en-US" dirty="0" smtClean="0">
                <a:cs typeface="Times New Roman" panose="02020603050405020304" pitchFamily="18" charset="0"/>
              </a:rPr>
              <a:t>involved.</a:t>
            </a:r>
          </a:p>
          <a:p>
            <a:pPr lvl="1" algn="just">
              <a:lnSpc>
                <a:spcPct val="150000"/>
              </a:lnSpc>
            </a:pPr>
            <a:r>
              <a:rPr lang="en-US" dirty="0" smtClean="0">
                <a:cs typeface="Times New Roman" panose="02020603050405020304" pitchFamily="18" charset="0"/>
              </a:rPr>
              <a:t>They </a:t>
            </a:r>
            <a:r>
              <a:rPr lang="en-US" dirty="0">
                <a:cs typeface="Times New Roman" panose="02020603050405020304" pitchFamily="18" charset="0"/>
              </a:rPr>
              <a:t>can be part of a </a:t>
            </a:r>
            <a:r>
              <a:rPr lang="en-US" b="1" dirty="0">
                <a:cs typeface="Times New Roman" panose="02020603050405020304" pitchFamily="18" charset="0"/>
              </a:rPr>
              <a:t>federated catalog service </a:t>
            </a:r>
            <a:r>
              <a:rPr lang="en-US" dirty="0">
                <a:cs typeface="Times New Roman" panose="02020603050405020304" pitchFamily="18" charset="0"/>
              </a:rPr>
              <a:t>where two or more </a:t>
            </a:r>
            <a:r>
              <a:rPr lang="en-US" dirty="0" smtClean="0">
                <a:cs typeface="Times New Roman" panose="02020603050405020304" pitchFamily="18" charset="0"/>
              </a:rPr>
              <a:t>global catalog </a:t>
            </a:r>
            <a:r>
              <a:rPr lang="en-US" dirty="0">
                <a:cs typeface="Times New Roman" panose="02020603050405020304" pitchFamily="18" charset="0"/>
              </a:rPr>
              <a:t>servers </a:t>
            </a:r>
            <a:r>
              <a:rPr lang="en-US" dirty="0" smtClean="0">
                <a:cs typeface="Times New Roman" panose="02020603050405020304" pitchFamily="18" charset="0"/>
              </a:rPr>
              <a:t>have access </a:t>
            </a:r>
            <a:r>
              <a:rPr lang="en-US" dirty="0">
                <a:cs typeface="Times New Roman" panose="02020603050405020304" pitchFamily="18" charset="0"/>
              </a:rPr>
              <a:t>to one another's information through a trusted query relationship.</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11</a:t>
            </a:fld>
            <a:endParaRPr lang="en-US" altLang="en-US"/>
          </a:p>
        </p:txBody>
      </p:sp>
    </p:spTree>
    <p:extLst>
      <p:ext uri="{BB962C8B-B14F-4D97-AF65-F5344CB8AC3E}">
        <p14:creationId xmlns:p14="http://schemas.microsoft.com/office/powerpoint/2010/main" val="1477886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046399" cy="747490"/>
          </a:xfrm>
        </p:spPr>
        <p:txBody>
          <a:bodyPr/>
          <a:lstStyle/>
          <a:p>
            <a:r>
              <a:rPr lang="en-US" altLang="en-US" dirty="0">
                <a:cs typeface="Times New Roman" panose="02020603050405020304" pitchFamily="18" charset="0"/>
              </a:rPr>
              <a:t>Defining SOA Communications</a:t>
            </a:r>
            <a:endParaRPr lang="en-US" dirty="0"/>
          </a:p>
        </p:txBody>
      </p:sp>
      <p:sp>
        <p:nvSpPr>
          <p:cNvPr id="3" name="Content Placeholder 2"/>
          <p:cNvSpPr>
            <a:spLocks noGrp="1"/>
          </p:cNvSpPr>
          <p:nvPr>
            <p:ph idx="1"/>
          </p:nvPr>
        </p:nvSpPr>
        <p:spPr>
          <a:xfrm>
            <a:off x="1942415" y="1524000"/>
            <a:ext cx="7049185" cy="4387222"/>
          </a:xfrm>
        </p:spPr>
        <p:txBody>
          <a:bodyPr/>
          <a:lstStyle/>
          <a:p>
            <a:pPr algn="just">
              <a:lnSpc>
                <a:spcPct val="150000"/>
              </a:lnSpc>
              <a:defRPr/>
            </a:pPr>
            <a:r>
              <a:rPr lang="en-US" dirty="0">
                <a:cs typeface="Times New Roman" panose="02020603050405020304" pitchFamily="18" charset="0"/>
              </a:rPr>
              <a:t>Message passing in SOA requires the use of two different protocol types: the data interchange format and the network protocol that carries the message</a:t>
            </a:r>
            <a:r>
              <a:rPr lang="en-US" dirty="0" smtClean="0">
                <a:cs typeface="Times New Roman" panose="02020603050405020304" pitchFamily="18" charset="0"/>
              </a:rPr>
              <a:t>.</a:t>
            </a:r>
            <a:endParaRPr lang="en-US" dirty="0">
              <a:cs typeface="Times New Roman" panose="02020603050405020304" pitchFamily="18" charset="0"/>
            </a:endParaRPr>
          </a:p>
          <a:p>
            <a:pPr algn="just">
              <a:lnSpc>
                <a:spcPct val="150000"/>
              </a:lnSpc>
              <a:defRPr/>
            </a:pPr>
            <a:r>
              <a:rPr lang="en-US" dirty="0" smtClean="0">
                <a:cs typeface="Times New Roman" panose="02020603050405020304" pitchFamily="18" charset="0"/>
              </a:rPr>
              <a:t>A </a:t>
            </a:r>
            <a:r>
              <a:rPr lang="en-US" dirty="0">
                <a:cs typeface="Times New Roman" panose="02020603050405020304" pitchFamily="18" charset="0"/>
              </a:rPr>
              <a:t>client (or customer) connected to an ESB communicates over a network protocol such as HTTP, Representational State Transfer (REST), or Java Message Service (JMS) to a component (or service). </a:t>
            </a:r>
          </a:p>
          <a:p>
            <a:pPr algn="just">
              <a:lnSpc>
                <a:spcPct val="150000"/>
              </a:lnSpc>
              <a:defRPr/>
            </a:pPr>
            <a:r>
              <a:rPr lang="en-US" dirty="0" smtClean="0">
                <a:cs typeface="Times New Roman" panose="02020603050405020304" pitchFamily="18" charset="0"/>
              </a:rPr>
              <a:t>Messages </a:t>
            </a:r>
            <a:r>
              <a:rPr lang="en-US" dirty="0">
                <a:cs typeface="Times New Roman" panose="02020603050405020304" pitchFamily="18" charset="0"/>
              </a:rPr>
              <a:t>are most often in the form of the </a:t>
            </a:r>
            <a:r>
              <a:rPr lang="en-US" dirty="0" err="1">
                <a:cs typeface="Times New Roman" panose="02020603050405020304" pitchFamily="18" charset="0"/>
              </a:rPr>
              <a:t>eXtensible</a:t>
            </a:r>
            <a:r>
              <a:rPr lang="en-US" dirty="0">
                <a:cs typeface="Times New Roman" panose="02020603050405020304" pitchFamily="18" charset="0"/>
              </a:rPr>
              <a:t> Markup Language (XML) or in a variant such as the Simple Object Access Protocol (SOAP</a:t>
            </a:r>
            <a:r>
              <a:rPr lang="en-US" dirty="0" smtClean="0">
                <a:cs typeface="Times New Roman" panose="02020603050405020304" pitchFamily="18" charset="0"/>
              </a:rPr>
              <a:t>).</a:t>
            </a:r>
            <a:endParaRPr lang="en-US" dirty="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12</a:t>
            </a:fld>
            <a:endParaRPr lang="en-US" altLang="en-US"/>
          </a:p>
        </p:txBody>
      </p:sp>
    </p:spTree>
    <p:extLst>
      <p:ext uri="{BB962C8B-B14F-4D97-AF65-F5344CB8AC3E}">
        <p14:creationId xmlns:p14="http://schemas.microsoft.com/office/powerpoint/2010/main" val="1778231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046399" cy="747490"/>
          </a:xfrm>
        </p:spPr>
        <p:txBody>
          <a:bodyPr/>
          <a:lstStyle/>
          <a:p>
            <a:r>
              <a:rPr lang="en-US" altLang="en-US" dirty="0">
                <a:cs typeface="Times New Roman" panose="02020603050405020304" pitchFamily="18" charset="0"/>
              </a:rPr>
              <a:t>Defining SOA Communications</a:t>
            </a:r>
            <a:endParaRPr lang="en-US" dirty="0"/>
          </a:p>
        </p:txBody>
      </p:sp>
      <p:sp>
        <p:nvSpPr>
          <p:cNvPr id="3" name="Content Placeholder 2"/>
          <p:cNvSpPr>
            <a:spLocks noGrp="1"/>
          </p:cNvSpPr>
          <p:nvPr>
            <p:ph idx="1"/>
          </p:nvPr>
        </p:nvSpPr>
        <p:spPr>
          <a:xfrm>
            <a:off x="1942415" y="1524000"/>
            <a:ext cx="7049185" cy="4611688"/>
          </a:xfrm>
        </p:spPr>
        <p:txBody>
          <a:bodyPr/>
          <a:lstStyle/>
          <a:p>
            <a:pPr algn="just">
              <a:lnSpc>
                <a:spcPct val="150000"/>
              </a:lnSpc>
              <a:defRPr/>
            </a:pPr>
            <a:r>
              <a:rPr lang="en-US" dirty="0" smtClean="0">
                <a:cs typeface="Times New Roman" panose="02020603050405020304" pitchFamily="18" charset="0"/>
              </a:rPr>
              <a:t>SOAP </a:t>
            </a:r>
            <a:r>
              <a:rPr lang="en-US" dirty="0">
                <a:cs typeface="Times New Roman" panose="02020603050405020304" pitchFamily="18" charset="0"/>
              </a:rPr>
              <a:t>is a messaging format used in Web services that use XML as the message format while relying on Application layer protocols such as HTTP and Remote Procedure Calls (RPC) for message  negotiation and transmission. </a:t>
            </a:r>
          </a:p>
          <a:p>
            <a:pPr algn="just">
              <a:lnSpc>
                <a:spcPct val="150000"/>
              </a:lnSpc>
              <a:defRPr/>
            </a:pPr>
            <a:r>
              <a:rPr lang="en-US" dirty="0" smtClean="0">
                <a:cs typeface="Times New Roman" panose="02020603050405020304" pitchFamily="18" charset="0"/>
              </a:rPr>
              <a:t>The </a:t>
            </a:r>
            <a:r>
              <a:rPr lang="en-US" dirty="0">
                <a:cs typeface="Times New Roman" panose="02020603050405020304" pitchFamily="18" charset="0"/>
              </a:rPr>
              <a:t>software used to write clients and components can be written in Java, .NET, Web Service Business Process Execution Language (WS-BPEL), or another form of executable code; the services that they message can be written in the same or another language. What is required is the ability to transport and translate a message into a form that both parties can understand.</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13</a:t>
            </a:fld>
            <a:endParaRPr lang="en-US" altLang="en-US"/>
          </a:p>
        </p:txBody>
      </p:sp>
    </p:spTree>
    <p:extLst>
      <p:ext uri="{BB962C8B-B14F-4D97-AF65-F5344CB8AC3E}">
        <p14:creationId xmlns:p14="http://schemas.microsoft.com/office/powerpoint/2010/main" val="1994886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046399" cy="747490"/>
          </a:xfrm>
        </p:spPr>
        <p:txBody>
          <a:bodyPr/>
          <a:lstStyle/>
          <a:p>
            <a:r>
              <a:rPr lang="en-US" altLang="en-US" dirty="0">
                <a:cs typeface="Times New Roman" panose="02020603050405020304" pitchFamily="18" charset="0"/>
              </a:rPr>
              <a:t>Defining SOA Communications</a:t>
            </a:r>
            <a:endParaRPr lang="en-US" dirty="0"/>
          </a:p>
        </p:txBody>
      </p:sp>
      <p:sp>
        <p:nvSpPr>
          <p:cNvPr id="3" name="Content Placeholder 2"/>
          <p:cNvSpPr>
            <a:spLocks noGrp="1"/>
          </p:cNvSpPr>
          <p:nvPr>
            <p:ph idx="1"/>
          </p:nvPr>
        </p:nvSpPr>
        <p:spPr>
          <a:xfrm>
            <a:off x="1942415" y="1524000"/>
            <a:ext cx="7049185" cy="4611688"/>
          </a:xfrm>
        </p:spPr>
        <p:txBody>
          <a:bodyPr/>
          <a:lstStyle/>
          <a:p>
            <a:pPr marL="0" indent="0" algn="just">
              <a:lnSpc>
                <a:spcPct val="150000"/>
              </a:lnSpc>
              <a:buNone/>
              <a:defRPr/>
            </a:pPr>
            <a:r>
              <a:rPr lang="en-US" dirty="0">
                <a:cs typeface="Times New Roman" panose="02020603050405020304" pitchFamily="18" charset="0"/>
              </a:rPr>
              <a:t>Contained within WSDL are essential objects to support message transfer, including these:</a:t>
            </a:r>
          </a:p>
          <a:p>
            <a:pPr algn="just">
              <a:lnSpc>
                <a:spcPct val="150000"/>
              </a:lnSpc>
              <a:defRPr/>
            </a:pPr>
            <a:r>
              <a:rPr lang="vi-VN" dirty="0">
                <a:cs typeface="Times New Roman" panose="02020603050405020304" pitchFamily="18" charset="0"/>
              </a:rPr>
              <a:t>The service object</a:t>
            </a:r>
            <a:endParaRPr lang="en-US" dirty="0">
              <a:cs typeface="Times New Roman" panose="02020603050405020304" pitchFamily="18" charset="0"/>
            </a:endParaRPr>
          </a:p>
          <a:p>
            <a:pPr algn="just">
              <a:lnSpc>
                <a:spcPct val="150000"/>
              </a:lnSpc>
              <a:defRPr/>
            </a:pPr>
            <a:r>
              <a:rPr lang="vi-VN" dirty="0">
                <a:cs typeface="Times New Roman" panose="02020603050405020304" pitchFamily="18" charset="0"/>
              </a:rPr>
              <a:t>The port or endpoint</a:t>
            </a:r>
            <a:endParaRPr lang="en-US" dirty="0">
              <a:cs typeface="Times New Roman" panose="02020603050405020304" pitchFamily="18" charset="0"/>
            </a:endParaRPr>
          </a:p>
          <a:p>
            <a:pPr algn="just">
              <a:lnSpc>
                <a:spcPct val="150000"/>
              </a:lnSpc>
              <a:defRPr/>
            </a:pPr>
            <a:r>
              <a:rPr lang="vi-VN" dirty="0">
                <a:cs typeface="Times New Roman" panose="02020603050405020304" pitchFamily="18" charset="0"/>
              </a:rPr>
              <a:t>The binding</a:t>
            </a:r>
            <a:endParaRPr lang="en-US" dirty="0">
              <a:cs typeface="Times New Roman" panose="02020603050405020304" pitchFamily="18" charset="0"/>
            </a:endParaRPr>
          </a:p>
          <a:p>
            <a:pPr algn="just">
              <a:lnSpc>
                <a:spcPct val="150000"/>
              </a:lnSpc>
              <a:defRPr/>
            </a:pPr>
            <a:r>
              <a:rPr lang="vi-VN" dirty="0">
                <a:cs typeface="Times New Roman" panose="02020603050405020304" pitchFamily="18" charset="0"/>
              </a:rPr>
              <a:t>The portType</a:t>
            </a:r>
          </a:p>
          <a:p>
            <a:pPr algn="just">
              <a:lnSpc>
                <a:spcPct val="150000"/>
              </a:lnSpc>
              <a:defRPr/>
            </a:pPr>
            <a:r>
              <a:rPr lang="en-US" dirty="0">
                <a:cs typeface="Times New Roman" panose="02020603050405020304" pitchFamily="18" charset="0"/>
              </a:rPr>
              <a:t> The operation </a:t>
            </a:r>
            <a:endParaRPr lang="vi-VN" dirty="0">
              <a:cs typeface="Times New Roman" panose="02020603050405020304" pitchFamily="18" charset="0"/>
            </a:endParaRPr>
          </a:p>
          <a:p>
            <a:pPr algn="just">
              <a:lnSpc>
                <a:spcPct val="150000"/>
              </a:lnSpc>
              <a:defRPr/>
            </a:pPr>
            <a:r>
              <a:rPr lang="en-US" dirty="0">
                <a:cs typeface="Times New Roman" panose="02020603050405020304" pitchFamily="18" charset="0"/>
              </a:rPr>
              <a:t> The message content</a:t>
            </a:r>
            <a:endParaRPr lang="vi-VN" dirty="0">
              <a:cs typeface="Times New Roman" panose="02020603050405020304" pitchFamily="18" charset="0"/>
            </a:endParaRPr>
          </a:p>
          <a:p>
            <a:pPr algn="just">
              <a:lnSpc>
                <a:spcPct val="150000"/>
              </a:lnSpc>
              <a:defRPr/>
            </a:pPr>
            <a:r>
              <a:rPr lang="en-US" dirty="0">
                <a:cs typeface="Times New Roman" panose="02020603050405020304" pitchFamily="18" charset="0"/>
              </a:rPr>
              <a:t>The types</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14</a:t>
            </a:fld>
            <a:endParaRPr lang="en-US" altLang="en-US"/>
          </a:p>
        </p:txBody>
      </p:sp>
    </p:spTree>
    <p:extLst>
      <p:ext uri="{BB962C8B-B14F-4D97-AF65-F5344CB8AC3E}">
        <p14:creationId xmlns:p14="http://schemas.microsoft.com/office/powerpoint/2010/main" val="1899810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046399" cy="747490"/>
          </a:xfrm>
        </p:spPr>
        <p:txBody>
          <a:bodyPr/>
          <a:lstStyle/>
          <a:p>
            <a:r>
              <a:rPr lang="en-US" altLang="en-US" dirty="0">
                <a:cs typeface="Times New Roman" panose="02020603050405020304" pitchFamily="18" charset="0"/>
              </a:rPr>
              <a:t>Defining SOA Communications</a:t>
            </a:r>
            <a:endParaRPr lang="en-US" dirty="0"/>
          </a:p>
        </p:txBody>
      </p:sp>
      <p:sp>
        <p:nvSpPr>
          <p:cNvPr id="3" name="Content Placeholder 2"/>
          <p:cNvSpPr>
            <a:spLocks noGrp="1"/>
          </p:cNvSpPr>
          <p:nvPr>
            <p:ph idx="1"/>
          </p:nvPr>
        </p:nvSpPr>
        <p:spPr>
          <a:xfrm>
            <a:off x="1942415" y="1524000"/>
            <a:ext cx="7049185" cy="4611688"/>
          </a:xfrm>
        </p:spPr>
        <p:txBody>
          <a:bodyPr/>
          <a:lstStyle/>
          <a:p>
            <a:pPr marL="0" indent="0" algn="just">
              <a:lnSpc>
                <a:spcPct val="150000"/>
              </a:lnSpc>
              <a:buNone/>
              <a:defRPr/>
            </a:pPr>
            <a:r>
              <a:rPr lang="en-US" dirty="0">
                <a:cs typeface="Times New Roman" panose="02020603050405020304" pitchFamily="18" charset="0"/>
              </a:rPr>
              <a:t>Messages  must have some of the following pieces of information contained inside them: </a:t>
            </a:r>
          </a:p>
          <a:p>
            <a:pPr algn="just">
              <a:lnSpc>
                <a:spcPct val="150000"/>
              </a:lnSpc>
              <a:defRPr/>
            </a:pPr>
            <a:r>
              <a:rPr lang="en-US" dirty="0">
                <a:cs typeface="Times New Roman" panose="02020603050405020304" pitchFamily="18" charset="0"/>
              </a:rPr>
              <a:t> Header</a:t>
            </a:r>
          </a:p>
          <a:p>
            <a:pPr algn="just">
              <a:lnSpc>
                <a:spcPct val="150000"/>
              </a:lnSpc>
              <a:defRPr/>
            </a:pPr>
            <a:r>
              <a:rPr lang="vi-VN" dirty="0">
                <a:cs typeface="Times New Roman" panose="02020603050405020304" pitchFamily="18" charset="0"/>
              </a:rPr>
              <a:t> Service Type</a:t>
            </a:r>
          </a:p>
          <a:p>
            <a:pPr algn="just">
              <a:lnSpc>
                <a:spcPct val="150000"/>
              </a:lnSpc>
              <a:defRPr/>
            </a:pPr>
            <a:r>
              <a:rPr lang="vi-VN" dirty="0">
                <a:cs typeface="Times New Roman" panose="02020603050405020304" pitchFamily="18" charset="0"/>
              </a:rPr>
              <a:t> Functional Specification</a:t>
            </a:r>
          </a:p>
          <a:p>
            <a:pPr algn="just">
              <a:lnSpc>
                <a:spcPct val="150000"/>
              </a:lnSpc>
              <a:defRPr/>
            </a:pPr>
            <a:r>
              <a:rPr lang="vi-VN" dirty="0">
                <a:cs typeface="Times New Roman" panose="02020603050405020304" pitchFamily="18" charset="0"/>
              </a:rPr>
              <a:t> Transaction </a:t>
            </a:r>
            <a:r>
              <a:rPr lang="vi-VN" dirty="0" smtClean="0">
                <a:cs typeface="Times New Roman" panose="02020603050405020304" pitchFamily="18" charset="0"/>
              </a:rPr>
              <a:t>attributes</a:t>
            </a:r>
            <a:endParaRPr lang="vi-VN" dirty="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15</a:t>
            </a:fld>
            <a:endParaRPr lang="en-US" altLang="en-US"/>
          </a:p>
        </p:txBody>
      </p:sp>
    </p:spTree>
    <p:extLst>
      <p:ext uri="{BB962C8B-B14F-4D97-AF65-F5344CB8AC3E}">
        <p14:creationId xmlns:p14="http://schemas.microsoft.com/office/powerpoint/2010/main" val="1328426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24110"/>
            <a:ext cx="7391400" cy="671290"/>
          </a:xfrm>
        </p:spPr>
        <p:txBody>
          <a:bodyPr/>
          <a:lstStyle/>
          <a:p>
            <a:pPr algn="ctr"/>
            <a:r>
              <a:rPr lang="vi-VN" sz="3200" dirty="0">
                <a:latin typeface="Century Gothic (Headings)"/>
                <a:cs typeface="Times New Roman" panose="02020603050405020304" pitchFamily="18" charset="0"/>
              </a:rPr>
              <a:t>Business Process Execution</a:t>
            </a:r>
            <a:r>
              <a:rPr lang="en-US" sz="3200" dirty="0">
                <a:latin typeface="Century Gothic (Headings)"/>
                <a:cs typeface="Times New Roman" panose="02020603050405020304" pitchFamily="18" charset="0"/>
              </a:rPr>
              <a:t> </a:t>
            </a:r>
            <a:r>
              <a:rPr lang="vi-VN" sz="3200" dirty="0">
                <a:latin typeface="Century Gothic (Headings)"/>
                <a:cs typeface="Times New Roman" panose="02020603050405020304" pitchFamily="18" charset="0"/>
              </a:rPr>
              <a:t>Language</a:t>
            </a:r>
            <a:endParaRPr lang="en-US" sz="3200" dirty="0"/>
          </a:p>
        </p:txBody>
      </p:sp>
      <p:sp>
        <p:nvSpPr>
          <p:cNvPr id="3" name="Content Placeholder 2"/>
          <p:cNvSpPr>
            <a:spLocks noGrp="1"/>
          </p:cNvSpPr>
          <p:nvPr>
            <p:ph idx="1"/>
          </p:nvPr>
        </p:nvSpPr>
        <p:spPr>
          <a:xfrm>
            <a:off x="1752600" y="1295400"/>
            <a:ext cx="7239000" cy="4840288"/>
          </a:xfrm>
        </p:spPr>
        <p:txBody>
          <a:bodyPr/>
          <a:lstStyle/>
          <a:p>
            <a:pPr algn="just">
              <a:lnSpc>
                <a:spcPct val="150000"/>
              </a:lnSpc>
              <a:defRPr/>
            </a:pPr>
            <a:r>
              <a:rPr lang="vi-VN" dirty="0">
                <a:latin typeface="Century Gothic (Body)"/>
                <a:cs typeface="Times New Roman" panose="02020603050405020304" pitchFamily="18" charset="0"/>
              </a:rPr>
              <a:t>If a message represents an atomic transaction in a Service Oriented Architecture, the next level of abstraction up is the grouping and managing of sets of transactions to form useful work and to execute a business process</a:t>
            </a:r>
            <a:r>
              <a:rPr lang="vi-VN" dirty="0" smtClean="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a:p>
            <a:pPr algn="just">
              <a:lnSpc>
                <a:spcPct val="150000"/>
              </a:lnSpc>
              <a:defRPr/>
            </a:pPr>
            <a:r>
              <a:rPr lang="vi-VN" dirty="0" smtClean="0">
                <a:latin typeface="Century Gothic (Body)"/>
                <a:cs typeface="Times New Roman" panose="02020603050405020304" pitchFamily="18" charset="0"/>
              </a:rPr>
              <a:t>BPEL </a:t>
            </a:r>
            <a:r>
              <a:rPr lang="vi-VN" dirty="0">
                <a:latin typeface="Century Gothic (Body)"/>
                <a:cs typeface="Times New Roman" panose="02020603050405020304" pitchFamily="18" charset="0"/>
              </a:rPr>
              <a:t>is a meta-language comprised of two functions: executable commands for Web services and clients, and internal or abstract code for executing the internal business logic that processes require</a:t>
            </a:r>
            <a:r>
              <a:rPr lang="vi-VN" dirty="0" smtClean="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a:p>
            <a:pPr algn="just">
              <a:lnSpc>
                <a:spcPct val="150000"/>
              </a:lnSpc>
              <a:defRPr/>
            </a:pPr>
            <a:r>
              <a:rPr lang="vi-VN" dirty="0" smtClean="0">
                <a:latin typeface="Century Gothic (Body)"/>
                <a:cs typeface="Times New Roman" panose="02020603050405020304" pitchFamily="18" charset="0"/>
              </a:rPr>
              <a:t>A </a:t>
            </a:r>
            <a:r>
              <a:rPr lang="vi-VN" dirty="0">
                <a:latin typeface="Century Gothic (Body)"/>
                <a:cs typeface="Times New Roman" panose="02020603050405020304" pitchFamily="18" charset="0"/>
              </a:rPr>
              <a:t>meta-language is any language whose statements refer to statements in another language referred to as the object language.</a:t>
            </a:r>
            <a:endParaRPr lang="en-US" dirty="0">
              <a:latin typeface="Century Gothic (Body)"/>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16</a:t>
            </a:fld>
            <a:endParaRPr lang="en-US" altLang="en-US"/>
          </a:p>
        </p:txBody>
      </p:sp>
    </p:spTree>
    <p:extLst>
      <p:ext uri="{BB962C8B-B14F-4D97-AF65-F5344CB8AC3E}">
        <p14:creationId xmlns:p14="http://schemas.microsoft.com/office/powerpoint/2010/main" val="2574743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24110"/>
            <a:ext cx="7391400" cy="671290"/>
          </a:xfrm>
        </p:spPr>
        <p:txBody>
          <a:bodyPr/>
          <a:lstStyle/>
          <a:p>
            <a:pPr algn="ctr"/>
            <a:r>
              <a:rPr lang="vi-VN" sz="3200" dirty="0">
                <a:latin typeface="Century Gothic (Headings)"/>
                <a:cs typeface="Times New Roman" panose="02020603050405020304" pitchFamily="18" charset="0"/>
              </a:rPr>
              <a:t>Business Process Execution</a:t>
            </a:r>
            <a:r>
              <a:rPr lang="en-US" sz="3200" dirty="0">
                <a:latin typeface="Century Gothic (Headings)"/>
                <a:cs typeface="Times New Roman" panose="02020603050405020304" pitchFamily="18" charset="0"/>
              </a:rPr>
              <a:t> </a:t>
            </a:r>
            <a:r>
              <a:rPr lang="vi-VN" sz="3200" dirty="0">
                <a:latin typeface="Century Gothic (Headings)"/>
                <a:cs typeface="Times New Roman" panose="02020603050405020304" pitchFamily="18" charset="0"/>
              </a:rPr>
              <a:t>Language</a:t>
            </a:r>
            <a:endParaRPr lang="en-US" sz="3200" dirty="0"/>
          </a:p>
        </p:txBody>
      </p:sp>
      <p:sp>
        <p:nvSpPr>
          <p:cNvPr id="3" name="Content Placeholder 2"/>
          <p:cNvSpPr>
            <a:spLocks noGrp="1"/>
          </p:cNvSpPr>
          <p:nvPr>
            <p:ph idx="1"/>
          </p:nvPr>
        </p:nvSpPr>
        <p:spPr>
          <a:xfrm>
            <a:off x="1752600" y="1295400"/>
            <a:ext cx="7239000" cy="4840288"/>
          </a:xfrm>
        </p:spPr>
        <p:txBody>
          <a:bodyPr/>
          <a:lstStyle/>
          <a:p>
            <a:pPr algn="just">
              <a:lnSpc>
                <a:spcPct val="150000"/>
              </a:lnSpc>
              <a:defRPr/>
            </a:pPr>
            <a:r>
              <a:rPr lang="vi-VN" dirty="0">
                <a:latin typeface="Century Gothic (Body)"/>
                <a:cs typeface="Times New Roman" panose="02020603050405020304" pitchFamily="18" charset="0"/>
              </a:rPr>
              <a:t>BPEL uses XML with specific support for messaging protocols such as SOAP, WSDL, UDDI, WS-Reliable Messaging, WS-Addressing, WS-Coordination, and </a:t>
            </a:r>
            <a:r>
              <a:rPr lang="vi-VN" dirty="0" smtClean="0">
                <a:latin typeface="Century Gothic (Body)"/>
                <a:cs typeface="Times New Roman" panose="02020603050405020304" pitchFamily="18" charset="0"/>
              </a:rPr>
              <a:t>WS-Transactions</a:t>
            </a:r>
            <a:endParaRPr lang="vi-VN" dirty="0">
              <a:latin typeface="Century Gothic (Body)"/>
              <a:cs typeface="Times New Roman" panose="02020603050405020304" pitchFamily="18" charset="0"/>
            </a:endParaRPr>
          </a:p>
          <a:p>
            <a:pPr algn="just">
              <a:lnSpc>
                <a:spcPct val="150000"/>
              </a:lnSpc>
              <a:defRPr/>
            </a:pPr>
            <a:r>
              <a:rPr lang="vi-VN" dirty="0" smtClean="0">
                <a:latin typeface="Century Gothic (Body)"/>
                <a:cs typeface="Times New Roman" panose="02020603050405020304" pitchFamily="18" charset="0"/>
              </a:rPr>
              <a:t>BPEL </a:t>
            </a:r>
            <a:r>
              <a:rPr lang="vi-VN" dirty="0">
                <a:latin typeface="Century Gothic (Body)"/>
                <a:cs typeface="Times New Roman" panose="02020603050405020304" pitchFamily="18" charset="0"/>
              </a:rPr>
              <a:t>was designed to interact with WSDL and define business processes using an XML language. BPEL does not have a graphical component</a:t>
            </a:r>
            <a:r>
              <a:rPr lang="vi-VN" dirty="0" smtClean="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a:p>
            <a:pPr algn="just">
              <a:lnSpc>
                <a:spcPct val="150000"/>
              </a:lnSpc>
              <a:defRPr/>
            </a:pPr>
            <a:r>
              <a:rPr lang="vi-VN" dirty="0" smtClean="0">
                <a:latin typeface="Century Gothic (Body)"/>
                <a:cs typeface="Times New Roman" panose="02020603050405020304" pitchFamily="18" charset="0"/>
              </a:rPr>
              <a:t>One </a:t>
            </a:r>
            <a:r>
              <a:rPr lang="vi-VN" dirty="0">
                <a:latin typeface="Century Gothic (Body)"/>
                <a:cs typeface="Times New Roman" panose="02020603050405020304" pitchFamily="18" charset="0"/>
              </a:rPr>
              <a:t>process may interact with other processes, but the goal is to minimize the number of specific extensions added to BPEL to support any particular business process.</a:t>
            </a:r>
            <a:endParaRPr lang="en-US" dirty="0">
              <a:latin typeface="Century Gothic (Body)"/>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17</a:t>
            </a:fld>
            <a:endParaRPr lang="en-US" altLang="en-US"/>
          </a:p>
        </p:txBody>
      </p:sp>
    </p:spTree>
    <p:extLst>
      <p:ext uri="{BB962C8B-B14F-4D97-AF65-F5344CB8AC3E}">
        <p14:creationId xmlns:p14="http://schemas.microsoft.com/office/powerpoint/2010/main" val="1683361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Business process modeling</a:t>
            </a:r>
            <a:endParaRPr lang="en-US" dirty="0"/>
          </a:p>
        </p:txBody>
      </p:sp>
      <p:sp>
        <p:nvSpPr>
          <p:cNvPr id="3" name="Content Placeholder 2"/>
          <p:cNvSpPr>
            <a:spLocks noGrp="1"/>
          </p:cNvSpPr>
          <p:nvPr>
            <p:ph idx="1"/>
          </p:nvPr>
        </p:nvSpPr>
        <p:spPr>
          <a:xfrm>
            <a:off x="1942415" y="1295400"/>
            <a:ext cx="6972985" cy="4840288"/>
          </a:xfrm>
        </p:spPr>
        <p:txBody>
          <a:bodyPr/>
          <a:lstStyle/>
          <a:p>
            <a:pPr algn="just">
              <a:lnSpc>
                <a:spcPct val="150000"/>
              </a:lnSpc>
              <a:defRPr/>
            </a:pPr>
            <a:r>
              <a:rPr lang="vi-VN" dirty="0">
                <a:latin typeface="Century Gothic (Body)"/>
                <a:cs typeface="Times New Roman" panose="02020603050405020304" pitchFamily="18" charset="0"/>
              </a:rPr>
              <a:t>SOA was created by the industry to solve a problem: how to make disparate, diverse, and distributed services talk to disparate and diverse clients</a:t>
            </a:r>
            <a:r>
              <a:rPr lang="vi-VN" dirty="0" smtClean="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a:p>
            <a:pPr algn="just">
              <a:lnSpc>
                <a:spcPct val="150000"/>
              </a:lnSpc>
              <a:defRPr/>
            </a:pPr>
            <a:r>
              <a:rPr lang="vi-VN" dirty="0" smtClean="0">
                <a:latin typeface="Century Gothic (Body)"/>
                <a:cs typeface="Times New Roman" panose="02020603050405020304" pitchFamily="18" charset="0"/>
              </a:rPr>
              <a:t>The </a:t>
            </a:r>
            <a:r>
              <a:rPr lang="vi-VN" dirty="0">
                <a:latin typeface="Century Gothic (Body)"/>
                <a:cs typeface="Times New Roman" panose="02020603050405020304" pitchFamily="18" charset="0"/>
              </a:rPr>
              <a:t>final result of an SOA project isn't the access of service ,  it is the creation of a business process . In a complex business project, the developers juggle many clients and many services.</a:t>
            </a:r>
          </a:p>
          <a:p>
            <a:pPr algn="just">
              <a:lnSpc>
                <a:spcPct val="150000"/>
              </a:lnSpc>
              <a:defRPr/>
            </a:pPr>
            <a:r>
              <a:rPr lang="vi-VN" dirty="0" smtClean="0">
                <a:latin typeface="Century Gothic (Body)"/>
                <a:cs typeface="Times New Roman" panose="02020603050405020304" pitchFamily="18" charset="0"/>
              </a:rPr>
              <a:t>To </a:t>
            </a:r>
            <a:r>
              <a:rPr lang="vi-VN" dirty="0">
                <a:latin typeface="Century Gothic (Body)"/>
                <a:cs typeface="Times New Roman" panose="02020603050405020304" pitchFamily="18" charset="0"/>
              </a:rPr>
              <a:t>address this problem, various modeling tools have been developed to support SOA development and optimization, system and process management, change and life-cycle </a:t>
            </a:r>
            <a:r>
              <a:rPr lang="vi-VN" dirty="0" smtClean="0">
                <a:latin typeface="Century Gothic (Body)"/>
                <a:cs typeface="Times New Roman" panose="02020603050405020304" pitchFamily="18" charset="0"/>
              </a:rPr>
              <a:t>management</a:t>
            </a:r>
            <a:r>
              <a:rPr lang="en-US" dirty="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18</a:t>
            </a:fld>
            <a:endParaRPr lang="en-US" altLang="en-US"/>
          </a:p>
        </p:txBody>
      </p:sp>
    </p:spTree>
    <p:extLst>
      <p:ext uri="{BB962C8B-B14F-4D97-AF65-F5344CB8AC3E}">
        <p14:creationId xmlns:p14="http://schemas.microsoft.com/office/powerpoint/2010/main" val="2835399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dirty="0"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Using Service Oriented Architecture </a:t>
            </a:r>
          </a:p>
          <a:p>
            <a:pPr marL="514350" indent="-514350" eaLnBrk="1" hangingPunct="1">
              <a:lnSpc>
                <a:spcPct val="150000"/>
              </a:lnSpc>
              <a:buFont typeface="Calibri" panose="020F0502020204030204" pitchFamily="34" charset="0"/>
              <a:buAutoNum type="arabicPeriod"/>
            </a:pPr>
            <a:r>
              <a:rPr lang="en-US" altLang="en-US" dirty="0"/>
              <a:t>Defining message-based transactions </a:t>
            </a:r>
          </a:p>
          <a:p>
            <a:pPr marL="514350" indent="-514350" eaLnBrk="1" hangingPunct="1">
              <a:lnSpc>
                <a:spcPct val="150000"/>
              </a:lnSpc>
              <a:buFont typeface="Calibri" panose="020F0502020204030204" pitchFamily="34" charset="0"/>
              <a:buAutoNum type="arabicPeriod"/>
            </a:pPr>
            <a:r>
              <a:rPr lang="en-US" altLang="en-US" dirty="0"/>
              <a:t>Understanding processes and transactions </a:t>
            </a:r>
          </a:p>
          <a:p>
            <a:pPr marL="514350" indent="-514350" eaLnBrk="1" hangingPunct="1">
              <a:lnSpc>
                <a:spcPct val="150000"/>
              </a:lnSpc>
              <a:buFont typeface="Calibri" panose="020F0502020204030204" pitchFamily="34" charset="0"/>
              <a:buAutoNum type="arabicPeriod"/>
            </a:pPr>
            <a:r>
              <a:rPr lang="en-US" altLang="en-US" dirty="0"/>
              <a:t>Managing SOA distributed applications</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2016 FPT University</a:t>
            </a:r>
            <a:endParaRPr lang="es-ES">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Business process modeling</a:t>
            </a:r>
            <a:endParaRPr lang="en-US" dirty="0"/>
          </a:p>
        </p:txBody>
      </p:sp>
      <p:sp>
        <p:nvSpPr>
          <p:cNvPr id="3" name="Content Placeholder 2"/>
          <p:cNvSpPr>
            <a:spLocks noGrp="1"/>
          </p:cNvSpPr>
          <p:nvPr>
            <p:ph idx="1"/>
          </p:nvPr>
        </p:nvSpPr>
        <p:spPr>
          <a:xfrm>
            <a:off x="1942415" y="1524000"/>
            <a:ext cx="6972985" cy="4611688"/>
          </a:xfrm>
        </p:spPr>
        <p:txBody>
          <a:bodyPr/>
          <a:lstStyle/>
          <a:p>
            <a:pPr marL="0" indent="0">
              <a:lnSpc>
                <a:spcPct val="150000"/>
              </a:lnSpc>
              <a:buNone/>
              <a:defRPr/>
            </a:pPr>
            <a:r>
              <a:rPr lang="vi-VN" dirty="0">
                <a:latin typeface="Century Gothic (Body)"/>
                <a:cs typeface="Times New Roman" panose="02020603050405020304" pitchFamily="18" charset="0"/>
              </a:rPr>
              <a:t>Commonly encountered system models include the following: </a:t>
            </a:r>
          </a:p>
          <a:p>
            <a:pPr>
              <a:lnSpc>
                <a:spcPct val="150000"/>
              </a:lnSpc>
              <a:defRPr/>
            </a:pPr>
            <a:r>
              <a:rPr lang="vi-VN" dirty="0">
                <a:latin typeface="Century Gothic (Body)"/>
                <a:cs typeface="Times New Roman" panose="02020603050405020304" pitchFamily="18" charset="0"/>
              </a:rPr>
              <a:t> Unified Modeling Language (UML)</a:t>
            </a:r>
          </a:p>
          <a:p>
            <a:pPr>
              <a:lnSpc>
                <a:spcPct val="150000"/>
              </a:lnSpc>
              <a:defRPr/>
            </a:pPr>
            <a:r>
              <a:rPr lang="vi-VN" dirty="0">
                <a:latin typeface="Century Gothic (Body)"/>
                <a:cs typeface="Times New Roman" panose="02020603050405020304" pitchFamily="18" charset="0"/>
              </a:rPr>
              <a:t> XML Metadata Interchange (XMI)</a:t>
            </a:r>
          </a:p>
          <a:p>
            <a:pPr>
              <a:lnSpc>
                <a:spcPct val="150000"/>
              </a:lnSpc>
              <a:defRPr/>
            </a:pPr>
            <a:r>
              <a:rPr lang="vi-VN" dirty="0">
                <a:latin typeface="Century Gothic (Body)"/>
                <a:cs typeface="Times New Roman" panose="02020603050405020304" pitchFamily="18" charset="0"/>
              </a:rPr>
              <a:t> Systems Modeling Language (SysML)</a:t>
            </a:r>
          </a:p>
          <a:p>
            <a:pPr>
              <a:lnSpc>
                <a:spcPct val="150000"/>
              </a:lnSpc>
              <a:defRPr/>
            </a:pPr>
            <a:r>
              <a:rPr lang="vi-VN" dirty="0">
                <a:latin typeface="Century Gothic (Body)"/>
                <a:cs typeface="Times New Roman" panose="02020603050405020304" pitchFamily="18" charset="0"/>
              </a:rPr>
              <a:t> Business Process Modeling Notation (BPMN)</a:t>
            </a:r>
          </a:p>
          <a:p>
            <a:pPr>
              <a:lnSpc>
                <a:spcPct val="150000"/>
              </a:lnSpc>
              <a:defRPr/>
            </a:pPr>
            <a:r>
              <a:rPr lang="vi-VN" dirty="0">
                <a:latin typeface="Century Gothic (Body)"/>
                <a:cs typeface="Times New Roman" panose="02020603050405020304" pitchFamily="18" charset="0"/>
              </a:rPr>
              <a:t> Service-Oriented Modeling Framework (SOMF)</a:t>
            </a:r>
          </a:p>
          <a:p>
            <a:pPr algn="just">
              <a:lnSpc>
                <a:spcPct val="150000"/>
              </a:lnSpc>
              <a:defRPr/>
            </a:pPr>
            <a:endParaRPr lang="en-US" dirty="0">
              <a:latin typeface="Century Gothic (Body)"/>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19</a:t>
            </a:fld>
            <a:endParaRPr lang="en-US" altLang="en-US"/>
          </a:p>
        </p:txBody>
      </p:sp>
    </p:spTree>
    <p:extLst>
      <p:ext uri="{BB962C8B-B14F-4D97-AF65-F5344CB8AC3E}">
        <p14:creationId xmlns:p14="http://schemas.microsoft.com/office/powerpoint/2010/main" val="629436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Business process modeling</a:t>
            </a:r>
            <a:endParaRPr lang="en-US" dirty="0"/>
          </a:p>
        </p:txBody>
      </p:sp>
      <p:sp>
        <p:nvSpPr>
          <p:cNvPr id="3" name="Content Placeholder 2"/>
          <p:cNvSpPr>
            <a:spLocks noGrp="1"/>
          </p:cNvSpPr>
          <p:nvPr>
            <p:ph idx="1"/>
          </p:nvPr>
        </p:nvSpPr>
        <p:spPr>
          <a:xfrm>
            <a:off x="1942415" y="1447800"/>
            <a:ext cx="7201585" cy="4611688"/>
          </a:xfrm>
        </p:spPr>
        <p:txBody>
          <a:bodyPr/>
          <a:lstStyle/>
          <a:p>
            <a:pPr marL="0" indent="0">
              <a:lnSpc>
                <a:spcPct val="150000"/>
              </a:lnSpc>
              <a:buNone/>
              <a:defRPr/>
            </a:pPr>
            <a:r>
              <a:rPr lang="en-US" dirty="0">
                <a:cs typeface="Times New Roman" panose="02020603050405020304" pitchFamily="18" charset="0"/>
              </a:rPr>
              <a:t>T</a:t>
            </a:r>
            <a:r>
              <a:rPr lang="en-US" dirty="0" smtClean="0">
                <a:cs typeface="Times New Roman" panose="02020603050405020304" pitchFamily="18" charset="0"/>
              </a:rPr>
              <a:t>he </a:t>
            </a:r>
            <a:r>
              <a:rPr lang="en-US" dirty="0">
                <a:cs typeface="Times New Roman" panose="02020603050405020304" pitchFamily="18" charset="0"/>
              </a:rPr>
              <a:t>modeling is based on the elements of the service life </a:t>
            </a:r>
            <a:r>
              <a:rPr lang="en-US" dirty="0" smtClean="0">
                <a:cs typeface="Times New Roman" panose="02020603050405020304" pitchFamily="18" charset="0"/>
              </a:rPr>
              <a:t>cycle:</a:t>
            </a:r>
            <a:endParaRPr lang="vi-VN" dirty="0">
              <a:cs typeface="Times New Roman" panose="02020603050405020304" pitchFamily="18" charset="0"/>
            </a:endParaRPr>
          </a:p>
          <a:p>
            <a:pPr lvl="1">
              <a:lnSpc>
                <a:spcPct val="150000"/>
              </a:lnSpc>
              <a:defRPr/>
            </a:pPr>
            <a:r>
              <a:rPr lang="vi-VN" dirty="0">
                <a:cs typeface="Times New Roman" panose="02020603050405020304" pitchFamily="18" charset="0"/>
              </a:rPr>
              <a:t> </a:t>
            </a:r>
            <a:r>
              <a:rPr lang="vi-VN" dirty="0">
                <a:latin typeface="Century Gothic (Body)"/>
                <a:cs typeface="Times New Roman" panose="02020603050405020304" pitchFamily="18" charset="0"/>
              </a:rPr>
              <a:t>Conceptualization</a:t>
            </a:r>
          </a:p>
          <a:p>
            <a:pPr lvl="1">
              <a:lnSpc>
                <a:spcPct val="150000"/>
              </a:lnSpc>
              <a:defRPr/>
            </a:pPr>
            <a:r>
              <a:rPr lang="vi-VN" dirty="0">
                <a:latin typeface="Century Gothic (Body)"/>
                <a:cs typeface="Times New Roman" panose="02020603050405020304" pitchFamily="18" charset="0"/>
              </a:rPr>
              <a:t> Discovery</a:t>
            </a:r>
          </a:p>
          <a:p>
            <a:pPr lvl="1">
              <a:lnSpc>
                <a:spcPct val="150000"/>
              </a:lnSpc>
              <a:defRPr/>
            </a:pPr>
            <a:r>
              <a:rPr lang="vi-VN" dirty="0">
                <a:latin typeface="Century Gothic (Body)"/>
                <a:cs typeface="Times New Roman" panose="02020603050405020304" pitchFamily="18" charset="0"/>
              </a:rPr>
              <a:t> Analysis</a:t>
            </a:r>
          </a:p>
          <a:p>
            <a:pPr lvl="1">
              <a:lnSpc>
                <a:spcPct val="150000"/>
              </a:lnSpc>
              <a:defRPr/>
            </a:pPr>
            <a:r>
              <a:rPr lang="vi-VN" dirty="0">
                <a:latin typeface="Century Gothic (Body)"/>
                <a:cs typeface="Times New Roman" panose="02020603050405020304" pitchFamily="18" charset="0"/>
              </a:rPr>
              <a:t> Integration</a:t>
            </a:r>
          </a:p>
          <a:p>
            <a:pPr lvl="1">
              <a:lnSpc>
                <a:spcPct val="150000"/>
              </a:lnSpc>
              <a:defRPr/>
            </a:pPr>
            <a:r>
              <a:rPr lang="vi-VN" dirty="0">
                <a:latin typeface="Century Gothic (Body)"/>
                <a:cs typeface="Times New Roman" panose="02020603050405020304" pitchFamily="18" charset="0"/>
              </a:rPr>
              <a:t> Logical design</a:t>
            </a:r>
          </a:p>
          <a:p>
            <a:pPr lvl="1">
              <a:lnSpc>
                <a:spcPct val="150000"/>
              </a:lnSpc>
              <a:defRPr/>
            </a:pPr>
            <a:r>
              <a:rPr lang="vi-VN" dirty="0">
                <a:latin typeface="Century Gothic (Body)"/>
                <a:cs typeface="Times New Roman" panose="02020603050405020304" pitchFamily="18" charset="0"/>
              </a:rPr>
              <a:t> Architecture design</a:t>
            </a:r>
          </a:p>
          <a:p>
            <a:pPr lvl="1">
              <a:lnSpc>
                <a:spcPct val="150000"/>
              </a:lnSpc>
              <a:defRPr/>
            </a:pPr>
            <a:r>
              <a:rPr lang="vi-VN" dirty="0">
                <a:latin typeface="Century Gothic (Body)"/>
                <a:cs typeface="Times New Roman" panose="02020603050405020304" pitchFamily="18" charset="0"/>
              </a:rPr>
              <a:t> System </a:t>
            </a:r>
            <a:r>
              <a:rPr lang="vi-VN" dirty="0">
                <a:latin typeface="Century Gothic (Body)"/>
                <a:cs typeface="Times New Roman" panose="02020603050405020304" pitchFamily="18" charset="0"/>
              </a:rPr>
              <a:t>implementation</a:t>
            </a:r>
            <a:endParaRPr lang="vi-VN" dirty="0">
              <a:latin typeface="Century Gothic (Body)"/>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20</a:t>
            </a:fld>
            <a:endParaRPr lang="en-US" altLang="en-US"/>
          </a:p>
        </p:txBody>
      </p:sp>
    </p:spTree>
    <p:extLst>
      <p:ext uri="{BB962C8B-B14F-4D97-AF65-F5344CB8AC3E}">
        <p14:creationId xmlns:p14="http://schemas.microsoft.com/office/powerpoint/2010/main" val="2728530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Business process modeling</a:t>
            </a:r>
            <a:endParaRPr lang="en-US" dirty="0"/>
          </a:p>
        </p:txBody>
      </p:sp>
      <p:sp>
        <p:nvSpPr>
          <p:cNvPr id="3" name="Content Placeholder 2"/>
          <p:cNvSpPr>
            <a:spLocks noGrp="1"/>
          </p:cNvSpPr>
          <p:nvPr>
            <p:ph idx="1"/>
          </p:nvPr>
        </p:nvSpPr>
        <p:spPr>
          <a:xfrm>
            <a:off x="1942415" y="1524000"/>
            <a:ext cx="6972985" cy="4611688"/>
          </a:xfrm>
        </p:spPr>
        <p:txBody>
          <a:bodyPr/>
          <a:lstStyle/>
          <a:p>
            <a:pPr marL="0" indent="0">
              <a:lnSpc>
                <a:spcPct val="150000"/>
              </a:lnSpc>
              <a:buNone/>
              <a:defRPr/>
            </a:pPr>
            <a:r>
              <a:rPr lang="vi-VN" dirty="0">
                <a:latin typeface="Century Gothic (Body)"/>
                <a:cs typeface="Times New Roman" panose="02020603050405020304" pitchFamily="18" charset="0"/>
              </a:rPr>
              <a:t>Four modeling topologies for message passing are used in SOMF:</a:t>
            </a:r>
          </a:p>
          <a:p>
            <a:pPr lvl="1">
              <a:lnSpc>
                <a:spcPct val="150000"/>
              </a:lnSpc>
              <a:defRPr/>
            </a:pPr>
            <a:r>
              <a:rPr lang="vi-VN" dirty="0">
                <a:latin typeface="Century Gothic (Body)"/>
                <a:cs typeface="Times New Roman" panose="02020603050405020304" pitchFamily="18" charset="0"/>
              </a:rPr>
              <a:t>Circular topology</a:t>
            </a:r>
          </a:p>
          <a:p>
            <a:pPr lvl="1">
              <a:lnSpc>
                <a:spcPct val="150000"/>
              </a:lnSpc>
              <a:defRPr/>
            </a:pPr>
            <a:r>
              <a:rPr lang="vi-VN" dirty="0" smtClean="0">
                <a:latin typeface="Century Gothic (Body)"/>
                <a:cs typeface="Times New Roman" panose="02020603050405020304" pitchFamily="18" charset="0"/>
              </a:rPr>
              <a:t>Hierarchical </a:t>
            </a:r>
            <a:r>
              <a:rPr lang="vi-VN" dirty="0">
                <a:latin typeface="Century Gothic (Body)"/>
                <a:cs typeface="Times New Roman" panose="02020603050405020304" pitchFamily="18" charset="0"/>
              </a:rPr>
              <a:t>topology</a:t>
            </a:r>
          </a:p>
          <a:p>
            <a:pPr lvl="1">
              <a:lnSpc>
                <a:spcPct val="150000"/>
              </a:lnSpc>
              <a:defRPr/>
            </a:pPr>
            <a:r>
              <a:rPr lang="vi-VN" dirty="0" smtClean="0">
                <a:latin typeface="Century Gothic (Body)"/>
                <a:cs typeface="Times New Roman" panose="02020603050405020304" pitchFamily="18" charset="0"/>
              </a:rPr>
              <a:t>Network </a:t>
            </a:r>
            <a:r>
              <a:rPr lang="vi-VN" dirty="0">
                <a:latin typeface="Century Gothic (Body)"/>
                <a:cs typeface="Times New Roman" panose="02020603050405020304" pitchFamily="18" charset="0"/>
              </a:rPr>
              <a:t>topology</a:t>
            </a:r>
          </a:p>
          <a:p>
            <a:pPr lvl="1">
              <a:lnSpc>
                <a:spcPct val="150000"/>
              </a:lnSpc>
              <a:defRPr/>
            </a:pPr>
            <a:r>
              <a:rPr lang="vi-VN" dirty="0" smtClean="0">
                <a:latin typeface="Century Gothic (Body)"/>
                <a:cs typeface="Times New Roman" panose="02020603050405020304" pitchFamily="18" charset="0"/>
              </a:rPr>
              <a:t>Star </a:t>
            </a:r>
            <a:r>
              <a:rPr lang="vi-VN" dirty="0">
                <a:latin typeface="Century Gothic (Body)"/>
                <a:cs typeface="Times New Roman" panose="02020603050405020304" pitchFamily="18" charset="0"/>
              </a:rPr>
              <a:t>topology</a:t>
            </a:r>
            <a:endParaRPr lang="vi-VN" dirty="0">
              <a:latin typeface="Century Gothic (Body)"/>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21</a:t>
            </a:fld>
            <a:endParaRPr lang="en-US" altLang="en-US"/>
          </a:p>
        </p:txBody>
      </p:sp>
    </p:spTree>
    <p:extLst>
      <p:ext uri="{BB962C8B-B14F-4D97-AF65-F5344CB8AC3E}">
        <p14:creationId xmlns:p14="http://schemas.microsoft.com/office/powerpoint/2010/main" val="311323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Business process modeling</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22</a:t>
            </a:fld>
            <a:endParaRPr lang="en-US" altLang="en-US"/>
          </a:p>
        </p:txBody>
      </p:sp>
      <p:pic>
        <p:nvPicPr>
          <p:cNvPr id="7" name="Picture 2" descr="C:\Users\Administrator\Deskto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190" y="1585602"/>
            <a:ext cx="2390592" cy="2076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Administrator\Desktop\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82" y="1585601"/>
            <a:ext cx="2341018" cy="20760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Administrator\Desktop\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190" y="4072623"/>
            <a:ext cx="2390592" cy="2023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Users\Administrator\Deskto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8982" y="4072623"/>
            <a:ext cx="2289696" cy="2018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512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198799" cy="1280890"/>
          </a:xfrm>
        </p:spPr>
        <p:txBody>
          <a:bodyPr/>
          <a:lstStyle/>
          <a:p>
            <a:r>
              <a:rPr lang="en-US" altLang="en-US" dirty="0">
                <a:cs typeface="Times New Roman" panose="02020603050405020304" pitchFamily="18" charset="0"/>
              </a:rPr>
              <a:t>Managing and Monitoring SOA</a:t>
            </a:r>
            <a:endParaRPr lang="en-US" dirty="0"/>
          </a:p>
        </p:txBody>
      </p:sp>
      <p:sp>
        <p:nvSpPr>
          <p:cNvPr id="3" name="Content Placeholder 2"/>
          <p:cNvSpPr>
            <a:spLocks noGrp="1"/>
          </p:cNvSpPr>
          <p:nvPr>
            <p:ph idx="1"/>
          </p:nvPr>
        </p:nvSpPr>
        <p:spPr>
          <a:xfrm>
            <a:off x="1942415" y="1600200"/>
            <a:ext cx="6668185" cy="4311022"/>
          </a:xfrm>
        </p:spPr>
        <p:txBody>
          <a:bodyPr/>
          <a:lstStyle/>
          <a:p>
            <a:pPr algn="just">
              <a:lnSpc>
                <a:spcPct val="150000"/>
              </a:lnSpc>
            </a:pPr>
            <a:r>
              <a:rPr lang="en-US" altLang="en-US" dirty="0">
                <a:cs typeface="Times New Roman" panose="02020603050405020304" pitchFamily="18" charset="0"/>
              </a:rPr>
              <a:t>Software for monitoring and managing an SOA infrastructure plays an important role in large SOA deployments. While SOA offers a logical design and reusable components, it does not make the task of network management any easier </a:t>
            </a:r>
            <a:r>
              <a:rPr lang="en-US" altLang="en-US" dirty="0" smtClean="0">
                <a:cs typeface="Times New Roman" panose="02020603050405020304" pitchFamily="18" charset="0"/>
              </a:rPr>
              <a:t>.</a:t>
            </a:r>
          </a:p>
          <a:p>
            <a:pPr algn="just">
              <a:lnSpc>
                <a:spcPct val="150000"/>
              </a:lnSpc>
            </a:pPr>
            <a:r>
              <a:rPr lang="en-US" altLang="en-US" dirty="0" smtClean="0">
                <a:cs typeface="Times New Roman" panose="02020603050405020304" pitchFamily="18" charset="0"/>
              </a:rPr>
              <a:t>If </a:t>
            </a:r>
            <a:r>
              <a:rPr lang="en-US" altLang="en-US" dirty="0">
                <a:cs typeface="Times New Roman" panose="02020603050405020304" pitchFamily="18" charset="0"/>
              </a:rPr>
              <a:t>anything, SOA management requires proactive oversight </a:t>
            </a:r>
            <a:r>
              <a:rPr lang="en-US" altLang="en-US" dirty="0" smtClean="0">
                <a:cs typeface="Times New Roman" panose="02020603050405020304" pitchFamily="18" charset="0"/>
              </a:rPr>
              <a:t>because you </a:t>
            </a:r>
            <a:r>
              <a:rPr lang="en-US" altLang="en-US" dirty="0">
                <a:cs typeface="Times New Roman" panose="02020603050405020304" pitchFamily="18" charset="0"/>
              </a:rPr>
              <a:t>can't wait for a particular application to fail before taking corrective action. Therefore, tools for managing SOAs tend to be multifaceted and run constantly.</a:t>
            </a:r>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23</a:t>
            </a:fld>
            <a:endParaRPr lang="en-US" altLang="en-US"/>
          </a:p>
        </p:txBody>
      </p:sp>
    </p:spTree>
    <p:extLst>
      <p:ext uri="{BB962C8B-B14F-4D97-AF65-F5344CB8AC3E}">
        <p14:creationId xmlns:p14="http://schemas.microsoft.com/office/powerpoint/2010/main" val="2538384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SOA management tools</a:t>
            </a:r>
            <a:endParaRPr lang="en-US" dirty="0"/>
          </a:p>
        </p:txBody>
      </p:sp>
      <p:sp>
        <p:nvSpPr>
          <p:cNvPr id="3" name="Content Placeholder 2"/>
          <p:cNvSpPr>
            <a:spLocks noGrp="1"/>
          </p:cNvSpPr>
          <p:nvPr>
            <p:ph idx="1"/>
          </p:nvPr>
        </p:nvSpPr>
        <p:spPr>
          <a:xfrm>
            <a:off x="1942415" y="1676400"/>
            <a:ext cx="6591985" cy="4234822"/>
          </a:xfrm>
        </p:spPr>
        <p:txBody>
          <a:bodyPr/>
          <a:lstStyle/>
          <a:p>
            <a:pPr marL="0" indent="0">
              <a:lnSpc>
                <a:spcPct val="150000"/>
              </a:lnSpc>
              <a:buNone/>
              <a:defRPr/>
            </a:pPr>
            <a:r>
              <a:rPr lang="en-US" dirty="0">
                <a:cs typeface="Times New Roman" panose="02020603050405020304" pitchFamily="18" charset="0"/>
              </a:rPr>
              <a:t>There are a number of network management frameworks products:</a:t>
            </a:r>
          </a:p>
          <a:p>
            <a:pPr>
              <a:lnSpc>
                <a:spcPct val="150000"/>
              </a:lnSpc>
              <a:defRPr/>
            </a:pPr>
            <a:r>
              <a:rPr lang="en-US" dirty="0" smtClean="0">
                <a:cs typeface="Times New Roman" panose="02020603050405020304" pitchFamily="18" charset="0"/>
              </a:rPr>
              <a:t>HP </a:t>
            </a:r>
            <a:r>
              <a:rPr lang="en-US" dirty="0">
                <a:cs typeface="Times New Roman" panose="02020603050405020304" pitchFamily="18" charset="0"/>
              </a:rPr>
              <a:t>Software and Solutions </a:t>
            </a:r>
            <a:r>
              <a:rPr lang="en-US" dirty="0" err="1">
                <a:cs typeface="Times New Roman" panose="02020603050405020304" pitchFamily="18" charset="0"/>
              </a:rPr>
              <a:t>OpenView</a:t>
            </a:r>
            <a:r>
              <a:rPr lang="en-US" dirty="0">
                <a:cs typeface="Times New Roman" panose="02020603050405020304" pitchFamily="18" charset="0"/>
              </a:rPr>
              <a:t> SOA Manager </a:t>
            </a:r>
          </a:p>
          <a:p>
            <a:pPr>
              <a:lnSpc>
                <a:spcPct val="150000"/>
              </a:lnSpc>
              <a:defRPr/>
            </a:pPr>
            <a:r>
              <a:rPr lang="en-US" dirty="0" smtClean="0">
                <a:cs typeface="Times New Roman" panose="02020603050405020304" pitchFamily="18" charset="0"/>
              </a:rPr>
              <a:t>IBM </a:t>
            </a:r>
            <a:r>
              <a:rPr lang="en-US" dirty="0">
                <a:cs typeface="Times New Roman" panose="02020603050405020304" pitchFamily="18" charset="0"/>
              </a:rPr>
              <a:t>Tivoli Framework Composite Application Manager for </a:t>
            </a:r>
            <a:r>
              <a:rPr lang="en-US" dirty="0" smtClean="0">
                <a:cs typeface="Times New Roman" panose="02020603050405020304" pitchFamily="18" charset="0"/>
              </a:rPr>
              <a:t>SOA</a:t>
            </a:r>
          </a:p>
          <a:p>
            <a:pPr>
              <a:lnSpc>
                <a:spcPct val="150000"/>
              </a:lnSpc>
              <a:defRPr/>
            </a:pPr>
            <a:r>
              <a:rPr lang="en-US" dirty="0" smtClean="0">
                <a:cs typeface="Times New Roman" panose="02020603050405020304" pitchFamily="18" charset="0"/>
              </a:rPr>
              <a:t>Oracle </a:t>
            </a:r>
            <a:r>
              <a:rPr lang="en-US" dirty="0">
                <a:cs typeface="Times New Roman" panose="02020603050405020304" pitchFamily="18" charset="0"/>
              </a:rPr>
              <a:t>BPEL Process Manager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24</a:t>
            </a:fld>
            <a:endParaRPr lang="en-US" altLang="en-US"/>
          </a:p>
        </p:txBody>
      </p:sp>
    </p:spTree>
    <p:extLst>
      <p:ext uri="{BB962C8B-B14F-4D97-AF65-F5344CB8AC3E}">
        <p14:creationId xmlns:p14="http://schemas.microsoft.com/office/powerpoint/2010/main" val="1404281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SOA security</a:t>
            </a:r>
            <a:endParaRPr lang="en-US" dirty="0"/>
          </a:p>
        </p:txBody>
      </p:sp>
      <p:sp>
        <p:nvSpPr>
          <p:cNvPr id="3" name="Content Placeholder 2"/>
          <p:cNvSpPr>
            <a:spLocks noGrp="1"/>
          </p:cNvSpPr>
          <p:nvPr>
            <p:ph idx="1"/>
          </p:nvPr>
        </p:nvSpPr>
        <p:spPr>
          <a:xfrm>
            <a:off x="1942415" y="1600200"/>
            <a:ext cx="6896785" cy="4311022"/>
          </a:xfrm>
        </p:spPr>
        <p:txBody>
          <a:bodyPr/>
          <a:lstStyle/>
          <a:p>
            <a:pPr algn="just">
              <a:lnSpc>
                <a:spcPct val="150000"/>
              </a:lnSpc>
              <a:defRPr/>
            </a:pPr>
            <a:r>
              <a:rPr lang="en-US" dirty="0">
                <a:cs typeface="Times New Roman" panose="02020603050405020304" pitchFamily="18" charset="0"/>
              </a:rPr>
              <a:t>Any system that sends hundreds or thousands </a:t>
            </a:r>
            <a:r>
              <a:rPr lang="en-US" dirty="0" smtClean="0">
                <a:cs typeface="Times New Roman" panose="02020603050405020304" pitchFamily="18" charset="0"/>
              </a:rPr>
              <a:t>of messages </a:t>
            </a:r>
            <a:r>
              <a:rPr lang="en-US" dirty="0">
                <a:cs typeface="Times New Roman" panose="02020603050405020304" pitchFamily="18" charset="0"/>
              </a:rPr>
              <a:t>across an internetwork as SOA does </a:t>
            </a:r>
            <a:r>
              <a:rPr lang="en-US" dirty="0" smtClean="0">
                <a:cs typeface="Times New Roman" panose="02020603050405020304" pitchFamily="18" charset="0"/>
              </a:rPr>
              <a:t>is subject </a:t>
            </a:r>
            <a:r>
              <a:rPr lang="en-US" dirty="0">
                <a:cs typeface="Times New Roman" panose="02020603050405020304" pitchFamily="18" charset="0"/>
              </a:rPr>
              <a:t>to attack in all the traditional ways </a:t>
            </a:r>
            <a:r>
              <a:rPr lang="en-US" dirty="0" smtClean="0">
                <a:cs typeface="Times New Roman" panose="02020603050405020304" pitchFamily="18" charset="0"/>
              </a:rPr>
              <a:t>that network </a:t>
            </a:r>
            <a:r>
              <a:rPr lang="en-US" dirty="0">
                <a:cs typeface="Times New Roman" panose="02020603050405020304" pitchFamily="18" charset="0"/>
              </a:rPr>
              <a:t>traffic is hijacked, spoofed </a:t>
            </a:r>
            <a:r>
              <a:rPr lang="en-US" dirty="0" smtClean="0">
                <a:cs typeface="Times New Roman" panose="02020603050405020304" pitchFamily="18" charset="0"/>
              </a:rPr>
              <a:t>redirected, or blocked</a:t>
            </a:r>
            <a:r>
              <a:rPr lang="en-US" dirty="0">
                <a:cs typeface="Times New Roman" panose="02020603050405020304" pitchFamily="18" charset="0"/>
              </a:rPr>
              <a:t>.</a:t>
            </a:r>
          </a:p>
          <a:p>
            <a:pPr algn="just">
              <a:lnSpc>
                <a:spcPct val="150000"/>
              </a:lnSpc>
              <a:defRPr/>
            </a:pPr>
            <a:r>
              <a:rPr lang="en-US" dirty="0" smtClean="0">
                <a:cs typeface="Times New Roman" panose="02020603050405020304" pitchFamily="18" charset="0"/>
              </a:rPr>
              <a:t>Because </a:t>
            </a:r>
            <a:r>
              <a:rPr lang="en-US" dirty="0">
                <a:cs typeface="Times New Roman" panose="02020603050405020304" pitchFamily="18" charset="0"/>
              </a:rPr>
              <a:t>SOA eliminates the use of </a:t>
            </a:r>
            <a:r>
              <a:rPr lang="en-US" dirty="0" smtClean="0">
                <a:cs typeface="Times New Roman" panose="02020603050405020304" pitchFamily="18" charset="0"/>
              </a:rPr>
              <a:t>application boundaries</a:t>
            </a:r>
            <a:r>
              <a:rPr lang="en-US" dirty="0">
                <a:cs typeface="Times New Roman" panose="02020603050405020304" pitchFamily="18" charset="0"/>
              </a:rPr>
              <a:t>, the traditional methods where security </a:t>
            </a:r>
            <a:r>
              <a:rPr lang="en-US" dirty="0" smtClean="0">
                <a:cs typeface="Times New Roman" panose="02020603050405020304" pitchFamily="18" charset="0"/>
              </a:rPr>
              <a:t>is at </a:t>
            </a:r>
            <a:r>
              <a:rPr lang="en-US" dirty="0">
                <a:cs typeface="Times New Roman" panose="02020603050405020304" pitchFamily="18" charset="0"/>
              </a:rPr>
              <a:t>the application level aren't likely to be effective</a:t>
            </a:r>
            <a:r>
              <a:rPr lang="en-US" dirty="0" smtClean="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25</a:t>
            </a:fld>
            <a:endParaRPr lang="en-US" altLang="en-US"/>
          </a:p>
        </p:txBody>
      </p:sp>
    </p:spTree>
    <p:extLst>
      <p:ext uri="{BB962C8B-B14F-4D97-AF65-F5344CB8AC3E}">
        <p14:creationId xmlns:p14="http://schemas.microsoft.com/office/powerpoint/2010/main" val="3530964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SOA security</a:t>
            </a:r>
            <a:endParaRPr lang="en-US" dirty="0"/>
          </a:p>
        </p:txBody>
      </p:sp>
      <p:sp>
        <p:nvSpPr>
          <p:cNvPr id="3" name="Content Placeholder 2"/>
          <p:cNvSpPr>
            <a:spLocks noGrp="1"/>
          </p:cNvSpPr>
          <p:nvPr>
            <p:ph idx="1"/>
          </p:nvPr>
        </p:nvSpPr>
        <p:spPr>
          <a:xfrm>
            <a:off x="1942415" y="1447800"/>
            <a:ext cx="6896785" cy="4463422"/>
          </a:xfrm>
        </p:spPr>
        <p:txBody>
          <a:bodyPr/>
          <a:lstStyle/>
          <a:p>
            <a:pPr algn="just">
              <a:lnSpc>
                <a:spcPct val="150000"/>
              </a:lnSpc>
              <a:defRPr/>
            </a:pPr>
            <a:r>
              <a:rPr lang="en-US" dirty="0" smtClean="0">
                <a:cs typeface="Times New Roman" panose="02020603050405020304" pitchFamily="18" charset="0"/>
              </a:rPr>
              <a:t>To </a:t>
            </a:r>
            <a:r>
              <a:rPr lang="en-US" dirty="0">
                <a:cs typeface="Times New Roman" panose="02020603050405020304" pitchFamily="18" charset="0"/>
              </a:rPr>
              <a:t>address SOA security, a set of OASIS standards </a:t>
            </a:r>
            <a:r>
              <a:rPr lang="en-US" dirty="0" smtClean="0">
                <a:cs typeface="Times New Roman" panose="02020603050405020304" pitchFamily="18" charset="0"/>
              </a:rPr>
              <a:t>was created</a:t>
            </a:r>
            <a:r>
              <a:rPr lang="en-US" dirty="0">
                <a:cs typeface="Times New Roman" panose="02020603050405020304" pitchFamily="18" charset="0"/>
              </a:rPr>
              <a:t>, which includes the following: </a:t>
            </a:r>
            <a:endParaRPr lang="en-US" dirty="0">
              <a:latin typeface="Times New Roman" panose="02020603050405020304" pitchFamily="18" charset="0"/>
              <a:cs typeface="Times New Roman" panose="02020603050405020304" pitchFamily="18" charset="0"/>
            </a:endParaRPr>
          </a:p>
          <a:p>
            <a:pPr lvl="1" algn="just">
              <a:lnSpc>
                <a:spcPct val="150000"/>
              </a:lnSpc>
              <a:defRPr/>
            </a:pPr>
            <a:r>
              <a:rPr lang="vi-VN" dirty="0" smtClean="0">
                <a:latin typeface="Century Gothic (Body)"/>
                <a:cs typeface="Times New Roman" panose="02020603050405020304" pitchFamily="18" charset="0"/>
              </a:rPr>
              <a:t>Security </a:t>
            </a:r>
            <a:r>
              <a:rPr lang="vi-VN" dirty="0">
                <a:latin typeface="Century Gothic (Body)"/>
                <a:cs typeface="Times New Roman" panose="02020603050405020304" pitchFamily="18" charset="0"/>
              </a:rPr>
              <a:t>Assertion Markup Language (SAML) </a:t>
            </a:r>
            <a:endParaRPr lang="en-US" dirty="0">
              <a:latin typeface="Century Gothic (Body)"/>
              <a:cs typeface="Times New Roman" panose="02020603050405020304" pitchFamily="18" charset="0"/>
            </a:endParaRPr>
          </a:p>
          <a:p>
            <a:pPr lvl="1" algn="just">
              <a:lnSpc>
                <a:spcPct val="150000"/>
              </a:lnSpc>
              <a:defRPr/>
            </a:pPr>
            <a:r>
              <a:rPr lang="vi-VN" dirty="0" smtClean="0">
                <a:latin typeface="Century Gothic (Body)"/>
                <a:cs typeface="Times New Roman" panose="02020603050405020304" pitchFamily="18" charset="0"/>
              </a:rPr>
              <a:t>WS-Security </a:t>
            </a:r>
            <a:r>
              <a:rPr lang="vi-VN" dirty="0">
                <a:latin typeface="Century Gothic (Body)"/>
                <a:cs typeface="Times New Roman" panose="02020603050405020304" pitchFamily="18" charset="0"/>
              </a:rPr>
              <a:t>(WSS)</a:t>
            </a:r>
            <a:endParaRPr lang="en-US" dirty="0">
              <a:latin typeface="Century Gothic (Body)"/>
              <a:cs typeface="Times New Roman" panose="02020603050405020304" pitchFamily="18" charset="0"/>
            </a:endParaRPr>
          </a:p>
          <a:p>
            <a:pPr lvl="1" algn="just">
              <a:lnSpc>
                <a:spcPct val="150000"/>
              </a:lnSpc>
              <a:defRPr/>
            </a:pPr>
            <a:r>
              <a:rPr lang="vi-VN" dirty="0" smtClean="0">
                <a:latin typeface="Century Gothic (Body)"/>
                <a:cs typeface="Times New Roman" panose="02020603050405020304" pitchFamily="18" charset="0"/>
              </a:rPr>
              <a:t>WS-SecureConversion </a:t>
            </a:r>
            <a:endParaRPr lang="vi-VN" dirty="0">
              <a:latin typeface="Century Gothic (Body)"/>
              <a:cs typeface="Times New Roman" panose="02020603050405020304" pitchFamily="18" charset="0"/>
            </a:endParaRPr>
          </a:p>
          <a:p>
            <a:pPr lvl="1" algn="just">
              <a:lnSpc>
                <a:spcPct val="150000"/>
              </a:lnSpc>
              <a:defRPr/>
            </a:pPr>
            <a:r>
              <a:rPr lang="en-US" dirty="0" smtClean="0">
                <a:latin typeface="Century Gothic (Body)"/>
                <a:cs typeface="Times New Roman" panose="02020603050405020304" pitchFamily="18" charset="0"/>
              </a:rPr>
              <a:t>WS-</a:t>
            </a:r>
            <a:r>
              <a:rPr lang="en-US" dirty="0" err="1" smtClean="0">
                <a:latin typeface="Century Gothic (Body)"/>
                <a:cs typeface="Times New Roman" panose="02020603050405020304" pitchFamily="18" charset="0"/>
              </a:rPr>
              <a:t>SecurityPolicy</a:t>
            </a:r>
            <a:r>
              <a:rPr lang="en-US" dirty="0" smtClean="0">
                <a:latin typeface="Century Gothic (Body)"/>
                <a:cs typeface="Times New Roman" panose="02020603050405020304" pitchFamily="18" charset="0"/>
              </a:rPr>
              <a:t> </a:t>
            </a:r>
            <a:endParaRPr lang="vi-VN" dirty="0">
              <a:latin typeface="Century Gothic (Body)"/>
              <a:cs typeface="Times New Roman" panose="02020603050405020304" pitchFamily="18" charset="0"/>
            </a:endParaRPr>
          </a:p>
          <a:p>
            <a:pPr lvl="1" algn="just">
              <a:lnSpc>
                <a:spcPct val="150000"/>
              </a:lnSpc>
              <a:defRPr/>
            </a:pPr>
            <a:r>
              <a:rPr lang="en-US" dirty="0" smtClean="0">
                <a:latin typeface="Century Gothic (Body)"/>
                <a:cs typeface="Times New Roman" panose="02020603050405020304" pitchFamily="18" charset="0"/>
              </a:rPr>
              <a:t>WS-Trust </a:t>
            </a:r>
            <a:endParaRPr lang="en-US" dirty="0">
              <a:latin typeface="Century Gothic (Body)"/>
              <a:cs typeface="Times New Roman" panose="02020603050405020304" pitchFamily="18" charset="0"/>
            </a:endParaRPr>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26</a:t>
            </a:fld>
            <a:endParaRPr lang="en-US" altLang="en-US"/>
          </a:p>
        </p:txBody>
      </p:sp>
    </p:spTree>
    <p:extLst>
      <p:ext uri="{BB962C8B-B14F-4D97-AF65-F5344CB8AC3E}">
        <p14:creationId xmlns:p14="http://schemas.microsoft.com/office/powerpoint/2010/main" val="766724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The Open Cloud Consortium</a:t>
            </a:r>
            <a:endParaRPr lang="en-US" dirty="0"/>
          </a:p>
        </p:txBody>
      </p:sp>
      <p:sp>
        <p:nvSpPr>
          <p:cNvPr id="3" name="Content Placeholder 2"/>
          <p:cNvSpPr>
            <a:spLocks noGrp="1"/>
          </p:cNvSpPr>
          <p:nvPr>
            <p:ph idx="1"/>
          </p:nvPr>
        </p:nvSpPr>
        <p:spPr>
          <a:xfrm>
            <a:off x="1942415" y="1600200"/>
            <a:ext cx="6591985" cy="4311022"/>
          </a:xfrm>
        </p:spPr>
        <p:txBody>
          <a:bodyPr/>
          <a:lstStyle/>
          <a:p>
            <a:pPr algn="just">
              <a:lnSpc>
                <a:spcPct val="150000"/>
              </a:lnSpc>
              <a:defRPr/>
            </a:pPr>
            <a:r>
              <a:rPr lang="vi-VN" dirty="0">
                <a:latin typeface="Century Gothic (Body)"/>
                <a:cs typeface="Times New Roman" panose="02020603050405020304" pitchFamily="18" charset="0"/>
              </a:rPr>
              <a:t>The Open Cloud Consortium of several universities and interested companies that supports the development of standards for cloud computing and for interoperating with the various frameworks. </a:t>
            </a:r>
          </a:p>
          <a:p>
            <a:pPr algn="just">
              <a:lnSpc>
                <a:spcPct val="150000"/>
              </a:lnSpc>
              <a:defRPr/>
            </a:pPr>
            <a:r>
              <a:rPr lang="vi-VN" dirty="0" smtClean="0">
                <a:latin typeface="Century Gothic (Body)"/>
                <a:cs typeface="Times New Roman" panose="02020603050405020304" pitchFamily="18" charset="0"/>
              </a:rPr>
              <a:t>OCC </a:t>
            </a:r>
            <a:r>
              <a:rPr lang="vi-VN" dirty="0">
                <a:latin typeface="Century Gothic (Body)"/>
                <a:cs typeface="Times New Roman" panose="02020603050405020304" pitchFamily="18" charset="0"/>
              </a:rPr>
              <a:t>working groups perform these functions</a:t>
            </a:r>
            <a:r>
              <a:rPr lang="vi-VN" dirty="0" smtClean="0">
                <a:latin typeface="Century Gothic (Body)"/>
                <a:cs typeface="Times New Roman" panose="02020603050405020304" pitchFamily="18" charset="0"/>
              </a:rPr>
              <a:t>:</a:t>
            </a:r>
            <a:endParaRPr lang="vi-VN" dirty="0">
              <a:latin typeface="Century Gothic (Body)"/>
              <a:cs typeface="Times New Roman" panose="02020603050405020304" pitchFamily="18" charset="0"/>
            </a:endParaRPr>
          </a:p>
          <a:p>
            <a:pPr lvl="1" algn="just">
              <a:lnSpc>
                <a:spcPct val="150000"/>
              </a:lnSpc>
              <a:buFont typeface="Wingdings" pitchFamily="2" charset="2"/>
              <a:buChar char="Ø"/>
              <a:defRPr/>
            </a:pPr>
            <a:r>
              <a:rPr lang="vi-VN" dirty="0">
                <a:latin typeface="Century Gothic (Body)"/>
                <a:cs typeface="Times New Roman" panose="02020603050405020304" pitchFamily="18" charset="0"/>
              </a:rPr>
              <a:t>They develop benchmarks</a:t>
            </a:r>
          </a:p>
          <a:p>
            <a:pPr lvl="1" algn="just">
              <a:lnSpc>
                <a:spcPct val="150000"/>
              </a:lnSpc>
              <a:buFont typeface="Wingdings" pitchFamily="2" charset="2"/>
              <a:buChar char="Ø"/>
              <a:defRPr/>
            </a:pPr>
            <a:r>
              <a:rPr lang="vi-VN" dirty="0">
                <a:latin typeface="Century Gothic (Body)"/>
                <a:cs typeface="Times New Roman" panose="02020603050405020304" pitchFamily="18" charset="0"/>
              </a:rPr>
              <a:t>They provide testbeds </a:t>
            </a:r>
          </a:p>
          <a:p>
            <a:pPr lvl="1" algn="just">
              <a:lnSpc>
                <a:spcPct val="150000"/>
              </a:lnSpc>
              <a:buFont typeface="Wingdings" pitchFamily="2" charset="2"/>
              <a:buChar char="Ø"/>
              <a:defRPr/>
            </a:pPr>
            <a:r>
              <a:rPr lang="vi-VN" dirty="0">
                <a:latin typeface="Century Gothic (Body)"/>
                <a:cs typeface="Times New Roman" panose="02020603050405020304" pitchFamily="18" charset="0"/>
              </a:rPr>
              <a:t>They support the development </a:t>
            </a:r>
          </a:p>
          <a:p>
            <a:pPr lvl="1" algn="just">
              <a:lnSpc>
                <a:spcPct val="150000"/>
              </a:lnSpc>
              <a:buFont typeface="Wingdings" pitchFamily="2" charset="2"/>
              <a:buChar char="Ø"/>
              <a:defRPr/>
            </a:pPr>
            <a:r>
              <a:rPr lang="vi-VN" dirty="0">
                <a:latin typeface="Century Gothic (Body)"/>
                <a:cs typeface="Times New Roman" panose="02020603050405020304" pitchFamily="18" charset="0"/>
              </a:rPr>
              <a:t>They support the management</a:t>
            </a:r>
          </a:p>
          <a:p>
            <a:pPr algn="just">
              <a:lnSpc>
                <a:spcPct val="150000"/>
              </a:lnSpc>
            </a:pPr>
            <a:endParaRPr lang="en-US" dirty="0">
              <a:latin typeface="Century Gothic (Body)"/>
            </a:endParaRP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27</a:t>
            </a:fld>
            <a:endParaRPr lang="en-US" altLang="en-US"/>
          </a:p>
        </p:txBody>
      </p:sp>
    </p:spTree>
    <p:extLst>
      <p:ext uri="{BB962C8B-B14F-4D97-AF65-F5344CB8AC3E}">
        <p14:creationId xmlns:p14="http://schemas.microsoft.com/office/powerpoint/2010/main" val="2807351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Relating SOA and Cloud Computing</a:t>
            </a:r>
            <a:endParaRPr lang="en-US" dirty="0"/>
          </a:p>
        </p:txBody>
      </p:sp>
      <p:sp>
        <p:nvSpPr>
          <p:cNvPr id="3" name="Content Placeholder 2"/>
          <p:cNvSpPr>
            <a:spLocks noGrp="1"/>
          </p:cNvSpPr>
          <p:nvPr>
            <p:ph idx="1"/>
          </p:nvPr>
        </p:nvSpPr>
        <p:spPr>
          <a:xfrm>
            <a:off x="1942415" y="1828800"/>
            <a:ext cx="7049185" cy="4419600"/>
          </a:xfrm>
        </p:spPr>
        <p:txBody>
          <a:bodyPr/>
          <a:lstStyle/>
          <a:p>
            <a:pPr algn="just">
              <a:lnSpc>
                <a:spcPct val="150000"/>
              </a:lnSpc>
            </a:pPr>
            <a:r>
              <a:rPr lang="en-US" dirty="0">
                <a:cs typeface="Times New Roman" panose="02020603050405020304" pitchFamily="18" charset="0"/>
              </a:rPr>
              <a:t>SOA is what you do, and cloud computing is how you do </a:t>
            </a:r>
            <a:r>
              <a:rPr lang="en-US" dirty="0" smtClean="0">
                <a:cs typeface="Times New Roman" panose="02020603050405020304" pitchFamily="18" charset="0"/>
              </a:rPr>
              <a:t>it</a:t>
            </a:r>
            <a:endParaRPr lang="en-US" dirty="0">
              <a:cs typeface="Times New Roman" panose="02020603050405020304" pitchFamily="18" charset="0"/>
            </a:endParaRPr>
          </a:p>
          <a:p>
            <a:pPr algn="just">
              <a:lnSpc>
                <a:spcPct val="150000"/>
              </a:lnSpc>
            </a:pPr>
            <a:r>
              <a:rPr lang="en-US" dirty="0">
                <a:cs typeface="Times New Roman" panose="02020603050405020304" pitchFamily="18" charset="0"/>
              </a:rPr>
              <a:t>First, cloud computing won’t work without SOA for most </a:t>
            </a:r>
            <a:r>
              <a:rPr lang="en-US" dirty="0" smtClean="0">
                <a:cs typeface="Times New Roman" panose="02020603050405020304" pitchFamily="18" charset="0"/>
              </a:rPr>
              <a:t>enterprises</a:t>
            </a:r>
            <a:endParaRPr lang="en-US" dirty="0">
              <a:cs typeface="Times New Roman" panose="02020603050405020304" pitchFamily="18" charset="0"/>
            </a:endParaRPr>
          </a:p>
          <a:p>
            <a:pPr algn="just">
              <a:lnSpc>
                <a:spcPct val="150000"/>
              </a:lnSpc>
            </a:pPr>
            <a:r>
              <a:rPr lang="en-US" dirty="0">
                <a:cs typeface="Times New Roman" panose="02020603050405020304" pitchFamily="18" charset="0"/>
              </a:rPr>
              <a:t>They are co-dependent, The relationship between cloud computing and SOA is that cloud computing provides IT resources you can leverage on demand, including resources that host data, services, and processes. Thus you have the ability to extend your SOA outside of the enterprise firewall to cloud computing providers, seeking the benefits of cloud computing</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28</a:t>
            </a:fld>
            <a:endParaRPr lang="en-US" altLang="en-US"/>
          </a:p>
        </p:txBody>
      </p:sp>
    </p:spTree>
    <p:extLst>
      <p:ext uri="{BB962C8B-B14F-4D97-AF65-F5344CB8AC3E}">
        <p14:creationId xmlns:p14="http://schemas.microsoft.com/office/powerpoint/2010/main" val="3349592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Introducing Service Oriented </a:t>
            </a:r>
            <a:r>
              <a:rPr lang="en-US" dirty="0" smtClean="0">
                <a:cs typeface="Times New Roman" panose="02020603050405020304" pitchFamily="18" charset="0"/>
              </a:rPr>
              <a:t>Architecture (SOA)</a:t>
            </a:r>
            <a:endParaRPr lang="en-US" dirty="0"/>
          </a:p>
        </p:txBody>
      </p:sp>
      <p:sp>
        <p:nvSpPr>
          <p:cNvPr id="3" name="Content Placeholder 2"/>
          <p:cNvSpPr>
            <a:spLocks noGrp="1"/>
          </p:cNvSpPr>
          <p:nvPr>
            <p:ph idx="1"/>
          </p:nvPr>
        </p:nvSpPr>
        <p:spPr>
          <a:xfrm>
            <a:off x="1942415" y="2133600"/>
            <a:ext cx="6972985" cy="3777622"/>
          </a:xfrm>
        </p:spPr>
        <p:txBody>
          <a:bodyPr/>
          <a:lstStyle/>
          <a:p>
            <a:pPr algn="just">
              <a:lnSpc>
                <a:spcPct val="150000"/>
              </a:lnSpc>
            </a:pPr>
            <a:r>
              <a:rPr lang="en-US" dirty="0">
                <a:cs typeface="Times New Roman" panose="02020603050405020304" pitchFamily="18" charset="0"/>
              </a:rPr>
              <a:t>Service Oriented Architecture (SOA) is a specification and a methodology for providing platform- and language-independent services for use in distributed applications. A service is a repeatable task within a business process, and a business task is a composition of services</a:t>
            </a:r>
          </a:p>
          <a:p>
            <a:pPr algn="just">
              <a:lnSpc>
                <a:spcPct val="150000"/>
              </a:lnSpc>
            </a:pPr>
            <a:r>
              <a:rPr lang="en-US" dirty="0">
                <a:cs typeface="Times New Roman" panose="02020603050405020304" pitchFamily="18" charset="0"/>
              </a:rPr>
              <a:t>Usually service providers and service consumers do not pass messages directly to each other. Implementations of SOA employ Middleware software to play the role of transaction manager (or broker) and </a:t>
            </a:r>
            <a:r>
              <a:rPr lang="en-US" dirty="0" smtClean="0">
                <a:cs typeface="Times New Roman" panose="02020603050405020304" pitchFamily="18" charset="0"/>
              </a:rPr>
              <a:t>translator</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a:t>
            </a:fld>
            <a:endParaRPr lang="en-US" altLang="en-US"/>
          </a:p>
        </p:txBody>
      </p:sp>
    </p:spTree>
    <p:extLst>
      <p:ext uri="{BB962C8B-B14F-4D97-AF65-F5344CB8AC3E}">
        <p14:creationId xmlns:p14="http://schemas.microsoft.com/office/powerpoint/2010/main" val="3480663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752600" y="1371600"/>
            <a:ext cx="7124700" cy="4764088"/>
          </a:xfrm>
        </p:spPr>
        <p:txBody>
          <a:bodyPr/>
          <a:lstStyle/>
          <a:p>
            <a:pPr algn="just" eaLnBrk="1" hangingPunct="1">
              <a:lnSpc>
                <a:spcPct val="150000"/>
              </a:lnSpc>
            </a:pPr>
            <a:r>
              <a:rPr lang="en-US" sz="1700" dirty="0"/>
              <a:t>SOA offers a design methodology for </a:t>
            </a:r>
            <a:r>
              <a:rPr lang="en-US" sz="1700" dirty="0" smtClean="0"/>
              <a:t>creating </a:t>
            </a:r>
            <a:r>
              <a:rPr lang="en-US" sz="1700" dirty="0"/>
              <a:t>distributed applications using diverse clients and components. </a:t>
            </a:r>
            <a:endParaRPr lang="en-US" sz="1700" dirty="0" smtClean="0"/>
          </a:p>
          <a:p>
            <a:pPr algn="just" eaLnBrk="1" hangingPunct="1">
              <a:lnSpc>
                <a:spcPct val="150000"/>
              </a:lnSpc>
            </a:pPr>
            <a:r>
              <a:rPr lang="en-US" sz="1700" dirty="0" smtClean="0"/>
              <a:t>SOA </a:t>
            </a:r>
            <a:r>
              <a:rPr lang="en-US" sz="1700" dirty="0"/>
              <a:t>defines a message-passing </a:t>
            </a:r>
            <a:r>
              <a:rPr lang="en-US" sz="1700" dirty="0" smtClean="0"/>
              <a:t>infrastructure </a:t>
            </a:r>
            <a:r>
              <a:rPr lang="en-US" sz="1700" dirty="0"/>
              <a:t>from clients or consumers to and </a:t>
            </a:r>
            <a:r>
              <a:rPr lang="en-US" sz="1700" dirty="0" smtClean="0"/>
              <a:t>from service </a:t>
            </a:r>
            <a:r>
              <a:rPr lang="en-US" sz="1700" dirty="0"/>
              <a:t>providers. </a:t>
            </a:r>
            <a:endParaRPr lang="en-US" sz="1700" dirty="0" smtClean="0"/>
          </a:p>
          <a:p>
            <a:pPr algn="just" eaLnBrk="1" hangingPunct="1">
              <a:lnSpc>
                <a:spcPct val="150000"/>
              </a:lnSpc>
            </a:pPr>
            <a:r>
              <a:rPr lang="en-US" sz="1700" dirty="0" smtClean="0"/>
              <a:t>Making </a:t>
            </a:r>
            <a:r>
              <a:rPr lang="en-US" sz="1700" dirty="0"/>
              <a:t>SOA work </a:t>
            </a:r>
            <a:r>
              <a:rPr lang="en-US" sz="1700" dirty="0" smtClean="0"/>
              <a:t>correctly requires </a:t>
            </a:r>
            <a:r>
              <a:rPr lang="en-US" sz="1700" dirty="0"/>
              <a:t>a certain set of middleware products in your infrastructure</a:t>
            </a:r>
            <a:r>
              <a:rPr lang="en-US" sz="1700" dirty="0" smtClean="0"/>
              <a:t>.</a:t>
            </a:r>
          </a:p>
          <a:p>
            <a:pPr algn="just" eaLnBrk="1" hangingPunct="1">
              <a:lnSpc>
                <a:spcPct val="150000"/>
              </a:lnSpc>
            </a:pPr>
            <a:r>
              <a:rPr lang="en-US" altLang="en-US" sz="1700" dirty="0"/>
              <a:t>These servers may aid in </a:t>
            </a:r>
            <a:r>
              <a:rPr lang="en-US" altLang="en-US" sz="1700" dirty="0" smtClean="0"/>
              <a:t>transaction </a:t>
            </a:r>
            <a:r>
              <a:rPr lang="en-US" altLang="en-US" sz="1700" dirty="0"/>
              <a:t>management or brokering, message translation, or other services. Taken as a whole, these </a:t>
            </a:r>
            <a:r>
              <a:rPr lang="en-US" altLang="en-US" sz="1700" dirty="0" smtClean="0"/>
              <a:t>services </a:t>
            </a:r>
            <a:r>
              <a:rPr lang="en-US" altLang="en-US" sz="1700" dirty="0"/>
              <a:t>are referred to as an Enterprise Service Bus (ESB).</a:t>
            </a:r>
            <a:endParaRPr lang="en-US" altLang="en-US" sz="1700"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29</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752600" y="1371600"/>
            <a:ext cx="7124700" cy="4764088"/>
          </a:xfrm>
        </p:spPr>
        <p:txBody>
          <a:bodyPr/>
          <a:lstStyle/>
          <a:p>
            <a:pPr algn="just" eaLnBrk="1" hangingPunct="1">
              <a:lnSpc>
                <a:spcPct val="150000"/>
              </a:lnSpc>
            </a:pPr>
            <a:r>
              <a:rPr lang="en-US" dirty="0"/>
              <a:t>Most message-passing protocols are based on a version structured XML, although that is not required in </a:t>
            </a:r>
            <a:r>
              <a:rPr lang="en-US" dirty="0" smtClean="0"/>
              <a:t>SOA</a:t>
            </a:r>
            <a:r>
              <a:rPr lang="en-US" dirty="0"/>
              <a:t>. A variety of transport protocols are used, but SOAP and RPC are the most common ones. </a:t>
            </a:r>
            <a:endParaRPr lang="en-US" dirty="0" smtClean="0"/>
          </a:p>
          <a:p>
            <a:pPr algn="just" eaLnBrk="1" hangingPunct="1">
              <a:lnSpc>
                <a:spcPct val="150000"/>
              </a:lnSpc>
            </a:pPr>
            <a:r>
              <a:rPr lang="en-US" dirty="0" smtClean="0"/>
              <a:t>The nature </a:t>
            </a:r>
            <a:r>
              <a:rPr lang="en-US" dirty="0"/>
              <a:t>of SOA messaging was explored. In a complex system of message passing and services, system </a:t>
            </a:r>
            <a:r>
              <a:rPr lang="en-US" dirty="0" smtClean="0"/>
              <a:t>management </a:t>
            </a:r>
            <a:r>
              <a:rPr lang="en-US" dirty="0"/>
              <a:t>and security is an important consideration. Tools for setting up and running an SOA </a:t>
            </a:r>
            <a:r>
              <a:rPr lang="en-US" dirty="0" smtClean="0"/>
              <a:t>infrastructure </a:t>
            </a:r>
            <a:r>
              <a:rPr lang="en-US" dirty="0"/>
              <a:t>were described</a:t>
            </a:r>
            <a:r>
              <a:rPr lang="en-US" dirty="0" smtClean="0"/>
              <a:t>.</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30</a:t>
            </a:fld>
            <a:endParaRPr lang="en-US" altLang="en-US" smtClean="0">
              <a:solidFill>
                <a:srgbClr val="FEFFFF"/>
              </a:solidFill>
            </a:endParaRPr>
          </a:p>
        </p:txBody>
      </p:sp>
    </p:spTree>
    <p:extLst>
      <p:ext uri="{BB962C8B-B14F-4D97-AF65-F5344CB8AC3E}">
        <p14:creationId xmlns:p14="http://schemas.microsoft.com/office/powerpoint/2010/main" val="3289245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752600" y="1371600"/>
            <a:ext cx="7124700" cy="4764088"/>
          </a:xfrm>
        </p:spPr>
        <p:txBody>
          <a:bodyPr/>
          <a:lstStyle/>
          <a:p>
            <a:pPr algn="just" eaLnBrk="1" hangingPunct="1">
              <a:lnSpc>
                <a:spcPct val="150000"/>
              </a:lnSpc>
            </a:pPr>
            <a:r>
              <a:rPr lang="en-US" altLang="en-US" dirty="0" smtClean="0"/>
              <a:t>You </a:t>
            </a:r>
            <a:r>
              <a:rPr lang="en-US" altLang="en-US" dirty="0"/>
              <a:t>don't need to </a:t>
            </a:r>
            <a:r>
              <a:rPr lang="en-US" altLang="en-US" dirty="0" smtClean="0"/>
              <a:t>use </a:t>
            </a:r>
            <a:r>
              <a:rPr lang="en-US" altLang="en-US" dirty="0"/>
              <a:t>SOA to build a massively scaled cloud computing application, but as cloud computing </a:t>
            </a:r>
            <a:r>
              <a:rPr lang="en-US" altLang="en-US" dirty="0" smtClean="0"/>
              <a:t>applications become </a:t>
            </a:r>
            <a:r>
              <a:rPr lang="en-US" altLang="en-US" dirty="0"/>
              <a:t>more capable and user configurable, the logic and structure that SOA design imposes on </a:t>
            </a:r>
            <a:r>
              <a:rPr lang="en-US" altLang="en-US" dirty="0" smtClean="0"/>
              <a:t>infrastructure </a:t>
            </a:r>
            <a:r>
              <a:rPr lang="en-US" altLang="en-US" dirty="0"/>
              <a:t>will prove to be invaluable to cloud applications. The two areas of technology benefit </a:t>
            </a:r>
            <a:r>
              <a:rPr lang="en-US" altLang="en-US" dirty="0" smtClean="0"/>
              <a:t>from </a:t>
            </a:r>
            <a:r>
              <a:rPr lang="en-US" altLang="en-US" dirty="0"/>
              <a:t>their mutual convergence.</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31</a:t>
            </a:fld>
            <a:endParaRPr lang="en-US" altLang="en-US" smtClean="0">
              <a:solidFill>
                <a:srgbClr val="FEFFFF"/>
              </a:solidFill>
            </a:endParaRPr>
          </a:p>
        </p:txBody>
      </p:sp>
    </p:spTree>
    <p:extLst>
      <p:ext uri="{BB962C8B-B14F-4D97-AF65-F5344CB8AC3E}">
        <p14:creationId xmlns:p14="http://schemas.microsoft.com/office/powerpoint/2010/main" val="1478040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Introducing Service Oriented Architecture (SOA)</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a:t>
            </a:fld>
            <a:endParaRPr lang="en-US" altLang="en-US"/>
          </a:p>
        </p:txBody>
      </p:sp>
      <p:pic>
        <p:nvPicPr>
          <p:cNvPr id="6" name="Picture 5"/>
          <p:cNvPicPr>
            <a:picLocks noChangeAspect="1"/>
          </p:cNvPicPr>
          <p:nvPr/>
        </p:nvPicPr>
        <p:blipFill>
          <a:blip r:embed="rId2"/>
          <a:stretch>
            <a:fillRect/>
          </a:stretch>
        </p:blipFill>
        <p:spPr>
          <a:xfrm>
            <a:off x="1432091" y="1983472"/>
            <a:ext cx="7612631" cy="4077877"/>
          </a:xfrm>
          <a:prstGeom prst="rect">
            <a:avLst/>
          </a:prstGeom>
        </p:spPr>
      </p:pic>
    </p:spTree>
    <p:extLst>
      <p:ext uri="{BB962C8B-B14F-4D97-AF65-F5344CB8AC3E}">
        <p14:creationId xmlns:p14="http://schemas.microsoft.com/office/powerpoint/2010/main" val="409676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Introducing Service Oriented Architecture (SOA)</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a:t>
            </a:fld>
            <a:endParaRPr lang="en-US" altLang="en-US"/>
          </a:p>
        </p:txBody>
      </p:sp>
      <p:pic>
        <p:nvPicPr>
          <p:cNvPr id="7" name="Picture 6"/>
          <p:cNvPicPr>
            <a:picLocks noChangeAspect="1"/>
          </p:cNvPicPr>
          <p:nvPr/>
        </p:nvPicPr>
        <p:blipFill>
          <a:blip r:embed="rId2"/>
          <a:stretch>
            <a:fillRect/>
          </a:stretch>
        </p:blipFill>
        <p:spPr>
          <a:xfrm>
            <a:off x="1618541" y="1913965"/>
            <a:ext cx="7296859" cy="4007306"/>
          </a:xfrm>
          <a:prstGeom prst="rect">
            <a:avLst/>
          </a:prstGeom>
        </p:spPr>
      </p:pic>
    </p:spTree>
    <p:extLst>
      <p:ext uri="{BB962C8B-B14F-4D97-AF65-F5344CB8AC3E}">
        <p14:creationId xmlns:p14="http://schemas.microsoft.com/office/powerpoint/2010/main" val="2718993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cs typeface="Times New Roman" panose="02020603050405020304" pitchFamily="18" charset="0"/>
              </a:rPr>
              <a:t>Enterprise Service Bus</a:t>
            </a:r>
            <a:endParaRPr lang="en-US" dirty="0"/>
          </a:p>
        </p:txBody>
      </p:sp>
      <p:sp>
        <p:nvSpPr>
          <p:cNvPr id="3" name="Content Placeholder 2"/>
          <p:cNvSpPr>
            <a:spLocks noGrp="1"/>
          </p:cNvSpPr>
          <p:nvPr>
            <p:ph idx="1"/>
          </p:nvPr>
        </p:nvSpPr>
        <p:spPr>
          <a:xfrm>
            <a:off x="1943100" y="1371600"/>
            <a:ext cx="6972300" cy="4572000"/>
          </a:xfrm>
        </p:spPr>
        <p:txBody>
          <a:bodyPr/>
          <a:lstStyle/>
          <a:p>
            <a:r>
              <a:rPr lang="en-US" dirty="0">
                <a:cs typeface="Times New Roman" panose="02020603050405020304" pitchFamily="18" charset="0"/>
              </a:rPr>
              <a:t>These typical features are found in ESBs, among </a:t>
            </a:r>
            <a:r>
              <a:rPr lang="en-US" dirty="0" smtClean="0">
                <a:cs typeface="Times New Roman" panose="02020603050405020304" pitchFamily="18" charset="0"/>
              </a:rPr>
              <a:t>others:</a:t>
            </a:r>
          </a:p>
          <a:p>
            <a:pPr lvl="1"/>
            <a:r>
              <a:rPr lang="en-US" b="1" dirty="0" smtClean="0">
                <a:cs typeface="Times New Roman" panose="02020603050405020304" pitchFamily="18" charset="0"/>
              </a:rPr>
              <a:t>Monitoring </a:t>
            </a:r>
            <a:r>
              <a:rPr lang="en-US" b="1" dirty="0">
                <a:cs typeface="Times New Roman" panose="02020603050405020304" pitchFamily="18" charset="0"/>
              </a:rPr>
              <a:t>services </a:t>
            </a:r>
            <a:r>
              <a:rPr lang="en-US" dirty="0">
                <a:cs typeface="Times New Roman" panose="02020603050405020304" pitchFamily="18" charset="0"/>
              </a:rPr>
              <a:t>aid in managing </a:t>
            </a:r>
            <a:r>
              <a:rPr lang="en-US" dirty="0" smtClean="0">
                <a:cs typeface="Times New Roman" panose="02020603050405020304" pitchFamily="18" charset="0"/>
              </a:rPr>
              <a:t>events.</a:t>
            </a:r>
          </a:p>
          <a:p>
            <a:pPr lvl="1"/>
            <a:r>
              <a:rPr lang="en-US" b="1" dirty="0" smtClean="0">
                <a:cs typeface="Times New Roman" panose="02020603050405020304" pitchFamily="18" charset="0"/>
              </a:rPr>
              <a:t>Process </a:t>
            </a:r>
            <a:r>
              <a:rPr lang="en-US" b="1" dirty="0">
                <a:cs typeface="Times New Roman" panose="02020603050405020304" pitchFamily="18" charset="0"/>
              </a:rPr>
              <a:t>management services </a:t>
            </a:r>
            <a:r>
              <a:rPr lang="en-US" dirty="0">
                <a:cs typeface="Times New Roman" panose="02020603050405020304" pitchFamily="18" charset="0"/>
              </a:rPr>
              <a:t>manage </a:t>
            </a:r>
            <a:r>
              <a:rPr lang="en-US" dirty="0" smtClean="0">
                <a:cs typeface="Times New Roman" panose="02020603050405020304" pitchFamily="18" charset="0"/>
              </a:rPr>
              <a:t>message transactions.</a:t>
            </a:r>
          </a:p>
          <a:p>
            <a:pPr lvl="1"/>
            <a:r>
              <a:rPr lang="en-US" b="1" dirty="0" smtClean="0">
                <a:cs typeface="Times New Roman" panose="02020603050405020304" pitchFamily="18" charset="0"/>
              </a:rPr>
              <a:t>Data </a:t>
            </a:r>
            <a:r>
              <a:rPr lang="en-US" b="1" dirty="0">
                <a:cs typeface="Times New Roman" panose="02020603050405020304" pitchFamily="18" charset="0"/>
              </a:rPr>
              <a:t>repositories or registries </a:t>
            </a:r>
            <a:r>
              <a:rPr lang="en-US" dirty="0">
                <a:cs typeface="Times New Roman" panose="02020603050405020304" pitchFamily="18" charset="0"/>
              </a:rPr>
              <a:t>store business logic and aid in governance of business </a:t>
            </a:r>
            <a:r>
              <a:rPr lang="en-US" dirty="0" smtClean="0">
                <a:cs typeface="Times New Roman" panose="02020603050405020304" pitchFamily="18" charset="0"/>
              </a:rPr>
              <a:t>processes.</a:t>
            </a:r>
          </a:p>
          <a:p>
            <a:pPr lvl="1"/>
            <a:r>
              <a:rPr lang="en-US" b="1" dirty="0" smtClean="0">
                <a:cs typeface="Times New Roman" panose="02020603050405020304" pitchFamily="18" charset="0"/>
              </a:rPr>
              <a:t>Data </a:t>
            </a:r>
            <a:r>
              <a:rPr lang="en-US" b="1" dirty="0">
                <a:cs typeface="Times New Roman" panose="02020603050405020304" pitchFamily="18" charset="0"/>
              </a:rPr>
              <a:t>services </a:t>
            </a:r>
            <a:r>
              <a:rPr lang="en-US" dirty="0">
                <a:cs typeface="Times New Roman" panose="02020603050405020304" pitchFamily="18" charset="0"/>
              </a:rPr>
              <a:t>pass messages between clients and </a:t>
            </a:r>
            <a:r>
              <a:rPr lang="en-US" dirty="0" smtClean="0">
                <a:cs typeface="Times New Roman" panose="02020603050405020304" pitchFamily="18" charset="0"/>
              </a:rPr>
              <a:t>services.</a:t>
            </a:r>
          </a:p>
          <a:p>
            <a:pPr lvl="1"/>
            <a:r>
              <a:rPr lang="en-US" b="1" dirty="0" smtClean="0">
                <a:cs typeface="Times New Roman" panose="02020603050405020304" pitchFamily="18" charset="0"/>
              </a:rPr>
              <a:t>Data </a:t>
            </a:r>
            <a:r>
              <a:rPr lang="en-US" b="1" dirty="0">
                <a:cs typeface="Times New Roman" panose="02020603050405020304" pitchFamily="18" charset="0"/>
              </a:rPr>
              <a:t>abstraction services </a:t>
            </a:r>
            <a:r>
              <a:rPr lang="en-US" dirty="0">
                <a:cs typeface="Times New Roman" panose="02020603050405020304" pitchFamily="18" charset="0"/>
              </a:rPr>
              <a:t>translate messages from one format to another, as </a:t>
            </a:r>
            <a:r>
              <a:rPr lang="en-US" dirty="0" smtClean="0">
                <a:cs typeface="Times New Roman" panose="02020603050405020304" pitchFamily="18" charset="0"/>
              </a:rPr>
              <a:t>required.</a:t>
            </a:r>
          </a:p>
          <a:p>
            <a:pPr lvl="1"/>
            <a:r>
              <a:rPr lang="en-US" b="1" dirty="0" smtClean="0">
                <a:cs typeface="Times New Roman" panose="02020603050405020304" pitchFamily="18" charset="0"/>
              </a:rPr>
              <a:t>Governance </a:t>
            </a:r>
            <a:r>
              <a:rPr lang="en-US" dirty="0">
                <a:cs typeface="Times New Roman" panose="02020603050405020304" pitchFamily="18" charset="0"/>
              </a:rPr>
              <a:t>is a service that monitors compliance of your operations with </a:t>
            </a:r>
            <a:r>
              <a:rPr lang="en-US" dirty="0" smtClean="0">
                <a:cs typeface="Times New Roman" panose="02020603050405020304" pitchFamily="18" charset="0"/>
              </a:rPr>
              <a:t>governmental regulation</a:t>
            </a:r>
            <a:r>
              <a:rPr lang="en-US" dirty="0">
                <a:cs typeface="Times New Roman" panose="02020603050405020304" pitchFamily="18" charset="0"/>
              </a:rPr>
              <a:t>, which can vary from state to state and from country to </a:t>
            </a:r>
            <a:r>
              <a:rPr lang="en-US" dirty="0" smtClean="0">
                <a:cs typeface="Times New Roman" panose="02020603050405020304" pitchFamily="18" charset="0"/>
              </a:rPr>
              <a:t>country.</a:t>
            </a:r>
          </a:p>
          <a:p>
            <a:pPr lvl="1"/>
            <a:r>
              <a:rPr lang="en-US" b="1" dirty="0" smtClean="0">
                <a:cs typeface="Times New Roman" panose="02020603050405020304" pitchFamily="18" charset="0"/>
              </a:rPr>
              <a:t>Security </a:t>
            </a:r>
            <a:r>
              <a:rPr lang="en-US" b="1" dirty="0">
                <a:cs typeface="Times New Roman" panose="02020603050405020304" pitchFamily="18" charset="0"/>
              </a:rPr>
              <a:t>services </a:t>
            </a:r>
            <a:r>
              <a:rPr lang="en-US" dirty="0">
                <a:cs typeface="Times New Roman" panose="02020603050405020304" pitchFamily="18" charset="0"/>
              </a:rPr>
              <a:t>validate clients and services and allow messages to pass from one to the other</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5</a:t>
            </a:fld>
            <a:endParaRPr lang="en-US" altLang="en-US"/>
          </a:p>
        </p:txBody>
      </p:sp>
    </p:spTree>
    <p:extLst>
      <p:ext uri="{BB962C8B-B14F-4D97-AF65-F5344CB8AC3E}">
        <p14:creationId xmlns:p14="http://schemas.microsoft.com/office/powerpoint/2010/main" val="3381003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smtClean="0">
                <a:cs typeface="Times New Roman" panose="02020603050405020304" pitchFamily="18" charset="0"/>
              </a:rPr>
              <a:t>Orchestration</a:t>
            </a:r>
            <a:endParaRPr lang="en-US" dirty="0"/>
          </a:p>
        </p:txBody>
      </p:sp>
      <p:sp>
        <p:nvSpPr>
          <p:cNvPr id="3" name="Content Placeholder 2"/>
          <p:cNvSpPr>
            <a:spLocks noGrp="1"/>
          </p:cNvSpPr>
          <p:nvPr>
            <p:ph idx="1"/>
          </p:nvPr>
        </p:nvSpPr>
        <p:spPr>
          <a:xfrm>
            <a:off x="1942415" y="1524000"/>
            <a:ext cx="6591985" cy="4387222"/>
          </a:xfrm>
        </p:spPr>
        <p:txBody>
          <a:bodyPr/>
          <a:lstStyle/>
          <a:p>
            <a:pPr algn="just">
              <a:lnSpc>
                <a:spcPct val="150000"/>
              </a:lnSpc>
            </a:pPr>
            <a:r>
              <a:rPr lang="en-US" dirty="0">
                <a:cs typeface="Times New Roman" panose="02020603050405020304" pitchFamily="18" charset="0"/>
              </a:rPr>
              <a:t>One way of performing orchestration is through the use of an Enterprise Service Bus or ESB. </a:t>
            </a:r>
          </a:p>
          <a:p>
            <a:pPr algn="just">
              <a:lnSpc>
                <a:spcPct val="150000"/>
              </a:lnSpc>
            </a:pPr>
            <a:r>
              <a:rPr lang="en-US" dirty="0" smtClean="0">
                <a:cs typeface="Times New Roman" panose="02020603050405020304" pitchFamily="18" charset="0"/>
              </a:rPr>
              <a:t>An </a:t>
            </a:r>
            <a:r>
              <a:rPr lang="en-US" dirty="0">
                <a:cs typeface="Times New Roman" panose="02020603050405020304" pitchFamily="18" charset="0"/>
              </a:rPr>
              <a:t>ESB provides a middleware software layer for event management with a messaging infrastructure. </a:t>
            </a:r>
          </a:p>
          <a:p>
            <a:pPr algn="just">
              <a:lnSpc>
                <a:spcPct val="150000"/>
              </a:lnSpc>
            </a:pPr>
            <a:r>
              <a:rPr lang="en-US" dirty="0">
                <a:cs typeface="Times New Roman" panose="02020603050405020304" pitchFamily="18" charset="0"/>
              </a:rPr>
              <a:t>An ESB isn't required by SOA, but it is often used to create a compliant and efficient service architecture.</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6</a:t>
            </a:fld>
            <a:endParaRPr lang="en-US" altLang="en-US"/>
          </a:p>
        </p:txBody>
      </p:sp>
    </p:spTree>
    <p:extLst>
      <p:ext uri="{BB962C8B-B14F-4D97-AF65-F5344CB8AC3E}">
        <p14:creationId xmlns:p14="http://schemas.microsoft.com/office/powerpoint/2010/main" val="2090025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54413"/>
          </a:xfrm>
        </p:spPr>
        <p:txBody>
          <a:bodyPr/>
          <a:lstStyle/>
          <a:p>
            <a:r>
              <a:rPr lang="en-US" dirty="0" smtClean="0">
                <a:cs typeface="Times New Roman" panose="02020603050405020304" pitchFamily="18" charset="0"/>
              </a:rPr>
              <a:t>Orchestration</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7</a:t>
            </a:fld>
            <a:endParaRPr lang="en-US" altLang="en-US"/>
          </a:p>
        </p:txBody>
      </p:sp>
      <p:pic>
        <p:nvPicPr>
          <p:cNvPr id="6" name="Picture 5"/>
          <p:cNvPicPr>
            <a:picLocks noChangeAspect="1"/>
          </p:cNvPicPr>
          <p:nvPr/>
        </p:nvPicPr>
        <p:blipFill>
          <a:blip r:embed="rId2"/>
          <a:stretch>
            <a:fillRect/>
          </a:stretch>
        </p:blipFill>
        <p:spPr>
          <a:xfrm>
            <a:off x="2743200" y="1478523"/>
            <a:ext cx="4724400" cy="4648200"/>
          </a:xfrm>
          <a:prstGeom prst="rect">
            <a:avLst/>
          </a:prstGeom>
        </p:spPr>
      </p:pic>
    </p:spTree>
    <p:extLst>
      <p:ext uri="{BB962C8B-B14F-4D97-AF65-F5344CB8AC3E}">
        <p14:creationId xmlns:p14="http://schemas.microsoft.com/office/powerpoint/2010/main" val="3247148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pPr algn="ctr">
              <a:lnSpc>
                <a:spcPct val="80000"/>
              </a:lnSpc>
            </a:pPr>
            <a:r>
              <a:rPr lang="en-US" dirty="0">
                <a:solidFill>
                  <a:schemeClr val="tx1">
                    <a:lumMod val="85000"/>
                    <a:lumOff val="15000"/>
                  </a:schemeClr>
                </a:solidFill>
                <a:cs typeface="Times New Roman" panose="02020603050405020304" pitchFamily="18" charset="0"/>
              </a:rPr>
              <a:t>Service </a:t>
            </a:r>
            <a:r>
              <a:rPr lang="en-US" dirty="0" smtClean="0">
                <a:solidFill>
                  <a:schemeClr val="tx1">
                    <a:lumMod val="85000"/>
                    <a:lumOff val="15000"/>
                  </a:schemeClr>
                </a:solidFill>
                <a:cs typeface="Times New Roman" panose="02020603050405020304" pitchFamily="18" charset="0"/>
              </a:rPr>
              <a:t>Choreography and Service </a:t>
            </a:r>
            <a:r>
              <a:rPr lang="en-US" dirty="0">
                <a:solidFill>
                  <a:schemeClr val="tx1">
                    <a:lumMod val="85000"/>
                    <a:lumOff val="15000"/>
                  </a:schemeClr>
                </a:solidFill>
                <a:cs typeface="Times New Roman" panose="02020603050405020304" pitchFamily="18" charset="0"/>
              </a:rPr>
              <a:t>Orchestration</a:t>
            </a:r>
            <a:endParaRPr lang="en-US" dirty="0"/>
          </a:p>
        </p:txBody>
      </p:sp>
      <p:sp>
        <p:nvSpPr>
          <p:cNvPr id="3" name="Content Placeholder 2"/>
          <p:cNvSpPr>
            <a:spLocks noGrp="1"/>
          </p:cNvSpPr>
          <p:nvPr>
            <p:ph idx="1"/>
          </p:nvPr>
        </p:nvSpPr>
        <p:spPr>
          <a:xfrm>
            <a:off x="1942415" y="1676400"/>
            <a:ext cx="6591985" cy="4234822"/>
          </a:xfrm>
        </p:spPr>
        <p:txBody>
          <a:bodyPr/>
          <a:lstStyle/>
          <a:p>
            <a:pPr algn="just">
              <a:lnSpc>
                <a:spcPct val="150000"/>
              </a:lnSpc>
              <a:buFont typeface="Wingdings 3" charset="2"/>
              <a:buChar char=""/>
            </a:pPr>
            <a:r>
              <a:rPr lang="en-US" dirty="0">
                <a:solidFill>
                  <a:schemeClr val="tx1">
                    <a:lumMod val="75000"/>
                    <a:lumOff val="25000"/>
                  </a:schemeClr>
                </a:solidFill>
                <a:cs typeface="Times New Roman" panose="02020603050405020304" pitchFamily="18" charset="0"/>
              </a:rPr>
              <a:t>A choreography's role specifies the </a:t>
            </a:r>
            <a:r>
              <a:rPr lang="en-US" dirty="0" smtClean="0">
                <a:solidFill>
                  <a:schemeClr val="tx1">
                    <a:lumMod val="75000"/>
                    <a:lumOff val="25000"/>
                  </a:schemeClr>
                </a:solidFill>
                <a:cs typeface="Times New Roman" panose="02020603050405020304" pitchFamily="18" charset="0"/>
              </a:rPr>
              <a:t>expected messaging </a:t>
            </a:r>
            <a:r>
              <a:rPr lang="en-US" dirty="0">
                <a:solidFill>
                  <a:schemeClr val="tx1">
                    <a:lumMod val="75000"/>
                    <a:lumOff val="25000"/>
                  </a:schemeClr>
                </a:solidFill>
                <a:cs typeface="Times New Roman" panose="02020603050405020304" pitchFamily="18" charset="0"/>
              </a:rPr>
              <a:t>behavior of the participants that will play </a:t>
            </a:r>
            <a:r>
              <a:rPr lang="en-US" dirty="0" smtClean="0">
                <a:solidFill>
                  <a:schemeClr val="tx1">
                    <a:lumMod val="75000"/>
                    <a:lumOff val="25000"/>
                  </a:schemeClr>
                </a:solidFill>
                <a:cs typeface="Times New Roman" panose="02020603050405020304" pitchFamily="18" charset="0"/>
              </a:rPr>
              <a:t>it in </a:t>
            </a:r>
            <a:r>
              <a:rPr lang="en-US" dirty="0">
                <a:solidFill>
                  <a:schemeClr val="tx1">
                    <a:lumMod val="75000"/>
                    <a:lumOff val="25000"/>
                  </a:schemeClr>
                </a:solidFill>
                <a:cs typeface="Times New Roman" panose="02020603050405020304" pitchFamily="18" charset="0"/>
              </a:rPr>
              <a:t>terms of the sequencing and timing of the </a:t>
            </a:r>
            <a:r>
              <a:rPr lang="en-US" dirty="0" smtClean="0">
                <a:solidFill>
                  <a:schemeClr val="tx1">
                    <a:lumMod val="75000"/>
                    <a:lumOff val="25000"/>
                  </a:schemeClr>
                </a:solidFill>
                <a:cs typeface="Times New Roman" panose="02020603050405020304" pitchFamily="18" charset="0"/>
              </a:rPr>
              <a:t>messages that </a:t>
            </a:r>
            <a:r>
              <a:rPr lang="en-US" dirty="0">
                <a:solidFill>
                  <a:schemeClr val="tx1">
                    <a:lumMod val="75000"/>
                    <a:lumOff val="25000"/>
                  </a:schemeClr>
                </a:solidFill>
                <a:cs typeface="Times New Roman" panose="02020603050405020304" pitchFamily="18" charset="0"/>
              </a:rPr>
              <a:t>they can consume and </a:t>
            </a:r>
            <a:r>
              <a:rPr lang="en-US" dirty="0" smtClean="0">
                <a:solidFill>
                  <a:schemeClr val="tx1">
                    <a:lumMod val="75000"/>
                    <a:lumOff val="25000"/>
                  </a:schemeClr>
                </a:solidFill>
                <a:cs typeface="Times New Roman" panose="02020603050405020304" pitchFamily="18" charset="0"/>
              </a:rPr>
              <a:t>produce</a:t>
            </a:r>
            <a:endParaRPr lang="en-US" dirty="0">
              <a:solidFill>
                <a:schemeClr val="tx1">
                  <a:lumMod val="75000"/>
                  <a:lumOff val="25000"/>
                </a:schemeClr>
              </a:solidFill>
              <a:cs typeface="Times New Roman" panose="02020603050405020304" pitchFamily="18" charset="0"/>
            </a:endParaRPr>
          </a:p>
          <a:p>
            <a:pPr algn="just">
              <a:lnSpc>
                <a:spcPct val="150000"/>
              </a:lnSpc>
              <a:buFont typeface="Wingdings 3" charset="2"/>
              <a:buChar char=""/>
            </a:pPr>
            <a:r>
              <a:rPr lang="en-US" dirty="0">
                <a:solidFill>
                  <a:schemeClr val="tx1">
                    <a:lumMod val="75000"/>
                    <a:lumOff val="25000"/>
                  </a:schemeClr>
                </a:solidFill>
                <a:cs typeface="Times New Roman" panose="02020603050405020304" pitchFamily="18" charset="0"/>
              </a:rPr>
              <a:t>In a sense, service choreography and orchestrations are two flips of the same coin.</a:t>
            </a: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8</a:t>
            </a:fld>
            <a:endParaRPr lang="en-US" altLang="en-US"/>
          </a:p>
        </p:txBody>
      </p:sp>
    </p:spTree>
    <p:extLst>
      <p:ext uri="{BB962C8B-B14F-4D97-AF65-F5344CB8AC3E}">
        <p14:creationId xmlns:p14="http://schemas.microsoft.com/office/powerpoint/2010/main" val="413309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7019</TotalTime>
  <Words>1947</Words>
  <Application>Microsoft Office PowerPoint</Application>
  <PresentationFormat>On-screen Show (4:3)</PresentationFormat>
  <Paragraphs>200</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Century Gothic</vt:lpstr>
      <vt:lpstr>Century Gothic (Body)</vt:lpstr>
      <vt:lpstr>Century Gothic (Headings)</vt:lpstr>
      <vt:lpstr>Tahoma</vt:lpstr>
      <vt:lpstr>Times New Roman</vt:lpstr>
      <vt:lpstr>Wingdings</vt:lpstr>
      <vt:lpstr>Wingdings 3</vt:lpstr>
      <vt:lpstr>Wisp</vt:lpstr>
      <vt:lpstr>Chapter 13</vt:lpstr>
      <vt:lpstr>Learning Objectives</vt:lpstr>
      <vt:lpstr>Introducing Service Oriented Architecture (SOA)</vt:lpstr>
      <vt:lpstr>Introducing Service Oriented Architecture (SOA)</vt:lpstr>
      <vt:lpstr>Introducing Service Oriented Architecture (SOA)</vt:lpstr>
      <vt:lpstr>Enterprise Service Bus</vt:lpstr>
      <vt:lpstr>Orchestration</vt:lpstr>
      <vt:lpstr>Orchestration</vt:lpstr>
      <vt:lpstr>Service Choreography and Service Orchestration</vt:lpstr>
      <vt:lpstr>Service Choreography and Service Orchestration</vt:lpstr>
      <vt:lpstr>Event-driven SOA or SOA 2.0</vt:lpstr>
      <vt:lpstr>Service catalogs</vt:lpstr>
      <vt:lpstr>Defining SOA Communications</vt:lpstr>
      <vt:lpstr>Defining SOA Communications</vt:lpstr>
      <vt:lpstr>Defining SOA Communications</vt:lpstr>
      <vt:lpstr>Defining SOA Communications</vt:lpstr>
      <vt:lpstr>Business Process Execution Language</vt:lpstr>
      <vt:lpstr>Business Process Execution Language</vt:lpstr>
      <vt:lpstr>Business process modeling</vt:lpstr>
      <vt:lpstr>Business process modeling</vt:lpstr>
      <vt:lpstr>Business process modeling</vt:lpstr>
      <vt:lpstr>Business process modeling</vt:lpstr>
      <vt:lpstr>Business process modeling</vt:lpstr>
      <vt:lpstr>Managing and Monitoring SOA</vt:lpstr>
      <vt:lpstr>SOA management tools</vt:lpstr>
      <vt:lpstr>SOA security</vt:lpstr>
      <vt:lpstr>SOA security</vt:lpstr>
      <vt:lpstr>The Open Cloud Consortium</vt:lpstr>
      <vt:lpstr>Relating SOA and Cloud Computing</vt:lpstr>
      <vt:lpstr>Summary</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245</cp:revision>
  <dcterms:created xsi:type="dcterms:W3CDTF">2011-09-21T16:10:10Z</dcterms:created>
  <dcterms:modified xsi:type="dcterms:W3CDTF">2017-03-26T02:13:33Z</dcterms:modified>
</cp:coreProperties>
</file>