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6DCB98-069A-4632-A3F1-55EE1931092C}">
  <a:tblStyle styleId="{226DCB98-069A-4632-A3F1-55EE193109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75e0b309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75e0b309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70bf675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70bf675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75e0b309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75e0b309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75e0b309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75e0b309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5e0b309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75e0b309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75e0b309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75e0b309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fa8238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fa8238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fa82389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fa82389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a823894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a823894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fa823894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fa823894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70bf675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70bf675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fa823894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fa823894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fa82389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fa82389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fa823894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fa823894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fa823894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fa82389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fa823894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fa823894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fa823894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fa823894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70bf675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70bf675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fa823894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fa823894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fa82389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fa82389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fa82389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fa82389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70bf675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70bf675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fa823894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fa823894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75e0b30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75e0b30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5e0b309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75e0b309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70bf6755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70bf6755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75e0b30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75e0b30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e0b30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75e0b30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5e0b309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75e0b309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1.png"/><Relationship Id="rId4" Type="http://schemas.openxmlformats.org/officeDocument/2006/relationships/image" Target="../media/image35.png"/><Relationship Id="rId5" Type="http://schemas.openxmlformats.org/officeDocument/2006/relationships/image" Target="../media/image47.png"/><Relationship Id="rId6" Type="http://schemas.openxmlformats.org/officeDocument/2006/relationships/image" Target="../media/image45.png"/><Relationship Id="rId7" Type="http://schemas.openxmlformats.org/officeDocument/2006/relationships/image" Target="../media/image3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5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Relationship Id="rId4" Type="http://schemas.openxmlformats.org/officeDocument/2006/relationships/image" Target="../media/image53.png"/><Relationship Id="rId5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3.png"/><Relationship Id="rId4" Type="http://schemas.openxmlformats.org/officeDocument/2006/relationships/image" Target="../media/image7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4.png"/><Relationship Id="rId4" Type="http://schemas.openxmlformats.org/officeDocument/2006/relationships/image" Target="../media/image57.png"/><Relationship Id="rId5" Type="http://schemas.openxmlformats.org/officeDocument/2006/relationships/image" Target="../media/image48.png"/><Relationship Id="rId6" Type="http://schemas.openxmlformats.org/officeDocument/2006/relationships/image" Target="../media/image46.png"/><Relationship Id="rId7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Relationship Id="rId4" Type="http://schemas.openxmlformats.org/officeDocument/2006/relationships/image" Target="../media/image62.png"/><Relationship Id="rId9" Type="http://schemas.openxmlformats.org/officeDocument/2006/relationships/image" Target="../media/image74.png"/><Relationship Id="rId5" Type="http://schemas.openxmlformats.org/officeDocument/2006/relationships/image" Target="../media/image50.png"/><Relationship Id="rId6" Type="http://schemas.openxmlformats.org/officeDocument/2006/relationships/image" Target="../media/image69.png"/><Relationship Id="rId7" Type="http://schemas.openxmlformats.org/officeDocument/2006/relationships/image" Target="../media/image52.png"/><Relationship Id="rId8" Type="http://schemas.openxmlformats.org/officeDocument/2006/relationships/image" Target="../media/image5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5" Type="http://schemas.openxmlformats.org/officeDocument/2006/relationships/image" Target="../media/image70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2.png"/><Relationship Id="rId4" Type="http://schemas.openxmlformats.org/officeDocument/2006/relationships/image" Target="../media/image63.png"/><Relationship Id="rId5" Type="http://schemas.openxmlformats.org/officeDocument/2006/relationships/image" Target="../media/image6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Relationship Id="rId4" Type="http://schemas.openxmlformats.org/officeDocument/2006/relationships/image" Target="../media/image77.png"/><Relationship Id="rId5" Type="http://schemas.openxmlformats.org/officeDocument/2006/relationships/image" Target="../media/image67.png"/><Relationship Id="rId6" Type="http://schemas.openxmlformats.org/officeDocument/2006/relationships/image" Target="../media/image7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80.png"/><Relationship Id="rId6" Type="http://schemas.openxmlformats.org/officeDocument/2006/relationships/image" Target="../media/image7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0" Type="http://schemas.openxmlformats.org/officeDocument/2006/relationships/image" Target="../media/image17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39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Relationship Id="rId5" Type="http://schemas.openxmlformats.org/officeDocument/2006/relationships/image" Target="../media/image33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4292E"/>
                </a:solidFill>
                <a:highlight>
                  <a:srgbClr val="FFFFFF"/>
                </a:highlight>
              </a:rPr>
              <a:t> Efficient Probabilistic Logic Reasoning with Graph Neural Networks</a:t>
            </a:r>
            <a:endParaRPr b="1"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Boyuan 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Haochen 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Jingyue Shen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framework for </a:t>
            </a:r>
            <a:r>
              <a:rPr lang="en"/>
              <a:t>MLN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optimizing the log-likelihood of all the observed facts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Optimize the variational evidence lower bound (ELBO) of the data log-likelihood using </a:t>
            </a:r>
            <a:r>
              <a:rPr lang="en"/>
              <a:t>variational EM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-- variational posterior distribution of the latent variables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-- true posterior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75" y="2774913"/>
            <a:ext cx="7639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925" y="1680625"/>
            <a:ext cx="1294625" cy="3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7525" y="3443750"/>
            <a:ext cx="939950" cy="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6263" y="3919425"/>
            <a:ext cx="842474" cy="2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EM framework for MLN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of lower bound: 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f(E[X]) &gt;= E[f(X)] (Jensens)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75" y="2080825"/>
            <a:ext cx="2500626" cy="18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</a:t>
            </a:r>
            <a:r>
              <a:rPr lang="en"/>
              <a:t>ariational EM algorithm E step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inimize the KL divergence between               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Exact inference of MLN is intractable and NP-complete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use mean-field variational distribution to approximate, each unobserved ground predicate inferred as follows: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-- factorized distribution (follow bernoulli distribution)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is parameterized using ExpressGNN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725" y="1260950"/>
            <a:ext cx="984303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150" y="1268563"/>
            <a:ext cx="984300" cy="27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9475" y="2873500"/>
            <a:ext cx="46958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8438" y="3432175"/>
            <a:ext cx="964507" cy="2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475" y="3897900"/>
            <a:ext cx="320052" cy="2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 step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parameterization                          can be rewritten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800" y="1274100"/>
            <a:ext cx="1513725" cy="2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1802"/>
            <a:ext cx="9143999" cy="706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 step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                                  and                                  involves a large number of terms   which can make it very computationally expensive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the author uses mini-batches of ground formulae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each optimization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a batch of ground formulae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formulae sampled, compute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by taking the expectation of the corresponding potential function with respect to the posterior of the involved latent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25" y="1278088"/>
            <a:ext cx="2091250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6125" y="1278100"/>
            <a:ext cx="2085501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5775" y="2867222"/>
            <a:ext cx="421913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E step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task have sufficient label data, add supervised learning objective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the overall objective function is  </a:t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5" y="1780013"/>
            <a:ext cx="53911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175" y="3182900"/>
            <a:ext cx="5525650" cy="4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M step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the weights of logic formulae in MLN with                  fixed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is no longer a constant, and has exponential number of terms, so is intractable to directly optimize the ELBO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pseudo-log-likelihood: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-- </a:t>
            </a:r>
            <a:r>
              <a:rPr lang="en"/>
              <a:t>Makarov</a:t>
            </a:r>
            <a:r>
              <a:rPr lang="en"/>
              <a:t> blanket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00" y="1247850"/>
            <a:ext cx="1067672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75" y="1693900"/>
            <a:ext cx="635438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" y="2809563"/>
            <a:ext cx="76962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44750" y="3409650"/>
            <a:ext cx="819332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34300" y="3409650"/>
            <a:ext cx="503025" cy="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M step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formula  that connects        to its Markov blanket, optimize weight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gradient descent, with the derivative: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 = 0 or 1, if         is observed 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 = 		  , otherwise</a:t>
            </a:r>
            <a:endParaRPr/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495" y="1292225"/>
            <a:ext cx="104730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775" y="1275313"/>
            <a:ext cx="422375" cy="2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7925" y="1309153"/>
            <a:ext cx="276423" cy="1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613" y="2153050"/>
            <a:ext cx="8422775" cy="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8800" y="2677800"/>
            <a:ext cx="622975" cy="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40250" y="2677800"/>
            <a:ext cx="481917" cy="2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8425" y="3143550"/>
            <a:ext cx="711525" cy="2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Variational EM algorithm M step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omputationally intractable to use all ground predicates to compute the gradients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consider all the ground formulae with at most one latent predicate and pick up the ground predicate if its truth value determines the formula’s truth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need to keep a small subset of ground predicates that can directly determine the true value of a ground formula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have a expressive and efficient network to approximate true posterior distribution in step 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ExpressGNN involve three parts: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</a:t>
            </a:r>
            <a:r>
              <a:rPr lang="en"/>
              <a:t>anilla graph neural network (GNN)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tunable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uses the embeddings to define the variational posterior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First-order logic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Formulas constructed using four types of symbols: constants, variables, functions, and predicates.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Constants: objects in the domain of interest e.g. Brian, Josh, Boyuan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Variables: e.g. people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Functions: a mapping from tuple of objects to objects. E.g. FriendsOf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Predicates: relations among objects (Friends) or attributes of objects (Smokes)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311700" y="1152475"/>
            <a:ext cx="47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uild a GNN on the knowledge graph       </a:t>
            </a:r>
            <a:r>
              <a:rPr lang="en" sz="1400"/>
              <a:t>much smaller than MLN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and     are shared across the entire graph and independent of the number of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GNN is a compact model with           parameters given d dimensional embeddings</a:t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125" y="1257825"/>
            <a:ext cx="32087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612" y="1152475"/>
            <a:ext cx="414746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225" y="1969375"/>
            <a:ext cx="23898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7625" y="1969376"/>
            <a:ext cx="27799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650" y="2759975"/>
            <a:ext cx="56663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entity in the KG, augment its GNN embedding with a tunable embedding ----         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tunable embeddings increase the expressiveness of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 of parameters in tunable embeddings 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000" y="1566125"/>
            <a:ext cx="80947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700" y="1566125"/>
            <a:ext cx="115639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7875" y="2517275"/>
            <a:ext cx="76572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posterior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number of parameters in     is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825" y="1776025"/>
            <a:ext cx="412982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700" y="2161350"/>
            <a:ext cx="116584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800" y="2674700"/>
            <a:ext cx="2485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4650" y="2674700"/>
            <a:ext cx="856694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compact GNN assigns similar embeddings to similar entities in the KG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expressive tunable embeddings allows encoding of entity specific information beyond graph structures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overall number of trainable parameters is                     , and by controlling d and k, we can control the trade-off between compactness and expressiveness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50" y="2517250"/>
            <a:ext cx="123150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analysis on </a:t>
            </a:r>
            <a:r>
              <a:rPr lang="en"/>
              <a:t>ExpressGNN</a:t>
            </a:r>
            <a:endParaRPr/>
          </a:p>
        </p:txBody>
      </p:sp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vanilla GNN produces the same embedding for some nodes that should be distinguished,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63" y="1730750"/>
            <a:ext cx="3971925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419800" y="1935075"/>
            <a:ext cx="45588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and B have opposite relations with E, but GNN will produce same embedding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      And              have different posteriors, but they get same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ExpressGNN avoid this problem by allowing additional tunable embeddings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76" name="Google Shape;27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75" y="3281300"/>
            <a:ext cx="797428" cy="2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8525" y="3297050"/>
            <a:ext cx="797425" cy="261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4300" y="3626400"/>
            <a:ext cx="1191765" cy="2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ExpressGNN</a:t>
            </a:r>
            <a:endParaRPr/>
          </a:p>
        </p:txBody>
      </p:sp>
      <p:sp>
        <p:nvSpPr>
          <p:cNvPr id="284" name="Google Shape;2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Efficient</a:t>
            </a:r>
            <a:r>
              <a:rPr lang="en"/>
              <a:t>: works on the knowledge graph, instead of the huge MLN grounding graph, more efficient than the existing MLN inference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Compact</a:t>
            </a:r>
            <a:r>
              <a:rPr lang="en"/>
              <a:t>: the GNN model with shared parameters can be very memory efficient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Expressive</a:t>
            </a:r>
            <a:r>
              <a:rPr lang="en"/>
              <a:t>: the GNN model can capture structure knowledge in the knowledge graph, and the tunable embeddings can encode entity-specific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Generalizable</a:t>
            </a:r>
            <a:r>
              <a:rPr lang="en"/>
              <a:t>: with the GNN embeddings, ExpressGNN may generalize to new entities or even different but related knowledge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90" name="Google Shape;29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Benchmark datasets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UW-CSE , Cora, synthetic Kinship datasets, and FB15K-237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General settings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r>
              <a:rPr lang="en"/>
              <a:t>Linux machine with RTX 2080 </a:t>
            </a:r>
            <a:r>
              <a:rPr lang="en"/>
              <a:t>Ti, Intel Xeon Silver 4116 and 256GB 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Hyperparameters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use 0.0005 as the initial learning rate, and decay it by half for every 10 epochs without improvement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two-layer MLP with ReLU activation function for each embedding update step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MLP parameters is different for steps, edge types and direction of embedding aggregation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8413"/>
            <a:ext cx="8839200" cy="192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</a:t>
            </a:r>
            <a:r>
              <a:rPr lang="en"/>
              <a:t> 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7050"/>
            <a:ext cx="8839198" cy="217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63" y="1353775"/>
            <a:ext cx="5895475" cy="34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1792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is a </a:t>
            </a:r>
            <a:r>
              <a:rPr lang="en"/>
              <a:t>tuple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           -- set of </a:t>
            </a:r>
            <a:r>
              <a:rPr lang="en"/>
              <a:t>entities</a:t>
            </a:r>
            <a:r>
              <a:rPr lang="en"/>
              <a:t>/constants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           -- set of relations/predicates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                          </a:t>
            </a:r>
            <a:r>
              <a:rPr lang="en"/>
              <a:t>-- set of observed facts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2104" t="13815"/>
          <a:stretch/>
        </p:blipFill>
        <p:spPr>
          <a:xfrm>
            <a:off x="875200" y="1733000"/>
            <a:ext cx="1798325" cy="2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775" y="1240875"/>
            <a:ext cx="1618504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200" y="2227625"/>
            <a:ext cx="449500" cy="2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9477" y="2187888"/>
            <a:ext cx="125403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750" y="2682050"/>
            <a:ext cx="1719215" cy="2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 </a:t>
            </a:r>
            <a:endParaRPr/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75" y="1078275"/>
            <a:ext cx="785525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1792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</a:t>
            </a:r>
            <a:r>
              <a:rPr lang="en"/>
              <a:t>edicate is a logic function                                  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--    have relation with      (asymmetric)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Ground predicate is predicate with a set of entities assigned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               -- assignment (            →        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each ground predicate ≡ a binary random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bserved fact is truth value {0, 1} assigned to a ground predicate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900" y="1263125"/>
            <a:ext cx="2140388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0" y="1702600"/>
            <a:ext cx="653717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2700" y="1748163"/>
            <a:ext cx="193100" cy="1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3025" y="1642300"/>
            <a:ext cx="287100" cy="3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5825" y="2671688"/>
            <a:ext cx="114321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1125" y="2671688"/>
            <a:ext cx="673490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5350" y="2671700"/>
            <a:ext cx="542010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5825" y="3950350"/>
            <a:ext cx="1359664" cy="2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624000" cy="3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-- constant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-- observed facts (factor)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-- a set of edge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725" y="1256575"/>
            <a:ext cx="2381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1125" y="1256575"/>
            <a:ext cx="16859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7050" y="1709150"/>
            <a:ext cx="21790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0725" y="2181425"/>
            <a:ext cx="284225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563" y="2653700"/>
            <a:ext cx="232548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4950" y="4270250"/>
            <a:ext cx="1145260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67213" y="1532788"/>
            <a:ext cx="46767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11700" y="1132588"/>
            <a:ext cx="62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knowledge base     represented by a bipartite graph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465750" y="4166925"/>
            <a:ext cx="8330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edge                   exists, if the ground predicate associated with o uses c as an argument in its i-th argument position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MLNs use logic formulae to define potential functions in undirected graphical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l</a:t>
            </a:r>
            <a:r>
              <a:rPr lang="en"/>
              <a:t>ogic formulae --                                          binary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Example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     -- assignment (similar to KG)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				-- entire collection of consistent assignments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ground formula --  formula with constants assigned to all of its arguments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00" y="1717000"/>
            <a:ext cx="25633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150" y="2497600"/>
            <a:ext cx="41148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14499" l="0" r="0" t="-14500"/>
          <a:stretch/>
        </p:blipFill>
        <p:spPr>
          <a:xfrm>
            <a:off x="4877250" y="2770175"/>
            <a:ext cx="457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550" y="2966075"/>
            <a:ext cx="38534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300" y="3616363"/>
            <a:ext cx="114321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300" y="4092299"/>
            <a:ext cx="1679011" cy="2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MLNs use logic formulae to define potential functions in undirected graphical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logic formulae --                                          binary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Example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100" y="1717000"/>
            <a:ext cx="256333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100" y="2571750"/>
            <a:ext cx="29839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5250" y="3037075"/>
            <a:ext cx="3709225" cy="1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Logic Networks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7339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MLN can be represented as: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-- observed facts,     -- unobserved 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    -- partition function summing over all ground predicates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		-- assignment (similar to KG)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		      	-- entire collection of consistent assignments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 -- potential function in previous slide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800" y="3594338"/>
            <a:ext cx="1143216" cy="2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800" y="4070249"/>
            <a:ext cx="1679011" cy="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775" y="1814813"/>
            <a:ext cx="5486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800" y="2711375"/>
            <a:ext cx="206525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0125" y="2711375"/>
            <a:ext cx="237123" cy="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5800" y="3154848"/>
            <a:ext cx="568400" cy="2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5800" y="4546150"/>
            <a:ext cx="479071" cy="2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KG vs MLN</a:t>
            </a:r>
            <a:endParaRPr/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417900" y="12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{226DCB98-069A-4632-A3F1-55EE1931092C}</a:tableStyleId>
              </a:tblPr>
              <a:tblGrid>
                <a:gridCol w="3833300"/>
                <a:gridCol w="4581100"/>
              </a:tblGrid>
              <a:tr h="63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Knowledge graphs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1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parse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edges linear to the number of entities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r>
                        <a:rPr lang="en"/>
                        <a:t>enser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edges high-order polynomials to the number of entities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nodes can be quadratic or more tothe number of entities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