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e1db1564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e1db1564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bf0536677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bf053667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t/>
            </a:r>
            <a:endParaRPr sz="14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1400">
              <a:solidFill>
                <a:schemeClr val="dk1"/>
              </a:solidFill>
            </a:endParaRPr>
          </a:p>
          <a:p>
            <a:pPr indent="-317500" lvl="0" marL="457200" rtl="0" algn="just">
              <a:lnSpc>
                <a:spcPct val="115000"/>
              </a:lnSpc>
              <a:spcBef>
                <a:spcPts val="1200"/>
              </a:spcBef>
              <a:spcAft>
                <a:spcPts val="0"/>
              </a:spcAft>
              <a:buClr>
                <a:schemeClr val="dk1"/>
              </a:buClr>
              <a:buSzPts val="1400"/>
              <a:buChar char="●"/>
            </a:pPr>
            <a:r>
              <a:rPr lang="en" sz="1400">
                <a:solidFill>
                  <a:schemeClr val="dk1"/>
                </a:solidFill>
              </a:rPr>
              <a:t>Knowledge Graph Embedding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e31d9ce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e31d9ce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703a7628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703a7628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e31d9ce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e31d9ce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t/>
            </a:r>
            <a:endParaRPr sz="1400">
              <a:solidFill>
                <a:schemeClr val="dk1"/>
              </a:solidFill>
            </a:endParaRPr>
          </a:p>
          <a:p>
            <a:pPr indent="0" lvl="0" marL="0" rtl="0" algn="just">
              <a:lnSpc>
                <a:spcPct val="115000"/>
              </a:lnSpc>
              <a:spcBef>
                <a:spcPts val="1200"/>
              </a:spcBef>
              <a:spcAft>
                <a:spcPts val="0"/>
              </a:spcAft>
              <a:buNone/>
            </a:pPr>
            <a:r>
              <a:t/>
            </a:r>
            <a:endParaRPr sz="1400">
              <a:solidFill>
                <a:schemeClr val="dk1"/>
              </a:solidFill>
            </a:endParaRPr>
          </a:p>
          <a:p>
            <a:pPr indent="-317500" lvl="0" marL="457200" rtl="0" algn="just">
              <a:lnSpc>
                <a:spcPct val="115000"/>
              </a:lnSpc>
              <a:spcBef>
                <a:spcPts val="1200"/>
              </a:spcBef>
              <a:spcAft>
                <a:spcPts val="0"/>
              </a:spcAft>
              <a:buClr>
                <a:schemeClr val="dk1"/>
              </a:buClr>
              <a:buSzPts val="1400"/>
              <a:buChar char="●"/>
            </a:pPr>
            <a:r>
              <a:rPr lang="en" sz="1400">
                <a:solidFill>
                  <a:schemeClr val="dk1"/>
                </a:solidFill>
              </a:rPr>
              <a:t>Knowledge Graph Embedding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e1db1564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e1db1564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e30a12b9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e30a12b9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673b7da3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673b7da3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e1db1564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e1db1564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e1db1564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e1db1564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(again) illustrate a kind of knowledge graph with nodes denoting certain entities, and the the edges denote the relations and their types.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e1db1564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e1db1564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Briefly talk about how this talk will be structured...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e1db1564b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e1db1564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Eg. Christopher Nolan is the director of The Dark Knight, so we can have a tuple of (The Dark Knight, Directed By, Christopher Nolan)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e1db1564b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e1db1564b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multi-relation graph, we can also have inverse relations, such as directed_by_inv, basically is something like, X directed Y.</a:t>
            </a:r>
            <a:endParaRPr/>
          </a:p>
          <a:p>
            <a:pPr indent="0" lvl="0" marL="0" rtl="0" algn="l">
              <a:spcBef>
                <a:spcPts val="0"/>
              </a:spcBef>
              <a:spcAft>
                <a:spcPts val="0"/>
              </a:spcAft>
              <a:buNone/>
            </a:pPr>
            <a:r>
              <a:rPr lang="en"/>
              <a:t>There can be some self loops as well, but they are omitted here.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e1db1564b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e1db1564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the update rule in CompGCN, for example if we are updating the node, Christopher Nolan,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e1db1564b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e1db1564b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CompGCN will first perform a compositional operations over the node and the relational embeddings, phi here denotes the composition operation, which we will describe the details later. And then the composed representations will be multiplied by their corresponding learnable parameters, like, the convolve operation in standard GCN. W_I here is dealing with the inverse relations, which obviously they are separately handled.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Relational embedding are being updated as well, details to come later.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e1db1564b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e1db1564b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e1db1564b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e1db1564b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e1db1564b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e1db1564b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 is denoting self-loops here, and superscript -1 is the inverse.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e1db1564b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e1db1564b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e1db1564b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e1db1564b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e1db1564b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e1db1564b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To incorporate relation embeddings into the GCN formulation, CompGCN leverages the entity-relation composition operations used in Knowledge Graph embedding approaches.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In this paper, we restrict ourselves to non-parameterized operations like subtraction, multiplication, and circular-correlation (Nickel et al., 2016). However, COMPGCN can be extended to parameterized operations like Neural Tensor Networks (NTN)</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e1db1564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e1db1564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e1db1564b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e1db1564b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where N(v) is a set of immediate neighbors of v for its outgoing edges.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ae1db1564b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ae1db1564b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e1db1564b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e1db1564b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 COMPGCN we perform composition () of a neighboring node u with respect to its relation r as defined above.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e1db1564b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e1db1564b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This allows our model to be relation aware while being linear in the number of feature dimensions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where xu; zr denotes initial features for node u and relation r respectively, hv denotes the updated representation of node v</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e1db1564b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e1db1564b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is a relation-type specific parameter. In COMPGCN, we use direction specific weights, i.e., (r) = dir(r), given as: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e1db1564b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e1db1564b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where Wrel 2 Rd1d0 is a learnable transformation matrix which projects all the relations to the same embedding space as nodes and allows them to be utilized in the next COMPGCN layer</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e1db1564b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e1db1564b_1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ensure that COMPGCN scales with the increasing number of relations, we use a variant of the basis formulations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Instead of independently defining an embedding for each relation, they are expressed as a linear combination of a set of basis vectors. Formally, let fv1; v2; :::; vBg be a set of learnable basis vectors. Then, initial relation representation is given as: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Note that this is different from the basis formulation in Schlichtkrull et al. (2017), where a separate set of basis matrices is defined for each GCN layer. In contrast, COMPGCN uses embedding vectors instead of matrices, and defines basis vectors only for the first layer. The later layers share the relations through transformations according to Equation 4. This makes our model more parameter efficient than Relational-GCN.</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e1db1564b_1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e1db1564b_1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Here, h0v and h0r are the initial node (xv) and relation (zr) features respectively</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e1db1564b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e1db1564b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Overall, COMPGCN is most comprehensive and is more parameter efficient than methods which encode relation and direction information.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e1db1564b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ae1db1564b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e30a12b9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e30a12b9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e1db1564b_1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ae1db1564b_1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Reduction of COMPGCN to several existing Graph Convolutional methods. Here, kr is a relation specific scalar,Wkr denotes a separate weight for each relation, andWkdir(r) is as defined in Equation 3. Please refer to Proposition 4.1 for more details.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e1db1564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e1db1564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ae1db1564b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ae1db1564b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e1db1564b_1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ae1db1564b_1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e1db1564b_1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e1db1564b_1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details of the datasets used for node classification, link prediction, and graph classification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FB15k-237 (Toutanova &amp; Chen, 2015) is a pruned version of FB15k (Bordes et al., 2013) dataset with inverse relations removed to prevent direct inference.</a:t>
            </a:r>
            <a:endParaRPr/>
          </a:p>
          <a:p>
            <a:pPr indent="0" lvl="0" marL="0" rtl="0" algn="l">
              <a:spcBef>
                <a:spcPts val="0"/>
              </a:spcBef>
              <a:spcAft>
                <a:spcPts val="0"/>
              </a:spcAft>
              <a:buNone/>
            </a:pPr>
            <a:r>
              <a:rPr lang="en"/>
              <a:t>WN18RR (Dettmers et al., 2018), similar to FB15k-237, is a subset from WN18 (Bordes et al., 2013) dataset which is derived from WordNet (Miller, 1995).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MUTAG (Node) is a dataset from DL-Learner toolkit 4 . It contains relationship between complex molecules and the task is to identify whether a molecule is carcinogenic or not.</a:t>
            </a:r>
            <a:endParaRPr/>
          </a:p>
          <a:p>
            <a:pPr indent="0" lvl="0" marL="0" rtl="0" algn="l">
              <a:spcBef>
                <a:spcPts val="0"/>
              </a:spcBef>
              <a:spcAft>
                <a:spcPts val="0"/>
              </a:spcAft>
              <a:buNone/>
            </a:pPr>
            <a:r>
              <a:rPr lang="en"/>
              <a:t>AM dataset contains relationship between different artifacts in Amsterdam Museum (de Boer et al., 2012). The goal is to predict the category of a given artifact based on its links and other attributes.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MUTAG (Graph) Debnath et al. (1991) is a bioinformatics dataset of 188 mutagenic aromatic and nitro compounds. The graphs need to be categorized into two classes based on their mutagenic effect on a bacterium.</a:t>
            </a:r>
            <a:endParaRPr/>
          </a:p>
          <a:p>
            <a:pPr indent="0" lvl="0" marL="0" rtl="0" algn="l">
              <a:spcBef>
                <a:spcPts val="0"/>
              </a:spcBef>
              <a:spcAft>
                <a:spcPts val="0"/>
              </a:spcAft>
              <a:buNone/>
            </a:pPr>
            <a:r>
              <a:rPr lang="en"/>
              <a:t>PTC Srinivasan et al. (1997) is a dataset consisting of 344 chemical compounds which indicate carcinogenicity of male and female rats. The task is to label the graphs based on their carcinogenicity on rodents.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e1db1564b_1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ae1db1564b_1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e1db1564b_1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ae1db1564b_1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ae1db1564b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ae1db1564b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For evaluating COMPGCN, we compare against several non-neural and neural baselines: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ae1db1564b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ae1db1564b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How does COMPGCN perform on link prediction compared to existing methods? (6.1)</a:t>
            </a:r>
            <a:endParaRPr/>
          </a:p>
          <a:p>
            <a:pPr indent="0" lvl="0" marL="0" rtl="0" algn="l">
              <a:spcBef>
                <a:spcPts val="0"/>
              </a:spcBef>
              <a:spcAft>
                <a:spcPts val="0"/>
              </a:spcAft>
              <a:buNone/>
            </a:pPr>
            <a:r>
              <a:rPr lang="en"/>
              <a:t>Q2. What is the effect of using different GCN encoders and choice of the compositional operator in COMPGCN on link prediction performance? (6.1)</a:t>
            </a:r>
            <a:endParaRPr/>
          </a:p>
          <a:p>
            <a:pPr indent="0" lvl="0" marL="0" rtl="0" algn="l">
              <a:spcBef>
                <a:spcPts val="0"/>
              </a:spcBef>
              <a:spcAft>
                <a:spcPts val="0"/>
              </a:spcAft>
              <a:buNone/>
            </a:pPr>
            <a:r>
              <a:rPr lang="en"/>
              <a:t>Q3. Does COMPGCN scale with the number of relations in the graph? (6.3)</a:t>
            </a:r>
            <a:endParaRPr/>
          </a:p>
          <a:p>
            <a:pPr indent="0" lvl="0" marL="0" rtl="0" algn="l">
              <a:spcBef>
                <a:spcPts val="0"/>
              </a:spcBef>
              <a:spcAft>
                <a:spcPts val="0"/>
              </a:spcAft>
              <a:buNone/>
            </a:pPr>
            <a:r>
              <a:rPr lang="en"/>
              <a:t>Q4. How does COMPGCN perform on node and graph classification tasks? (6.4)</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ae1db1564b_1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ae1db1564b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prediction performance of COMPGCN and several recent models on FB15k-237 and WN18RR datasets.</a:t>
            </a:r>
            <a:endParaRPr/>
          </a:p>
          <a:p>
            <a:pPr indent="0" lvl="0" marL="0" rtl="0" algn="l">
              <a:lnSpc>
                <a:spcPct val="115000"/>
              </a:lnSpc>
              <a:spcBef>
                <a:spcPts val="0"/>
              </a:spcBef>
              <a:spcAft>
                <a:spcPts val="0"/>
              </a:spcAft>
              <a:buNone/>
            </a:pPr>
            <a:r>
              <a:rPr lang="en">
                <a:solidFill>
                  <a:schemeClr val="dk1"/>
                </a:solidFill>
              </a:rPr>
              <a:t>The scores of baseline methods are taken directly from the previous papers.</a:t>
            </a:r>
            <a:endParaRPr>
              <a:solidFill>
                <a:schemeClr val="dk1"/>
              </a:solidFill>
            </a:endParaRPr>
          </a:p>
          <a:p>
            <a:pPr indent="0" lvl="0" marL="0" rtl="0" algn="l">
              <a:lnSpc>
                <a:spcPct val="115000"/>
              </a:lnSpc>
              <a:spcBef>
                <a:spcPts val="0"/>
              </a:spcBef>
              <a:spcAft>
                <a:spcPts val="0"/>
              </a:spcAft>
              <a:buNone/>
            </a:pPr>
            <a:r>
              <a:rPr lang="en">
                <a:solidFill>
                  <a:schemeClr val="dk1"/>
                </a:solidFill>
              </a:rPr>
              <a:t>We note that the best performing baseline RotatE uses rotation operation in complex domain. The same operation can be utilized in a complex variant of our proposed method to improve its performance further. We defer this as future work.</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e30a12b9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e30a12b9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e1db1564b_1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e1db1564b_1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prediction performance of COMPGCN and several recent models on FB15k-237 and WN18RR datasets.</a:t>
            </a:r>
            <a:endParaRPr/>
          </a:p>
          <a:p>
            <a:pPr indent="0" lvl="0" marL="0" rtl="0" algn="l">
              <a:lnSpc>
                <a:spcPct val="115000"/>
              </a:lnSpc>
              <a:spcBef>
                <a:spcPts val="0"/>
              </a:spcBef>
              <a:spcAft>
                <a:spcPts val="0"/>
              </a:spcAft>
              <a:buNone/>
            </a:pPr>
            <a:r>
              <a:rPr lang="en">
                <a:solidFill>
                  <a:schemeClr val="dk1"/>
                </a:solidFill>
              </a:rPr>
              <a:t>The scores of baseline methods are taken directly from the previous papers.</a:t>
            </a:r>
            <a:endParaRPr>
              <a:solidFill>
                <a:schemeClr val="dk1"/>
              </a:solidFill>
            </a:endParaRPr>
          </a:p>
          <a:p>
            <a:pPr indent="0" lvl="0" marL="0" rtl="0" algn="l">
              <a:lnSpc>
                <a:spcPct val="115000"/>
              </a:lnSpc>
              <a:spcBef>
                <a:spcPts val="0"/>
              </a:spcBef>
              <a:spcAft>
                <a:spcPts val="0"/>
              </a:spcAft>
              <a:buNone/>
            </a:pPr>
            <a:r>
              <a:rPr lang="en">
                <a:solidFill>
                  <a:schemeClr val="dk1"/>
                </a:solidFill>
              </a:rPr>
              <a:t>We note that the best performing baseline RotatE uses rotation operation in complex domain. The same operation can be utilized in a complex variant of our proposed method to improve its performance further. We defer this as future work.</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e1db1564b_1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ae1db1564b_1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prediction performance of COMPGCN and several recent models on FB15k-237 and WN18RR datasets.</a:t>
            </a:r>
            <a:endParaRPr/>
          </a:p>
          <a:p>
            <a:pPr indent="0" lvl="0" marL="0" rtl="0" algn="l">
              <a:lnSpc>
                <a:spcPct val="115000"/>
              </a:lnSpc>
              <a:spcBef>
                <a:spcPts val="0"/>
              </a:spcBef>
              <a:spcAft>
                <a:spcPts val="0"/>
              </a:spcAft>
              <a:buNone/>
            </a:pPr>
            <a:r>
              <a:rPr lang="en">
                <a:solidFill>
                  <a:schemeClr val="dk1"/>
                </a:solidFill>
              </a:rPr>
              <a:t>The scores of baseline methods are taken directly from the previous papers.</a:t>
            </a:r>
            <a:endParaRPr>
              <a:solidFill>
                <a:schemeClr val="dk1"/>
              </a:solidFill>
            </a:endParaRPr>
          </a:p>
          <a:p>
            <a:pPr indent="0" lvl="0" marL="0" rtl="0" algn="l">
              <a:lnSpc>
                <a:spcPct val="115000"/>
              </a:lnSpc>
              <a:spcBef>
                <a:spcPts val="0"/>
              </a:spcBef>
              <a:spcAft>
                <a:spcPts val="0"/>
              </a:spcAft>
              <a:buNone/>
            </a:pPr>
            <a:r>
              <a:rPr lang="en">
                <a:solidFill>
                  <a:schemeClr val="dk1"/>
                </a:solidFill>
              </a:rPr>
              <a:t>We note that the best performing baseline RotatE uses rotation operation in complex domain. The same operation can be utilized in a complex variant of our proposed method to improve its performance further. We defer this as future work.</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e1db1564b_1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e1db1564b_1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Graph link prediction with COMPGCN and other methods. COMPGCN generates both entity and relation embedding as opposed to just entity embeddings for other models. For more details, please refer to Section 6.2.</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ae1db1564b_1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ae1db1564b_1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We evaluate COMPGCN on three non-parametric composition operators inspired from TransE (Bordes et al., 2013), DistMult (Yang et al., 2014), and HolE (Nickel et al., 2016) defined as shown here</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ae1db1564b_1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ae1db1564b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on link prediction task evaluated on FB15k-237 dataset. X + M (Y) denotes that method M is used for obtaining entity (and relation) embeddings with X as the scoring function. In the case of COMPGCN, Y denotes the composition operator used. B indicates the number of relational basis vectors used. Overall, we find that COMPGCN outperforms all the existing methods across different scoring functions. ConvE + COMPGCN (Corr) gives the best performance across all settings (highlighted using · ). Please refer to Section 6.1 for more details.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673b7da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673b7da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e1db1564b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ae1db1564b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ae1db1564b_1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ae1db1564b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COMPGCN with different number of relation basis vectors on link prediction task. We report the relative change in MRR on FB15k-237 dataset. Overall, COMPGCN gives comparable performance even with limited parameters.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ae1db1564b_1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ae1db1564b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COMPGCN with different number of relations on link prediction task. We report the relative change in MRR on pruned versions of FB15k-237 dataset. Overall, COMPGCN gives comparable performance even with limited parameters.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e1db1564b_1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ae1db1564b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COMPGCN (B = 5) with R-GCN for pruned versions of Fb15k-237 dataset containing different number of relations. COMPGCN with 5 relation basis vectors outperforms R-GCN across all setups.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e30a12b9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e30a12b9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ae1db1564b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ae1db1564b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comparison on node classification (Left) and graph classification (Right) tasks. ∗ and † indicate that results are directly taken from Schlichtkrull et al. (2017) and Xu et al. (2019) respectively. Overall, we find that COMPGCN either outperforms or performs comparably compared to the existing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report the mean and standard deviation of validation accuracies across the 10 folds cross-validation. Crossentropy loss is used for training the entire model. For obtaining the graph-level representation, we use simple averaging of embedding of all nodes as the readout function, i.e.,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ae1db1564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ae1db1564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ae1db1564b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ae1db1564b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we proposed COMPGCN, a novel Graph Convolutional based framework for multirelational graphs which leverages a variety of composition operators from Knowledge Graph embedding techniques to jointly embed nodes and relations in a graph. Our method generalizes several existing multi-relational GCN methods. Moreover, our method alleviates the problem of over-parameterization by sharing relation embeddings across layers and using basis decomposition.</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e1db1564b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ae1db1564b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e1db1564b_1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e1db1564b_1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ae1db1564b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ae1db1564b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e30a12b9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e30a12b9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e30a12b9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e30a12b9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e30a12b9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e30a12b9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work.</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png"/><Relationship Id="rId7"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25.png"/><Relationship Id="rId5"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3.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7.png"/><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15350"/>
            <a:ext cx="8520600" cy="1912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600"/>
              <a:t>Composition-based Multi-Relational</a:t>
            </a:r>
            <a:endParaRPr sz="3600"/>
          </a:p>
          <a:p>
            <a:pPr indent="0" lvl="0" marL="0" rtl="0" algn="ctr">
              <a:spcBef>
                <a:spcPts val="0"/>
              </a:spcBef>
              <a:spcAft>
                <a:spcPts val="0"/>
              </a:spcAft>
              <a:buNone/>
            </a:pPr>
            <a:r>
              <a:rPr lang="en" sz="3600"/>
              <a:t>Graph Convolutional Networks</a:t>
            </a:r>
            <a:endParaRPr sz="3600"/>
          </a:p>
          <a:p>
            <a:pPr indent="0" lvl="0" marL="0" rtl="0" algn="ctr">
              <a:spcBef>
                <a:spcPts val="0"/>
              </a:spcBef>
              <a:spcAft>
                <a:spcPts val="0"/>
              </a:spcAft>
              <a:buNone/>
            </a:pPr>
            <a:r>
              <a:t/>
            </a:r>
            <a:endParaRPr sz="650"/>
          </a:p>
          <a:p>
            <a:pPr indent="0" lvl="0" marL="0" rtl="0" algn="ctr">
              <a:spcBef>
                <a:spcPts val="0"/>
              </a:spcBef>
              <a:spcAft>
                <a:spcPts val="0"/>
              </a:spcAft>
              <a:buNone/>
            </a:pPr>
            <a:r>
              <a:rPr lang="en" sz="2011">
                <a:solidFill>
                  <a:srgbClr val="000000"/>
                </a:solidFill>
              </a:rPr>
              <a:t>Shikhar Vashishth, Soumya Sanyal, Vikram Nitin, Partha Talukdar</a:t>
            </a:r>
            <a:endParaRPr sz="4411">
              <a:solidFill>
                <a:srgbClr val="000000"/>
              </a:solidFill>
            </a:endParaRPr>
          </a:p>
        </p:txBody>
      </p:sp>
      <p:sp>
        <p:nvSpPr>
          <p:cNvPr id="55" name="Google Shape;55;p13"/>
          <p:cNvSpPr txBox="1"/>
          <p:nvPr>
            <p:ph idx="1" type="subTitle"/>
          </p:nvPr>
        </p:nvSpPr>
        <p:spPr>
          <a:xfrm>
            <a:off x="311700" y="4073975"/>
            <a:ext cx="8520600" cy="10284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solidFill>
                  <a:srgbClr val="000000"/>
                </a:solidFill>
              </a:rPr>
              <a:t>Presented by - </a:t>
            </a:r>
            <a:r>
              <a:rPr lang="en">
                <a:solidFill>
                  <a:srgbClr val="000000"/>
                </a:solidFill>
              </a:rPr>
              <a:t>Sripath Mishra, Te-Lin Wu</a:t>
            </a:r>
            <a:endParaRPr>
              <a:solidFill>
                <a:srgbClr val="000000"/>
              </a:solidFill>
            </a:endParaRPr>
          </a:p>
          <a:p>
            <a:pPr indent="0" lvl="0" marL="0" rtl="0" algn="ctr">
              <a:spcBef>
                <a:spcPts val="0"/>
              </a:spcBef>
              <a:spcAft>
                <a:spcPts val="0"/>
              </a:spcAft>
              <a:buNone/>
            </a:pPr>
            <a:r>
              <a:t/>
            </a:r>
            <a:endParaRPr>
              <a:solidFill>
                <a:srgbClr val="000000"/>
              </a:solidFill>
            </a:endParaRPr>
          </a:p>
          <a:p>
            <a:pPr indent="0" lvl="0" marL="0" rtl="0" algn="ctr">
              <a:spcBef>
                <a:spcPts val="0"/>
              </a:spcBef>
              <a:spcAft>
                <a:spcPts val="0"/>
              </a:spcAft>
              <a:buNone/>
            </a:pPr>
            <a:r>
              <a:rPr lang="en">
                <a:solidFill>
                  <a:srgbClr val="000000"/>
                </a:solidFill>
              </a:rPr>
              <a:t>01/19, CS249, Winter 2021</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Char char="●"/>
            </a:pPr>
            <a:r>
              <a:rPr lang="en">
                <a:solidFill>
                  <a:srgbClr val="D9D9D9"/>
                </a:solidFill>
              </a:rPr>
              <a:t>Introduction</a:t>
            </a:r>
            <a:endParaRPr>
              <a:solidFill>
                <a:srgbClr val="D9D9D9"/>
              </a:solidFill>
            </a:endParaRPr>
          </a:p>
          <a:p>
            <a:pPr indent="-342900" lvl="0" marL="457200" rtl="0" algn="l">
              <a:spcBef>
                <a:spcPts val="0"/>
              </a:spcBef>
              <a:spcAft>
                <a:spcPts val="0"/>
              </a:spcAft>
              <a:buClr>
                <a:srgbClr val="000000"/>
              </a:buClr>
              <a:buSzPts val="1800"/>
              <a:buChar char="●"/>
            </a:pPr>
            <a:r>
              <a:rPr b="1" lang="en">
                <a:solidFill>
                  <a:srgbClr val="000000"/>
                </a:solidFill>
              </a:rPr>
              <a:t>Related Works</a:t>
            </a:r>
            <a:endParaRPr b="1">
              <a:solidFill>
                <a:srgbClr val="000000"/>
              </a:solidFill>
            </a:endParaRPr>
          </a:p>
          <a:p>
            <a:pPr indent="-342900" lvl="0" marL="457200" rtl="0" algn="l">
              <a:spcBef>
                <a:spcPts val="0"/>
              </a:spcBef>
              <a:spcAft>
                <a:spcPts val="0"/>
              </a:spcAft>
              <a:buClr>
                <a:srgbClr val="CCCCCC"/>
              </a:buClr>
              <a:buSzPts val="1800"/>
              <a:buChar char="●"/>
            </a:pPr>
            <a:r>
              <a:rPr lang="en">
                <a:solidFill>
                  <a:srgbClr val="CCCCCC"/>
                </a:solidFill>
              </a:rPr>
              <a:t>Background</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Main Method: CompGCN</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Experiments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Conclusions &amp; Summaries</a:t>
            </a:r>
            <a:endParaRPr>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chemeClr val="dk1"/>
              </a:buClr>
              <a:buSzPts val="1400"/>
              <a:buChar char="●"/>
            </a:pPr>
            <a:r>
              <a:rPr lang="en" sz="1400">
                <a:solidFill>
                  <a:schemeClr val="dk1"/>
                </a:solidFill>
              </a:rPr>
              <a:t>Graph Convolutional Networks</a:t>
            </a:r>
            <a:endParaRPr b="1" sz="1400">
              <a:solidFill>
                <a:schemeClr val="dk1"/>
              </a:solidFill>
            </a:endParaRPr>
          </a:p>
        </p:txBody>
      </p:sp>
      <p:pic>
        <p:nvPicPr>
          <p:cNvPr id="126" name="Google Shape;126;p23"/>
          <p:cNvPicPr preferRelativeResize="0"/>
          <p:nvPr/>
        </p:nvPicPr>
        <p:blipFill rotWithShape="1">
          <a:blip r:embed="rId3">
            <a:alphaModFix/>
          </a:blip>
          <a:srcRect b="41776" l="16276" r="18771" t="37118"/>
          <a:stretch/>
        </p:blipFill>
        <p:spPr>
          <a:xfrm>
            <a:off x="503000" y="1597375"/>
            <a:ext cx="8266349" cy="2205850"/>
          </a:xfrm>
          <a:prstGeom prst="rect">
            <a:avLst/>
          </a:prstGeom>
          <a:noFill/>
          <a:ln>
            <a:noFill/>
          </a:ln>
        </p:spPr>
      </p:pic>
      <p:sp>
        <p:nvSpPr>
          <p:cNvPr id="127" name="Google Shape;127;p23"/>
          <p:cNvSpPr txBox="1"/>
          <p:nvPr/>
        </p:nvSpPr>
        <p:spPr>
          <a:xfrm>
            <a:off x="733475" y="3803225"/>
            <a:ext cx="7805400" cy="845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lang="en" sz="1300">
                <a:solidFill>
                  <a:schemeClr val="dk1"/>
                </a:solidFill>
              </a:rPr>
              <a:t>Middle panel: </a:t>
            </a:r>
            <a:r>
              <a:rPr b="1" lang="en" sz="1300">
                <a:solidFill>
                  <a:schemeClr val="dk1"/>
                </a:solidFill>
              </a:rPr>
              <a:t>rooted subtree structures</a:t>
            </a:r>
            <a:r>
              <a:rPr lang="en" sz="1300">
                <a:solidFill>
                  <a:schemeClr val="dk1"/>
                </a:solidFill>
              </a:rPr>
              <a:t> (at the blue node) that the </a:t>
            </a:r>
            <a:r>
              <a:rPr i="1" lang="en" sz="1300">
                <a:solidFill>
                  <a:srgbClr val="CC0000"/>
                </a:solidFill>
              </a:rPr>
              <a:t>WL test</a:t>
            </a:r>
            <a:r>
              <a:rPr lang="en" sz="1300">
                <a:solidFill>
                  <a:schemeClr val="dk1"/>
                </a:solidFill>
              </a:rPr>
              <a:t> uses to distinguish different graphs. Right panel: if a GNN’s aggregation function captures the </a:t>
            </a:r>
            <a:r>
              <a:rPr i="1" lang="en" sz="1300">
                <a:solidFill>
                  <a:schemeClr val="dk1"/>
                </a:solidFill>
              </a:rPr>
              <a:t>full multiset </a:t>
            </a:r>
            <a:r>
              <a:rPr lang="en" sz="1300">
                <a:solidFill>
                  <a:schemeClr val="dk1"/>
                </a:solidFill>
              </a:rPr>
              <a:t>of node neighbors, the GNN can capture the rooted subtrees in a recursive manner and be as powerful as the WL test.</a:t>
            </a:r>
            <a:endParaRPr/>
          </a:p>
        </p:txBody>
      </p:sp>
      <p:sp>
        <p:nvSpPr>
          <p:cNvPr id="128" name="Google Shape;128;p23"/>
          <p:cNvSpPr txBox="1"/>
          <p:nvPr/>
        </p:nvSpPr>
        <p:spPr>
          <a:xfrm>
            <a:off x="7413025" y="4703625"/>
            <a:ext cx="168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t>
            </a:r>
            <a:r>
              <a:rPr lang="en">
                <a:solidFill>
                  <a:schemeClr val="dk1"/>
                </a:solidFill>
              </a:rPr>
              <a:t>Xu </a:t>
            </a:r>
            <a:r>
              <a:rPr lang="en">
                <a:solidFill>
                  <a:schemeClr val="dk1"/>
                </a:solidFill>
              </a:rPr>
              <a:t>et al., 2019</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chemeClr val="dk1"/>
              </a:buClr>
              <a:buSzPts val="1400"/>
              <a:buChar char="●"/>
            </a:pPr>
            <a:r>
              <a:rPr lang="en" sz="1400">
                <a:solidFill>
                  <a:schemeClr val="dk1"/>
                </a:solidFill>
              </a:rPr>
              <a:t>GCNs for Multi-Relational Graph</a:t>
            </a:r>
            <a:endParaRPr sz="1400">
              <a:solidFill>
                <a:schemeClr val="dk1"/>
              </a:solidFill>
            </a:endParaRPr>
          </a:p>
        </p:txBody>
      </p:sp>
      <p:pic>
        <p:nvPicPr>
          <p:cNvPr id="135" name="Google Shape;135;p24"/>
          <p:cNvPicPr preferRelativeResize="0"/>
          <p:nvPr/>
        </p:nvPicPr>
        <p:blipFill rotWithShape="1">
          <a:blip r:embed="rId3">
            <a:alphaModFix/>
          </a:blip>
          <a:srcRect b="52748" l="50001" r="13342" t="24556"/>
          <a:stretch/>
        </p:blipFill>
        <p:spPr>
          <a:xfrm>
            <a:off x="2022050" y="1538925"/>
            <a:ext cx="5099901" cy="2526026"/>
          </a:xfrm>
          <a:prstGeom prst="rect">
            <a:avLst/>
          </a:prstGeom>
          <a:noFill/>
          <a:ln>
            <a:noFill/>
          </a:ln>
        </p:spPr>
      </p:pic>
      <p:sp>
        <p:nvSpPr>
          <p:cNvPr id="136" name="Google Shape;136;p24"/>
          <p:cNvSpPr txBox="1"/>
          <p:nvPr/>
        </p:nvSpPr>
        <p:spPr>
          <a:xfrm>
            <a:off x="2591250" y="4006975"/>
            <a:ext cx="3961500" cy="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a:solidFill>
                  <a:schemeClr val="dk1"/>
                </a:solidFill>
              </a:rPr>
              <a:t>An example sentence annotated with semantic (top) and syntactic dependencies (bottom).</a:t>
            </a:r>
            <a:endParaRPr/>
          </a:p>
        </p:txBody>
      </p:sp>
      <p:sp>
        <p:nvSpPr>
          <p:cNvPr id="137" name="Google Shape;137;p24"/>
          <p:cNvSpPr txBox="1"/>
          <p:nvPr/>
        </p:nvSpPr>
        <p:spPr>
          <a:xfrm>
            <a:off x="6070875" y="47417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1400"/>
              </a:spcAft>
              <a:buNone/>
            </a:pPr>
            <a:r>
              <a:rPr lang="en">
                <a:solidFill>
                  <a:schemeClr val="dk1"/>
                </a:solidFill>
              </a:rPr>
              <a:t>[</a:t>
            </a:r>
            <a:r>
              <a:rPr lang="en">
                <a:solidFill>
                  <a:schemeClr val="dk1"/>
                </a:solidFill>
              </a:rPr>
              <a:t>Marcheggiani &amp; Titov (2017)]</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chemeClr val="dk1"/>
              </a:buClr>
              <a:buSzPts val="1400"/>
              <a:buChar char="●"/>
            </a:pPr>
            <a:r>
              <a:rPr lang="en" sz="1400">
                <a:solidFill>
                  <a:schemeClr val="dk1"/>
                </a:solidFill>
              </a:rPr>
              <a:t>GCNs for Multi-Relational Graphs</a:t>
            </a:r>
            <a:endParaRPr b="1" sz="1400">
              <a:solidFill>
                <a:schemeClr val="dk1"/>
              </a:solidFill>
            </a:endParaRPr>
          </a:p>
        </p:txBody>
      </p:sp>
      <p:sp>
        <p:nvSpPr>
          <p:cNvPr id="144" name="Google Shape;144;p25"/>
          <p:cNvSpPr txBox="1"/>
          <p:nvPr/>
        </p:nvSpPr>
        <p:spPr>
          <a:xfrm>
            <a:off x="4079075" y="2252438"/>
            <a:ext cx="4609800" cy="206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Clr>
                <a:schemeClr val="dk1"/>
              </a:buClr>
              <a:buSzPts val="1100"/>
              <a:buFont typeface="Arial"/>
              <a:buNone/>
            </a:pPr>
            <a:r>
              <a:rPr lang="en">
                <a:solidFill>
                  <a:schemeClr val="dk1"/>
                </a:solidFill>
              </a:rPr>
              <a:t>Update in the </a:t>
            </a:r>
            <a:r>
              <a:rPr b="1" lang="en">
                <a:solidFill>
                  <a:schemeClr val="dk1"/>
                </a:solidFill>
              </a:rPr>
              <a:t>R-GCN</a:t>
            </a:r>
            <a:r>
              <a:rPr lang="en">
                <a:solidFill>
                  <a:schemeClr val="dk1"/>
                </a:solidFill>
              </a:rPr>
              <a:t> model. </a:t>
            </a:r>
            <a:endParaRPr>
              <a:solidFill>
                <a:schemeClr val="dk1"/>
              </a:solidFill>
            </a:endParaRPr>
          </a:p>
          <a:p>
            <a:pPr indent="0" lvl="0" marL="0" rtl="0" algn="just">
              <a:lnSpc>
                <a:spcPct val="115000"/>
              </a:lnSpc>
              <a:spcBef>
                <a:spcPts val="1400"/>
              </a:spcBef>
              <a:spcAft>
                <a:spcPts val="1400"/>
              </a:spcAft>
              <a:buClr>
                <a:schemeClr val="dk1"/>
              </a:buClr>
              <a:buSzPts val="1100"/>
              <a:buFont typeface="Arial"/>
              <a:buNone/>
            </a:pPr>
            <a:r>
              <a:rPr lang="en">
                <a:solidFill>
                  <a:schemeClr val="dk1"/>
                </a:solidFill>
              </a:rPr>
              <a:t>Activations (d-dimensional vectors) from neighboring nodes (dark blue) are gathered and then transformed </a:t>
            </a:r>
            <a:r>
              <a:rPr b="1" i="1" lang="en">
                <a:solidFill>
                  <a:srgbClr val="3D85C6"/>
                </a:solidFill>
              </a:rPr>
              <a:t>for each relation type individually</a:t>
            </a:r>
            <a:r>
              <a:rPr lang="en">
                <a:solidFill>
                  <a:schemeClr val="dk1"/>
                </a:solidFill>
              </a:rPr>
              <a:t> (for both in- and outgoing edges). The resulting representation (green) is accumulated in a (normalized) sum and passed through an activation function (such as the ReLU).</a:t>
            </a:r>
            <a:endParaRPr sz="1800">
              <a:solidFill>
                <a:schemeClr val="dk1"/>
              </a:solidFill>
            </a:endParaRPr>
          </a:p>
        </p:txBody>
      </p:sp>
      <p:pic>
        <p:nvPicPr>
          <p:cNvPr id="145" name="Google Shape;145;p25"/>
          <p:cNvPicPr preferRelativeResize="0"/>
          <p:nvPr/>
        </p:nvPicPr>
        <p:blipFill rotWithShape="1">
          <a:blip r:embed="rId3">
            <a:alphaModFix/>
          </a:blip>
          <a:srcRect b="29990" l="12612" r="54948" t="22406"/>
          <a:stretch/>
        </p:blipFill>
        <p:spPr>
          <a:xfrm>
            <a:off x="777805" y="1550968"/>
            <a:ext cx="3152425" cy="3469623"/>
          </a:xfrm>
          <a:prstGeom prst="rect">
            <a:avLst/>
          </a:prstGeom>
          <a:noFill/>
          <a:ln>
            <a:noFill/>
          </a:ln>
        </p:spPr>
      </p:pic>
      <p:sp>
        <p:nvSpPr>
          <p:cNvPr id="146" name="Google Shape;146;p25"/>
          <p:cNvSpPr txBox="1"/>
          <p:nvPr/>
        </p:nvSpPr>
        <p:spPr>
          <a:xfrm>
            <a:off x="3822550" y="4620400"/>
            <a:ext cx="2468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
            </a:r>
            <a:r>
              <a:rPr lang="en">
                <a:solidFill>
                  <a:schemeClr val="dk1"/>
                </a:solidFill>
              </a:rPr>
              <a:t>Schlichtkrull </a:t>
            </a:r>
            <a:r>
              <a:rPr lang="en">
                <a:solidFill>
                  <a:schemeClr val="dk1"/>
                </a:solidFill>
              </a:rPr>
              <a:t>et al., 2017]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152" name="Google Shape;152;p26"/>
          <p:cNvSpPr txBox="1"/>
          <p:nvPr>
            <p:ph idx="1" type="body"/>
          </p:nvPr>
        </p:nvSpPr>
        <p:spPr>
          <a:xfrm>
            <a:off x="311700" y="10349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chemeClr val="dk1"/>
              </a:buClr>
              <a:buSzPts val="1400"/>
              <a:buChar char="●"/>
            </a:pPr>
            <a:r>
              <a:rPr lang="en" sz="1400">
                <a:solidFill>
                  <a:schemeClr val="dk1"/>
                </a:solidFill>
              </a:rPr>
              <a:t>Knowledge Graph Embedding</a:t>
            </a:r>
            <a:endParaRPr b="1" sz="1400">
              <a:solidFill>
                <a:schemeClr val="dk1"/>
              </a:solidFill>
            </a:endParaRPr>
          </a:p>
        </p:txBody>
      </p:sp>
      <p:pic>
        <p:nvPicPr>
          <p:cNvPr id="153" name="Google Shape;153;p26"/>
          <p:cNvPicPr preferRelativeResize="0"/>
          <p:nvPr/>
        </p:nvPicPr>
        <p:blipFill rotWithShape="1">
          <a:blip r:embed="rId3">
            <a:alphaModFix/>
          </a:blip>
          <a:srcRect b="26509" l="8532" r="8631" t="41682"/>
          <a:stretch/>
        </p:blipFill>
        <p:spPr>
          <a:xfrm>
            <a:off x="490287" y="1386825"/>
            <a:ext cx="8163424" cy="2507551"/>
          </a:xfrm>
          <a:prstGeom prst="rect">
            <a:avLst/>
          </a:prstGeom>
          <a:noFill/>
          <a:ln>
            <a:noFill/>
          </a:ln>
        </p:spPr>
      </p:pic>
      <p:sp>
        <p:nvSpPr>
          <p:cNvPr id="154" name="Google Shape;154;p26"/>
          <p:cNvSpPr txBox="1"/>
          <p:nvPr/>
        </p:nvSpPr>
        <p:spPr>
          <a:xfrm>
            <a:off x="573450" y="3894375"/>
            <a:ext cx="7997100" cy="7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lang="en" sz="1200">
                <a:solidFill>
                  <a:schemeClr val="dk1"/>
                </a:solidFill>
              </a:rPr>
              <a:t>In the </a:t>
            </a:r>
            <a:r>
              <a:rPr b="1" lang="en" sz="1200">
                <a:solidFill>
                  <a:schemeClr val="dk1"/>
                </a:solidFill>
              </a:rPr>
              <a:t>ConvE</a:t>
            </a:r>
            <a:r>
              <a:rPr lang="en" sz="1200">
                <a:solidFill>
                  <a:schemeClr val="dk1"/>
                </a:solidFill>
              </a:rPr>
              <a:t> model, the entity and relation embeddings are first reshaped and concatenated (steps 1, 2); the resulting matrix is then used as input to a convolutional layer (step 3); the resulting feature map tensor is vectorised and projected into a k-dimensional space (step 4) and matched with all candidate object embeddings (step 5).</a:t>
            </a:r>
            <a:endParaRPr sz="1600"/>
          </a:p>
        </p:txBody>
      </p:sp>
      <p:sp>
        <p:nvSpPr>
          <p:cNvPr id="155" name="Google Shape;155;p26"/>
          <p:cNvSpPr txBox="1"/>
          <p:nvPr/>
        </p:nvSpPr>
        <p:spPr>
          <a:xfrm>
            <a:off x="6849825" y="4688475"/>
            <a:ext cx="2211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400"/>
              </a:spcBef>
              <a:spcAft>
                <a:spcPts val="1400"/>
              </a:spcAft>
              <a:buNone/>
            </a:pPr>
            <a:r>
              <a:rPr lang="en">
                <a:solidFill>
                  <a:schemeClr val="dk1"/>
                </a:solidFill>
              </a:rPr>
              <a:t>[</a:t>
            </a:r>
            <a:r>
              <a:rPr lang="en">
                <a:solidFill>
                  <a:schemeClr val="dk1"/>
                </a:solidFill>
                <a:highlight>
                  <a:srgbClr val="FFFFFF"/>
                </a:highlight>
              </a:rPr>
              <a:t>Dettmers </a:t>
            </a:r>
            <a:r>
              <a:rPr lang="en">
                <a:solidFill>
                  <a:schemeClr val="dk1"/>
                </a:solidFill>
              </a:rPr>
              <a:t>et al., 2018]</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Char char="●"/>
            </a:pPr>
            <a:r>
              <a:rPr lang="en">
                <a:solidFill>
                  <a:srgbClr val="D9D9D9"/>
                </a:solidFill>
              </a:rPr>
              <a:t>Introduction</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Related Works</a:t>
            </a:r>
            <a:endParaRPr>
              <a:solidFill>
                <a:srgbClr val="D9D9D9"/>
              </a:solidFill>
            </a:endParaRPr>
          </a:p>
          <a:p>
            <a:pPr indent="-342900" lvl="0" marL="457200" rtl="0" algn="l">
              <a:spcBef>
                <a:spcPts val="0"/>
              </a:spcBef>
              <a:spcAft>
                <a:spcPts val="0"/>
              </a:spcAft>
              <a:buClr>
                <a:srgbClr val="000000"/>
              </a:buClr>
              <a:buSzPts val="1800"/>
              <a:buChar char="●"/>
            </a:pPr>
            <a:r>
              <a:rPr b="1" lang="en">
                <a:solidFill>
                  <a:srgbClr val="000000"/>
                </a:solidFill>
              </a:rPr>
              <a:t>Background</a:t>
            </a:r>
            <a:endParaRPr b="1">
              <a:solidFill>
                <a:srgbClr val="000000"/>
              </a:solidFill>
            </a:endParaRPr>
          </a:p>
          <a:p>
            <a:pPr indent="-342900" lvl="0" marL="457200" rtl="0" algn="l">
              <a:spcBef>
                <a:spcPts val="0"/>
              </a:spcBef>
              <a:spcAft>
                <a:spcPts val="0"/>
              </a:spcAft>
              <a:buClr>
                <a:srgbClr val="D9D9D9"/>
              </a:buClr>
              <a:buSzPts val="1800"/>
              <a:buChar char="●"/>
            </a:pPr>
            <a:r>
              <a:rPr lang="en">
                <a:solidFill>
                  <a:srgbClr val="D9D9D9"/>
                </a:solidFill>
              </a:rPr>
              <a:t>Main Method: CompGCN</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Experiments</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Conclusions &amp; Summaries</a:t>
            </a:r>
            <a:endParaRPr>
              <a:solidFill>
                <a:srgbClr val="D9D9D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GCN on Undirected Graphs</a:t>
            </a:r>
            <a:endParaRPr b="1"/>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1200"/>
              </a:spcBef>
              <a:spcAft>
                <a:spcPts val="0"/>
              </a:spcAft>
              <a:buClr>
                <a:schemeClr val="dk1"/>
              </a:buClr>
              <a:buSzPts val="1800"/>
              <a:buChar char="●"/>
            </a:pPr>
            <a:r>
              <a:rPr lang="en">
                <a:solidFill>
                  <a:schemeClr val="dk1"/>
                </a:solidFill>
              </a:rPr>
              <a:t>Undirected Graph: </a:t>
            </a:r>
            <a:r>
              <a:rPr lang="en">
                <a:solidFill>
                  <a:schemeClr val="dk1"/>
                </a:solidFill>
              </a:rPr>
              <a:t>G = (V, E, X) </a:t>
            </a:r>
            <a:endParaRPr>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V: set of vertices</a:t>
            </a:r>
            <a:endParaRPr>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E: set of edges </a:t>
            </a:r>
            <a:endParaRPr>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X ∈ R</a:t>
            </a:r>
            <a:r>
              <a:rPr baseline="30000" lang="en">
                <a:solidFill>
                  <a:schemeClr val="dk1"/>
                </a:solidFill>
              </a:rPr>
              <a:t>|v|*d0 </a:t>
            </a:r>
            <a:r>
              <a:rPr lang="en">
                <a:solidFill>
                  <a:schemeClr val="dk1"/>
                </a:solidFill>
              </a:rPr>
              <a:t>: </a:t>
            </a:r>
            <a:r>
              <a:rPr lang="en">
                <a:solidFill>
                  <a:schemeClr val="dk1"/>
                </a:solidFill>
              </a:rPr>
              <a:t>d</a:t>
            </a:r>
            <a:r>
              <a:rPr baseline="-25000" lang="en">
                <a:solidFill>
                  <a:schemeClr val="dk1"/>
                </a:solidFill>
              </a:rPr>
              <a:t>0</a:t>
            </a:r>
            <a:r>
              <a:rPr lang="en">
                <a:solidFill>
                  <a:schemeClr val="dk1"/>
                </a:solidFill>
              </a:rPr>
              <a:t>-dimensional input features of each node</a:t>
            </a:r>
            <a:endParaRPr>
              <a:solidFill>
                <a:schemeClr val="dk1"/>
              </a:solidFill>
            </a:endParaRPr>
          </a:p>
          <a:p>
            <a:pPr indent="0" lvl="0" marL="0" rtl="0" algn="just">
              <a:spcBef>
                <a:spcPts val="1200"/>
              </a:spcBef>
              <a:spcAft>
                <a:spcPts val="0"/>
              </a:spcAft>
              <a:buNone/>
            </a:pPr>
            <a:r>
              <a:t/>
            </a:r>
            <a:endParaRPr sz="100">
              <a:solidFill>
                <a:schemeClr val="dk1"/>
              </a:solidFill>
            </a:endParaRPr>
          </a:p>
          <a:p>
            <a:pPr indent="-342900" lvl="0" marL="457200" rtl="0" algn="just">
              <a:spcBef>
                <a:spcPts val="1200"/>
              </a:spcBef>
              <a:spcAft>
                <a:spcPts val="0"/>
              </a:spcAft>
              <a:buClr>
                <a:schemeClr val="dk1"/>
              </a:buClr>
              <a:buSzPts val="1800"/>
              <a:buChar char="●"/>
            </a:pPr>
            <a:r>
              <a:rPr lang="en">
                <a:solidFill>
                  <a:schemeClr val="dk1"/>
                </a:solidFill>
              </a:rPr>
              <a:t>The node representation for a single GCN layer: H = f(ẬXW)</a:t>
            </a:r>
            <a:endParaRPr>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Ậ = D</a:t>
            </a:r>
            <a:r>
              <a:rPr baseline="30000" lang="en">
                <a:solidFill>
                  <a:schemeClr val="dk1"/>
                </a:solidFill>
              </a:rPr>
              <a:t>-1/2</a:t>
            </a:r>
            <a:r>
              <a:rPr lang="en">
                <a:solidFill>
                  <a:schemeClr val="dk1"/>
                </a:solidFill>
              </a:rPr>
              <a:t>(A+I)D</a:t>
            </a:r>
            <a:r>
              <a:rPr baseline="30000" lang="en">
                <a:solidFill>
                  <a:schemeClr val="dk1"/>
                </a:solidFill>
              </a:rPr>
              <a:t>+1/2</a:t>
            </a:r>
            <a:r>
              <a:rPr lang="en">
                <a:solidFill>
                  <a:schemeClr val="dk1"/>
                </a:solidFill>
              </a:rPr>
              <a:t> </a:t>
            </a:r>
            <a:endParaRPr>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D</a:t>
            </a:r>
            <a:r>
              <a:rPr baseline="-25000" lang="en">
                <a:solidFill>
                  <a:schemeClr val="dk1"/>
                </a:solidFill>
              </a:rPr>
              <a:t>ii </a:t>
            </a:r>
            <a:r>
              <a:rPr lang="en">
                <a:solidFill>
                  <a:schemeClr val="dk1"/>
                </a:solidFill>
              </a:rPr>
              <a:t>= ∑</a:t>
            </a:r>
            <a:r>
              <a:rPr baseline="-25000" lang="en">
                <a:solidFill>
                  <a:schemeClr val="dk1"/>
                </a:solidFill>
              </a:rPr>
              <a:t>j</a:t>
            </a:r>
            <a:r>
              <a:rPr lang="en">
                <a:solidFill>
                  <a:schemeClr val="dk1"/>
                </a:solidFill>
              </a:rPr>
              <a:t>(A+I)</a:t>
            </a:r>
            <a:r>
              <a:rPr baseline="-25000" lang="en">
                <a:solidFill>
                  <a:schemeClr val="dk1"/>
                </a:solidFill>
              </a:rPr>
              <a:t>ij</a:t>
            </a:r>
            <a:r>
              <a:rPr lang="en">
                <a:solidFill>
                  <a:schemeClr val="dk1"/>
                </a:solidFill>
              </a:rPr>
              <a:t> ,</a:t>
            </a:r>
            <a:endParaRPr>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W ∈ R</a:t>
            </a:r>
            <a:r>
              <a:rPr baseline="30000" lang="en">
                <a:solidFill>
                  <a:schemeClr val="dk1"/>
                </a:solidFill>
              </a:rPr>
              <a:t>d0xd1</a:t>
            </a:r>
            <a:endParaRPr baseline="30000">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f</a:t>
            </a:r>
            <a:r>
              <a:rPr lang="en">
                <a:solidFill>
                  <a:schemeClr val="dk1"/>
                </a:solidFill>
              </a:rPr>
              <a:t>: some activation function</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GCN on Multi-Relational Graphs</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1200"/>
              </a:spcBef>
              <a:spcAft>
                <a:spcPts val="0"/>
              </a:spcAft>
              <a:buClr>
                <a:schemeClr val="dk1"/>
              </a:buClr>
              <a:buSzPts val="1800"/>
              <a:buChar char="●"/>
            </a:pPr>
            <a:r>
              <a:rPr lang="en">
                <a:solidFill>
                  <a:schemeClr val="dk1"/>
                </a:solidFill>
              </a:rPr>
              <a:t>Multi-Relational Graph: G = (V, R, E, X)</a:t>
            </a:r>
            <a:endParaRPr>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R: set of relations</a:t>
            </a:r>
            <a:endParaRPr>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(u, v, r): relation r ∈ R from node u to v. </a:t>
            </a:r>
            <a:endParaRPr>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Inverse edge: (v, u, r</a:t>
            </a:r>
            <a:r>
              <a:rPr baseline="30000" lang="en">
                <a:solidFill>
                  <a:schemeClr val="dk1"/>
                </a:solidFill>
              </a:rPr>
              <a:t>-1</a:t>
            </a:r>
            <a:r>
              <a:rPr lang="en">
                <a:solidFill>
                  <a:schemeClr val="dk1"/>
                </a:solidFill>
              </a:rPr>
              <a:t>)</a:t>
            </a:r>
            <a:endParaRPr>
              <a:solidFill>
                <a:schemeClr val="dk1"/>
              </a:solidFill>
            </a:endParaRPr>
          </a:p>
          <a:p>
            <a:pPr indent="0" lvl="0" marL="0" rtl="0" algn="just">
              <a:spcBef>
                <a:spcPts val="1200"/>
              </a:spcBef>
              <a:spcAft>
                <a:spcPts val="0"/>
              </a:spcAft>
              <a:buNone/>
            </a:pPr>
            <a:r>
              <a:t/>
            </a:r>
            <a:endParaRPr sz="100">
              <a:solidFill>
                <a:schemeClr val="dk1"/>
              </a:solidFill>
            </a:endParaRPr>
          </a:p>
          <a:p>
            <a:pPr indent="-342900" lvl="0" marL="457200" rtl="0" algn="just">
              <a:spcBef>
                <a:spcPts val="1200"/>
              </a:spcBef>
              <a:spcAft>
                <a:spcPts val="0"/>
              </a:spcAft>
              <a:buClr>
                <a:schemeClr val="dk1"/>
              </a:buClr>
              <a:buSzPts val="1800"/>
              <a:buChar char="●"/>
            </a:pPr>
            <a:r>
              <a:rPr lang="en">
                <a:solidFill>
                  <a:schemeClr val="dk1"/>
                </a:solidFill>
              </a:rPr>
              <a:t>k-th layer representations of a relational graph: H</a:t>
            </a:r>
            <a:r>
              <a:rPr baseline="30000" lang="en">
                <a:solidFill>
                  <a:schemeClr val="dk1"/>
                </a:solidFill>
              </a:rPr>
              <a:t>k+1</a:t>
            </a:r>
            <a:r>
              <a:rPr lang="en">
                <a:solidFill>
                  <a:schemeClr val="dk1"/>
                </a:solidFill>
              </a:rPr>
              <a:t>=f(ẬH</a:t>
            </a:r>
            <a:r>
              <a:rPr baseline="30000" lang="en">
                <a:solidFill>
                  <a:schemeClr val="dk1"/>
                </a:solidFill>
              </a:rPr>
              <a:t>k</a:t>
            </a:r>
            <a:r>
              <a:rPr lang="en">
                <a:solidFill>
                  <a:schemeClr val="dk1"/>
                </a:solidFill>
              </a:rPr>
              <a:t>W</a:t>
            </a:r>
            <a:r>
              <a:rPr baseline="30000" lang="en">
                <a:solidFill>
                  <a:schemeClr val="dk1"/>
                </a:solidFill>
              </a:rPr>
              <a:t>k</a:t>
            </a:r>
            <a:r>
              <a:rPr baseline="-25000" lang="en">
                <a:solidFill>
                  <a:schemeClr val="dk1"/>
                </a:solidFill>
              </a:rPr>
              <a:t>r</a:t>
            </a:r>
            <a:r>
              <a:rPr lang="en">
                <a:solidFill>
                  <a:schemeClr val="dk1"/>
                </a:solidFill>
              </a:rPr>
              <a:t>)</a:t>
            </a:r>
            <a:endParaRPr>
              <a:solidFill>
                <a:schemeClr val="dk1"/>
              </a:solidFill>
            </a:endParaRPr>
          </a:p>
          <a:p>
            <a:pPr indent="-317500" lvl="1" marL="914400" rtl="0" algn="just">
              <a:spcBef>
                <a:spcPts val="0"/>
              </a:spcBef>
              <a:spcAft>
                <a:spcPts val="0"/>
              </a:spcAft>
              <a:buClr>
                <a:schemeClr val="dk1"/>
              </a:buClr>
              <a:buSzPts val="1400"/>
              <a:buChar char="○"/>
            </a:pPr>
            <a:r>
              <a:rPr lang="en">
                <a:solidFill>
                  <a:schemeClr val="dk1"/>
                </a:solidFill>
              </a:rPr>
              <a:t>W</a:t>
            </a:r>
            <a:r>
              <a:rPr baseline="30000" lang="en">
                <a:solidFill>
                  <a:schemeClr val="dk1"/>
                </a:solidFill>
              </a:rPr>
              <a:t>k</a:t>
            </a:r>
            <a:r>
              <a:rPr baseline="-25000" lang="en">
                <a:solidFill>
                  <a:schemeClr val="dk1"/>
                </a:solidFill>
              </a:rPr>
              <a:t>r </a:t>
            </a:r>
            <a:r>
              <a:rPr lang="en">
                <a:solidFill>
                  <a:schemeClr val="dk1"/>
                </a:solidFill>
              </a:rPr>
              <a:t>: relation-specific parameters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Char char="●"/>
            </a:pPr>
            <a:r>
              <a:rPr lang="en">
                <a:solidFill>
                  <a:srgbClr val="D9D9D9"/>
                </a:solidFill>
              </a:rPr>
              <a:t>Introduction</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Related Works</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Background</a:t>
            </a:r>
            <a:endParaRPr>
              <a:solidFill>
                <a:srgbClr val="D9D9D9"/>
              </a:solidFill>
            </a:endParaRPr>
          </a:p>
          <a:p>
            <a:pPr indent="-342900" lvl="0" marL="457200" rtl="0" algn="l">
              <a:spcBef>
                <a:spcPts val="0"/>
              </a:spcBef>
              <a:spcAft>
                <a:spcPts val="0"/>
              </a:spcAft>
              <a:buClr>
                <a:srgbClr val="000000"/>
              </a:buClr>
              <a:buSzPts val="1800"/>
              <a:buChar char="●"/>
            </a:pPr>
            <a:r>
              <a:rPr b="1" lang="en">
                <a:solidFill>
                  <a:srgbClr val="000000"/>
                </a:solidFill>
              </a:rPr>
              <a:t>Main Method: CompGCN</a:t>
            </a:r>
            <a:endParaRPr b="1">
              <a:solidFill>
                <a:srgbClr val="000000"/>
              </a:solidFill>
            </a:endParaRPr>
          </a:p>
          <a:p>
            <a:pPr indent="-342900" lvl="0" marL="457200" rtl="0" algn="l">
              <a:spcBef>
                <a:spcPts val="0"/>
              </a:spcBef>
              <a:spcAft>
                <a:spcPts val="0"/>
              </a:spcAft>
              <a:buClr>
                <a:srgbClr val="D9D9D9"/>
              </a:buClr>
              <a:buSzPts val="1800"/>
              <a:buChar char="●"/>
            </a:pPr>
            <a:r>
              <a:rPr lang="en">
                <a:solidFill>
                  <a:srgbClr val="D9D9D9"/>
                </a:solidFill>
              </a:rPr>
              <a:t>Experiments</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Conclusions &amp; Summaries</a:t>
            </a:r>
            <a:endParaRPr>
              <a:solidFill>
                <a:srgbClr val="D9D9D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pic>
        <p:nvPicPr>
          <p:cNvPr id="185" name="Google Shape;185;p31"/>
          <p:cNvPicPr preferRelativeResize="0"/>
          <p:nvPr/>
        </p:nvPicPr>
        <p:blipFill>
          <a:blip r:embed="rId3">
            <a:alphaModFix/>
          </a:blip>
          <a:stretch>
            <a:fillRect/>
          </a:stretch>
        </p:blipFill>
        <p:spPr>
          <a:xfrm>
            <a:off x="4569700" y="1093925"/>
            <a:ext cx="4225000" cy="3903676"/>
          </a:xfrm>
          <a:prstGeom prst="rect">
            <a:avLst/>
          </a:prstGeom>
          <a:noFill/>
          <a:ln>
            <a:noFill/>
          </a:ln>
        </p:spPr>
      </p:pic>
      <p:pic>
        <p:nvPicPr>
          <p:cNvPr id="186" name="Google Shape;186;p31"/>
          <p:cNvPicPr preferRelativeResize="0"/>
          <p:nvPr/>
        </p:nvPicPr>
        <p:blipFill>
          <a:blip r:embed="rId4">
            <a:alphaModFix/>
          </a:blip>
          <a:stretch>
            <a:fillRect/>
          </a:stretch>
        </p:blipFill>
        <p:spPr>
          <a:xfrm>
            <a:off x="349300" y="1180641"/>
            <a:ext cx="4135500" cy="3730235"/>
          </a:xfrm>
          <a:prstGeom prst="rect">
            <a:avLst/>
          </a:prstGeom>
          <a:noFill/>
          <a:ln>
            <a:noFill/>
          </a:ln>
        </p:spPr>
      </p:pic>
      <p:pic>
        <p:nvPicPr>
          <p:cNvPr id="187" name="Google Shape;187;p31"/>
          <p:cNvPicPr preferRelativeResize="0"/>
          <p:nvPr/>
        </p:nvPicPr>
        <p:blipFill>
          <a:blip r:embed="rId5">
            <a:alphaModFix/>
          </a:blip>
          <a:stretch>
            <a:fillRect/>
          </a:stretch>
        </p:blipFill>
        <p:spPr>
          <a:xfrm>
            <a:off x="4651500" y="1093925"/>
            <a:ext cx="4225000" cy="390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Related Works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Background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Main Method: CompGCN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Experiments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Conclusions &amp; Summaries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pic>
        <p:nvPicPr>
          <p:cNvPr id="193" name="Google Shape;193;p32"/>
          <p:cNvPicPr preferRelativeResize="0"/>
          <p:nvPr/>
        </p:nvPicPr>
        <p:blipFill>
          <a:blip r:embed="rId3">
            <a:alphaModFix/>
          </a:blip>
          <a:stretch>
            <a:fillRect/>
          </a:stretch>
        </p:blipFill>
        <p:spPr>
          <a:xfrm>
            <a:off x="4569700" y="1093925"/>
            <a:ext cx="4225000" cy="3903676"/>
          </a:xfrm>
          <a:prstGeom prst="rect">
            <a:avLst/>
          </a:prstGeom>
          <a:noFill/>
          <a:ln>
            <a:noFill/>
          </a:ln>
        </p:spPr>
      </p:pic>
      <p:pic>
        <p:nvPicPr>
          <p:cNvPr id="194" name="Google Shape;194;p32"/>
          <p:cNvPicPr preferRelativeResize="0"/>
          <p:nvPr/>
        </p:nvPicPr>
        <p:blipFill>
          <a:blip r:embed="rId4">
            <a:alphaModFix/>
          </a:blip>
          <a:stretch>
            <a:fillRect/>
          </a:stretch>
        </p:blipFill>
        <p:spPr>
          <a:xfrm>
            <a:off x="349300" y="1180641"/>
            <a:ext cx="4135500" cy="3730235"/>
          </a:xfrm>
          <a:prstGeom prst="rect">
            <a:avLst/>
          </a:prstGeom>
          <a:noFill/>
          <a:ln>
            <a:noFill/>
          </a:ln>
        </p:spPr>
      </p:pic>
      <p:pic>
        <p:nvPicPr>
          <p:cNvPr id="195" name="Google Shape;195;p32"/>
          <p:cNvPicPr preferRelativeResize="0"/>
          <p:nvPr/>
        </p:nvPicPr>
        <p:blipFill>
          <a:blip r:embed="rId5">
            <a:alphaModFix/>
          </a:blip>
          <a:stretch>
            <a:fillRect/>
          </a:stretch>
        </p:blipFill>
        <p:spPr>
          <a:xfrm>
            <a:off x="4651500" y="1093925"/>
            <a:ext cx="4225000" cy="3903675"/>
          </a:xfrm>
          <a:prstGeom prst="rect">
            <a:avLst/>
          </a:prstGeom>
          <a:noFill/>
          <a:ln>
            <a:noFill/>
          </a:ln>
        </p:spPr>
      </p:pic>
      <p:sp>
        <p:nvSpPr>
          <p:cNvPr id="196" name="Google Shape;196;p32"/>
          <p:cNvSpPr txBox="1"/>
          <p:nvPr/>
        </p:nvSpPr>
        <p:spPr>
          <a:xfrm>
            <a:off x="4111700" y="2830513"/>
            <a:ext cx="4896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rPr>
              <a:t>A KG Triplet (E</a:t>
            </a:r>
            <a:r>
              <a:rPr lang="en">
                <a:solidFill>
                  <a:srgbClr val="0000FF"/>
                </a:solidFill>
              </a:rPr>
              <a:t>1</a:t>
            </a:r>
            <a:r>
              <a:rPr lang="en" sz="1800">
                <a:solidFill>
                  <a:srgbClr val="0000FF"/>
                </a:solidFill>
              </a:rPr>
              <a:t>, R, E</a:t>
            </a:r>
            <a:r>
              <a:rPr lang="en">
                <a:solidFill>
                  <a:srgbClr val="0000FF"/>
                </a:solidFill>
              </a:rPr>
              <a:t>2</a:t>
            </a:r>
            <a:r>
              <a:rPr lang="en" sz="1800">
                <a:solidFill>
                  <a:srgbClr val="0000FF"/>
                </a:solidFill>
              </a:rPr>
              <a:t>):</a:t>
            </a:r>
            <a:endParaRPr sz="1800">
              <a:solidFill>
                <a:srgbClr val="0000FF"/>
              </a:solidFill>
            </a:endParaRPr>
          </a:p>
          <a:p>
            <a:pPr indent="-317500" lvl="0" marL="457200" rtl="0" algn="l">
              <a:spcBef>
                <a:spcPts val="0"/>
              </a:spcBef>
              <a:spcAft>
                <a:spcPts val="0"/>
              </a:spcAft>
              <a:buClr>
                <a:srgbClr val="0000FF"/>
              </a:buClr>
              <a:buSzPts val="1400"/>
              <a:buChar char="●"/>
            </a:pPr>
            <a:r>
              <a:rPr lang="en">
                <a:solidFill>
                  <a:srgbClr val="0000FF"/>
                </a:solidFill>
              </a:rPr>
              <a:t>Eg. (The Dark Knight, Directed by, Christopher Nolan)</a:t>
            </a:r>
            <a:endParaRPr>
              <a:solidFill>
                <a:srgbClr val="0000FF"/>
              </a:solidFill>
            </a:endParaRPr>
          </a:p>
        </p:txBody>
      </p:sp>
      <p:sp>
        <p:nvSpPr>
          <p:cNvPr id="197" name="Google Shape;197;p32"/>
          <p:cNvSpPr/>
          <p:nvPr/>
        </p:nvSpPr>
        <p:spPr>
          <a:xfrm>
            <a:off x="2370426" y="3262475"/>
            <a:ext cx="9237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32"/>
          <p:cNvCxnSpPr>
            <a:stCxn id="197" idx="3"/>
            <a:endCxn id="196" idx="1"/>
          </p:cNvCxnSpPr>
          <p:nvPr/>
        </p:nvCxnSpPr>
        <p:spPr>
          <a:xfrm flipH="1" rot="10800000">
            <a:off x="3294126" y="3169025"/>
            <a:ext cx="817500" cy="379800"/>
          </a:xfrm>
          <a:prstGeom prst="straightConnector1">
            <a:avLst/>
          </a:prstGeom>
          <a:noFill/>
          <a:ln cap="flat" cmpd="sng" w="19050">
            <a:solidFill>
              <a:srgbClr val="0000FF"/>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pic>
        <p:nvPicPr>
          <p:cNvPr id="204" name="Google Shape;204;p33"/>
          <p:cNvPicPr preferRelativeResize="0"/>
          <p:nvPr/>
        </p:nvPicPr>
        <p:blipFill>
          <a:blip r:embed="rId3">
            <a:alphaModFix/>
          </a:blip>
          <a:stretch>
            <a:fillRect/>
          </a:stretch>
        </p:blipFill>
        <p:spPr>
          <a:xfrm>
            <a:off x="4569700" y="1093925"/>
            <a:ext cx="4225000" cy="3903676"/>
          </a:xfrm>
          <a:prstGeom prst="rect">
            <a:avLst/>
          </a:prstGeom>
          <a:noFill/>
          <a:ln>
            <a:noFill/>
          </a:ln>
        </p:spPr>
      </p:pic>
      <p:pic>
        <p:nvPicPr>
          <p:cNvPr id="205" name="Google Shape;205;p33"/>
          <p:cNvPicPr preferRelativeResize="0"/>
          <p:nvPr/>
        </p:nvPicPr>
        <p:blipFill>
          <a:blip r:embed="rId4">
            <a:alphaModFix/>
          </a:blip>
          <a:stretch>
            <a:fillRect/>
          </a:stretch>
        </p:blipFill>
        <p:spPr>
          <a:xfrm>
            <a:off x="349300" y="1180641"/>
            <a:ext cx="4135500" cy="3730235"/>
          </a:xfrm>
          <a:prstGeom prst="rect">
            <a:avLst/>
          </a:prstGeom>
          <a:noFill/>
          <a:ln>
            <a:noFill/>
          </a:ln>
        </p:spPr>
      </p:pic>
      <p:pic>
        <p:nvPicPr>
          <p:cNvPr id="206" name="Google Shape;206;p33"/>
          <p:cNvPicPr preferRelativeResize="0"/>
          <p:nvPr/>
        </p:nvPicPr>
        <p:blipFill>
          <a:blip r:embed="rId5">
            <a:alphaModFix/>
          </a:blip>
          <a:stretch>
            <a:fillRect/>
          </a:stretch>
        </p:blipFill>
        <p:spPr>
          <a:xfrm>
            <a:off x="4651500" y="1093925"/>
            <a:ext cx="4225000" cy="3903675"/>
          </a:xfrm>
          <a:prstGeom prst="rect">
            <a:avLst/>
          </a:prstGeom>
          <a:noFill/>
          <a:ln>
            <a:noFill/>
          </a:ln>
        </p:spPr>
      </p:pic>
      <p:sp>
        <p:nvSpPr>
          <p:cNvPr id="207" name="Google Shape;207;p33"/>
          <p:cNvSpPr/>
          <p:nvPr/>
        </p:nvSpPr>
        <p:spPr>
          <a:xfrm>
            <a:off x="2062150" y="2293675"/>
            <a:ext cx="791700" cy="19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p:nvPr/>
        </p:nvSpPr>
        <p:spPr>
          <a:xfrm>
            <a:off x="717299" y="2381250"/>
            <a:ext cx="665700" cy="19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3"/>
          <p:cNvSpPr/>
          <p:nvPr/>
        </p:nvSpPr>
        <p:spPr>
          <a:xfrm>
            <a:off x="1750425" y="3678600"/>
            <a:ext cx="847800" cy="19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3"/>
          <p:cNvCxnSpPr>
            <a:stCxn id="208" idx="2"/>
          </p:cNvCxnSpPr>
          <p:nvPr/>
        </p:nvCxnSpPr>
        <p:spPr>
          <a:xfrm flipH="1">
            <a:off x="652049" y="2571750"/>
            <a:ext cx="398100" cy="1436100"/>
          </a:xfrm>
          <a:prstGeom prst="straightConnector1">
            <a:avLst/>
          </a:prstGeom>
          <a:noFill/>
          <a:ln cap="flat" cmpd="sng" w="19050">
            <a:solidFill>
              <a:srgbClr val="FF0000"/>
            </a:solidFill>
            <a:prstDash val="solid"/>
            <a:round/>
            <a:headEnd len="med" w="med" type="none"/>
            <a:tailEnd len="med" w="med" type="triangle"/>
          </a:ln>
        </p:spPr>
      </p:cxnSp>
      <p:cxnSp>
        <p:nvCxnSpPr>
          <p:cNvPr id="211" name="Google Shape;211;p33"/>
          <p:cNvCxnSpPr>
            <a:stCxn id="207" idx="2"/>
            <a:endCxn id="212" idx="0"/>
          </p:cNvCxnSpPr>
          <p:nvPr/>
        </p:nvCxnSpPr>
        <p:spPr>
          <a:xfrm flipH="1">
            <a:off x="929200" y="2484175"/>
            <a:ext cx="1528800" cy="1583100"/>
          </a:xfrm>
          <a:prstGeom prst="straightConnector1">
            <a:avLst/>
          </a:prstGeom>
          <a:noFill/>
          <a:ln cap="flat" cmpd="sng" w="19050">
            <a:solidFill>
              <a:srgbClr val="FF0000"/>
            </a:solidFill>
            <a:prstDash val="solid"/>
            <a:round/>
            <a:headEnd len="med" w="med" type="none"/>
            <a:tailEnd len="med" w="med" type="triangle"/>
          </a:ln>
        </p:spPr>
      </p:cxnSp>
      <p:cxnSp>
        <p:nvCxnSpPr>
          <p:cNvPr id="213" name="Google Shape;213;p33"/>
          <p:cNvCxnSpPr>
            <a:stCxn id="209" idx="2"/>
            <a:endCxn id="212" idx="3"/>
          </p:cNvCxnSpPr>
          <p:nvPr/>
        </p:nvCxnSpPr>
        <p:spPr>
          <a:xfrm flipH="1">
            <a:off x="1682325" y="3869100"/>
            <a:ext cx="492000" cy="319500"/>
          </a:xfrm>
          <a:prstGeom prst="straightConnector1">
            <a:avLst/>
          </a:prstGeom>
          <a:noFill/>
          <a:ln cap="flat" cmpd="sng" w="19050">
            <a:solidFill>
              <a:srgbClr val="FF0000"/>
            </a:solidFill>
            <a:prstDash val="solid"/>
            <a:round/>
            <a:headEnd len="med" w="med" type="none"/>
            <a:tailEnd len="med" w="med" type="triangle"/>
          </a:ln>
        </p:spPr>
      </p:cxnSp>
      <p:sp>
        <p:nvSpPr>
          <p:cNvPr id="212" name="Google Shape;212;p33"/>
          <p:cNvSpPr txBox="1"/>
          <p:nvPr/>
        </p:nvSpPr>
        <p:spPr>
          <a:xfrm>
            <a:off x="176300" y="4067375"/>
            <a:ext cx="1506000" cy="2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solidFill>
                  <a:srgbClr val="FF0000"/>
                </a:solidFill>
              </a:rPr>
              <a:t>Inverse Relations</a:t>
            </a:r>
            <a:endParaRPr i="1" sz="13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pic>
        <p:nvPicPr>
          <p:cNvPr id="219" name="Google Shape;219;p34"/>
          <p:cNvPicPr preferRelativeResize="0"/>
          <p:nvPr/>
        </p:nvPicPr>
        <p:blipFill>
          <a:blip r:embed="rId3">
            <a:alphaModFix/>
          </a:blip>
          <a:stretch>
            <a:fillRect/>
          </a:stretch>
        </p:blipFill>
        <p:spPr>
          <a:xfrm>
            <a:off x="4569700" y="1093925"/>
            <a:ext cx="4225000" cy="3903676"/>
          </a:xfrm>
          <a:prstGeom prst="rect">
            <a:avLst/>
          </a:prstGeom>
          <a:noFill/>
          <a:ln>
            <a:noFill/>
          </a:ln>
        </p:spPr>
      </p:pic>
      <p:pic>
        <p:nvPicPr>
          <p:cNvPr id="220" name="Google Shape;220;p34"/>
          <p:cNvPicPr preferRelativeResize="0"/>
          <p:nvPr/>
        </p:nvPicPr>
        <p:blipFill>
          <a:blip r:embed="rId4">
            <a:alphaModFix/>
          </a:blip>
          <a:stretch>
            <a:fillRect/>
          </a:stretch>
        </p:blipFill>
        <p:spPr>
          <a:xfrm>
            <a:off x="349300" y="1180641"/>
            <a:ext cx="4135500" cy="3730235"/>
          </a:xfrm>
          <a:prstGeom prst="rect">
            <a:avLst/>
          </a:prstGeom>
          <a:noFill/>
          <a:ln>
            <a:noFill/>
          </a:ln>
        </p:spPr>
      </p:pic>
      <p:pic>
        <p:nvPicPr>
          <p:cNvPr id="221" name="Google Shape;221;p34"/>
          <p:cNvPicPr preferRelativeResize="0"/>
          <p:nvPr/>
        </p:nvPicPr>
        <p:blipFill>
          <a:blip r:embed="rId5">
            <a:alphaModFix amt="75000"/>
          </a:blip>
          <a:stretch>
            <a:fillRect/>
          </a:stretch>
        </p:blipFill>
        <p:spPr>
          <a:xfrm>
            <a:off x="392725" y="1093925"/>
            <a:ext cx="4135500" cy="3903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pic>
        <p:nvPicPr>
          <p:cNvPr id="227" name="Google Shape;227;p35"/>
          <p:cNvPicPr preferRelativeResize="0"/>
          <p:nvPr/>
        </p:nvPicPr>
        <p:blipFill>
          <a:blip r:embed="rId3">
            <a:alphaModFix/>
          </a:blip>
          <a:stretch>
            <a:fillRect/>
          </a:stretch>
        </p:blipFill>
        <p:spPr>
          <a:xfrm>
            <a:off x="4569700" y="1093925"/>
            <a:ext cx="4225000" cy="3903676"/>
          </a:xfrm>
          <a:prstGeom prst="rect">
            <a:avLst/>
          </a:prstGeom>
          <a:noFill/>
          <a:ln>
            <a:noFill/>
          </a:ln>
        </p:spPr>
      </p:pic>
      <p:pic>
        <p:nvPicPr>
          <p:cNvPr id="228" name="Google Shape;228;p35"/>
          <p:cNvPicPr preferRelativeResize="0"/>
          <p:nvPr/>
        </p:nvPicPr>
        <p:blipFill>
          <a:blip r:embed="rId4">
            <a:alphaModFix/>
          </a:blip>
          <a:stretch>
            <a:fillRect/>
          </a:stretch>
        </p:blipFill>
        <p:spPr>
          <a:xfrm>
            <a:off x="349300" y="1180641"/>
            <a:ext cx="4135500" cy="3730235"/>
          </a:xfrm>
          <a:prstGeom prst="rect">
            <a:avLst/>
          </a:prstGeom>
          <a:noFill/>
          <a:ln>
            <a:noFill/>
          </a:ln>
        </p:spPr>
      </p:pic>
      <p:pic>
        <p:nvPicPr>
          <p:cNvPr id="229" name="Google Shape;229;p35"/>
          <p:cNvPicPr preferRelativeResize="0"/>
          <p:nvPr/>
        </p:nvPicPr>
        <p:blipFill>
          <a:blip r:embed="rId5">
            <a:alphaModFix amt="75000"/>
          </a:blip>
          <a:stretch>
            <a:fillRect/>
          </a:stretch>
        </p:blipFill>
        <p:spPr>
          <a:xfrm>
            <a:off x="392725" y="1093925"/>
            <a:ext cx="4135500" cy="3903675"/>
          </a:xfrm>
          <a:prstGeom prst="rect">
            <a:avLst/>
          </a:prstGeom>
          <a:noFill/>
          <a:ln>
            <a:noFill/>
          </a:ln>
        </p:spPr>
      </p:pic>
      <p:sp>
        <p:nvSpPr>
          <p:cNvPr id="230" name="Google Shape;230;p35"/>
          <p:cNvSpPr/>
          <p:nvPr/>
        </p:nvSpPr>
        <p:spPr>
          <a:xfrm>
            <a:off x="6999750" y="3320975"/>
            <a:ext cx="477900" cy="39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35"/>
          <p:cNvCxnSpPr>
            <a:stCxn id="230" idx="1"/>
            <a:endCxn id="232" idx="0"/>
          </p:cNvCxnSpPr>
          <p:nvPr/>
        </p:nvCxnSpPr>
        <p:spPr>
          <a:xfrm flipH="1">
            <a:off x="5599050" y="3519125"/>
            <a:ext cx="1400700" cy="592500"/>
          </a:xfrm>
          <a:prstGeom prst="straightConnector1">
            <a:avLst/>
          </a:prstGeom>
          <a:noFill/>
          <a:ln cap="flat" cmpd="sng" w="19050">
            <a:solidFill>
              <a:srgbClr val="FF0000"/>
            </a:solidFill>
            <a:prstDash val="solid"/>
            <a:round/>
            <a:headEnd len="med" w="med" type="none"/>
            <a:tailEnd len="med" w="med" type="triangle"/>
          </a:ln>
        </p:spPr>
      </p:cxnSp>
      <p:sp>
        <p:nvSpPr>
          <p:cNvPr id="232" name="Google Shape;232;p35"/>
          <p:cNvSpPr txBox="1"/>
          <p:nvPr/>
        </p:nvSpPr>
        <p:spPr>
          <a:xfrm>
            <a:off x="4484800" y="4111550"/>
            <a:ext cx="2228400" cy="50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solidFill>
                  <a:srgbClr val="FF0000"/>
                </a:solidFill>
              </a:rPr>
              <a:t>Compositional Operations</a:t>
            </a:r>
            <a:endParaRPr i="1" sz="1300">
              <a:solidFill>
                <a:srgbClr val="FF0000"/>
              </a:solidFill>
            </a:endParaRPr>
          </a:p>
          <a:p>
            <a:pPr indent="0" lvl="0" marL="0" rtl="0" algn="ctr">
              <a:spcBef>
                <a:spcPts val="0"/>
              </a:spcBef>
              <a:spcAft>
                <a:spcPts val="0"/>
              </a:spcAft>
              <a:buNone/>
            </a:pPr>
            <a:r>
              <a:rPr i="1" lang="en" sz="1300">
                <a:solidFill>
                  <a:srgbClr val="FF0000"/>
                </a:solidFill>
              </a:rPr>
              <a:t>Over: (Node, Relations)</a:t>
            </a:r>
            <a:endParaRPr i="1" sz="13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Notations</a:t>
            </a:r>
            <a:endParaRPr/>
          </a:p>
        </p:txBody>
      </p:sp>
      <p:sp>
        <p:nvSpPr>
          <p:cNvPr id="238" name="Google Shape;238;p36"/>
          <p:cNvSpPr txBox="1"/>
          <p:nvPr>
            <p:ph idx="1" type="body"/>
          </p:nvPr>
        </p:nvSpPr>
        <p:spPr>
          <a:xfrm>
            <a:off x="311700" y="1152475"/>
            <a:ext cx="8520600" cy="121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Multi-Relational Graph:</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239" name="Google Shape;239;p36"/>
          <p:cNvPicPr preferRelativeResize="0"/>
          <p:nvPr/>
        </p:nvPicPr>
        <p:blipFill>
          <a:blip r:embed="rId3">
            <a:alphaModFix/>
          </a:blip>
          <a:stretch>
            <a:fillRect/>
          </a:stretch>
        </p:blipFill>
        <p:spPr>
          <a:xfrm>
            <a:off x="2207249" y="1951125"/>
            <a:ext cx="4729500" cy="673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Notations</a:t>
            </a:r>
            <a:endParaRPr/>
          </a:p>
        </p:txBody>
      </p:sp>
      <p:sp>
        <p:nvSpPr>
          <p:cNvPr id="245" name="Google Shape;245;p37"/>
          <p:cNvSpPr txBox="1"/>
          <p:nvPr>
            <p:ph idx="1" type="body"/>
          </p:nvPr>
        </p:nvSpPr>
        <p:spPr>
          <a:xfrm>
            <a:off x="311700" y="1152475"/>
            <a:ext cx="8520600" cy="121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Multi-Relational Graph:</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246" name="Google Shape;246;p37"/>
          <p:cNvPicPr preferRelativeResize="0"/>
          <p:nvPr/>
        </p:nvPicPr>
        <p:blipFill>
          <a:blip r:embed="rId3">
            <a:alphaModFix/>
          </a:blip>
          <a:stretch>
            <a:fillRect/>
          </a:stretch>
        </p:blipFill>
        <p:spPr>
          <a:xfrm>
            <a:off x="2207249" y="1951125"/>
            <a:ext cx="4729500" cy="673450"/>
          </a:xfrm>
          <a:prstGeom prst="rect">
            <a:avLst/>
          </a:prstGeom>
          <a:noFill/>
          <a:ln>
            <a:noFill/>
          </a:ln>
        </p:spPr>
      </p:pic>
      <p:sp>
        <p:nvSpPr>
          <p:cNvPr id="247" name="Google Shape;247;p37"/>
          <p:cNvSpPr/>
          <p:nvPr/>
        </p:nvSpPr>
        <p:spPr>
          <a:xfrm>
            <a:off x="3648300" y="2001500"/>
            <a:ext cx="4032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7"/>
          <p:cNvCxnSpPr>
            <a:stCxn id="247" idx="2"/>
            <a:endCxn id="249" idx="0"/>
          </p:cNvCxnSpPr>
          <p:nvPr/>
        </p:nvCxnSpPr>
        <p:spPr>
          <a:xfrm flipH="1">
            <a:off x="1517700" y="2574200"/>
            <a:ext cx="2332200" cy="1173900"/>
          </a:xfrm>
          <a:prstGeom prst="straightConnector1">
            <a:avLst/>
          </a:prstGeom>
          <a:noFill/>
          <a:ln cap="flat" cmpd="sng" w="19050">
            <a:solidFill>
              <a:srgbClr val="0000FF"/>
            </a:solidFill>
            <a:prstDash val="solid"/>
            <a:round/>
            <a:headEnd len="med" w="med" type="none"/>
            <a:tailEnd len="med" w="med" type="triangle"/>
          </a:ln>
        </p:spPr>
      </p:cxnSp>
      <p:sp>
        <p:nvSpPr>
          <p:cNvPr id="249" name="Google Shape;249;p37"/>
          <p:cNvSpPr txBox="1"/>
          <p:nvPr/>
        </p:nvSpPr>
        <p:spPr>
          <a:xfrm>
            <a:off x="796450" y="3748075"/>
            <a:ext cx="1442700" cy="3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FF"/>
                </a:solidFill>
              </a:rPr>
              <a:t>Entity Node</a:t>
            </a:r>
            <a:endParaRPr sz="1600">
              <a:solidFill>
                <a:srgbClr val="0000FF"/>
              </a:solidFill>
            </a:endParaRPr>
          </a:p>
        </p:txBody>
      </p:sp>
      <p:sp>
        <p:nvSpPr>
          <p:cNvPr id="250" name="Google Shape;250;p37"/>
          <p:cNvSpPr txBox="1"/>
          <p:nvPr/>
        </p:nvSpPr>
        <p:spPr>
          <a:xfrm>
            <a:off x="3380425" y="3748075"/>
            <a:ext cx="1442700" cy="3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FF"/>
                </a:solidFill>
              </a:rPr>
              <a:t>Relations</a:t>
            </a:r>
            <a:endParaRPr sz="1600">
              <a:solidFill>
                <a:srgbClr val="0000FF"/>
              </a:solidFill>
            </a:endParaRPr>
          </a:p>
        </p:txBody>
      </p:sp>
      <p:sp>
        <p:nvSpPr>
          <p:cNvPr id="251" name="Google Shape;251;p37"/>
          <p:cNvSpPr/>
          <p:nvPr/>
        </p:nvSpPr>
        <p:spPr>
          <a:xfrm>
            <a:off x="4245325" y="2001500"/>
            <a:ext cx="4605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37"/>
          <p:cNvCxnSpPr>
            <a:stCxn id="251" idx="2"/>
            <a:endCxn id="250" idx="0"/>
          </p:cNvCxnSpPr>
          <p:nvPr/>
        </p:nvCxnSpPr>
        <p:spPr>
          <a:xfrm flipH="1">
            <a:off x="4101775" y="2574200"/>
            <a:ext cx="373800" cy="1173900"/>
          </a:xfrm>
          <a:prstGeom prst="straightConnector1">
            <a:avLst/>
          </a:prstGeom>
          <a:noFill/>
          <a:ln cap="flat" cmpd="sng" w="19050">
            <a:solidFill>
              <a:srgbClr val="0000FF"/>
            </a:solidFill>
            <a:prstDash val="solid"/>
            <a:round/>
            <a:headEnd len="med" w="med" type="none"/>
            <a:tailEnd len="med" w="med" type="triangle"/>
          </a:ln>
        </p:spPr>
      </p:cxnSp>
      <p:sp>
        <p:nvSpPr>
          <p:cNvPr id="253" name="Google Shape;253;p37"/>
          <p:cNvSpPr txBox="1"/>
          <p:nvPr/>
        </p:nvSpPr>
        <p:spPr>
          <a:xfrm>
            <a:off x="6194525" y="3748075"/>
            <a:ext cx="1913100" cy="3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FF"/>
                </a:solidFill>
              </a:rPr>
              <a:t>Edges (Directed)</a:t>
            </a:r>
            <a:endParaRPr sz="1600">
              <a:solidFill>
                <a:srgbClr val="0000FF"/>
              </a:solidFill>
            </a:endParaRPr>
          </a:p>
        </p:txBody>
      </p:sp>
      <p:sp>
        <p:nvSpPr>
          <p:cNvPr id="254" name="Google Shape;254;p37"/>
          <p:cNvSpPr/>
          <p:nvPr/>
        </p:nvSpPr>
        <p:spPr>
          <a:xfrm>
            <a:off x="4855725" y="2001500"/>
            <a:ext cx="4032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37"/>
          <p:cNvCxnSpPr>
            <a:stCxn id="254" idx="2"/>
            <a:endCxn id="253" idx="0"/>
          </p:cNvCxnSpPr>
          <p:nvPr/>
        </p:nvCxnSpPr>
        <p:spPr>
          <a:xfrm>
            <a:off x="5057325" y="2574200"/>
            <a:ext cx="2093700" cy="1173900"/>
          </a:xfrm>
          <a:prstGeom prst="straightConnector1">
            <a:avLst/>
          </a:prstGeom>
          <a:noFill/>
          <a:ln cap="flat" cmpd="sng" w="19050">
            <a:solidFill>
              <a:srgbClr val="0000FF"/>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Notations</a:t>
            </a:r>
            <a:endParaRPr/>
          </a:p>
        </p:txBody>
      </p:sp>
      <p:sp>
        <p:nvSpPr>
          <p:cNvPr id="261" name="Google Shape;261;p38"/>
          <p:cNvSpPr txBox="1"/>
          <p:nvPr>
            <p:ph idx="1" type="body"/>
          </p:nvPr>
        </p:nvSpPr>
        <p:spPr>
          <a:xfrm>
            <a:off x="311700" y="1152475"/>
            <a:ext cx="8520600" cy="121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Multi-Relational Graph:</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262" name="Google Shape;262;p38"/>
          <p:cNvPicPr preferRelativeResize="0"/>
          <p:nvPr/>
        </p:nvPicPr>
        <p:blipFill>
          <a:blip r:embed="rId3">
            <a:alphaModFix/>
          </a:blip>
          <a:stretch>
            <a:fillRect/>
          </a:stretch>
        </p:blipFill>
        <p:spPr>
          <a:xfrm>
            <a:off x="2207249" y="1951125"/>
            <a:ext cx="4729500" cy="673450"/>
          </a:xfrm>
          <a:prstGeom prst="rect">
            <a:avLst/>
          </a:prstGeom>
          <a:noFill/>
          <a:ln>
            <a:noFill/>
          </a:ln>
        </p:spPr>
      </p:pic>
      <p:sp>
        <p:nvSpPr>
          <p:cNvPr id="263" name="Google Shape;263;p38"/>
          <p:cNvSpPr/>
          <p:nvPr/>
        </p:nvSpPr>
        <p:spPr>
          <a:xfrm>
            <a:off x="3648300" y="2001500"/>
            <a:ext cx="4032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38"/>
          <p:cNvCxnSpPr>
            <a:stCxn id="263" idx="2"/>
            <a:endCxn id="265" idx="0"/>
          </p:cNvCxnSpPr>
          <p:nvPr/>
        </p:nvCxnSpPr>
        <p:spPr>
          <a:xfrm flipH="1">
            <a:off x="1517700" y="2574200"/>
            <a:ext cx="2332200" cy="1173900"/>
          </a:xfrm>
          <a:prstGeom prst="straightConnector1">
            <a:avLst/>
          </a:prstGeom>
          <a:noFill/>
          <a:ln cap="flat" cmpd="sng" w="19050">
            <a:solidFill>
              <a:srgbClr val="0000FF"/>
            </a:solidFill>
            <a:prstDash val="solid"/>
            <a:round/>
            <a:headEnd len="med" w="med" type="none"/>
            <a:tailEnd len="med" w="med" type="triangle"/>
          </a:ln>
        </p:spPr>
      </p:cxnSp>
      <p:sp>
        <p:nvSpPr>
          <p:cNvPr id="265" name="Google Shape;265;p38"/>
          <p:cNvSpPr txBox="1"/>
          <p:nvPr/>
        </p:nvSpPr>
        <p:spPr>
          <a:xfrm>
            <a:off x="796450" y="3748075"/>
            <a:ext cx="1442700" cy="3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FF"/>
                </a:solidFill>
              </a:rPr>
              <a:t>Entity Node</a:t>
            </a:r>
            <a:endParaRPr sz="1600">
              <a:solidFill>
                <a:srgbClr val="0000FF"/>
              </a:solidFill>
            </a:endParaRPr>
          </a:p>
        </p:txBody>
      </p:sp>
      <p:sp>
        <p:nvSpPr>
          <p:cNvPr id="266" name="Google Shape;266;p38"/>
          <p:cNvSpPr txBox="1"/>
          <p:nvPr/>
        </p:nvSpPr>
        <p:spPr>
          <a:xfrm>
            <a:off x="3380425" y="3748075"/>
            <a:ext cx="1442700" cy="3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FF"/>
                </a:solidFill>
              </a:rPr>
              <a:t>Relations</a:t>
            </a:r>
            <a:endParaRPr sz="1600">
              <a:solidFill>
                <a:srgbClr val="0000FF"/>
              </a:solidFill>
            </a:endParaRPr>
          </a:p>
        </p:txBody>
      </p:sp>
      <p:sp>
        <p:nvSpPr>
          <p:cNvPr id="267" name="Google Shape;267;p38"/>
          <p:cNvSpPr/>
          <p:nvPr/>
        </p:nvSpPr>
        <p:spPr>
          <a:xfrm>
            <a:off x="4245325" y="2001500"/>
            <a:ext cx="4605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38"/>
          <p:cNvCxnSpPr>
            <a:stCxn id="267" idx="2"/>
            <a:endCxn id="266" idx="0"/>
          </p:cNvCxnSpPr>
          <p:nvPr/>
        </p:nvCxnSpPr>
        <p:spPr>
          <a:xfrm flipH="1">
            <a:off x="4101775" y="2574200"/>
            <a:ext cx="373800" cy="1173900"/>
          </a:xfrm>
          <a:prstGeom prst="straightConnector1">
            <a:avLst/>
          </a:prstGeom>
          <a:noFill/>
          <a:ln cap="flat" cmpd="sng" w="19050">
            <a:solidFill>
              <a:srgbClr val="0000FF"/>
            </a:solidFill>
            <a:prstDash val="solid"/>
            <a:round/>
            <a:headEnd len="med" w="med" type="none"/>
            <a:tailEnd len="med" w="med" type="triangle"/>
          </a:ln>
        </p:spPr>
      </p:cxnSp>
      <p:sp>
        <p:nvSpPr>
          <p:cNvPr id="269" name="Google Shape;269;p38"/>
          <p:cNvSpPr txBox="1"/>
          <p:nvPr/>
        </p:nvSpPr>
        <p:spPr>
          <a:xfrm>
            <a:off x="5609825" y="3748075"/>
            <a:ext cx="3082500" cy="3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FF"/>
                </a:solidFill>
              </a:rPr>
              <a:t>Edges (Inverse &amp; Self-Loops)</a:t>
            </a:r>
            <a:endParaRPr sz="1600">
              <a:solidFill>
                <a:srgbClr val="0000FF"/>
              </a:solidFill>
            </a:endParaRPr>
          </a:p>
        </p:txBody>
      </p:sp>
      <p:sp>
        <p:nvSpPr>
          <p:cNvPr id="270" name="Google Shape;270;p38"/>
          <p:cNvSpPr/>
          <p:nvPr/>
        </p:nvSpPr>
        <p:spPr>
          <a:xfrm>
            <a:off x="4855725" y="2001500"/>
            <a:ext cx="4032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38"/>
          <p:cNvCxnSpPr>
            <a:stCxn id="270" idx="2"/>
            <a:endCxn id="269" idx="0"/>
          </p:cNvCxnSpPr>
          <p:nvPr/>
        </p:nvCxnSpPr>
        <p:spPr>
          <a:xfrm>
            <a:off x="5057325" y="2574200"/>
            <a:ext cx="2093700" cy="1173900"/>
          </a:xfrm>
          <a:prstGeom prst="straightConnector1">
            <a:avLst/>
          </a:prstGeom>
          <a:noFill/>
          <a:ln cap="flat" cmpd="sng" w="19050">
            <a:solidFill>
              <a:srgbClr val="0000FF"/>
            </a:solidFill>
            <a:prstDash val="solid"/>
            <a:round/>
            <a:headEnd len="med" w="med" type="none"/>
            <a:tailEnd len="med" w="med" type="triangle"/>
          </a:ln>
        </p:spPr>
      </p:cxnSp>
      <p:pic>
        <p:nvPicPr>
          <p:cNvPr id="272" name="Google Shape;272;p38"/>
          <p:cNvPicPr preferRelativeResize="0"/>
          <p:nvPr/>
        </p:nvPicPr>
        <p:blipFill>
          <a:blip r:embed="rId4">
            <a:alphaModFix/>
          </a:blip>
          <a:stretch>
            <a:fillRect/>
          </a:stretch>
        </p:blipFill>
        <p:spPr>
          <a:xfrm>
            <a:off x="5302325" y="4054675"/>
            <a:ext cx="3697500" cy="358700"/>
          </a:xfrm>
          <a:prstGeom prst="rect">
            <a:avLst/>
          </a:prstGeom>
          <a:noFill/>
          <a:ln>
            <a:noFill/>
          </a:ln>
        </p:spPr>
      </p:pic>
      <p:pic>
        <p:nvPicPr>
          <p:cNvPr id="273" name="Google Shape;273;p38"/>
          <p:cNvPicPr preferRelativeResize="0"/>
          <p:nvPr/>
        </p:nvPicPr>
        <p:blipFill>
          <a:blip r:embed="rId5">
            <a:alphaModFix/>
          </a:blip>
          <a:stretch>
            <a:fillRect/>
          </a:stretch>
        </p:blipFill>
        <p:spPr>
          <a:xfrm>
            <a:off x="6068425" y="4456675"/>
            <a:ext cx="2165303" cy="306600"/>
          </a:xfrm>
          <a:prstGeom prst="rect">
            <a:avLst/>
          </a:prstGeom>
          <a:noFill/>
          <a:ln>
            <a:noFill/>
          </a:ln>
        </p:spPr>
      </p:pic>
      <p:pic>
        <p:nvPicPr>
          <p:cNvPr id="274" name="Google Shape;274;p38"/>
          <p:cNvPicPr preferRelativeResize="0"/>
          <p:nvPr/>
        </p:nvPicPr>
        <p:blipFill>
          <a:blip r:embed="rId6">
            <a:alphaModFix/>
          </a:blip>
          <a:stretch>
            <a:fillRect/>
          </a:stretch>
        </p:blipFill>
        <p:spPr>
          <a:xfrm>
            <a:off x="2839425" y="4055728"/>
            <a:ext cx="2332201" cy="334260"/>
          </a:xfrm>
          <a:prstGeom prst="rect">
            <a:avLst/>
          </a:prstGeom>
          <a:noFill/>
          <a:ln>
            <a:noFill/>
          </a:ln>
        </p:spPr>
      </p:pic>
      <p:pic>
        <p:nvPicPr>
          <p:cNvPr id="275" name="Google Shape;275;p38"/>
          <p:cNvPicPr preferRelativeResize="0"/>
          <p:nvPr/>
        </p:nvPicPr>
        <p:blipFill>
          <a:blip r:embed="rId7">
            <a:alphaModFix/>
          </a:blip>
          <a:stretch>
            <a:fillRect/>
          </a:stretch>
        </p:blipFill>
        <p:spPr>
          <a:xfrm>
            <a:off x="2839425" y="4389975"/>
            <a:ext cx="2332199" cy="332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Notations</a:t>
            </a:r>
            <a:endParaRPr/>
          </a:p>
        </p:txBody>
      </p:sp>
      <p:sp>
        <p:nvSpPr>
          <p:cNvPr id="281" name="Google Shape;281;p39"/>
          <p:cNvSpPr txBox="1"/>
          <p:nvPr>
            <p:ph idx="1" type="body"/>
          </p:nvPr>
        </p:nvSpPr>
        <p:spPr>
          <a:xfrm>
            <a:off x="311700" y="1152475"/>
            <a:ext cx="8520600" cy="121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Multi-Relational Graph:</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282" name="Google Shape;282;p39"/>
          <p:cNvPicPr preferRelativeResize="0"/>
          <p:nvPr/>
        </p:nvPicPr>
        <p:blipFill>
          <a:blip r:embed="rId3">
            <a:alphaModFix/>
          </a:blip>
          <a:stretch>
            <a:fillRect/>
          </a:stretch>
        </p:blipFill>
        <p:spPr>
          <a:xfrm>
            <a:off x="2207249" y="1951125"/>
            <a:ext cx="4729500" cy="673450"/>
          </a:xfrm>
          <a:prstGeom prst="rect">
            <a:avLst/>
          </a:prstGeom>
          <a:noFill/>
          <a:ln>
            <a:noFill/>
          </a:ln>
        </p:spPr>
      </p:pic>
      <p:cxnSp>
        <p:nvCxnSpPr>
          <p:cNvPr id="283" name="Google Shape;283;p39"/>
          <p:cNvCxnSpPr>
            <a:stCxn id="284" idx="2"/>
            <a:endCxn id="285" idx="0"/>
          </p:cNvCxnSpPr>
          <p:nvPr/>
        </p:nvCxnSpPr>
        <p:spPr>
          <a:xfrm flipH="1">
            <a:off x="3602300" y="2574200"/>
            <a:ext cx="2141700" cy="1173900"/>
          </a:xfrm>
          <a:prstGeom prst="straightConnector1">
            <a:avLst/>
          </a:prstGeom>
          <a:noFill/>
          <a:ln cap="flat" cmpd="sng" w="19050">
            <a:solidFill>
              <a:srgbClr val="0000FF"/>
            </a:solidFill>
            <a:prstDash val="solid"/>
            <a:round/>
            <a:headEnd len="med" w="med" type="none"/>
            <a:tailEnd len="med" w="med" type="triangle"/>
          </a:ln>
        </p:spPr>
      </p:cxnSp>
      <p:sp>
        <p:nvSpPr>
          <p:cNvPr id="285" name="Google Shape;285;p39"/>
          <p:cNvSpPr txBox="1"/>
          <p:nvPr/>
        </p:nvSpPr>
        <p:spPr>
          <a:xfrm>
            <a:off x="2571925" y="3748075"/>
            <a:ext cx="2060700" cy="3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FF"/>
                </a:solidFill>
              </a:rPr>
              <a:t>Node Input Features</a:t>
            </a:r>
            <a:endParaRPr sz="1600">
              <a:solidFill>
                <a:srgbClr val="0000FF"/>
              </a:solidFill>
            </a:endParaRPr>
          </a:p>
        </p:txBody>
      </p:sp>
      <p:sp>
        <p:nvSpPr>
          <p:cNvPr id="286" name="Google Shape;286;p39"/>
          <p:cNvSpPr txBox="1"/>
          <p:nvPr/>
        </p:nvSpPr>
        <p:spPr>
          <a:xfrm>
            <a:off x="4994275" y="3748075"/>
            <a:ext cx="2465700" cy="3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FF"/>
                </a:solidFill>
              </a:rPr>
              <a:t>Initial Relation Features</a:t>
            </a:r>
            <a:endParaRPr sz="1600">
              <a:solidFill>
                <a:srgbClr val="0000FF"/>
              </a:solidFill>
            </a:endParaRPr>
          </a:p>
        </p:txBody>
      </p:sp>
      <p:sp>
        <p:nvSpPr>
          <p:cNvPr id="284" name="Google Shape;284;p39"/>
          <p:cNvSpPr/>
          <p:nvPr/>
        </p:nvSpPr>
        <p:spPr>
          <a:xfrm>
            <a:off x="5481050" y="2001500"/>
            <a:ext cx="5259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a:off x="6226975" y="2001500"/>
            <a:ext cx="4872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39"/>
          <p:cNvCxnSpPr>
            <a:stCxn id="287" idx="2"/>
            <a:endCxn id="286" idx="0"/>
          </p:cNvCxnSpPr>
          <p:nvPr/>
        </p:nvCxnSpPr>
        <p:spPr>
          <a:xfrm flipH="1">
            <a:off x="6227275" y="2574200"/>
            <a:ext cx="243300" cy="1173900"/>
          </a:xfrm>
          <a:prstGeom prst="straightConnector1">
            <a:avLst/>
          </a:prstGeom>
          <a:noFill/>
          <a:ln cap="flat" cmpd="sng" w="19050">
            <a:solidFill>
              <a:srgbClr val="0000FF"/>
            </a:solidFill>
            <a:prstDash val="solid"/>
            <a:round/>
            <a:headEnd len="med" w="med" type="none"/>
            <a:tailEnd len="med" w="med" type="triangle"/>
          </a:ln>
        </p:spPr>
      </p:cxnSp>
      <p:pic>
        <p:nvPicPr>
          <p:cNvPr id="289" name="Google Shape;289;p39"/>
          <p:cNvPicPr preferRelativeResize="0"/>
          <p:nvPr/>
        </p:nvPicPr>
        <p:blipFill>
          <a:blip r:embed="rId4">
            <a:alphaModFix/>
          </a:blip>
          <a:stretch>
            <a:fillRect/>
          </a:stretch>
        </p:blipFill>
        <p:spPr>
          <a:xfrm>
            <a:off x="5196775" y="4054678"/>
            <a:ext cx="2060700" cy="35549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Relations as Vectors</a:t>
            </a:r>
            <a:endParaRPr/>
          </a:p>
        </p:txBody>
      </p:sp>
      <p:sp>
        <p:nvSpPr>
          <p:cNvPr id="295" name="Google Shape;29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chemeClr val="dk1"/>
                </a:solidFill>
              </a:rPr>
              <a:t>Alleviates over-parameterization on relational graphs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Allows utilizing any available relational features as initializations</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Relations as Vectors</a:t>
            </a:r>
            <a:endParaRPr/>
          </a:p>
        </p:txBody>
      </p:sp>
      <p:sp>
        <p:nvSpPr>
          <p:cNvPr id="301" name="Google Shape;301;p41"/>
          <p:cNvSpPr txBox="1"/>
          <p:nvPr>
            <p:ph idx="1" type="body"/>
          </p:nvPr>
        </p:nvSpPr>
        <p:spPr>
          <a:xfrm>
            <a:off x="311700" y="1152475"/>
            <a:ext cx="8520600" cy="121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chemeClr val="dk1"/>
                </a:solidFill>
              </a:rPr>
              <a:t>Alleviates over-parameterization on relational graphs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Allows utilizing any available relational features as initializations</a:t>
            </a:r>
            <a:endParaRPr>
              <a:solidFill>
                <a:schemeClr val="dk1"/>
              </a:solidFill>
            </a:endParaRPr>
          </a:p>
          <a:p>
            <a:pPr indent="-342900" lvl="0" marL="457200" rtl="0" algn="l">
              <a:spcBef>
                <a:spcPts val="0"/>
              </a:spcBef>
              <a:spcAft>
                <a:spcPts val="0"/>
              </a:spcAft>
              <a:buClr>
                <a:srgbClr val="CC0000"/>
              </a:buClr>
              <a:buSzPts val="1800"/>
              <a:buChar char="●"/>
            </a:pPr>
            <a:r>
              <a:rPr b="1" lang="en">
                <a:solidFill>
                  <a:srgbClr val="CC0000"/>
                </a:solidFill>
              </a:rPr>
              <a:t>Compositional Operations:</a:t>
            </a:r>
            <a:endParaRPr b="1">
              <a:solidFill>
                <a:srgbClr val="CC0000"/>
              </a:solidFill>
            </a:endParaRPr>
          </a:p>
        </p:txBody>
      </p:sp>
      <p:pic>
        <p:nvPicPr>
          <p:cNvPr id="302" name="Google Shape;302;p41"/>
          <p:cNvPicPr preferRelativeResize="0"/>
          <p:nvPr/>
        </p:nvPicPr>
        <p:blipFill>
          <a:blip r:embed="rId3">
            <a:alphaModFix/>
          </a:blip>
          <a:stretch>
            <a:fillRect/>
          </a:stretch>
        </p:blipFill>
        <p:spPr>
          <a:xfrm>
            <a:off x="2636363" y="2211025"/>
            <a:ext cx="3140743" cy="631150"/>
          </a:xfrm>
          <a:prstGeom prst="rect">
            <a:avLst/>
          </a:prstGeom>
          <a:noFill/>
          <a:ln>
            <a:noFill/>
          </a:ln>
        </p:spPr>
      </p:pic>
      <p:pic>
        <p:nvPicPr>
          <p:cNvPr id="303" name="Google Shape;303;p41"/>
          <p:cNvPicPr preferRelativeResize="0"/>
          <p:nvPr/>
        </p:nvPicPr>
        <p:blipFill>
          <a:blip r:embed="rId4">
            <a:alphaModFix/>
          </a:blip>
          <a:stretch>
            <a:fillRect/>
          </a:stretch>
        </p:blipFill>
        <p:spPr>
          <a:xfrm>
            <a:off x="2736336" y="2988125"/>
            <a:ext cx="3771299" cy="572700"/>
          </a:xfrm>
          <a:prstGeom prst="rect">
            <a:avLst/>
          </a:prstGeom>
          <a:noFill/>
          <a:ln>
            <a:noFill/>
          </a:ln>
        </p:spPr>
      </p:pic>
      <p:sp>
        <p:nvSpPr>
          <p:cNvPr id="304" name="Google Shape;304;p41"/>
          <p:cNvSpPr txBox="1"/>
          <p:nvPr/>
        </p:nvSpPr>
        <p:spPr>
          <a:xfrm>
            <a:off x="2962650" y="3661800"/>
            <a:ext cx="3218700" cy="9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Non-Parameterized Operations</a:t>
            </a:r>
            <a:endParaRPr b="1" sz="1600"/>
          </a:p>
          <a:p>
            <a:pPr indent="-330200" lvl="0" marL="457200" rtl="0" algn="l">
              <a:spcBef>
                <a:spcPts val="0"/>
              </a:spcBef>
              <a:spcAft>
                <a:spcPts val="0"/>
              </a:spcAft>
              <a:buSzPts val="1600"/>
              <a:buChar char="●"/>
            </a:pPr>
            <a:r>
              <a:rPr lang="en" sz="1600"/>
              <a:t>Subtraction</a:t>
            </a:r>
            <a:endParaRPr sz="1600"/>
          </a:p>
          <a:p>
            <a:pPr indent="-330200" lvl="0" marL="457200" rtl="0" algn="l">
              <a:spcBef>
                <a:spcPts val="0"/>
              </a:spcBef>
              <a:spcAft>
                <a:spcPts val="0"/>
              </a:spcAft>
              <a:buSzPts val="1600"/>
              <a:buChar char="●"/>
            </a:pPr>
            <a:r>
              <a:rPr lang="en" sz="1600"/>
              <a:t>Multiplication</a:t>
            </a:r>
            <a:endParaRPr sz="1600"/>
          </a:p>
          <a:p>
            <a:pPr indent="-330200" lvl="0" marL="457200" rtl="0" algn="l">
              <a:spcBef>
                <a:spcPts val="0"/>
              </a:spcBef>
              <a:spcAft>
                <a:spcPts val="0"/>
              </a:spcAft>
              <a:buSzPts val="1600"/>
              <a:buChar char="●"/>
            </a:pPr>
            <a:r>
              <a:rPr lang="en" sz="1600"/>
              <a:t>Circular-Correlation</a:t>
            </a:r>
            <a:endParaRPr sz="1600"/>
          </a:p>
        </p:txBody>
      </p:sp>
      <p:pic>
        <p:nvPicPr>
          <p:cNvPr id="305" name="Google Shape;305;p41"/>
          <p:cNvPicPr preferRelativeResize="0"/>
          <p:nvPr/>
        </p:nvPicPr>
        <p:blipFill>
          <a:blip r:embed="rId5">
            <a:alphaModFix/>
          </a:blip>
          <a:stretch>
            <a:fillRect/>
          </a:stretch>
        </p:blipFill>
        <p:spPr>
          <a:xfrm>
            <a:off x="5321650" y="4179075"/>
            <a:ext cx="2516951" cy="716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a:solidFill>
                  <a:srgbClr val="000000"/>
                </a:solidFill>
              </a:rPr>
              <a:t>Introduction</a:t>
            </a:r>
            <a:endParaRPr b="1">
              <a:solidFill>
                <a:srgbClr val="000000"/>
              </a:solidFill>
            </a:endParaRPr>
          </a:p>
          <a:p>
            <a:pPr indent="-342900" lvl="0" marL="457200" rtl="0" algn="l">
              <a:spcBef>
                <a:spcPts val="0"/>
              </a:spcBef>
              <a:spcAft>
                <a:spcPts val="0"/>
              </a:spcAft>
              <a:buClr>
                <a:srgbClr val="D9D9D9"/>
              </a:buClr>
              <a:buSzPts val="1800"/>
              <a:buChar char="●"/>
            </a:pPr>
            <a:r>
              <a:rPr lang="en">
                <a:solidFill>
                  <a:srgbClr val="D9D9D9"/>
                </a:solidFill>
              </a:rPr>
              <a:t>Related Works</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Background</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Main Method: CompGCN</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Experiments</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Conclusions &amp; Summaries</a:t>
            </a:r>
            <a:endParaRPr>
              <a:solidFill>
                <a:srgbClr val="D9D9D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Rule</a:t>
            </a:r>
            <a:endParaRPr/>
          </a:p>
        </p:txBody>
      </p:sp>
      <p:pic>
        <p:nvPicPr>
          <p:cNvPr id="311" name="Google Shape;311;p42"/>
          <p:cNvPicPr preferRelativeResize="0"/>
          <p:nvPr/>
        </p:nvPicPr>
        <p:blipFill>
          <a:blip r:embed="rId3">
            <a:alphaModFix/>
          </a:blip>
          <a:stretch>
            <a:fillRect/>
          </a:stretch>
        </p:blipFill>
        <p:spPr>
          <a:xfrm>
            <a:off x="495600" y="1429475"/>
            <a:ext cx="3541975" cy="3272600"/>
          </a:xfrm>
          <a:prstGeom prst="rect">
            <a:avLst/>
          </a:prstGeom>
          <a:noFill/>
          <a:ln>
            <a:noFill/>
          </a:ln>
        </p:spPr>
      </p:pic>
      <p:pic>
        <p:nvPicPr>
          <p:cNvPr id="312" name="Google Shape;312;p42"/>
          <p:cNvPicPr preferRelativeResize="0"/>
          <p:nvPr/>
        </p:nvPicPr>
        <p:blipFill>
          <a:blip r:embed="rId4">
            <a:alphaModFix/>
          </a:blip>
          <a:stretch>
            <a:fillRect/>
          </a:stretch>
        </p:blipFill>
        <p:spPr>
          <a:xfrm>
            <a:off x="4637875" y="1583300"/>
            <a:ext cx="3334525" cy="992675"/>
          </a:xfrm>
          <a:prstGeom prst="rect">
            <a:avLst/>
          </a:prstGeom>
          <a:noFill/>
          <a:ln>
            <a:noFill/>
          </a:ln>
        </p:spPr>
      </p:pic>
      <p:pic>
        <p:nvPicPr>
          <p:cNvPr id="313" name="Google Shape;313;p42"/>
          <p:cNvPicPr preferRelativeResize="0"/>
          <p:nvPr/>
        </p:nvPicPr>
        <p:blipFill>
          <a:blip r:embed="rId5">
            <a:alphaModFix/>
          </a:blip>
          <a:stretch>
            <a:fillRect/>
          </a:stretch>
        </p:blipFill>
        <p:spPr>
          <a:xfrm>
            <a:off x="3961875" y="2918700"/>
            <a:ext cx="4686524" cy="1052550"/>
          </a:xfrm>
          <a:prstGeom prst="rect">
            <a:avLst/>
          </a:prstGeom>
          <a:noFill/>
          <a:ln>
            <a:noFill/>
          </a:ln>
        </p:spPr>
      </p:pic>
      <p:sp>
        <p:nvSpPr>
          <p:cNvPr id="314" name="Google Shape;314;p42"/>
          <p:cNvSpPr txBox="1"/>
          <p:nvPr/>
        </p:nvSpPr>
        <p:spPr>
          <a:xfrm>
            <a:off x="4529150" y="1246325"/>
            <a:ext cx="248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Standard Update Rule:</a:t>
            </a:r>
            <a:endParaRPr b="1" sz="1600"/>
          </a:p>
        </p:txBody>
      </p:sp>
      <p:pic>
        <p:nvPicPr>
          <p:cNvPr id="315" name="Google Shape;315;p42"/>
          <p:cNvPicPr preferRelativeResize="0"/>
          <p:nvPr/>
        </p:nvPicPr>
        <p:blipFill>
          <a:blip r:embed="rId6">
            <a:alphaModFix/>
          </a:blip>
          <a:stretch>
            <a:fillRect/>
          </a:stretch>
        </p:blipFill>
        <p:spPr>
          <a:xfrm>
            <a:off x="3961875" y="2918700"/>
            <a:ext cx="4827950" cy="1052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Update Rule</a:t>
            </a:r>
            <a:endParaRPr/>
          </a:p>
        </p:txBody>
      </p:sp>
      <p:pic>
        <p:nvPicPr>
          <p:cNvPr id="321" name="Google Shape;321;p43"/>
          <p:cNvPicPr preferRelativeResize="0"/>
          <p:nvPr/>
        </p:nvPicPr>
        <p:blipFill>
          <a:blip r:embed="rId3">
            <a:alphaModFix/>
          </a:blip>
          <a:stretch>
            <a:fillRect/>
          </a:stretch>
        </p:blipFill>
        <p:spPr>
          <a:xfrm>
            <a:off x="495600" y="1429475"/>
            <a:ext cx="3541975" cy="3272600"/>
          </a:xfrm>
          <a:prstGeom prst="rect">
            <a:avLst/>
          </a:prstGeom>
          <a:noFill/>
          <a:ln>
            <a:noFill/>
          </a:ln>
        </p:spPr>
      </p:pic>
      <p:pic>
        <p:nvPicPr>
          <p:cNvPr id="322" name="Google Shape;322;p43"/>
          <p:cNvPicPr preferRelativeResize="0"/>
          <p:nvPr/>
        </p:nvPicPr>
        <p:blipFill>
          <a:blip r:embed="rId4">
            <a:alphaModFix/>
          </a:blip>
          <a:stretch>
            <a:fillRect/>
          </a:stretch>
        </p:blipFill>
        <p:spPr>
          <a:xfrm>
            <a:off x="4637875" y="1583300"/>
            <a:ext cx="3334525" cy="992675"/>
          </a:xfrm>
          <a:prstGeom prst="rect">
            <a:avLst/>
          </a:prstGeom>
          <a:noFill/>
          <a:ln>
            <a:noFill/>
          </a:ln>
        </p:spPr>
      </p:pic>
      <p:pic>
        <p:nvPicPr>
          <p:cNvPr id="323" name="Google Shape;323;p43"/>
          <p:cNvPicPr preferRelativeResize="0"/>
          <p:nvPr/>
        </p:nvPicPr>
        <p:blipFill>
          <a:blip r:embed="rId5">
            <a:alphaModFix/>
          </a:blip>
          <a:stretch>
            <a:fillRect/>
          </a:stretch>
        </p:blipFill>
        <p:spPr>
          <a:xfrm>
            <a:off x="3961875" y="2918700"/>
            <a:ext cx="4686524" cy="1052550"/>
          </a:xfrm>
          <a:prstGeom prst="rect">
            <a:avLst/>
          </a:prstGeom>
          <a:noFill/>
          <a:ln>
            <a:noFill/>
          </a:ln>
        </p:spPr>
      </p:pic>
      <p:sp>
        <p:nvSpPr>
          <p:cNvPr id="324" name="Google Shape;324;p43"/>
          <p:cNvSpPr txBox="1"/>
          <p:nvPr/>
        </p:nvSpPr>
        <p:spPr>
          <a:xfrm>
            <a:off x="4529150" y="1246325"/>
            <a:ext cx="248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Standard Update Rule:</a:t>
            </a:r>
            <a:endParaRPr b="1" sz="1600"/>
          </a:p>
        </p:txBody>
      </p:sp>
      <p:pic>
        <p:nvPicPr>
          <p:cNvPr id="325" name="Google Shape;325;p43"/>
          <p:cNvPicPr preferRelativeResize="0"/>
          <p:nvPr/>
        </p:nvPicPr>
        <p:blipFill>
          <a:blip r:embed="rId6">
            <a:alphaModFix/>
          </a:blip>
          <a:stretch>
            <a:fillRect/>
          </a:stretch>
        </p:blipFill>
        <p:spPr>
          <a:xfrm>
            <a:off x="3961875" y="2918700"/>
            <a:ext cx="4827950" cy="1052550"/>
          </a:xfrm>
          <a:prstGeom prst="rect">
            <a:avLst/>
          </a:prstGeom>
          <a:noFill/>
          <a:ln>
            <a:noFill/>
          </a:ln>
        </p:spPr>
      </p:pic>
      <p:sp>
        <p:nvSpPr>
          <p:cNvPr id="326" name="Google Shape;326;p43"/>
          <p:cNvSpPr txBox="1"/>
          <p:nvPr/>
        </p:nvSpPr>
        <p:spPr>
          <a:xfrm>
            <a:off x="4572000" y="2628825"/>
            <a:ext cx="3648000" cy="63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CC0000"/>
                </a:solidFill>
              </a:rPr>
              <a:t>Suffers from over-parameterization as each r needs its W!</a:t>
            </a:r>
            <a:endParaRPr b="1" sz="1600">
              <a:solidFill>
                <a:srgbClr val="CC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Update Rule</a:t>
            </a:r>
            <a:endParaRPr/>
          </a:p>
        </p:txBody>
      </p:sp>
      <p:pic>
        <p:nvPicPr>
          <p:cNvPr id="332" name="Google Shape;332;p44"/>
          <p:cNvPicPr preferRelativeResize="0"/>
          <p:nvPr/>
        </p:nvPicPr>
        <p:blipFill>
          <a:blip r:embed="rId3">
            <a:alphaModFix/>
          </a:blip>
          <a:stretch>
            <a:fillRect/>
          </a:stretch>
        </p:blipFill>
        <p:spPr>
          <a:xfrm>
            <a:off x="495600" y="1429475"/>
            <a:ext cx="3541975" cy="3272600"/>
          </a:xfrm>
          <a:prstGeom prst="rect">
            <a:avLst/>
          </a:prstGeom>
          <a:noFill/>
          <a:ln>
            <a:noFill/>
          </a:ln>
        </p:spPr>
      </p:pic>
      <p:pic>
        <p:nvPicPr>
          <p:cNvPr id="333" name="Google Shape;333;p44"/>
          <p:cNvPicPr preferRelativeResize="0"/>
          <p:nvPr/>
        </p:nvPicPr>
        <p:blipFill>
          <a:blip r:embed="rId4">
            <a:alphaModFix/>
          </a:blip>
          <a:stretch>
            <a:fillRect/>
          </a:stretch>
        </p:blipFill>
        <p:spPr>
          <a:xfrm>
            <a:off x="4637875" y="1583300"/>
            <a:ext cx="3334525" cy="992675"/>
          </a:xfrm>
          <a:prstGeom prst="rect">
            <a:avLst/>
          </a:prstGeom>
          <a:noFill/>
          <a:ln>
            <a:noFill/>
          </a:ln>
        </p:spPr>
      </p:pic>
      <p:pic>
        <p:nvPicPr>
          <p:cNvPr id="334" name="Google Shape;334;p44"/>
          <p:cNvPicPr preferRelativeResize="0"/>
          <p:nvPr/>
        </p:nvPicPr>
        <p:blipFill>
          <a:blip r:embed="rId5">
            <a:alphaModFix/>
          </a:blip>
          <a:stretch>
            <a:fillRect/>
          </a:stretch>
        </p:blipFill>
        <p:spPr>
          <a:xfrm>
            <a:off x="3961875" y="2918700"/>
            <a:ext cx="4686524" cy="1052550"/>
          </a:xfrm>
          <a:prstGeom prst="rect">
            <a:avLst/>
          </a:prstGeom>
          <a:noFill/>
          <a:ln>
            <a:noFill/>
          </a:ln>
        </p:spPr>
      </p:pic>
      <p:sp>
        <p:nvSpPr>
          <p:cNvPr id="335" name="Google Shape;335;p44"/>
          <p:cNvSpPr txBox="1"/>
          <p:nvPr/>
        </p:nvSpPr>
        <p:spPr>
          <a:xfrm>
            <a:off x="4529150" y="1246325"/>
            <a:ext cx="248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Standard Update Rule:</a:t>
            </a:r>
            <a:endParaRPr b="1" sz="1600"/>
          </a:p>
        </p:txBody>
      </p:sp>
      <p:pic>
        <p:nvPicPr>
          <p:cNvPr id="336" name="Google Shape;336;p44"/>
          <p:cNvPicPr preferRelativeResize="0"/>
          <p:nvPr/>
        </p:nvPicPr>
        <p:blipFill>
          <a:blip r:embed="rId6">
            <a:alphaModFix amt="85000"/>
          </a:blip>
          <a:stretch>
            <a:fillRect/>
          </a:stretch>
        </p:blipFill>
        <p:spPr>
          <a:xfrm>
            <a:off x="4572000" y="1113950"/>
            <a:ext cx="3495625" cy="1564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Update Rule</a:t>
            </a:r>
            <a:endParaRPr/>
          </a:p>
        </p:txBody>
      </p:sp>
      <p:pic>
        <p:nvPicPr>
          <p:cNvPr id="342" name="Google Shape;342;p45"/>
          <p:cNvPicPr preferRelativeResize="0"/>
          <p:nvPr/>
        </p:nvPicPr>
        <p:blipFill>
          <a:blip r:embed="rId3">
            <a:alphaModFix/>
          </a:blip>
          <a:stretch>
            <a:fillRect/>
          </a:stretch>
        </p:blipFill>
        <p:spPr>
          <a:xfrm>
            <a:off x="495600" y="1429475"/>
            <a:ext cx="3541975" cy="3272600"/>
          </a:xfrm>
          <a:prstGeom prst="rect">
            <a:avLst/>
          </a:prstGeom>
          <a:noFill/>
          <a:ln>
            <a:noFill/>
          </a:ln>
        </p:spPr>
      </p:pic>
      <p:pic>
        <p:nvPicPr>
          <p:cNvPr id="343" name="Google Shape;343;p45"/>
          <p:cNvPicPr preferRelativeResize="0"/>
          <p:nvPr/>
        </p:nvPicPr>
        <p:blipFill>
          <a:blip r:embed="rId4">
            <a:alphaModFix/>
          </a:blip>
          <a:stretch>
            <a:fillRect/>
          </a:stretch>
        </p:blipFill>
        <p:spPr>
          <a:xfrm>
            <a:off x="4637875" y="1583300"/>
            <a:ext cx="3334525" cy="992675"/>
          </a:xfrm>
          <a:prstGeom prst="rect">
            <a:avLst/>
          </a:prstGeom>
          <a:noFill/>
          <a:ln>
            <a:noFill/>
          </a:ln>
        </p:spPr>
      </p:pic>
      <p:pic>
        <p:nvPicPr>
          <p:cNvPr id="344" name="Google Shape;344;p45"/>
          <p:cNvPicPr preferRelativeResize="0"/>
          <p:nvPr/>
        </p:nvPicPr>
        <p:blipFill>
          <a:blip r:embed="rId5">
            <a:alphaModFix/>
          </a:blip>
          <a:stretch>
            <a:fillRect/>
          </a:stretch>
        </p:blipFill>
        <p:spPr>
          <a:xfrm>
            <a:off x="3961875" y="2918700"/>
            <a:ext cx="4686524" cy="1052550"/>
          </a:xfrm>
          <a:prstGeom prst="rect">
            <a:avLst/>
          </a:prstGeom>
          <a:noFill/>
          <a:ln>
            <a:noFill/>
          </a:ln>
        </p:spPr>
      </p:pic>
      <p:sp>
        <p:nvSpPr>
          <p:cNvPr id="345" name="Google Shape;345;p45"/>
          <p:cNvSpPr txBox="1"/>
          <p:nvPr/>
        </p:nvSpPr>
        <p:spPr>
          <a:xfrm>
            <a:off x="4529150" y="1246325"/>
            <a:ext cx="248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Standard Update Rule:</a:t>
            </a:r>
            <a:endParaRPr b="1" sz="1600"/>
          </a:p>
        </p:txBody>
      </p:sp>
      <p:pic>
        <p:nvPicPr>
          <p:cNvPr id="346" name="Google Shape;346;p45"/>
          <p:cNvPicPr preferRelativeResize="0"/>
          <p:nvPr/>
        </p:nvPicPr>
        <p:blipFill>
          <a:blip r:embed="rId6">
            <a:alphaModFix amt="85000"/>
          </a:blip>
          <a:stretch>
            <a:fillRect/>
          </a:stretch>
        </p:blipFill>
        <p:spPr>
          <a:xfrm>
            <a:off x="4572000" y="1113950"/>
            <a:ext cx="3495625" cy="1564075"/>
          </a:xfrm>
          <a:prstGeom prst="rect">
            <a:avLst/>
          </a:prstGeom>
          <a:noFill/>
          <a:ln>
            <a:noFill/>
          </a:ln>
        </p:spPr>
      </p:pic>
      <p:sp>
        <p:nvSpPr>
          <p:cNvPr id="347" name="Google Shape;347;p45"/>
          <p:cNvSpPr txBox="1"/>
          <p:nvPr/>
        </p:nvSpPr>
        <p:spPr>
          <a:xfrm>
            <a:off x="4273438" y="4165588"/>
            <a:ext cx="310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CC0000"/>
                </a:solidFill>
              </a:rPr>
              <a:t>Number of feature dimensions:</a:t>
            </a:r>
            <a:r>
              <a:rPr lang="en" sz="1600"/>
              <a:t> </a:t>
            </a:r>
            <a:endParaRPr sz="1600"/>
          </a:p>
        </p:txBody>
      </p:sp>
      <p:pic>
        <p:nvPicPr>
          <p:cNvPr id="348" name="Google Shape;348;p45"/>
          <p:cNvPicPr preferRelativeResize="0"/>
          <p:nvPr/>
        </p:nvPicPr>
        <p:blipFill>
          <a:blip r:embed="rId7">
            <a:alphaModFix/>
          </a:blip>
          <a:stretch>
            <a:fillRect/>
          </a:stretch>
        </p:blipFill>
        <p:spPr>
          <a:xfrm>
            <a:off x="7161337" y="4211925"/>
            <a:ext cx="1204862" cy="302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Update Rule</a:t>
            </a:r>
            <a:endParaRPr/>
          </a:p>
        </p:txBody>
      </p:sp>
      <p:pic>
        <p:nvPicPr>
          <p:cNvPr id="354" name="Google Shape;354;p46"/>
          <p:cNvPicPr preferRelativeResize="0"/>
          <p:nvPr/>
        </p:nvPicPr>
        <p:blipFill>
          <a:blip r:embed="rId3">
            <a:alphaModFix/>
          </a:blip>
          <a:stretch>
            <a:fillRect/>
          </a:stretch>
        </p:blipFill>
        <p:spPr>
          <a:xfrm>
            <a:off x="495600" y="1429475"/>
            <a:ext cx="3541975" cy="3272600"/>
          </a:xfrm>
          <a:prstGeom prst="rect">
            <a:avLst/>
          </a:prstGeom>
          <a:noFill/>
          <a:ln>
            <a:noFill/>
          </a:ln>
        </p:spPr>
      </p:pic>
      <p:pic>
        <p:nvPicPr>
          <p:cNvPr id="355" name="Google Shape;355;p46"/>
          <p:cNvPicPr preferRelativeResize="0"/>
          <p:nvPr/>
        </p:nvPicPr>
        <p:blipFill>
          <a:blip r:embed="rId4">
            <a:alphaModFix/>
          </a:blip>
          <a:stretch>
            <a:fillRect/>
          </a:stretch>
        </p:blipFill>
        <p:spPr>
          <a:xfrm>
            <a:off x="3961875" y="2918700"/>
            <a:ext cx="4686524" cy="1052550"/>
          </a:xfrm>
          <a:prstGeom prst="rect">
            <a:avLst/>
          </a:prstGeom>
          <a:noFill/>
          <a:ln>
            <a:noFill/>
          </a:ln>
        </p:spPr>
      </p:pic>
      <p:sp>
        <p:nvSpPr>
          <p:cNvPr id="356" name="Google Shape;356;p46"/>
          <p:cNvSpPr txBox="1"/>
          <p:nvPr/>
        </p:nvSpPr>
        <p:spPr>
          <a:xfrm>
            <a:off x="4273438" y="4165588"/>
            <a:ext cx="310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CC0000"/>
                </a:solidFill>
              </a:rPr>
              <a:t>Number of feature dimensions:</a:t>
            </a:r>
            <a:r>
              <a:rPr lang="en" sz="1600"/>
              <a:t> </a:t>
            </a:r>
            <a:endParaRPr sz="1600"/>
          </a:p>
        </p:txBody>
      </p:sp>
      <p:pic>
        <p:nvPicPr>
          <p:cNvPr id="357" name="Google Shape;357;p46"/>
          <p:cNvPicPr preferRelativeResize="0"/>
          <p:nvPr/>
        </p:nvPicPr>
        <p:blipFill>
          <a:blip r:embed="rId5">
            <a:alphaModFix/>
          </a:blip>
          <a:stretch>
            <a:fillRect/>
          </a:stretch>
        </p:blipFill>
        <p:spPr>
          <a:xfrm>
            <a:off x="7161337" y="4211925"/>
            <a:ext cx="1204862" cy="302000"/>
          </a:xfrm>
          <a:prstGeom prst="rect">
            <a:avLst/>
          </a:prstGeom>
          <a:noFill/>
          <a:ln>
            <a:noFill/>
          </a:ln>
        </p:spPr>
      </p:pic>
      <p:pic>
        <p:nvPicPr>
          <p:cNvPr id="358" name="Google Shape;358;p46"/>
          <p:cNvPicPr preferRelativeResize="0"/>
          <p:nvPr/>
        </p:nvPicPr>
        <p:blipFill>
          <a:blip r:embed="rId6">
            <a:alphaModFix/>
          </a:blip>
          <a:stretch>
            <a:fillRect/>
          </a:stretch>
        </p:blipFill>
        <p:spPr>
          <a:xfrm>
            <a:off x="6806700" y="3669250"/>
            <a:ext cx="1437150" cy="302000"/>
          </a:xfrm>
          <a:prstGeom prst="rect">
            <a:avLst/>
          </a:prstGeom>
          <a:noFill/>
          <a:ln cap="flat" cmpd="sng" w="19050">
            <a:solidFill>
              <a:srgbClr val="CC0000"/>
            </a:solidFill>
            <a:prstDash val="solid"/>
            <a:round/>
            <a:headEnd len="sm" w="sm" type="none"/>
            <a:tailEnd len="sm" w="sm" type="none"/>
          </a:ln>
        </p:spPr>
      </p:pic>
      <p:pic>
        <p:nvPicPr>
          <p:cNvPr id="359" name="Google Shape;359;p46"/>
          <p:cNvPicPr preferRelativeResize="0"/>
          <p:nvPr/>
        </p:nvPicPr>
        <p:blipFill>
          <a:blip r:embed="rId7">
            <a:alphaModFix/>
          </a:blip>
          <a:stretch>
            <a:fillRect/>
          </a:stretch>
        </p:blipFill>
        <p:spPr>
          <a:xfrm>
            <a:off x="4303238" y="1629875"/>
            <a:ext cx="4003801" cy="1003525"/>
          </a:xfrm>
          <a:prstGeom prst="rect">
            <a:avLst/>
          </a:prstGeom>
          <a:noFill/>
          <a:ln>
            <a:noFill/>
          </a:ln>
        </p:spPr>
      </p:pic>
      <p:sp>
        <p:nvSpPr>
          <p:cNvPr id="360" name="Google Shape;360;p46"/>
          <p:cNvSpPr txBox="1"/>
          <p:nvPr/>
        </p:nvSpPr>
        <p:spPr>
          <a:xfrm>
            <a:off x="4273449" y="1198775"/>
            <a:ext cx="276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CC0000"/>
                </a:solidFill>
              </a:rPr>
              <a:t>Relation-Specific Weights</a:t>
            </a:r>
            <a:r>
              <a:rPr lang="en" sz="1600">
                <a:solidFill>
                  <a:srgbClr val="CC0000"/>
                </a:solidFill>
              </a:rPr>
              <a:t>:</a:t>
            </a:r>
            <a:r>
              <a:rPr lang="en" sz="1600"/>
              <a:t> </a:t>
            </a:r>
            <a:endParaRPr sz="1600"/>
          </a:p>
        </p:txBody>
      </p:sp>
      <p:cxnSp>
        <p:nvCxnSpPr>
          <p:cNvPr id="361" name="Google Shape;361;p46"/>
          <p:cNvCxnSpPr>
            <a:stCxn id="358" idx="0"/>
            <a:endCxn id="359" idx="2"/>
          </p:cNvCxnSpPr>
          <p:nvPr/>
        </p:nvCxnSpPr>
        <p:spPr>
          <a:xfrm rot="10800000">
            <a:off x="6305175" y="2633350"/>
            <a:ext cx="1220100" cy="1035900"/>
          </a:xfrm>
          <a:prstGeom prst="straightConnector1">
            <a:avLst/>
          </a:prstGeom>
          <a:noFill/>
          <a:ln cap="flat" cmpd="sng" w="19050">
            <a:solidFill>
              <a:srgbClr val="CC0000"/>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Update Rule</a:t>
            </a:r>
            <a:endParaRPr/>
          </a:p>
        </p:txBody>
      </p:sp>
      <p:pic>
        <p:nvPicPr>
          <p:cNvPr id="367" name="Google Shape;367;p47"/>
          <p:cNvPicPr preferRelativeResize="0"/>
          <p:nvPr/>
        </p:nvPicPr>
        <p:blipFill>
          <a:blip r:embed="rId3">
            <a:alphaModFix/>
          </a:blip>
          <a:stretch>
            <a:fillRect/>
          </a:stretch>
        </p:blipFill>
        <p:spPr>
          <a:xfrm>
            <a:off x="495600" y="1429475"/>
            <a:ext cx="3541975" cy="3272600"/>
          </a:xfrm>
          <a:prstGeom prst="rect">
            <a:avLst/>
          </a:prstGeom>
          <a:noFill/>
          <a:ln>
            <a:noFill/>
          </a:ln>
        </p:spPr>
      </p:pic>
      <p:pic>
        <p:nvPicPr>
          <p:cNvPr id="368" name="Google Shape;368;p47"/>
          <p:cNvPicPr preferRelativeResize="0"/>
          <p:nvPr/>
        </p:nvPicPr>
        <p:blipFill>
          <a:blip r:embed="rId4">
            <a:alphaModFix/>
          </a:blip>
          <a:stretch>
            <a:fillRect/>
          </a:stretch>
        </p:blipFill>
        <p:spPr>
          <a:xfrm>
            <a:off x="3961875" y="2918700"/>
            <a:ext cx="4686524" cy="1052550"/>
          </a:xfrm>
          <a:prstGeom prst="rect">
            <a:avLst/>
          </a:prstGeom>
          <a:noFill/>
          <a:ln>
            <a:noFill/>
          </a:ln>
        </p:spPr>
      </p:pic>
      <p:pic>
        <p:nvPicPr>
          <p:cNvPr id="369" name="Google Shape;369;p47"/>
          <p:cNvPicPr preferRelativeResize="0"/>
          <p:nvPr/>
        </p:nvPicPr>
        <p:blipFill>
          <a:blip r:embed="rId5">
            <a:alphaModFix/>
          </a:blip>
          <a:stretch>
            <a:fillRect/>
          </a:stretch>
        </p:blipFill>
        <p:spPr>
          <a:xfrm>
            <a:off x="6806700" y="3669250"/>
            <a:ext cx="1437150" cy="302000"/>
          </a:xfrm>
          <a:prstGeom prst="rect">
            <a:avLst/>
          </a:prstGeom>
          <a:noFill/>
          <a:ln cap="flat" cmpd="sng" w="19050">
            <a:solidFill>
              <a:srgbClr val="CC0000"/>
            </a:solidFill>
            <a:prstDash val="solid"/>
            <a:round/>
            <a:headEnd len="sm" w="sm" type="none"/>
            <a:tailEnd len="sm" w="sm" type="none"/>
          </a:ln>
        </p:spPr>
      </p:pic>
      <p:pic>
        <p:nvPicPr>
          <p:cNvPr id="370" name="Google Shape;370;p47"/>
          <p:cNvPicPr preferRelativeResize="0"/>
          <p:nvPr/>
        </p:nvPicPr>
        <p:blipFill>
          <a:blip r:embed="rId6">
            <a:alphaModFix/>
          </a:blip>
          <a:stretch>
            <a:fillRect/>
          </a:stretch>
        </p:blipFill>
        <p:spPr>
          <a:xfrm>
            <a:off x="4303238" y="1629875"/>
            <a:ext cx="4003801" cy="1003525"/>
          </a:xfrm>
          <a:prstGeom prst="rect">
            <a:avLst/>
          </a:prstGeom>
          <a:noFill/>
          <a:ln>
            <a:noFill/>
          </a:ln>
        </p:spPr>
      </p:pic>
      <p:sp>
        <p:nvSpPr>
          <p:cNvPr id="371" name="Google Shape;371;p47"/>
          <p:cNvSpPr txBox="1"/>
          <p:nvPr/>
        </p:nvSpPr>
        <p:spPr>
          <a:xfrm>
            <a:off x="4273449" y="1198775"/>
            <a:ext cx="276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CC0000"/>
                </a:solidFill>
              </a:rPr>
              <a:t>Relation-Specific Weights:</a:t>
            </a:r>
            <a:r>
              <a:rPr lang="en" sz="1600"/>
              <a:t> </a:t>
            </a:r>
            <a:endParaRPr sz="1600"/>
          </a:p>
        </p:txBody>
      </p:sp>
      <p:cxnSp>
        <p:nvCxnSpPr>
          <p:cNvPr id="372" name="Google Shape;372;p47"/>
          <p:cNvCxnSpPr>
            <a:stCxn id="369" idx="0"/>
            <a:endCxn id="370" idx="2"/>
          </p:cNvCxnSpPr>
          <p:nvPr/>
        </p:nvCxnSpPr>
        <p:spPr>
          <a:xfrm rot="10800000">
            <a:off x="6305175" y="2633350"/>
            <a:ext cx="1220100" cy="1035900"/>
          </a:xfrm>
          <a:prstGeom prst="straightConnector1">
            <a:avLst/>
          </a:prstGeom>
          <a:noFill/>
          <a:ln cap="flat" cmpd="sng" w="19050">
            <a:solidFill>
              <a:srgbClr val="CC0000"/>
            </a:solidFill>
            <a:prstDash val="solid"/>
            <a:round/>
            <a:headEnd len="med" w="med" type="none"/>
            <a:tailEnd len="med" w="med" type="triangle"/>
          </a:ln>
        </p:spPr>
      </p:cxnSp>
      <p:pic>
        <p:nvPicPr>
          <p:cNvPr id="373" name="Google Shape;373;p47"/>
          <p:cNvPicPr preferRelativeResize="0"/>
          <p:nvPr/>
        </p:nvPicPr>
        <p:blipFill>
          <a:blip r:embed="rId7">
            <a:alphaModFix/>
          </a:blip>
          <a:stretch>
            <a:fillRect/>
          </a:stretch>
        </p:blipFill>
        <p:spPr>
          <a:xfrm>
            <a:off x="4276938" y="4514875"/>
            <a:ext cx="1878699" cy="431100"/>
          </a:xfrm>
          <a:prstGeom prst="rect">
            <a:avLst/>
          </a:prstGeom>
          <a:noFill/>
          <a:ln>
            <a:noFill/>
          </a:ln>
        </p:spPr>
      </p:pic>
      <p:pic>
        <p:nvPicPr>
          <p:cNvPr id="374" name="Google Shape;374;p47"/>
          <p:cNvPicPr preferRelativeResize="0"/>
          <p:nvPr/>
        </p:nvPicPr>
        <p:blipFill>
          <a:blip r:embed="rId8">
            <a:alphaModFix/>
          </a:blip>
          <a:stretch>
            <a:fillRect/>
          </a:stretch>
        </p:blipFill>
        <p:spPr>
          <a:xfrm>
            <a:off x="6256575" y="4514875"/>
            <a:ext cx="2236350" cy="431100"/>
          </a:xfrm>
          <a:prstGeom prst="rect">
            <a:avLst/>
          </a:prstGeom>
          <a:noFill/>
          <a:ln>
            <a:noFill/>
          </a:ln>
        </p:spPr>
      </p:pic>
      <p:sp>
        <p:nvSpPr>
          <p:cNvPr id="375" name="Google Shape;375;p47"/>
          <p:cNvSpPr txBox="1"/>
          <p:nvPr/>
        </p:nvSpPr>
        <p:spPr>
          <a:xfrm>
            <a:off x="4117349" y="4124025"/>
            <a:ext cx="305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CC0000"/>
                </a:solidFill>
              </a:rPr>
              <a:t>Relational Embedding Update</a:t>
            </a:r>
            <a:r>
              <a:rPr lang="en" sz="1600">
                <a:solidFill>
                  <a:srgbClr val="CC0000"/>
                </a:solidFill>
              </a:rPr>
              <a:t>:</a:t>
            </a:r>
            <a:r>
              <a:rPr lang="en" sz="1600"/>
              <a:t> </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the Number of Relations</a:t>
            </a:r>
            <a:endParaRPr/>
          </a:p>
        </p:txBody>
      </p:sp>
      <p:sp>
        <p:nvSpPr>
          <p:cNvPr id="381" name="Google Shape;381;p48"/>
          <p:cNvSpPr txBox="1"/>
          <p:nvPr>
            <p:ph idx="1" type="body"/>
          </p:nvPr>
        </p:nvSpPr>
        <p:spPr>
          <a:xfrm>
            <a:off x="311700" y="1152475"/>
            <a:ext cx="8520600" cy="94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Relational Vectors are:</a:t>
            </a:r>
            <a:endParaRPr>
              <a:solidFill>
                <a:srgbClr val="000000"/>
              </a:solidFill>
            </a:endParaRPr>
          </a:p>
          <a:p>
            <a:pPr indent="-342900" lvl="1" marL="914400" rtl="0" algn="l">
              <a:spcBef>
                <a:spcPts val="0"/>
              </a:spcBef>
              <a:spcAft>
                <a:spcPts val="0"/>
              </a:spcAft>
              <a:buClr>
                <a:srgbClr val="000000"/>
              </a:buClr>
              <a:buSzPts val="1800"/>
              <a:buChar char="○"/>
            </a:pPr>
            <a:r>
              <a:rPr b="1" lang="en" sz="1800">
                <a:solidFill>
                  <a:srgbClr val="CC0000"/>
                </a:solidFill>
              </a:rPr>
              <a:t>Linear Combinations</a:t>
            </a:r>
            <a:r>
              <a:rPr lang="en" sz="1800">
                <a:solidFill>
                  <a:srgbClr val="000000"/>
                </a:solidFill>
              </a:rPr>
              <a:t> of a set of </a:t>
            </a:r>
            <a:r>
              <a:rPr i="1" lang="en" sz="1800">
                <a:solidFill>
                  <a:srgbClr val="0000FF"/>
                </a:solidFill>
              </a:rPr>
              <a:t>learnable basis vectors</a:t>
            </a:r>
            <a:endParaRPr i="1" sz="1800">
              <a:solidFill>
                <a:srgbClr val="0000FF"/>
              </a:solidFill>
            </a:endParaRPr>
          </a:p>
        </p:txBody>
      </p:sp>
      <p:sp>
        <p:nvSpPr>
          <p:cNvPr id="382" name="Google Shape;382;p48"/>
          <p:cNvSpPr txBox="1"/>
          <p:nvPr/>
        </p:nvSpPr>
        <p:spPr>
          <a:xfrm>
            <a:off x="1149400" y="3814150"/>
            <a:ext cx="281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Learnable Scalar Weights:</a:t>
            </a:r>
            <a:endParaRPr b="1" sz="1600"/>
          </a:p>
        </p:txBody>
      </p:sp>
      <p:pic>
        <p:nvPicPr>
          <p:cNvPr id="383" name="Google Shape;383;p48"/>
          <p:cNvPicPr preferRelativeResize="0"/>
          <p:nvPr/>
        </p:nvPicPr>
        <p:blipFill>
          <a:blip r:embed="rId3">
            <a:alphaModFix/>
          </a:blip>
          <a:stretch>
            <a:fillRect/>
          </a:stretch>
        </p:blipFill>
        <p:spPr>
          <a:xfrm>
            <a:off x="4710550" y="2553375"/>
            <a:ext cx="3317775" cy="633225"/>
          </a:xfrm>
          <a:prstGeom prst="rect">
            <a:avLst/>
          </a:prstGeom>
          <a:noFill/>
          <a:ln>
            <a:noFill/>
          </a:ln>
        </p:spPr>
      </p:pic>
      <p:pic>
        <p:nvPicPr>
          <p:cNvPr id="384" name="Google Shape;384;p48"/>
          <p:cNvPicPr preferRelativeResize="0"/>
          <p:nvPr/>
        </p:nvPicPr>
        <p:blipFill>
          <a:blip r:embed="rId4">
            <a:alphaModFix/>
          </a:blip>
          <a:stretch>
            <a:fillRect/>
          </a:stretch>
        </p:blipFill>
        <p:spPr>
          <a:xfrm>
            <a:off x="1115650" y="2043725"/>
            <a:ext cx="3222400" cy="1589725"/>
          </a:xfrm>
          <a:prstGeom prst="rect">
            <a:avLst/>
          </a:prstGeom>
          <a:noFill/>
          <a:ln>
            <a:noFill/>
          </a:ln>
        </p:spPr>
      </p:pic>
      <p:pic>
        <p:nvPicPr>
          <p:cNvPr id="385" name="Google Shape;385;p48"/>
          <p:cNvPicPr preferRelativeResize="0"/>
          <p:nvPr/>
        </p:nvPicPr>
        <p:blipFill>
          <a:blip r:embed="rId5">
            <a:alphaModFix/>
          </a:blip>
          <a:stretch>
            <a:fillRect/>
          </a:stretch>
        </p:blipFill>
        <p:spPr>
          <a:xfrm>
            <a:off x="3821575" y="3779500"/>
            <a:ext cx="1476125" cy="500375"/>
          </a:xfrm>
          <a:prstGeom prst="rect">
            <a:avLst/>
          </a:prstGeom>
          <a:noFill/>
          <a:ln>
            <a:noFill/>
          </a:ln>
        </p:spPr>
      </p:pic>
      <p:cxnSp>
        <p:nvCxnSpPr>
          <p:cNvPr id="386" name="Google Shape;386;p48"/>
          <p:cNvCxnSpPr>
            <a:endCxn id="383" idx="0"/>
          </p:cNvCxnSpPr>
          <p:nvPr/>
        </p:nvCxnSpPr>
        <p:spPr>
          <a:xfrm>
            <a:off x="5777838" y="1885275"/>
            <a:ext cx="591600" cy="668100"/>
          </a:xfrm>
          <a:prstGeom prst="straightConnector1">
            <a:avLst/>
          </a:prstGeom>
          <a:noFill/>
          <a:ln cap="flat" cmpd="sng" w="19050">
            <a:solidFill>
              <a:srgbClr val="0000FF"/>
            </a:solidFill>
            <a:prstDash val="solid"/>
            <a:round/>
            <a:headEnd len="med" w="med" type="none"/>
            <a:tailEnd len="med" w="med" type="triangle"/>
          </a:ln>
        </p:spPr>
      </p:cxnSp>
      <p:cxnSp>
        <p:nvCxnSpPr>
          <p:cNvPr id="387" name="Google Shape;387;p48"/>
          <p:cNvCxnSpPr/>
          <p:nvPr/>
        </p:nvCxnSpPr>
        <p:spPr>
          <a:xfrm>
            <a:off x="3012200" y="1841325"/>
            <a:ext cx="422700" cy="828000"/>
          </a:xfrm>
          <a:prstGeom prst="straightConnector1">
            <a:avLst/>
          </a:prstGeom>
          <a:noFill/>
          <a:ln cap="flat" cmpd="sng" w="19050">
            <a:solidFill>
              <a:srgbClr val="CC0000"/>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Stacking CompGCN (k-Layers)</a:t>
            </a:r>
            <a:endParaRPr/>
          </a:p>
        </p:txBody>
      </p:sp>
      <p:pic>
        <p:nvPicPr>
          <p:cNvPr id="393" name="Google Shape;393;p49"/>
          <p:cNvPicPr preferRelativeResize="0"/>
          <p:nvPr/>
        </p:nvPicPr>
        <p:blipFill>
          <a:blip r:embed="rId3">
            <a:alphaModFix/>
          </a:blip>
          <a:stretch>
            <a:fillRect/>
          </a:stretch>
        </p:blipFill>
        <p:spPr>
          <a:xfrm>
            <a:off x="495600" y="1429475"/>
            <a:ext cx="3541975" cy="3272600"/>
          </a:xfrm>
          <a:prstGeom prst="rect">
            <a:avLst/>
          </a:prstGeom>
          <a:noFill/>
          <a:ln>
            <a:noFill/>
          </a:ln>
        </p:spPr>
      </p:pic>
      <p:sp>
        <p:nvSpPr>
          <p:cNvPr id="394" name="Google Shape;394;p49"/>
          <p:cNvSpPr txBox="1"/>
          <p:nvPr/>
        </p:nvSpPr>
        <p:spPr>
          <a:xfrm>
            <a:off x="4082324" y="3445950"/>
            <a:ext cx="305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CC0000"/>
                </a:solidFill>
              </a:rPr>
              <a:t>Relational Embedding Update:</a:t>
            </a:r>
            <a:r>
              <a:rPr lang="en" sz="1600"/>
              <a:t> </a:t>
            </a:r>
            <a:endParaRPr sz="1600"/>
          </a:p>
        </p:txBody>
      </p:sp>
      <p:sp>
        <p:nvSpPr>
          <p:cNvPr id="395" name="Google Shape;395;p49"/>
          <p:cNvSpPr txBox="1"/>
          <p:nvPr/>
        </p:nvSpPr>
        <p:spPr>
          <a:xfrm>
            <a:off x="4082324" y="1857713"/>
            <a:ext cx="305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CC0000"/>
                </a:solidFill>
              </a:rPr>
              <a:t>Node</a:t>
            </a:r>
            <a:r>
              <a:rPr lang="en" sz="1600">
                <a:solidFill>
                  <a:srgbClr val="CC0000"/>
                </a:solidFill>
              </a:rPr>
              <a:t> Embedding Update:</a:t>
            </a:r>
            <a:r>
              <a:rPr lang="en" sz="1600"/>
              <a:t> </a:t>
            </a:r>
            <a:endParaRPr sz="1600"/>
          </a:p>
        </p:txBody>
      </p:sp>
      <p:pic>
        <p:nvPicPr>
          <p:cNvPr id="396" name="Google Shape;396;p49"/>
          <p:cNvPicPr preferRelativeResize="0"/>
          <p:nvPr/>
        </p:nvPicPr>
        <p:blipFill>
          <a:blip r:embed="rId4">
            <a:alphaModFix/>
          </a:blip>
          <a:stretch>
            <a:fillRect/>
          </a:stretch>
        </p:blipFill>
        <p:spPr>
          <a:xfrm>
            <a:off x="4124550" y="3788500"/>
            <a:ext cx="2098549" cy="527850"/>
          </a:xfrm>
          <a:prstGeom prst="rect">
            <a:avLst/>
          </a:prstGeom>
          <a:noFill/>
          <a:ln>
            <a:noFill/>
          </a:ln>
        </p:spPr>
      </p:pic>
      <p:pic>
        <p:nvPicPr>
          <p:cNvPr id="397" name="Google Shape;397;p49"/>
          <p:cNvPicPr preferRelativeResize="0"/>
          <p:nvPr/>
        </p:nvPicPr>
        <p:blipFill>
          <a:blip r:embed="rId5">
            <a:alphaModFix/>
          </a:blip>
          <a:stretch>
            <a:fillRect/>
          </a:stretch>
        </p:blipFill>
        <p:spPr>
          <a:xfrm>
            <a:off x="4082325" y="2243776"/>
            <a:ext cx="4712924" cy="9735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GCN Comparisons</a:t>
            </a:r>
            <a:endParaRPr/>
          </a:p>
        </p:txBody>
      </p:sp>
      <p:pic>
        <p:nvPicPr>
          <p:cNvPr id="403" name="Google Shape;403;p50"/>
          <p:cNvPicPr preferRelativeResize="0"/>
          <p:nvPr/>
        </p:nvPicPr>
        <p:blipFill>
          <a:blip r:embed="rId3">
            <a:alphaModFix/>
          </a:blip>
          <a:stretch>
            <a:fillRect/>
          </a:stretch>
        </p:blipFill>
        <p:spPr>
          <a:xfrm>
            <a:off x="152400" y="1772575"/>
            <a:ext cx="8839200" cy="1750759"/>
          </a:xfrm>
          <a:prstGeom prst="rect">
            <a:avLst/>
          </a:prstGeom>
          <a:noFill/>
          <a:ln>
            <a:noFill/>
          </a:ln>
        </p:spPr>
      </p:pic>
      <p:sp>
        <p:nvSpPr>
          <p:cNvPr id="404" name="Google Shape;404;p50"/>
          <p:cNvSpPr txBox="1"/>
          <p:nvPr/>
        </p:nvSpPr>
        <p:spPr>
          <a:xfrm>
            <a:off x="3081000" y="3661375"/>
            <a:ext cx="2982000" cy="986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a:t>K:</a:t>
            </a:r>
            <a:r>
              <a:rPr lang="en"/>
              <a:t> Number of GCN Layers</a:t>
            </a:r>
            <a:endParaRPr/>
          </a:p>
          <a:p>
            <a:pPr indent="-317500" lvl="0" marL="457200" rtl="0" algn="l">
              <a:spcBef>
                <a:spcPts val="0"/>
              </a:spcBef>
              <a:spcAft>
                <a:spcPts val="0"/>
              </a:spcAft>
              <a:buSzPts val="1400"/>
              <a:buChar char="●"/>
            </a:pPr>
            <a:r>
              <a:rPr b="1" lang="en"/>
              <a:t>d:</a:t>
            </a:r>
            <a:r>
              <a:rPr lang="en"/>
              <a:t> Embedding dimension</a:t>
            </a:r>
            <a:endParaRPr/>
          </a:p>
          <a:p>
            <a:pPr indent="-317500" lvl="0" marL="457200" rtl="0" algn="l">
              <a:spcBef>
                <a:spcPts val="0"/>
              </a:spcBef>
              <a:spcAft>
                <a:spcPts val="0"/>
              </a:spcAft>
              <a:buSzPts val="1400"/>
              <a:buChar char="●"/>
            </a:pPr>
            <a:r>
              <a:rPr b="1" lang="en"/>
              <a:t>B:</a:t>
            </a:r>
            <a:r>
              <a:rPr lang="en"/>
              <a:t> Number of bases</a:t>
            </a:r>
            <a:endParaRPr/>
          </a:p>
          <a:p>
            <a:pPr indent="-317500" lvl="0" marL="457200" rtl="0" algn="l">
              <a:spcBef>
                <a:spcPts val="0"/>
              </a:spcBef>
              <a:spcAft>
                <a:spcPts val="0"/>
              </a:spcAft>
              <a:buSzPts val="1400"/>
              <a:buChar char="●"/>
            </a:pPr>
            <a:r>
              <a:rPr b="1" lang="en"/>
              <a:t>|R|:</a:t>
            </a:r>
            <a:r>
              <a:rPr lang="en"/>
              <a:t> Total number of relations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Reduction of CompGCN</a:t>
            </a:r>
            <a:endParaRPr/>
          </a:p>
        </p:txBody>
      </p:sp>
      <p:pic>
        <p:nvPicPr>
          <p:cNvPr id="410" name="Google Shape;410;p51"/>
          <p:cNvPicPr preferRelativeResize="0"/>
          <p:nvPr/>
        </p:nvPicPr>
        <p:blipFill>
          <a:blip r:embed="rId3">
            <a:alphaModFix/>
          </a:blip>
          <a:stretch>
            <a:fillRect/>
          </a:stretch>
        </p:blipFill>
        <p:spPr>
          <a:xfrm>
            <a:off x="121150" y="1929162"/>
            <a:ext cx="8901702" cy="198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3" name="Google Shape;73;p16"/>
          <p:cNvSpPr txBox="1"/>
          <p:nvPr>
            <p:ph idx="1" type="body"/>
          </p:nvPr>
        </p:nvSpPr>
        <p:spPr>
          <a:xfrm>
            <a:off x="311700" y="1152475"/>
            <a:ext cx="8413500" cy="365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Graphs are very expressive data structures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Graph </a:t>
            </a:r>
            <a:r>
              <a:rPr lang="en">
                <a:solidFill>
                  <a:srgbClr val="000000"/>
                </a:solidFill>
                <a:highlight>
                  <a:srgbClr val="FFFFFF"/>
                </a:highlight>
              </a:rPr>
              <a:t>C</a:t>
            </a:r>
            <a:r>
              <a:rPr lang="en">
                <a:solidFill>
                  <a:srgbClr val="000000"/>
                </a:solidFill>
              </a:rPr>
              <a:t>onvolutional Neural Network (GCN) is proven powerful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Most GCN handles undirected graphs</a:t>
            </a:r>
            <a:endParaRPr sz="18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Reduction of CompGCN</a:t>
            </a:r>
            <a:endParaRPr/>
          </a:p>
        </p:txBody>
      </p:sp>
      <p:pic>
        <p:nvPicPr>
          <p:cNvPr id="416" name="Google Shape;416;p52"/>
          <p:cNvPicPr preferRelativeResize="0"/>
          <p:nvPr/>
        </p:nvPicPr>
        <p:blipFill>
          <a:blip r:embed="rId3">
            <a:alphaModFix/>
          </a:blip>
          <a:stretch>
            <a:fillRect/>
          </a:stretch>
        </p:blipFill>
        <p:spPr>
          <a:xfrm>
            <a:off x="372663" y="1836200"/>
            <a:ext cx="8398674" cy="2385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422" name="Google Shape;422;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Char char="●"/>
            </a:pPr>
            <a:r>
              <a:rPr lang="en">
                <a:solidFill>
                  <a:srgbClr val="D9D9D9"/>
                </a:solidFill>
              </a:rPr>
              <a:t>Introduction</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Related Works</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Background</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Main Method: CompGCN</a:t>
            </a:r>
            <a:endParaRPr>
              <a:solidFill>
                <a:srgbClr val="D9D9D9"/>
              </a:solidFill>
            </a:endParaRPr>
          </a:p>
          <a:p>
            <a:pPr indent="-342900" lvl="0" marL="457200" rtl="0" algn="l">
              <a:spcBef>
                <a:spcPts val="0"/>
              </a:spcBef>
              <a:spcAft>
                <a:spcPts val="0"/>
              </a:spcAft>
              <a:buClr>
                <a:srgbClr val="000000"/>
              </a:buClr>
              <a:buSzPts val="1800"/>
              <a:buChar char="●"/>
            </a:pPr>
            <a:r>
              <a:rPr b="1" lang="en">
                <a:solidFill>
                  <a:srgbClr val="000000"/>
                </a:solidFill>
              </a:rPr>
              <a:t>Experiments</a:t>
            </a:r>
            <a:endParaRPr b="1">
              <a:solidFill>
                <a:srgbClr val="000000"/>
              </a:solidFill>
            </a:endParaRPr>
          </a:p>
          <a:p>
            <a:pPr indent="-342900" lvl="0" marL="457200" rtl="0" algn="l">
              <a:spcBef>
                <a:spcPts val="0"/>
              </a:spcBef>
              <a:spcAft>
                <a:spcPts val="0"/>
              </a:spcAft>
              <a:buClr>
                <a:srgbClr val="D9D9D9"/>
              </a:buClr>
              <a:buSzPts val="1800"/>
              <a:buChar char="●"/>
            </a:pPr>
            <a:r>
              <a:rPr lang="en">
                <a:solidFill>
                  <a:srgbClr val="D9D9D9"/>
                </a:solidFill>
              </a:rPr>
              <a:t>Conclusions &amp; Summaries</a:t>
            </a:r>
            <a:endParaRPr>
              <a:solidFill>
                <a:srgbClr val="D9D9D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Benchmarking Tasks</a:t>
            </a:r>
            <a:endParaRPr/>
          </a:p>
        </p:txBody>
      </p:sp>
      <p:sp>
        <p:nvSpPr>
          <p:cNvPr id="428" name="Google Shape;42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Link Predictions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Node Classifications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Graph Classifications</a:t>
            </a:r>
            <a:endParaRPr>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Benchmarking Tasks</a:t>
            </a:r>
            <a:endParaRPr/>
          </a:p>
        </p:txBody>
      </p:sp>
      <p:sp>
        <p:nvSpPr>
          <p:cNvPr id="434" name="Google Shape;434;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b="1" lang="en">
                <a:solidFill>
                  <a:srgbClr val="000000"/>
                </a:solidFill>
              </a:rPr>
              <a:t>Link Predictions</a:t>
            </a:r>
            <a:endParaRPr b="1">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Inferring missing facts based on known facts in KGs</a:t>
            </a:r>
            <a:endParaRPr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Datasets:</a:t>
            </a:r>
            <a:r>
              <a:rPr lang="en" sz="1800">
                <a:solidFill>
                  <a:srgbClr val="000000"/>
                </a:solidFill>
              </a:rPr>
              <a:t> FB15k-237 (FreeBase), WN18-RR (WordNet)</a:t>
            </a:r>
            <a:endParaRPr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Metrics:</a:t>
            </a:r>
            <a:r>
              <a:rPr lang="en" sz="1800">
                <a:solidFill>
                  <a:srgbClr val="000000"/>
                </a:solidFill>
              </a:rPr>
              <a:t> MRR &amp; MR &amp; Hits@N</a:t>
            </a:r>
            <a:endParaRPr sz="1800">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Node Classifications</a:t>
            </a:r>
            <a:endParaRPr b="1">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Predicting labels of nodes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Based on node features and connections</a:t>
            </a:r>
            <a:endParaRPr sz="1800">
              <a:solidFill>
                <a:srgbClr val="000000"/>
              </a:solidFill>
            </a:endParaRPr>
          </a:p>
          <a:p>
            <a:pPr indent="-342900" lvl="1" marL="914400" rtl="0" algn="l">
              <a:spcBef>
                <a:spcPts val="0"/>
              </a:spcBef>
              <a:spcAft>
                <a:spcPts val="0"/>
              </a:spcAft>
              <a:buClr>
                <a:srgbClr val="000000"/>
              </a:buClr>
              <a:buSzPts val="1800"/>
              <a:buChar char="○"/>
            </a:pPr>
            <a:r>
              <a:rPr b="1" lang="en" sz="1800">
                <a:solidFill>
                  <a:schemeClr val="dk1"/>
                </a:solidFill>
              </a:rPr>
              <a:t>Datasets:</a:t>
            </a:r>
            <a:r>
              <a:rPr lang="en" sz="1800">
                <a:solidFill>
                  <a:schemeClr val="dk1"/>
                </a:solidFill>
              </a:rPr>
              <a:t> </a:t>
            </a:r>
            <a:r>
              <a:rPr lang="en" sz="1800">
                <a:solidFill>
                  <a:srgbClr val="000000"/>
                </a:solidFill>
              </a:rPr>
              <a:t>MUTAG &amp; AM</a:t>
            </a:r>
            <a:endParaRPr sz="1800">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Graph Classifications</a:t>
            </a:r>
            <a:endParaRPr b="1">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Learns representations of graphs, and predicts the types of graphs</a:t>
            </a:r>
            <a:endParaRPr sz="1800">
              <a:solidFill>
                <a:srgbClr val="000000"/>
              </a:solidFill>
            </a:endParaRPr>
          </a:p>
          <a:p>
            <a:pPr indent="-342900" lvl="1" marL="914400" rtl="0" algn="l">
              <a:spcBef>
                <a:spcPts val="0"/>
              </a:spcBef>
              <a:spcAft>
                <a:spcPts val="0"/>
              </a:spcAft>
              <a:buClr>
                <a:srgbClr val="000000"/>
              </a:buClr>
              <a:buSzPts val="1800"/>
              <a:buChar char="○"/>
            </a:pPr>
            <a:r>
              <a:rPr b="1" lang="en" sz="1800">
                <a:solidFill>
                  <a:schemeClr val="dk1"/>
                </a:solidFill>
              </a:rPr>
              <a:t>Datasets:</a:t>
            </a:r>
            <a:r>
              <a:rPr lang="en" sz="1800">
                <a:solidFill>
                  <a:schemeClr val="dk1"/>
                </a:solidFill>
              </a:rPr>
              <a:t> </a:t>
            </a:r>
            <a:r>
              <a:rPr lang="en" sz="1800">
                <a:solidFill>
                  <a:srgbClr val="000000"/>
                </a:solidFill>
              </a:rPr>
              <a:t>MUTAG &amp; PTC</a:t>
            </a:r>
            <a:endParaRPr sz="18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Statistics</a:t>
            </a:r>
            <a:endParaRPr/>
          </a:p>
        </p:txBody>
      </p:sp>
      <p:pic>
        <p:nvPicPr>
          <p:cNvPr id="440" name="Google Shape;440;p56"/>
          <p:cNvPicPr preferRelativeResize="0"/>
          <p:nvPr/>
        </p:nvPicPr>
        <p:blipFill>
          <a:blip r:embed="rId3">
            <a:alphaModFix/>
          </a:blip>
          <a:stretch>
            <a:fillRect/>
          </a:stretch>
        </p:blipFill>
        <p:spPr>
          <a:xfrm>
            <a:off x="152400" y="1833963"/>
            <a:ext cx="8839200" cy="20851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GCN Baselines</a:t>
            </a:r>
            <a:endParaRPr/>
          </a:p>
        </p:txBody>
      </p:sp>
      <p:sp>
        <p:nvSpPr>
          <p:cNvPr id="446" name="Google Shape;44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Relational-GCN (R-GCN) </a:t>
            </a:r>
            <a:r>
              <a:rPr lang="en" sz="1200">
                <a:solidFill>
                  <a:srgbClr val="000000"/>
                </a:solidFill>
              </a:rPr>
              <a:t>(Schlichtkrull et al., 2017)</a:t>
            </a:r>
            <a:endParaRPr sz="12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Directed-GCN (D-GCN) </a:t>
            </a:r>
            <a:r>
              <a:rPr lang="en" sz="1200">
                <a:solidFill>
                  <a:srgbClr val="000000"/>
                </a:solidFill>
              </a:rPr>
              <a:t>(Marcheggiani &amp; Titov, 2017)</a:t>
            </a:r>
            <a:endParaRPr sz="12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Weighted-GCN (W-GCN) </a:t>
            </a:r>
            <a:r>
              <a:rPr lang="en" sz="1200">
                <a:solidFill>
                  <a:srgbClr val="000000"/>
                </a:solidFill>
              </a:rPr>
              <a:t>(Shang et al., 2019)</a:t>
            </a:r>
            <a:endParaRPr b="1" sz="12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GCN </a:t>
            </a:r>
            <a:r>
              <a:rPr lang="en"/>
              <a:t>Baselines</a:t>
            </a:r>
            <a:endParaRPr/>
          </a:p>
        </p:txBody>
      </p:sp>
      <p:sp>
        <p:nvSpPr>
          <p:cNvPr id="452" name="Google Shape;45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a:solidFill>
                  <a:srgbClr val="000000"/>
                </a:solidFill>
              </a:rPr>
              <a:t>Relational-GCN (R-GCN) </a:t>
            </a:r>
            <a:r>
              <a:rPr b="1" lang="en" sz="1200">
                <a:solidFill>
                  <a:srgbClr val="000000"/>
                </a:solidFill>
              </a:rPr>
              <a:t>(Schlichtkrull et al., 2017)</a:t>
            </a:r>
            <a:endParaRPr b="1" sz="12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Relation-specific weight matrices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Linear combinations of a set of basis matrices</a:t>
            </a:r>
            <a:endParaRPr sz="1800">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Directed-GCN (D-GCN) </a:t>
            </a:r>
            <a:r>
              <a:rPr b="1" lang="en" sz="1200">
                <a:solidFill>
                  <a:srgbClr val="000000"/>
                </a:solidFill>
              </a:rPr>
              <a:t>(Marcheggiani &amp; Titov, 2017)</a:t>
            </a:r>
            <a:endParaRPr b="1" sz="12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Separate weight matrices for incoming, outgoing edges and self-loops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Relation-specific biases</a:t>
            </a:r>
            <a:endParaRPr sz="1800">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Weighted-GCN (W-GCN) </a:t>
            </a:r>
            <a:r>
              <a:rPr b="1" lang="en" sz="1200">
                <a:solidFill>
                  <a:srgbClr val="000000"/>
                </a:solidFill>
              </a:rPr>
              <a:t>(Shang et al., 2019)</a:t>
            </a:r>
            <a:endParaRPr b="1" sz="12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Learnable scalar weights assigned to each relation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Multiplies the weights with an “incoming message”</a:t>
            </a:r>
            <a:endParaRPr sz="180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Task-Specific</a:t>
            </a:r>
            <a:r>
              <a:rPr lang="en"/>
              <a:t> Baselines</a:t>
            </a:r>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Link Predictions</a:t>
            </a:r>
            <a:endParaRPr b="1">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TransE, DistMult, KBGAN, ComplEx, … etc.</a:t>
            </a:r>
            <a:endParaRPr sz="18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Node Classifications</a:t>
            </a:r>
            <a:endParaRPr b="1">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Feat, WL, RDF2Vec, … etc.</a:t>
            </a:r>
            <a:endParaRPr sz="18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Graph Classifications</a:t>
            </a:r>
            <a:endParaRPr b="1">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Deep Graph CNN, Graph Isomorphism Network, … etc.</a:t>
            </a:r>
            <a:endParaRPr>
              <a:solidFill>
                <a:srgbClr val="000000"/>
              </a:solidFill>
            </a:endParaRPr>
          </a:p>
        </p:txBody>
      </p:sp>
      <p:pic>
        <p:nvPicPr>
          <p:cNvPr id="459" name="Google Shape;459;p59"/>
          <p:cNvPicPr preferRelativeResize="0"/>
          <p:nvPr/>
        </p:nvPicPr>
        <p:blipFill>
          <a:blip r:embed="rId3">
            <a:alphaModFix/>
          </a:blip>
          <a:stretch>
            <a:fillRect/>
          </a:stretch>
        </p:blipFill>
        <p:spPr>
          <a:xfrm>
            <a:off x="3727175" y="4363450"/>
            <a:ext cx="5325828" cy="716375"/>
          </a:xfrm>
          <a:prstGeom prst="rect">
            <a:avLst/>
          </a:prstGeom>
          <a:noFill/>
          <a:ln>
            <a:noFill/>
          </a:ln>
        </p:spPr>
      </p:pic>
      <p:sp>
        <p:nvSpPr>
          <p:cNvPr id="460" name="Google Shape;460;p59"/>
          <p:cNvSpPr txBox="1"/>
          <p:nvPr/>
        </p:nvSpPr>
        <p:spPr>
          <a:xfrm>
            <a:off x="2137025" y="4521525"/>
            <a:ext cx="176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TransE</a:t>
            </a:r>
            <a:r>
              <a:rPr lang="en"/>
              <a:t> Objective: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of Experiments</a:t>
            </a:r>
            <a:endParaRPr/>
          </a:p>
        </p:txBody>
      </p:sp>
      <p:sp>
        <p:nvSpPr>
          <p:cNvPr id="466" name="Google Shape;466;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Q1. </a:t>
            </a:r>
            <a:r>
              <a:rPr lang="en">
                <a:solidFill>
                  <a:schemeClr val="dk1"/>
                </a:solidFill>
              </a:rPr>
              <a:t>CompGCN compared to existing methods on Link Predictions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Q2. Compare different GCN encoders and compositional operators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Q3. CompGCN scalability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Q4. CompGCN performance on node &amp; graph classification</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Link Predictions</a:t>
            </a:r>
            <a:endParaRPr/>
          </a:p>
        </p:txBody>
      </p:sp>
      <p:pic>
        <p:nvPicPr>
          <p:cNvPr id="472" name="Google Shape;472;p61"/>
          <p:cNvPicPr preferRelativeResize="0"/>
          <p:nvPr/>
        </p:nvPicPr>
        <p:blipFill>
          <a:blip r:embed="rId3">
            <a:alphaModFix/>
          </a:blip>
          <a:stretch>
            <a:fillRect/>
          </a:stretch>
        </p:blipFill>
        <p:spPr>
          <a:xfrm>
            <a:off x="311700" y="1421800"/>
            <a:ext cx="8520600" cy="32230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9" name="Google Shape;79;p17"/>
          <p:cNvSpPr txBox="1"/>
          <p:nvPr>
            <p:ph idx="1" type="body"/>
          </p:nvPr>
        </p:nvSpPr>
        <p:spPr>
          <a:xfrm>
            <a:off x="311700" y="1152475"/>
            <a:ext cx="8413500" cy="365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Graphs are very expressive data structures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Graph C</a:t>
            </a:r>
            <a:r>
              <a:rPr lang="en">
                <a:solidFill>
                  <a:srgbClr val="000000"/>
                </a:solidFill>
              </a:rPr>
              <a:t>onvolutional Neural Network (GCN) is proven powerful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Most GCN handles undirected graphs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Multi-Relational Graphs</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Graphs with </a:t>
            </a:r>
            <a:r>
              <a:rPr b="1" i="1" lang="en" sz="1800">
                <a:solidFill>
                  <a:srgbClr val="CC0000"/>
                </a:solidFill>
              </a:rPr>
              <a:t>relations</a:t>
            </a:r>
            <a:endParaRPr b="1" i="1" sz="1800">
              <a:solidFill>
                <a:srgbClr val="CC0000"/>
              </a:solidFill>
            </a:endParaRPr>
          </a:p>
          <a:p>
            <a:pPr indent="-342900" lvl="1" marL="914400" rtl="0" algn="l">
              <a:spcBef>
                <a:spcPts val="0"/>
              </a:spcBef>
              <a:spcAft>
                <a:spcPts val="0"/>
              </a:spcAft>
              <a:buClr>
                <a:srgbClr val="000000"/>
              </a:buClr>
              <a:buSzPts val="1800"/>
              <a:buChar char="○"/>
            </a:pPr>
            <a:r>
              <a:rPr lang="en" sz="1800">
                <a:solidFill>
                  <a:srgbClr val="000000"/>
                </a:solidFill>
              </a:rPr>
              <a:t>Eg. Knowledge Graphs</a:t>
            </a:r>
            <a:endParaRPr sz="1800">
              <a:solidFill>
                <a:srgbClr val="000000"/>
              </a:solidFill>
            </a:endParaRPr>
          </a:p>
        </p:txBody>
      </p:sp>
      <p:pic>
        <p:nvPicPr>
          <p:cNvPr id="80" name="Google Shape;80;p17"/>
          <p:cNvPicPr preferRelativeResize="0"/>
          <p:nvPr/>
        </p:nvPicPr>
        <p:blipFill>
          <a:blip r:embed="rId3">
            <a:alphaModFix/>
          </a:blip>
          <a:stretch>
            <a:fillRect/>
          </a:stretch>
        </p:blipFill>
        <p:spPr>
          <a:xfrm>
            <a:off x="5568775" y="1983250"/>
            <a:ext cx="3442300" cy="3104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Link Predictions</a:t>
            </a:r>
            <a:endParaRPr/>
          </a:p>
        </p:txBody>
      </p:sp>
      <p:pic>
        <p:nvPicPr>
          <p:cNvPr id="478" name="Google Shape;478;p62"/>
          <p:cNvPicPr preferRelativeResize="0"/>
          <p:nvPr/>
        </p:nvPicPr>
        <p:blipFill>
          <a:blip r:embed="rId3">
            <a:alphaModFix/>
          </a:blip>
          <a:stretch>
            <a:fillRect/>
          </a:stretch>
        </p:blipFill>
        <p:spPr>
          <a:xfrm>
            <a:off x="311700" y="1421800"/>
            <a:ext cx="8520600" cy="3223070"/>
          </a:xfrm>
          <a:prstGeom prst="rect">
            <a:avLst/>
          </a:prstGeom>
          <a:noFill/>
          <a:ln>
            <a:noFill/>
          </a:ln>
        </p:spPr>
      </p:pic>
      <p:sp>
        <p:nvSpPr>
          <p:cNvPr id="479" name="Google Shape;479;p62"/>
          <p:cNvSpPr/>
          <p:nvPr/>
        </p:nvSpPr>
        <p:spPr>
          <a:xfrm>
            <a:off x="411850" y="4263350"/>
            <a:ext cx="8342700" cy="343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Link Predictions</a:t>
            </a:r>
            <a:endParaRPr/>
          </a:p>
        </p:txBody>
      </p:sp>
      <p:pic>
        <p:nvPicPr>
          <p:cNvPr id="485" name="Google Shape;485;p63"/>
          <p:cNvPicPr preferRelativeResize="0"/>
          <p:nvPr/>
        </p:nvPicPr>
        <p:blipFill>
          <a:blip r:embed="rId3">
            <a:alphaModFix/>
          </a:blip>
          <a:stretch>
            <a:fillRect/>
          </a:stretch>
        </p:blipFill>
        <p:spPr>
          <a:xfrm>
            <a:off x="311700" y="1421800"/>
            <a:ext cx="8520600" cy="3223070"/>
          </a:xfrm>
          <a:prstGeom prst="rect">
            <a:avLst/>
          </a:prstGeom>
          <a:noFill/>
          <a:ln>
            <a:noFill/>
          </a:ln>
        </p:spPr>
      </p:pic>
      <p:sp>
        <p:nvSpPr>
          <p:cNvPr id="486" name="Google Shape;486;p63"/>
          <p:cNvSpPr/>
          <p:nvPr/>
        </p:nvSpPr>
        <p:spPr>
          <a:xfrm>
            <a:off x="411850" y="4263350"/>
            <a:ext cx="8342700" cy="343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3"/>
          <p:cNvSpPr/>
          <p:nvPr/>
        </p:nvSpPr>
        <p:spPr>
          <a:xfrm>
            <a:off x="400650" y="3712375"/>
            <a:ext cx="8342700" cy="2031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GCN Comparisons</a:t>
            </a:r>
            <a:endParaRPr/>
          </a:p>
        </p:txBody>
      </p:sp>
      <p:pic>
        <p:nvPicPr>
          <p:cNvPr id="493" name="Google Shape;493;p64"/>
          <p:cNvPicPr preferRelativeResize="0"/>
          <p:nvPr/>
        </p:nvPicPr>
        <p:blipFill>
          <a:blip r:embed="rId3">
            <a:alphaModFix/>
          </a:blip>
          <a:stretch>
            <a:fillRect/>
          </a:stretch>
        </p:blipFill>
        <p:spPr>
          <a:xfrm>
            <a:off x="1838487" y="1067688"/>
            <a:ext cx="5467025" cy="30081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GCN Comparisons</a:t>
            </a:r>
            <a:endParaRPr/>
          </a:p>
        </p:txBody>
      </p:sp>
      <p:pic>
        <p:nvPicPr>
          <p:cNvPr id="499" name="Google Shape;499;p65"/>
          <p:cNvPicPr preferRelativeResize="0"/>
          <p:nvPr/>
        </p:nvPicPr>
        <p:blipFill>
          <a:blip r:embed="rId3">
            <a:alphaModFix/>
          </a:blip>
          <a:stretch>
            <a:fillRect/>
          </a:stretch>
        </p:blipFill>
        <p:spPr>
          <a:xfrm>
            <a:off x="1838487" y="1067688"/>
            <a:ext cx="5467025" cy="3008125"/>
          </a:xfrm>
          <a:prstGeom prst="rect">
            <a:avLst/>
          </a:prstGeom>
          <a:noFill/>
          <a:ln>
            <a:noFill/>
          </a:ln>
        </p:spPr>
      </p:pic>
      <p:pic>
        <p:nvPicPr>
          <p:cNvPr id="500" name="Google Shape;500;p65"/>
          <p:cNvPicPr preferRelativeResize="0"/>
          <p:nvPr/>
        </p:nvPicPr>
        <p:blipFill>
          <a:blip r:embed="rId4">
            <a:alphaModFix/>
          </a:blip>
          <a:stretch>
            <a:fillRect/>
          </a:stretch>
        </p:blipFill>
        <p:spPr>
          <a:xfrm>
            <a:off x="2099200" y="4125775"/>
            <a:ext cx="4945600" cy="9110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GCN Comparison </a:t>
            </a:r>
            <a:r>
              <a:rPr lang="en"/>
              <a:t>Results - Link Predictions</a:t>
            </a:r>
            <a:endParaRPr/>
          </a:p>
        </p:txBody>
      </p:sp>
      <p:pic>
        <p:nvPicPr>
          <p:cNvPr id="506" name="Google Shape;506;p66"/>
          <p:cNvPicPr preferRelativeResize="0"/>
          <p:nvPr/>
        </p:nvPicPr>
        <p:blipFill>
          <a:blip r:embed="rId3">
            <a:alphaModFix/>
          </a:blip>
          <a:stretch>
            <a:fillRect/>
          </a:stretch>
        </p:blipFill>
        <p:spPr>
          <a:xfrm>
            <a:off x="278325" y="1852724"/>
            <a:ext cx="8587349" cy="2743675"/>
          </a:xfrm>
          <a:prstGeom prst="rect">
            <a:avLst/>
          </a:prstGeom>
          <a:noFill/>
          <a:ln>
            <a:noFill/>
          </a:ln>
        </p:spPr>
      </p:pic>
      <p:sp>
        <p:nvSpPr>
          <p:cNvPr id="507" name="Google Shape;507;p66"/>
          <p:cNvSpPr/>
          <p:nvPr/>
        </p:nvSpPr>
        <p:spPr>
          <a:xfrm>
            <a:off x="6834700" y="3831375"/>
            <a:ext cx="1946400" cy="321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6"/>
          <p:cNvSpPr txBox="1"/>
          <p:nvPr/>
        </p:nvSpPr>
        <p:spPr>
          <a:xfrm>
            <a:off x="1546650" y="1281150"/>
            <a:ext cx="6050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00FF"/>
              </a:buClr>
              <a:buSzPts val="1400"/>
              <a:buChar char="●"/>
            </a:pPr>
            <a:r>
              <a:rPr lang="en">
                <a:solidFill>
                  <a:srgbClr val="0000FF"/>
                </a:solidFill>
              </a:rPr>
              <a:t>X + M (Y): method M is used for obtaining entity/relation embeddings with X as scoring function. Y is the composition operator.</a:t>
            </a:r>
            <a:endParaRPr>
              <a:solidFill>
                <a:srgbClr val="0000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7"/>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CompGCN Code Demo</a:t>
            </a:r>
            <a:endParaRPr/>
          </a:p>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the Scalability</a:t>
            </a:r>
            <a:endParaRPr/>
          </a:p>
        </p:txBody>
      </p:sp>
      <p:sp>
        <p:nvSpPr>
          <p:cNvPr id="519" name="Google Shape;519;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Effect of different number of basis vectors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Scaling up different number of relations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Compare to prior work R-GCN</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Basis matrices instead of basis vectors</a:t>
            </a:r>
            <a:endParaRPr sz="18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Base Vectors</a:t>
            </a:r>
            <a:endParaRPr/>
          </a:p>
        </p:txBody>
      </p:sp>
      <p:pic>
        <p:nvPicPr>
          <p:cNvPr id="525" name="Google Shape;525;p69"/>
          <p:cNvPicPr preferRelativeResize="0"/>
          <p:nvPr/>
        </p:nvPicPr>
        <p:blipFill>
          <a:blip r:embed="rId3">
            <a:alphaModFix/>
          </a:blip>
          <a:stretch>
            <a:fillRect/>
          </a:stretch>
        </p:blipFill>
        <p:spPr>
          <a:xfrm>
            <a:off x="1600300" y="1255875"/>
            <a:ext cx="5943399" cy="37352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Relations</a:t>
            </a:r>
            <a:endParaRPr/>
          </a:p>
        </p:txBody>
      </p:sp>
      <p:pic>
        <p:nvPicPr>
          <p:cNvPr id="531" name="Google Shape;531;p70"/>
          <p:cNvPicPr preferRelativeResize="0"/>
          <p:nvPr/>
        </p:nvPicPr>
        <p:blipFill>
          <a:blip r:embed="rId3">
            <a:alphaModFix/>
          </a:blip>
          <a:stretch>
            <a:fillRect/>
          </a:stretch>
        </p:blipFill>
        <p:spPr>
          <a:xfrm>
            <a:off x="1811900" y="1170125"/>
            <a:ext cx="5626299" cy="38209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Compared to R-GCN</a:t>
            </a:r>
            <a:endParaRPr/>
          </a:p>
        </p:txBody>
      </p:sp>
      <p:pic>
        <p:nvPicPr>
          <p:cNvPr id="537" name="Google Shape;537;p71"/>
          <p:cNvPicPr preferRelativeResize="0"/>
          <p:nvPr/>
        </p:nvPicPr>
        <p:blipFill>
          <a:blip r:embed="rId3">
            <a:alphaModFix/>
          </a:blip>
          <a:stretch>
            <a:fillRect/>
          </a:stretch>
        </p:blipFill>
        <p:spPr>
          <a:xfrm>
            <a:off x="1729175" y="1216350"/>
            <a:ext cx="5685651" cy="370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86" name="Google Shape;86;p18"/>
          <p:cNvSpPr txBox="1"/>
          <p:nvPr>
            <p:ph idx="1" type="body"/>
          </p:nvPr>
        </p:nvSpPr>
        <p:spPr>
          <a:xfrm>
            <a:off x="311700" y="1152475"/>
            <a:ext cx="8413500" cy="210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Graphs are very expressive data structures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Graph C</a:t>
            </a:r>
            <a:r>
              <a:rPr lang="en">
                <a:solidFill>
                  <a:srgbClr val="000000"/>
                </a:solidFill>
              </a:rPr>
              <a:t>onvolutional Neural Network (GCN) is proven powerful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Most GCN handles undirected graphs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Multi-Relational Graphs</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Graphs with </a:t>
            </a:r>
            <a:r>
              <a:rPr b="1" i="1" lang="en" sz="1800">
                <a:solidFill>
                  <a:srgbClr val="CC0000"/>
                </a:solidFill>
              </a:rPr>
              <a:t>relations</a:t>
            </a:r>
            <a:endParaRPr b="1" i="1" sz="1800">
              <a:solidFill>
                <a:srgbClr val="CC0000"/>
              </a:solidFill>
            </a:endParaRPr>
          </a:p>
          <a:p>
            <a:pPr indent="-342900" lvl="1" marL="914400" rtl="0" algn="l">
              <a:spcBef>
                <a:spcPts val="0"/>
              </a:spcBef>
              <a:spcAft>
                <a:spcPts val="0"/>
              </a:spcAft>
              <a:buClr>
                <a:srgbClr val="000000"/>
              </a:buClr>
              <a:buSzPts val="1800"/>
              <a:buChar char="○"/>
            </a:pPr>
            <a:r>
              <a:rPr lang="en" sz="1800">
                <a:solidFill>
                  <a:srgbClr val="000000"/>
                </a:solidFill>
              </a:rPr>
              <a:t>Eg. Knowledge Graphs</a:t>
            </a:r>
            <a:endParaRPr sz="1800">
              <a:solidFill>
                <a:srgbClr val="000000"/>
              </a:solidFill>
            </a:endParaRPr>
          </a:p>
        </p:txBody>
      </p:sp>
      <p:pic>
        <p:nvPicPr>
          <p:cNvPr id="87" name="Google Shape;87;p18"/>
          <p:cNvPicPr preferRelativeResize="0"/>
          <p:nvPr/>
        </p:nvPicPr>
        <p:blipFill>
          <a:blip r:embed="rId3">
            <a:alphaModFix/>
          </a:blip>
          <a:stretch>
            <a:fillRect/>
          </a:stretch>
        </p:blipFill>
        <p:spPr>
          <a:xfrm>
            <a:off x="5568775" y="1983250"/>
            <a:ext cx="3442300" cy="3104975"/>
          </a:xfrm>
          <a:prstGeom prst="rect">
            <a:avLst/>
          </a:prstGeom>
          <a:noFill/>
          <a:ln>
            <a:noFill/>
          </a:ln>
        </p:spPr>
      </p:pic>
      <p:sp>
        <p:nvSpPr>
          <p:cNvPr id="88" name="Google Shape;88;p18"/>
          <p:cNvSpPr/>
          <p:nvPr/>
        </p:nvSpPr>
        <p:spPr>
          <a:xfrm>
            <a:off x="7579401" y="4263100"/>
            <a:ext cx="9237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18"/>
          <p:cNvCxnSpPr>
            <a:stCxn id="90" idx="1"/>
            <a:endCxn id="91" idx="0"/>
          </p:cNvCxnSpPr>
          <p:nvPr/>
        </p:nvCxnSpPr>
        <p:spPr>
          <a:xfrm flipH="1">
            <a:off x="4895301" y="3535750"/>
            <a:ext cx="1321500" cy="531600"/>
          </a:xfrm>
          <a:prstGeom prst="straightConnector1">
            <a:avLst/>
          </a:prstGeom>
          <a:noFill/>
          <a:ln cap="flat" cmpd="sng" w="19050">
            <a:solidFill>
              <a:srgbClr val="0000FF"/>
            </a:solidFill>
            <a:prstDash val="solid"/>
            <a:round/>
            <a:headEnd len="med" w="med" type="none"/>
            <a:tailEnd len="med" w="med" type="triangle"/>
          </a:ln>
        </p:spPr>
      </p:cxnSp>
      <p:sp>
        <p:nvSpPr>
          <p:cNvPr id="91" name="Google Shape;91;p18"/>
          <p:cNvSpPr txBox="1"/>
          <p:nvPr/>
        </p:nvSpPr>
        <p:spPr>
          <a:xfrm>
            <a:off x="4572000" y="4067375"/>
            <a:ext cx="646500" cy="2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solidFill>
                  <a:srgbClr val="0000FF"/>
                </a:solidFill>
              </a:rPr>
              <a:t>Entity</a:t>
            </a:r>
            <a:endParaRPr i="1" sz="1300">
              <a:solidFill>
                <a:srgbClr val="0000FF"/>
              </a:solidFill>
            </a:endParaRPr>
          </a:p>
        </p:txBody>
      </p:sp>
      <p:sp>
        <p:nvSpPr>
          <p:cNvPr id="90" name="Google Shape;90;p18"/>
          <p:cNvSpPr/>
          <p:nvPr/>
        </p:nvSpPr>
        <p:spPr>
          <a:xfrm>
            <a:off x="6216801" y="3249400"/>
            <a:ext cx="9237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8"/>
          <p:cNvCxnSpPr>
            <a:stCxn id="88" idx="1"/>
            <a:endCxn id="91" idx="3"/>
          </p:cNvCxnSpPr>
          <p:nvPr/>
        </p:nvCxnSpPr>
        <p:spPr>
          <a:xfrm rot="10800000">
            <a:off x="5218401" y="4188850"/>
            <a:ext cx="2361000" cy="360600"/>
          </a:xfrm>
          <a:prstGeom prst="straightConnector1">
            <a:avLst/>
          </a:prstGeom>
          <a:noFill/>
          <a:ln cap="flat" cmpd="sng" w="19050">
            <a:solidFill>
              <a:srgbClr val="0000FF"/>
            </a:solidFill>
            <a:prstDash val="solid"/>
            <a:round/>
            <a:headEnd len="med" w="med" type="none"/>
            <a:tailEnd len="med" w="med" type="triangle"/>
          </a:ln>
        </p:spPr>
      </p:cxnSp>
      <p:sp>
        <p:nvSpPr>
          <p:cNvPr id="93" name="Google Shape;93;p18"/>
          <p:cNvSpPr/>
          <p:nvPr/>
        </p:nvSpPr>
        <p:spPr>
          <a:xfrm>
            <a:off x="7220225" y="3871425"/>
            <a:ext cx="700800" cy="242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8"/>
          <p:cNvCxnSpPr>
            <a:stCxn id="93" idx="1"/>
            <a:endCxn id="95" idx="3"/>
          </p:cNvCxnSpPr>
          <p:nvPr/>
        </p:nvCxnSpPr>
        <p:spPr>
          <a:xfrm flipH="1">
            <a:off x="5922425" y="3992775"/>
            <a:ext cx="1297800" cy="678000"/>
          </a:xfrm>
          <a:prstGeom prst="straightConnector1">
            <a:avLst/>
          </a:prstGeom>
          <a:noFill/>
          <a:ln cap="flat" cmpd="sng" w="19050">
            <a:solidFill>
              <a:srgbClr val="CC0000"/>
            </a:solidFill>
            <a:prstDash val="solid"/>
            <a:round/>
            <a:headEnd len="med" w="med" type="none"/>
            <a:tailEnd len="med" w="med" type="triangle"/>
          </a:ln>
        </p:spPr>
      </p:cxnSp>
      <p:sp>
        <p:nvSpPr>
          <p:cNvPr id="95" name="Google Shape;95;p18"/>
          <p:cNvSpPr txBox="1"/>
          <p:nvPr/>
        </p:nvSpPr>
        <p:spPr>
          <a:xfrm>
            <a:off x="5106200" y="4549450"/>
            <a:ext cx="816300" cy="2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solidFill>
                  <a:srgbClr val="CC0000"/>
                </a:solidFill>
              </a:rPr>
              <a:t>Relation</a:t>
            </a:r>
            <a:endParaRPr i="1" sz="1300">
              <a:solidFill>
                <a:srgbClr val="CC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&amp; Graph Classifications</a:t>
            </a:r>
            <a:endParaRPr/>
          </a:p>
        </p:txBody>
      </p:sp>
      <p:pic>
        <p:nvPicPr>
          <p:cNvPr id="543" name="Google Shape;543;p72"/>
          <p:cNvPicPr preferRelativeResize="0"/>
          <p:nvPr/>
        </p:nvPicPr>
        <p:blipFill>
          <a:blip r:embed="rId3">
            <a:alphaModFix/>
          </a:blip>
          <a:stretch>
            <a:fillRect/>
          </a:stretch>
        </p:blipFill>
        <p:spPr>
          <a:xfrm>
            <a:off x="152400" y="1841775"/>
            <a:ext cx="8839198" cy="2346307"/>
          </a:xfrm>
          <a:prstGeom prst="rect">
            <a:avLst/>
          </a:prstGeom>
          <a:noFill/>
          <a:ln>
            <a:noFill/>
          </a:ln>
        </p:spPr>
      </p:pic>
      <p:sp>
        <p:nvSpPr>
          <p:cNvPr id="544" name="Google Shape;544;p72"/>
          <p:cNvSpPr txBox="1"/>
          <p:nvPr/>
        </p:nvSpPr>
        <p:spPr>
          <a:xfrm>
            <a:off x="1285750" y="1506800"/>
            <a:ext cx="1910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Node Classification</a:t>
            </a:r>
            <a:endParaRPr b="1"/>
          </a:p>
        </p:txBody>
      </p:sp>
      <p:sp>
        <p:nvSpPr>
          <p:cNvPr id="545" name="Google Shape;545;p72"/>
          <p:cNvSpPr txBox="1"/>
          <p:nvPr/>
        </p:nvSpPr>
        <p:spPr>
          <a:xfrm>
            <a:off x="5817575" y="1506800"/>
            <a:ext cx="2037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Graph</a:t>
            </a:r>
            <a:r>
              <a:rPr b="1" lang="en"/>
              <a:t> Classification</a:t>
            </a:r>
            <a:endParaRPr b="1"/>
          </a:p>
        </p:txBody>
      </p:sp>
      <p:pic>
        <p:nvPicPr>
          <p:cNvPr id="546" name="Google Shape;546;p72"/>
          <p:cNvPicPr preferRelativeResize="0"/>
          <p:nvPr/>
        </p:nvPicPr>
        <p:blipFill>
          <a:blip r:embed="rId4">
            <a:alphaModFix/>
          </a:blip>
          <a:stretch>
            <a:fillRect/>
          </a:stretch>
        </p:blipFill>
        <p:spPr>
          <a:xfrm>
            <a:off x="6611736" y="4264275"/>
            <a:ext cx="1516125" cy="614200"/>
          </a:xfrm>
          <a:prstGeom prst="rect">
            <a:avLst/>
          </a:prstGeom>
          <a:noFill/>
          <a:ln>
            <a:noFill/>
          </a:ln>
        </p:spPr>
      </p:pic>
      <p:sp>
        <p:nvSpPr>
          <p:cNvPr id="547" name="Google Shape;547;p72"/>
          <p:cNvSpPr txBox="1"/>
          <p:nvPr/>
        </p:nvSpPr>
        <p:spPr>
          <a:xfrm>
            <a:off x="5544900" y="4371275"/>
            <a:ext cx="1186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Read Out:</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553" name="Google Shape;55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Char char="●"/>
            </a:pPr>
            <a:r>
              <a:rPr lang="en">
                <a:solidFill>
                  <a:srgbClr val="D9D9D9"/>
                </a:solidFill>
              </a:rPr>
              <a:t>Introduction</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Related Works</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Background</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Main Method: CompGCN</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Experiments</a:t>
            </a:r>
            <a:endParaRPr>
              <a:solidFill>
                <a:srgbClr val="D9D9D9"/>
              </a:solidFill>
            </a:endParaRPr>
          </a:p>
          <a:p>
            <a:pPr indent="-342900" lvl="0" marL="457200" rtl="0" algn="l">
              <a:spcBef>
                <a:spcPts val="0"/>
              </a:spcBef>
              <a:spcAft>
                <a:spcPts val="0"/>
              </a:spcAft>
              <a:buClr>
                <a:srgbClr val="000000"/>
              </a:buClr>
              <a:buSzPts val="1800"/>
              <a:buChar char="●"/>
            </a:pPr>
            <a:r>
              <a:rPr b="1" lang="en">
                <a:solidFill>
                  <a:srgbClr val="000000"/>
                </a:solidFill>
              </a:rPr>
              <a:t>Conclusions &amp; Summaries</a:t>
            </a:r>
            <a:endParaRPr b="1">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Summaries of CompGCN</a:t>
            </a:r>
            <a:endParaRPr/>
          </a:p>
        </p:txBody>
      </p:sp>
      <p:sp>
        <p:nvSpPr>
          <p:cNvPr id="559" name="Google Shape;559;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Multi-Relational Knowledge Graphs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Representing Relations as Vectors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Compositional Operators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CompGCN Model</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General</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Alleviates over-parameterization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Scalable with basis vectors</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Extensive Experiments</a:t>
            </a:r>
            <a:endParaRPr>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CompGCN Future Works</a:t>
            </a:r>
            <a:endParaRPr/>
          </a:p>
        </p:txBody>
      </p:sp>
      <p:sp>
        <p:nvSpPr>
          <p:cNvPr id="565" name="Google Shape;565;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More complex compositional operators</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Learnable eg. ConvE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Superior compositional operations</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Interpretable relational vectors</a:t>
            </a:r>
            <a:endParaRPr>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CompGCN at ICLR 2020</a:t>
            </a:r>
            <a:endParaRPr/>
          </a:p>
        </p:txBody>
      </p:sp>
      <p:pic>
        <p:nvPicPr>
          <p:cNvPr id="571" name="Google Shape;571;p76"/>
          <p:cNvPicPr preferRelativeResize="0"/>
          <p:nvPr/>
        </p:nvPicPr>
        <p:blipFill>
          <a:blip r:embed="rId3">
            <a:alphaModFix/>
          </a:blip>
          <a:stretch>
            <a:fillRect/>
          </a:stretch>
        </p:blipFill>
        <p:spPr>
          <a:xfrm>
            <a:off x="1334450" y="1017725"/>
            <a:ext cx="6475090" cy="40114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&amp; QA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01" name="Google Shape;101;p19"/>
          <p:cNvSpPr txBox="1"/>
          <p:nvPr>
            <p:ph idx="1" type="body"/>
          </p:nvPr>
        </p:nvSpPr>
        <p:spPr>
          <a:xfrm>
            <a:off x="311700" y="1152475"/>
            <a:ext cx="5551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Cons of prior works on multi-relational graphs</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Over-parameterization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Only handles node representations</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Can not perform link predictions</a:t>
            </a:r>
            <a:endParaRPr sz="1800">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Existing techniques on knowledge graph embeddings (KE)</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Only does link predictions</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Cons of prior works on multi-relational graphs</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Over-parameterization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Only handles node representations</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Can not perform link predictions</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Existing techniques on knowledge graph embeddings (KE)</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chemeClr val="dk1"/>
                </a:solidFill>
              </a:rPr>
              <a:t>Only does link predictions</a:t>
            </a:r>
            <a:endParaRPr sz="1800">
              <a:solidFill>
                <a:srgbClr val="000000"/>
              </a:solidFill>
            </a:endParaRPr>
          </a:p>
          <a:p>
            <a:pPr indent="-342900" lvl="0" marL="457200" rtl="0" algn="l">
              <a:spcBef>
                <a:spcPts val="0"/>
              </a:spcBef>
              <a:spcAft>
                <a:spcPts val="0"/>
              </a:spcAft>
              <a:buClr>
                <a:srgbClr val="CC0000"/>
              </a:buClr>
              <a:buSzPts val="1800"/>
              <a:buChar char="●"/>
            </a:pPr>
            <a:r>
              <a:rPr b="1" lang="en">
                <a:solidFill>
                  <a:srgbClr val="CC0000"/>
                </a:solidFill>
              </a:rPr>
              <a:t>Solution:</a:t>
            </a:r>
            <a:endParaRPr b="1">
              <a:solidFill>
                <a:srgbClr val="CC0000"/>
              </a:solidFill>
            </a:endParaRPr>
          </a:p>
          <a:p>
            <a:pPr indent="-342900" lvl="1" marL="914400" rtl="0" algn="l">
              <a:spcBef>
                <a:spcPts val="0"/>
              </a:spcBef>
              <a:spcAft>
                <a:spcPts val="0"/>
              </a:spcAft>
              <a:buClr>
                <a:srgbClr val="CC0000"/>
              </a:buClr>
              <a:buSzPts val="1800"/>
              <a:buChar char="○"/>
            </a:pPr>
            <a:r>
              <a:rPr b="1" lang="en" sz="1800">
                <a:solidFill>
                  <a:srgbClr val="CC0000"/>
                </a:solidFill>
              </a:rPr>
              <a:t>Combine both: GCN + KE</a:t>
            </a:r>
            <a:endParaRPr b="1" sz="1800">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CompGCN</a:t>
            </a:r>
            <a:endParaRPr/>
          </a:p>
        </p:txBody>
      </p:sp>
      <p:sp>
        <p:nvSpPr>
          <p:cNvPr id="113" name="Google Shape;113;p21"/>
          <p:cNvSpPr txBox="1"/>
          <p:nvPr>
            <p:ph idx="1" type="body"/>
          </p:nvPr>
        </p:nvSpPr>
        <p:spPr>
          <a:xfrm>
            <a:off x="311700" y="2174250"/>
            <a:ext cx="8520600" cy="7950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Clr>
                <a:srgbClr val="000000"/>
              </a:buClr>
              <a:buSzPts val="2700"/>
              <a:buChar char="●"/>
            </a:pPr>
            <a:r>
              <a:rPr b="1" lang="en" sz="2700">
                <a:solidFill>
                  <a:srgbClr val="CC0000"/>
                </a:solidFill>
              </a:rPr>
              <a:t>Comp</a:t>
            </a:r>
            <a:r>
              <a:rPr lang="en" sz="2700">
                <a:solidFill>
                  <a:srgbClr val="000000"/>
                </a:solidFill>
              </a:rPr>
              <a:t>ositional-based </a:t>
            </a:r>
            <a:r>
              <a:rPr b="1" lang="en" sz="2700">
                <a:solidFill>
                  <a:srgbClr val="CC0000"/>
                </a:solidFill>
              </a:rPr>
              <a:t>G</a:t>
            </a:r>
            <a:r>
              <a:rPr lang="en" sz="2700">
                <a:solidFill>
                  <a:srgbClr val="000000"/>
                </a:solidFill>
              </a:rPr>
              <a:t>raph </a:t>
            </a:r>
            <a:r>
              <a:rPr b="1" lang="en" sz="2700">
                <a:solidFill>
                  <a:srgbClr val="CC0000"/>
                </a:solidFill>
              </a:rPr>
              <a:t>C</a:t>
            </a:r>
            <a:r>
              <a:rPr lang="en" sz="2700">
                <a:solidFill>
                  <a:srgbClr val="000000"/>
                </a:solidFill>
              </a:rPr>
              <a:t>onvolutional </a:t>
            </a:r>
            <a:r>
              <a:rPr b="1" lang="en" sz="2700">
                <a:solidFill>
                  <a:srgbClr val="CC0000"/>
                </a:solidFill>
              </a:rPr>
              <a:t>N</a:t>
            </a:r>
            <a:r>
              <a:rPr lang="en" sz="2700">
                <a:solidFill>
                  <a:srgbClr val="000000"/>
                </a:solidFill>
              </a:rPr>
              <a:t>etwork</a:t>
            </a:r>
            <a:endParaRPr sz="2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