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PT Sans Narrow"/>
      <p:regular r:id="rId55"/>
      <p:bold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PTSansNarrow-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OpenSans-regular.fntdata"/><Relationship Id="rId12" Type="http://schemas.openxmlformats.org/officeDocument/2006/relationships/slide" Target="slides/slide7.xml"/><Relationship Id="rId56" Type="http://schemas.openxmlformats.org/officeDocument/2006/relationships/font" Target="fonts/PTSansNarrow-bold.fntdata"/><Relationship Id="rId15" Type="http://schemas.openxmlformats.org/officeDocument/2006/relationships/slide" Target="slides/slide10.xml"/><Relationship Id="rId59" Type="http://schemas.openxmlformats.org/officeDocument/2006/relationships/font" Target="fonts/OpenSans-italic.fntdata"/><Relationship Id="rId14" Type="http://schemas.openxmlformats.org/officeDocument/2006/relationships/slide" Target="slides/slide9.xml"/><Relationship Id="rId58"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c53f145f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c53f145f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a2d29e63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a2d29e63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a2d29e63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a2d29e63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a2d29e63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a2d29e63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a2d29e63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a2d29e63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a2d29e63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a2d29e63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a2d29e63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a2d29e63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a2d29e63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a2d29e63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a2d29e63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a2d29e63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a2d29e63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a2d29e63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c29bb918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c29bb918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a2d29e63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a2d29e63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a2d29e63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a2d29e63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a2d29e63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a2d29e63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a2d29e63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a2d29e63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a2d29e63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a2d29e63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a2d29e63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a2d29e63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a2d29e63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a2d29e63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a2d29e63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a2d29e63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a2d29e63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a2d29e63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a2d29e63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a2d29e63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c53f145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c53f145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695D46"/>
                </a:solidFill>
                <a:latin typeface="Open Sans"/>
                <a:ea typeface="Open Sans"/>
                <a:cs typeface="Open Sans"/>
                <a:sym typeface="Open Sans"/>
              </a:rPr>
              <a:t>Control flow analysis operates on the parse tree of a program, which can be computed for any syntactically correct source file.</a:t>
            </a:r>
            <a:endParaRPr sz="15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500">
                <a:solidFill>
                  <a:srgbClr val="695D46"/>
                </a:solidFill>
                <a:latin typeface="Open Sans"/>
                <a:ea typeface="Open Sans"/>
                <a:cs typeface="Open Sans"/>
                <a:sym typeface="Open Sans"/>
              </a:rPr>
              <a:t>Instruction pointer indicates the next instruction to execute. When the control flow graph indicates two possible next statements, we call this a branch decision, and the value of the condition of the current statement determines which statement the instruction pointer will advance to.</a:t>
            </a:r>
            <a:endParaRPr sz="1500">
              <a:solidFill>
                <a:srgbClr val="695D46"/>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t/>
            </a:r>
            <a:endParaRPr sz="1800">
              <a:solidFill>
                <a:srgbClr val="695D46"/>
              </a:solidFill>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c9b0793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c9b0793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a2d29e63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a2d29e63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cc94712c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cc94712c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600"/>
              </a:spcBef>
              <a:spcAft>
                <a:spcPts val="0"/>
              </a:spcAft>
              <a:buNone/>
            </a:pPr>
            <a:r>
              <a:rPr lang="en"/>
              <a:t>1: </a:t>
            </a:r>
            <a:r>
              <a:rPr lang="en"/>
              <a:t>Hello, I am Jiafan and I will talk about the experiment in this paper. The experiment consists of three different parts:  Data generation, Model training and Experiment result.</a:t>
            </a:r>
            <a:endParaRPr/>
          </a:p>
          <a:p>
            <a:pPr indent="0" lvl="0" marL="0" rtl="0" algn="l">
              <a:lnSpc>
                <a:spcPct val="115000"/>
              </a:lnSpc>
              <a:spcBef>
                <a:spcPts val="3600"/>
              </a:spcBef>
              <a:spcAft>
                <a:spcPts val="0"/>
              </a:spcAft>
              <a:buNone/>
            </a:pPr>
            <a:r>
              <a:rPr lang="en"/>
              <a:t> </a:t>
            </a:r>
            <a:endParaRPr/>
          </a:p>
          <a:p>
            <a:pPr indent="0" lvl="0" marL="0" rtl="0" algn="l">
              <a:lnSpc>
                <a:spcPct val="115000"/>
              </a:lnSpc>
              <a:spcBef>
                <a:spcPts val="3600"/>
              </a:spcBef>
              <a:spcAft>
                <a:spcPts val="0"/>
              </a:spcAft>
              <a:buNone/>
            </a:pPr>
            <a:r>
              <a:rPr lang="en"/>
              <a:t> </a:t>
            </a:r>
            <a:endParaRPr/>
          </a:p>
          <a:p>
            <a:pPr indent="0" lvl="0" marL="0" rtl="0" algn="l">
              <a:lnSpc>
                <a:spcPct val="115000"/>
              </a:lnSpc>
              <a:spcBef>
                <a:spcPts val="3600"/>
              </a:spcBef>
              <a:spcAft>
                <a:spcPts val="360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bbee92a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bbee92a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This paper focus on static analysis tasks with limited python programming language. The </a:t>
            </a:r>
            <a:r>
              <a:rPr lang="en">
                <a:solidFill>
                  <a:schemeClr val="dk1"/>
                </a:solidFill>
              </a:rPr>
              <a:t>limited python programming is randomly drawn from the following probabilistic grammar and this is a example of the generated programs.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bbee92a5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bbee92a5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For the Data Generation, we first use this example to illustrate how to </a:t>
            </a:r>
            <a:r>
              <a:rPr lang="en"/>
              <a:t>generate</a:t>
            </a:r>
            <a:r>
              <a:rPr lang="en"/>
              <a:t>  a python programming from the </a:t>
            </a:r>
            <a:r>
              <a:rPr lang="en">
                <a:solidFill>
                  <a:schemeClr val="dk1"/>
                </a:solidFill>
              </a:rPr>
              <a:t>probabilistic grammar. Firstly, we want to generate a program which is denoted by P in the grammar.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c5cdf640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c5cdf640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Now, according to </a:t>
            </a:r>
            <a:r>
              <a:rPr lang="en"/>
              <a:t>the rule P is equal to I B</a:t>
            </a:r>
            <a:r>
              <a:rPr lang="en"/>
              <a:t>, and we replace the program P to an initialization I and a block B.</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c5cdf640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c5cdf640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Similarly, we can replace the </a:t>
            </a:r>
            <a:r>
              <a:rPr lang="en">
                <a:solidFill>
                  <a:schemeClr val="dk1"/>
                </a:solidFill>
              </a:rPr>
              <a:t>initialization I to the statement v-zero equal to an integer 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c5cdf640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c5cdf640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Now, for the integer M, it can be </a:t>
            </a:r>
            <a:r>
              <a:rPr lang="en"/>
              <a:t>illustrated</a:t>
            </a:r>
            <a:r>
              <a:rPr lang="en"/>
              <a:t> as zero, one, ... to 999 by the rule. In this case, the probabilistic </a:t>
            </a:r>
            <a:r>
              <a:rPr lang="en"/>
              <a:t>grammar uniformly random choose a rule and illustrate the integer M with this rule.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cc94712c6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cc94712c6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7</a:t>
            </a:r>
            <a:r>
              <a:rPr lang="en">
                <a:solidFill>
                  <a:schemeClr val="dk1"/>
                </a:solidFill>
              </a:rPr>
              <a:t>. More detail can be found in the code. For example, here is the code used to generate a block B. As we can see, there are two rules to illustrate a block B in the grammar and in the program, we uniform choose a variable b. When b equal to zero, we generate a block s and a statement  new_s, which corresponding the first rule B equal to a block B and a statement S. When b equal to one, the block B is equal to a statement S.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c5cdf640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c5cdf640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 Other part of the code is similar to the block-generated code and I will not show all the code in the presentation. </a:t>
            </a:r>
            <a:r>
              <a:rPr lang="en"/>
              <a:t>But if you compare the grammar and the example program carefully, you will find that the variable and the while statement doesn't appear in the grammar. </a:t>
            </a:r>
            <a:r>
              <a:rPr lang="en">
                <a:solidFill>
                  <a:schemeClr val="dk1"/>
                </a:solidFill>
              </a:rPr>
              <a:t>In fact, the variable v-five and the while-loop statement is part of the repeat statement.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c53f145f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c53f145f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GNN is </a:t>
            </a:r>
            <a:r>
              <a:rPr lang="en"/>
              <a:t>suitable</a:t>
            </a:r>
            <a:r>
              <a:rPr lang="en"/>
              <a:t> for learning from program structures such 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Hower are not well suited for tasks that involve reasoning about program execution.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cc94712c6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cc94712c6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a:t>
            </a:r>
            <a:r>
              <a:rPr lang="en"/>
              <a:t>. Here is part of the statement </a:t>
            </a:r>
            <a:r>
              <a:rPr lang="en"/>
              <a:t>generation code. As we can see, we firstly uniform random choose a variable from v1,...,v9 and number of iterations from 0 to 9. Then we realize the repeat statement through while loop in </a:t>
            </a:r>
            <a:r>
              <a:rPr lang="en">
                <a:solidFill>
                  <a:schemeClr val="dk1"/>
                </a:solidFill>
              </a:rPr>
              <a:t>python programming language.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c9747343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c9747343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According the grammar, these tasks only capture a subset of the Python programming language. To be more specific, each program in date set only allows multi-digit arithmetic for v0. If-else statement with variable V0 and  While-loops statement. Furthermore, the range of the value is limited by 1000 and other variable v1, to v9, only appear in while loops.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the variable assignments for v0 is limited by 1000.</a:t>
            </a:r>
            <a:endParaRPr/>
          </a:p>
          <a:p>
            <a:pPr indent="0" lvl="0" marL="0" rtl="0" algn="l">
              <a:spcBef>
                <a:spcPts val="0"/>
              </a:spcBef>
              <a:spcAft>
                <a:spcPts val="0"/>
              </a:spcAft>
              <a:buNone/>
            </a:pPr>
            <a:r>
              <a:rPr lang="en"/>
              <a:t>The programs in our experiments were limited in the number of variables considered, in the magnitude of the values used, and in the scope of statements permitted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c974734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c974734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  After generating full program, w</a:t>
            </a:r>
            <a:r>
              <a:rPr lang="en"/>
              <a:t>e then mask one random statement and generate the partial program. Here, the masked statement is uniform random chosen from all non-control flow statements and the partial program remain same execution behavior as the full program. This is a example of full program and partial program. In this example, we can mask statement 2, </a:t>
            </a:r>
            <a:r>
              <a:rPr lang="en">
                <a:solidFill>
                  <a:schemeClr val="dk1"/>
                </a:solidFill>
              </a:rPr>
              <a:t>statement 3, statement 8, statement 9, but we can not mask the statement 5, which is related to the execution behavior. Furthermore, for this program, the statement 2 and 3 will not be executed. Thus, masking statement 8 will change the result and  masking statement 2 or 3 will not change the final output.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c9747343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c9747343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12. In this work, the model is </a:t>
            </a:r>
            <a:r>
              <a:rPr lang="en">
                <a:solidFill>
                  <a:schemeClr val="dk1"/>
                </a:solidFill>
              </a:rPr>
              <a:t>training</a:t>
            </a:r>
            <a:r>
              <a:rPr lang="en">
                <a:solidFill>
                  <a:schemeClr val="dk1"/>
                </a:solidFill>
              </a:rPr>
              <a:t> with limited complexity program and test on more complex programs. To be more specific, the complexity measure in this paper is the program length and target function is the final value of variable v0. In addition, the training data sets include 5 million programs with program length equal to 10 and the test data sets include 4500 programs with program length equal to 20, 30, to 100</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c9747343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c9747343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 For both full programs and partial programs, we evaluate the IPA-GNN model </a:t>
            </a:r>
            <a:r>
              <a:rPr lang="en"/>
              <a:t>against</a:t>
            </a:r>
            <a:r>
              <a:rPr lang="en"/>
              <a:t> other baseline models, such as Line-by-Line RNN, R-GAT, No-Control model , NoExecute model , and GGNN model. For the </a:t>
            </a:r>
            <a:r>
              <a:rPr lang="en"/>
              <a:t>Trace RNN, it </a:t>
            </a:r>
            <a:r>
              <a:rPr lang="en"/>
              <a:t>requires access to a trace oracle and we only implement it on full program tasks. For each model, We use adam optimizer with standard cross-entropy loss, train with different parameter and choose the best model parameters by cross-validation. The experiment result is shown in the table. We can find that Tracee RNN obtain result due to the access of a trace oracle and the</a:t>
            </a:r>
            <a:r>
              <a:rPr lang="en">
                <a:solidFill>
                  <a:schemeClr val="dk1"/>
                </a:solidFill>
              </a:rPr>
              <a:t> IPA-GNN model outperforms all other baselines.</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c9747343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c9747343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14. This paper also shows the accuracy rate of different model with different program length. As we can see, Trace RNN outperform nearly all models for all program length, but still worse than IPA-GNN when program length larger than 80. IPA-GNN outperforms all other models and Line-by-Line RNN model performs almost as well as the IPA-GNN at low complexity.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NoExecute significantly outperforms NoControl, indicating the importance of instruction pointer attention for the IPA-GNN model.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c9747343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bc9747343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a:t>
            </a:r>
            <a:r>
              <a:rPr lang="en"/>
              <a:t> The accuracy rate of partial program is shown in this graph. In these tasks, </a:t>
            </a:r>
            <a:r>
              <a:rPr lang="en">
                <a:solidFill>
                  <a:schemeClr val="dk1"/>
                </a:solidFill>
              </a:rPr>
              <a:t>IPA-GNN model also outperforms all other baseline models.</a:t>
            </a:r>
            <a:endParaRPr/>
          </a:p>
          <a:p>
            <a:pPr indent="0" lvl="0" marL="0" rtl="0" algn="l">
              <a:spcBef>
                <a:spcPts val="0"/>
              </a:spcBef>
              <a:spcAft>
                <a:spcPts val="0"/>
              </a:spcAft>
              <a:buNone/>
            </a:pPr>
            <a:r>
              <a:rPr lang="en"/>
              <a:t>Compared with the result of full program tasks,  the accuracy rate first rapidly increase and then slowly decrease.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bc9747343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bc9747343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16 However, this </a:t>
            </a:r>
            <a:r>
              <a:rPr lang="en"/>
              <a:t>phenomenon is reasonable. For a partial program, the output will not change if we mask a not-</a:t>
            </a:r>
            <a:r>
              <a:rPr lang="en"/>
              <a:t>executed</a:t>
            </a:r>
            <a:r>
              <a:rPr lang="en"/>
              <a:t> statement. For example, in this program, v-zero mod twn is equal to six and the program will not execute the statement two and whatever the original statement is, the output will not change. When the length of program is small, nearly all statements will execute and mask each statement will lead to wrong output. When the length of program is large enough, the rate of executed statement become stable and the accuracy decrease.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bc9747343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bc9747343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17. Finally, this paper also show some other observations of the IPA-GNN model. Here are two example programs. This figure shows the values of the soft instruction pointer over these four predictions, and we can find that the IPA-GNN model usually produce discrete branch decisions. For the second program, the while-loop statement should execute 7 times and the figure shows that</a:t>
            </a:r>
            <a:r>
              <a:rPr lang="en"/>
              <a:t> the model attends to the while-loop body only once, which means these model also learns to short-circuit execution.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bcc94712c6_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bcc94712c6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all of our presentation, thanks for listening.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c53f145f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c53f145f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Motivated by the real-world setting of static analysis, we introduce two variants of the “learning to execute” task: full and partial program execution.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not readily available for static analysis of a single file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c53f145f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c53f145f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Full program execution is a canonical task that requires many sequential steps of reasoning.  The challenge of full program execution in the static analysis setting is to determine the target without actually running the program.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It closely aligns with the requirements of designing a heuristic function for programming by example. In some programming by example methods, a heuristic function informs the search for satisfying programs by assigning a value to each intermediate partial program as 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c53f145f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c53f145f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forces the model to learn short-cuts in order to predict the result in the allotted steps.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our experiments, we use bounded execution by default. However, we compare in Section 5 to a Trace RNN model that follows the ground truth control flow, and surprisingly we find that the bounded execution IPA-GNN achieves better performance on certain length programs.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c53f145f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c53f145f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3600"/>
              </a:spcBef>
              <a:spcAft>
                <a:spcPts val="0"/>
              </a:spcAft>
              <a:buClr>
                <a:schemeClr val="dk1"/>
              </a:buClr>
              <a:buSzPts val="1100"/>
              <a:buFont typeface="Arial"/>
              <a:buNone/>
            </a:pPr>
            <a:r>
              <a:rPr lang="en" sz="1000">
                <a:solidFill>
                  <a:schemeClr val="dk1"/>
                </a:solidFill>
              </a:rPr>
              <a:t>In both task settings we train the models on programs with limited complexity and test on more complex programs to evaluate the models for systematic generalization. This provides a quantitative indication of whether the models are not only getting the problem right, but getting it right for the right reasons – because they’ve learned something meaningful about the language semantics. We expect models that exhibit systematic generalization will be better suited for making predictions in real world codebases, particularly when new code may be added at any time. Another perhaps less appreciated reason to focus on systematic generalization in learning to execute tasks is that the execution traces of real-world programs are very long, on the order of thousands or even millions of steps. Training GNNs on such programs is challenging from an engineering perspective (memory use, time) and a training dynamics perspective (e.g., vanishing gradients). </a:t>
            </a:r>
            <a:endParaRPr sz="1000">
              <a:solidFill>
                <a:schemeClr val="dk1"/>
              </a:solidFill>
            </a:endParaRPr>
          </a:p>
          <a:p>
            <a:pPr indent="0" lvl="0" marL="0" rtl="0" algn="l">
              <a:lnSpc>
                <a:spcPct val="115000"/>
              </a:lnSpc>
              <a:spcBef>
                <a:spcPts val="3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c53f145f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c53f145f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gif"/><Relationship Id="rId4" Type="http://schemas.openxmlformats.org/officeDocument/2006/relationships/image" Target="../media/image4.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5.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5.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7.png"/><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7.png"/><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ctr">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ctr">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ctr">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ctr">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b="0" sz="17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0" lvl="0" marL="0" rtl="0" algn="ctr">
              <a:spcBef>
                <a:spcPts val="0"/>
              </a:spcBef>
              <a:spcAft>
                <a:spcPts val="0"/>
              </a:spcAft>
              <a:buNone/>
            </a:pPr>
            <a:r>
              <a:rPr b="0" lang="en" sz="2650">
                <a:solidFill>
                  <a:srgbClr val="000000"/>
                </a:solidFill>
                <a:latin typeface="Arial"/>
                <a:ea typeface="Arial"/>
                <a:cs typeface="Arial"/>
                <a:sym typeface="Arial"/>
              </a:rPr>
              <a:t>				</a:t>
            </a:r>
            <a:endParaRPr b="0" sz="2650">
              <a:solidFill>
                <a:srgbClr val="000000"/>
              </a:solidFill>
              <a:latin typeface="Arial"/>
              <a:ea typeface="Arial"/>
              <a:cs typeface="Arial"/>
              <a:sym typeface="Arial"/>
            </a:endParaRPr>
          </a:p>
          <a:p>
            <a:pPr indent="0" lvl="0" marL="0" rtl="0" algn="ctr">
              <a:spcBef>
                <a:spcPts val="0"/>
              </a:spcBef>
              <a:spcAft>
                <a:spcPts val="0"/>
              </a:spcAft>
              <a:buNone/>
            </a:pPr>
            <a:r>
              <a:rPr b="0" lang="en" sz="2650">
                <a:solidFill>
                  <a:srgbClr val="000000"/>
                </a:solidFill>
                <a:latin typeface="Arial"/>
                <a:ea typeface="Arial"/>
                <a:cs typeface="Arial"/>
                <a:sym typeface="Arial"/>
              </a:rPr>
              <a:t>				 			</a:t>
            </a:r>
            <a:endParaRPr b="0" sz="2650">
              <a:solidFill>
                <a:srgbClr val="000000"/>
              </a:solidFill>
              <a:latin typeface="Arial"/>
              <a:ea typeface="Arial"/>
              <a:cs typeface="Arial"/>
              <a:sym typeface="Arial"/>
            </a:endParaRPr>
          </a:p>
          <a:p>
            <a:pPr indent="0" lvl="0" marL="0" rtl="0" algn="ctr">
              <a:spcBef>
                <a:spcPts val="0"/>
              </a:spcBef>
              <a:spcAft>
                <a:spcPts val="0"/>
              </a:spcAft>
              <a:buNone/>
            </a:pPr>
            <a:r>
              <a:rPr lang="en" sz="2650">
                <a:solidFill>
                  <a:schemeClr val="accent4"/>
                </a:solidFill>
                <a:latin typeface="Arial"/>
                <a:ea typeface="Arial"/>
                <a:cs typeface="Arial"/>
                <a:sym typeface="Arial"/>
              </a:rPr>
              <a:t>		</a:t>
            </a:r>
            <a:endParaRPr sz="2650">
              <a:solidFill>
                <a:schemeClr val="accent4"/>
              </a:solidFill>
              <a:latin typeface="Arial"/>
              <a:ea typeface="Arial"/>
              <a:cs typeface="Arial"/>
              <a:sym typeface="Arial"/>
            </a:endParaRPr>
          </a:p>
          <a:p>
            <a:pPr indent="0" lvl="0" marL="0" rtl="0" algn="ctr">
              <a:lnSpc>
                <a:spcPct val="115000"/>
              </a:lnSpc>
              <a:spcBef>
                <a:spcPts val="1200"/>
              </a:spcBef>
              <a:spcAft>
                <a:spcPts val="1200"/>
              </a:spcAft>
              <a:buNone/>
            </a:pPr>
            <a:r>
              <a:rPr lang="en" sz="2650">
                <a:latin typeface="Arial"/>
                <a:ea typeface="Arial"/>
                <a:cs typeface="Arial"/>
                <a:sym typeface="Arial"/>
              </a:rPr>
              <a:t>Learning to Execute Programs with Instruction Pointer Attention Graph Neural Networks </a:t>
            </a:r>
            <a:endParaRPr sz="265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2100"/>
              <a:t>Hemil Desai, Zixiang Chen, Jiafan He</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311700" y="1213725"/>
            <a:ext cx="8520600" cy="366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a:t>
            </a:r>
            <a:r>
              <a:rPr b="1" baseline="-25000" lang="en"/>
              <a:t>in</a:t>
            </a:r>
            <a:r>
              <a:rPr b="1" lang="en"/>
              <a:t>(n) </a:t>
            </a:r>
            <a:r>
              <a:rPr lang="en"/>
              <a:t>denotes the set of statements that can immediately precede </a:t>
            </a:r>
            <a:r>
              <a:rPr b="1" lang="en" sz="1900"/>
              <a:t>x</a:t>
            </a:r>
            <a:r>
              <a:rPr b="1" baseline="-25000" lang="en" sz="1900"/>
              <a:t>n </a:t>
            </a:r>
            <a:r>
              <a:rPr lang="en"/>
              <a:t>according to the control flow graph,</a:t>
            </a:r>
            <a:r>
              <a:rPr b="1" lang="en" sz="1900"/>
              <a:t> </a:t>
            </a:r>
            <a:r>
              <a:rPr lang="en" sz="1900"/>
              <a:t>while  </a:t>
            </a:r>
            <a:r>
              <a:rPr b="1" lang="en"/>
              <a:t>N</a:t>
            </a:r>
            <a:r>
              <a:rPr b="1" baseline="-25000" lang="en"/>
              <a:t>out</a:t>
            </a:r>
            <a:r>
              <a:rPr b="1" lang="en"/>
              <a:t>(n) </a:t>
            </a:r>
            <a:r>
              <a:rPr lang="en" sz="1900"/>
              <a:t>denotes the set of statements that can immediately follow </a:t>
            </a:r>
            <a:r>
              <a:rPr b="1" lang="en" sz="1900"/>
              <a:t>x</a:t>
            </a:r>
            <a:r>
              <a:rPr b="1" baseline="-25000" lang="en" sz="1900"/>
              <a:t>n </a:t>
            </a:r>
            <a:endParaRPr sz="1900"/>
          </a:p>
          <a:p>
            <a:pPr indent="-349250" lvl="0" marL="457200" rtl="0" algn="l">
              <a:spcBef>
                <a:spcPts val="0"/>
              </a:spcBef>
              <a:spcAft>
                <a:spcPts val="0"/>
              </a:spcAft>
              <a:buSzPts val="1900"/>
              <a:buChar char="●"/>
            </a:pPr>
            <a:r>
              <a:rPr lang="en" sz="1900"/>
              <a:t>We further define </a:t>
            </a:r>
            <a:r>
              <a:rPr b="1" lang="en"/>
              <a:t>N</a:t>
            </a:r>
            <a:r>
              <a:rPr b="1" baseline="-25000" lang="en"/>
              <a:t>All</a:t>
            </a:r>
            <a:r>
              <a:rPr b="1" lang="en"/>
              <a:t>(n) </a:t>
            </a:r>
            <a:r>
              <a:rPr lang="en" sz="1900"/>
              <a:t>as the full set of neighboring statements to </a:t>
            </a:r>
            <a:r>
              <a:rPr b="1" lang="en" sz="1900"/>
              <a:t>x</a:t>
            </a:r>
            <a:r>
              <a:rPr b="1" baseline="-25000" lang="en" sz="1900"/>
              <a:t>n  </a:t>
            </a:r>
            <a:r>
              <a:rPr lang="en" sz="1900"/>
              <a:t>which is a union of </a:t>
            </a:r>
            <a:r>
              <a:rPr b="1" lang="en"/>
              <a:t>N</a:t>
            </a:r>
            <a:r>
              <a:rPr b="1" baseline="-25000" lang="en"/>
              <a:t>in</a:t>
            </a:r>
            <a:r>
              <a:rPr b="1" lang="en"/>
              <a:t>(n)  and N</a:t>
            </a:r>
            <a:r>
              <a:rPr b="1" baseline="-25000" lang="en"/>
              <a:t>out</a:t>
            </a:r>
            <a:r>
              <a:rPr b="1" lang="en"/>
              <a:t>(n) </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
              <a:t>Since branch decisions are binary, we always have the cardinality of </a:t>
            </a:r>
            <a:r>
              <a:rPr b="1" lang="en"/>
              <a:t>N</a:t>
            </a:r>
            <a:r>
              <a:rPr b="1" baseline="-25000" lang="en"/>
              <a:t>out</a:t>
            </a:r>
            <a:r>
              <a:rPr b="1" lang="en"/>
              <a:t>(n) </a:t>
            </a:r>
            <a:r>
              <a:rPr lang="en"/>
              <a:t>no greater than 2, but we don’t have such property for </a:t>
            </a:r>
            <a:r>
              <a:rPr b="1" lang="en"/>
              <a:t>N</a:t>
            </a:r>
            <a:r>
              <a:rPr b="1" baseline="-25000" lang="en"/>
              <a:t>in</a:t>
            </a:r>
            <a:r>
              <a:rPr b="1" lang="en"/>
              <a:t>(n) </a:t>
            </a:r>
            <a:r>
              <a:rPr lang="en"/>
              <a:t>or</a:t>
            </a:r>
            <a:r>
              <a:rPr b="1" lang="en"/>
              <a:t> N</a:t>
            </a:r>
            <a:r>
              <a:rPr b="1" baseline="-25000" lang="en"/>
              <a:t>out</a:t>
            </a:r>
            <a:r>
              <a:rPr b="1" lang="en"/>
              <a:t>(n). </a:t>
            </a:r>
            <a:endParaRPr b="1"/>
          </a:p>
          <a:p>
            <a:pPr indent="0" lvl="0" marL="0" rtl="0" algn="l">
              <a:spcBef>
                <a:spcPts val="1200"/>
              </a:spcBef>
              <a:spcAft>
                <a:spcPts val="1200"/>
              </a:spcAft>
              <a:buNone/>
            </a:pPr>
            <a:r>
              <a:t/>
            </a:r>
            <a:endParaRPr b="1"/>
          </a:p>
        </p:txBody>
      </p:sp>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Approach - IPA-GNNs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39" name="Google Shape;139;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authors aim to design models that share a causal structure with a classical </a:t>
            </a:r>
            <a:r>
              <a:rPr lang="en"/>
              <a:t>interpreter which improves systematic generalization</a:t>
            </a:r>
            <a:endParaRPr/>
          </a:p>
          <a:p>
            <a:pPr indent="-342900" lvl="0" marL="457200" rtl="0" algn="l">
              <a:spcBef>
                <a:spcPts val="0"/>
              </a:spcBef>
              <a:spcAft>
                <a:spcPts val="0"/>
              </a:spcAft>
              <a:buSzPts val="1800"/>
              <a:buChar char="●"/>
            </a:pPr>
            <a:r>
              <a:rPr lang="en"/>
              <a:t>This leads to the design of Instruction Pointer Attention Graph Neural Networks (IPAGNN)</a:t>
            </a:r>
            <a:endParaRPr/>
          </a:p>
          <a:p>
            <a:pPr indent="-342900" lvl="0" marL="457200" rtl="0" algn="l">
              <a:spcBef>
                <a:spcPts val="0"/>
              </a:spcBef>
              <a:spcAft>
                <a:spcPts val="0"/>
              </a:spcAft>
              <a:buSzPts val="1800"/>
              <a:buChar char="●"/>
            </a:pPr>
            <a:r>
              <a:rPr lang="en"/>
              <a:t>IPAGNN takes the form of a message passing GNN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a Simple Program</a:t>
            </a:r>
            <a:endParaRPr/>
          </a:p>
        </p:txBody>
      </p:sp>
      <p:pic>
        <p:nvPicPr>
          <p:cNvPr id="145" name="Google Shape;145;p25"/>
          <p:cNvPicPr preferRelativeResize="0"/>
          <p:nvPr/>
        </p:nvPicPr>
        <p:blipFill>
          <a:blip r:embed="rId3">
            <a:alphaModFix/>
          </a:blip>
          <a:stretch>
            <a:fillRect/>
          </a:stretch>
        </p:blipFill>
        <p:spPr>
          <a:xfrm>
            <a:off x="2397654" y="1152425"/>
            <a:ext cx="4348696" cy="362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Classical Interpreters</a:t>
            </a:r>
            <a:endParaRPr/>
          </a:p>
        </p:txBody>
      </p:sp>
      <p:sp>
        <p:nvSpPr>
          <p:cNvPr id="151" name="Google Shape;151;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Exhibit a simple causal structure</a:t>
            </a:r>
            <a:endParaRPr/>
          </a:p>
          <a:p>
            <a:pPr indent="-342900" lvl="0" marL="457200" rtl="0" algn="l">
              <a:spcBef>
                <a:spcPts val="0"/>
              </a:spcBef>
              <a:spcAft>
                <a:spcPts val="0"/>
              </a:spcAft>
              <a:buSzPts val="1800"/>
              <a:buChar char="●"/>
            </a:pPr>
            <a:r>
              <a:rPr lang="en"/>
              <a:t>At each step, it maintains:</a:t>
            </a:r>
            <a:endParaRPr/>
          </a:p>
          <a:p>
            <a:pPr indent="-317500" lvl="1" marL="914400" rtl="0" algn="l">
              <a:spcBef>
                <a:spcPts val="0"/>
              </a:spcBef>
              <a:spcAft>
                <a:spcPts val="0"/>
              </a:spcAft>
              <a:buSzPts val="1400"/>
              <a:buChar char="○"/>
            </a:pPr>
            <a:r>
              <a:rPr lang="en"/>
              <a:t>State consisting of the values of all variables</a:t>
            </a:r>
            <a:endParaRPr/>
          </a:p>
          <a:p>
            <a:pPr indent="-317500" lvl="1" marL="914400" rtl="0" algn="l">
              <a:spcBef>
                <a:spcPts val="0"/>
              </a:spcBef>
              <a:spcAft>
                <a:spcPts val="0"/>
              </a:spcAft>
              <a:buSzPts val="1400"/>
              <a:buChar char="○"/>
            </a:pPr>
            <a:r>
              <a:rPr lang="en"/>
              <a:t>Instruction pointer indicating the next statement to execute</a:t>
            </a:r>
            <a:endParaRPr/>
          </a:p>
          <a:p>
            <a:pPr indent="-342900" lvl="0" marL="457200" rtl="0" algn="l">
              <a:spcBef>
                <a:spcPts val="0"/>
              </a:spcBef>
              <a:spcAft>
                <a:spcPts val="0"/>
              </a:spcAft>
              <a:buSzPts val="1800"/>
              <a:buChar char="●"/>
            </a:pPr>
            <a:r>
              <a:rPr lang="en"/>
              <a:t>When a statement is executed, the state and instruction pointer is updated</a:t>
            </a:r>
            <a:endParaRPr/>
          </a:p>
          <a:p>
            <a:pPr indent="-342900" lvl="0" marL="457200" rtl="0" algn="l">
              <a:spcBef>
                <a:spcPts val="0"/>
              </a:spcBef>
              <a:spcAft>
                <a:spcPts val="0"/>
              </a:spcAft>
              <a:buSzPts val="1800"/>
              <a:buChar char="●"/>
            </a:pPr>
            <a:r>
              <a:rPr lang="en"/>
              <a:t>A natural architecture for modeling this is Recurrent Neural Networks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RNNs</a:t>
            </a:r>
            <a:endParaRPr/>
          </a:p>
        </p:txBody>
      </p:sp>
      <p:sp>
        <p:nvSpPr>
          <p:cNvPr id="157" name="Google Shape;157;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7"/>
          <p:cNvPicPr preferRelativeResize="0"/>
          <p:nvPr/>
        </p:nvPicPr>
        <p:blipFill>
          <a:blip r:embed="rId3">
            <a:alphaModFix/>
          </a:blip>
          <a:stretch>
            <a:fillRect/>
          </a:stretch>
        </p:blipFill>
        <p:spPr>
          <a:xfrm>
            <a:off x="359025" y="1266326"/>
            <a:ext cx="8425926" cy="2670750"/>
          </a:xfrm>
          <a:prstGeom prst="rect">
            <a:avLst/>
          </a:prstGeom>
          <a:noFill/>
          <a:ln>
            <a:noFill/>
          </a:ln>
        </p:spPr>
      </p:pic>
      <p:sp>
        <p:nvSpPr>
          <p:cNvPr id="159" name="Google Shape;159;p27"/>
          <p:cNvSpPr txBox="1"/>
          <p:nvPr/>
        </p:nvSpPr>
        <p:spPr>
          <a:xfrm>
            <a:off x="4780325" y="4682925"/>
            <a:ext cx="42690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latin typeface="Open Sans"/>
                <a:ea typeface="Open Sans"/>
                <a:cs typeface="Open Sans"/>
                <a:sym typeface="Open Sans"/>
              </a:rPr>
              <a:t>http://cs231n.stanford.edu/slides/2017/cs231n_2017_lecture10.pdf</a:t>
            </a:r>
            <a:endParaRPr sz="8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RNNs</a:t>
            </a:r>
            <a:endParaRPr/>
          </a:p>
        </p:txBody>
      </p:sp>
      <p:pic>
        <p:nvPicPr>
          <p:cNvPr id="165" name="Google Shape;165;p28"/>
          <p:cNvPicPr preferRelativeResize="0"/>
          <p:nvPr/>
        </p:nvPicPr>
        <p:blipFill>
          <a:blip r:embed="rId3">
            <a:alphaModFix/>
          </a:blip>
          <a:stretch>
            <a:fillRect/>
          </a:stretch>
        </p:blipFill>
        <p:spPr>
          <a:xfrm>
            <a:off x="3444925" y="2438350"/>
            <a:ext cx="5536301" cy="2191200"/>
          </a:xfrm>
          <a:prstGeom prst="rect">
            <a:avLst/>
          </a:prstGeom>
          <a:noFill/>
          <a:ln>
            <a:noFill/>
          </a:ln>
        </p:spPr>
      </p:pic>
      <p:pic>
        <p:nvPicPr>
          <p:cNvPr id="166" name="Google Shape;166;p28"/>
          <p:cNvPicPr preferRelativeResize="0"/>
          <p:nvPr/>
        </p:nvPicPr>
        <p:blipFill>
          <a:blip r:embed="rId4">
            <a:alphaModFix/>
          </a:blip>
          <a:stretch>
            <a:fillRect/>
          </a:stretch>
        </p:blipFill>
        <p:spPr>
          <a:xfrm>
            <a:off x="0" y="1233950"/>
            <a:ext cx="7084525" cy="1898825"/>
          </a:xfrm>
          <a:prstGeom prst="rect">
            <a:avLst/>
          </a:prstGeom>
          <a:noFill/>
          <a:ln>
            <a:noFill/>
          </a:ln>
        </p:spPr>
      </p:pic>
      <p:sp>
        <p:nvSpPr>
          <p:cNvPr id="167" name="Google Shape;167;p28"/>
          <p:cNvSpPr txBox="1"/>
          <p:nvPr/>
        </p:nvSpPr>
        <p:spPr>
          <a:xfrm>
            <a:off x="4111800" y="4719825"/>
            <a:ext cx="50322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latin typeface="Open Sans"/>
                <a:ea typeface="Open Sans"/>
                <a:cs typeface="Open Sans"/>
                <a:sym typeface="Open Sans"/>
              </a:rPr>
              <a:t>https://towardsdatascience.com/illustrated-guide-to-lstms-and-gru-s-a-step-by-step-explanation-44e9eb85bf21</a:t>
            </a:r>
            <a:endParaRPr sz="7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Vanishing Gradients</a:t>
            </a:r>
            <a:endParaRPr/>
          </a:p>
        </p:txBody>
      </p:sp>
      <p:pic>
        <p:nvPicPr>
          <p:cNvPr id="173" name="Google Shape;173;p29"/>
          <p:cNvPicPr preferRelativeResize="0"/>
          <p:nvPr/>
        </p:nvPicPr>
        <p:blipFill>
          <a:blip r:embed="rId3">
            <a:alphaModFix/>
          </a:blip>
          <a:stretch>
            <a:fillRect/>
          </a:stretch>
        </p:blipFill>
        <p:spPr>
          <a:xfrm>
            <a:off x="2286000" y="1285875"/>
            <a:ext cx="4572000" cy="2571750"/>
          </a:xfrm>
          <a:prstGeom prst="rect">
            <a:avLst/>
          </a:prstGeom>
          <a:noFill/>
          <a:ln>
            <a:noFill/>
          </a:ln>
        </p:spPr>
      </p:pic>
      <p:sp>
        <p:nvSpPr>
          <p:cNvPr id="174" name="Google Shape;174;p29"/>
          <p:cNvSpPr txBox="1"/>
          <p:nvPr/>
        </p:nvSpPr>
        <p:spPr>
          <a:xfrm>
            <a:off x="4111800" y="4719825"/>
            <a:ext cx="50322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latin typeface="Open Sans"/>
                <a:ea typeface="Open Sans"/>
                <a:cs typeface="Open Sans"/>
                <a:sym typeface="Open Sans"/>
              </a:rPr>
              <a:t>https://towardsdatascience.com/illustrated-guide-to-recurrent-neural-networks-79e5eb8049c9</a:t>
            </a:r>
            <a:endParaRPr sz="7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LSTMs</a:t>
            </a:r>
            <a:endParaRPr/>
          </a:p>
        </p:txBody>
      </p:sp>
      <p:pic>
        <p:nvPicPr>
          <p:cNvPr id="180" name="Google Shape;180;p30"/>
          <p:cNvPicPr preferRelativeResize="0"/>
          <p:nvPr/>
        </p:nvPicPr>
        <p:blipFill>
          <a:blip r:embed="rId3">
            <a:alphaModFix/>
          </a:blip>
          <a:stretch>
            <a:fillRect/>
          </a:stretch>
        </p:blipFill>
        <p:spPr>
          <a:xfrm>
            <a:off x="1444850" y="1011625"/>
            <a:ext cx="6254276" cy="3743650"/>
          </a:xfrm>
          <a:prstGeom prst="rect">
            <a:avLst/>
          </a:prstGeom>
          <a:noFill/>
          <a:ln>
            <a:noFill/>
          </a:ln>
        </p:spPr>
      </p:pic>
      <p:sp>
        <p:nvSpPr>
          <p:cNvPr id="181" name="Google Shape;181;p30"/>
          <p:cNvSpPr txBox="1"/>
          <p:nvPr/>
        </p:nvSpPr>
        <p:spPr>
          <a:xfrm>
            <a:off x="4111800" y="4719825"/>
            <a:ext cx="50322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latin typeface="Open Sans"/>
                <a:ea typeface="Open Sans"/>
                <a:cs typeface="Open Sans"/>
                <a:sym typeface="Open Sans"/>
              </a:rPr>
              <a:t>https://towardsdatascience.com/illustrated-guide-to-lstms-and-gru-s-a-step-by-step-explanation-44e9eb85bf21</a:t>
            </a:r>
            <a:endParaRPr sz="7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GRU</a:t>
            </a:r>
            <a:endParaRPr/>
          </a:p>
        </p:txBody>
      </p:sp>
      <p:sp>
        <p:nvSpPr>
          <p:cNvPr id="187" name="Google Shape;187;p31"/>
          <p:cNvSpPr txBox="1"/>
          <p:nvPr/>
        </p:nvSpPr>
        <p:spPr>
          <a:xfrm>
            <a:off x="4111800" y="4719825"/>
            <a:ext cx="50322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latin typeface="Open Sans"/>
                <a:ea typeface="Open Sans"/>
                <a:cs typeface="Open Sans"/>
                <a:sym typeface="Open Sans"/>
              </a:rPr>
              <a:t>https://towardsdatascience.com/illustrated-guide-to-lstms-and-gru-s-a-step-by-step-explanation-44e9eb85bf21</a:t>
            </a:r>
            <a:endParaRPr sz="700">
              <a:latin typeface="Open Sans"/>
              <a:ea typeface="Open Sans"/>
              <a:cs typeface="Open Sans"/>
              <a:sym typeface="Open Sans"/>
            </a:endParaRPr>
          </a:p>
        </p:txBody>
      </p:sp>
      <p:pic>
        <p:nvPicPr>
          <p:cNvPr id="188" name="Google Shape;188;p31"/>
          <p:cNvPicPr preferRelativeResize="0"/>
          <p:nvPr/>
        </p:nvPicPr>
        <p:blipFill>
          <a:blip r:embed="rId3">
            <a:alphaModFix/>
          </a:blip>
          <a:stretch>
            <a:fillRect/>
          </a:stretch>
        </p:blipFill>
        <p:spPr>
          <a:xfrm>
            <a:off x="2572213" y="1152425"/>
            <a:ext cx="3999563" cy="326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analysis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Static analysis is the process of analyzing a program without executing it</a:t>
            </a:r>
            <a:endParaRPr sz="2100"/>
          </a:p>
          <a:p>
            <a:pPr indent="-361950" lvl="0" marL="457200" rtl="0" algn="l">
              <a:spcBef>
                <a:spcPts val="1200"/>
              </a:spcBef>
              <a:spcAft>
                <a:spcPts val="0"/>
              </a:spcAft>
              <a:buSzPts val="2100"/>
              <a:buChar char="●"/>
            </a:pPr>
            <a:r>
              <a:rPr lang="en" sz="2100"/>
              <a:t>code completion</a:t>
            </a:r>
            <a:endParaRPr sz="2100"/>
          </a:p>
          <a:p>
            <a:pPr indent="-361950" lvl="0" marL="457200" rtl="0" algn="l">
              <a:spcBef>
                <a:spcPts val="0"/>
              </a:spcBef>
              <a:spcAft>
                <a:spcPts val="0"/>
              </a:spcAft>
              <a:buSzPts val="2100"/>
              <a:buChar char="●"/>
            </a:pPr>
            <a:r>
              <a:rPr lang="en" sz="2100"/>
              <a:t>bug finding</a:t>
            </a:r>
            <a:endParaRPr sz="2100"/>
          </a:p>
          <a:p>
            <a:pPr indent="-361950" lvl="0" marL="457200" rtl="0" algn="l">
              <a:spcBef>
                <a:spcPts val="0"/>
              </a:spcBef>
              <a:spcAft>
                <a:spcPts val="0"/>
              </a:spcAft>
              <a:buSzPts val="2100"/>
              <a:buChar char="●"/>
            </a:pPr>
            <a:r>
              <a:rPr lang="en" sz="2100"/>
              <a:t>program repair</a:t>
            </a:r>
            <a:endParaRPr sz="2100"/>
          </a:p>
          <a:p>
            <a:pPr indent="0" lvl="0" marL="0" rtl="0" algn="l">
              <a:spcBef>
                <a:spcPts val="1200"/>
              </a:spcBef>
              <a:spcAft>
                <a:spcPts val="1200"/>
              </a:spcAft>
              <a:buNone/>
            </a:pPr>
            <a:r>
              <a:rPr lang="en" sz="2100"/>
              <a:t>Use a statement-level control flow graph to analyze the static, where nodes represent individual statements in the source program.</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IP-RNNs</a:t>
            </a:r>
            <a:endParaRPr/>
          </a:p>
        </p:txBody>
      </p:sp>
      <p:sp>
        <p:nvSpPr>
          <p:cNvPr id="194" name="Google Shape;194;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Notation: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Line by Line RNN: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Instruction Pointer RNN: A family of RNNs with different definitions for the instruction pointer</a:t>
            </a:r>
            <a:endParaRPr/>
          </a:p>
          <a:p>
            <a:pPr indent="0" lvl="0" marL="0" rtl="0" algn="l">
              <a:spcBef>
                <a:spcPts val="1200"/>
              </a:spcBef>
              <a:spcAft>
                <a:spcPts val="1200"/>
              </a:spcAft>
              <a:buNone/>
            </a:pPr>
            <a:r>
              <a:rPr lang="en"/>
              <a:t> </a:t>
            </a:r>
            <a:endParaRPr/>
          </a:p>
        </p:txBody>
      </p:sp>
      <p:pic>
        <p:nvPicPr>
          <p:cNvPr descr="{&quot;code&quot;:&quot;\\begin{lalign*}\n&amp;{t\\,-\\,\\text{Step}\\;\\text{of}\\;\\text{Interpretation}}\\\\\n&amp;{x_{t}\\,-\\,\\text{Statement}\\;\\text{at}\\;\\text{step}\\;t}\\\\\n&amp;{h_{t}\\,\\in\\,\\mathbb{R}^{H}-\\,\\text{Hidden}\\;\\text{State}\\;\\text{at}\\;\\text{step}\\,t\\,\\text{(analogous}\\;\\text{to}\\;\\text{the}\\;\\text{state}\\;\\text{of}\\;\\text{variables}\\;\\text{in}\\;\\text{the}\\;\\text{interpreter)}}\\\\\n&amp;{n_{t}\\,-\\,\\text{Instruction}\\;\\text{Pointer}}\t\n\\end{lalign*}&quot;,&quot;backgroundColor&quot;:&quot;#FFFFFF&quot;,&quot;id&quot;:&quot;1&quot;,&quot;type&quot;:&quot;lalign*&quot;,&quot;aid&quot;:null,&quot;font&quot;:{&quot;size&quot;:&quot;14&quot;,&quot;color&quot;:&quot;#695D46&quot;,&quot;family&quot;:&quot;Open Sans&quot;},&quot;backgroundColorModified&quot;:false,&quot;ts&quot;:1612782806938,&quot;cs&quot;:&quot;KAKskUiFq2QmOluRNabpsQ==&quot;,&quot;size&quot;:{&quot;width&quot;:716,&quot;height&quot;:92.49999999999999}}" id="195" name="Google Shape;195;p32"/>
          <p:cNvPicPr preferRelativeResize="0"/>
          <p:nvPr/>
        </p:nvPicPr>
        <p:blipFill>
          <a:blip r:embed="rId3">
            <a:alphaModFix/>
          </a:blip>
          <a:stretch>
            <a:fillRect/>
          </a:stretch>
        </p:blipFill>
        <p:spPr>
          <a:xfrm>
            <a:off x="1484028" y="1394336"/>
            <a:ext cx="6819900" cy="881062"/>
          </a:xfrm>
          <a:prstGeom prst="rect">
            <a:avLst/>
          </a:prstGeom>
          <a:noFill/>
          <a:ln>
            <a:noFill/>
          </a:ln>
        </p:spPr>
      </p:pic>
      <p:pic>
        <p:nvPicPr>
          <p:cNvPr descr="{&quot;type&quot;:&quot;$&quot;,&quot;aid&quot;:null,&quot;code&quot;:&quot;$h_{t}\\,=\\,\\text{RNN}\\left(h_{t-1},\\,\\text{Embed}\\left(x_{n_{t-1}}\\right)\\right)$&quot;,&quot;backgroundColor&quot;:&quot;#FFFFFF&quot;,&quot;backgroundColorModified&quot;:false,&quot;id&quot;:&quot;2&quot;,&quot;font&quot;:{&quot;family&quot;:&quot;Open Sans&quot;,&quot;color&quot;:&quot;#695D46&quot;,&quot;size&quot;:&quot;24&quot;},&quot;ts&quot;:1612782728854,&quot;cs&quot;:&quot;TSLYNDxLla8gEQ9KlknY9w==&quot;,&quot;size&quot;:{&quot;width&quot;:430.6666666666667,&quot;height&quot;:32.333333333333336}}" id="196" name="Google Shape;196;p32"/>
          <p:cNvPicPr preferRelativeResize="0"/>
          <p:nvPr/>
        </p:nvPicPr>
        <p:blipFill>
          <a:blip r:embed="rId4">
            <a:alphaModFix/>
          </a:blip>
          <a:stretch>
            <a:fillRect/>
          </a:stretch>
        </p:blipFill>
        <p:spPr>
          <a:xfrm>
            <a:off x="2442600" y="2571752"/>
            <a:ext cx="4102100" cy="307975"/>
          </a:xfrm>
          <a:prstGeom prst="rect">
            <a:avLst/>
          </a:prstGeom>
          <a:noFill/>
          <a:ln>
            <a:noFill/>
          </a:ln>
        </p:spPr>
      </p:pic>
      <p:pic>
        <p:nvPicPr>
          <p:cNvPr descr="{&quot;backgroundColorModified&quot;:false,&quot;backgroundColor&quot;:&quot;#FFFFFF&quot;,&quot;type&quot;:&quot;$&quot;,&quot;code&quot;:&quot;$n_{t}=\\,t$&quot;,&quot;id&quot;:&quot;3&quot;,&quot;aid&quot;:null,&quot;font&quot;:{&quot;size&quot;:&quot;24&quot;,&quot;family&quot;:&quot;Arial&quot;,&quot;color&quot;:&quot;#695D46&quot;},&quot;ts&quot;:1612782995781,&quot;cs&quot;:&quot;RNXBIWkSVNlTANF5UJ7Lsg==&quot;,&quot;size&quot;:{&quot;width&quot;:86.16666666666667,&quot;height&quot;:25}}" id="197" name="Google Shape;197;p32"/>
          <p:cNvPicPr preferRelativeResize="0"/>
          <p:nvPr/>
        </p:nvPicPr>
        <p:blipFill>
          <a:blip r:embed="rId5">
            <a:alphaModFix/>
          </a:blip>
          <a:stretch>
            <a:fillRect/>
          </a:stretch>
        </p:blipFill>
        <p:spPr>
          <a:xfrm>
            <a:off x="2442600" y="2948189"/>
            <a:ext cx="820738" cy="238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Trace RNNs</a:t>
            </a:r>
            <a:endParaRPr/>
          </a:p>
        </p:txBody>
      </p:sp>
      <p:sp>
        <p:nvSpPr>
          <p:cNvPr id="203" name="Google Shape;203;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program has control flow statements, the authors introduce latent branch decisions to IP-RNNs</a:t>
            </a:r>
            <a:endParaRPr/>
          </a:p>
          <a:p>
            <a:pPr indent="-342900" lvl="0" marL="457200" rtl="0" algn="l">
              <a:spcBef>
                <a:spcPts val="0"/>
              </a:spcBef>
              <a:spcAft>
                <a:spcPts val="0"/>
              </a:spcAft>
              <a:buSzPts val="1800"/>
              <a:buChar char="●"/>
            </a:pPr>
            <a:r>
              <a:rPr lang="en"/>
              <a:t>RNN processos some path through the program determined by the latent branch decisions</a:t>
            </a:r>
            <a:endParaRPr/>
          </a:p>
          <a:p>
            <a:pPr indent="-342900" lvl="0" marL="457200" rtl="0" algn="l">
              <a:spcBef>
                <a:spcPts val="0"/>
              </a:spcBef>
              <a:spcAft>
                <a:spcPts val="0"/>
              </a:spcAft>
              <a:buSzPts val="1800"/>
              <a:buChar char="●"/>
            </a:pPr>
            <a:r>
              <a:rPr lang="en"/>
              <a:t>The simplest model is just an IP-RNN which has access to an oracle that will tell you the correct next statement.</a:t>
            </a:r>
            <a:endParaRPr/>
          </a:p>
          <a:p>
            <a:pPr indent="-342900" lvl="0" marL="457200" rtl="0" algn="l">
              <a:spcBef>
                <a:spcPts val="0"/>
              </a:spcBef>
              <a:spcAft>
                <a:spcPts val="0"/>
              </a:spcAft>
              <a:buSzPts val="1800"/>
              <a:buChar char="●"/>
            </a:pPr>
            <a:r>
              <a:rPr lang="en"/>
              <a:t>This oracle has the ground truth trace of the program -</a:t>
            </a:r>
            <a:endParaRPr/>
          </a:p>
          <a:p>
            <a:pPr indent="-342900" lvl="0" marL="457200" rtl="0" algn="l">
              <a:spcBef>
                <a:spcPts val="0"/>
              </a:spcBef>
              <a:spcAft>
                <a:spcPts val="0"/>
              </a:spcAft>
              <a:buSzPts val="1800"/>
              <a:buChar char="●"/>
            </a:pPr>
            <a:r>
              <a:rPr lang="en"/>
              <a:t>Trace RNN is when  </a:t>
            </a:r>
            <a:endParaRPr/>
          </a:p>
        </p:txBody>
      </p:sp>
      <p:pic>
        <p:nvPicPr>
          <p:cNvPr descr="{&quot;font&quot;:{&quot;size&quot;:18,&quot;family&quot;:&quot;Open Sans&quot;,&quot;color&quot;:&quot;#695D46&quot;},&quot;code&quot;:&quot;$\\left(n_{0}^{*},n_{1}^{*},n_{2}^{*},....\\right)$&quot;,&quot;id&quot;:&quot;4&quot;,&quot;aid&quot;:null,&quot;type&quot;:&quot;$&quot;,&quot;backgroundColorModified&quot;:false,&quot;backgroundColor&quot;:&quot;#FFFFFF&quot;,&quot;ts&quot;:1612783336382,&quot;cs&quot;:&quot;V/XeCCJ2/wj7onBr5NbKhw==&quot;,&quot;size&quot;:{&quot;width&quot;:160,&quot;height&quot;:24.666666666666668}}" id="204" name="Google Shape;204;p33"/>
          <p:cNvPicPr preferRelativeResize="0"/>
          <p:nvPr/>
        </p:nvPicPr>
        <p:blipFill>
          <a:blip r:embed="rId3">
            <a:alphaModFix/>
          </a:blip>
          <a:stretch>
            <a:fillRect/>
          </a:stretch>
        </p:blipFill>
        <p:spPr>
          <a:xfrm>
            <a:off x="6789425" y="3276925"/>
            <a:ext cx="1524000" cy="234950"/>
          </a:xfrm>
          <a:prstGeom prst="rect">
            <a:avLst/>
          </a:prstGeom>
          <a:noFill/>
          <a:ln>
            <a:noFill/>
          </a:ln>
        </p:spPr>
      </p:pic>
      <p:pic>
        <p:nvPicPr>
          <p:cNvPr descr="{&quot;type&quot;:&quot;$&quot;,&quot;font&quot;:{&quot;family&quot;:&quot;Open Sans&quot;,&quot;color&quot;:&quot;#695D46&quot;,&quot;size&quot;:18},&quot;code&quot;:&quot;$n_{t}\\,=\\,n_{t}^{*}$&quot;,&quot;aid&quot;:null,&quot;backgroundColorModified&quot;:false,&quot;backgroundColor&quot;:&quot;#FFFFFF&quot;,&quot;id&quot;:&quot;5&quot;,&quot;ts&quot;:1612783405129,&quot;cs&quot;:&quot;3de9vIHW5acd2slWTipblQ==&quot;,&quot;size&quot;:{&quot;width&quot;:82.83333333333333,&quot;height&quot;:22.666666666666668}}" id="205" name="Google Shape;205;p33"/>
          <p:cNvPicPr preferRelativeResize="0"/>
          <p:nvPr/>
        </p:nvPicPr>
        <p:blipFill>
          <a:blip r:embed="rId4">
            <a:alphaModFix/>
          </a:blip>
          <a:stretch>
            <a:fillRect/>
          </a:stretch>
        </p:blipFill>
        <p:spPr>
          <a:xfrm>
            <a:off x="2973550" y="3590350"/>
            <a:ext cx="788988" cy="215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 IP-RNN</a:t>
            </a:r>
            <a:endParaRPr/>
          </a:p>
        </p:txBody>
      </p:sp>
      <p:sp>
        <p:nvSpPr>
          <p:cNvPr id="211" name="Google Shape;211;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real world scenarios, you won’t have access to such an oracle</a:t>
            </a:r>
            <a:endParaRPr/>
          </a:p>
          <a:p>
            <a:pPr indent="-342900" lvl="0" marL="457200" rtl="0" algn="l">
              <a:spcBef>
                <a:spcPts val="0"/>
              </a:spcBef>
              <a:spcAft>
                <a:spcPts val="0"/>
              </a:spcAft>
              <a:buSzPts val="1800"/>
              <a:buChar char="●"/>
            </a:pPr>
            <a:r>
              <a:rPr lang="en"/>
              <a:t>If you use a Dense Layer on top of the hidden state and use hardmax you get the Hard IP-RNN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However, argmax is non differentiable</a:t>
            </a:r>
            <a:endParaRPr/>
          </a:p>
        </p:txBody>
      </p:sp>
      <p:pic>
        <p:nvPicPr>
          <p:cNvPr descr="{&quot;code&quot;:&quot;\\begin{lalign*}\n&amp;{n_{t}\\,=\\,N_{out}\\left(n_{t-1}\\right)\\mid_{j}\\,\\,\\,\\,\\,\\,\\,\\,\\,\\text{where}\\,j\\,=\\,\\arg \\max\\left(\\text{Dense}\\left(h_{t}\\right)\\right)}\\\\\n&amp;{N_{out}\\,\\;\\text{is}\\;\\text{the}\\;\\text{possible}\\;\\text{set}\\;\\text{of}\\;\\text{statements}\\;\\text{from}\\;n_{t-1}}\t\n\\end{lalign*}&quot;,&quot;id&quot;:&quot;6&quot;,&quot;aid&quot;:null,&quot;backgroundColor&quot;:&quot;#FFFFFF&quot;,&quot;backgroundColorModified&quot;:false,&quot;font&quot;:{&quot;size&quot;:&quot;24&quot;,&quot;family&quot;:&quot;Open Sans&quot;,&quot;color&quot;:&quot;#695D46&quot;},&quot;type&quot;:&quot;lalign*&quot;,&quot;ts&quot;:1612783637775,&quot;cs&quot;:&quot;BDYHFL3gnMBu90rmVGjpnw==&quot;,&quot;size&quot;:{&quot;width&quot;:738,&quot;height&quot;:73.5}}" id="212" name="Google Shape;212;p34"/>
          <p:cNvPicPr preferRelativeResize="0"/>
          <p:nvPr/>
        </p:nvPicPr>
        <p:blipFill>
          <a:blip r:embed="rId3">
            <a:alphaModFix/>
          </a:blip>
          <a:stretch>
            <a:fillRect/>
          </a:stretch>
        </p:blipFill>
        <p:spPr>
          <a:xfrm>
            <a:off x="863952" y="2360200"/>
            <a:ext cx="7029450" cy="7000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IPA-GNNs</a:t>
            </a:r>
            <a:endParaRPr/>
          </a:p>
        </p:txBody>
      </p:sp>
      <p:sp>
        <p:nvSpPr>
          <p:cNvPr id="218" name="Google Shape;218;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Continuous</a:t>
            </a:r>
            <a:r>
              <a:rPr lang="en"/>
              <a:t> Relaxation of the Hard IP-RNN</a:t>
            </a:r>
            <a:endParaRPr/>
          </a:p>
          <a:p>
            <a:pPr indent="-342900" lvl="0" marL="457200" rtl="0" algn="l">
              <a:spcBef>
                <a:spcPts val="0"/>
              </a:spcBef>
              <a:spcAft>
                <a:spcPts val="0"/>
              </a:spcAft>
              <a:buSzPts val="1800"/>
              <a:buChar char="●"/>
            </a:pPr>
            <a:r>
              <a:rPr lang="en"/>
              <a:t>IPAGNN makes soft branch decisions by modeling a probability distribution over the instruction pointer</a:t>
            </a:r>
            <a:endParaRPr/>
          </a:p>
          <a:p>
            <a:pPr indent="-342900" lvl="0" marL="457200" rtl="0" algn="l">
              <a:spcBef>
                <a:spcPts val="0"/>
              </a:spcBef>
              <a:spcAft>
                <a:spcPts val="0"/>
              </a:spcAft>
              <a:buSzPts val="1800"/>
              <a:buChar char="●"/>
            </a:pPr>
            <a:r>
              <a:rPr lang="en"/>
              <a:t>Soft instruction pointer</a:t>
            </a:r>
            <a:endParaRPr/>
          </a:p>
          <a:p>
            <a:pPr indent="-342900" lvl="0" marL="457200" rtl="0" algn="l">
              <a:spcBef>
                <a:spcPts val="0"/>
              </a:spcBef>
              <a:spcAft>
                <a:spcPts val="0"/>
              </a:spcAft>
              <a:buSzPts val="1800"/>
              <a:buChar char="●"/>
            </a:pPr>
            <a:r>
              <a:rPr lang="en"/>
              <a:t>Each t,n pair has its specific hidden state  </a:t>
            </a:r>
            <a:endParaRPr/>
          </a:p>
        </p:txBody>
      </p:sp>
      <p:pic>
        <p:nvPicPr>
          <p:cNvPr descr="{&quot;backgroundColorModified&quot;:false,&quot;code&quot;:&quot;$p_{t,n}\\,-\\,\\text{Distribution}\\;\\text{over}\\;\\text{all}\\;\\text{possible}\\;\\text{statements}\\;\\text{at}\\;\\text{step}\\,t$&quot;,&quot;type&quot;:&quot;$&quot;,&quot;id&quot;:&quot;7&quot;,&quot;font&quot;:{&quot;size&quot;:18,&quot;family&quot;:&quot;Open Sans&quot;,&quot;color&quot;:&quot;#695D46&quot;},&quot;aid&quot;:null,&quot;backgroundColor&quot;:&quot;#FFFFFF&quot;,&quot;ts&quot;:1612783900353,&quot;cs&quot;:&quot;3b3olAzh5v9rGA8T2lsu4g==&quot;,&quot;size&quot;:{&quot;width&quot;:578,&quot;height&quot;:23.5}}" id="219" name="Google Shape;219;p35"/>
          <p:cNvPicPr preferRelativeResize="0"/>
          <p:nvPr/>
        </p:nvPicPr>
        <p:blipFill>
          <a:blip r:embed="rId3">
            <a:alphaModFix/>
          </a:blip>
          <a:stretch>
            <a:fillRect/>
          </a:stretch>
        </p:blipFill>
        <p:spPr>
          <a:xfrm>
            <a:off x="3381700" y="2347900"/>
            <a:ext cx="5505450" cy="223838"/>
          </a:xfrm>
          <a:prstGeom prst="rect">
            <a:avLst/>
          </a:prstGeom>
          <a:noFill/>
          <a:ln>
            <a:noFill/>
          </a:ln>
        </p:spPr>
      </p:pic>
      <p:pic>
        <p:nvPicPr>
          <p:cNvPr descr="{&quot;id&quot;:&quot;8&quot;,&quot;font&quot;:{&quot;color&quot;:&quot;#695D46&quot;,&quot;size&quot;:18,&quot;family&quot;:&quot;Open Sans&quot;},&quot;type&quot;:&quot;$&quot;,&quot;code&quot;:&quot;$h_{t,n}\\,\\in\\,\\mathbb{R}^{H}$&quot;,&quot;aid&quot;:null,&quot;backgroundColorModified&quot;:false,&quot;backgroundColor&quot;:&quot;#FFFFFF&quot;,&quot;ts&quot;:1612783983582,&quot;cs&quot;:&quot;tOkRo6UrYLvUMLPZ5Rb3GQ==&quot;,&quot;size&quot;:{&quot;width&quot;:104.5,&quot;height&quot;:28.666666666666668}}" id="220" name="Google Shape;220;p35"/>
          <p:cNvPicPr preferRelativeResize="0"/>
          <p:nvPr/>
        </p:nvPicPr>
        <p:blipFill>
          <a:blip r:embed="rId4">
            <a:alphaModFix/>
          </a:blip>
          <a:stretch>
            <a:fillRect/>
          </a:stretch>
        </p:blipFill>
        <p:spPr>
          <a:xfrm>
            <a:off x="5261500" y="2617056"/>
            <a:ext cx="995363" cy="273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Execute and Branch</a:t>
            </a:r>
            <a:endParaRPr/>
          </a:p>
        </p:txBody>
      </p:sp>
      <p:sp>
        <p:nvSpPr>
          <p:cNvPr id="226" name="Google Shape;226;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RNN step over each statement n produces a respective state proposal</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In straight line code,</a:t>
            </a:r>
            <a:endParaRPr/>
          </a:p>
          <a:p>
            <a:pPr indent="-342900" lvl="0" marL="457200" rtl="0" algn="l">
              <a:spcBef>
                <a:spcPts val="0"/>
              </a:spcBef>
              <a:spcAft>
                <a:spcPts val="0"/>
              </a:spcAft>
              <a:buSzPts val="1800"/>
              <a:buChar char="●"/>
            </a:pPr>
            <a:r>
              <a:rPr lang="en"/>
              <a:t>In general, model computes a soft branch decision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When  </a:t>
            </a:r>
            <a:endParaRPr/>
          </a:p>
        </p:txBody>
      </p:sp>
      <p:pic>
        <p:nvPicPr>
          <p:cNvPr descr="{&quot;backgroundColor&quot;:&quot;#FFFFFF&quot;,&quot;code&quot;:&quot;$a_{t,n}^{\\left(1\\right)}\\,=\\,\\text{RNN}\\left(h_{t-1,n},\\,\\text{Embed}\\left(x_{n}\\right)\\right)$&quot;,&quot;id&quot;:&quot;9&quot;,&quot;backgroundColorModified&quot;:false,&quot;font&quot;:{&quot;color&quot;:&quot;#695D46&quot;,&quot;family&quot;:&quot;Open Sans&quot;,&quot;size&quot;:18},&quot;type&quot;:&quot;$&quot;,&quot;aid&quot;:null,&quot;ts&quot;:1612784177028,&quot;cs&quot;:&quot;wYWuLYyE50aBE2InIDFWfQ==&quot;,&quot;size&quot;:{&quot;width&quot;:334.25,&quot;height&quot;:35.75}}" id="227" name="Google Shape;227;p36"/>
          <p:cNvPicPr preferRelativeResize="0"/>
          <p:nvPr/>
        </p:nvPicPr>
        <p:blipFill>
          <a:blip r:embed="rId3">
            <a:alphaModFix/>
          </a:blip>
          <a:stretch>
            <a:fillRect/>
          </a:stretch>
        </p:blipFill>
        <p:spPr>
          <a:xfrm>
            <a:off x="850150" y="1717700"/>
            <a:ext cx="3183731" cy="340519"/>
          </a:xfrm>
          <a:prstGeom prst="rect">
            <a:avLst/>
          </a:prstGeom>
          <a:noFill/>
          <a:ln>
            <a:noFill/>
          </a:ln>
        </p:spPr>
      </p:pic>
      <p:pic>
        <p:nvPicPr>
          <p:cNvPr descr="{&quot;font&quot;:{&quot;size&quot;:18,&quot;family&quot;:&quot;Open Sans&quot;,&quot;color&quot;:&quot;#695D46&quot;},&quot;backgroundColorModified&quot;:false,&quot;backgroundColor&quot;:&quot;#FFFFFF&quot;,&quot;id&quot;:&quot;10&quot;,&quot;type&quot;:&quot;$&quot;,&quot;aid&quot;:null,&quot;code&quot;:&quot;$\\mid N_{out}\\left(x_{n}\\right)=1\\mid,\\,n\\to n^{\\prime}\\,\\text{gives}\\,h_{t,n^{\\prime}}=a_{t,n^{\\prime}}^{\\left(1\\right)}$&quot;,&quot;ts&quot;:1612784325953,&quot;cs&quot;:&quot;A8xKXXg1g1jOei2mgjESYw==&quot;,&quot;size&quot;:{&quot;width&quot;:404,&quot;height&quot;:35.666666666666664}}" id="228" name="Google Shape;228;p36"/>
          <p:cNvPicPr preferRelativeResize="0"/>
          <p:nvPr/>
        </p:nvPicPr>
        <p:blipFill>
          <a:blip r:embed="rId4">
            <a:alphaModFix/>
          </a:blip>
          <a:stretch>
            <a:fillRect/>
          </a:stretch>
        </p:blipFill>
        <p:spPr>
          <a:xfrm>
            <a:off x="3114600" y="2232025"/>
            <a:ext cx="3848100" cy="339725"/>
          </a:xfrm>
          <a:prstGeom prst="rect">
            <a:avLst/>
          </a:prstGeom>
          <a:noFill/>
          <a:ln>
            <a:noFill/>
          </a:ln>
        </p:spPr>
      </p:pic>
      <p:pic>
        <p:nvPicPr>
          <p:cNvPr descr="{&quot;id&quot;:&quot;11&quot;,&quot;type&quot;:&quot;$&quot;,&quot;backgroundColor&quot;:&quot;#FFFFFF&quot;,&quot;aid&quot;:null,&quot;font&quot;:{&quot;size&quot;:18,&quot;color&quot;:&quot;#695D46&quot;,&quot;family&quot;:&quot;Open Sans&quot;},&quot;backgroundColorModified&quot;:false,&quot;code&quot;:&quot;$b_{t,n,n^{\\prime}}\\,\\text{(which}\\;\\text{is}\\;\\text{1}\\;\\text{in}\\;\\text{case}\\;\\text{of}\\;\\text{straing}\\;\\text{line}\\;\\text{code)}$&quot;,&quot;ts&quot;:1612784401600,&quot;cs&quot;:&quot;WoUTzsO+tGs300yR9nfVag==&quot;,&quot;size&quot;:{&quot;width&quot;:448,&quot;height&quot;:25.333333333333332}}" id="229" name="Google Shape;229;p36"/>
          <p:cNvPicPr preferRelativeResize="0"/>
          <p:nvPr/>
        </p:nvPicPr>
        <p:blipFill>
          <a:blip r:embed="rId5">
            <a:alphaModFix/>
          </a:blip>
          <a:stretch>
            <a:fillRect/>
          </a:stretch>
        </p:blipFill>
        <p:spPr>
          <a:xfrm>
            <a:off x="850150" y="3018350"/>
            <a:ext cx="4267200" cy="241300"/>
          </a:xfrm>
          <a:prstGeom prst="rect">
            <a:avLst/>
          </a:prstGeom>
          <a:noFill/>
          <a:ln>
            <a:noFill/>
          </a:ln>
        </p:spPr>
      </p:pic>
      <p:pic>
        <p:nvPicPr>
          <p:cNvPr descr="{&quot;id&quot;:&quot;12&quot;,&quot;font&quot;:{&quot;color&quot;:&quot;#695D46&quot;,&quot;family&quot;:&quot;Open Sans&quot;,&quot;size&quot;:18},&quot;type&quot;:&quot;$&quot;,&quot;backgroundColor&quot;:&quot;#FFFFFF&quot;,&quot;code&quot;:&quot;$\\mid N_{out}\\left(x_{n}\\right)=2\\mid,\\,N_{out}\\left(x_{n}\\right)\\,=\\,\\left\\{n_{1},n_{2}\\right\\}$&quot;,&quot;backgroundColorModified&quot;:false,&quot;aid&quot;:null,&quot;ts&quot;:1612784566761,&quot;cs&quot;:&quot;VWkZoa8eK5SsYPIYWV4uHA==&quot;,&quot;size&quot;:{&quot;width&quot;:371,&quot;height&quot;:24.333333333333332}}" id="230" name="Google Shape;230;p36"/>
          <p:cNvPicPr preferRelativeResize="0"/>
          <p:nvPr/>
        </p:nvPicPr>
        <p:blipFill>
          <a:blip r:embed="rId6">
            <a:alphaModFix/>
          </a:blip>
          <a:stretch>
            <a:fillRect/>
          </a:stretch>
        </p:blipFill>
        <p:spPr>
          <a:xfrm>
            <a:off x="1583575" y="3566850"/>
            <a:ext cx="3533775" cy="231775"/>
          </a:xfrm>
          <a:prstGeom prst="rect">
            <a:avLst/>
          </a:prstGeom>
          <a:noFill/>
          <a:ln>
            <a:noFill/>
          </a:ln>
        </p:spPr>
      </p:pic>
      <p:pic>
        <p:nvPicPr>
          <p:cNvPr descr="{&quot;code&quot;:&quot;\\begin{lalign*}\n&amp;{b_{t,n,n_{1}},b_{t,n,n_{2}}\\,=\\,\\text{softmax}\\left(\\text{Dense}\\left(a_{t,n}^{\\left(1\\right)}\\right)\\right)}\\\\\n&amp;{b_{t,n,:}\\,=\\,0\\,\\text{for}\\;\\text{all}\\;\\text{other}\\;\\text{statements}}\t\n\\end{lalign*}&quot;,&quot;backgroundColorModified&quot;:false,&quot;aid&quot;:null,&quot;id&quot;:&quot;13&quot;,&quot;backgroundColor&quot;:&quot;#FFFFFF&quot;,&quot;font&quot;:{&quot;color&quot;:&quot;#695D46&quot;,&quot;size&quot;:18,&quot;family&quot;:&quot;Arial&quot;},&quot;type&quot;:&quot;lalign*&quot;,&quot;ts&quot;:1612784728761,&quot;cs&quot;:&quot;O7qNxuGEGAOfEk3Xuthzog==&quot;,&quot;size&quot;:{&quot;width&quot;:457,&quot;height&quot;:88}}" id="231" name="Google Shape;231;p36"/>
          <p:cNvPicPr preferRelativeResize="0"/>
          <p:nvPr/>
        </p:nvPicPr>
        <p:blipFill>
          <a:blip r:embed="rId7">
            <a:alphaModFix/>
          </a:blip>
          <a:stretch>
            <a:fillRect/>
          </a:stretch>
        </p:blipFill>
        <p:spPr>
          <a:xfrm>
            <a:off x="850144" y="3903775"/>
            <a:ext cx="4352925" cy="838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Aggregate</a:t>
            </a:r>
            <a:endParaRPr/>
          </a:p>
        </p:txBody>
      </p:sp>
      <p:sp>
        <p:nvSpPr>
          <p:cNvPr id="237" name="Google Shape;237;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Hidden State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Soft Instruction Pointer</a:t>
            </a:r>
            <a:endParaRPr/>
          </a:p>
          <a:p>
            <a:pPr indent="0" lvl="0" marL="457200" rtl="0" algn="l">
              <a:spcBef>
                <a:spcPts val="1200"/>
              </a:spcBef>
              <a:spcAft>
                <a:spcPts val="1200"/>
              </a:spcAft>
              <a:buNone/>
            </a:pPr>
            <a:r>
              <a:t/>
            </a:r>
            <a:endParaRPr/>
          </a:p>
        </p:txBody>
      </p:sp>
      <p:pic>
        <p:nvPicPr>
          <p:cNvPr descr="{&quot;code&quot;:&quot;$h_{t,n}=\\sum_{n^{\\prime}\\in N_{in}\\left(n\\right)}^{}p_{t-1,n^{\\prime}}.b_{t,n^{\\prime},n}.a_{t,n}^{\\left(1\\right)}$&quot;,&quot;id&quot;:&quot;14&quot;,&quot;backgroundColorModified&quot;:false,&quot;backgroundColor&quot;:&quot;#FFFFFF&quot;,&quot;aid&quot;:null,&quot;type&quot;:&quot;$&quot;,&quot;font&quot;:{&quot;size&quot;:&quot;24&quot;,&quot;color&quot;:&quot;#695D46&quot;,&quot;family&quot;:&quot;Open Sans&quot;},&quot;ts&quot;:1612785375830,&quot;cs&quot;:&quot;zAi1jxOz4uPoCONLkVs3Ww==&quot;,&quot;size&quot;:{&quot;width&quot;:450.3333333333333,&quot;height&quot;:49.666666666666664}}" id="238" name="Google Shape;238;p37"/>
          <p:cNvPicPr preferRelativeResize="0"/>
          <p:nvPr/>
        </p:nvPicPr>
        <p:blipFill>
          <a:blip r:embed="rId3">
            <a:alphaModFix/>
          </a:blip>
          <a:stretch>
            <a:fillRect/>
          </a:stretch>
        </p:blipFill>
        <p:spPr>
          <a:xfrm>
            <a:off x="873650" y="1725500"/>
            <a:ext cx="4289425" cy="473075"/>
          </a:xfrm>
          <a:prstGeom prst="rect">
            <a:avLst/>
          </a:prstGeom>
          <a:noFill/>
          <a:ln>
            <a:noFill/>
          </a:ln>
        </p:spPr>
      </p:pic>
      <p:pic>
        <p:nvPicPr>
          <p:cNvPr descr="{&quot;id&quot;:&quot;15&quot;,&quot;backgroundColor&quot;:&quot;#FFFFFF&quot;,&quot;type&quot;:&quot;$&quot;,&quot;font&quot;:{&quot;size&quot;:&quot;24&quot;,&quot;color&quot;:&quot;#695D46&quot;,&quot;family&quot;:&quot;Open Sans&quot;},&quot;aid&quot;:null,&quot;code&quot;:&quot;$p_{t,n}=\\,\\sum_{n^{\\prime}\\in N_{in}\\left(n\\right)}^{}p_{t-1,n^{\\prime}}.b_{t,n^{\\prime},n}$&quot;,&quot;backgroundColorModified&quot;:false,&quot;ts&quot;:1612785461316,&quot;cs&quot;:&quot;BcQfjPePuBrdQrB4piPPWA==&quot;,&quot;size&quot;:{&quot;width&quot;:400.6666666666667,&quot;height&quot;:39}}" id="239" name="Google Shape;239;p37"/>
          <p:cNvPicPr preferRelativeResize="0"/>
          <p:nvPr/>
        </p:nvPicPr>
        <p:blipFill>
          <a:blip r:embed="rId4">
            <a:alphaModFix/>
          </a:blip>
          <a:stretch>
            <a:fillRect/>
          </a:stretch>
        </p:blipFill>
        <p:spPr>
          <a:xfrm>
            <a:off x="873650" y="2665775"/>
            <a:ext cx="3816350" cy="371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IPA-GNN layer</a:t>
            </a:r>
            <a:endParaRPr/>
          </a:p>
        </p:txBody>
      </p:sp>
      <p:pic>
        <p:nvPicPr>
          <p:cNvPr id="245" name="Google Shape;245;p38"/>
          <p:cNvPicPr preferRelativeResize="0"/>
          <p:nvPr/>
        </p:nvPicPr>
        <p:blipFill>
          <a:blip r:embed="rId3">
            <a:alphaModFix/>
          </a:blip>
          <a:stretch>
            <a:fillRect/>
          </a:stretch>
        </p:blipFill>
        <p:spPr>
          <a:xfrm>
            <a:off x="833983" y="1152425"/>
            <a:ext cx="7476029" cy="3653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with IP-RNNs</a:t>
            </a:r>
            <a:endParaRPr/>
          </a:p>
        </p:txBody>
      </p:sp>
      <p:sp>
        <p:nvSpPr>
          <p:cNvPr id="251" name="Google Shape;251;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soft branch decisions saturate, we get the Hard IP-RNN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If Hard IP-RNN makes the correct decisions, we get Trace RNN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If program is straight line code, we get line by line RNN</a:t>
            </a:r>
            <a:endParaRPr/>
          </a:p>
        </p:txBody>
      </p:sp>
      <p:pic>
        <p:nvPicPr>
          <p:cNvPr descr="{&quot;backgroundColor&quot;:&quot;#FFFFFF&quot;,&quot;backgroundColorModified&quot;:false,&quot;type&quot;:&quot;$&quot;,&quot;font&quot;:{&quot;color&quot;:&quot;#695D46&quot;,&quot;family&quot;:&quot;Open Sans&quot;,&quot;size&quot;:18},&quot;code&quot;:&quot;$b_{t,n,n_{1}},b_{t,n,n_{2}}\\,=\\,\\text{hardmax}\\left(\\text{Dense}\\left(a_{t,n}^{\\left(1\\right)}\\right)\\right)$&quot;,&quot;id&quot;:&quot;16&quot;,&quot;aid&quot;:null,&quot;ts&quot;:1612786119431,&quot;cs&quot;:&quot;Go8Jtcv+1Z2cNA5yMmhv5A==&quot;,&quot;size&quot;:{&quot;width&quot;:402,&quot;height&quot;:44}}" id="252" name="Google Shape;252;p39"/>
          <p:cNvPicPr preferRelativeResize="0"/>
          <p:nvPr/>
        </p:nvPicPr>
        <p:blipFill>
          <a:blip r:embed="rId3">
            <a:alphaModFix/>
          </a:blip>
          <a:stretch>
            <a:fillRect/>
          </a:stretch>
        </p:blipFill>
        <p:spPr>
          <a:xfrm>
            <a:off x="873675" y="1662825"/>
            <a:ext cx="3829050" cy="419100"/>
          </a:xfrm>
          <a:prstGeom prst="rect">
            <a:avLst/>
          </a:prstGeom>
          <a:noFill/>
          <a:ln>
            <a:noFill/>
          </a:ln>
        </p:spPr>
      </p:pic>
      <p:pic>
        <p:nvPicPr>
          <p:cNvPr descr="{&quot;font&quot;:{&quot;family&quot;:&quot;Open Sans&quot;,&quot;size&quot;:18,&quot;color&quot;:&quot;#695D46&quot;},&quot;backgroundColorModified&quot;:false,&quot;type&quot;:&quot;$&quot;,&quot;aid&quot;:null,&quot;backgroundColor&quot;:&quot;#FFFFFF&quot;,&quot;code&quot;:&quot;$b_{t,n,n^{\\prime}}\\,=\\,\\text{Indicator}\\left\\{n_{t-1}^{*}=n\\,\\,\\text{and}\\,n_{t}^{*}=n^{\\prime}\\right\\}$&quot;,&quot;id&quot;:&quot;17&quot;,&quot;ts&quot;:1612786284327,&quot;cs&quot;:&quot;mfjT1QFDhfZmPAZ7ckMppA==&quot;,&quot;size&quot;:{&quot;width&quot;:425.6666666666667,&quot;height&quot;:29}}" id="253" name="Google Shape;253;p39"/>
          <p:cNvPicPr preferRelativeResize="0"/>
          <p:nvPr/>
        </p:nvPicPr>
        <p:blipFill>
          <a:blip r:embed="rId4">
            <a:alphaModFix/>
          </a:blip>
          <a:stretch>
            <a:fillRect/>
          </a:stretch>
        </p:blipFill>
        <p:spPr>
          <a:xfrm>
            <a:off x="873675" y="2655000"/>
            <a:ext cx="4054475" cy="276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 with Gated Graph Neural Networks (GGNN)</a:t>
            </a:r>
            <a:endParaRPr/>
          </a:p>
        </p:txBody>
      </p:sp>
      <p:sp>
        <p:nvSpPr>
          <p:cNvPr id="259" name="Google Shape;259;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GGNN operate on the bidirectional form of the control flow graph</a:t>
            </a:r>
            <a:endParaRPr/>
          </a:p>
          <a:p>
            <a:pPr indent="-342900" lvl="0" marL="457200" rtl="0" algn="l">
              <a:spcBef>
                <a:spcPts val="0"/>
              </a:spcBef>
              <a:spcAft>
                <a:spcPts val="0"/>
              </a:spcAft>
              <a:buSzPts val="1800"/>
              <a:buChar char="●"/>
            </a:pPr>
            <a:r>
              <a:rPr lang="en"/>
              <a:t>4 possible edge types - True or False branch, Forward or Reverse edge</a:t>
            </a:r>
            <a:endParaRPr/>
          </a:p>
          <a:p>
            <a:pPr indent="-342900" lvl="0" marL="457200" rtl="0" algn="l">
              <a:spcBef>
                <a:spcPts val="0"/>
              </a:spcBef>
              <a:spcAft>
                <a:spcPts val="0"/>
              </a:spcAft>
              <a:buSzPts val="1800"/>
              <a:buChar char="●"/>
            </a:pPr>
            <a:r>
              <a:rPr lang="en"/>
              <a:t>Two changes in IPA-GNN from GGNN:</a:t>
            </a:r>
            <a:endParaRPr/>
          </a:p>
          <a:p>
            <a:pPr indent="-317500" lvl="1" marL="914400" rtl="0" algn="l">
              <a:spcBef>
                <a:spcPts val="0"/>
              </a:spcBef>
              <a:spcAft>
                <a:spcPts val="0"/>
              </a:spcAft>
              <a:buSzPts val="1400"/>
              <a:buChar char="○"/>
            </a:pPr>
            <a:r>
              <a:rPr lang="en"/>
              <a:t>RNN over a statement analogous to the execution of one line of code</a:t>
            </a:r>
            <a:endParaRPr/>
          </a:p>
          <a:p>
            <a:pPr indent="-317500" lvl="1" marL="914400" rtl="0" algn="l">
              <a:spcBef>
                <a:spcPts val="0"/>
              </a:spcBef>
              <a:spcAft>
                <a:spcPts val="0"/>
              </a:spcAft>
              <a:buSzPts val="1400"/>
              <a:buChar char="○"/>
            </a:pPr>
            <a:r>
              <a:rPr lang="en"/>
              <a:t>Soft instruction pointer and attention analogous to the control flow of an interpreter</a:t>
            </a:r>
            <a:endParaRPr/>
          </a:p>
          <a:p>
            <a:pPr indent="-342900" lvl="0" marL="457200" rtl="0" algn="l">
              <a:spcBef>
                <a:spcPts val="0"/>
              </a:spcBef>
              <a:spcAft>
                <a:spcPts val="0"/>
              </a:spcAft>
              <a:buSzPts val="1800"/>
              <a:buChar char="●"/>
            </a:pPr>
            <a:r>
              <a:rPr lang="en"/>
              <a:t>Selectively replacing these components yields networks in between the two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 with Gated Graph Neural Networks (GGNN)</a:t>
            </a:r>
            <a:endParaRPr/>
          </a:p>
          <a:p>
            <a:pPr indent="0" lvl="0" marL="0" rtl="0" algn="l">
              <a:spcBef>
                <a:spcPts val="0"/>
              </a:spcBef>
              <a:spcAft>
                <a:spcPts val="0"/>
              </a:spcAft>
              <a:buNone/>
            </a:pPr>
            <a:r>
              <a:t/>
            </a:r>
            <a:endParaRPr/>
          </a:p>
        </p:txBody>
      </p:sp>
      <p:pic>
        <p:nvPicPr>
          <p:cNvPr id="265" name="Google Shape;265;p41"/>
          <p:cNvPicPr preferRelativeResize="0"/>
          <p:nvPr/>
        </p:nvPicPr>
        <p:blipFill>
          <a:blip r:embed="rId3">
            <a:alphaModFix/>
          </a:blip>
          <a:stretch>
            <a:fillRect/>
          </a:stretch>
        </p:blipFill>
        <p:spPr>
          <a:xfrm>
            <a:off x="0" y="1649842"/>
            <a:ext cx="9143998" cy="1621015"/>
          </a:xfrm>
          <a:prstGeom prst="rect">
            <a:avLst/>
          </a:prstGeom>
          <a:noFill/>
          <a:ln>
            <a:noFill/>
          </a:ln>
        </p:spPr>
      </p:pic>
      <p:sp>
        <p:nvSpPr>
          <p:cNvPr id="266" name="Google Shape;266;p41"/>
          <p:cNvSpPr txBox="1"/>
          <p:nvPr/>
        </p:nvSpPr>
        <p:spPr>
          <a:xfrm>
            <a:off x="2315400" y="3557325"/>
            <a:ext cx="451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4A86E8"/>
                </a:solidFill>
                <a:latin typeface="Open Sans"/>
                <a:ea typeface="Open Sans"/>
                <a:cs typeface="Open Sans"/>
                <a:sym typeface="Open Sans"/>
              </a:rPr>
              <a:t>Blue</a:t>
            </a:r>
            <a:r>
              <a:rPr lang="en">
                <a:latin typeface="Open Sans"/>
                <a:ea typeface="Open Sans"/>
                <a:cs typeface="Open Sans"/>
                <a:sym typeface="Open Sans"/>
              </a:rPr>
              <a:t> - IPA-GNN </a:t>
            </a:r>
            <a:r>
              <a:rPr lang="en">
                <a:solidFill>
                  <a:srgbClr val="FF9900"/>
                </a:solidFill>
                <a:latin typeface="Open Sans"/>
                <a:ea typeface="Open Sans"/>
                <a:cs typeface="Open Sans"/>
                <a:sym typeface="Open Sans"/>
              </a:rPr>
              <a:t>Orange</a:t>
            </a:r>
            <a:r>
              <a:rPr lang="en">
                <a:latin typeface="Open Sans"/>
                <a:ea typeface="Open Sans"/>
                <a:cs typeface="Open Sans"/>
                <a:sym typeface="Open Sans"/>
              </a:rPr>
              <a:t> - GGNN</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152400" y="232325"/>
            <a:ext cx="8839201" cy="3585795"/>
          </a:xfrm>
          <a:prstGeom prst="rect">
            <a:avLst/>
          </a:prstGeom>
          <a:noFill/>
          <a:ln>
            <a:noFill/>
          </a:ln>
        </p:spPr>
      </p:pic>
      <p:sp>
        <p:nvSpPr>
          <p:cNvPr id="79" name="Google Shape;79;p15"/>
          <p:cNvSpPr/>
          <p:nvPr/>
        </p:nvSpPr>
        <p:spPr>
          <a:xfrm>
            <a:off x="591975" y="3818125"/>
            <a:ext cx="1920600" cy="762900"/>
          </a:xfrm>
          <a:prstGeom prst="right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638025" y="3999475"/>
            <a:ext cx="18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Instruction Pointer</a:t>
            </a:r>
            <a:endParaRPr>
              <a:latin typeface="Open Sans"/>
              <a:ea typeface="Open Sans"/>
              <a:cs typeface="Open Sans"/>
              <a:sym typeface="Open Sans"/>
            </a:endParaRPr>
          </a:p>
        </p:txBody>
      </p:sp>
      <p:grpSp>
        <p:nvGrpSpPr>
          <p:cNvPr id="81" name="Google Shape;81;p15"/>
          <p:cNvGrpSpPr/>
          <p:nvPr/>
        </p:nvGrpSpPr>
        <p:grpSpPr>
          <a:xfrm>
            <a:off x="2466525" y="3827875"/>
            <a:ext cx="1269300" cy="776400"/>
            <a:chOff x="2466525" y="3827875"/>
            <a:chExt cx="1269300" cy="776400"/>
          </a:xfrm>
        </p:grpSpPr>
        <p:cxnSp>
          <p:nvCxnSpPr>
            <p:cNvPr id="82" name="Google Shape;82;p15"/>
            <p:cNvCxnSpPr/>
            <p:nvPr/>
          </p:nvCxnSpPr>
          <p:spPr>
            <a:xfrm flipH="1" rot="10800000">
              <a:off x="2512575" y="3827875"/>
              <a:ext cx="1210200" cy="371700"/>
            </a:xfrm>
            <a:prstGeom prst="straightConnector1">
              <a:avLst/>
            </a:prstGeom>
            <a:noFill/>
            <a:ln cap="flat" cmpd="sng" w="19050">
              <a:solidFill>
                <a:srgbClr val="000000"/>
              </a:solidFill>
              <a:prstDash val="solid"/>
              <a:round/>
              <a:headEnd len="med" w="med" type="none"/>
              <a:tailEnd len="med" w="med" type="triangle"/>
            </a:ln>
          </p:spPr>
        </p:cxnSp>
        <p:cxnSp>
          <p:nvCxnSpPr>
            <p:cNvPr id="83" name="Google Shape;83;p15"/>
            <p:cNvCxnSpPr>
              <a:stCxn id="80" idx="3"/>
            </p:cNvCxnSpPr>
            <p:nvPr/>
          </p:nvCxnSpPr>
          <p:spPr>
            <a:xfrm>
              <a:off x="2466525" y="4199575"/>
              <a:ext cx="1269300" cy="404700"/>
            </a:xfrm>
            <a:prstGeom prst="straightConnector1">
              <a:avLst/>
            </a:prstGeom>
            <a:noFill/>
            <a:ln cap="flat" cmpd="sng" w="19050">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Details</a:t>
            </a:r>
            <a:endParaRPr/>
          </a:p>
        </p:txBody>
      </p:sp>
      <p:sp>
        <p:nvSpPr>
          <p:cNvPr id="272" name="Google Shape;272;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 hidden state is computed as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Logits and loss is calculated as</a:t>
            </a:r>
            <a:endParaRPr/>
          </a:p>
          <a:p>
            <a:pPr indent="0" lvl="0" marL="457200" rtl="0" algn="l">
              <a:spcBef>
                <a:spcPts val="1200"/>
              </a:spcBef>
              <a:spcAft>
                <a:spcPts val="1200"/>
              </a:spcAft>
              <a:buNone/>
            </a:pPr>
            <a:r>
              <a:rPr lang="en"/>
              <a:t> </a:t>
            </a:r>
            <a:endParaRPr/>
          </a:p>
        </p:txBody>
      </p:sp>
      <p:pic>
        <p:nvPicPr>
          <p:cNvPr descr="{&quot;font&quot;:{&quot;size&quot;:&quot;14&quot;,&quot;family&quot;:&quot;Open Sans&quot;,&quot;color&quot;:&quot;#695D46&quot;},&quot;aid&quot;:null,&quot;backgroundColor&quot;:&quot;#FFFFFF&quot;,&quot;type&quot;:&quot;lalign*&quot;,&quot;id&quot;:&quot;18&quot;,&quot;code&quot;:&quot;\\begin{lalign*}\n&amp;{h_{final}=h_{T\\left(x\\right),n_{exit}}}\\\\\n&amp;{n_{exit}\\,\\text{is}\\;\\text{the}\\;\\text{index}\\;\\text{of}\\;\\text{the}\\;\\text{exit}\\;\\text{statement}}\\\\\n&amp;{T\\left(x\\right)\\,\\text{is}\\;\\text{the}\\;\\text{number}\\;\\text{of}\\;\\text{neural}\\;\\text{network}\\;\\text{layers}}\t\n\\end{lalign*}&quot;,&quot;backgroundColorModified&quot;:false,&quot;ts&quot;:1612940263341,&quot;cs&quot;:&quot;bYna4aFZ7eimW4JRCwzGjg==&quot;,&quot;size&quot;:{&quot;width&quot;:354.3333333333333,&quot;height&quot;:68.66666666666667}}" id="273" name="Google Shape;273;p42"/>
          <p:cNvPicPr preferRelativeResize="0"/>
          <p:nvPr/>
        </p:nvPicPr>
        <p:blipFill>
          <a:blip r:embed="rId3">
            <a:alphaModFix/>
          </a:blip>
          <a:stretch>
            <a:fillRect/>
          </a:stretch>
        </p:blipFill>
        <p:spPr>
          <a:xfrm>
            <a:off x="4509325" y="1378221"/>
            <a:ext cx="3375025" cy="654050"/>
          </a:xfrm>
          <a:prstGeom prst="rect">
            <a:avLst/>
          </a:prstGeom>
          <a:noFill/>
          <a:ln>
            <a:noFill/>
          </a:ln>
        </p:spPr>
      </p:pic>
      <p:pic>
        <p:nvPicPr>
          <p:cNvPr descr="{&quot;aid&quot;:null,&quot;backgroundColorModified&quot;:false,&quot;font&quot;:{&quot;family&quot;:&quot;Open Sans&quot;,&quot;size&quot;:&quot;14&quot;,&quot;color&quot;:&quot;#695D46&quot;},&quot;backgroundColor&quot;:&quot;#FFFFFF&quot;,&quot;code&quot;:&quot;\\begin{lalign*}\n&amp;{T\\left(x\\right)=\\sum_{0\\leq i\\leq n_{exit}}^{}2^{\\text{LoopNesting(i)}}+\\,\\sum_{i\\,\\in\\,\\text{Loops}\\left(x\\right)}^{}2^{\\text{LoopNesting(i)}}}\\\\\n&amp;{\\text{LoopNesting}\\left(i\\right)\\;\\text{denotes}\\;\\text{the}\\;\\text{number}\\;\\text{of}\\;\\text{loops}\\;\\text{with}\\;\\text{loop}\\;\\text{body}\\;\\text{including}\\;\\text{statement}\\,x_{i}}\\\\\n\\end{lalign*}&quot;,&quot;id&quot;:&quot;19&quot;,&quot;type&quot;:&quot;lalign*&quot;,&quot;ts&quot;:1612940251975,&quot;cs&quot;:&quot;cm0hFiADWVk8TpinbQgNBA==&quot;,&quot;size&quot;:{&quot;width&quot;:671,&quot;height&quot;:69.5}}" id="274" name="Google Shape;274;p42"/>
          <p:cNvPicPr preferRelativeResize="0"/>
          <p:nvPr/>
        </p:nvPicPr>
        <p:blipFill>
          <a:blip r:embed="rId4">
            <a:alphaModFix/>
          </a:blip>
          <a:stretch>
            <a:fillRect/>
          </a:stretch>
        </p:blipFill>
        <p:spPr>
          <a:xfrm>
            <a:off x="847620" y="2367276"/>
            <a:ext cx="6391275" cy="661988"/>
          </a:xfrm>
          <a:prstGeom prst="rect">
            <a:avLst/>
          </a:prstGeom>
          <a:noFill/>
          <a:ln>
            <a:noFill/>
          </a:ln>
        </p:spPr>
      </p:pic>
      <p:pic>
        <p:nvPicPr>
          <p:cNvPr descr="{&quot;type&quot;:&quot;lalign*&quot;,&quot;backgroundColor&quot;:&quot;#FFFFFF&quot;,&quot;backgroundColorModified&quot;:false,&quot;id&quot;:&quot;20&quot;,&quot;font&quot;:{&quot;color&quot;:&quot;#695D46&quot;,&quot;size&quot;:&quot;14&quot;,&quot;family&quot;:&quot;Open Sans&quot;},&quot;code&quot;:&quot;\\begin{lalign*}\n&amp;{s\\,=\\,\\text{softmax}\\left(\\text{Dense}\\left(h_{final}\\right)\\right)}\\\\\n&amp;{L\\,=\\,-\\sum_{i}^{K}\\mathbb{\\mathcal{1_{y=i}\\left\\{\\log_{}\\left(s_{i}\\right)\\right\\}}}}\t\n\\end{lalign*}&quot;,&quot;aid&quot;:null,&quot;ts&quot;:1612940551281,&quot;cs&quot;:&quot;NUJMPlLY6iURBQrTXHRsFQ==&quot;,&quot;size&quot;:{&quot;width&quot;:223.20000000000005,&quot;height&quot;:78.20000000000003}}" id="275" name="Google Shape;275;p42"/>
          <p:cNvPicPr preferRelativeResize="0"/>
          <p:nvPr/>
        </p:nvPicPr>
        <p:blipFill>
          <a:blip r:embed="rId5">
            <a:alphaModFix/>
          </a:blip>
          <a:stretch>
            <a:fillRect/>
          </a:stretch>
        </p:blipFill>
        <p:spPr>
          <a:xfrm>
            <a:off x="849534" y="3611750"/>
            <a:ext cx="2125980" cy="74485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a:t>
            </a:r>
            <a:endParaRPr/>
          </a:p>
        </p:txBody>
      </p:sp>
      <p:pic>
        <p:nvPicPr>
          <p:cNvPr id="281" name="Google Shape;281;p43"/>
          <p:cNvPicPr preferRelativeResize="0"/>
          <p:nvPr/>
        </p:nvPicPr>
        <p:blipFill>
          <a:blip r:embed="rId3">
            <a:alphaModFix/>
          </a:blip>
          <a:stretch>
            <a:fillRect/>
          </a:stretch>
        </p:blipFill>
        <p:spPr>
          <a:xfrm>
            <a:off x="47025" y="1661150"/>
            <a:ext cx="9096972" cy="2051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t>
            </a:r>
            <a:endParaRPr/>
          </a:p>
        </p:txBody>
      </p:sp>
      <p:sp>
        <p:nvSpPr>
          <p:cNvPr id="287" name="Google Shape;287;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Data generation</a:t>
            </a:r>
            <a:endParaRPr/>
          </a:p>
          <a:p>
            <a:pPr indent="-342900" lvl="0" marL="457200" rtl="0" algn="l">
              <a:spcBef>
                <a:spcPts val="0"/>
              </a:spcBef>
              <a:spcAft>
                <a:spcPts val="0"/>
              </a:spcAft>
              <a:buSzPts val="1800"/>
              <a:buAutoNum type="arabicPeriod"/>
            </a:pPr>
            <a:r>
              <a:rPr lang="en"/>
              <a:t>Model training</a:t>
            </a:r>
            <a:endParaRPr/>
          </a:p>
          <a:p>
            <a:pPr indent="-342900" lvl="0" marL="457200" rtl="0" algn="l">
              <a:spcBef>
                <a:spcPts val="0"/>
              </a:spcBef>
              <a:spcAft>
                <a:spcPts val="0"/>
              </a:spcAft>
              <a:buSzPts val="1800"/>
              <a:buAutoNum type="arabicPeriod"/>
            </a:pPr>
            <a:r>
              <a:rPr lang="en"/>
              <a:t>Experiment result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00">
                <a:solidFill>
                  <a:srgbClr val="EF6C00"/>
                </a:solidFill>
              </a:rPr>
              <a:t>Data set:</a:t>
            </a:r>
            <a:endParaRPr/>
          </a:p>
        </p:txBody>
      </p:sp>
      <p:sp>
        <p:nvSpPr>
          <p:cNvPr id="293" name="Google Shape;293;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695D46"/>
                </a:solidFill>
              </a:rPr>
              <a:t>● Limited Python programming language</a:t>
            </a:r>
            <a:endParaRPr>
              <a:solidFill>
                <a:srgbClr val="695D46"/>
              </a:solidFill>
            </a:endParaRPr>
          </a:p>
          <a:p>
            <a:pPr indent="0" lvl="0" marL="0" rtl="0" algn="l">
              <a:lnSpc>
                <a:spcPct val="115000"/>
              </a:lnSpc>
              <a:spcBef>
                <a:spcPts val="1200"/>
              </a:spcBef>
              <a:spcAft>
                <a:spcPts val="0"/>
              </a:spcAft>
              <a:buNone/>
            </a:pPr>
            <a:r>
              <a:rPr lang="en">
                <a:solidFill>
                  <a:srgbClr val="000000"/>
                </a:solidFill>
              </a:rPr>
              <a:t>● Generated by a probabilistic grammar </a:t>
            </a:r>
            <a:endParaRPr>
              <a:solidFill>
                <a:srgbClr val="000000"/>
              </a:solidFill>
            </a:endParaRPr>
          </a:p>
          <a:p>
            <a:pPr indent="0" lvl="0" marL="0" rtl="0" algn="l">
              <a:spcBef>
                <a:spcPts val="0"/>
              </a:spcBef>
              <a:spcAft>
                <a:spcPts val="0"/>
              </a:spcAft>
              <a:buNone/>
            </a:pPr>
            <a:r>
              <a:t/>
            </a:r>
            <a:endParaRPr>
              <a:solidFill>
                <a:srgbClr val="695D46"/>
              </a:solidFill>
            </a:endParaRPr>
          </a:p>
          <a:p>
            <a:pPr indent="0" lvl="0" marL="0" rtl="0" algn="l">
              <a:spcBef>
                <a:spcPts val="1200"/>
              </a:spcBef>
              <a:spcAft>
                <a:spcPts val="1200"/>
              </a:spcAft>
              <a:buNone/>
            </a:pPr>
            <a:r>
              <a:t/>
            </a:r>
            <a:endParaRPr/>
          </a:p>
        </p:txBody>
      </p:sp>
      <p:pic>
        <p:nvPicPr>
          <p:cNvPr id="294" name="Google Shape;294;p45"/>
          <p:cNvPicPr preferRelativeResize="0"/>
          <p:nvPr/>
        </p:nvPicPr>
        <p:blipFill>
          <a:blip r:embed="rId3">
            <a:alphaModFix/>
          </a:blip>
          <a:stretch>
            <a:fillRect/>
          </a:stretch>
        </p:blipFill>
        <p:spPr>
          <a:xfrm>
            <a:off x="0" y="2182600"/>
            <a:ext cx="5421524" cy="2483500"/>
          </a:xfrm>
          <a:prstGeom prst="rect">
            <a:avLst/>
          </a:prstGeom>
          <a:noFill/>
          <a:ln>
            <a:noFill/>
          </a:ln>
        </p:spPr>
      </p:pic>
      <p:pic>
        <p:nvPicPr>
          <p:cNvPr id="295" name="Google Shape;295;p45"/>
          <p:cNvPicPr preferRelativeResize="0"/>
          <p:nvPr/>
        </p:nvPicPr>
        <p:blipFill>
          <a:blip r:embed="rId4">
            <a:alphaModFix/>
          </a:blip>
          <a:stretch>
            <a:fillRect/>
          </a:stretch>
        </p:blipFill>
        <p:spPr>
          <a:xfrm>
            <a:off x="6145724" y="1688600"/>
            <a:ext cx="2209973" cy="2773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 and </a:t>
            </a:r>
            <a:r>
              <a:rPr lang="en" sz="3200">
                <a:solidFill>
                  <a:srgbClr val="EF6C00"/>
                </a:solidFill>
              </a:rPr>
              <a:t>Data Generation</a:t>
            </a:r>
            <a:endParaRPr/>
          </a:p>
        </p:txBody>
      </p:sp>
      <p:sp>
        <p:nvSpPr>
          <p:cNvPr id="301" name="Google Shape;301;p46"/>
          <p:cNvSpPr txBox="1"/>
          <p:nvPr>
            <p:ph idx="1" type="body"/>
          </p:nvPr>
        </p:nvSpPr>
        <p:spPr>
          <a:xfrm>
            <a:off x="7049100" y="1266325"/>
            <a:ext cx="1783200" cy="5091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sz="1300"/>
              <a:t>Program </a:t>
            </a:r>
            <a:endParaRPr sz="1300"/>
          </a:p>
          <a:p>
            <a:pPr indent="0" lvl="0" marL="0" rtl="0" algn="l">
              <a:lnSpc>
                <a:spcPct val="50000"/>
              </a:lnSpc>
              <a:spcBef>
                <a:spcPts val="1200"/>
              </a:spcBef>
              <a:spcAft>
                <a:spcPts val="0"/>
              </a:spcAft>
              <a:buNone/>
            </a:pPr>
            <a:r>
              <a:rPr lang="en" sz="1300"/>
              <a:t>P</a:t>
            </a:r>
            <a:endParaRPr sz="1300"/>
          </a:p>
          <a:p>
            <a:pPr indent="0" lvl="0" marL="0" rtl="0" algn="l">
              <a:lnSpc>
                <a:spcPct val="50000"/>
              </a:lnSpc>
              <a:spcBef>
                <a:spcPts val="1200"/>
              </a:spcBef>
              <a:spcAft>
                <a:spcPts val="1200"/>
              </a:spcAft>
              <a:buNone/>
            </a:pPr>
            <a:r>
              <a:t/>
            </a:r>
            <a:endParaRPr sz="1300"/>
          </a:p>
        </p:txBody>
      </p:sp>
      <p:pic>
        <p:nvPicPr>
          <p:cNvPr id="302" name="Google Shape;302;p46"/>
          <p:cNvPicPr preferRelativeResize="0"/>
          <p:nvPr/>
        </p:nvPicPr>
        <p:blipFill>
          <a:blip r:embed="rId3">
            <a:alphaModFix/>
          </a:blip>
          <a:stretch>
            <a:fillRect/>
          </a:stretch>
        </p:blipFill>
        <p:spPr>
          <a:xfrm>
            <a:off x="4626499" y="1152425"/>
            <a:ext cx="2209973" cy="2773300"/>
          </a:xfrm>
          <a:prstGeom prst="rect">
            <a:avLst/>
          </a:prstGeom>
          <a:noFill/>
          <a:ln>
            <a:noFill/>
          </a:ln>
        </p:spPr>
      </p:pic>
      <p:pic>
        <p:nvPicPr>
          <p:cNvPr id="303" name="Google Shape;303;p46"/>
          <p:cNvPicPr preferRelativeResize="0"/>
          <p:nvPr/>
        </p:nvPicPr>
        <p:blipFill>
          <a:blip r:embed="rId4">
            <a:alphaModFix/>
          </a:blip>
          <a:stretch>
            <a:fillRect/>
          </a:stretch>
        </p:blipFill>
        <p:spPr>
          <a:xfrm>
            <a:off x="311696" y="1266325"/>
            <a:ext cx="4364451" cy="2259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 and </a:t>
            </a:r>
            <a:r>
              <a:rPr lang="en" sz="3200">
                <a:solidFill>
                  <a:srgbClr val="EF6C00"/>
                </a:solidFill>
              </a:rPr>
              <a:t>Data Generation</a:t>
            </a:r>
            <a:endParaRPr/>
          </a:p>
        </p:txBody>
      </p:sp>
      <p:sp>
        <p:nvSpPr>
          <p:cNvPr id="309" name="Google Shape;309;p47"/>
          <p:cNvSpPr txBox="1"/>
          <p:nvPr>
            <p:ph idx="1" type="body"/>
          </p:nvPr>
        </p:nvSpPr>
        <p:spPr>
          <a:xfrm>
            <a:off x="7049100" y="1266325"/>
            <a:ext cx="1783200" cy="5091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sz="1300"/>
              <a:t>Program </a:t>
            </a:r>
            <a:endParaRPr sz="1300"/>
          </a:p>
          <a:p>
            <a:pPr indent="0" lvl="0" marL="0" rtl="0" algn="l">
              <a:lnSpc>
                <a:spcPct val="50000"/>
              </a:lnSpc>
              <a:spcBef>
                <a:spcPts val="1200"/>
              </a:spcBef>
              <a:spcAft>
                <a:spcPts val="0"/>
              </a:spcAft>
              <a:buNone/>
            </a:pPr>
            <a:r>
              <a:rPr lang="en" sz="1300"/>
              <a:t>I B (rule P:= I B)</a:t>
            </a:r>
            <a:endParaRPr sz="1300"/>
          </a:p>
          <a:p>
            <a:pPr indent="0" lvl="0" marL="0" rtl="0" algn="l">
              <a:lnSpc>
                <a:spcPct val="50000"/>
              </a:lnSpc>
              <a:spcBef>
                <a:spcPts val="1200"/>
              </a:spcBef>
              <a:spcAft>
                <a:spcPts val="1200"/>
              </a:spcAft>
              <a:buNone/>
            </a:pPr>
            <a:r>
              <a:t/>
            </a:r>
            <a:endParaRPr sz="1300"/>
          </a:p>
        </p:txBody>
      </p:sp>
      <p:pic>
        <p:nvPicPr>
          <p:cNvPr id="310" name="Google Shape;310;p47"/>
          <p:cNvPicPr preferRelativeResize="0"/>
          <p:nvPr/>
        </p:nvPicPr>
        <p:blipFill>
          <a:blip r:embed="rId3">
            <a:alphaModFix/>
          </a:blip>
          <a:stretch>
            <a:fillRect/>
          </a:stretch>
        </p:blipFill>
        <p:spPr>
          <a:xfrm>
            <a:off x="4626499" y="1152425"/>
            <a:ext cx="2209973" cy="2773300"/>
          </a:xfrm>
          <a:prstGeom prst="rect">
            <a:avLst/>
          </a:prstGeom>
          <a:noFill/>
          <a:ln>
            <a:noFill/>
          </a:ln>
        </p:spPr>
      </p:pic>
      <p:pic>
        <p:nvPicPr>
          <p:cNvPr id="311" name="Google Shape;311;p47"/>
          <p:cNvPicPr preferRelativeResize="0"/>
          <p:nvPr/>
        </p:nvPicPr>
        <p:blipFill>
          <a:blip r:embed="rId4">
            <a:alphaModFix/>
          </a:blip>
          <a:stretch>
            <a:fillRect/>
          </a:stretch>
        </p:blipFill>
        <p:spPr>
          <a:xfrm>
            <a:off x="311696" y="1266325"/>
            <a:ext cx="4364451" cy="2259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 and </a:t>
            </a:r>
            <a:r>
              <a:rPr lang="en" sz="3200">
                <a:solidFill>
                  <a:srgbClr val="EF6C00"/>
                </a:solidFill>
              </a:rPr>
              <a:t>Data Generation</a:t>
            </a:r>
            <a:endParaRPr/>
          </a:p>
        </p:txBody>
      </p:sp>
      <p:sp>
        <p:nvSpPr>
          <p:cNvPr id="317" name="Google Shape;317;p48"/>
          <p:cNvSpPr txBox="1"/>
          <p:nvPr>
            <p:ph idx="1" type="body"/>
          </p:nvPr>
        </p:nvSpPr>
        <p:spPr>
          <a:xfrm>
            <a:off x="7049100" y="1266325"/>
            <a:ext cx="2094900" cy="3046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sz="1300"/>
              <a:t>Program </a:t>
            </a:r>
            <a:endParaRPr sz="1300"/>
          </a:p>
          <a:p>
            <a:pPr indent="0" lvl="0" marL="0" rtl="0" algn="l">
              <a:lnSpc>
                <a:spcPct val="50000"/>
              </a:lnSpc>
              <a:spcBef>
                <a:spcPts val="1200"/>
              </a:spcBef>
              <a:spcAft>
                <a:spcPts val="0"/>
              </a:spcAft>
              <a:buNone/>
            </a:pPr>
            <a:r>
              <a:rPr lang="en" sz="1300"/>
              <a:t>v</a:t>
            </a:r>
            <a:r>
              <a:rPr lang="en" sz="1300"/>
              <a:t>0 = M </a:t>
            </a:r>
            <a:r>
              <a:rPr lang="en" sz="1300"/>
              <a:t>(rule I:= v0 = M)</a:t>
            </a:r>
            <a:endParaRPr sz="1300"/>
          </a:p>
          <a:p>
            <a:pPr indent="0" lvl="0" marL="0" rtl="0" algn="l">
              <a:lnSpc>
                <a:spcPct val="50000"/>
              </a:lnSpc>
              <a:spcBef>
                <a:spcPts val="1200"/>
              </a:spcBef>
              <a:spcAft>
                <a:spcPts val="0"/>
              </a:spcAft>
              <a:buNone/>
            </a:pPr>
            <a:r>
              <a:rPr lang="en" sz="1300"/>
              <a:t>B </a:t>
            </a:r>
            <a:endParaRPr sz="1300"/>
          </a:p>
          <a:p>
            <a:pPr indent="0" lvl="0" marL="0" rtl="0" algn="l">
              <a:lnSpc>
                <a:spcPct val="50000"/>
              </a:lnSpc>
              <a:spcBef>
                <a:spcPts val="1200"/>
              </a:spcBef>
              <a:spcAft>
                <a:spcPts val="0"/>
              </a:spcAft>
              <a:buNone/>
            </a:pPr>
            <a:r>
              <a:t/>
            </a:r>
            <a:endParaRPr sz="1300"/>
          </a:p>
          <a:p>
            <a:pPr indent="0" lvl="0" marL="0" rtl="0" algn="l">
              <a:lnSpc>
                <a:spcPct val="50000"/>
              </a:lnSpc>
              <a:spcBef>
                <a:spcPts val="1200"/>
              </a:spcBef>
              <a:spcAft>
                <a:spcPts val="1200"/>
              </a:spcAft>
              <a:buNone/>
            </a:pPr>
            <a:r>
              <a:t/>
            </a:r>
            <a:endParaRPr sz="1300"/>
          </a:p>
        </p:txBody>
      </p:sp>
      <p:pic>
        <p:nvPicPr>
          <p:cNvPr id="318" name="Google Shape;318;p48"/>
          <p:cNvPicPr preferRelativeResize="0"/>
          <p:nvPr/>
        </p:nvPicPr>
        <p:blipFill>
          <a:blip r:embed="rId3">
            <a:alphaModFix/>
          </a:blip>
          <a:stretch>
            <a:fillRect/>
          </a:stretch>
        </p:blipFill>
        <p:spPr>
          <a:xfrm>
            <a:off x="4626499" y="1152425"/>
            <a:ext cx="2209973" cy="2773300"/>
          </a:xfrm>
          <a:prstGeom prst="rect">
            <a:avLst/>
          </a:prstGeom>
          <a:noFill/>
          <a:ln>
            <a:noFill/>
          </a:ln>
        </p:spPr>
      </p:pic>
      <p:pic>
        <p:nvPicPr>
          <p:cNvPr id="319" name="Google Shape;319;p48"/>
          <p:cNvPicPr preferRelativeResize="0"/>
          <p:nvPr/>
        </p:nvPicPr>
        <p:blipFill>
          <a:blip r:embed="rId4">
            <a:alphaModFix/>
          </a:blip>
          <a:stretch>
            <a:fillRect/>
          </a:stretch>
        </p:blipFill>
        <p:spPr>
          <a:xfrm>
            <a:off x="311696" y="1266325"/>
            <a:ext cx="4364451" cy="2259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 and </a:t>
            </a:r>
            <a:r>
              <a:rPr lang="en" sz="3200">
                <a:solidFill>
                  <a:srgbClr val="EF6C00"/>
                </a:solidFill>
              </a:rPr>
              <a:t>Data Generation</a:t>
            </a:r>
            <a:endParaRPr/>
          </a:p>
        </p:txBody>
      </p:sp>
      <p:sp>
        <p:nvSpPr>
          <p:cNvPr id="325" name="Google Shape;325;p49"/>
          <p:cNvSpPr txBox="1"/>
          <p:nvPr>
            <p:ph idx="1" type="body"/>
          </p:nvPr>
        </p:nvSpPr>
        <p:spPr>
          <a:xfrm>
            <a:off x="6827025" y="1266325"/>
            <a:ext cx="2094900" cy="3046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sz="1300"/>
              <a:t>Program </a:t>
            </a:r>
            <a:endParaRPr sz="1300"/>
          </a:p>
          <a:p>
            <a:pPr indent="0" lvl="0" marL="0" rtl="0" algn="l">
              <a:lnSpc>
                <a:spcPct val="50000"/>
              </a:lnSpc>
              <a:spcBef>
                <a:spcPts val="1200"/>
              </a:spcBef>
              <a:spcAft>
                <a:spcPts val="0"/>
              </a:spcAft>
              <a:buNone/>
            </a:pPr>
            <a:r>
              <a:rPr lang="en" sz="1300"/>
              <a:t>v0 = 36 (rule M:= 36)</a:t>
            </a:r>
            <a:endParaRPr sz="1300"/>
          </a:p>
          <a:p>
            <a:pPr indent="0" lvl="0" marL="0" rtl="0" algn="l">
              <a:lnSpc>
                <a:spcPct val="50000"/>
              </a:lnSpc>
              <a:spcBef>
                <a:spcPts val="1200"/>
              </a:spcBef>
              <a:spcAft>
                <a:spcPts val="0"/>
              </a:spcAft>
              <a:buNone/>
            </a:pPr>
            <a:r>
              <a:rPr lang="en" sz="1300"/>
              <a:t>B </a:t>
            </a:r>
            <a:endParaRPr sz="1300"/>
          </a:p>
          <a:p>
            <a:pPr indent="0" lvl="0" marL="0" rtl="0" algn="l">
              <a:lnSpc>
                <a:spcPct val="50000"/>
              </a:lnSpc>
              <a:spcBef>
                <a:spcPts val="1200"/>
              </a:spcBef>
              <a:spcAft>
                <a:spcPts val="0"/>
              </a:spcAft>
              <a:buNone/>
            </a:pPr>
            <a:r>
              <a:t/>
            </a:r>
            <a:endParaRPr sz="1300"/>
          </a:p>
          <a:p>
            <a:pPr indent="0" lvl="0" marL="0" rtl="0" algn="l">
              <a:lnSpc>
                <a:spcPct val="50000"/>
              </a:lnSpc>
              <a:spcBef>
                <a:spcPts val="1200"/>
              </a:spcBef>
              <a:spcAft>
                <a:spcPts val="0"/>
              </a:spcAft>
              <a:buNone/>
            </a:pPr>
            <a:r>
              <a:t/>
            </a:r>
            <a:endParaRPr sz="1300"/>
          </a:p>
          <a:p>
            <a:pPr indent="0" lvl="0" marL="0" rtl="0" algn="l">
              <a:lnSpc>
                <a:spcPct val="50000"/>
              </a:lnSpc>
              <a:spcBef>
                <a:spcPts val="1200"/>
              </a:spcBef>
              <a:spcAft>
                <a:spcPts val="1200"/>
              </a:spcAft>
              <a:buNone/>
            </a:pPr>
            <a:r>
              <a:t/>
            </a:r>
            <a:endParaRPr sz="1300"/>
          </a:p>
        </p:txBody>
      </p:sp>
      <p:pic>
        <p:nvPicPr>
          <p:cNvPr id="326" name="Google Shape;326;p49"/>
          <p:cNvPicPr preferRelativeResize="0"/>
          <p:nvPr/>
        </p:nvPicPr>
        <p:blipFill>
          <a:blip r:embed="rId3">
            <a:alphaModFix/>
          </a:blip>
          <a:stretch>
            <a:fillRect/>
          </a:stretch>
        </p:blipFill>
        <p:spPr>
          <a:xfrm>
            <a:off x="4617049" y="1152425"/>
            <a:ext cx="2209973" cy="2773300"/>
          </a:xfrm>
          <a:prstGeom prst="rect">
            <a:avLst/>
          </a:prstGeom>
          <a:noFill/>
          <a:ln>
            <a:noFill/>
          </a:ln>
        </p:spPr>
      </p:pic>
      <p:pic>
        <p:nvPicPr>
          <p:cNvPr id="327" name="Google Shape;327;p49"/>
          <p:cNvPicPr preferRelativeResize="0"/>
          <p:nvPr/>
        </p:nvPicPr>
        <p:blipFill>
          <a:blip r:embed="rId4">
            <a:alphaModFix/>
          </a:blip>
          <a:stretch>
            <a:fillRect/>
          </a:stretch>
        </p:blipFill>
        <p:spPr>
          <a:xfrm>
            <a:off x="311696" y="1266325"/>
            <a:ext cx="4364451" cy="2259400"/>
          </a:xfrm>
          <a:prstGeom prst="rect">
            <a:avLst/>
          </a:prstGeom>
          <a:noFill/>
          <a:ln>
            <a:noFill/>
          </a:ln>
        </p:spPr>
      </p:pic>
      <p:sp>
        <p:nvSpPr>
          <p:cNvPr id="328" name="Google Shape;328;p49"/>
          <p:cNvSpPr txBox="1"/>
          <p:nvPr/>
        </p:nvSpPr>
        <p:spPr>
          <a:xfrm>
            <a:off x="450725" y="3596925"/>
            <a:ext cx="46662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latin typeface="Open Sans"/>
                <a:ea typeface="Open Sans"/>
                <a:cs typeface="Open Sans"/>
                <a:sym typeface="Open Sans"/>
              </a:rPr>
              <a:t>probabilistic grammar</a:t>
            </a:r>
            <a:endParaRPr sz="1800">
              <a:latin typeface="Open Sans"/>
              <a:ea typeface="Open Sans"/>
              <a:cs typeface="Open Sans"/>
              <a:sym typeface="Open Sans"/>
            </a:endParaRPr>
          </a:p>
          <a:p>
            <a:pPr indent="0" lvl="0" marL="0" rtl="0" algn="l">
              <a:lnSpc>
                <a:spcPct val="115000"/>
              </a:lnSpc>
              <a:spcBef>
                <a:spcPts val="0"/>
              </a:spcBef>
              <a:spcAft>
                <a:spcPts val="0"/>
              </a:spcAft>
              <a:buNone/>
            </a:pPr>
            <a:r>
              <a:rPr lang="en" sz="1800">
                <a:latin typeface="Open Sans"/>
                <a:ea typeface="Open Sans"/>
                <a:cs typeface="Open Sans"/>
                <a:sym typeface="Open Sans"/>
              </a:rPr>
              <a:t>M= 0 | 1 | 2 | … | 999</a:t>
            </a:r>
            <a:endParaRPr sz="1800">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 and </a:t>
            </a:r>
            <a:r>
              <a:rPr lang="en" sz="3200">
                <a:solidFill>
                  <a:srgbClr val="EF6C00"/>
                </a:solidFill>
              </a:rPr>
              <a:t>Data Generation</a:t>
            </a:r>
            <a:endParaRPr/>
          </a:p>
        </p:txBody>
      </p:sp>
      <p:sp>
        <p:nvSpPr>
          <p:cNvPr id="334" name="Google Shape;334;p50"/>
          <p:cNvSpPr txBox="1"/>
          <p:nvPr>
            <p:ph idx="1" type="body"/>
          </p:nvPr>
        </p:nvSpPr>
        <p:spPr>
          <a:xfrm>
            <a:off x="6354000" y="983350"/>
            <a:ext cx="2094900" cy="3046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sz="1300"/>
              <a:t>Program </a:t>
            </a:r>
            <a:endParaRPr sz="1300"/>
          </a:p>
          <a:p>
            <a:pPr indent="0" lvl="0" marL="0" rtl="0" algn="l">
              <a:lnSpc>
                <a:spcPct val="50000"/>
              </a:lnSpc>
              <a:spcBef>
                <a:spcPts val="1200"/>
              </a:spcBef>
              <a:spcAft>
                <a:spcPts val="0"/>
              </a:spcAft>
              <a:buNone/>
            </a:pPr>
            <a:r>
              <a:rPr lang="en" sz="1300"/>
              <a:t>v0 = 36 (rule M:= 36)</a:t>
            </a:r>
            <a:endParaRPr sz="1300"/>
          </a:p>
          <a:p>
            <a:pPr indent="0" lvl="0" marL="0" rtl="0" algn="l">
              <a:lnSpc>
                <a:spcPct val="50000"/>
              </a:lnSpc>
              <a:spcBef>
                <a:spcPts val="1200"/>
              </a:spcBef>
              <a:spcAft>
                <a:spcPts val="0"/>
              </a:spcAft>
              <a:buNone/>
            </a:pPr>
            <a:r>
              <a:rPr lang="en" sz="1300"/>
              <a:t>B S (rule B:= B S)</a:t>
            </a:r>
            <a:endParaRPr sz="1300"/>
          </a:p>
          <a:p>
            <a:pPr indent="0" lvl="0" marL="0" rtl="0" algn="l">
              <a:lnSpc>
                <a:spcPct val="50000"/>
              </a:lnSpc>
              <a:spcBef>
                <a:spcPts val="1200"/>
              </a:spcBef>
              <a:spcAft>
                <a:spcPts val="0"/>
              </a:spcAft>
              <a:buNone/>
            </a:pPr>
            <a:r>
              <a:t/>
            </a:r>
            <a:endParaRPr sz="1300"/>
          </a:p>
          <a:p>
            <a:pPr indent="0" lvl="0" marL="0" rtl="0" algn="l">
              <a:lnSpc>
                <a:spcPct val="50000"/>
              </a:lnSpc>
              <a:spcBef>
                <a:spcPts val="1200"/>
              </a:spcBef>
              <a:spcAft>
                <a:spcPts val="0"/>
              </a:spcAft>
              <a:buNone/>
            </a:pPr>
            <a:r>
              <a:t/>
            </a:r>
            <a:endParaRPr sz="1300"/>
          </a:p>
          <a:p>
            <a:pPr indent="0" lvl="0" marL="0" rtl="0" algn="l">
              <a:lnSpc>
                <a:spcPct val="50000"/>
              </a:lnSpc>
              <a:spcBef>
                <a:spcPts val="1200"/>
              </a:spcBef>
              <a:spcAft>
                <a:spcPts val="1200"/>
              </a:spcAft>
              <a:buNone/>
            </a:pPr>
            <a:r>
              <a:t/>
            </a:r>
            <a:endParaRPr sz="1300"/>
          </a:p>
        </p:txBody>
      </p:sp>
      <p:pic>
        <p:nvPicPr>
          <p:cNvPr id="335" name="Google Shape;335;p50"/>
          <p:cNvPicPr preferRelativeResize="0"/>
          <p:nvPr/>
        </p:nvPicPr>
        <p:blipFill>
          <a:blip r:embed="rId3">
            <a:alphaModFix/>
          </a:blip>
          <a:stretch>
            <a:fillRect/>
          </a:stretch>
        </p:blipFill>
        <p:spPr>
          <a:xfrm>
            <a:off x="4259100" y="1152433"/>
            <a:ext cx="2094900" cy="2628892"/>
          </a:xfrm>
          <a:prstGeom prst="rect">
            <a:avLst/>
          </a:prstGeom>
          <a:noFill/>
          <a:ln>
            <a:noFill/>
          </a:ln>
        </p:spPr>
      </p:pic>
      <p:pic>
        <p:nvPicPr>
          <p:cNvPr id="336" name="Google Shape;336;p50"/>
          <p:cNvPicPr preferRelativeResize="0"/>
          <p:nvPr/>
        </p:nvPicPr>
        <p:blipFill>
          <a:blip r:embed="rId4">
            <a:alphaModFix/>
          </a:blip>
          <a:stretch>
            <a:fillRect/>
          </a:stretch>
        </p:blipFill>
        <p:spPr>
          <a:xfrm>
            <a:off x="-4" y="1244975"/>
            <a:ext cx="4364451" cy="2259400"/>
          </a:xfrm>
          <a:prstGeom prst="rect">
            <a:avLst/>
          </a:prstGeom>
          <a:noFill/>
          <a:ln>
            <a:noFill/>
          </a:ln>
        </p:spPr>
      </p:pic>
      <p:sp>
        <p:nvSpPr>
          <p:cNvPr id="337" name="Google Shape;337;p50"/>
          <p:cNvSpPr txBox="1"/>
          <p:nvPr/>
        </p:nvSpPr>
        <p:spPr>
          <a:xfrm>
            <a:off x="450725" y="3596925"/>
            <a:ext cx="46662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latin typeface="Open Sans"/>
                <a:ea typeface="Open Sans"/>
                <a:cs typeface="Open Sans"/>
                <a:sym typeface="Open Sans"/>
              </a:rPr>
              <a:t>probabilistic grammar</a:t>
            </a:r>
            <a:endParaRPr sz="1800">
              <a:latin typeface="Open Sans"/>
              <a:ea typeface="Open Sans"/>
              <a:cs typeface="Open Sans"/>
              <a:sym typeface="Open Sans"/>
            </a:endParaRPr>
          </a:p>
          <a:p>
            <a:pPr indent="0" lvl="0" marL="0" rtl="0" algn="l">
              <a:lnSpc>
                <a:spcPct val="115000"/>
              </a:lnSpc>
              <a:spcBef>
                <a:spcPts val="0"/>
              </a:spcBef>
              <a:spcAft>
                <a:spcPts val="0"/>
              </a:spcAft>
              <a:buNone/>
            </a:pPr>
            <a:r>
              <a:rPr lang="en" sz="1800">
                <a:latin typeface="Open Sans"/>
                <a:ea typeface="Open Sans"/>
                <a:cs typeface="Open Sans"/>
                <a:sym typeface="Open Sans"/>
              </a:rPr>
              <a:t>B:= B S | S</a:t>
            </a:r>
            <a:endParaRPr sz="1800">
              <a:latin typeface="Open Sans"/>
              <a:ea typeface="Open Sans"/>
              <a:cs typeface="Open Sans"/>
              <a:sym typeface="Open Sans"/>
            </a:endParaRPr>
          </a:p>
        </p:txBody>
      </p:sp>
      <p:sp>
        <p:nvSpPr>
          <p:cNvPr id="338" name="Google Shape;338;p50"/>
          <p:cNvSpPr txBox="1"/>
          <p:nvPr/>
        </p:nvSpPr>
        <p:spPr>
          <a:xfrm>
            <a:off x="6354000" y="1748175"/>
            <a:ext cx="2774700" cy="311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008000"/>
                </a:solidFill>
                <a:highlight>
                  <a:srgbClr val="F7F7F7"/>
                </a:highlight>
              </a:rPr>
              <a:t>def</a:t>
            </a:r>
            <a:r>
              <a:rPr lang="en" sz="1050">
                <a:solidFill>
                  <a:srgbClr val="333333"/>
                </a:solidFill>
                <a:highlight>
                  <a:srgbClr val="F7F7F7"/>
                </a:highlight>
              </a:rPr>
              <a:t> </a:t>
            </a:r>
            <a:r>
              <a:rPr lang="en" sz="1050">
                <a:solidFill>
                  <a:srgbClr val="0000FF"/>
                </a:solidFill>
                <a:highlight>
                  <a:srgbClr val="F7F7F7"/>
                </a:highlight>
              </a:rPr>
              <a:t>generate_block</a:t>
            </a:r>
            <a:r>
              <a:rPr lang="en" sz="1050">
                <a:solidFill>
                  <a:srgbClr val="333333"/>
                </a:solidFill>
                <a:highlight>
                  <a:srgbClr val="F7F7F7"/>
                </a:highlight>
              </a:rPr>
              <a:t>(indent, in_loop</a:t>
            </a:r>
            <a:r>
              <a:rPr lang="en" sz="1050">
                <a:solidFill>
                  <a:srgbClr val="666666"/>
                </a:solidFill>
                <a:highlight>
                  <a:srgbClr val="F7F7F7"/>
                </a:highlight>
              </a:rPr>
              <a:t>=</a:t>
            </a:r>
            <a:r>
              <a:rPr b="1" lang="en" sz="1050">
                <a:solidFill>
                  <a:srgbClr val="008000"/>
                </a:solidFill>
                <a:highlight>
                  <a:srgbClr val="F7F7F7"/>
                </a:highlight>
              </a:rPr>
              <a:t>False</a:t>
            </a:r>
            <a:r>
              <a:rPr lang="en" sz="1050">
                <a:solidFill>
                  <a:srgbClr val="333333"/>
                </a:solidFill>
                <a:highlight>
                  <a:srgbClr val="F7F7F7"/>
                </a:highlight>
              </a:rPr>
              <a:t>):</a:t>
            </a:r>
            <a:endParaRPr sz="1050">
              <a:solidFill>
                <a:srgbClr val="333333"/>
              </a:solidFill>
              <a:highlight>
                <a:srgbClr val="F7F7F7"/>
              </a:highlight>
            </a:endParaRPr>
          </a:p>
          <a:p>
            <a:pPr indent="0" lvl="0" marL="0" rtl="0" algn="l">
              <a:spcBef>
                <a:spcPts val="0"/>
              </a:spcBef>
              <a:spcAft>
                <a:spcPts val="0"/>
              </a:spcAft>
              <a:buNone/>
            </a:pPr>
            <a:r>
              <a:rPr lang="en" sz="1050">
                <a:solidFill>
                  <a:srgbClr val="333333"/>
                </a:solidFill>
                <a:highlight>
                  <a:srgbClr val="F7F7F7"/>
                </a:highlight>
              </a:rPr>
              <a:t>    </a:t>
            </a:r>
            <a:r>
              <a:rPr b="1" lang="en" sz="1050">
                <a:solidFill>
                  <a:srgbClr val="008000"/>
                </a:solidFill>
                <a:highlight>
                  <a:srgbClr val="F7F7F7"/>
                </a:highlight>
              </a:rPr>
              <a:t>global</a:t>
            </a:r>
            <a:r>
              <a:rPr lang="en" sz="1050">
                <a:solidFill>
                  <a:srgbClr val="333333"/>
                </a:solidFill>
                <a:highlight>
                  <a:srgbClr val="F7F7F7"/>
                </a:highlight>
              </a:rPr>
              <a:t> length</a:t>
            </a:r>
            <a:endParaRPr sz="1050">
              <a:solidFill>
                <a:srgbClr val="333333"/>
              </a:solidFill>
              <a:highlight>
                <a:srgbClr val="F7F7F7"/>
              </a:highlight>
            </a:endParaRPr>
          </a:p>
          <a:p>
            <a:pPr indent="0" lvl="0" marL="0" rtl="0" algn="l">
              <a:spcBef>
                <a:spcPts val="0"/>
              </a:spcBef>
              <a:spcAft>
                <a:spcPts val="0"/>
              </a:spcAft>
              <a:buNone/>
            </a:pPr>
            <a:r>
              <a:rPr lang="en" sz="1050">
                <a:solidFill>
                  <a:srgbClr val="333333"/>
                </a:solidFill>
                <a:highlight>
                  <a:srgbClr val="F7F7F7"/>
                </a:highlight>
              </a:rPr>
              <a:t>    </a:t>
            </a:r>
            <a:r>
              <a:rPr b="1" lang="en" sz="1050">
                <a:solidFill>
                  <a:srgbClr val="008000"/>
                </a:solidFill>
                <a:highlight>
                  <a:srgbClr val="F7F7F7"/>
                </a:highlight>
              </a:rPr>
              <a:t>if</a:t>
            </a:r>
            <a:r>
              <a:rPr lang="en" sz="1050">
                <a:solidFill>
                  <a:srgbClr val="333333"/>
                </a:solidFill>
                <a:highlight>
                  <a:srgbClr val="F7F7F7"/>
                </a:highlight>
              </a:rPr>
              <a:t> length </a:t>
            </a:r>
            <a:r>
              <a:rPr lang="en" sz="1050">
                <a:solidFill>
                  <a:srgbClr val="666666"/>
                </a:solidFill>
                <a:highlight>
                  <a:srgbClr val="F7F7F7"/>
                </a:highlight>
              </a:rPr>
              <a:t>&gt;</a:t>
            </a:r>
            <a:r>
              <a:rPr lang="en" sz="1050">
                <a:solidFill>
                  <a:srgbClr val="333333"/>
                </a:solidFill>
                <a:highlight>
                  <a:srgbClr val="F7F7F7"/>
                </a:highlight>
              </a:rPr>
              <a:t> COMPLEXITY </a:t>
            </a:r>
            <a:r>
              <a:rPr lang="en" sz="1050">
                <a:solidFill>
                  <a:srgbClr val="666666"/>
                </a:solidFill>
                <a:highlight>
                  <a:srgbClr val="F7F7F7"/>
                </a:highlight>
              </a:rPr>
              <a:t>-</a:t>
            </a:r>
            <a:r>
              <a:rPr lang="en" sz="1050">
                <a:solidFill>
                  <a:srgbClr val="333333"/>
                </a:solidFill>
                <a:highlight>
                  <a:srgbClr val="F7F7F7"/>
                </a:highlight>
              </a:rPr>
              <a:t> </a:t>
            </a:r>
            <a:r>
              <a:rPr lang="en" sz="1050">
                <a:solidFill>
                  <a:srgbClr val="666666"/>
                </a:solidFill>
                <a:highlight>
                  <a:srgbClr val="F7F7F7"/>
                </a:highlight>
              </a:rPr>
              <a:t>1</a:t>
            </a:r>
            <a:r>
              <a:rPr lang="en" sz="1050">
                <a:solidFill>
                  <a:srgbClr val="333333"/>
                </a:solidFill>
                <a:highlight>
                  <a:srgbClr val="F7F7F7"/>
                </a:highlight>
              </a:rPr>
              <a:t>:</a:t>
            </a:r>
            <a:endParaRPr sz="1050">
              <a:solidFill>
                <a:srgbClr val="333333"/>
              </a:solidFill>
              <a:highlight>
                <a:srgbClr val="F7F7F7"/>
              </a:highlight>
            </a:endParaRPr>
          </a:p>
          <a:p>
            <a:pPr indent="0" lvl="0" marL="0" rtl="0" algn="l">
              <a:spcBef>
                <a:spcPts val="0"/>
              </a:spcBef>
              <a:spcAft>
                <a:spcPts val="0"/>
              </a:spcAft>
              <a:buNone/>
            </a:pPr>
            <a:r>
              <a:rPr lang="en" sz="1050">
                <a:solidFill>
                  <a:srgbClr val="333333"/>
                </a:solidFill>
                <a:highlight>
                  <a:srgbClr val="F7F7F7"/>
                </a:highlight>
              </a:rPr>
              <a:t>        </a:t>
            </a:r>
            <a:r>
              <a:rPr b="1" lang="en" sz="1050">
                <a:solidFill>
                  <a:srgbClr val="008000"/>
                </a:solidFill>
                <a:highlight>
                  <a:srgbClr val="F7F7F7"/>
                </a:highlight>
              </a:rPr>
              <a:t>return</a:t>
            </a:r>
            <a:r>
              <a:rPr lang="en" sz="1050">
                <a:solidFill>
                  <a:srgbClr val="333333"/>
                </a:solidFill>
                <a:highlight>
                  <a:srgbClr val="F7F7F7"/>
                </a:highlight>
              </a:rPr>
              <a:t> generate_statement(indent, in_loop</a:t>
            </a:r>
            <a:r>
              <a:rPr lang="en" sz="1050">
                <a:solidFill>
                  <a:srgbClr val="666666"/>
                </a:solidFill>
                <a:highlight>
                  <a:srgbClr val="F7F7F7"/>
                </a:highlight>
              </a:rPr>
              <a:t>=</a:t>
            </a:r>
            <a:r>
              <a:rPr lang="en" sz="1050">
                <a:solidFill>
                  <a:srgbClr val="333333"/>
                </a:solidFill>
                <a:highlight>
                  <a:srgbClr val="F7F7F7"/>
                </a:highlight>
              </a:rPr>
              <a:t>in_loop)</a:t>
            </a:r>
            <a:endParaRPr sz="1050">
              <a:solidFill>
                <a:srgbClr val="333333"/>
              </a:solidFill>
              <a:highlight>
                <a:srgbClr val="F7F7F7"/>
              </a:highlight>
            </a:endParaRPr>
          </a:p>
          <a:p>
            <a:pPr indent="0" lvl="0" marL="0" rtl="0" algn="l">
              <a:spcBef>
                <a:spcPts val="0"/>
              </a:spcBef>
              <a:spcAft>
                <a:spcPts val="0"/>
              </a:spcAft>
              <a:buNone/>
            </a:pPr>
            <a:r>
              <a:t/>
            </a:r>
            <a:endParaRPr sz="1050">
              <a:solidFill>
                <a:srgbClr val="333333"/>
              </a:solidFill>
              <a:highlight>
                <a:srgbClr val="F7F7F7"/>
              </a:highlight>
            </a:endParaRPr>
          </a:p>
          <a:p>
            <a:pPr indent="0" lvl="0" marL="0" rtl="0" algn="l">
              <a:spcBef>
                <a:spcPts val="0"/>
              </a:spcBef>
              <a:spcAft>
                <a:spcPts val="0"/>
              </a:spcAft>
              <a:buNone/>
            </a:pPr>
            <a:r>
              <a:rPr lang="en" sz="1050">
                <a:solidFill>
                  <a:srgbClr val="333333"/>
                </a:solidFill>
                <a:highlight>
                  <a:srgbClr val="F7F7F7"/>
                </a:highlight>
              </a:rPr>
              <a:t>    b </a:t>
            </a:r>
            <a:r>
              <a:rPr lang="en" sz="1050">
                <a:solidFill>
                  <a:srgbClr val="666666"/>
                </a:solidFill>
                <a:highlight>
                  <a:srgbClr val="F7F7F7"/>
                </a:highlight>
              </a:rPr>
              <a:t>=</a:t>
            </a:r>
            <a:r>
              <a:rPr lang="en" sz="1050">
                <a:solidFill>
                  <a:srgbClr val="333333"/>
                </a:solidFill>
                <a:highlight>
                  <a:srgbClr val="F7F7F7"/>
                </a:highlight>
              </a:rPr>
              <a:t> random</a:t>
            </a:r>
            <a:r>
              <a:rPr lang="en" sz="1050">
                <a:solidFill>
                  <a:srgbClr val="666666"/>
                </a:solidFill>
                <a:highlight>
                  <a:srgbClr val="F7F7F7"/>
                </a:highlight>
              </a:rPr>
              <a:t>.</a:t>
            </a:r>
            <a:r>
              <a:rPr lang="en" sz="1050">
                <a:solidFill>
                  <a:srgbClr val="333333"/>
                </a:solidFill>
                <a:highlight>
                  <a:srgbClr val="F7F7F7"/>
                </a:highlight>
              </a:rPr>
              <a:t>randint(</a:t>
            </a:r>
            <a:r>
              <a:rPr lang="en" sz="1050">
                <a:solidFill>
                  <a:srgbClr val="666666"/>
                </a:solidFill>
                <a:highlight>
                  <a:srgbClr val="F7F7F7"/>
                </a:highlight>
              </a:rPr>
              <a:t>0</a:t>
            </a:r>
            <a:r>
              <a:rPr lang="en" sz="1050">
                <a:solidFill>
                  <a:srgbClr val="333333"/>
                </a:solidFill>
                <a:highlight>
                  <a:srgbClr val="F7F7F7"/>
                </a:highlight>
              </a:rPr>
              <a:t>, </a:t>
            </a:r>
            <a:r>
              <a:rPr lang="en" sz="1050">
                <a:solidFill>
                  <a:srgbClr val="666666"/>
                </a:solidFill>
                <a:highlight>
                  <a:srgbClr val="F7F7F7"/>
                </a:highlight>
              </a:rPr>
              <a:t>1</a:t>
            </a:r>
            <a:r>
              <a:rPr lang="en" sz="1050">
                <a:solidFill>
                  <a:srgbClr val="333333"/>
                </a:solidFill>
                <a:highlight>
                  <a:srgbClr val="F7F7F7"/>
                </a:highlight>
              </a:rPr>
              <a:t>)</a:t>
            </a:r>
            <a:endParaRPr sz="1050">
              <a:solidFill>
                <a:srgbClr val="333333"/>
              </a:solidFill>
              <a:highlight>
                <a:srgbClr val="F7F7F7"/>
              </a:highlight>
            </a:endParaRPr>
          </a:p>
          <a:p>
            <a:pPr indent="0" lvl="0" marL="0" rtl="0" algn="l">
              <a:spcBef>
                <a:spcPts val="0"/>
              </a:spcBef>
              <a:spcAft>
                <a:spcPts val="0"/>
              </a:spcAft>
              <a:buNone/>
            </a:pPr>
            <a:r>
              <a:rPr lang="en" sz="1050">
                <a:solidFill>
                  <a:srgbClr val="333333"/>
                </a:solidFill>
                <a:highlight>
                  <a:srgbClr val="F7F7F7"/>
                </a:highlight>
              </a:rPr>
              <a:t>    </a:t>
            </a:r>
            <a:r>
              <a:rPr b="1" lang="en" sz="1050">
                <a:solidFill>
                  <a:srgbClr val="008000"/>
                </a:solidFill>
                <a:highlight>
                  <a:srgbClr val="F7F7F7"/>
                </a:highlight>
              </a:rPr>
              <a:t>if</a:t>
            </a:r>
            <a:r>
              <a:rPr lang="en" sz="1050">
                <a:solidFill>
                  <a:srgbClr val="333333"/>
                </a:solidFill>
                <a:highlight>
                  <a:srgbClr val="F7F7F7"/>
                </a:highlight>
              </a:rPr>
              <a:t> b </a:t>
            </a:r>
            <a:r>
              <a:rPr lang="en" sz="1050">
                <a:solidFill>
                  <a:srgbClr val="666666"/>
                </a:solidFill>
                <a:highlight>
                  <a:srgbClr val="F7F7F7"/>
                </a:highlight>
              </a:rPr>
              <a:t>==</a:t>
            </a:r>
            <a:r>
              <a:rPr lang="en" sz="1050">
                <a:solidFill>
                  <a:srgbClr val="333333"/>
                </a:solidFill>
                <a:highlight>
                  <a:srgbClr val="F7F7F7"/>
                </a:highlight>
              </a:rPr>
              <a:t> </a:t>
            </a:r>
            <a:r>
              <a:rPr lang="en" sz="1050">
                <a:solidFill>
                  <a:srgbClr val="666666"/>
                </a:solidFill>
                <a:highlight>
                  <a:srgbClr val="F7F7F7"/>
                </a:highlight>
              </a:rPr>
              <a:t>0</a:t>
            </a:r>
            <a:r>
              <a:rPr lang="en" sz="1050">
                <a:solidFill>
                  <a:srgbClr val="333333"/>
                </a:solidFill>
                <a:highlight>
                  <a:srgbClr val="F7F7F7"/>
                </a:highlight>
              </a:rPr>
              <a:t>:</a:t>
            </a:r>
            <a:endParaRPr sz="1050">
              <a:solidFill>
                <a:srgbClr val="333333"/>
              </a:solidFill>
              <a:highlight>
                <a:srgbClr val="F7F7F7"/>
              </a:highlight>
            </a:endParaRPr>
          </a:p>
          <a:p>
            <a:pPr indent="0" lvl="0" marL="0" rtl="0" algn="l">
              <a:spcBef>
                <a:spcPts val="0"/>
              </a:spcBef>
              <a:spcAft>
                <a:spcPts val="0"/>
              </a:spcAft>
              <a:buNone/>
            </a:pPr>
            <a:r>
              <a:rPr lang="en" sz="1050">
                <a:solidFill>
                  <a:srgbClr val="333333"/>
                </a:solidFill>
                <a:highlight>
                  <a:srgbClr val="F7F7F7"/>
                </a:highlight>
              </a:rPr>
              <a:t>        s, in_loop </a:t>
            </a:r>
            <a:r>
              <a:rPr lang="en" sz="1050">
                <a:solidFill>
                  <a:srgbClr val="666666"/>
                </a:solidFill>
                <a:highlight>
                  <a:srgbClr val="F7F7F7"/>
                </a:highlight>
              </a:rPr>
              <a:t>=</a:t>
            </a:r>
            <a:r>
              <a:rPr lang="en" sz="1050">
                <a:solidFill>
                  <a:srgbClr val="333333"/>
                </a:solidFill>
                <a:highlight>
                  <a:srgbClr val="F7F7F7"/>
                </a:highlight>
              </a:rPr>
              <a:t> generate_block(indent, in_loop</a:t>
            </a:r>
            <a:r>
              <a:rPr lang="en" sz="1050">
                <a:solidFill>
                  <a:srgbClr val="666666"/>
                </a:solidFill>
                <a:highlight>
                  <a:srgbClr val="F7F7F7"/>
                </a:highlight>
              </a:rPr>
              <a:t>=</a:t>
            </a:r>
            <a:r>
              <a:rPr lang="en" sz="1050">
                <a:solidFill>
                  <a:srgbClr val="333333"/>
                </a:solidFill>
                <a:highlight>
                  <a:srgbClr val="F7F7F7"/>
                </a:highlight>
              </a:rPr>
              <a:t>in_loop)</a:t>
            </a:r>
            <a:endParaRPr sz="1050">
              <a:solidFill>
                <a:srgbClr val="333333"/>
              </a:solidFill>
              <a:highlight>
                <a:srgbClr val="F7F7F7"/>
              </a:highlight>
            </a:endParaRPr>
          </a:p>
          <a:p>
            <a:pPr indent="0" lvl="0" marL="0" rtl="0" algn="l">
              <a:spcBef>
                <a:spcPts val="0"/>
              </a:spcBef>
              <a:spcAft>
                <a:spcPts val="0"/>
              </a:spcAft>
              <a:buNone/>
            </a:pPr>
            <a:r>
              <a:rPr lang="en" sz="1050">
                <a:solidFill>
                  <a:srgbClr val="333333"/>
                </a:solidFill>
                <a:highlight>
                  <a:srgbClr val="F7F7F7"/>
                </a:highlight>
              </a:rPr>
              <a:t>        new_s, in_loop </a:t>
            </a:r>
            <a:r>
              <a:rPr lang="en" sz="1050">
                <a:solidFill>
                  <a:srgbClr val="666666"/>
                </a:solidFill>
                <a:highlight>
                  <a:srgbClr val="F7F7F7"/>
                </a:highlight>
              </a:rPr>
              <a:t>=</a:t>
            </a:r>
            <a:r>
              <a:rPr lang="en" sz="1050">
                <a:solidFill>
                  <a:srgbClr val="333333"/>
                </a:solidFill>
                <a:highlight>
                  <a:srgbClr val="F7F7F7"/>
                </a:highlight>
              </a:rPr>
              <a:t> generate_statement(indent, in_loop</a:t>
            </a:r>
            <a:r>
              <a:rPr lang="en" sz="1050">
                <a:solidFill>
                  <a:srgbClr val="666666"/>
                </a:solidFill>
                <a:highlight>
                  <a:srgbClr val="F7F7F7"/>
                </a:highlight>
              </a:rPr>
              <a:t>=</a:t>
            </a:r>
            <a:r>
              <a:rPr lang="en" sz="1050">
                <a:solidFill>
                  <a:srgbClr val="333333"/>
                </a:solidFill>
                <a:highlight>
                  <a:srgbClr val="F7F7F7"/>
                </a:highlight>
              </a:rPr>
              <a:t>in_loop)</a:t>
            </a:r>
            <a:endParaRPr sz="1050">
              <a:solidFill>
                <a:srgbClr val="333333"/>
              </a:solidFill>
              <a:highlight>
                <a:srgbClr val="F7F7F7"/>
              </a:highlight>
            </a:endParaRPr>
          </a:p>
          <a:p>
            <a:pPr indent="0" lvl="0" marL="0" rtl="0" algn="l">
              <a:spcBef>
                <a:spcPts val="0"/>
              </a:spcBef>
              <a:spcAft>
                <a:spcPts val="0"/>
              </a:spcAft>
              <a:buNone/>
            </a:pPr>
            <a:r>
              <a:rPr lang="en" sz="1050">
                <a:solidFill>
                  <a:srgbClr val="333333"/>
                </a:solidFill>
                <a:highlight>
                  <a:srgbClr val="F7F7F7"/>
                </a:highlight>
              </a:rPr>
              <a:t>        s </a:t>
            </a:r>
            <a:r>
              <a:rPr lang="en" sz="1050">
                <a:solidFill>
                  <a:srgbClr val="666666"/>
                </a:solidFill>
                <a:highlight>
                  <a:srgbClr val="F7F7F7"/>
                </a:highlight>
              </a:rPr>
              <a:t>+=</a:t>
            </a:r>
            <a:r>
              <a:rPr lang="en" sz="1050">
                <a:solidFill>
                  <a:srgbClr val="333333"/>
                </a:solidFill>
                <a:highlight>
                  <a:srgbClr val="F7F7F7"/>
                </a:highlight>
              </a:rPr>
              <a:t> new_s</a:t>
            </a:r>
            <a:endParaRPr sz="1050">
              <a:solidFill>
                <a:srgbClr val="333333"/>
              </a:solidFill>
              <a:highlight>
                <a:srgbClr val="F7F7F7"/>
              </a:highlight>
            </a:endParaRPr>
          </a:p>
          <a:p>
            <a:pPr indent="0" lvl="0" marL="0" rtl="0" algn="l">
              <a:spcBef>
                <a:spcPts val="0"/>
              </a:spcBef>
              <a:spcAft>
                <a:spcPts val="0"/>
              </a:spcAft>
              <a:buNone/>
            </a:pPr>
            <a:r>
              <a:rPr lang="en" sz="1050">
                <a:solidFill>
                  <a:srgbClr val="333333"/>
                </a:solidFill>
                <a:highlight>
                  <a:srgbClr val="F7F7F7"/>
                </a:highlight>
              </a:rPr>
              <a:t>        </a:t>
            </a:r>
            <a:r>
              <a:rPr b="1" lang="en" sz="1050">
                <a:solidFill>
                  <a:srgbClr val="008000"/>
                </a:solidFill>
                <a:highlight>
                  <a:srgbClr val="F7F7F7"/>
                </a:highlight>
              </a:rPr>
              <a:t>return</a:t>
            </a:r>
            <a:r>
              <a:rPr lang="en" sz="1050">
                <a:solidFill>
                  <a:srgbClr val="333333"/>
                </a:solidFill>
                <a:highlight>
                  <a:srgbClr val="F7F7F7"/>
                </a:highlight>
              </a:rPr>
              <a:t> s, in_loop</a:t>
            </a:r>
            <a:endParaRPr sz="1050">
              <a:solidFill>
                <a:srgbClr val="333333"/>
              </a:solidFill>
              <a:highlight>
                <a:srgbClr val="F7F7F7"/>
              </a:highlight>
            </a:endParaRPr>
          </a:p>
          <a:p>
            <a:pPr indent="0" lvl="0" marL="0" rtl="0" algn="l">
              <a:spcBef>
                <a:spcPts val="0"/>
              </a:spcBef>
              <a:spcAft>
                <a:spcPts val="0"/>
              </a:spcAft>
              <a:buNone/>
            </a:pPr>
            <a:r>
              <a:rPr lang="en" sz="1050">
                <a:solidFill>
                  <a:srgbClr val="333333"/>
                </a:solidFill>
                <a:highlight>
                  <a:srgbClr val="F7F7F7"/>
                </a:highlight>
              </a:rPr>
              <a:t>    </a:t>
            </a:r>
            <a:r>
              <a:rPr b="1" lang="en" sz="1050">
                <a:solidFill>
                  <a:srgbClr val="008000"/>
                </a:solidFill>
                <a:highlight>
                  <a:srgbClr val="F7F7F7"/>
                </a:highlight>
              </a:rPr>
              <a:t>else</a:t>
            </a:r>
            <a:r>
              <a:rPr lang="en" sz="1050">
                <a:solidFill>
                  <a:srgbClr val="333333"/>
                </a:solidFill>
                <a:highlight>
                  <a:srgbClr val="F7F7F7"/>
                </a:highlight>
              </a:rPr>
              <a:t>:</a:t>
            </a:r>
            <a:endParaRPr sz="1050">
              <a:solidFill>
                <a:srgbClr val="333333"/>
              </a:solidFill>
              <a:highlight>
                <a:srgbClr val="F7F7F7"/>
              </a:highlight>
            </a:endParaRPr>
          </a:p>
          <a:p>
            <a:pPr indent="0" lvl="0" marL="0" rtl="0" algn="l">
              <a:lnSpc>
                <a:spcPct val="115000"/>
              </a:lnSpc>
              <a:spcBef>
                <a:spcPts val="0"/>
              </a:spcBef>
              <a:spcAft>
                <a:spcPts val="0"/>
              </a:spcAft>
              <a:buNone/>
            </a:pPr>
            <a:r>
              <a:rPr lang="en" sz="1050">
                <a:solidFill>
                  <a:srgbClr val="333333"/>
                </a:solidFill>
                <a:highlight>
                  <a:srgbClr val="F7F7F7"/>
                </a:highlight>
              </a:rPr>
              <a:t>        </a:t>
            </a:r>
            <a:r>
              <a:rPr b="1" lang="en" sz="1050">
                <a:solidFill>
                  <a:srgbClr val="008000"/>
                </a:solidFill>
                <a:highlight>
                  <a:srgbClr val="F7F7F7"/>
                </a:highlight>
              </a:rPr>
              <a:t>return</a:t>
            </a:r>
            <a:r>
              <a:rPr lang="en" sz="1050">
                <a:solidFill>
                  <a:srgbClr val="333333"/>
                </a:solidFill>
                <a:highlight>
                  <a:srgbClr val="F7F7F7"/>
                </a:highlight>
              </a:rPr>
              <a:t> generate_statement(indent, in_loop</a:t>
            </a:r>
            <a:r>
              <a:rPr lang="en" sz="1050">
                <a:solidFill>
                  <a:srgbClr val="666666"/>
                </a:solidFill>
                <a:highlight>
                  <a:srgbClr val="F7F7F7"/>
                </a:highlight>
              </a:rPr>
              <a:t>=</a:t>
            </a:r>
            <a:r>
              <a:rPr lang="en" sz="1050">
                <a:solidFill>
                  <a:srgbClr val="333333"/>
                </a:solidFill>
                <a:highlight>
                  <a:srgbClr val="F7F7F7"/>
                </a:highlight>
              </a:rPr>
              <a:t>in_loop)</a:t>
            </a:r>
            <a:endParaRPr sz="1050">
              <a:solidFill>
                <a:srgbClr val="333333"/>
              </a:solidFill>
              <a:highlight>
                <a:srgbClr val="F7F7F7"/>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 and </a:t>
            </a:r>
            <a:r>
              <a:rPr lang="en" sz="3200">
                <a:solidFill>
                  <a:srgbClr val="EF6C00"/>
                </a:solidFill>
              </a:rPr>
              <a:t>Data Generation</a:t>
            </a:r>
            <a:endParaRPr/>
          </a:p>
        </p:txBody>
      </p:sp>
      <p:sp>
        <p:nvSpPr>
          <p:cNvPr id="344" name="Google Shape;344;p51"/>
          <p:cNvSpPr txBox="1"/>
          <p:nvPr>
            <p:ph idx="1" type="body"/>
          </p:nvPr>
        </p:nvSpPr>
        <p:spPr>
          <a:xfrm>
            <a:off x="6947025" y="2180450"/>
            <a:ext cx="3558300" cy="3046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sz="1300"/>
              <a:t>Statement S = Repeat (N,B) </a:t>
            </a:r>
            <a:endParaRPr sz="1300"/>
          </a:p>
          <a:p>
            <a:pPr indent="0" lvl="0" marL="0" rtl="0" algn="l">
              <a:lnSpc>
                <a:spcPct val="50000"/>
              </a:lnSpc>
              <a:spcBef>
                <a:spcPts val="1200"/>
              </a:spcBef>
              <a:spcAft>
                <a:spcPts val="0"/>
              </a:spcAft>
              <a:buNone/>
            </a:pPr>
            <a:r>
              <a:rPr lang="en" sz="1300"/>
              <a:t>Repeat (3,B)</a:t>
            </a:r>
            <a:endParaRPr sz="1300"/>
          </a:p>
          <a:p>
            <a:pPr indent="0" lvl="0" marL="0" rtl="0" algn="l">
              <a:spcBef>
                <a:spcPts val="1200"/>
              </a:spcBef>
              <a:spcAft>
                <a:spcPts val="0"/>
              </a:spcAft>
              <a:buNone/>
            </a:pPr>
            <a:r>
              <a:t/>
            </a:r>
            <a:endParaRPr sz="1050">
              <a:solidFill>
                <a:srgbClr val="333333"/>
              </a:solidFill>
              <a:highlight>
                <a:srgbClr val="F7F7F7"/>
              </a:highlight>
              <a:latin typeface="Arial"/>
              <a:ea typeface="Arial"/>
              <a:cs typeface="Arial"/>
              <a:sym typeface="Arial"/>
            </a:endParaRPr>
          </a:p>
          <a:p>
            <a:pPr indent="0" lvl="0" marL="0" rtl="0" algn="l">
              <a:lnSpc>
                <a:spcPct val="50000"/>
              </a:lnSpc>
              <a:spcBef>
                <a:spcPts val="0"/>
              </a:spcBef>
              <a:spcAft>
                <a:spcPts val="0"/>
              </a:spcAft>
              <a:buNone/>
            </a:pPr>
            <a:r>
              <a:t/>
            </a:r>
            <a:endParaRPr sz="1300"/>
          </a:p>
          <a:p>
            <a:pPr indent="0" lvl="0" marL="0" rtl="0" algn="l">
              <a:lnSpc>
                <a:spcPct val="50000"/>
              </a:lnSpc>
              <a:spcBef>
                <a:spcPts val="1200"/>
              </a:spcBef>
              <a:spcAft>
                <a:spcPts val="0"/>
              </a:spcAft>
              <a:buNone/>
            </a:pPr>
            <a:r>
              <a:t/>
            </a:r>
            <a:endParaRPr sz="1300"/>
          </a:p>
          <a:p>
            <a:pPr indent="0" lvl="0" marL="0" rtl="0" algn="l">
              <a:lnSpc>
                <a:spcPct val="50000"/>
              </a:lnSpc>
              <a:spcBef>
                <a:spcPts val="1200"/>
              </a:spcBef>
              <a:spcAft>
                <a:spcPts val="0"/>
              </a:spcAft>
              <a:buNone/>
            </a:pPr>
            <a:r>
              <a:t/>
            </a:r>
            <a:endParaRPr sz="1300"/>
          </a:p>
          <a:p>
            <a:pPr indent="0" lvl="0" marL="0" rtl="0" algn="l">
              <a:lnSpc>
                <a:spcPct val="50000"/>
              </a:lnSpc>
              <a:spcBef>
                <a:spcPts val="1200"/>
              </a:spcBef>
              <a:spcAft>
                <a:spcPts val="1200"/>
              </a:spcAft>
              <a:buNone/>
            </a:pPr>
            <a:r>
              <a:t/>
            </a:r>
            <a:endParaRPr sz="1300"/>
          </a:p>
        </p:txBody>
      </p:sp>
      <p:pic>
        <p:nvPicPr>
          <p:cNvPr id="345" name="Google Shape;345;p51"/>
          <p:cNvPicPr preferRelativeResize="0"/>
          <p:nvPr/>
        </p:nvPicPr>
        <p:blipFill>
          <a:blip r:embed="rId3">
            <a:alphaModFix/>
          </a:blip>
          <a:stretch>
            <a:fillRect/>
          </a:stretch>
        </p:blipFill>
        <p:spPr>
          <a:xfrm>
            <a:off x="4626499" y="1152425"/>
            <a:ext cx="2209973" cy="2773300"/>
          </a:xfrm>
          <a:prstGeom prst="rect">
            <a:avLst/>
          </a:prstGeom>
          <a:noFill/>
          <a:ln>
            <a:noFill/>
          </a:ln>
        </p:spPr>
      </p:pic>
      <p:pic>
        <p:nvPicPr>
          <p:cNvPr id="346" name="Google Shape;346;p51"/>
          <p:cNvPicPr preferRelativeResize="0"/>
          <p:nvPr/>
        </p:nvPicPr>
        <p:blipFill>
          <a:blip r:embed="rId4">
            <a:alphaModFix/>
          </a:blip>
          <a:stretch>
            <a:fillRect/>
          </a:stretch>
        </p:blipFill>
        <p:spPr>
          <a:xfrm>
            <a:off x="311696" y="1266325"/>
            <a:ext cx="4364451" cy="2259400"/>
          </a:xfrm>
          <a:prstGeom prst="rect">
            <a:avLst/>
          </a:prstGeom>
          <a:noFill/>
          <a:ln>
            <a:noFill/>
          </a:ln>
        </p:spPr>
      </p:pic>
      <p:cxnSp>
        <p:nvCxnSpPr>
          <p:cNvPr id="347" name="Google Shape;347;p51"/>
          <p:cNvCxnSpPr/>
          <p:nvPr/>
        </p:nvCxnSpPr>
        <p:spPr>
          <a:xfrm flipH="1" rot="10800000">
            <a:off x="5417475" y="2490550"/>
            <a:ext cx="1272600" cy="87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51"/>
          <p:cNvCxnSpPr/>
          <p:nvPr/>
        </p:nvCxnSpPr>
        <p:spPr>
          <a:xfrm>
            <a:off x="5417475" y="2490550"/>
            <a:ext cx="17700" cy="7794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51"/>
          <p:cNvCxnSpPr/>
          <p:nvPr/>
        </p:nvCxnSpPr>
        <p:spPr>
          <a:xfrm flipH="1">
            <a:off x="6681375" y="2490550"/>
            <a:ext cx="8700" cy="7881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51"/>
          <p:cNvCxnSpPr/>
          <p:nvPr/>
        </p:nvCxnSpPr>
        <p:spPr>
          <a:xfrm flipH="1" rot="10800000">
            <a:off x="5417475" y="3261575"/>
            <a:ext cx="1272600" cy="8700"/>
          </a:xfrm>
          <a:prstGeom prst="straightConnector1">
            <a:avLst/>
          </a:prstGeom>
          <a:noFill/>
          <a:ln cap="flat" cmpd="sng" w="9525">
            <a:solidFill>
              <a:schemeClr val="dk2"/>
            </a:solidFill>
            <a:prstDash val="solid"/>
            <a:round/>
            <a:headEnd len="med" w="med" type="none"/>
            <a:tailEnd len="med" w="med" type="none"/>
          </a:ln>
        </p:spPr>
      </p:cxnSp>
      <p:sp>
        <p:nvSpPr>
          <p:cNvPr id="351" name="Google Shape;351;p51"/>
          <p:cNvSpPr txBox="1"/>
          <p:nvPr/>
        </p:nvSpPr>
        <p:spPr>
          <a:xfrm>
            <a:off x="388850" y="3639625"/>
            <a:ext cx="41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Random variable v1,...,v9 for Repeat statement </a:t>
            </a:r>
            <a:endParaRPr>
              <a:latin typeface="Open Sans"/>
              <a:ea typeface="Open Sans"/>
              <a:cs typeface="Open Sans"/>
              <a:sym typeface="Open Sans"/>
            </a:endParaRPr>
          </a:p>
        </p:txBody>
      </p:sp>
      <p:pic>
        <p:nvPicPr>
          <p:cNvPr id="352" name="Google Shape;352;p51"/>
          <p:cNvPicPr preferRelativeResize="0"/>
          <p:nvPr/>
        </p:nvPicPr>
        <p:blipFill>
          <a:blip r:embed="rId4">
            <a:alphaModFix/>
          </a:blip>
          <a:stretch>
            <a:fillRect/>
          </a:stretch>
        </p:blipFill>
        <p:spPr>
          <a:xfrm>
            <a:off x="311696" y="1266325"/>
            <a:ext cx="4364451" cy="225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GNN and RNN</a:t>
            </a:r>
            <a:endParaRPr/>
          </a:p>
        </p:txBody>
      </p:sp>
      <p:sp>
        <p:nvSpPr>
          <p:cNvPr id="89" name="Google Shape;89;p16"/>
          <p:cNvSpPr txBox="1"/>
          <p:nvPr>
            <p:ph idx="1" type="body"/>
          </p:nvPr>
        </p:nvSpPr>
        <p:spPr>
          <a:xfrm>
            <a:off x="311700" y="1095325"/>
            <a:ext cx="8520600" cy="415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GNN </a:t>
            </a:r>
            <a:r>
              <a:rPr lang="en" sz="2100"/>
              <a:t>can leverage local program structure to complete static analysis tasks</a:t>
            </a:r>
            <a:endParaRPr sz="2100"/>
          </a:p>
          <a:p>
            <a:pPr indent="-361950" lvl="0" marL="457200" rtl="0" algn="l">
              <a:spcBef>
                <a:spcPts val="1200"/>
              </a:spcBef>
              <a:spcAft>
                <a:spcPts val="0"/>
              </a:spcAft>
              <a:buSzPts val="2100"/>
              <a:buChar char="●"/>
            </a:pPr>
            <a:r>
              <a:rPr lang="en" sz="2100"/>
              <a:t>P</a:t>
            </a:r>
            <a:r>
              <a:rPr lang="en" sz="2100"/>
              <a:t>arse trees</a:t>
            </a:r>
            <a:endParaRPr sz="2100"/>
          </a:p>
          <a:p>
            <a:pPr indent="-361950" lvl="0" marL="457200" rtl="0" algn="l">
              <a:spcBef>
                <a:spcPts val="0"/>
              </a:spcBef>
              <a:spcAft>
                <a:spcPts val="0"/>
              </a:spcAft>
              <a:buSzPts val="2100"/>
              <a:buChar char="●"/>
            </a:pPr>
            <a:r>
              <a:rPr lang="en" sz="2100"/>
              <a:t>Control flow graphs</a:t>
            </a:r>
            <a:endParaRPr sz="2100"/>
          </a:p>
          <a:p>
            <a:pPr indent="-361950" lvl="0" marL="457200" rtl="0" algn="l">
              <a:spcBef>
                <a:spcPts val="0"/>
              </a:spcBef>
              <a:spcAft>
                <a:spcPts val="0"/>
              </a:spcAft>
              <a:buSzPts val="2100"/>
              <a:buChar char="●"/>
            </a:pPr>
            <a:r>
              <a:rPr lang="en" sz="2100"/>
              <a:t>Data flow graphs</a:t>
            </a:r>
            <a:endParaRPr sz="2100"/>
          </a:p>
          <a:p>
            <a:pPr indent="0" lvl="0" marL="0" rtl="0" algn="l">
              <a:spcBef>
                <a:spcPts val="1200"/>
              </a:spcBef>
              <a:spcAft>
                <a:spcPts val="0"/>
              </a:spcAft>
              <a:buNone/>
            </a:pPr>
            <a:r>
              <a:t/>
            </a:r>
            <a:endParaRPr b="1" sz="2100"/>
          </a:p>
          <a:p>
            <a:pPr indent="0" lvl="0" marL="0" rtl="0" algn="l">
              <a:spcBef>
                <a:spcPts val="1200"/>
              </a:spcBef>
              <a:spcAft>
                <a:spcPts val="0"/>
              </a:spcAft>
              <a:buNone/>
            </a:pPr>
            <a:r>
              <a:rPr b="1" lang="en" sz="2100"/>
              <a:t>RNN</a:t>
            </a:r>
            <a:r>
              <a:rPr lang="en" sz="2100"/>
              <a:t> suited for sequential reasoning, but provide no mechanism for learning about complex program structures. </a:t>
            </a:r>
            <a:endParaRPr sz="2100"/>
          </a:p>
          <a:p>
            <a:pPr indent="0" lvl="0" marL="0" rtl="0" algn="l">
              <a:spcBef>
                <a:spcPts val="1200"/>
              </a:spcBef>
              <a:spcAft>
                <a:spcPts val="1200"/>
              </a:spcAft>
              <a:buNone/>
            </a:pPr>
            <a:r>
              <a:t/>
            </a:r>
            <a:endParaRPr/>
          </a:p>
        </p:txBody>
      </p:sp>
      <p:grpSp>
        <p:nvGrpSpPr>
          <p:cNvPr id="90" name="Google Shape;90;p16"/>
          <p:cNvGrpSpPr/>
          <p:nvPr/>
        </p:nvGrpSpPr>
        <p:grpSpPr>
          <a:xfrm>
            <a:off x="4104275" y="1925050"/>
            <a:ext cx="4104150" cy="1104900"/>
            <a:chOff x="3999025" y="1885575"/>
            <a:chExt cx="4104150" cy="1104900"/>
          </a:xfrm>
        </p:grpSpPr>
        <p:sp>
          <p:nvSpPr>
            <p:cNvPr id="91" name="Google Shape;91;p16"/>
            <p:cNvSpPr/>
            <p:nvPr/>
          </p:nvSpPr>
          <p:spPr>
            <a:xfrm>
              <a:off x="3999025" y="1885575"/>
              <a:ext cx="3959700" cy="1104900"/>
            </a:xfrm>
            <a:prstGeom prst="wedgeRoundRectCallout">
              <a:avLst>
                <a:gd fmla="val -20833" name="adj1"/>
                <a:gd fmla="val 62500" name="adj2"/>
                <a:gd fmla="val 0" name="adj3"/>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nvSpPr>
          <p:spPr>
            <a:xfrm>
              <a:off x="4236475" y="2007075"/>
              <a:ext cx="3866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CC0000"/>
                  </a:solidFill>
                </a:rPr>
                <a:t>N</a:t>
              </a:r>
              <a:r>
                <a:rPr lang="en" sz="2200">
                  <a:solidFill>
                    <a:srgbClr val="CC0000"/>
                  </a:solidFill>
                </a:rPr>
                <a:t>ot suited for treasoning about program execution！</a:t>
              </a:r>
              <a:endParaRPr sz="2500">
                <a:solidFill>
                  <a:srgbClr val="CC0000"/>
                </a:solidFill>
                <a:latin typeface="Open Sans"/>
                <a:ea typeface="Open Sans"/>
                <a:cs typeface="Open Sans"/>
                <a:sym typeface="Open Sans"/>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Grammar and </a:t>
            </a:r>
            <a:r>
              <a:rPr lang="en" sz="3200">
                <a:solidFill>
                  <a:srgbClr val="EF6C00"/>
                </a:solidFill>
              </a:rPr>
              <a:t>Data Generation</a:t>
            </a:r>
            <a:endParaRPr/>
          </a:p>
        </p:txBody>
      </p:sp>
      <p:sp>
        <p:nvSpPr>
          <p:cNvPr id="358" name="Google Shape;358;p52"/>
          <p:cNvSpPr txBox="1"/>
          <p:nvPr>
            <p:ph idx="1" type="body"/>
          </p:nvPr>
        </p:nvSpPr>
        <p:spPr>
          <a:xfrm>
            <a:off x="6947025" y="2180450"/>
            <a:ext cx="3558300" cy="30465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sz="1300"/>
              <a:t>Statement S = Repeat (N,B) </a:t>
            </a:r>
            <a:endParaRPr sz="1300"/>
          </a:p>
          <a:p>
            <a:pPr indent="0" lvl="0" marL="0" rtl="0" algn="l">
              <a:lnSpc>
                <a:spcPct val="50000"/>
              </a:lnSpc>
              <a:spcBef>
                <a:spcPts val="1200"/>
              </a:spcBef>
              <a:spcAft>
                <a:spcPts val="0"/>
              </a:spcAft>
              <a:buNone/>
            </a:pPr>
            <a:r>
              <a:rPr lang="en" sz="1300"/>
              <a:t>Repeat (3,B)</a:t>
            </a:r>
            <a:endParaRPr sz="1300"/>
          </a:p>
          <a:p>
            <a:pPr indent="0" lvl="0" marL="0" rtl="0" algn="l">
              <a:spcBef>
                <a:spcPts val="1200"/>
              </a:spcBef>
              <a:spcAft>
                <a:spcPts val="0"/>
              </a:spcAft>
              <a:buNone/>
            </a:pPr>
            <a:r>
              <a:t/>
            </a:r>
            <a:endParaRPr sz="1050">
              <a:solidFill>
                <a:srgbClr val="333333"/>
              </a:solidFill>
              <a:highlight>
                <a:srgbClr val="F7F7F7"/>
              </a:highlight>
              <a:latin typeface="Arial"/>
              <a:ea typeface="Arial"/>
              <a:cs typeface="Arial"/>
              <a:sym typeface="Arial"/>
            </a:endParaRPr>
          </a:p>
          <a:p>
            <a:pPr indent="0" lvl="0" marL="0" rtl="0" algn="l">
              <a:lnSpc>
                <a:spcPct val="50000"/>
              </a:lnSpc>
              <a:spcBef>
                <a:spcPts val="0"/>
              </a:spcBef>
              <a:spcAft>
                <a:spcPts val="0"/>
              </a:spcAft>
              <a:buNone/>
            </a:pPr>
            <a:r>
              <a:t/>
            </a:r>
            <a:endParaRPr sz="1300"/>
          </a:p>
          <a:p>
            <a:pPr indent="0" lvl="0" marL="0" rtl="0" algn="l">
              <a:lnSpc>
                <a:spcPct val="50000"/>
              </a:lnSpc>
              <a:spcBef>
                <a:spcPts val="1200"/>
              </a:spcBef>
              <a:spcAft>
                <a:spcPts val="0"/>
              </a:spcAft>
              <a:buNone/>
            </a:pPr>
            <a:r>
              <a:t/>
            </a:r>
            <a:endParaRPr sz="1300"/>
          </a:p>
          <a:p>
            <a:pPr indent="0" lvl="0" marL="0" rtl="0" algn="l">
              <a:lnSpc>
                <a:spcPct val="50000"/>
              </a:lnSpc>
              <a:spcBef>
                <a:spcPts val="1200"/>
              </a:spcBef>
              <a:spcAft>
                <a:spcPts val="0"/>
              </a:spcAft>
              <a:buNone/>
            </a:pPr>
            <a:r>
              <a:t/>
            </a:r>
            <a:endParaRPr sz="1300"/>
          </a:p>
          <a:p>
            <a:pPr indent="0" lvl="0" marL="0" rtl="0" algn="l">
              <a:lnSpc>
                <a:spcPct val="50000"/>
              </a:lnSpc>
              <a:spcBef>
                <a:spcPts val="1200"/>
              </a:spcBef>
              <a:spcAft>
                <a:spcPts val="1200"/>
              </a:spcAft>
              <a:buNone/>
            </a:pPr>
            <a:r>
              <a:t/>
            </a:r>
            <a:endParaRPr sz="1300"/>
          </a:p>
        </p:txBody>
      </p:sp>
      <p:pic>
        <p:nvPicPr>
          <p:cNvPr id="359" name="Google Shape;359;p52"/>
          <p:cNvPicPr preferRelativeResize="0"/>
          <p:nvPr/>
        </p:nvPicPr>
        <p:blipFill>
          <a:blip r:embed="rId3">
            <a:alphaModFix/>
          </a:blip>
          <a:stretch>
            <a:fillRect/>
          </a:stretch>
        </p:blipFill>
        <p:spPr>
          <a:xfrm>
            <a:off x="4626499" y="1152425"/>
            <a:ext cx="2209973" cy="2773300"/>
          </a:xfrm>
          <a:prstGeom prst="rect">
            <a:avLst/>
          </a:prstGeom>
          <a:noFill/>
          <a:ln>
            <a:noFill/>
          </a:ln>
        </p:spPr>
      </p:pic>
      <p:cxnSp>
        <p:nvCxnSpPr>
          <p:cNvPr id="360" name="Google Shape;360;p52"/>
          <p:cNvCxnSpPr/>
          <p:nvPr/>
        </p:nvCxnSpPr>
        <p:spPr>
          <a:xfrm flipH="1" rot="10800000">
            <a:off x="5417475" y="2490550"/>
            <a:ext cx="1272600" cy="87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52"/>
          <p:cNvCxnSpPr/>
          <p:nvPr/>
        </p:nvCxnSpPr>
        <p:spPr>
          <a:xfrm>
            <a:off x="5417475" y="2490550"/>
            <a:ext cx="17700" cy="7794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52"/>
          <p:cNvCxnSpPr/>
          <p:nvPr/>
        </p:nvCxnSpPr>
        <p:spPr>
          <a:xfrm flipH="1">
            <a:off x="6681375" y="2490550"/>
            <a:ext cx="8700" cy="7881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52"/>
          <p:cNvCxnSpPr/>
          <p:nvPr/>
        </p:nvCxnSpPr>
        <p:spPr>
          <a:xfrm flipH="1" rot="10800000">
            <a:off x="5417475" y="3261575"/>
            <a:ext cx="1272600" cy="8700"/>
          </a:xfrm>
          <a:prstGeom prst="straightConnector1">
            <a:avLst/>
          </a:prstGeom>
          <a:noFill/>
          <a:ln cap="flat" cmpd="sng" w="9525">
            <a:solidFill>
              <a:schemeClr val="dk2"/>
            </a:solidFill>
            <a:prstDash val="solid"/>
            <a:round/>
            <a:headEnd len="med" w="med" type="none"/>
            <a:tailEnd len="med" w="med" type="none"/>
          </a:ln>
        </p:spPr>
      </p:cxnSp>
      <p:sp>
        <p:nvSpPr>
          <p:cNvPr id="364" name="Google Shape;364;p52"/>
          <p:cNvSpPr txBox="1"/>
          <p:nvPr/>
        </p:nvSpPr>
        <p:spPr>
          <a:xfrm>
            <a:off x="151875" y="3733000"/>
            <a:ext cx="41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Random variable v1,...,v9 for Repeat statement </a:t>
            </a:r>
            <a:endParaRPr>
              <a:latin typeface="Open Sans"/>
              <a:ea typeface="Open Sans"/>
              <a:cs typeface="Open Sans"/>
              <a:sym typeface="Open Sans"/>
            </a:endParaRPr>
          </a:p>
        </p:txBody>
      </p:sp>
      <p:pic>
        <p:nvPicPr>
          <p:cNvPr id="365" name="Google Shape;365;p52"/>
          <p:cNvPicPr preferRelativeResize="0"/>
          <p:nvPr/>
        </p:nvPicPr>
        <p:blipFill>
          <a:blip r:embed="rId4">
            <a:alphaModFix/>
          </a:blip>
          <a:stretch>
            <a:fillRect/>
          </a:stretch>
        </p:blipFill>
        <p:spPr>
          <a:xfrm>
            <a:off x="60525" y="1382448"/>
            <a:ext cx="4511474" cy="237861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EF6C00"/>
                </a:solidFill>
              </a:rPr>
              <a:t>Data set:</a:t>
            </a:r>
            <a:endParaRPr/>
          </a:p>
        </p:txBody>
      </p:sp>
      <p:sp>
        <p:nvSpPr>
          <p:cNvPr id="371" name="Google Shape;371;p53"/>
          <p:cNvSpPr txBox="1"/>
          <p:nvPr>
            <p:ph idx="1" type="body"/>
          </p:nvPr>
        </p:nvSpPr>
        <p:spPr>
          <a:xfrm>
            <a:off x="311700" y="1266325"/>
            <a:ext cx="53622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695D46"/>
                </a:solidFill>
              </a:rPr>
              <a:t>● </a:t>
            </a:r>
            <a:r>
              <a:rPr lang="en"/>
              <a:t>Limited Python programming language</a:t>
            </a:r>
            <a:endParaRPr>
              <a:solidFill>
                <a:srgbClr val="695D46"/>
              </a:solidFill>
            </a:endParaRPr>
          </a:p>
          <a:p>
            <a:pPr indent="0" lvl="0" marL="0" rtl="0" algn="l">
              <a:lnSpc>
                <a:spcPct val="115000"/>
              </a:lnSpc>
              <a:spcBef>
                <a:spcPts val="1200"/>
              </a:spcBef>
              <a:spcAft>
                <a:spcPts val="0"/>
              </a:spcAft>
              <a:buNone/>
            </a:pPr>
            <a:r>
              <a:rPr lang="en">
                <a:solidFill>
                  <a:srgbClr val="000000"/>
                </a:solidFill>
              </a:rPr>
              <a:t>● Generated by a probabilistic grammar </a:t>
            </a:r>
            <a:endParaRPr>
              <a:solidFill>
                <a:srgbClr val="000000"/>
              </a:solidFill>
            </a:endParaRPr>
          </a:p>
          <a:p>
            <a:pPr indent="0" lvl="0" marL="0" rtl="0" algn="l">
              <a:spcBef>
                <a:spcPts val="0"/>
              </a:spcBef>
              <a:spcAft>
                <a:spcPts val="0"/>
              </a:spcAft>
              <a:buNone/>
            </a:pPr>
            <a:r>
              <a:t/>
            </a:r>
            <a:endParaRPr>
              <a:solidFill>
                <a:srgbClr val="695D46"/>
              </a:solidFill>
            </a:endParaRPr>
          </a:p>
          <a:p>
            <a:pPr indent="0" lvl="0" marL="0" rtl="0" algn="l">
              <a:spcBef>
                <a:spcPts val="1200"/>
              </a:spcBef>
              <a:spcAft>
                <a:spcPts val="1200"/>
              </a:spcAft>
              <a:buNone/>
            </a:pPr>
            <a:r>
              <a:t/>
            </a:r>
            <a:endParaRPr/>
          </a:p>
        </p:txBody>
      </p:sp>
      <p:pic>
        <p:nvPicPr>
          <p:cNvPr id="372" name="Google Shape;372;p53"/>
          <p:cNvPicPr preferRelativeResize="0"/>
          <p:nvPr/>
        </p:nvPicPr>
        <p:blipFill>
          <a:blip r:embed="rId3">
            <a:alphaModFix/>
          </a:blip>
          <a:stretch>
            <a:fillRect/>
          </a:stretch>
        </p:blipFill>
        <p:spPr>
          <a:xfrm>
            <a:off x="0" y="2182600"/>
            <a:ext cx="5421524" cy="2483500"/>
          </a:xfrm>
          <a:prstGeom prst="rect">
            <a:avLst/>
          </a:prstGeom>
          <a:noFill/>
          <a:ln>
            <a:noFill/>
          </a:ln>
        </p:spPr>
      </p:pic>
      <p:sp>
        <p:nvSpPr>
          <p:cNvPr id="373" name="Google Shape;373;p53"/>
          <p:cNvSpPr txBox="1"/>
          <p:nvPr/>
        </p:nvSpPr>
        <p:spPr>
          <a:xfrm>
            <a:off x="4822050" y="1388300"/>
            <a:ext cx="3648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Limited Statement</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M</a:t>
            </a:r>
            <a:r>
              <a:rPr lang="en">
                <a:latin typeface="Open Sans"/>
                <a:ea typeface="Open Sans"/>
                <a:cs typeface="Open Sans"/>
                <a:sym typeface="Open Sans"/>
              </a:rPr>
              <a:t>ulti-digit arithmetic (+,-,*) for v0</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(0,1,..,999)</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While-loops with variable</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(v1,..,v9) (0,1,..,9 iterations)</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If-else statement with variable</a:t>
            </a:r>
            <a:endParaRPr>
              <a:latin typeface="Open Sans"/>
              <a:ea typeface="Open Sans"/>
              <a:cs typeface="Open Sans"/>
              <a:sym typeface="Open Sans"/>
            </a:endParaRPr>
          </a:p>
          <a:p>
            <a:pPr indent="0" lvl="0" marL="457200" rtl="0" algn="l">
              <a:spcBef>
                <a:spcPts val="0"/>
              </a:spcBef>
              <a:spcAft>
                <a:spcPts val="0"/>
              </a:spcAft>
              <a:buNone/>
            </a:pPr>
            <a:r>
              <a:rPr lang="en">
                <a:latin typeface="Open Sans"/>
                <a:ea typeface="Open Sans"/>
                <a:cs typeface="Open Sans"/>
                <a:sym typeface="Open Sans"/>
              </a:rPr>
              <a:t>V0 (&gt;,&lt;,&gt;=,&lt;=)</a:t>
            </a:r>
            <a:endParaRPr>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EF6C00"/>
                </a:solidFill>
              </a:rPr>
              <a:t>Partial program</a:t>
            </a:r>
            <a:endParaRPr/>
          </a:p>
        </p:txBody>
      </p:sp>
      <p:pic>
        <p:nvPicPr>
          <p:cNvPr id="379" name="Google Shape;379;p54"/>
          <p:cNvPicPr preferRelativeResize="0"/>
          <p:nvPr/>
        </p:nvPicPr>
        <p:blipFill>
          <a:blip r:embed="rId3">
            <a:alphaModFix/>
          </a:blip>
          <a:stretch>
            <a:fillRect/>
          </a:stretch>
        </p:blipFill>
        <p:spPr>
          <a:xfrm>
            <a:off x="426350" y="2077425"/>
            <a:ext cx="3868725" cy="2388275"/>
          </a:xfrm>
          <a:prstGeom prst="rect">
            <a:avLst/>
          </a:prstGeom>
          <a:noFill/>
          <a:ln>
            <a:noFill/>
          </a:ln>
        </p:spPr>
      </p:pic>
      <p:pic>
        <p:nvPicPr>
          <p:cNvPr id="380" name="Google Shape;380;p54"/>
          <p:cNvPicPr preferRelativeResize="0"/>
          <p:nvPr/>
        </p:nvPicPr>
        <p:blipFill>
          <a:blip r:embed="rId4">
            <a:alphaModFix/>
          </a:blip>
          <a:stretch>
            <a:fillRect/>
          </a:stretch>
        </p:blipFill>
        <p:spPr>
          <a:xfrm>
            <a:off x="4500475" y="2087477"/>
            <a:ext cx="3868725" cy="2368160"/>
          </a:xfrm>
          <a:prstGeom prst="rect">
            <a:avLst/>
          </a:prstGeom>
          <a:noFill/>
          <a:ln>
            <a:noFill/>
          </a:ln>
        </p:spPr>
      </p:pic>
      <p:sp>
        <p:nvSpPr>
          <p:cNvPr id="381" name="Google Shape;381;p54"/>
          <p:cNvSpPr txBox="1"/>
          <p:nvPr/>
        </p:nvSpPr>
        <p:spPr>
          <a:xfrm>
            <a:off x="311700" y="1246125"/>
            <a:ext cx="8581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Masking one statement</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Uniformly random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Non-control flow statements (remain same execution behavior)</a:t>
            </a:r>
            <a:endParaRPr>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Limited Complexity Training</a:t>
            </a:r>
            <a:endParaRPr/>
          </a:p>
        </p:txBody>
      </p:sp>
      <p:sp>
        <p:nvSpPr>
          <p:cNvPr id="387" name="Google Shape;387;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Strategy:</a:t>
            </a:r>
            <a:r>
              <a:rPr lang="en" sz="2100"/>
              <a:t> Train on programs with limited complexity and test on more complex programs</a:t>
            </a:r>
            <a:endParaRPr sz="2100"/>
          </a:p>
          <a:p>
            <a:pPr indent="-361950" lvl="0" marL="457200" rtl="0" algn="l">
              <a:spcBef>
                <a:spcPts val="1200"/>
              </a:spcBef>
              <a:spcAft>
                <a:spcPts val="0"/>
              </a:spcAft>
              <a:buSzPts val="2100"/>
              <a:buAutoNum type="arabicPeriod"/>
            </a:pPr>
            <a:r>
              <a:rPr lang="en" sz="2100"/>
              <a:t>Complexity measure c(x): program length</a:t>
            </a:r>
            <a:endParaRPr sz="2100"/>
          </a:p>
          <a:p>
            <a:pPr indent="-361950" lvl="0" marL="457200" rtl="0" algn="l">
              <a:spcBef>
                <a:spcPts val="0"/>
              </a:spcBef>
              <a:spcAft>
                <a:spcPts val="0"/>
              </a:spcAft>
              <a:buSzPts val="2100"/>
              <a:buAutoNum type="arabicPeriod"/>
            </a:pPr>
            <a:r>
              <a:rPr lang="en" sz="2100"/>
              <a:t>Complexity threshold for training data: c(x)=10 (5M examples)</a:t>
            </a:r>
            <a:endParaRPr sz="2100"/>
          </a:p>
          <a:p>
            <a:pPr indent="-361950" lvl="0" marL="457200" rtl="0" algn="l">
              <a:spcBef>
                <a:spcPts val="0"/>
              </a:spcBef>
              <a:spcAft>
                <a:spcPts val="0"/>
              </a:spcAft>
              <a:buSzPts val="2100"/>
              <a:buAutoNum type="arabicPeriod"/>
            </a:pPr>
            <a:r>
              <a:rPr lang="en" sz="2100"/>
              <a:t>Complexity threshold for test data: c(x)={20,30,..,100} (4.5K)</a:t>
            </a:r>
            <a:endParaRPr sz="2100"/>
          </a:p>
          <a:p>
            <a:pPr indent="-361950" lvl="0" marL="457200" rtl="0" algn="l">
              <a:spcBef>
                <a:spcPts val="0"/>
              </a:spcBef>
              <a:spcAft>
                <a:spcPts val="0"/>
              </a:spcAft>
              <a:buSzPts val="2100"/>
              <a:buAutoNum type="arabicPeriod"/>
            </a:pPr>
            <a:r>
              <a:rPr lang="en" sz="2100"/>
              <a:t>Target function y=f(x): the final value of v0 (mod 1000)</a:t>
            </a:r>
            <a:endParaRPr sz="21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6"/>
          <p:cNvSpPr txBox="1"/>
          <p:nvPr>
            <p:ph type="title"/>
          </p:nvPr>
        </p:nvSpPr>
        <p:spPr>
          <a:xfrm>
            <a:off x="311700" y="1887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and </a:t>
            </a:r>
            <a:r>
              <a:rPr lang="en"/>
              <a:t>Experiment results</a:t>
            </a:r>
            <a:endParaRPr/>
          </a:p>
        </p:txBody>
      </p:sp>
      <p:sp>
        <p:nvSpPr>
          <p:cNvPr id="393" name="Google Shape;393;p56"/>
          <p:cNvSpPr txBox="1"/>
          <p:nvPr>
            <p:ph idx="1" type="body"/>
          </p:nvPr>
        </p:nvSpPr>
        <p:spPr>
          <a:xfrm>
            <a:off x="311700" y="920400"/>
            <a:ext cx="4690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Adam optimizer </a:t>
            </a:r>
            <a:endParaRPr/>
          </a:p>
          <a:p>
            <a:pPr indent="0" lvl="0" marL="0" rtl="0" algn="l">
              <a:spcBef>
                <a:spcPts val="1200"/>
              </a:spcBef>
              <a:spcAft>
                <a:spcPts val="0"/>
              </a:spcAft>
              <a:buNone/>
            </a:pPr>
            <a:r>
              <a:rPr lang="en"/>
              <a:t>     + standard cross-entropy loss</a:t>
            </a:r>
            <a:endParaRPr/>
          </a:p>
          <a:p>
            <a:pPr indent="0" lvl="0" marL="0" rtl="0" algn="l">
              <a:spcBef>
                <a:spcPts val="1200"/>
              </a:spcBef>
              <a:spcAft>
                <a:spcPts val="0"/>
              </a:spcAft>
              <a:buNone/>
            </a:pPr>
            <a:r>
              <a:rPr lang="en"/>
              <a:t>2. Training with different parameter and choose the best model parameters </a:t>
            </a:r>
            <a:r>
              <a:rPr lang="en"/>
              <a:t>by cross-validation</a:t>
            </a:r>
            <a:endParaRPr/>
          </a:p>
          <a:p>
            <a:pPr indent="0" lvl="0" marL="0" rtl="0" algn="l">
              <a:spcBef>
                <a:spcPts val="1200"/>
              </a:spcBef>
              <a:spcAft>
                <a:spcPts val="0"/>
              </a:spcAft>
              <a:buNone/>
            </a:pPr>
            <a:r>
              <a:rPr lang="en"/>
              <a:t>Hidden layer : 200,300</a:t>
            </a:r>
            <a:endParaRPr/>
          </a:p>
          <a:p>
            <a:pPr indent="0" lvl="0" marL="0" rtl="0" algn="l">
              <a:spcBef>
                <a:spcPts val="1200"/>
              </a:spcBef>
              <a:spcAft>
                <a:spcPts val="1200"/>
              </a:spcAft>
              <a:buNone/>
            </a:pPr>
            <a:r>
              <a:rPr lang="en"/>
              <a:t>Learning rate: 0.003, 0.001, 0.0003, 0.0001</a:t>
            </a:r>
            <a:endParaRPr/>
          </a:p>
        </p:txBody>
      </p:sp>
      <p:pic>
        <p:nvPicPr>
          <p:cNvPr id="394" name="Google Shape;394;p56"/>
          <p:cNvPicPr preferRelativeResize="0"/>
          <p:nvPr/>
        </p:nvPicPr>
        <p:blipFill>
          <a:blip r:embed="rId3">
            <a:alphaModFix/>
          </a:blip>
          <a:stretch>
            <a:fillRect/>
          </a:stretch>
        </p:blipFill>
        <p:spPr>
          <a:xfrm>
            <a:off x="4874350" y="1122823"/>
            <a:ext cx="4269650" cy="2897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7"/>
          <p:cNvSpPr txBox="1"/>
          <p:nvPr>
            <p:ph type="title"/>
          </p:nvPr>
        </p:nvSpPr>
        <p:spPr>
          <a:xfrm>
            <a:off x="311700" y="1887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a:t>
            </a:r>
            <a:r>
              <a:rPr lang="en"/>
              <a:t>programs with different length</a:t>
            </a:r>
            <a:endParaRPr/>
          </a:p>
        </p:txBody>
      </p:sp>
      <p:sp>
        <p:nvSpPr>
          <p:cNvPr id="400" name="Google Shape;400;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401" name="Google Shape;401;p57"/>
          <p:cNvPicPr preferRelativeResize="0"/>
          <p:nvPr/>
        </p:nvPicPr>
        <p:blipFill>
          <a:blip r:embed="rId3">
            <a:alphaModFix/>
          </a:blip>
          <a:stretch>
            <a:fillRect/>
          </a:stretch>
        </p:blipFill>
        <p:spPr>
          <a:xfrm>
            <a:off x="5150200" y="1521350"/>
            <a:ext cx="3803799" cy="2792650"/>
          </a:xfrm>
          <a:prstGeom prst="rect">
            <a:avLst/>
          </a:prstGeom>
          <a:noFill/>
          <a:ln>
            <a:noFill/>
          </a:ln>
        </p:spPr>
      </p:pic>
      <p:sp>
        <p:nvSpPr>
          <p:cNvPr id="402" name="Google Shape;402;p57"/>
          <p:cNvSpPr txBox="1"/>
          <p:nvPr/>
        </p:nvSpPr>
        <p:spPr>
          <a:xfrm>
            <a:off x="70700" y="1266325"/>
            <a:ext cx="522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 Trace RNN outperforms all model except IPA-GNN</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2. IPA-GNN outperforms all other models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3. Line-by-Line RNN model performs almost as well as the IPA-GNN at low complexity</a:t>
            </a:r>
            <a:endParaRPr>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8"/>
          <p:cNvSpPr txBox="1"/>
          <p:nvPr>
            <p:ph type="title"/>
          </p:nvPr>
        </p:nvSpPr>
        <p:spPr>
          <a:xfrm>
            <a:off x="311700" y="1887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Partial programs with different length</a:t>
            </a:r>
            <a:endParaRPr/>
          </a:p>
        </p:txBody>
      </p:sp>
      <p:sp>
        <p:nvSpPr>
          <p:cNvPr id="408" name="Google Shape;408;p5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1.Rapid rise </a:t>
            </a:r>
            <a:r>
              <a:rPr lang="en"/>
              <a:t>（length&lt;10）</a:t>
            </a:r>
            <a:endParaRPr/>
          </a:p>
          <a:p>
            <a:pPr indent="0" lvl="0" marL="0" rtl="0" algn="l">
              <a:spcBef>
                <a:spcPts val="1200"/>
              </a:spcBef>
              <a:spcAft>
                <a:spcPts val="1200"/>
              </a:spcAft>
              <a:buNone/>
            </a:pPr>
            <a:r>
              <a:rPr lang="en"/>
              <a:t>2.Slowly decrease (10&lt;length)</a:t>
            </a:r>
            <a:endParaRPr/>
          </a:p>
        </p:txBody>
      </p:sp>
      <p:pic>
        <p:nvPicPr>
          <p:cNvPr id="409" name="Google Shape;409;p58"/>
          <p:cNvPicPr preferRelativeResize="0"/>
          <p:nvPr/>
        </p:nvPicPr>
        <p:blipFill>
          <a:blip r:embed="rId3">
            <a:alphaModFix/>
          </a:blip>
          <a:stretch>
            <a:fillRect/>
          </a:stretch>
        </p:blipFill>
        <p:spPr>
          <a:xfrm>
            <a:off x="3832048" y="1143225"/>
            <a:ext cx="5190049" cy="3548900"/>
          </a:xfrm>
          <a:prstGeom prst="rect">
            <a:avLst/>
          </a:prstGeom>
          <a:noFill/>
          <a:ln>
            <a:noFill/>
          </a:ln>
        </p:spPr>
      </p:pic>
      <p:cxnSp>
        <p:nvCxnSpPr>
          <p:cNvPr id="410" name="Google Shape;410;p58"/>
          <p:cNvCxnSpPr/>
          <p:nvPr/>
        </p:nvCxnSpPr>
        <p:spPr>
          <a:xfrm flipH="1" rot="10800000">
            <a:off x="4630925" y="2960475"/>
            <a:ext cx="335700" cy="839700"/>
          </a:xfrm>
          <a:prstGeom prst="straightConnector1">
            <a:avLst/>
          </a:prstGeom>
          <a:noFill/>
          <a:ln cap="flat" cmpd="sng" w="9525">
            <a:solidFill>
              <a:schemeClr val="dk2"/>
            </a:solidFill>
            <a:prstDash val="solid"/>
            <a:round/>
            <a:headEnd len="med" w="med" type="none"/>
            <a:tailEnd len="med" w="med" type="triangle"/>
          </a:ln>
        </p:spPr>
      </p:cxnSp>
      <p:cxnSp>
        <p:nvCxnSpPr>
          <p:cNvPr id="411" name="Google Shape;411;p58"/>
          <p:cNvCxnSpPr/>
          <p:nvPr/>
        </p:nvCxnSpPr>
        <p:spPr>
          <a:xfrm>
            <a:off x="5019775" y="2978275"/>
            <a:ext cx="3694200" cy="371100"/>
          </a:xfrm>
          <a:prstGeom prst="straightConnector1">
            <a:avLst/>
          </a:prstGeom>
          <a:noFill/>
          <a:ln cap="flat" cmpd="sng" w="9525">
            <a:solidFill>
              <a:schemeClr val="dk2"/>
            </a:solidFill>
            <a:prstDash val="solid"/>
            <a:round/>
            <a:headEnd len="med" w="med" type="none"/>
            <a:tailEnd len="med" w="med" type="triangle"/>
          </a:ln>
        </p:spPr>
      </p:cxnSp>
      <p:pic>
        <p:nvPicPr>
          <p:cNvPr id="412" name="Google Shape;412;p58"/>
          <p:cNvPicPr preferRelativeResize="0"/>
          <p:nvPr/>
        </p:nvPicPr>
        <p:blipFill>
          <a:blip r:embed="rId4">
            <a:alphaModFix/>
          </a:blip>
          <a:stretch>
            <a:fillRect/>
          </a:stretch>
        </p:blipFill>
        <p:spPr>
          <a:xfrm>
            <a:off x="384025" y="2492325"/>
            <a:ext cx="2251350" cy="1652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9"/>
          <p:cNvSpPr txBox="1"/>
          <p:nvPr>
            <p:ph type="title"/>
          </p:nvPr>
        </p:nvSpPr>
        <p:spPr>
          <a:xfrm>
            <a:off x="311700" y="1887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artial programs with different length</a:t>
            </a:r>
            <a:endParaRPr/>
          </a:p>
        </p:txBody>
      </p:sp>
      <p:sp>
        <p:nvSpPr>
          <p:cNvPr id="418" name="Google Shape;418;p5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9" name="Google Shape;419;p59"/>
          <p:cNvPicPr preferRelativeResize="0"/>
          <p:nvPr/>
        </p:nvPicPr>
        <p:blipFill>
          <a:blip r:embed="rId3">
            <a:alphaModFix/>
          </a:blip>
          <a:stretch>
            <a:fillRect/>
          </a:stretch>
        </p:blipFill>
        <p:spPr>
          <a:xfrm>
            <a:off x="3832048" y="1143225"/>
            <a:ext cx="5190049" cy="3548900"/>
          </a:xfrm>
          <a:prstGeom prst="rect">
            <a:avLst/>
          </a:prstGeom>
          <a:noFill/>
          <a:ln>
            <a:noFill/>
          </a:ln>
        </p:spPr>
      </p:pic>
      <p:cxnSp>
        <p:nvCxnSpPr>
          <p:cNvPr id="420" name="Google Shape;420;p59"/>
          <p:cNvCxnSpPr/>
          <p:nvPr/>
        </p:nvCxnSpPr>
        <p:spPr>
          <a:xfrm flipH="1" rot="10800000">
            <a:off x="4630925" y="2960475"/>
            <a:ext cx="335700" cy="839700"/>
          </a:xfrm>
          <a:prstGeom prst="straightConnector1">
            <a:avLst/>
          </a:prstGeom>
          <a:noFill/>
          <a:ln cap="flat" cmpd="sng" w="9525">
            <a:solidFill>
              <a:schemeClr val="dk2"/>
            </a:solidFill>
            <a:prstDash val="solid"/>
            <a:round/>
            <a:headEnd len="med" w="med" type="none"/>
            <a:tailEnd len="med" w="med" type="triangle"/>
          </a:ln>
        </p:spPr>
      </p:cxnSp>
      <p:cxnSp>
        <p:nvCxnSpPr>
          <p:cNvPr id="421" name="Google Shape;421;p59"/>
          <p:cNvCxnSpPr/>
          <p:nvPr/>
        </p:nvCxnSpPr>
        <p:spPr>
          <a:xfrm>
            <a:off x="5019775" y="2978275"/>
            <a:ext cx="3694200" cy="371100"/>
          </a:xfrm>
          <a:prstGeom prst="straightConnector1">
            <a:avLst/>
          </a:prstGeom>
          <a:noFill/>
          <a:ln cap="flat" cmpd="sng" w="9525">
            <a:solidFill>
              <a:schemeClr val="dk2"/>
            </a:solidFill>
            <a:prstDash val="solid"/>
            <a:round/>
            <a:headEnd len="med" w="med" type="none"/>
            <a:tailEnd len="med" w="med" type="triangle"/>
          </a:ln>
        </p:spPr>
      </p:cxnSp>
      <p:pic>
        <p:nvPicPr>
          <p:cNvPr id="422" name="Google Shape;422;p59"/>
          <p:cNvPicPr preferRelativeResize="0"/>
          <p:nvPr/>
        </p:nvPicPr>
        <p:blipFill>
          <a:blip r:embed="rId4">
            <a:alphaModFix/>
          </a:blip>
          <a:stretch>
            <a:fillRect/>
          </a:stretch>
        </p:blipFill>
        <p:spPr>
          <a:xfrm>
            <a:off x="188775" y="1737675"/>
            <a:ext cx="3902125" cy="23547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0"/>
          <p:cNvSpPr txBox="1"/>
          <p:nvPr>
            <p:ph type="title"/>
          </p:nvPr>
        </p:nvSpPr>
        <p:spPr>
          <a:xfrm>
            <a:off x="311700" y="1887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Observation of IPA-GNN</a:t>
            </a:r>
            <a:endParaRPr/>
          </a:p>
        </p:txBody>
      </p:sp>
      <p:sp>
        <p:nvSpPr>
          <p:cNvPr id="428" name="Google Shape;428;p60"/>
          <p:cNvSpPr txBox="1"/>
          <p:nvPr>
            <p:ph idx="1" type="body"/>
          </p:nvPr>
        </p:nvSpPr>
        <p:spPr>
          <a:xfrm>
            <a:off x="311700" y="92040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1.D</a:t>
            </a:r>
            <a:r>
              <a:rPr lang="en"/>
              <a:t>iscrete branch decisions</a:t>
            </a:r>
            <a:endParaRPr/>
          </a:p>
          <a:p>
            <a:pPr indent="0" lvl="0" marL="0" rtl="0" algn="l">
              <a:spcBef>
                <a:spcPts val="1200"/>
              </a:spcBef>
              <a:spcAft>
                <a:spcPts val="1200"/>
              </a:spcAft>
              <a:buNone/>
            </a:pPr>
            <a:r>
              <a:rPr lang="en"/>
              <a:t>2. Short-circuit execution </a:t>
            </a:r>
            <a:endParaRPr/>
          </a:p>
        </p:txBody>
      </p:sp>
      <p:pic>
        <p:nvPicPr>
          <p:cNvPr id="429" name="Google Shape;429;p60"/>
          <p:cNvPicPr preferRelativeResize="0"/>
          <p:nvPr/>
        </p:nvPicPr>
        <p:blipFill>
          <a:blip r:embed="rId3">
            <a:alphaModFix/>
          </a:blip>
          <a:stretch>
            <a:fillRect/>
          </a:stretch>
        </p:blipFill>
        <p:spPr>
          <a:xfrm>
            <a:off x="311700" y="1996749"/>
            <a:ext cx="8104100" cy="26778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1"/>
          <p:cNvSpPr txBox="1"/>
          <p:nvPr>
            <p:ph type="title"/>
          </p:nvPr>
        </p:nvSpPr>
        <p:spPr>
          <a:xfrm>
            <a:off x="2105050" y="1469575"/>
            <a:ext cx="9557100" cy="201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Thanks for Listening!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to Execute as Static Analysis</a:t>
            </a:r>
            <a:endParaRPr/>
          </a:p>
        </p:txBody>
      </p:sp>
      <p:sp>
        <p:nvSpPr>
          <p:cNvPr id="98" name="Google Shape;98;p17"/>
          <p:cNvSpPr txBox="1"/>
          <p:nvPr>
            <p:ph idx="1" type="body"/>
          </p:nvPr>
        </p:nvSpPr>
        <p:spPr>
          <a:xfrm>
            <a:off x="311700" y="1266325"/>
            <a:ext cx="8520600" cy="36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A</a:t>
            </a:r>
            <a:r>
              <a:rPr b="1" lang="en" sz="2400"/>
              <a:t>ccess:  </a:t>
            </a:r>
            <a:r>
              <a:rPr lang="en" sz="2400"/>
              <a:t>Textual source of a program</a:t>
            </a:r>
            <a:endParaRPr sz="2400"/>
          </a:p>
          <a:p>
            <a:pPr indent="0" lvl="0" marL="0" rtl="0" algn="l">
              <a:spcBef>
                <a:spcPts val="1200"/>
              </a:spcBef>
              <a:spcAft>
                <a:spcPts val="0"/>
              </a:spcAft>
              <a:buNone/>
            </a:pPr>
            <a:r>
              <a:rPr b="1" lang="en" sz="2400"/>
              <a:t>May Access: </a:t>
            </a:r>
            <a:r>
              <a:rPr lang="en" sz="2400"/>
              <a:t> Parse tree of the program,  Common static analysis results(program’s control flow graph)</a:t>
            </a:r>
            <a:endParaRPr sz="2400"/>
          </a:p>
          <a:p>
            <a:pPr indent="0" lvl="0" marL="0" rtl="0" algn="l">
              <a:spcBef>
                <a:spcPts val="1200"/>
              </a:spcBef>
              <a:spcAft>
                <a:spcPts val="0"/>
              </a:spcAft>
              <a:buNone/>
            </a:pPr>
            <a:r>
              <a:rPr b="1" lang="en" sz="2400"/>
              <a:t>Not Access: </a:t>
            </a:r>
            <a:r>
              <a:rPr lang="en" sz="2400"/>
              <a:t>Compiler or interpreter for the source language, dependencies, a test suite, other </a:t>
            </a:r>
            <a:r>
              <a:rPr lang="en" sz="2400"/>
              <a:t>unavailable</a:t>
            </a:r>
            <a:r>
              <a:rPr lang="en" sz="2400"/>
              <a:t> artifacts.</a:t>
            </a:r>
            <a:endParaRPr sz="24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
            </a:r>
            <a:r>
              <a:rPr lang="en"/>
              <a:t>ull and Partial Program execution</a:t>
            </a:r>
            <a:endParaRPr/>
          </a:p>
        </p:txBody>
      </p:sp>
      <p:sp>
        <p:nvSpPr>
          <p:cNvPr id="104" name="Google Shape;104;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Full Program Execution </a:t>
            </a:r>
            <a:r>
              <a:rPr lang="en"/>
              <a:t>receives a full program as input and must determine some semantic property of the program, such as the program’s output.</a:t>
            </a:r>
            <a:endParaRPr/>
          </a:p>
          <a:p>
            <a:pPr indent="0" lvl="0" marL="0" rtl="0" algn="l">
              <a:spcBef>
                <a:spcPts val="1200"/>
              </a:spcBef>
              <a:spcAft>
                <a:spcPts val="0"/>
              </a:spcAft>
              <a:buNone/>
            </a:pPr>
            <a:r>
              <a:rPr lang="en"/>
              <a:t>Canonical,  sequential steps of reasoning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P</a:t>
            </a:r>
            <a:r>
              <a:rPr b="1" lang="en"/>
              <a:t>artial program execution task</a:t>
            </a:r>
            <a:r>
              <a:rPr lang="en"/>
              <a:t> is similar to the full program execution task, except part of the program has been masked.</a:t>
            </a:r>
            <a:endParaRPr/>
          </a:p>
          <a:p>
            <a:pPr indent="0" lvl="0" marL="0" rtl="0" algn="l">
              <a:spcBef>
                <a:spcPts val="1200"/>
              </a:spcBef>
              <a:spcAft>
                <a:spcPts val="1200"/>
              </a:spcAft>
              <a:buNone/>
            </a:pPr>
            <a:r>
              <a:rPr lang="en"/>
              <a:t>Benefit the requirements of designing a heuristic 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Bounded Execution</a:t>
            </a:r>
            <a:endParaRPr/>
          </a:p>
        </p:txBody>
      </p:sp>
      <p:sp>
        <p:nvSpPr>
          <p:cNvPr id="110" name="Google Shape;110;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
            </a:r>
            <a:r>
              <a:rPr lang="en"/>
              <a:t>ounded execution, restricting the model to use fewer steps than are required by the ground truth trace(Default).  Choose number of steps allowed such that each loop body may be executed at least twice. </a:t>
            </a:r>
            <a:endParaRPr/>
          </a:p>
          <a:p>
            <a:pPr indent="0" lvl="0" marL="0" rtl="0" algn="l">
              <a:spcBef>
                <a:spcPts val="1200"/>
              </a:spcBef>
              <a:spcAft>
                <a:spcPts val="0"/>
              </a:spcAft>
              <a:buNone/>
            </a:pPr>
            <a:r>
              <a:rPr b="1" lang="en"/>
              <a:t>Benefits: </a:t>
            </a:r>
            <a:endParaRPr b="1"/>
          </a:p>
          <a:p>
            <a:pPr indent="0" lvl="0" marL="0" rtl="0" algn="l">
              <a:spcBef>
                <a:spcPts val="1200"/>
              </a:spcBef>
              <a:spcAft>
                <a:spcPts val="0"/>
              </a:spcAft>
              <a:buNone/>
            </a:pPr>
            <a:r>
              <a:rPr lang="en"/>
              <a:t>This forces the model to learn short-cuts in order to predict the result in the allotted steps. </a:t>
            </a:r>
            <a:endParaRPr/>
          </a:p>
          <a:p>
            <a:pPr indent="0" lvl="0" marL="0" rtl="0" algn="l">
              <a:spcBef>
                <a:spcPts val="1200"/>
              </a:spcBef>
              <a:spcAft>
                <a:spcPts val="1200"/>
              </a:spcAft>
              <a:buNone/>
            </a:pPr>
            <a:r>
              <a:rPr lang="en"/>
              <a:t>In section 5,  we find that the bounded execution IPA-GNN achieves better performance on certain length programs.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r>
              <a:rPr lang="en"/>
              <a:t>imited Complexity Training</a:t>
            </a:r>
            <a:endParaRPr/>
          </a:p>
        </p:txBody>
      </p:sp>
      <p:sp>
        <p:nvSpPr>
          <p:cNvPr id="116" name="Google Shape;116;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t>Strategy:</a:t>
            </a:r>
            <a:r>
              <a:rPr lang="en" sz="2100"/>
              <a:t> Train </a:t>
            </a:r>
            <a:r>
              <a:rPr lang="en" sz="2100"/>
              <a:t>on programs </a:t>
            </a:r>
            <a:r>
              <a:rPr lang="en" sz="2100"/>
              <a:t>with limited complexity and test on more complex programs</a:t>
            </a:r>
            <a:endParaRPr sz="2100"/>
          </a:p>
          <a:p>
            <a:pPr indent="-361950" lvl="0" marL="457200" rtl="0" algn="l">
              <a:spcBef>
                <a:spcPts val="1200"/>
              </a:spcBef>
              <a:spcAft>
                <a:spcPts val="0"/>
              </a:spcAft>
              <a:buSzPts val="2100"/>
              <a:buChar char="●"/>
            </a:pPr>
            <a:r>
              <a:rPr lang="en" sz="2100"/>
              <a:t>To learn something meaningful about the language semantics and avoid overfitting</a:t>
            </a:r>
            <a:endParaRPr sz="2100"/>
          </a:p>
          <a:p>
            <a:pPr indent="-361950" lvl="0" marL="457200" rtl="0" algn="l">
              <a:spcBef>
                <a:spcPts val="0"/>
              </a:spcBef>
              <a:spcAft>
                <a:spcPts val="0"/>
              </a:spcAft>
              <a:buSzPts val="2100"/>
              <a:buChar char="●"/>
            </a:pPr>
            <a:r>
              <a:rPr lang="en" sz="2100"/>
              <a:t>E</a:t>
            </a:r>
            <a:r>
              <a:rPr lang="en" sz="2100"/>
              <a:t>xecution traces of real-world programs are very long, on the order of thousands or even millions of steps,which is very challenging.</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Notation</a:t>
            </a:r>
            <a:endParaRPr/>
          </a:p>
        </p:txBody>
      </p:sp>
      <p:sp>
        <p:nvSpPr>
          <p:cNvPr id="122" name="Google Shape;122;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D</a:t>
            </a:r>
            <a:r>
              <a:rPr lang="en" sz="1900"/>
              <a:t>ataset </a:t>
            </a:r>
            <a:r>
              <a:rPr b="1" lang="en" sz="1900"/>
              <a:t>D</a:t>
            </a:r>
            <a:r>
              <a:rPr lang="en" sz="1900"/>
              <a:t> consisting of pairs </a:t>
            </a:r>
            <a:r>
              <a:rPr b="1" lang="en" sz="1900"/>
              <a:t>(x, y)</a:t>
            </a:r>
            <a:r>
              <a:rPr lang="en" sz="1900"/>
              <a:t>; </a:t>
            </a:r>
            <a:r>
              <a:rPr b="1" lang="en" sz="1900"/>
              <a:t>x </a:t>
            </a:r>
            <a:r>
              <a:rPr lang="en" sz="1900"/>
              <a:t>denotes a program, and </a:t>
            </a:r>
            <a:r>
              <a:rPr b="1" lang="en" sz="1900"/>
              <a:t>y </a:t>
            </a:r>
            <a:r>
              <a:rPr lang="en" sz="1900"/>
              <a:t>denotes some semantic property of the program, such as the program’s output. </a:t>
            </a:r>
            <a:endParaRPr sz="1900"/>
          </a:p>
          <a:p>
            <a:pPr indent="-349250" lvl="0" marL="457200" rtl="0" algn="l">
              <a:spcBef>
                <a:spcPts val="0"/>
              </a:spcBef>
              <a:spcAft>
                <a:spcPts val="0"/>
              </a:spcAft>
              <a:buSzPts val="1900"/>
              <a:buChar char="●"/>
            </a:pPr>
            <a:r>
              <a:rPr lang="en" sz="1900"/>
              <a:t>A complexity function </a:t>
            </a:r>
            <a:r>
              <a:rPr b="1" lang="en" sz="1900"/>
              <a:t>c(x) </a:t>
            </a:r>
            <a:r>
              <a:rPr lang="en" sz="1900"/>
              <a:t>measures the complexity of the program </a:t>
            </a:r>
            <a:r>
              <a:rPr b="1" lang="en" sz="1900"/>
              <a:t>x. </a:t>
            </a:r>
            <a:endParaRPr b="1" sz="1900"/>
          </a:p>
          <a:p>
            <a:pPr indent="-349250" lvl="0" marL="457200" rtl="0" algn="l">
              <a:spcBef>
                <a:spcPts val="0"/>
              </a:spcBef>
              <a:spcAft>
                <a:spcPts val="0"/>
              </a:spcAft>
              <a:buSzPts val="1900"/>
              <a:buChar char="●"/>
            </a:pPr>
            <a:r>
              <a:rPr lang="en" sz="1900"/>
              <a:t>Dataset is partitioned according to </a:t>
            </a:r>
            <a:r>
              <a:rPr b="1" lang="en" sz="1900"/>
              <a:t>c(x). D</a:t>
            </a:r>
            <a:r>
              <a:rPr b="1" baseline="-25000" lang="en" sz="1900"/>
              <a:t>train  </a:t>
            </a:r>
            <a:r>
              <a:rPr lang="en" sz="1900"/>
              <a:t>only consists only of examples </a:t>
            </a:r>
            <a:r>
              <a:rPr b="1" lang="en" sz="1900"/>
              <a:t>(x, y) </a:t>
            </a:r>
            <a:r>
              <a:rPr lang="en" sz="1900"/>
              <a:t>with </a:t>
            </a:r>
            <a:r>
              <a:rPr b="1" lang="en" sz="1900"/>
              <a:t>c(x) &lt;</a:t>
            </a:r>
            <a:r>
              <a:rPr lang="en" sz="1900"/>
              <a:t> </a:t>
            </a:r>
            <a:r>
              <a:rPr b="1" lang="en" sz="1900"/>
              <a:t>C</a:t>
            </a:r>
            <a:r>
              <a:rPr lang="en" sz="1900"/>
              <a:t> while </a:t>
            </a:r>
            <a:r>
              <a:rPr b="1" lang="en" sz="1900"/>
              <a:t>D</a:t>
            </a:r>
            <a:r>
              <a:rPr b="1" baseline="-25000" lang="en" sz="1900"/>
              <a:t>test  </a:t>
            </a:r>
            <a:r>
              <a:rPr lang="en" sz="1900"/>
              <a:t>consists of those examples </a:t>
            </a:r>
            <a:r>
              <a:rPr b="1" lang="en" sz="1900"/>
              <a:t>(x, y) </a:t>
            </a:r>
            <a:r>
              <a:rPr lang="en" sz="1900"/>
              <a:t>with </a:t>
            </a:r>
            <a:r>
              <a:rPr b="1" lang="en" sz="1900"/>
              <a:t>c(x) &gt; C</a:t>
            </a:r>
            <a:r>
              <a:rPr lang="en" sz="1900"/>
              <a:t>. </a:t>
            </a:r>
            <a:endParaRPr sz="1900"/>
          </a:p>
          <a:p>
            <a:pPr indent="-349250" lvl="0" marL="457200" rtl="0" algn="l">
              <a:spcBef>
                <a:spcPts val="0"/>
              </a:spcBef>
              <a:spcAft>
                <a:spcPts val="0"/>
              </a:spcAft>
              <a:buSzPts val="1900"/>
              <a:buChar char="●"/>
            </a:pPr>
            <a:r>
              <a:rPr lang="en" sz="1900"/>
              <a:t>Define </a:t>
            </a:r>
            <a:r>
              <a:rPr b="1" lang="en" sz="1900"/>
              <a:t>x</a:t>
            </a:r>
            <a:r>
              <a:rPr b="1" baseline="-25000" lang="en" sz="1900"/>
              <a:t>n</a:t>
            </a:r>
            <a:r>
              <a:rPr baseline="-25000" lang="en" sz="1900"/>
              <a:t> </a:t>
            </a:r>
            <a:r>
              <a:rPr lang="en" sz="1900"/>
              <a:t>as a statement comprising the program, with </a:t>
            </a:r>
            <a:r>
              <a:rPr b="1" lang="en" sz="1900"/>
              <a:t>x</a:t>
            </a:r>
            <a:r>
              <a:rPr b="1" baseline="-25000" lang="en" sz="1900"/>
              <a:t>0</a:t>
            </a:r>
            <a:r>
              <a:rPr baseline="-25000" lang="en" sz="1900"/>
              <a:t> </a:t>
            </a:r>
            <a:r>
              <a:rPr lang="en" sz="1900"/>
              <a:t>denoting the start statement. </a:t>
            </a:r>
            <a:endParaRPr baseline="-25000" sz="19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