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AB3A-BF7C-4266-805A-DD2D74BDF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562617-D3CF-498B-8D2A-F18106A6D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3B7AB-CD3C-4DDA-AE4D-794CCDDA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78A96-2B50-4DDB-B55E-7690F08D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79AA1-F8DB-4CA0-A8C3-BD82C053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9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C1612-7A2A-416F-AF22-B7E4FF3D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DE0143-18FE-4AC5-A34A-1FEBF1A8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E27FD-DFB2-4AA2-A68A-8F312002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C3ACF-7C68-4E6A-BEAD-7CA00833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2BF2E-5170-4C73-9464-BC6997DA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7CE4FB-B8F0-44C3-9084-3B8E6541B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46F61-B6F3-4EB1-A615-B82826EF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08DE2-8D79-4698-9610-9F933F13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A1460-21DE-425A-8D87-7B71568B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9FC12-A648-47B7-BBD7-89B40770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5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4FB39-719D-490E-8599-07B3D8D1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E8135-D83C-4ED6-BFAB-E04CBE41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CD311-C8AC-4E88-9D7E-07FAA863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745A0-F870-479D-A540-ACCA2E49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DAAFD-0427-49A4-B25D-E8ED5651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16EB-7D9C-4D03-A9E3-D40A71DF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7571B-139D-46C4-B255-914B9CF3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38E52-F1FC-41F7-BEA8-FC245FA9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3013D-4FF5-4276-8B16-6A7EF3B1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99AA6-01A1-4BBF-B023-EE268290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4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5E51C-7DF0-4CAD-800D-130358A5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AF67A-A37F-4528-821F-C63BDE820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3FE77B-B454-4F80-A699-60E49DD92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A0E07-F6AE-43C6-AA86-C5B200B9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1BC0C-1D9F-4E92-A402-2A040BB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44D79-6A2A-4C4B-BD4C-C2DD883B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4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E6D30-5B1A-4804-B0D3-7B71014A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8F0D6-1F09-45AA-A522-B4216EC5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E1F98-F29A-47AC-8354-04B4142DE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32C483-0255-49CC-83D9-DA60CEA7F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153405-964A-4E84-9D2D-BEE0B0B70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190281-ACAA-497C-8079-10BBA1BB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31AD25-7EE0-49B6-8733-6BAECD8F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DEBD79-B91B-45F0-98C7-2131885B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8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35E3-A52C-4145-AB3D-86AEA269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21B1F1-23BC-4A66-BC5F-F0008071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53E68-EB73-4A40-8C34-02E65C66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191588-6D66-48EE-B1BD-298B6E58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0E571B-BCC7-4E1F-9FB3-418100CD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4C9FE-EF05-4EA8-BE5E-9C79A17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A773D-C0EB-43A0-92C0-07B7D27A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7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288BE-5398-470C-86C1-D12962A0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736B0-FF0A-49F5-98E0-D29BEC4B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46126-87D3-42FF-8657-233569E8A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1E80A-308F-4D0E-8826-D29A5BD3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F1F63-5223-4B6E-B4CD-06C3219C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FA458-B659-4C9D-8DD3-8AE31282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1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C0462-39CC-4CF7-9045-91CAF6CC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1DCE7F-B830-45FD-9E66-D42F2A468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E20C4-5FF7-44AE-AF0B-58C04F7E4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AE711-2641-4568-9E03-CC3DD7FD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07CC4-7EB4-47C0-9B43-3E73FA7D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26A0E-BA79-46E1-86C9-01A51827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7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215B46-EB02-446D-A581-9F10ECDF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0861F-D672-4542-B54B-0FD24502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141B0-75D4-4D12-A0AD-1AF5C7433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902B-36A6-40A4-B326-4770B7028237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41161-CA2F-4781-9D23-534CBCC7A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61C33-1DC9-4915-B52E-0DE5EA5D7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0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D659E-DE1A-46C4-A250-2D3E5367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 – Knowledge Graph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11452A-B613-4AE5-8A8D-26B76647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4" y="2197468"/>
            <a:ext cx="11682472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8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9D86-8DCD-4057-8980-DCCE0DD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Intersection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9D36B9-AB2B-4814-828C-B5C5D897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29" y="1690688"/>
            <a:ext cx="5177854" cy="11178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0734F5-FF72-419A-B218-E2061A4A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69" y="1822844"/>
            <a:ext cx="3969082" cy="98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C0DB1CC9-0216-4092-8482-DD715F6B4B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4067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Why weighted?</a:t>
                </a:r>
              </a:p>
              <a:p>
                <a:r>
                  <a:rPr lang="en-US" altLang="zh-CN" dirty="0"/>
                  <a:t>My explanation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represents the model’s confidence for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C0DB1CC9-0216-4092-8482-DD715F6B4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40670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11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9D86-8DCD-4057-8980-DCCE0DD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Negation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EDDD5A-1E03-4F35-9C45-1FF434D9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/>
          <a:lstStyle/>
          <a:p>
            <a:r>
              <a:rPr lang="en-US" altLang="zh-CN" dirty="0"/>
              <a:t>We want regions of high density in output distribution to have low density in the input distribution.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0FD90E-FAB8-4576-9A9E-3ABD36A1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427" y="3332078"/>
            <a:ext cx="6151510" cy="21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8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ED9B5-163C-4884-AC47-C5B7713D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Negation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195B5-BEA2-4935-9C84-DE916E2F4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Why not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?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195B5-BEA2-4935-9C84-DE916E2F4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464D040-FB32-4447-9DBC-094C4F67C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4" y="1497937"/>
            <a:ext cx="4854361" cy="13107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EB582B-E0C3-4B11-98E7-6A6971A2B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83" t="-1317" r="64171" b="-2"/>
          <a:stretch/>
        </p:blipFill>
        <p:spPr>
          <a:xfrm>
            <a:off x="5463742" y="2070455"/>
            <a:ext cx="2575249" cy="5250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CEC041-7C2D-4152-B790-80B203E07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92" y="2686356"/>
            <a:ext cx="5763208" cy="39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818C-E382-4352-A5A6-9193AC1F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346D6A-D9D9-4416-8632-D648FAC3F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681"/>
          <a:stretch/>
        </p:blipFill>
        <p:spPr>
          <a:xfrm>
            <a:off x="135887" y="2230641"/>
            <a:ext cx="11627671" cy="20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9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400F-423C-462E-A63F-1E66BEC4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Union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EFFDDB-1C0A-4553-8708-67B071FBF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Disjunctive Normal Form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Only needs to deal with it as the last step.</a:t>
                </a:r>
              </a:p>
              <a:p>
                <a:pPr lvl="1"/>
                <a:r>
                  <a:rPr lang="en-US" altLang="zh-CN" dirty="0"/>
                  <a:t>But may result in exponential number of union operation.</a:t>
                </a:r>
              </a:p>
              <a:p>
                <a:r>
                  <a:rPr lang="en-US" altLang="zh-CN" dirty="0"/>
                  <a:t>De Morgan’s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Could be exponentially smaller than DNF.</a:t>
                </a:r>
              </a:p>
              <a:p>
                <a:pPr lvl="1"/>
                <a:r>
                  <a:rPr lang="en-US" altLang="zh-CN" dirty="0"/>
                  <a:t>Beta embedding can be at most bi-modal, thus there are some union-based queries that </a:t>
                </a:r>
                <a:r>
                  <a:rPr lang="en-US" altLang="zh-CN" dirty="0" err="1"/>
                  <a:t>BetaE</a:t>
                </a:r>
                <a:r>
                  <a:rPr lang="en-US" altLang="zh-CN" dirty="0"/>
                  <a:t> cannot model in theory.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EFFDDB-1C0A-4553-8708-67B071FBF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04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25BBA-CB9C-48A9-8125-050E010F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Beta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6EC7C-3341-41B1-9ECF-FD6430F3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1770F1-4805-4A8E-9E13-4AE3AC9F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5" y="1532067"/>
            <a:ext cx="10178393" cy="47911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F74E03-9C68-4BA5-BA4A-45EAB8C76E52}"/>
              </a:ext>
            </a:extLst>
          </p:cNvPr>
          <p:cNvSpPr txBox="1"/>
          <p:nvPr/>
        </p:nvSpPr>
        <p:spPr>
          <a:xfrm>
            <a:off x="7126190" y="6492875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This slide is credited to Shirly Chen’s presentation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13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F98AFAE-CE4F-3841-907B-FCD685D69E93}"/>
              </a:ext>
            </a:extLst>
          </p:cNvPr>
          <p:cNvSpPr txBox="1">
            <a:spLocks/>
          </p:cNvSpPr>
          <p:nvPr/>
        </p:nvSpPr>
        <p:spPr>
          <a:xfrm>
            <a:off x="384114" y="1199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28F005-E389-AB40-A06A-B8CEA53A9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89" y="1852783"/>
            <a:ext cx="10434167" cy="38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1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F98AFAE-CE4F-3841-907B-FCD685D69E93}"/>
              </a:ext>
            </a:extLst>
          </p:cNvPr>
          <p:cNvSpPr txBox="1">
            <a:spLocks/>
          </p:cNvSpPr>
          <p:nvPr/>
        </p:nvSpPr>
        <p:spPr>
          <a:xfrm>
            <a:off x="384114" y="1199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Experiments-EPFO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711A3E-4101-7440-B8C3-BE45C570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86" y="1145027"/>
            <a:ext cx="9740900" cy="2933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4BED6A-525C-5C4A-ABFA-DED49BCB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86" y="3933782"/>
            <a:ext cx="9816701" cy="28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F98AFAE-CE4F-3841-907B-FCD685D69E93}"/>
              </a:ext>
            </a:extLst>
          </p:cNvPr>
          <p:cNvSpPr txBox="1">
            <a:spLocks/>
          </p:cNvSpPr>
          <p:nvPr/>
        </p:nvSpPr>
        <p:spPr>
          <a:xfrm>
            <a:off x="637032" y="407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Experiments-Uncertainty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3FFB01-D38E-594D-A898-036D1B4D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20081"/>
            <a:ext cx="9753600" cy="2133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DD8DF3-9D5E-914D-B5A8-14F4535D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314353"/>
            <a:ext cx="9690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9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F98AFAE-CE4F-3841-907B-FCD685D69E93}"/>
              </a:ext>
            </a:extLst>
          </p:cNvPr>
          <p:cNvSpPr txBox="1">
            <a:spLocks/>
          </p:cNvSpPr>
          <p:nvPr/>
        </p:nvSpPr>
        <p:spPr>
          <a:xfrm>
            <a:off x="637032" y="407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Experiments-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/>
              <a:t>nswers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2A1C2F-F4AB-A146-8506-B583D7AE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962072"/>
            <a:ext cx="9321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2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B3766-531F-49A9-A44C-BC6F001F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 – First-order Logic 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7570A-E6C5-4F71-AB8F-DCA03281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30E1B-7961-45B2-B336-29F4E19A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4" y="1825625"/>
            <a:ext cx="11773920" cy="371888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977275-F2A9-4A38-B20F-EFA4B9BE16CD}"/>
              </a:ext>
            </a:extLst>
          </p:cNvPr>
          <p:cNvCxnSpPr/>
          <p:nvPr/>
        </p:nvCxnSpPr>
        <p:spPr>
          <a:xfrm>
            <a:off x="8640147" y="2463282"/>
            <a:ext cx="300445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9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B6378-7588-4484-80BF-8D37E848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 – Computation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0E89C-1D6E-4B50-AF65-48C100FF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Directed Acyclic Graph (DAG)</a:t>
            </a:r>
          </a:p>
          <a:p>
            <a:r>
              <a:rPr lang="en-US" altLang="zh-CN" dirty="0"/>
              <a:t>Three types of edges: relation projection, intersection, and negation.</a:t>
            </a:r>
          </a:p>
          <a:p>
            <a:pPr algn="l"/>
            <a:r>
              <a:rPr lang="en-US" altLang="zh-CN" dirty="0"/>
              <a:t>Demonstrates the computation process to answer the query.</a:t>
            </a:r>
          </a:p>
          <a:p>
            <a:pPr lvl="1"/>
            <a:r>
              <a:rPr lang="en-US" altLang="zh-CN" dirty="0"/>
              <a:t>Start from leaf nodes, and end at root node.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F717CC-EB3A-4276-96E5-DCFEC6020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86" y="4504258"/>
            <a:ext cx="4961050" cy="22328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5193FC-C44E-415B-A9E3-3CD0204DD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69" y="4001294"/>
            <a:ext cx="836748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7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E0451-CF25-4784-A8AD-144382D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 Embeddings for Entities and Queries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BE727-C930-4484-9563-BA41998F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order to model any FOL query, the desirable properties of the embedding include:</a:t>
            </a:r>
          </a:p>
          <a:p>
            <a:pPr lvl="1"/>
            <a:r>
              <a:rPr lang="en-US" altLang="zh-CN" dirty="0"/>
              <a:t>Naturally model uncertainty.</a:t>
            </a:r>
          </a:p>
          <a:p>
            <a:pPr lvl="1"/>
            <a:r>
              <a:rPr lang="en-US" altLang="zh-CN" dirty="0"/>
              <a:t>We can design logical/set operators (conjunction/intersection, negation/complement that are closed)</a:t>
            </a:r>
          </a:p>
          <a:p>
            <a:pPr lvl="2"/>
            <a:r>
              <a:rPr lang="en-US" altLang="zh-CN" dirty="0"/>
              <a:t>Operators can be combined in arbitrary ways</a:t>
            </a:r>
          </a:p>
          <a:p>
            <a:pPr lvl="2"/>
            <a:r>
              <a:rPr lang="en-US" altLang="zh-CN" dirty="0"/>
              <a:t>The representation remains at fixed space/time complexity and does not grow exponentially as additional operators are applied.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27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A4425-BE66-453B-A3FB-61DB2CCE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 Embeddings for Entities and Queries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3389-79F6-46E1-991E-FA0E5F96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Embed entities and queries into the same space using probabilistic embeddings with bounded support. Especially, they use beta distribution.</a:t>
            </a:r>
          </a:p>
          <a:p>
            <a:endParaRPr lang="en-US" altLang="zh-CN" dirty="0"/>
          </a:p>
          <a:p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The uncertainty of a Beta distribution can be measured by its differential entropy.</a:t>
            </a:r>
          </a:p>
          <a:p>
            <a:pPr lvl="1"/>
            <a:r>
              <a:rPr lang="en-US" altLang="zh-CN" dirty="0"/>
              <a:t>We can design closed logical operators (projection, intersection, negation) for Beta embedding.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528639-4BD9-498E-ACA6-992A8083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49" y="3169897"/>
            <a:ext cx="9701101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9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F16C8-D603-4B56-907D-CC205547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 Embeddings for Entities and Queries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0021DE-3EC6-4666-AF6E-4306C52FA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Beta distribution can be uniquely represented by its 2 parameters.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Each entity/query is represented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independent Beta distribution, which can be uniquely written as a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From the abstract level, each logical operation is performed on beta distribution, while on computation level, the operation is performed on the vector.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0021DE-3EC6-4666-AF6E-4306C52FA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EAB9B0F-EEB4-4AB4-9F91-B7864E5D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12" y="2712698"/>
            <a:ext cx="9701101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4CE3C-0E18-4972-A83E-FA5A46ED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Projection 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0BFAD4-2F93-4632-B1FC-17A124FBD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779" y="3078449"/>
            <a:ext cx="2664183" cy="701101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9EFF5A-910C-4575-AA6B-D1B297EA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3" y="1940114"/>
            <a:ext cx="11697714" cy="70110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21E2CFC-3981-41C4-95BB-10334A6831AE}"/>
              </a:ext>
            </a:extLst>
          </p:cNvPr>
          <p:cNvCxnSpPr>
            <a:cxnSpLocks/>
          </p:cNvCxnSpPr>
          <p:nvPr/>
        </p:nvCxnSpPr>
        <p:spPr>
          <a:xfrm flipH="1">
            <a:off x="6568729" y="2890641"/>
            <a:ext cx="690465" cy="3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5F8A98A-1842-4F09-A884-EB8D14DFA313}"/>
              </a:ext>
            </a:extLst>
          </p:cNvPr>
          <p:cNvSpPr txBox="1"/>
          <p:nvPr/>
        </p:nvSpPr>
        <p:spPr>
          <a:xfrm>
            <a:off x="7259194" y="2675166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Beta distribution for input entity set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B1B287-147D-4998-9B3F-998CF8E357DB}"/>
              </a:ext>
            </a:extLst>
          </p:cNvPr>
          <p:cNvCxnSpPr>
            <a:cxnSpLocks/>
          </p:cNvCxnSpPr>
          <p:nvPr/>
        </p:nvCxnSpPr>
        <p:spPr>
          <a:xfrm>
            <a:off x="3904547" y="2932683"/>
            <a:ext cx="590918" cy="34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2193910-128E-41ED-8E1C-7DCA02629CD9}"/>
              </a:ext>
            </a:extLst>
          </p:cNvPr>
          <p:cNvSpPr txBox="1"/>
          <p:nvPr/>
        </p:nvSpPr>
        <p:spPr>
          <a:xfrm>
            <a:off x="1300043" y="2581262"/>
            <a:ext cx="41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Beta distribution for output entity set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142CA4-D0D8-4E4C-9CF1-225DDAB86261}"/>
                  </a:ext>
                </a:extLst>
              </p:cNvPr>
              <p:cNvSpPr txBox="1"/>
              <p:nvPr/>
            </p:nvSpPr>
            <p:spPr>
              <a:xfrm>
                <a:off x="436147" y="3813503"/>
                <a:ext cx="111890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Each relationship has a transformation neural network.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may contain a large set of entities, but we represent them as a single fixed-size vector, which is scalable.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142CA4-D0D8-4E4C-9CF1-225DDAB8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7" y="3813503"/>
                <a:ext cx="11189077" cy="1200329"/>
              </a:xfrm>
              <a:prstGeom prst="rect">
                <a:avLst/>
              </a:prstGeom>
              <a:blipFill>
                <a:blip r:embed="rId4"/>
                <a:stretch>
                  <a:fillRect l="-763" t="-3571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66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9D86-8DCD-4057-8980-DCCE0DD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Intersection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9D36B9-AB2B-4814-828C-B5C5D897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29" y="1690688"/>
            <a:ext cx="5177854" cy="11178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0734F5-FF72-419A-B218-E2061A4A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69" y="1822844"/>
            <a:ext cx="3969082" cy="9856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675308-A8FA-4962-86D1-F6F078A0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481" y="3174707"/>
            <a:ext cx="8294629" cy="27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4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9D86-8DCD-4057-8980-DCCE0DD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Intersection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9D36B9-AB2B-4814-828C-B5C5D897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29" y="1690688"/>
            <a:ext cx="5177854" cy="11178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0734F5-FF72-419A-B218-E2061A4A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69" y="1822844"/>
            <a:ext cx="3969082" cy="98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C0DB1CC9-0216-4092-8482-DD715F6B4B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4067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The effective support (area with high probability density) of the resulting distribution approximates the intersection of the effective support of the input distributions.</a:t>
                </a:r>
              </a:p>
              <a:p>
                <a:r>
                  <a:rPr lang="en-US" altLang="zh-CN" dirty="0"/>
                  <a:t>The operator is commutative.</a:t>
                </a:r>
              </a:p>
              <a:p>
                <a:r>
                  <a:rPr lang="en-US" altLang="zh-CN" dirty="0"/>
                  <a:t>The resulting distribution is still Beta distribution with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C0DB1CC9-0216-4092-8482-DD715F6B4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40670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EA2EA68-CC21-44B1-8716-90495415E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197" y="5299042"/>
            <a:ext cx="5235394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510</Words>
  <Application>Microsoft Macintosh PowerPoint</Application>
  <PresentationFormat>宽屏</PresentationFormat>
  <Paragraphs>59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Preliminaries – Knowledge Graph</vt:lpstr>
      <vt:lpstr>Preliminaries – First-order Logic Query</vt:lpstr>
      <vt:lpstr>Preliminaries – Computation Graph</vt:lpstr>
      <vt:lpstr>Beta Embeddings for Entities and Queries</vt:lpstr>
      <vt:lpstr>Beta Embeddings for Entities and Queries</vt:lpstr>
      <vt:lpstr>Beta Embeddings for Entities and Queries</vt:lpstr>
      <vt:lpstr>Probabilistic Logical Operators: Projection </vt:lpstr>
      <vt:lpstr>Probabilistic Logical Operators: Intersection </vt:lpstr>
      <vt:lpstr>Probabilistic Logical Operators: Intersection </vt:lpstr>
      <vt:lpstr>Probabilistic Logical Operators: Intersection </vt:lpstr>
      <vt:lpstr>Probabilistic Logical Operators: Negation </vt:lpstr>
      <vt:lpstr>Probabilistic Logical Operators: Negation </vt:lpstr>
      <vt:lpstr>Probabilistic Logical Operators</vt:lpstr>
      <vt:lpstr>Probabilistic Logical Operators: Union</vt:lpstr>
      <vt:lpstr>Learning Beta Embedding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秦 宗岳</dc:creator>
  <cp:lastModifiedBy>Microsoft Office User</cp:lastModifiedBy>
  <cp:revision>40</cp:revision>
  <dcterms:created xsi:type="dcterms:W3CDTF">2021-01-22T07:28:46Z</dcterms:created>
  <dcterms:modified xsi:type="dcterms:W3CDTF">2021-01-26T17:36:58Z</dcterms:modified>
</cp:coreProperties>
</file>