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C28EAA-370B-441C-A1E0-F2263CCCC74E}">
  <a:tblStyle styleId="{8CC28EAA-370B-441C-A1E0-F2263CCCC7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78d2d614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78d2d614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78d2d614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78d2d614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78d2d614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78d2d614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78d2d614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78d2d614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75e0b309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75e0b309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70bf675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70bf675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78d2d614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78d2d614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75e0b309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75e0b309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75e0b309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75e0b309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75e0b309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75e0b309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8d2d614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8d2d614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75e0b309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75e0b309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a8238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fa8238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fa82389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fa82389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fa82389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fa82389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fa823894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fa82389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fa82389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fa82389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fa823894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fa823894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fa823894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fa823894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fa82389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fa82389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fa823894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fa823894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9531f1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79531f1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70bf675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70bf675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fa82389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fa82389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fa823894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fa823894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fa823894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fa823894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fa823894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fa823894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79531f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79531f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fa8238d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fa8238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79531f1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79531f1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79531f1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79531f1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75e0b30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75e0b30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75e0b30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75e0b30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70bf6755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70bf675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75e0b30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75e0b30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form of φf (·) can simply be the truth value of the logic formula f. For instance, if the formula is f(c, c0 ) := ¬S(c)∨¬F(c, c0 )∨S(c 0 ), then φf (c, c0 ) can simply take value 1 when f(c, c0 ) is true and 0 otherwise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75e0b309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75e0b309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51.png"/><Relationship Id="rId6" Type="http://schemas.openxmlformats.org/officeDocument/2006/relationships/hyperlink" Target="https://www.cs.cmu.edu/~epxing/Class/10708-17/notes-17/10708-scribe-lecture13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Relationship Id="rId10" Type="http://schemas.openxmlformats.org/officeDocument/2006/relationships/image" Target="../media/image47.png"/><Relationship Id="rId9" Type="http://schemas.openxmlformats.org/officeDocument/2006/relationships/image" Target="../media/image55.png"/><Relationship Id="rId5" Type="http://schemas.openxmlformats.org/officeDocument/2006/relationships/image" Target="../media/image43.png"/><Relationship Id="rId6" Type="http://schemas.openxmlformats.org/officeDocument/2006/relationships/image" Target="../media/image50.png"/><Relationship Id="rId7" Type="http://schemas.openxmlformats.org/officeDocument/2006/relationships/image" Target="../media/image52.png"/><Relationship Id="rId8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9.png"/><Relationship Id="rId5" Type="http://schemas.openxmlformats.org/officeDocument/2006/relationships/image" Target="../media/image48.png"/><Relationship Id="rId6" Type="http://schemas.openxmlformats.org/officeDocument/2006/relationships/image" Target="../media/image53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9.png"/><Relationship Id="rId4" Type="http://schemas.openxmlformats.org/officeDocument/2006/relationships/image" Target="../media/image67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7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5.png"/><Relationship Id="rId4" Type="http://schemas.openxmlformats.org/officeDocument/2006/relationships/image" Target="../media/image64.png"/><Relationship Id="rId5" Type="http://schemas.openxmlformats.org/officeDocument/2006/relationships/image" Target="../media/image6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0.png"/><Relationship Id="rId4" Type="http://schemas.openxmlformats.org/officeDocument/2006/relationships/image" Target="../media/image68.png"/><Relationship Id="rId5" Type="http://schemas.openxmlformats.org/officeDocument/2006/relationships/image" Target="../media/image8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5.png"/><Relationship Id="rId4" Type="http://schemas.openxmlformats.org/officeDocument/2006/relationships/image" Target="../media/image74.png"/><Relationship Id="rId5" Type="http://schemas.openxmlformats.org/officeDocument/2006/relationships/image" Target="../media/image66.png"/><Relationship Id="rId6" Type="http://schemas.openxmlformats.org/officeDocument/2006/relationships/image" Target="../media/image7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11" Type="http://schemas.openxmlformats.org/officeDocument/2006/relationships/image" Target="../media/image27.png"/><Relationship Id="rId10" Type="http://schemas.openxmlformats.org/officeDocument/2006/relationships/image" Target="../media/image23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4292E"/>
                </a:solidFill>
                <a:highlight>
                  <a:srgbClr val="FFFFFF"/>
                </a:highlight>
              </a:rPr>
              <a:t> Efficient Probabilistic Logic Reasoning with Graph Neural Networks</a:t>
            </a:r>
            <a:endParaRPr b="1" sz="6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Boyuan 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Haochen 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Jingyue Shen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Logic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Pros: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1) I</a:t>
            </a:r>
            <a:r>
              <a:rPr lang="en" sz="1400"/>
              <a:t>ncorporate l</a:t>
            </a:r>
            <a:r>
              <a:rPr lang="en" sz="1400"/>
              <a:t>ogic rules as prior knowledge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2) Allow MLN to generalize in tasks with small amount of labeled data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Inference in MLN is computationally intensive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GNN-based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Pros: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1) Can achieve good performance with sufficient labeled data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1) </a:t>
            </a:r>
            <a:r>
              <a:rPr lang="en" sz="1400"/>
              <a:t>Long-tail nature of knowledge graph leads to data scarcity problem among long-tail relations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</a:t>
            </a:r>
            <a:r>
              <a:rPr lang="en" sz="1400"/>
              <a:t>ong-tail property:  a large portion of the relations in only a few triplets.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which is data-driven yet can still exploit the prior knowledge encoded in logic rules.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self-designed GNN as the inference module to make MLN’s inference efficient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611200" y="1786600"/>
            <a:ext cx="7785600" cy="85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630000" y="1307025"/>
            <a:ext cx="4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MLN - </a:t>
            </a:r>
            <a:r>
              <a:rPr lang="en"/>
              <a:t>trained with variational EM framework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4870800" y="1883350"/>
            <a:ext cx="3309900" cy="66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M-step (learning)</a:t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953625" y="1909650"/>
            <a:ext cx="3080400" cy="66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E-step (inference)</a:t>
            </a:r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 flipH="1" rot="10800000">
            <a:off x="2548250" y="2416625"/>
            <a:ext cx="169200" cy="12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 txBox="1"/>
          <p:nvPr/>
        </p:nvSpPr>
        <p:spPr>
          <a:xfrm>
            <a:off x="1476300" y="3762225"/>
            <a:ext cx="344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GNN to approximate the posterior distribution  P(H|O)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objective for MLN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optimizing the log-likelihood of all the observed facts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the variational evidence lower bound (ELBO) of the data log-likelihood: 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 variational posterior distribution of the latent variables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-- joint distribution modeled by MLN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625" y="1201075"/>
            <a:ext cx="1294625" cy="3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525" y="3900950"/>
            <a:ext cx="939950" cy="2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5" y="2894252"/>
            <a:ext cx="9144002" cy="57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4224" y="4378875"/>
            <a:ext cx="914958" cy="3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Derivation of lower bound</a:t>
            </a:r>
            <a:endParaRPr sz="25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f(E[X]) &gt;= E[f(X)] (Jensens Inequality)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50" y="1936050"/>
            <a:ext cx="4556899" cy="2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EM framework for MLN 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225" y="1309650"/>
            <a:ext cx="5815400" cy="47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8"/>
          <p:cNvCxnSpPr/>
          <p:nvPr/>
        </p:nvCxnSpPr>
        <p:spPr>
          <a:xfrm rot="10800000">
            <a:off x="6356600" y="1711475"/>
            <a:ext cx="93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8"/>
          <p:cNvSpPr txBox="1"/>
          <p:nvPr/>
        </p:nvSpPr>
        <p:spPr>
          <a:xfrm>
            <a:off x="5209325" y="2820925"/>
            <a:ext cx="314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E-step: Infer the posterior distribution of the latent variables, where P</a:t>
            </a:r>
            <a:r>
              <a:rPr baseline="-25000" lang="en"/>
              <a:t>w</a:t>
            </a:r>
            <a:r>
              <a:rPr lang="en"/>
              <a:t> is fixed and Q</a:t>
            </a:r>
            <a:r>
              <a:rPr baseline="-25000" lang="en"/>
              <a:t>θ</a:t>
            </a:r>
            <a:r>
              <a:rPr lang="en"/>
              <a:t> is optimized to minimize the KL divergence between Q</a:t>
            </a:r>
            <a:r>
              <a:rPr baseline="-25000" lang="en"/>
              <a:t>θ</a:t>
            </a:r>
            <a:r>
              <a:rPr lang="en"/>
              <a:t> (H|O) and P</a:t>
            </a:r>
            <a:r>
              <a:rPr baseline="-25000" lang="en"/>
              <a:t>w</a:t>
            </a:r>
            <a:r>
              <a:rPr lang="en"/>
              <a:t> (H|O)</a:t>
            </a: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 flipH="1" rot="10800000">
            <a:off x="2529425" y="1645600"/>
            <a:ext cx="1767600" cy="11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8"/>
          <p:cNvSpPr txBox="1"/>
          <p:nvPr/>
        </p:nvSpPr>
        <p:spPr>
          <a:xfrm>
            <a:off x="827475" y="2820925"/>
            <a:ext cx="355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M-step: learn the weights of the logic formulae in MLN, where Q</a:t>
            </a:r>
            <a:r>
              <a:rPr baseline="-25000" lang="en"/>
              <a:t>θ</a:t>
            </a:r>
            <a:r>
              <a:rPr lang="en"/>
              <a:t> is fixed and P</a:t>
            </a:r>
            <a:r>
              <a:rPr baseline="-25000" lang="en"/>
              <a:t>w</a:t>
            </a:r>
            <a:r>
              <a:rPr lang="en"/>
              <a:t> is optimized to maximize the data log-likelihood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</a:t>
            </a:r>
            <a:r>
              <a:rPr lang="en"/>
              <a:t>ariational EM algorithm E-step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 mean-field variational distribution to approximate the posterior distribution, each unobserved ground predicate inferred as follows: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        -- factorized distribution (follow bernoulli distribution)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is parameterized using ExpressGNN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475" y="1959100"/>
            <a:ext cx="46958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838" y="2517775"/>
            <a:ext cx="964507" cy="2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675" y="2983500"/>
            <a:ext cx="320052" cy="2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448075" y="4001900"/>
            <a:ext cx="536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variational inference: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https://www.cs.cmu.edu/~epxing/Class/10708-17/notes-17/10708-scribe-lecture13.pdf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E-step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parameterization,                             can be rewritten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400" y="1274100"/>
            <a:ext cx="1513725" cy="2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64202"/>
            <a:ext cx="9143999" cy="70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E-step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50"/>
              <a:t>Problem: intractable computational cost</a:t>
            </a:r>
            <a:endParaRPr sz="6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50"/>
              <a:t>Solution: </a:t>
            </a:r>
            <a:endParaRPr sz="6550"/>
          </a:p>
          <a:p>
            <a:pPr indent="-33258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550"/>
              <a:t>The author uses mini-batches of ground formulae </a:t>
            </a:r>
            <a:endParaRPr sz="6550"/>
          </a:p>
          <a:p>
            <a:pPr indent="-33258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550"/>
              <a:t>In each optimization iteration</a:t>
            </a:r>
            <a:endParaRPr sz="6550"/>
          </a:p>
          <a:p>
            <a:pPr indent="-3325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550"/>
              <a:t>Sample a batch of ground formulae</a:t>
            </a:r>
            <a:endParaRPr sz="6550"/>
          </a:p>
          <a:p>
            <a:pPr indent="-3325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550"/>
              <a:t>For each formulae sampled, compute the objective w.r.t involved latent variables</a:t>
            </a:r>
            <a:endParaRPr sz="6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550"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50" y="1245225"/>
            <a:ext cx="7983249" cy="6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498375" y="1147175"/>
            <a:ext cx="1363500" cy="85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5144425" y="1080875"/>
            <a:ext cx="751200" cy="85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31"/>
          <p:cNvCxnSpPr/>
          <p:nvPr/>
        </p:nvCxnSpPr>
        <p:spPr>
          <a:xfrm rot="10800000">
            <a:off x="1889900" y="1927600"/>
            <a:ext cx="5361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1"/>
          <p:cNvSpPr txBox="1"/>
          <p:nvPr/>
        </p:nvSpPr>
        <p:spPr>
          <a:xfrm>
            <a:off x="1567400" y="2039500"/>
            <a:ext cx="258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over all formula and all possible assignment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5144425" y="2017850"/>
            <a:ext cx="258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over all assignments to latent variables</a:t>
            </a:r>
            <a:endParaRPr/>
          </a:p>
        </p:txBody>
      </p:sp>
      <p:cxnSp>
        <p:nvCxnSpPr>
          <p:cNvPr id="226" name="Google Shape;226;p31"/>
          <p:cNvCxnSpPr/>
          <p:nvPr/>
        </p:nvCxnSpPr>
        <p:spPr>
          <a:xfrm rot="10800000">
            <a:off x="5961550" y="1795975"/>
            <a:ext cx="27270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1792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- knowledge graph &amp; MLN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E step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task have sufficient label data, add supervised learning objective to enhance the inference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complementary to ELBO on predicates that are not well covered by logic rules but have enough observed facts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 overall objective function is  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75" y="1932413"/>
            <a:ext cx="53911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575" y="4173500"/>
            <a:ext cx="5525650" cy="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M step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weights of logic formulae in MLN with                  fixed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is no longer a constant, and has exponential number of terms, so is intractable to directly optimize the ELBO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pseudo-log-likelihood: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optimization goal becomes: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-- </a:t>
            </a:r>
            <a:r>
              <a:rPr lang="en"/>
              <a:t>Makarov</a:t>
            </a:r>
            <a:r>
              <a:rPr lang="en"/>
              <a:t> blanket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100" y="1705050"/>
            <a:ext cx="1067672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75" y="1998700"/>
            <a:ext cx="635438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0" y="3266763"/>
            <a:ext cx="76962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4750" y="3943050"/>
            <a:ext cx="819332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6700" y="3943050"/>
            <a:ext cx="503025" cy="2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8625" y="1081050"/>
            <a:ext cx="5815400" cy="4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64775" y="2633950"/>
            <a:ext cx="2049118" cy="3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8725" y="2291325"/>
            <a:ext cx="1048319" cy="3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M step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formula   that connects        to its Markov blanket, optimize weight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gradient descent, with the derivative: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 = 0 or 1, if         is observed 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 = 		  , otherwise</a:t>
            </a:r>
            <a:br>
              <a:rPr lang="en"/>
            </a:b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20" y="1292238"/>
            <a:ext cx="104730" cy="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175" y="1275313"/>
            <a:ext cx="422375" cy="2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1325" y="1309153"/>
            <a:ext cx="276423" cy="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213" y="2000650"/>
            <a:ext cx="8422775" cy="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8800" y="2525400"/>
            <a:ext cx="622975" cy="2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0250" y="2525400"/>
            <a:ext cx="481917" cy="2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8425" y="2991150"/>
            <a:ext cx="711525" cy="2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ExpressGNN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have a expressive and efficient network to approximate true posterior distribution in step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ExpressGNN involve three parts: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</a:t>
            </a:r>
            <a:r>
              <a:rPr lang="en"/>
              <a:t>anilla graph neural network (GNN)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tunable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uses the embeddings to define the variational posterior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375" y="2731600"/>
            <a:ext cx="2460920" cy="19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Vanilla </a:t>
            </a:r>
            <a:r>
              <a:rPr lang="en"/>
              <a:t>GNN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311700" y="1152475"/>
            <a:ext cx="477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uild a GNN on the knowledge graph       , which is much smaller than MLN.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         are shared across the entire graph and independent of # of entities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GNN is a compact model with           parameters given d dimensional embeddings</a:t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325" y="1257825"/>
            <a:ext cx="32087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012" y="1152475"/>
            <a:ext cx="414746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500" y="1908075"/>
            <a:ext cx="2389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0525" y="1908076"/>
            <a:ext cx="27799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6375" y="2816400"/>
            <a:ext cx="56663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Step 2: Add tunable weights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entity in the KG, augment its GNN embedding with a tunable embedding ----         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tunable embeddings increase the expressiveness of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parameters in tunable embeddings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150" y="1566125"/>
            <a:ext cx="809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675" y="1566125"/>
            <a:ext cx="115639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5650" y="2225775"/>
            <a:ext cx="76572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Step 3: Calculate posterior</a:t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variational posterior defined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parameters in     is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825" y="1776025"/>
            <a:ext cx="412982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800" y="2674700"/>
            <a:ext cx="24852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1850" y="2674700"/>
            <a:ext cx="85669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ExpressGNN</a:t>
            </a:r>
            <a:endParaRPr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ompact GNN assigns similar embeddings to similar entities in the KG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Expressive tunable embeddings allows encoding of entity specific information beyond graph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number of trainable parameters is                     , and by controlling d and k, we can control the trade-off between compactness and expressiveness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700" y="2188150"/>
            <a:ext cx="123150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the tunable embedding</a:t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311700" y="1000075"/>
            <a:ext cx="85206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anilla GNN produces the same embedding for some nodes that should be distinguished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example given two predicates (Friend: F(·, ·), Like: L(·, ·)), and one formula (F(c, c′ ) ⇒ L(c, c′ )):</a:t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663" y="1730750"/>
            <a:ext cx="397192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419800" y="1935075"/>
            <a:ext cx="45588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 and B have opposite relations with E, but GNN will produce same embedding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           and              have different posteriors, but they get same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ExpressGNN avoid this problem by allowing additional tunable embeddings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75" y="2976500"/>
            <a:ext cx="797428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125" y="2992250"/>
            <a:ext cx="797425" cy="26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500" y="3321600"/>
            <a:ext cx="1191765" cy="2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ExpressGNN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Efficient</a:t>
            </a:r>
            <a:r>
              <a:rPr lang="en"/>
              <a:t>: works on the knowledge graph, instead of the huge MLN grounding graph, more efficient than the existing MLN inference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Compact</a:t>
            </a:r>
            <a:r>
              <a:rPr lang="en"/>
              <a:t>: the GNN model with shared parameters can be very memory efficient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Expressive</a:t>
            </a:r>
            <a:r>
              <a:rPr lang="en"/>
              <a:t>: the GNN model can capture structure knowledge in the knowledge graph, and the tunable embeddings can encode entity-specific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Generalizable</a:t>
            </a:r>
            <a:r>
              <a:rPr lang="en"/>
              <a:t>: with the GNN embeddings, ExpressGNN may generalize to new entities or even different but related knowledge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522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Benchmark datasets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UW-CSE , Cora, synthetic Kinship datasets, and FB15K-237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General settings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Linux machine with RTX 2080 </a:t>
            </a:r>
            <a:r>
              <a:rPr lang="en"/>
              <a:t>Ti, Intel Xeon Silver 4116 and 256GB 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Hyperparameters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 0.0005 as the initial learning rate, and decay it by half for every 10 epochs without improvement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two-layer MLP with ReLU activation function for each embedding update step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MLP parameters is different for steps, edge types and direction of embedding aggregation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 </a:t>
            </a:r>
            <a:endParaRPr/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8413"/>
            <a:ext cx="8839200" cy="192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</a:t>
            </a:r>
            <a:r>
              <a:rPr lang="en"/>
              <a:t> </a:t>
            </a:r>
            <a:endParaRPr/>
          </a:p>
        </p:txBody>
      </p:sp>
      <p:pic>
        <p:nvPicPr>
          <p:cNvPr id="339" name="Google Shape;3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7050"/>
            <a:ext cx="8839198" cy="21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 </a:t>
            </a:r>
            <a:endParaRPr/>
          </a:p>
        </p:txBody>
      </p: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263" y="1353775"/>
            <a:ext cx="5895475" cy="34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 </a:t>
            </a:r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75" y="1078275"/>
            <a:ext cx="78552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870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362" name="Google Shape;36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1. What is a potential problem for applying GNN-based methods on knowledge graphs? (single choice)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There is no potential problem. GNN can perform well on all graph-related problems.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Long-tail nature of Knowledge Graph makes applying GNN hard since GNN requires sufficient labeled instances to achieve good performance.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Unobserved features in Knowledge Graph could never be learned by any neural network through any means.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2. Which of the following is true about Markov Logic Network(MLN)? (single choice)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Inference in MLN is computationally intense.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The MLN structure is normally sparser than knowledge graph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a and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 In regards to ExpressGNN, at which step is the GNN used in variational EM for Markov Logic Network(MLN)? (single choice)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E step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M step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1870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1792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is a tuple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                         -- set of entities/constants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                         -- set of relations/predicates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                               -- set of observed facts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2104" t="13815"/>
          <a:stretch/>
        </p:blipFill>
        <p:spPr>
          <a:xfrm>
            <a:off x="875200" y="1733000"/>
            <a:ext cx="1798325" cy="2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775" y="1240875"/>
            <a:ext cx="1618504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00" y="2227625"/>
            <a:ext cx="449500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477" y="2187888"/>
            <a:ext cx="1254036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4750" y="2682050"/>
            <a:ext cx="1719215" cy="2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1792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</a:t>
            </a:r>
            <a:r>
              <a:rPr lang="en"/>
              <a:t>edicate is a logic function                                  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--    have relation with      (asymmetric)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Ground predicate is predicate with a set of entities assigned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              -- assignment (            →       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ground predicate ≡ binary random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bserved fact is truth value {0, 1} assigned to a ground predicate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725" y="1250000"/>
            <a:ext cx="2140388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50" y="1702600"/>
            <a:ext cx="653717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700" y="1748163"/>
            <a:ext cx="193100" cy="1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3025" y="1642300"/>
            <a:ext cx="287100" cy="3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5825" y="2671688"/>
            <a:ext cx="1143216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1125" y="2671688"/>
            <a:ext cx="673490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5350" y="2671700"/>
            <a:ext cx="542010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5825" y="3862225"/>
            <a:ext cx="1648106" cy="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6240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-- constant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-- observed facts (factor)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-- a set of edge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725" y="1256575"/>
            <a:ext cx="2381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125" y="1256575"/>
            <a:ext cx="16859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050" y="1709150"/>
            <a:ext cx="217906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725" y="2181425"/>
            <a:ext cx="284225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6563" y="2653700"/>
            <a:ext cx="232548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7213" y="1532788"/>
            <a:ext cx="46767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11700" y="1132588"/>
            <a:ext cx="62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knowledge base     represented by a bipartite graph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Logic Networks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7212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MLNs use logic formulae to define potential functions in undirected graphical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l</a:t>
            </a:r>
            <a:r>
              <a:rPr lang="en"/>
              <a:t>ogic formulae --                                           defined by composition of predicates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Example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100" y="1717000"/>
            <a:ext cx="256333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625" y="2571738"/>
            <a:ext cx="41148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7387" y="2991225"/>
            <a:ext cx="3709225" cy="17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7825" y="2571751"/>
            <a:ext cx="103095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Logic Networks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MLN can be represented as a joint distribution over all observed facts O and unobserved facts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-- observed facts,     -- unobserved facts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		-- assignment (similar to KG)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 		      	-- entire collection of consistent assignments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 -  potential function defined by a formula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  -- confidence score of formula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  -- partition function summing over all ground predicates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38" y="3027863"/>
            <a:ext cx="1143216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663" y="3435149"/>
            <a:ext cx="1679011" cy="2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775" y="1814813"/>
            <a:ext cx="54864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9550" y="2698275"/>
            <a:ext cx="2065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9475" y="2698275"/>
            <a:ext cx="237123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8">
            <a:alphaModFix/>
          </a:blip>
          <a:srcRect b="12311" l="0" r="0" t="0"/>
          <a:stretch/>
        </p:blipFill>
        <p:spPr>
          <a:xfrm>
            <a:off x="1015550" y="3903600"/>
            <a:ext cx="479050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8338" y="3852388"/>
            <a:ext cx="206525" cy="30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39560" y="4295838"/>
            <a:ext cx="341478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85813" y="4210813"/>
            <a:ext cx="206525" cy="30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94775" y="4629125"/>
            <a:ext cx="431046" cy="2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KG vs MLN</a:t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417900" y="12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{8CC28EAA-370B-441C-A1E0-F2263CCCC74E}</a:tableStyleId>
              </a:tblPr>
              <a:tblGrid>
                <a:gridCol w="3833300"/>
                <a:gridCol w="4581100"/>
              </a:tblGrid>
              <a:tr h="6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Knowledge graphs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1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parse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edges linear to the number of entities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enser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edges high-order polynomials to the number of entities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nodes can be quadratic or more to the number of entities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