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9906000" cy="6858000" type="A4"/>
  <p:notesSz cx="9906000" cy="6858000"/>
  <p:embeddedFontLst>
    <p:embeddedFont>
      <p:font typeface="VNI-Helve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3742" y="114045"/>
            <a:ext cx="833851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61999"/>
            <a:ext cx="705612" cy="6096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742" y="83565"/>
            <a:ext cx="386270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065" y="3190328"/>
            <a:ext cx="4262120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742" y="114045"/>
            <a:ext cx="2058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NỘI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DUNG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3338" y="2696210"/>
            <a:ext cx="8590280" cy="1551940"/>
            <a:chOff x="1053338" y="2696210"/>
            <a:chExt cx="8590280" cy="15519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2516" y="3019044"/>
              <a:ext cx="7800594" cy="10035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73936" y="2964180"/>
              <a:ext cx="7787640" cy="989330"/>
            </a:xfrm>
            <a:custGeom>
              <a:avLst/>
              <a:gdLst/>
              <a:ahLst/>
              <a:cxnLst/>
              <a:rect l="l" t="t" r="r" b="b"/>
              <a:pathLst>
                <a:path w="7787640" h="989329">
                  <a:moveTo>
                    <a:pt x="7622794" y="0"/>
                  </a:moveTo>
                  <a:lnTo>
                    <a:pt x="164845" y="0"/>
                  </a:lnTo>
                  <a:lnTo>
                    <a:pt x="121017" y="5887"/>
                  </a:lnTo>
                  <a:lnTo>
                    <a:pt x="81637" y="22502"/>
                  </a:lnTo>
                  <a:lnTo>
                    <a:pt x="48275" y="48275"/>
                  </a:lnTo>
                  <a:lnTo>
                    <a:pt x="22502" y="81637"/>
                  </a:lnTo>
                  <a:lnTo>
                    <a:pt x="5887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7" y="868058"/>
                  </a:lnTo>
                  <a:lnTo>
                    <a:pt x="22502" y="907438"/>
                  </a:lnTo>
                  <a:lnTo>
                    <a:pt x="48275" y="940800"/>
                  </a:lnTo>
                  <a:lnTo>
                    <a:pt x="81637" y="966573"/>
                  </a:lnTo>
                  <a:lnTo>
                    <a:pt x="121017" y="983188"/>
                  </a:lnTo>
                  <a:lnTo>
                    <a:pt x="164845" y="989076"/>
                  </a:lnTo>
                  <a:lnTo>
                    <a:pt x="7622794" y="989076"/>
                  </a:lnTo>
                  <a:lnTo>
                    <a:pt x="7666622" y="983188"/>
                  </a:lnTo>
                  <a:lnTo>
                    <a:pt x="7706002" y="966573"/>
                  </a:lnTo>
                  <a:lnTo>
                    <a:pt x="7739364" y="940800"/>
                  </a:lnTo>
                  <a:lnTo>
                    <a:pt x="7765137" y="907438"/>
                  </a:lnTo>
                  <a:lnTo>
                    <a:pt x="7781752" y="868058"/>
                  </a:lnTo>
                  <a:lnTo>
                    <a:pt x="7787640" y="824230"/>
                  </a:lnTo>
                  <a:lnTo>
                    <a:pt x="7787640" y="164846"/>
                  </a:lnTo>
                  <a:lnTo>
                    <a:pt x="7781752" y="121017"/>
                  </a:lnTo>
                  <a:lnTo>
                    <a:pt x="7765137" y="81637"/>
                  </a:lnTo>
                  <a:lnTo>
                    <a:pt x="7739364" y="48275"/>
                  </a:lnTo>
                  <a:lnTo>
                    <a:pt x="7706002" y="22502"/>
                  </a:lnTo>
                  <a:lnTo>
                    <a:pt x="7666622" y="5887"/>
                  </a:lnTo>
                  <a:lnTo>
                    <a:pt x="762279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936" y="2964180"/>
              <a:ext cx="7787640" cy="989330"/>
            </a:xfrm>
            <a:custGeom>
              <a:avLst/>
              <a:gdLst/>
              <a:ahLst/>
              <a:cxnLst/>
              <a:rect l="l" t="t" r="r" b="b"/>
              <a:pathLst>
                <a:path w="7787640" h="989329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5" y="0"/>
                  </a:lnTo>
                  <a:lnTo>
                    <a:pt x="7622794" y="0"/>
                  </a:lnTo>
                  <a:lnTo>
                    <a:pt x="7666622" y="5887"/>
                  </a:lnTo>
                  <a:lnTo>
                    <a:pt x="7706002" y="22502"/>
                  </a:lnTo>
                  <a:lnTo>
                    <a:pt x="7739364" y="48275"/>
                  </a:lnTo>
                  <a:lnTo>
                    <a:pt x="7765137" y="81637"/>
                  </a:lnTo>
                  <a:lnTo>
                    <a:pt x="7781752" y="121017"/>
                  </a:lnTo>
                  <a:lnTo>
                    <a:pt x="7787640" y="164846"/>
                  </a:lnTo>
                  <a:lnTo>
                    <a:pt x="7787640" y="824230"/>
                  </a:lnTo>
                  <a:lnTo>
                    <a:pt x="7781752" y="868058"/>
                  </a:lnTo>
                  <a:lnTo>
                    <a:pt x="7765137" y="907438"/>
                  </a:lnTo>
                  <a:lnTo>
                    <a:pt x="7739364" y="940800"/>
                  </a:lnTo>
                  <a:lnTo>
                    <a:pt x="7706002" y="966573"/>
                  </a:lnTo>
                  <a:lnTo>
                    <a:pt x="7666622" y="983188"/>
                  </a:lnTo>
                  <a:lnTo>
                    <a:pt x="7622794" y="989076"/>
                  </a:lnTo>
                  <a:lnTo>
                    <a:pt x="164845" y="989076"/>
                  </a:lnTo>
                  <a:lnTo>
                    <a:pt x="121017" y="983188"/>
                  </a:lnTo>
                  <a:lnTo>
                    <a:pt x="81637" y="966573"/>
                  </a:lnTo>
                  <a:lnTo>
                    <a:pt x="48275" y="940800"/>
                  </a:lnTo>
                  <a:lnTo>
                    <a:pt x="22502" y="907438"/>
                  </a:lnTo>
                  <a:lnTo>
                    <a:pt x="5887" y="868058"/>
                  </a:lnTo>
                  <a:lnTo>
                    <a:pt x="0" y="824230"/>
                  </a:lnTo>
                  <a:lnTo>
                    <a:pt x="0" y="16484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804" y="2726436"/>
              <a:ext cx="1308354" cy="15217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6038" y="2708910"/>
              <a:ext cx="1274445" cy="1483360"/>
            </a:xfrm>
            <a:custGeom>
              <a:avLst/>
              <a:gdLst/>
              <a:ahLst/>
              <a:cxnLst/>
              <a:rect l="l" t="t" r="r" b="b"/>
              <a:pathLst>
                <a:path w="1274445" h="1483360">
                  <a:moveTo>
                    <a:pt x="637032" y="0"/>
                  </a:moveTo>
                  <a:lnTo>
                    <a:pt x="0" y="741426"/>
                  </a:lnTo>
                  <a:lnTo>
                    <a:pt x="637032" y="1482852"/>
                  </a:lnTo>
                  <a:lnTo>
                    <a:pt x="1274064" y="741426"/>
                  </a:lnTo>
                  <a:lnTo>
                    <a:pt x="63703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6038" y="2708910"/>
              <a:ext cx="1274445" cy="1483360"/>
            </a:xfrm>
            <a:custGeom>
              <a:avLst/>
              <a:gdLst/>
              <a:ahLst/>
              <a:cxnLst/>
              <a:rect l="l" t="t" r="r" b="b"/>
              <a:pathLst>
                <a:path w="1274445" h="1483360">
                  <a:moveTo>
                    <a:pt x="0" y="741426"/>
                  </a:moveTo>
                  <a:lnTo>
                    <a:pt x="637032" y="0"/>
                  </a:lnTo>
                  <a:lnTo>
                    <a:pt x="1274064" y="741426"/>
                  </a:lnTo>
                  <a:lnTo>
                    <a:pt x="637032" y="1482852"/>
                  </a:lnTo>
                  <a:lnTo>
                    <a:pt x="0" y="7414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75992" y="3207511"/>
            <a:ext cx="5909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DANH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SÁCH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LIÊN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KẾT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KÉP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114045"/>
            <a:ext cx="8775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Cài</a:t>
            </a:r>
            <a:r>
              <a:rPr sz="3200" spc="-20" dirty="0"/>
              <a:t> </a:t>
            </a:r>
            <a:r>
              <a:rPr sz="3200" dirty="0"/>
              <a:t>Đặt</a:t>
            </a:r>
            <a:r>
              <a:rPr sz="3200" spc="-25" dirty="0"/>
              <a:t> </a:t>
            </a:r>
            <a:r>
              <a:rPr sz="3200" dirty="0"/>
              <a:t>Thêm</a:t>
            </a:r>
            <a:r>
              <a:rPr sz="3200" spc="-40" dirty="0"/>
              <a:t> </a:t>
            </a:r>
            <a:r>
              <a:rPr sz="3200" dirty="0"/>
              <a:t>1</a:t>
            </a:r>
            <a:r>
              <a:rPr sz="3200" spc="-10" dirty="0"/>
              <a:t> </a:t>
            </a:r>
            <a:r>
              <a:rPr sz="3200" dirty="0"/>
              <a:t>Nút</a:t>
            </a:r>
            <a:r>
              <a:rPr sz="3200" spc="-25" dirty="0"/>
              <a:t> </a:t>
            </a:r>
            <a:r>
              <a:rPr sz="3200" dirty="0"/>
              <a:t>Vào</a:t>
            </a:r>
            <a:r>
              <a:rPr sz="3200" spc="-35" dirty="0"/>
              <a:t> </a:t>
            </a:r>
            <a:r>
              <a:rPr sz="3200" dirty="0"/>
              <a:t>Cuối</a:t>
            </a:r>
            <a:r>
              <a:rPr sz="3200" spc="-30" dirty="0"/>
              <a:t> </a:t>
            </a:r>
            <a:r>
              <a:rPr sz="3200" dirty="0"/>
              <a:t>Danh</a:t>
            </a:r>
            <a:r>
              <a:rPr sz="3200" spc="-40" dirty="0"/>
              <a:t> </a:t>
            </a:r>
            <a:r>
              <a:rPr sz="3200" spc="-10" dirty="0"/>
              <a:t>Sách(238)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554355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void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AddEnd(DList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&amp;l,DNode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*tam)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if(l.pHead==NULL)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212725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l.pHead=tam; l.pTail=l.pHead;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150431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tam-</a:t>
            </a:r>
            <a:r>
              <a:rPr sz="2800" spc="-10" dirty="0">
                <a:latin typeface="Arial"/>
                <a:cs typeface="Arial"/>
              </a:rPr>
              <a:t>&gt;pPre=l.pTail; l.pTail-&gt;pNext=tam; tam=l.pTail;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539890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74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Thêm</a:t>
            </a:r>
            <a:r>
              <a:rPr spc="-15" dirty="0"/>
              <a:t> </a:t>
            </a:r>
            <a:r>
              <a:rPr dirty="0"/>
              <a:t>Vào</a:t>
            </a:r>
            <a:r>
              <a:rPr spc="-10" dirty="0"/>
              <a:t> </a:t>
            </a:r>
            <a:r>
              <a:rPr dirty="0"/>
              <a:t>Sau</a:t>
            </a:r>
            <a:r>
              <a:rPr spc="-15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Q</a:t>
            </a:r>
            <a:r>
              <a:rPr spc="-25" dirty="0"/>
              <a:t> </a:t>
            </a:r>
            <a:r>
              <a:rPr spc="-10" dirty="0"/>
              <a:t>(239)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4029"/>
            <a:ext cx="6007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Minh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họa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thêm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sau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993775" y="3322638"/>
            <a:ext cx="1079500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A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794000" y="3322638"/>
            <a:ext cx="1150938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B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5311775" y="3322638"/>
            <a:ext cx="1296988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C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7186613" y="3322638"/>
            <a:ext cx="1150937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D</a:t>
            </a: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1785938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3657600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6249988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8050213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1928813" y="3502025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3802063" y="3500438"/>
            <a:ext cx="1438275" cy="396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2033588" y="3660775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>
            <a:off x="3028950" y="3324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5575300" y="33385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>
            <a:off x="7400925" y="33385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8"/>
          <p:cNvSpPr>
            <a:spLocks noChangeShapeType="1"/>
          </p:cNvSpPr>
          <p:nvPr/>
        </p:nvSpPr>
        <p:spPr bwMode="auto">
          <a:xfrm>
            <a:off x="3930650" y="3660775"/>
            <a:ext cx="1382713" cy="22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6608763" y="3646488"/>
            <a:ext cx="684212" cy="142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6375400" y="3465513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1209675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923925" y="2314575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pHead</a:t>
            </a: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1497013" y="2747963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24"/>
          <p:cNvSpPr txBox="1">
            <a:spLocks noChangeArrowheads="1"/>
          </p:cNvSpPr>
          <p:nvPr/>
        </p:nvSpPr>
        <p:spPr bwMode="auto">
          <a:xfrm>
            <a:off x="7185025" y="2243138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pTail</a:t>
            </a: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7758113" y="2676525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26"/>
          <p:cNvGrpSpPr>
            <a:grpSpLocks/>
          </p:cNvGrpSpPr>
          <p:nvPr/>
        </p:nvGrpSpPr>
        <p:grpSpPr bwMode="auto">
          <a:xfrm>
            <a:off x="4016375" y="4691063"/>
            <a:ext cx="1079500" cy="466725"/>
            <a:chOff x="761" y="2501"/>
            <a:chExt cx="680" cy="294"/>
          </a:xfrm>
        </p:grpSpPr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761" y="2501"/>
              <a:ext cx="680" cy="29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VNI-Helve" pitchFamily="2" charset="0"/>
                </a:rPr>
                <a:t>X</a:t>
              </a:r>
            </a:p>
          </p:txBody>
        </p:sp>
        <p:sp>
          <p:nvSpPr>
            <p:cNvPr id="75" name="Line 28"/>
            <p:cNvSpPr>
              <a:spLocks noChangeShapeType="1"/>
            </p:cNvSpPr>
            <p:nvPr/>
          </p:nvSpPr>
          <p:spPr bwMode="auto">
            <a:xfrm>
              <a:off x="1272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"/>
            <p:cNvSpPr>
              <a:spLocks noChangeShapeType="1"/>
            </p:cNvSpPr>
            <p:nvPr/>
          </p:nvSpPr>
          <p:spPr bwMode="auto">
            <a:xfrm>
              <a:off x="921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Arc 30"/>
          <p:cNvSpPr>
            <a:spLocks/>
          </p:cNvSpPr>
          <p:nvPr/>
        </p:nvSpPr>
        <p:spPr bwMode="auto">
          <a:xfrm>
            <a:off x="3224213" y="2747963"/>
            <a:ext cx="215900" cy="574675"/>
          </a:xfrm>
          <a:custGeom>
            <a:avLst/>
            <a:gdLst>
              <a:gd name="T0" fmla="*/ 0 w 21600"/>
              <a:gd name="T1" fmla="*/ 0 h 21600"/>
              <a:gd name="T2" fmla="*/ 2158000 w 21600"/>
              <a:gd name="T3" fmla="*/ 15289415 h 21600"/>
              <a:gd name="T4" fmla="*/ 0 w 21600"/>
              <a:gd name="T5" fmla="*/ 1528941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865438" y="23876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q</a:t>
            </a:r>
          </a:p>
        </p:txBody>
      </p:sp>
      <p:sp>
        <p:nvSpPr>
          <p:cNvPr id="79" name="Arc 32"/>
          <p:cNvSpPr>
            <a:spLocks/>
          </p:cNvSpPr>
          <p:nvPr/>
        </p:nvSpPr>
        <p:spPr bwMode="auto">
          <a:xfrm flipV="1">
            <a:off x="5024438" y="3756025"/>
            <a:ext cx="504825" cy="1223963"/>
          </a:xfrm>
          <a:custGeom>
            <a:avLst/>
            <a:gdLst>
              <a:gd name="T0" fmla="*/ 0 w 21600"/>
              <a:gd name="T1" fmla="*/ 0 h 21600"/>
              <a:gd name="T2" fmla="*/ 11798532 w 21600"/>
              <a:gd name="T3" fmla="*/ 69355807 h 21600"/>
              <a:gd name="T4" fmla="*/ 0 w 21600"/>
              <a:gd name="T5" fmla="*/ 6935580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3"/>
          <p:cNvSpPr>
            <a:spLocks/>
          </p:cNvSpPr>
          <p:nvPr/>
        </p:nvSpPr>
        <p:spPr bwMode="auto">
          <a:xfrm>
            <a:off x="4881563" y="3540125"/>
            <a:ext cx="503237" cy="1223963"/>
          </a:xfrm>
          <a:custGeom>
            <a:avLst/>
            <a:gdLst>
              <a:gd name="T0" fmla="*/ 503237 w 317"/>
              <a:gd name="T1" fmla="*/ 0 h 771"/>
              <a:gd name="T2" fmla="*/ 71437 w 317"/>
              <a:gd name="T3" fmla="*/ 431800 h 771"/>
              <a:gd name="T4" fmla="*/ 71437 w 317"/>
              <a:gd name="T5" fmla="*/ 1223963 h 7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771">
                <a:moveTo>
                  <a:pt x="317" y="0"/>
                </a:moveTo>
                <a:cubicBezTo>
                  <a:pt x="203" y="72"/>
                  <a:pt x="90" y="144"/>
                  <a:pt x="45" y="272"/>
                </a:cubicBezTo>
                <a:cubicBezTo>
                  <a:pt x="0" y="400"/>
                  <a:pt x="22" y="585"/>
                  <a:pt x="45" y="77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Arc 34"/>
          <p:cNvSpPr>
            <a:spLocks/>
          </p:cNvSpPr>
          <p:nvPr/>
        </p:nvSpPr>
        <p:spPr bwMode="auto">
          <a:xfrm flipH="1" flipV="1">
            <a:off x="3224213" y="3756025"/>
            <a:ext cx="936625" cy="1150938"/>
          </a:xfrm>
          <a:custGeom>
            <a:avLst/>
            <a:gdLst>
              <a:gd name="T0" fmla="*/ 0 w 21600"/>
              <a:gd name="T1" fmla="*/ 0 h 21600"/>
              <a:gd name="T2" fmla="*/ 40614185 w 21600"/>
              <a:gd name="T3" fmla="*/ 61326772 h 21600"/>
              <a:gd name="T4" fmla="*/ 0 w 21600"/>
              <a:gd name="T5" fmla="*/ 6132677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35"/>
          <p:cNvSpPr>
            <a:spLocks/>
          </p:cNvSpPr>
          <p:nvPr/>
        </p:nvSpPr>
        <p:spPr bwMode="auto">
          <a:xfrm>
            <a:off x="3705225" y="3611563"/>
            <a:ext cx="311150" cy="1152525"/>
          </a:xfrm>
          <a:custGeom>
            <a:avLst/>
            <a:gdLst>
              <a:gd name="T0" fmla="*/ 123636 w 151"/>
              <a:gd name="T1" fmla="*/ 0 h 680"/>
              <a:gd name="T2" fmla="*/ 30909 w 151"/>
              <a:gd name="T3" fmla="*/ 615245 h 680"/>
              <a:gd name="T4" fmla="*/ 311150 w 151"/>
              <a:gd name="T5" fmla="*/ 1152525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" h="680">
                <a:moveTo>
                  <a:pt x="60" y="0"/>
                </a:moveTo>
                <a:cubicBezTo>
                  <a:pt x="30" y="125"/>
                  <a:pt x="0" y="250"/>
                  <a:pt x="15" y="363"/>
                </a:cubicBezTo>
                <a:cubicBezTo>
                  <a:pt x="30" y="476"/>
                  <a:pt x="90" y="578"/>
                  <a:pt x="151" y="680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9345613" y="3429000"/>
            <a:ext cx="288925" cy="36036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4" name="Line 37"/>
          <p:cNvSpPr>
            <a:spLocks noChangeShapeType="1"/>
          </p:cNvSpPr>
          <p:nvPr/>
        </p:nvSpPr>
        <p:spPr bwMode="auto">
          <a:xfrm>
            <a:off x="8193088" y="3573463"/>
            <a:ext cx="1152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51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Cài</a:t>
            </a:r>
            <a:r>
              <a:rPr spc="-15" dirty="0"/>
              <a:t> </a:t>
            </a:r>
            <a:r>
              <a:rPr dirty="0"/>
              <a:t>Đặt</a:t>
            </a:r>
            <a:r>
              <a:rPr spc="-10" dirty="0"/>
              <a:t> </a:t>
            </a:r>
            <a:r>
              <a:rPr dirty="0"/>
              <a:t>Thêm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5" dirty="0"/>
              <a:t> </a:t>
            </a:r>
            <a:r>
              <a:rPr dirty="0"/>
              <a:t>Vào</a:t>
            </a:r>
            <a:r>
              <a:rPr spc="-10" dirty="0"/>
              <a:t> </a:t>
            </a:r>
            <a:r>
              <a:rPr dirty="0"/>
              <a:t>Sau</a:t>
            </a:r>
            <a:r>
              <a:rPr spc="-10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spc="-50" dirty="0"/>
              <a:t>Q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1005078"/>
            <a:ext cx="7344409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void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AddLastQ(DList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&amp;l,DNode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*tam,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DNode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*q)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475615" marR="51841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DNode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*p; </a:t>
            </a:r>
            <a:r>
              <a:rPr sz="2400" spc="-10" dirty="0">
                <a:latin typeface="Arial"/>
                <a:cs typeface="Arial"/>
              </a:rPr>
              <a:t>p=q-&gt;pNext;</a:t>
            </a:r>
            <a:endParaRPr sz="2400" dirty="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if(q!=NULL)//them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duoc</a:t>
            </a:r>
            <a:endParaRPr sz="2400" dirty="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926465" marR="439102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tam-</a:t>
            </a:r>
            <a:r>
              <a:rPr sz="2400" spc="-10" dirty="0">
                <a:latin typeface="Arial"/>
                <a:cs typeface="Arial"/>
              </a:rPr>
              <a:t>&gt;pNext=p; </a:t>
            </a:r>
            <a:r>
              <a:rPr sz="2400" dirty="0">
                <a:latin typeface="Arial"/>
                <a:cs typeface="Arial"/>
              </a:rPr>
              <a:t>tam-</a:t>
            </a:r>
            <a:r>
              <a:rPr sz="2400" spc="-10" dirty="0">
                <a:latin typeface="Arial"/>
                <a:cs typeface="Arial"/>
              </a:rPr>
              <a:t>&gt;pPre=q; q-&gt;pNext=tam; if(p!=NULL)</a:t>
            </a:r>
            <a:endParaRPr sz="24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Arial"/>
                <a:cs typeface="Arial"/>
              </a:rPr>
              <a:t>p-&gt;pPre=tam;</a:t>
            </a:r>
            <a:endParaRPr sz="2400" dirty="0">
              <a:latin typeface="Arial"/>
              <a:cs typeface="Arial"/>
            </a:endParaRPr>
          </a:p>
          <a:p>
            <a:pPr marL="1841500" marR="5080" indent="-9150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if(q==l.pTail) //them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danh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sach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ket. </a:t>
            </a:r>
            <a:r>
              <a:rPr sz="2400" spc="-10" dirty="0">
                <a:latin typeface="Arial"/>
                <a:cs typeface="Arial"/>
              </a:rPr>
              <a:t>l.pTail=tam;</a:t>
            </a:r>
            <a:endParaRPr sz="2400" dirty="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</a:p>
          <a:p>
            <a:pPr marL="475615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else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5517" y="6492646"/>
            <a:ext cx="210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AddFirst(l,tam);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54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Thêm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Vào Trước</a:t>
            </a:r>
            <a:r>
              <a:rPr spc="-10" dirty="0"/>
              <a:t> </a:t>
            </a:r>
            <a:r>
              <a:rPr dirty="0"/>
              <a:t>Nút Q </a:t>
            </a:r>
            <a:r>
              <a:rPr spc="-10" dirty="0"/>
              <a:t>(240)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1062354"/>
            <a:ext cx="626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Minh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hoạ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thêm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trước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50" dirty="0">
                <a:latin typeface="Arial"/>
                <a:cs typeface="Arial"/>
              </a:rPr>
              <a:t> q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93775" y="3322638"/>
            <a:ext cx="1079500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A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2794000" y="3322638"/>
            <a:ext cx="1150938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B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5311775" y="3322638"/>
            <a:ext cx="1296988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C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7186613" y="3322638"/>
            <a:ext cx="1150937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D</a:t>
            </a: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1785938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3657600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6249988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8050213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1928813" y="3502025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>
            <a:off x="3802063" y="3500438"/>
            <a:ext cx="1438275" cy="396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>
            <a:off x="2033588" y="3660775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3028950" y="3324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>
            <a:off x="5575300" y="33385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7"/>
          <p:cNvSpPr>
            <a:spLocks noChangeShapeType="1"/>
          </p:cNvSpPr>
          <p:nvPr/>
        </p:nvSpPr>
        <p:spPr bwMode="auto">
          <a:xfrm>
            <a:off x="7400925" y="33385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>
            <a:off x="3930650" y="3660775"/>
            <a:ext cx="1382713" cy="22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6608763" y="3646488"/>
            <a:ext cx="684212" cy="142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6375400" y="3465513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1209675" y="3322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923925" y="2314575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pHead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497013" y="2747963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7185025" y="2243138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pTail</a:t>
            </a: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7758113" y="2676525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" name="Group 26"/>
          <p:cNvGrpSpPr>
            <a:grpSpLocks/>
          </p:cNvGrpSpPr>
          <p:nvPr/>
        </p:nvGrpSpPr>
        <p:grpSpPr bwMode="auto">
          <a:xfrm>
            <a:off x="4016375" y="4691063"/>
            <a:ext cx="1079500" cy="466725"/>
            <a:chOff x="761" y="2501"/>
            <a:chExt cx="680" cy="294"/>
          </a:xfrm>
        </p:grpSpPr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761" y="2501"/>
              <a:ext cx="680" cy="29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VNI-Helve" pitchFamily="2" charset="0"/>
                </a:rPr>
                <a:t>X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1272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921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Arc 30"/>
          <p:cNvSpPr>
            <a:spLocks/>
          </p:cNvSpPr>
          <p:nvPr/>
        </p:nvSpPr>
        <p:spPr bwMode="auto">
          <a:xfrm flipH="1">
            <a:off x="5457825" y="2747963"/>
            <a:ext cx="215900" cy="574675"/>
          </a:xfrm>
          <a:custGeom>
            <a:avLst/>
            <a:gdLst>
              <a:gd name="T0" fmla="*/ 0 w 21600"/>
              <a:gd name="T1" fmla="*/ 0 h 21600"/>
              <a:gd name="T2" fmla="*/ 2158000 w 21600"/>
              <a:gd name="T3" fmla="*/ 15289415 h 21600"/>
              <a:gd name="T4" fmla="*/ 0 w 21600"/>
              <a:gd name="T5" fmla="*/ 1528941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5529263" y="23876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q</a:t>
            </a:r>
          </a:p>
        </p:txBody>
      </p:sp>
      <p:sp>
        <p:nvSpPr>
          <p:cNvPr id="80" name="Arc 32"/>
          <p:cNvSpPr>
            <a:spLocks/>
          </p:cNvSpPr>
          <p:nvPr/>
        </p:nvSpPr>
        <p:spPr bwMode="auto">
          <a:xfrm flipV="1">
            <a:off x="5024438" y="3756025"/>
            <a:ext cx="504825" cy="1223963"/>
          </a:xfrm>
          <a:custGeom>
            <a:avLst/>
            <a:gdLst>
              <a:gd name="T0" fmla="*/ 0 w 21600"/>
              <a:gd name="T1" fmla="*/ 0 h 21600"/>
              <a:gd name="T2" fmla="*/ 11798532 w 21600"/>
              <a:gd name="T3" fmla="*/ 69355807 h 21600"/>
              <a:gd name="T4" fmla="*/ 0 w 21600"/>
              <a:gd name="T5" fmla="*/ 6935580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3"/>
          <p:cNvSpPr>
            <a:spLocks/>
          </p:cNvSpPr>
          <p:nvPr/>
        </p:nvSpPr>
        <p:spPr bwMode="auto">
          <a:xfrm>
            <a:off x="4881563" y="3540125"/>
            <a:ext cx="503237" cy="1223963"/>
          </a:xfrm>
          <a:custGeom>
            <a:avLst/>
            <a:gdLst>
              <a:gd name="T0" fmla="*/ 503237 w 317"/>
              <a:gd name="T1" fmla="*/ 0 h 771"/>
              <a:gd name="T2" fmla="*/ 71437 w 317"/>
              <a:gd name="T3" fmla="*/ 431800 h 771"/>
              <a:gd name="T4" fmla="*/ 71437 w 317"/>
              <a:gd name="T5" fmla="*/ 1223963 h 7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771">
                <a:moveTo>
                  <a:pt x="317" y="0"/>
                </a:moveTo>
                <a:cubicBezTo>
                  <a:pt x="203" y="72"/>
                  <a:pt x="90" y="144"/>
                  <a:pt x="45" y="272"/>
                </a:cubicBezTo>
                <a:cubicBezTo>
                  <a:pt x="0" y="400"/>
                  <a:pt x="22" y="585"/>
                  <a:pt x="45" y="77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Arc 34"/>
          <p:cNvSpPr>
            <a:spLocks/>
          </p:cNvSpPr>
          <p:nvPr/>
        </p:nvSpPr>
        <p:spPr bwMode="auto">
          <a:xfrm flipH="1" flipV="1">
            <a:off x="3224213" y="3756025"/>
            <a:ext cx="936625" cy="1150938"/>
          </a:xfrm>
          <a:custGeom>
            <a:avLst/>
            <a:gdLst>
              <a:gd name="T0" fmla="*/ 0 w 21600"/>
              <a:gd name="T1" fmla="*/ 0 h 21600"/>
              <a:gd name="T2" fmla="*/ 40614185 w 21600"/>
              <a:gd name="T3" fmla="*/ 61326772 h 21600"/>
              <a:gd name="T4" fmla="*/ 0 w 21600"/>
              <a:gd name="T5" fmla="*/ 6132677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5"/>
          <p:cNvSpPr>
            <a:spLocks/>
          </p:cNvSpPr>
          <p:nvPr/>
        </p:nvSpPr>
        <p:spPr bwMode="auto">
          <a:xfrm>
            <a:off x="3705225" y="3611563"/>
            <a:ext cx="311150" cy="1152525"/>
          </a:xfrm>
          <a:custGeom>
            <a:avLst/>
            <a:gdLst>
              <a:gd name="T0" fmla="*/ 123636 w 151"/>
              <a:gd name="T1" fmla="*/ 0 h 680"/>
              <a:gd name="T2" fmla="*/ 30909 w 151"/>
              <a:gd name="T3" fmla="*/ 615245 h 680"/>
              <a:gd name="T4" fmla="*/ 311150 w 151"/>
              <a:gd name="T5" fmla="*/ 1152525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" h="680">
                <a:moveTo>
                  <a:pt x="60" y="0"/>
                </a:moveTo>
                <a:cubicBezTo>
                  <a:pt x="30" y="125"/>
                  <a:pt x="0" y="250"/>
                  <a:pt x="15" y="363"/>
                </a:cubicBezTo>
                <a:cubicBezTo>
                  <a:pt x="30" y="476"/>
                  <a:pt x="90" y="578"/>
                  <a:pt x="151" y="680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9345613" y="3429000"/>
            <a:ext cx="288925" cy="36036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5" name="Line 37"/>
          <p:cNvSpPr>
            <a:spLocks noChangeShapeType="1"/>
          </p:cNvSpPr>
          <p:nvPr/>
        </p:nvSpPr>
        <p:spPr bwMode="auto">
          <a:xfrm>
            <a:off x="8193088" y="3573463"/>
            <a:ext cx="1152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049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Cài</a:t>
            </a:r>
            <a:r>
              <a:rPr spc="-10" dirty="0"/>
              <a:t> </a:t>
            </a:r>
            <a:r>
              <a:rPr dirty="0"/>
              <a:t>Đặt</a:t>
            </a:r>
            <a:r>
              <a:rPr spc="-10" dirty="0"/>
              <a:t> </a:t>
            </a:r>
            <a:r>
              <a:rPr dirty="0"/>
              <a:t>Thêm</a:t>
            </a:r>
            <a:r>
              <a:rPr spc="-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Vào</a:t>
            </a:r>
            <a:r>
              <a:rPr spc="-10" dirty="0"/>
              <a:t> </a:t>
            </a:r>
            <a:r>
              <a:rPr dirty="0"/>
              <a:t>Trước</a:t>
            </a:r>
            <a:r>
              <a:rPr spc="-5" dirty="0"/>
              <a:t> </a:t>
            </a:r>
            <a:r>
              <a:rPr dirty="0"/>
              <a:t>Nút</a:t>
            </a:r>
            <a:r>
              <a:rPr spc="-5" dirty="0"/>
              <a:t> </a:t>
            </a:r>
            <a:r>
              <a:rPr spc="-50" dirty="0"/>
              <a:t>Q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1168" y="1005078"/>
            <a:ext cx="6753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void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AddBeforeQ(DList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&amp;l,DNode *tam,DNode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*q)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168" y="1370838"/>
            <a:ext cx="3870325" cy="529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1819910" indent="-463550">
              <a:lnSpc>
                <a:spcPct val="100000"/>
              </a:lnSpc>
              <a:spcBef>
                <a:spcPts val="100"/>
              </a:spcBef>
              <a:tabLst>
                <a:tab pos="475615" algn="l"/>
              </a:tabLst>
            </a:pPr>
            <a:r>
              <a:rPr sz="2400" spc="-50" dirty="0">
                <a:latin typeface="Arial"/>
                <a:cs typeface="Arial"/>
              </a:rPr>
              <a:t>{</a:t>
            </a:r>
            <a:r>
              <a:rPr sz="2400" dirty="0">
                <a:latin typeface="Arial"/>
                <a:cs typeface="Arial"/>
              </a:rPr>
              <a:t>	DNode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*p; </a:t>
            </a:r>
            <a:r>
              <a:rPr sz="2400" spc="-10" dirty="0">
                <a:latin typeface="Arial"/>
                <a:cs typeface="Arial"/>
              </a:rPr>
              <a:t>p=q-&gt;pPre; if(q!=NULL)</a:t>
            </a:r>
            <a:endParaRPr sz="24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6465" marR="918844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tam-</a:t>
            </a:r>
            <a:r>
              <a:rPr sz="2400" spc="-10" dirty="0">
                <a:latin typeface="Arial"/>
                <a:cs typeface="Arial"/>
              </a:rPr>
              <a:t>&gt;pNext=q; q-&gt;pPre=tam; </a:t>
            </a:r>
            <a:r>
              <a:rPr sz="2400" dirty="0">
                <a:latin typeface="Arial"/>
                <a:cs typeface="Arial"/>
              </a:rPr>
              <a:t>tam-</a:t>
            </a:r>
            <a:r>
              <a:rPr sz="2400" spc="-10" dirty="0">
                <a:latin typeface="Arial"/>
                <a:cs typeface="Arial"/>
              </a:rPr>
              <a:t>&gt;pPre=p; if(p!=NULL)</a:t>
            </a:r>
            <a:endParaRPr sz="2400">
              <a:latin typeface="Arial"/>
              <a:cs typeface="Arial"/>
            </a:endParaRPr>
          </a:p>
          <a:p>
            <a:pPr marL="926465" marR="5080" indent="9144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Arial"/>
                <a:cs typeface="Arial"/>
              </a:rPr>
              <a:t>p-&gt;pNext=tam; if(q==l.pHead)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l.pHead 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tam;</a:t>
            </a:r>
            <a:endParaRPr sz="24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AddEnd(l,tam);</a:t>
            </a:r>
            <a:endParaRPr sz="2400">
              <a:latin typeface="Arial"/>
              <a:cs typeface="Arial"/>
            </a:endParaRPr>
          </a:p>
          <a:p>
            <a:pPr marR="21590" algn="r">
              <a:lnSpc>
                <a:spcPts val="1315"/>
              </a:lnSpc>
            </a:pPr>
            <a:r>
              <a:rPr sz="1200" b="1" spc="-2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492646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049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Cài</a:t>
            </a:r>
            <a:r>
              <a:rPr spc="-10" dirty="0"/>
              <a:t> </a:t>
            </a:r>
            <a:r>
              <a:rPr dirty="0"/>
              <a:t>Đặt</a:t>
            </a:r>
            <a:r>
              <a:rPr spc="-10" dirty="0"/>
              <a:t> </a:t>
            </a:r>
            <a:r>
              <a:rPr dirty="0"/>
              <a:t>Thêm</a:t>
            </a:r>
            <a:r>
              <a:rPr spc="-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Vào</a:t>
            </a:r>
            <a:r>
              <a:rPr spc="-10" dirty="0"/>
              <a:t> </a:t>
            </a:r>
            <a:r>
              <a:rPr dirty="0"/>
              <a:t>Trước</a:t>
            </a:r>
            <a:r>
              <a:rPr spc="-5" dirty="0"/>
              <a:t> </a:t>
            </a:r>
            <a:r>
              <a:rPr dirty="0"/>
              <a:t>Nút</a:t>
            </a:r>
            <a:r>
              <a:rPr spc="-5" dirty="0"/>
              <a:t> </a:t>
            </a:r>
            <a:r>
              <a:rPr spc="-50" dirty="0"/>
              <a:t>Q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5590" y="2606890"/>
            <a:ext cx="792043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SINH VIÊN THỰC HÀNH VÀ NỘP BÀI TRÊN CLASSROM THEO HƯỚNG DẪN CỦA GIẢNG VIÊN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8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7520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Xoá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dirty="0"/>
              <a:t>Tử</a:t>
            </a:r>
            <a:r>
              <a:rPr spc="-5" dirty="0"/>
              <a:t> </a:t>
            </a:r>
            <a:r>
              <a:rPr dirty="0"/>
              <a:t>Đầu</a:t>
            </a:r>
            <a:r>
              <a:rPr spc="-10" dirty="0"/>
              <a:t> </a:t>
            </a:r>
            <a:r>
              <a:rPr dirty="0"/>
              <a:t>Danh</a:t>
            </a:r>
            <a:r>
              <a:rPr spc="-10" dirty="0"/>
              <a:t> </a:t>
            </a:r>
            <a:r>
              <a:rPr dirty="0"/>
              <a:t>Sách</a:t>
            </a:r>
            <a:r>
              <a:rPr spc="-5" dirty="0"/>
              <a:t> </a:t>
            </a:r>
            <a:r>
              <a:rPr spc="-10" dirty="0"/>
              <a:t>(241)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495554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void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DeleteFirst(DList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&amp;l)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475615" marR="161671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DNode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*p; </a:t>
            </a:r>
            <a:r>
              <a:rPr sz="2800" spc="-10" dirty="0">
                <a:latin typeface="Arial"/>
                <a:cs typeface="Arial"/>
              </a:rPr>
              <a:t>if(l.pHead!=NULL)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Arial"/>
                <a:cs typeface="Arial"/>
              </a:rPr>
              <a:t>p=l.pHead; </a:t>
            </a:r>
            <a:r>
              <a:rPr sz="2800" spc="-20" dirty="0">
                <a:latin typeface="Arial"/>
                <a:cs typeface="Arial"/>
              </a:rPr>
              <a:t>l.pHead=l.pHead-</a:t>
            </a:r>
            <a:r>
              <a:rPr sz="2800" spc="-10" dirty="0">
                <a:latin typeface="Arial"/>
                <a:cs typeface="Arial"/>
              </a:rPr>
              <a:t>&gt;pNext; </a:t>
            </a:r>
            <a:r>
              <a:rPr sz="2800" spc="-20" dirty="0">
                <a:latin typeface="Arial"/>
                <a:cs typeface="Arial"/>
              </a:rPr>
              <a:t>l.pHead-</a:t>
            </a:r>
            <a:r>
              <a:rPr sz="2800" spc="-10" dirty="0">
                <a:latin typeface="Arial"/>
                <a:cs typeface="Arial"/>
              </a:rPr>
              <a:t>&gt;pPre=NULL; </a:t>
            </a:r>
            <a:r>
              <a:rPr sz="2800" dirty="0">
                <a:latin typeface="Arial"/>
                <a:cs typeface="Arial"/>
              </a:rPr>
              <a:t>delete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p; </a:t>
            </a:r>
            <a:r>
              <a:rPr sz="2800" spc="-10" dirty="0">
                <a:latin typeface="Arial"/>
                <a:cs typeface="Arial"/>
              </a:rPr>
              <a:t>if(l.pHead==NULL)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l.pTail=NULL;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05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Xoá</a:t>
            </a:r>
            <a:r>
              <a:rPr spc="-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5" dirty="0"/>
              <a:t> </a:t>
            </a:r>
            <a:r>
              <a:rPr dirty="0"/>
              <a:t>Tử</a:t>
            </a:r>
            <a:r>
              <a:rPr spc="-5" dirty="0"/>
              <a:t> </a:t>
            </a:r>
            <a:r>
              <a:rPr dirty="0"/>
              <a:t>Cuối</a:t>
            </a:r>
            <a:r>
              <a:rPr spc="-10" dirty="0"/>
              <a:t> </a:t>
            </a:r>
            <a:r>
              <a:rPr dirty="0"/>
              <a:t>Danh</a:t>
            </a:r>
            <a:r>
              <a:rPr spc="-5" dirty="0"/>
              <a:t> </a:t>
            </a:r>
            <a:r>
              <a:rPr dirty="0"/>
              <a:t>Sách </a:t>
            </a:r>
            <a:r>
              <a:rPr spc="-10" dirty="0"/>
              <a:t>(241)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7936865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void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DeleteEnd(DList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&amp;l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DNode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*p;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if(l.pHead!=NULL)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//tuc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xau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phan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tu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358267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Arial"/>
                <a:cs typeface="Arial"/>
              </a:rPr>
              <a:t>p=l.pTail; l.pTail=l.pTail-&gt;Pre; l.pTail-&gt;pNext=NULL; </a:t>
            </a:r>
            <a:r>
              <a:rPr sz="2800" dirty="0">
                <a:latin typeface="Arial"/>
                <a:cs typeface="Arial"/>
              </a:rPr>
              <a:t>delete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p; </a:t>
            </a:r>
            <a:r>
              <a:rPr sz="2800" spc="-10" dirty="0">
                <a:latin typeface="Arial"/>
                <a:cs typeface="Arial"/>
              </a:rPr>
              <a:t>if(l.pTail==NULL)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l.pHead=NULL;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68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Hủy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Sau</a:t>
            </a:r>
            <a:r>
              <a:rPr spc="-5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Q</a:t>
            </a:r>
            <a:r>
              <a:rPr spc="-5" dirty="0"/>
              <a:t> </a:t>
            </a:r>
            <a:r>
              <a:rPr spc="-10" dirty="0"/>
              <a:t>(242)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1017270"/>
            <a:ext cx="545782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DeleteLastQ(DList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&amp;l,DNode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*q)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DNode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*p;//luu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if(q!=NULL)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 marR="31216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p=q-</a:t>
            </a:r>
            <a:r>
              <a:rPr sz="2000" spc="-10" dirty="0">
                <a:latin typeface="Arial"/>
                <a:cs typeface="Arial"/>
              </a:rPr>
              <a:t>&gt;pNext; if(p!=NULL)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q-</a:t>
            </a:r>
            <a:r>
              <a:rPr sz="2000" spc="-10" dirty="0">
                <a:latin typeface="Arial"/>
                <a:cs typeface="Arial"/>
              </a:rPr>
              <a:t>&gt;pNext=p-&gt;pNext; </a:t>
            </a:r>
            <a:r>
              <a:rPr sz="2000" dirty="0">
                <a:latin typeface="Arial"/>
                <a:cs typeface="Arial"/>
              </a:rPr>
              <a:t>if(p==l.pTail)//xoa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nu't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cuoi</a:t>
            </a:r>
            <a:endParaRPr sz="20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l.pTail=q;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298" y="4370577"/>
            <a:ext cx="4927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4698" y="4370577"/>
            <a:ext cx="33115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//Nut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xoa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khong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cuoi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p-</a:t>
            </a:r>
            <a:r>
              <a:rPr sz="2000" spc="-10" dirty="0">
                <a:latin typeface="Arial"/>
                <a:cs typeface="Arial"/>
              </a:rPr>
              <a:t>&gt;pNext-&gt;pPre=q;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4413" y="4980559"/>
            <a:ext cx="236537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85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delete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p;</a:t>
            </a:r>
            <a:endParaRPr sz="20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DeleteFirst(l);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1168" y="6504838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637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Huỷ</a:t>
            </a:r>
            <a:r>
              <a:rPr spc="-1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5" dirty="0"/>
              <a:t> </a:t>
            </a:r>
            <a:r>
              <a:rPr dirty="0"/>
              <a:t>Đứng</a:t>
            </a:r>
            <a:r>
              <a:rPr spc="-10" dirty="0"/>
              <a:t> </a:t>
            </a:r>
            <a:r>
              <a:rPr dirty="0"/>
              <a:t>Trước</a:t>
            </a:r>
            <a:r>
              <a:rPr spc="-5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spc="-50" dirty="0"/>
              <a:t>Q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1017270"/>
            <a:ext cx="690435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DeleteBeforeQ(DList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&amp;l,DNode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*q)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DNode</a:t>
            </a:r>
            <a:r>
              <a:rPr sz="2000" spc="-25" dirty="0">
                <a:latin typeface="Arial"/>
                <a:cs typeface="Arial"/>
              </a:rPr>
              <a:t> *p;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if(q!=NULL)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//tuc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 marR="46596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p=q-</a:t>
            </a:r>
            <a:r>
              <a:rPr sz="2000" spc="-10" dirty="0">
                <a:latin typeface="Arial"/>
                <a:cs typeface="Arial"/>
              </a:rPr>
              <a:t>&gt;pPre; if(p!=NULL)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q-</a:t>
            </a:r>
            <a:r>
              <a:rPr sz="2000" spc="-10" dirty="0">
                <a:latin typeface="Arial"/>
                <a:cs typeface="Arial"/>
              </a:rPr>
              <a:t>&gt;pPre=p-&gt;pPre;</a:t>
            </a:r>
            <a:endParaRPr sz="2000">
              <a:latin typeface="Arial"/>
              <a:cs typeface="Arial"/>
            </a:endParaRPr>
          </a:p>
          <a:p>
            <a:pPr marL="2755900" marR="5080" indent="-914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if(p==l.pHead)//p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sach </a:t>
            </a:r>
            <a:r>
              <a:rPr sz="2000" spc="-10" dirty="0">
                <a:latin typeface="Arial"/>
                <a:cs typeface="Arial"/>
              </a:rPr>
              <a:t>l.pHead=q;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//p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dau</a:t>
            </a:r>
            <a:endParaRPr sz="20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p-</a:t>
            </a:r>
            <a:r>
              <a:rPr sz="2000" spc="-10" dirty="0">
                <a:latin typeface="Arial"/>
                <a:cs typeface="Arial"/>
              </a:rPr>
              <a:t>&gt;pPre-&gt;pNext=q;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delete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DeleteEnd(l);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504838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243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spc="-20" dirty="0"/>
              <a:t> </a:t>
            </a:r>
            <a:r>
              <a:rPr spc="-10" dirty="0"/>
              <a:t>Nghĩa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09243" y="994029"/>
            <a:ext cx="7901305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marR="5080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Mỗi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liên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với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đứng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trước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và </a:t>
            </a:r>
            <a:r>
              <a:rPr sz="2800" dirty="0">
                <a:latin typeface="Arial"/>
                <a:cs typeface="Arial"/>
              </a:rPr>
              <a:t>sau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nó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Hình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vẽ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minh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họa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sách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liên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kép: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9841" y="3569017"/>
            <a:ext cx="1089025" cy="476250"/>
            <a:chOff x="1779841" y="3569017"/>
            <a:chExt cx="1089025" cy="4762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4604" y="3573779"/>
              <a:ext cx="1078992" cy="4663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84604" y="3573779"/>
              <a:ext cx="1079500" cy="466725"/>
            </a:xfrm>
            <a:custGeom>
              <a:avLst/>
              <a:gdLst/>
              <a:ahLst/>
              <a:cxnLst/>
              <a:rect l="l" t="t" r="r" b="b"/>
              <a:pathLst>
                <a:path w="1079500" h="466725">
                  <a:moveTo>
                    <a:pt x="0" y="466344"/>
                  </a:moveTo>
                  <a:lnTo>
                    <a:pt x="1078992" y="466344"/>
                  </a:lnTo>
                  <a:lnTo>
                    <a:pt x="1078992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9070" y="3587622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79685" y="3569017"/>
            <a:ext cx="1160145" cy="476250"/>
            <a:chOff x="3579685" y="3569017"/>
            <a:chExt cx="1160145" cy="47625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4447" y="3573779"/>
              <a:ext cx="1150620" cy="4663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84447" y="3573779"/>
              <a:ext cx="1150620" cy="466725"/>
            </a:xfrm>
            <a:custGeom>
              <a:avLst/>
              <a:gdLst/>
              <a:ahLst/>
              <a:cxnLst/>
              <a:rect l="l" t="t" r="r" b="b"/>
              <a:pathLst>
                <a:path w="1150620" h="466725">
                  <a:moveTo>
                    <a:pt x="0" y="466344"/>
                  </a:moveTo>
                  <a:lnTo>
                    <a:pt x="1150620" y="466344"/>
                  </a:lnTo>
                  <a:lnTo>
                    <a:pt x="115062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62476" y="3587622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49633" y="3569017"/>
            <a:ext cx="1306830" cy="476250"/>
            <a:chOff x="5449633" y="3569017"/>
            <a:chExt cx="1306830" cy="4762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4396" y="3573779"/>
              <a:ext cx="1296924" cy="4663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54396" y="3573779"/>
              <a:ext cx="1297305" cy="466725"/>
            </a:xfrm>
            <a:custGeom>
              <a:avLst/>
              <a:gdLst/>
              <a:ahLst/>
              <a:cxnLst/>
              <a:rect l="l" t="t" r="r" b="b"/>
              <a:pathLst>
                <a:path w="1297304" h="466725">
                  <a:moveTo>
                    <a:pt x="0" y="466344"/>
                  </a:moveTo>
                  <a:lnTo>
                    <a:pt x="1296924" y="466344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10402" y="3587622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324153" y="3569017"/>
            <a:ext cx="1162050" cy="476250"/>
            <a:chOff x="7324153" y="3569017"/>
            <a:chExt cx="1162050" cy="47625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8916" y="3573779"/>
              <a:ext cx="1152144" cy="4663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28916" y="3573779"/>
              <a:ext cx="1152525" cy="466725"/>
            </a:xfrm>
            <a:custGeom>
              <a:avLst/>
              <a:gdLst/>
              <a:ahLst/>
              <a:cxnLst/>
              <a:rect l="l" t="t" r="r" b="b"/>
              <a:pathLst>
                <a:path w="1152525" h="466725">
                  <a:moveTo>
                    <a:pt x="0" y="466344"/>
                  </a:moveTo>
                  <a:lnTo>
                    <a:pt x="1152144" y="466344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97165" y="3587622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94232" y="3573779"/>
            <a:ext cx="8258809" cy="452755"/>
            <a:chOff x="1094232" y="3573779"/>
            <a:chExt cx="8258809" cy="452755"/>
          </a:xfrm>
        </p:grpSpPr>
        <p:sp>
          <p:nvSpPr>
            <p:cNvPr id="29" name="object 29"/>
            <p:cNvSpPr/>
            <p:nvPr/>
          </p:nvSpPr>
          <p:spPr>
            <a:xfrm>
              <a:off x="2577084" y="357377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4232" y="3727703"/>
              <a:ext cx="690880" cy="228600"/>
            </a:xfrm>
            <a:custGeom>
              <a:avLst/>
              <a:gdLst/>
              <a:ahLst/>
              <a:cxnLst/>
              <a:rect l="l" t="t" r="r" b="b"/>
              <a:pathLst>
                <a:path w="690880" h="228600">
                  <a:moveTo>
                    <a:pt x="114300" y="0"/>
                  </a:move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8981" y="158787"/>
                  </a:lnTo>
                  <a:lnTo>
                    <a:pt x="33475" y="195119"/>
                  </a:lnTo>
                  <a:lnTo>
                    <a:pt x="69806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0906" y="152400"/>
                  </a:lnTo>
                  <a:lnTo>
                    <a:pt x="114300" y="152400"/>
                  </a:lnTo>
                  <a:lnTo>
                    <a:pt x="114300" y="76200"/>
                  </a:lnTo>
                  <a:lnTo>
                    <a:pt x="220906" y="76200"/>
                  </a:lnTo>
                  <a:lnTo>
                    <a:pt x="219616" y="69812"/>
                  </a:lnTo>
                  <a:lnTo>
                    <a:pt x="195119" y="33480"/>
                  </a:lnTo>
                  <a:lnTo>
                    <a:pt x="158787" y="8983"/>
                  </a:lnTo>
                  <a:lnTo>
                    <a:pt x="114300" y="0"/>
                  </a:lnTo>
                  <a:close/>
                </a:path>
                <a:path w="690880" h="228600">
                  <a:moveTo>
                    <a:pt x="461772" y="0"/>
                  </a:moveTo>
                  <a:lnTo>
                    <a:pt x="461772" y="228600"/>
                  </a:lnTo>
                  <a:lnTo>
                    <a:pt x="614172" y="152400"/>
                  </a:lnTo>
                  <a:lnTo>
                    <a:pt x="499872" y="152400"/>
                  </a:lnTo>
                  <a:lnTo>
                    <a:pt x="499872" y="76200"/>
                  </a:lnTo>
                  <a:lnTo>
                    <a:pt x="614172" y="76200"/>
                  </a:lnTo>
                  <a:lnTo>
                    <a:pt x="461772" y="0"/>
                  </a:lnTo>
                  <a:close/>
                </a:path>
                <a:path w="690880" h="228600">
                  <a:moveTo>
                    <a:pt x="220906" y="76200"/>
                  </a:moveTo>
                  <a:lnTo>
                    <a:pt x="114300" y="76200"/>
                  </a:lnTo>
                  <a:lnTo>
                    <a:pt x="114300" y="152400"/>
                  </a:lnTo>
                  <a:lnTo>
                    <a:pt x="220906" y="152400"/>
                  </a:lnTo>
                  <a:lnTo>
                    <a:pt x="228600" y="114300"/>
                  </a:lnTo>
                  <a:lnTo>
                    <a:pt x="220906" y="76200"/>
                  </a:lnTo>
                  <a:close/>
                </a:path>
                <a:path w="690880" h="228600">
                  <a:moveTo>
                    <a:pt x="461772" y="76200"/>
                  </a:moveTo>
                  <a:lnTo>
                    <a:pt x="220906" y="76200"/>
                  </a:lnTo>
                  <a:lnTo>
                    <a:pt x="228600" y="114300"/>
                  </a:lnTo>
                  <a:lnTo>
                    <a:pt x="220906" y="152400"/>
                  </a:lnTo>
                  <a:lnTo>
                    <a:pt x="461772" y="152400"/>
                  </a:lnTo>
                  <a:lnTo>
                    <a:pt x="461772" y="76200"/>
                  </a:lnTo>
                  <a:close/>
                </a:path>
                <a:path w="690880" h="228600">
                  <a:moveTo>
                    <a:pt x="614172" y="76200"/>
                  </a:moveTo>
                  <a:lnTo>
                    <a:pt x="499872" y="76200"/>
                  </a:lnTo>
                  <a:lnTo>
                    <a:pt x="499872" y="152400"/>
                  </a:lnTo>
                  <a:lnTo>
                    <a:pt x="614172" y="152400"/>
                  </a:lnTo>
                  <a:lnTo>
                    <a:pt x="690372" y="114300"/>
                  </a:lnTo>
                  <a:lnTo>
                    <a:pt x="61417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48555" y="357377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04516" y="3639311"/>
              <a:ext cx="980440" cy="228600"/>
            </a:xfrm>
            <a:custGeom>
              <a:avLst/>
              <a:gdLst/>
              <a:ahLst/>
              <a:cxnLst/>
              <a:rect l="l" t="t" r="r" b="b"/>
              <a:pathLst>
                <a:path w="980439" h="228600">
                  <a:moveTo>
                    <a:pt x="114300" y="0"/>
                  </a:move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0906" y="152400"/>
                  </a:lnTo>
                  <a:lnTo>
                    <a:pt x="114300" y="152400"/>
                  </a:lnTo>
                  <a:lnTo>
                    <a:pt x="114300" y="76200"/>
                  </a:lnTo>
                  <a:lnTo>
                    <a:pt x="220906" y="76200"/>
                  </a:lnTo>
                  <a:lnTo>
                    <a:pt x="219616" y="69812"/>
                  </a:lnTo>
                  <a:lnTo>
                    <a:pt x="195119" y="33480"/>
                  </a:lnTo>
                  <a:lnTo>
                    <a:pt x="158787" y="8983"/>
                  </a:lnTo>
                  <a:lnTo>
                    <a:pt x="114300" y="0"/>
                  </a:lnTo>
                  <a:close/>
                </a:path>
                <a:path w="980439" h="228600">
                  <a:moveTo>
                    <a:pt x="751332" y="0"/>
                  </a:moveTo>
                  <a:lnTo>
                    <a:pt x="751332" y="228600"/>
                  </a:lnTo>
                  <a:lnTo>
                    <a:pt x="903732" y="152400"/>
                  </a:lnTo>
                  <a:lnTo>
                    <a:pt x="789432" y="152400"/>
                  </a:lnTo>
                  <a:lnTo>
                    <a:pt x="789432" y="76200"/>
                  </a:lnTo>
                  <a:lnTo>
                    <a:pt x="903732" y="76200"/>
                  </a:lnTo>
                  <a:lnTo>
                    <a:pt x="751332" y="0"/>
                  </a:lnTo>
                  <a:close/>
                </a:path>
                <a:path w="980439" h="228600">
                  <a:moveTo>
                    <a:pt x="220906" y="76200"/>
                  </a:moveTo>
                  <a:lnTo>
                    <a:pt x="114300" y="76200"/>
                  </a:lnTo>
                  <a:lnTo>
                    <a:pt x="114300" y="152400"/>
                  </a:lnTo>
                  <a:lnTo>
                    <a:pt x="220906" y="152400"/>
                  </a:lnTo>
                  <a:lnTo>
                    <a:pt x="228600" y="114300"/>
                  </a:lnTo>
                  <a:lnTo>
                    <a:pt x="220906" y="76200"/>
                  </a:lnTo>
                  <a:close/>
                </a:path>
                <a:path w="980439" h="228600">
                  <a:moveTo>
                    <a:pt x="751332" y="76200"/>
                  </a:moveTo>
                  <a:lnTo>
                    <a:pt x="220906" y="76200"/>
                  </a:lnTo>
                  <a:lnTo>
                    <a:pt x="228600" y="114300"/>
                  </a:lnTo>
                  <a:lnTo>
                    <a:pt x="220906" y="152400"/>
                  </a:lnTo>
                  <a:lnTo>
                    <a:pt x="751332" y="152400"/>
                  </a:lnTo>
                  <a:lnTo>
                    <a:pt x="751332" y="76200"/>
                  </a:lnTo>
                  <a:close/>
                </a:path>
                <a:path w="980439" h="228600">
                  <a:moveTo>
                    <a:pt x="903732" y="76200"/>
                  </a:moveTo>
                  <a:lnTo>
                    <a:pt x="789432" y="76200"/>
                  </a:lnTo>
                  <a:lnTo>
                    <a:pt x="789432" y="152400"/>
                  </a:lnTo>
                  <a:lnTo>
                    <a:pt x="903732" y="152400"/>
                  </a:lnTo>
                  <a:lnTo>
                    <a:pt x="979932" y="114300"/>
                  </a:lnTo>
                  <a:lnTo>
                    <a:pt x="90373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93179" y="357377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79035" y="3636263"/>
              <a:ext cx="978535" cy="228600"/>
            </a:xfrm>
            <a:custGeom>
              <a:avLst/>
              <a:gdLst/>
              <a:ahLst/>
              <a:cxnLst/>
              <a:rect l="l" t="t" r="r" b="b"/>
              <a:pathLst>
                <a:path w="978535" h="228600">
                  <a:moveTo>
                    <a:pt x="114300" y="0"/>
                  </a:move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0906" y="152400"/>
                  </a:lnTo>
                  <a:lnTo>
                    <a:pt x="114300" y="152400"/>
                  </a:lnTo>
                  <a:lnTo>
                    <a:pt x="114300" y="76200"/>
                  </a:lnTo>
                  <a:lnTo>
                    <a:pt x="220906" y="76200"/>
                  </a:lnTo>
                  <a:lnTo>
                    <a:pt x="219616" y="69812"/>
                  </a:lnTo>
                  <a:lnTo>
                    <a:pt x="195119" y="33480"/>
                  </a:lnTo>
                  <a:lnTo>
                    <a:pt x="158787" y="8983"/>
                  </a:lnTo>
                  <a:lnTo>
                    <a:pt x="114300" y="0"/>
                  </a:lnTo>
                  <a:close/>
                </a:path>
                <a:path w="978535" h="228600">
                  <a:moveTo>
                    <a:pt x="749808" y="0"/>
                  </a:moveTo>
                  <a:lnTo>
                    <a:pt x="749808" y="228600"/>
                  </a:lnTo>
                  <a:lnTo>
                    <a:pt x="902208" y="152400"/>
                  </a:lnTo>
                  <a:lnTo>
                    <a:pt x="787908" y="152400"/>
                  </a:lnTo>
                  <a:lnTo>
                    <a:pt x="787908" y="76200"/>
                  </a:lnTo>
                  <a:lnTo>
                    <a:pt x="902208" y="76200"/>
                  </a:lnTo>
                  <a:lnTo>
                    <a:pt x="749808" y="0"/>
                  </a:lnTo>
                  <a:close/>
                </a:path>
                <a:path w="978535" h="228600">
                  <a:moveTo>
                    <a:pt x="220906" y="76200"/>
                  </a:moveTo>
                  <a:lnTo>
                    <a:pt x="114300" y="76200"/>
                  </a:lnTo>
                  <a:lnTo>
                    <a:pt x="114300" y="152400"/>
                  </a:lnTo>
                  <a:lnTo>
                    <a:pt x="220906" y="152400"/>
                  </a:lnTo>
                  <a:lnTo>
                    <a:pt x="228600" y="114300"/>
                  </a:lnTo>
                  <a:lnTo>
                    <a:pt x="220906" y="76200"/>
                  </a:lnTo>
                  <a:close/>
                </a:path>
                <a:path w="978535" h="228600">
                  <a:moveTo>
                    <a:pt x="749808" y="76200"/>
                  </a:moveTo>
                  <a:lnTo>
                    <a:pt x="220906" y="76200"/>
                  </a:lnTo>
                  <a:lnTo>
                    <a:pt x="228600" y="114300"/>
                  </a:lnTo>
                  <a:lnTo>
                    <a:pt x="220906" y="152400"/>
                  </a:lnTo>
                  <a:lnTo>
                    <a:pt x="749808" y="152400"/>
                  </a:lnTo>
                  <a:lnTo>
                    <a:pt x="749808" y="76200"/>
                  </a:lnTo>
                  <a:close/>
                </a:path>
                <a:path w="978535" h="228600">
                  <a:moveTo>
                    <a:pt x="902208" y="76200"/>
                  </a:moveTo>
                  <a:lnTo>
                    <a:pt x="787908" y="76200"/>
                  </a:lnTo>
                  <a:lnTo>
                    <a:pt x="787908" y="152400"/>
                  </a:lnTo>
                  <a:lnTo>
                    <a:pt x="902208" y="152400"/>
                  </a:lnTo>
                  <a:lnTo>
                    <a:pt x="978408" y="114300"/>
                  </a:lnTo>
                  <a:lnTo>
                    <a:pt x="90220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23972" y="3797807"/>
              <a:ext cx="980440" cy="228600"/>
            </a:xfrm>
            <a:custGeom>
              <a:avLst/>
              <a:gdLst/>
              <a:ahLst/>
              <a:cxnLst/>
              <a:rect l="l" t="t" r="r" b="b"/>
              <a:pathLst>
                <a:path w="980439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980439" h="228600">
                  <a:moveTo>
                    <a:pt x="865631" y="0"/>
                  </a:moveTo>
                  <a:lnTo>
                    <a:pt x="821144" y="8983"/>
                  </a:lnTo>
                  <a:lnTo>
                    <a:pt x="784812" y="33480"/>
                  </a:lnTo>
                  <a:lnTo>
                    <a:pt x="760315" y="69812"/>
                  </a:lnTo>
                  <a:lnTo>
                    <a:pt x="751331" y="114300"/>
                  </a:lnTo>
                  <a:lnTo>
                    <a:pt x="760315" y="158787"/>
                  </a:lnTo>
                  <a:lnTo>
                    <a:pt x="784812" y="195119"/>
                  </a:lnTo>
                  <a:lnTo>
                    <a:pt x="821144" y="219616"/>
                  </a:lnTo>
                  <a:lnTo>
                    <a:pt x="865631" y="228600"/>
                  </a:lnTo>
                  <a:lnTo>
                    <a:pt x="910119" y="219616"/>
                  </a:lnTo>
                  <a:lnTo>
                    <a:pt x="946451" y="195119"/>
                  </a:lnTo>
                  <a:lnTo>
                    <a:pt x="970948" y="158787"/>
                  </a:lnTo>
                  <a:lnTo>
                    <a:pt x="972238" y="152400"/>
                  </a:lnTo>
                  <a:lnTo>
                    <a:pt x="865631" y="152400"/>
                  </a:lnTo>
                  <a:lnTo>
                    <a:pt x="865631" y="76200"/>
                  </a:lnTo>
                  <a:lnTo>
                    <a:pt x="972238" y="76200"/>
                  </a:lnTo>
                  <a:lnTo>
                    <a:pt x="970948" y="69812"/>
                  </a:lnTo>
                  <a:lnTo>
                    <a:pt x="946451" y="33480"/>
                  </a:lnTo>
                  <a:lnTo>
                    <a:pt x="910119" y="8983"/>
                  </a:lnTo>
                  <a:lnTo>
                    <a:pt x="865631" y="0"/>
                  </a:lnTo>
                  <a:close/>
                </a:path>
                <a:path w="980439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980439" h="228600">
                  <a:moveTo>
                    <a:pt x="759025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759025" y="152400"/>
                  </a:lnTo>
                  <a:lnTo>
                    <a:pt x="751331" y="114300"/>
                  </a:lnTo>
                  <a:lnTo>
                    <a:pt x="759025" y="76200"/>
                  </a:lnTo>
                  <a:close/>
                </a:path>
                <a:path w="980439" h="228600">
                  <a:moveTo>
                    <a:pt x="972238" y="76200"/>
                  </a:moveTo>
                  <a:lnTo>
                    <a:pt x="865631" y="76200"/>
                  </a:lnTo>
                  <a:lnTo>
                    <a:pt x="865631" y="152400"/>
                  </a:lnTo>
                  <a:lnTo>
                    <a:pt x="972238" y="152400"/>
                  </a:lnTo>
                  <a:lnTo>
                    <a:pt x="979931" y="114300"/>
                  </a:lnTo>
                  <a:lnTo>
                    <a:pt x="97223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19144" y="3575303"/>
              <a:ext cx="1899285" cy="447040"/>
            </a:xfrm>
            <a:custGeom>
              <a:avLst/>
              <a:gdLst/>
              <a:ahLst/>
              <a:cxnLst/>
              <a:rect l="l" t="t" r="r" b="b"/>
              <a:pathLst>
                <a:path w="1899285" h="447039">
                  <a:moveTo>
                    <a:pt x="0" y="0"/>
                  </a:moveTo>
                  <a:lnTo>
                    <a:pt x="0" y="431292"/>
                  </a:lnTo>
                </a:path>
                <a:path w="1899285" h="447039">
                  <a:moveTo>
                    <a:pt x="1898903" y="13716"/>
                  </a:moveTo>
                  <a:lnTo>
                    <a:pt x="1898903" y="4465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21352" y="3797807"/>
              <a:ext cx="980440" cy="228600"/>
            </a:xfrm>
            <a:custGeom>
              <a:avLst/>
              <a:gdLst/>
              <a:ahLst/>
              <a:cxnLst/>
              <a:rect l="l" t="t" r="r" b="b"/>
              <a:pathLst>
                <a:path w="980439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980439" h="228600">
                  <a:moveTo>
                    <a:pt x="865632" y="0"/>
                  </a:moveTo>
                  <a:lnTo>
                    <a:pt x="821144" y="8983"/>
                  </a:lnTo>
                  <a:lnTo>
                    <a:pt x="784812" y="33480"/>
                  </a:lnTo>
                  <a:lnTo>
                    <a:pt x="760315" y="69812"/>
                  </a:lnTo>
                  <a:lnTo>
                    <a:pt x="751332" y="114300"/>
                  </a:lnTo>
                  <a:lnTo>
                    <a:pt x="760315" y="158787"/>
                  </a:lnTo>
                  <a:lnTo>
                    <a:pt x="784812" y="195119"/>
                  </a:lnTo>
                  <a:lnTo>
                    <a:pt x="821144" y="219616"/>
                  </a:lnTo>
                  <a:lnTo>
                    <a:pt x="865632" y="228600"/>
                  </a:lnTo>
                  <a:lnTo>
                    <a:pt x="910119" y="219616"/>
                  </a:lnTo>
                  <a:lnTo>
                    <a:pt x="946451" y="195119"/>
                  </a:lnTo>
                  <a:lnTo>
                    <a:pt x="970948" y="158787"/>
                  </a:lnTo>
                  <a:lnTo>
                    <a:pt x="972238" y="152400"/>
                  </a:lnTo>
                  <a:lnTo>
                    <a:pt x="865632" y="152400"/>
                  </a:lnTo>
                  <a:lnTo>
                    <a:pt x="865632" y="76200"/>
                  </a:lnTo>
                  <a:lnTo>
                    <a:pt x="972238" y="76200"/>
                  </a:lnTo>
                  <a:lnTo>
                    <a:pt x="970948" y="69812"/>
                  </a:lnTo>
                  <a:lnTo>
                    <a:pt x="946451" y="33480"/>
                  </a:lnTo>
                  <a:lnTo>
                    <a:pt x="910119" y="8983"/>
                  </a:lnTo>
                  <a:lnTo>
                    <a:pt x="865632" y="0"/>
                  </a:lnTo>
                  <a:close/>
                </a:path>
                <a:path w="980439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980439" h="228600">
                  <a:moveTo>
                    <a:pt x="759025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759025" y="152400"/>
                  </a:lnTo>
                  <a:lnTo>
                    <a:pt x="751332" y="114300"/>
                  </a:lnTo>
                  <a:lnTo>
                    <a:pt x="759025" y="76200"/>
                  </a:lnTo>
                  <a:close/>
                </a:path>
                <a:path w="980439" h="228600">
                  <a:moveTo>
                    <a:pt x="972238" y="76200"/>
                  </a:moveTo>
                  <a:lnTo>
                    <a:pt x="865632" y="76200"/>
                  </a:lnTo>
                  <a:lnTo>
                    <a:pt x="865632" y="152400"/>
                  </a:lnTo>
                  <a:lnTo>
                    <a:pt x="972238" y="152400"/>
                  </a:lnTo>
                  <a:lnTo>
                    <a:pt x="979932" y="114300"/>
                  </a:lnTo>
                  <a:lnTo>
                    <a:pt x="97223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3024" y="357377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25027" y="3674363"/>
              <a:ext cx="908685" cy="228600"/>
            </a:xfrm>
            <a:custGeom>
              <a:avLst/>
              <a:gdLst/>
              <a:ahLst/>
              <a:cxnLst/>
              <a:rect l="l" t="t" r="r" b="b"/>
              <a:pathLst>
                <a:path w="908684" h="228600">
                  <a:moveTo>
                    <a:pt x="114300" y="0"/>
                  </a:move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0906" y="152400"/>
                  </a:lnTo>
                  <a:lnTo>
                    <a:pt x="114300" y="152400"/>
                  </a:lnTo>
                  <a:lnTo>
                    <a:pt x="114300" y="76200"/>
                  </a:lnTo>
                  <a:lnTo>
                    <a:pt x="220906" y="76200"/>
                  </a:lnTo>
                  <a:lnTo>
                    <a:pt x="219616" y="69812"/>
                  </a:lnTo>
                  <a:lnTo>
                    <a:pt x="195119" y="33480"/>
                  </a:lnTo>
                  <a:lnTo>
                    <a:pt x="158787" y="8983"/>
                  </a:lnTo>
                  <a:lnTo>
                    <a:pt x="114300" y="0"/>
                  </a:lnTo>
                  <a:close/>
                </a:path>
                <a:path w="908684" h="228600">
                  <a:moveTo>
                    <a:pt x="679703" y="0"/>
                  </a:moveTo>
                  <a:lnTo>
                    <a:pt x="679703" y="228600"/>
                  </a:lnTo>
                  <a:lnTo>
                    <a:pt x="832103" y="152400"/>
                  </a:lnTo>
                  <a:lnTo>
                    <a:pt x="717803" y="152400"/>
                  </a:lnTo>
                  <a:lnTo>
                    <a:pt x="717803" y="76200"/>
                  </a:lnTo>
                  <a:lnTo>
                    <a:pt x="832103" y="76200"/>
                  </a:lnTo>
                  <a:lnTo>
                    <a:pt x="679703" y="0"/>
                  </a:lnTo>
                  <a:close/>
                </a:path>
                <a:path w="908684" h="228600">
                  <a:moveTo>
                    <a:pt x="220906" y="76200"/>
                  </a:moveTo>
                  <a:lnTo>
                    <a:pt x="114300" y="76200"/>
                  </a:lnTo>
                  <a:lnTo>
                    <a:pt x="114300" y="152400"/>
                  </a:lnTo>
                  <a:lnTo>
                    <a:pt x="220906" y="152400"/>
                  </a:lnTo>
                  <a:lnTo>
                    <a:pt x="228600" y="114300"/>
                  </a:lnTo>
                  <a:lnTo>
                    <a:pt x="220906" y="76200"/>
                  </a:lnTo>
                  <a:close/>
                </a:path>
                <a:path w="908684" h="228600">
                  <a:moveTo>
                    <a:pt x="679703" y="76200"/>
                  </a:moveTo>
                  <a:lnTo>
                    <a:pt x="220906" y="76200"/>
                  </a:lnTo>
                  <a:lnTo>
                    <a:pt x="228600" y="114300"/>
                  </a:lnTo>
                  <a:lnTo>
                    <a:pt x="220906" y="152400"/>
                  </a:lnTo>
                  <a:lnTo>
                    <a:pt x="679703" y="152400"/>
                  </a:lnTo>
                  <a:lnTo>
                    <a:pt x="679703" y="76200"/>
                  </a:lnTo>
                  <a:close/>
                </a:path>
                <a:path w="908684" h="228600">
                  <a:moveTo>
                    <a:pt x="832103" y="76200"/>
                  </a:moveTo>
                  <a:lnTo>
                    <a:pt x="717803" y="76200"/>
                  </a:lnTo>
                  <a:lnTo>
                    <a:pt x="717803" y="152400"/>
                  </a:lnTo>
                  <a:lnTo>
                    <a:pt x="832103" y="152400"/>
                  </a:lnTo>
                  <a:lnTo>
                    <a:pt x="908303" y="114300"/>
                  </a:lnTo>
                  <a:lnTo>
                    <a:pt x="832103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60179" y="3611879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288035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288035" y="359664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60179" y="3611879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0" y="359664"/>
                  </a:moveTo>
                  <a:lnTo>
                    <a:pt x="288035" y="359664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43800" y="3589019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70">
                  <a:moveTo>
                    <a:pt x="0" y="0"/>
                  </a:moveTo>
                  <a:lnTo>
                    <a:pt x="0" y="43281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31864" y="3621023"/>
              <a:ext cx="1018540" cy="405765"/>
            </a:xfrm>
            <a:custGeom>
              <a:avLst/>
              <a:gdLst/>
              <a:ahLst/>
              <a:cxnLst/>
              <a:rect l="l" t="t" r="r" b="b"/>
              <a:pathLst>
                <a:path w="1018540" h="405764">
                  <a:moveTo>
                    <a:pt x="979932" y="114300"/>
                  </a:moveTo>
                  <a:lnTo>
                    <a:pt x="903732" y="76200"/>
                  </a:lnTo>
                  <a:lnTo>
                    <a:pt x="751332" y="0"/>
                  </a:lnTo>
                  <a:lnTo>
                    <a:pt x="751332" y="76200"/>
                  </a:lnTo>
                  <a:lnTo>
                    <a:pt x="220903" y="76200"/>
                  </a:lnTo>
                  <a:lnTo>
                    <a:pt x="219608" y="69824"/>
                  </a:lnTo>
                  <a:lnTo>
                    <a:pt x="195110" y="33489"/>
                  </a:lnTo>
                  <a:lnTo>
                    <a:pt x="158775" y="8991"/>
                  </a:lnTo>
                  <a:lnTo>
                    <a:pt x="114300" y="0"/>
                  </a:lnTo>
                  <a:lnTo>
                    <a:pt x="69811" y="8991"/>
                  </a:lnTo>
                  <a:lnTo>
                    <a:pt x="33477" y="33489"/>
                  </a:lnTo>
                  <a:lnTo>
                    <a:pt x="8978" y="69824"/>
                  </a:lnTo>
                  <a:lnTo>
                    <a:pt x="0" y="114300"/>
                  </a:lnTo>
                  <a:lnTo>
                    <a:pt x="8978" y="158788"/>
                  </a:lnTo>
                  <a:lnTo>
                    <a:pt x="33477" y="195122"/>
                  </a:lnTo>
                  <a:lnTo>
                    <a:pt x="69811" y="219621"/>
                  </a:lnTo>
                  <a:lnTo>
                    <a:pt x="114300" y="228600"/>
                  </a:lnTo>
                  <a:lnTo>
                    <a:pt x="158775" y="219621"/>
                  </a:lnTo>
                  <a:lnTo>
                    <a:pt x="195110" y="195122"/>
                  </a:lnTo>
                  <a:lnTo>
                    <a:pt x="219608" y="158788"/>
                  </a:lnTo>
                  <a:lnTo>
                    <a:pt x="220903" y="152400"/>
                  </a:lnTo>
                  <a:lnTo>
                    <a:pt x="751332" y="152400"/>
                  </a:lnTo>
                  <a:lnTo>
                    <a:pt x="751332" y="228600"/>
                  </a:lnTo>
                  <a:lnTo>
                    <a:pt x="903732" y="152400"/>
                  </a:lnTo>
                  <a:lnTo>
                    <a:pt x="979932" y="114300"/>
                  </a:lnTo>
                  <a:close/>
                </a:path>
                <a:path w="1018540" h="405764">
                  <a:moveTo>
                    <a:pt x="1018032" y="293624"/>
                  </a:moveTo>
                  <a:lnTo>
                    <a:pt x="1010031" y="248945"/>
                  </a:lnTo>
                  <a:lnTo>
                    <a:pt x="986345" y="212064"/>
                  </a:lnTo>
                  <a:lnTo>
                    <a:pt x="950556" y="186753"/>
                  </a:lnTo>
                  <a:lnTo>
                    <a:pt x="906272" y="176784"/>
                  </a:lnTo>
                  <a:lnTo>
                    <a:pt x="861580" y="184785"/>
                  </a:lnTo>
                  <a:lnTo>
                    <a:pt x="824699" y="208470"/>
                  </a:lnTo>
                  <a:lnTo>
                    <a:pt x="799401" y="244259"/>
                  </a:lnTo>
                  <a:lnTo>
                    <a:pt x="797966" y="250609"/>
                  </a:lnTo>
                  <a:lnTo>
                    <a:pt x="448894" y="242798"/>
                  </a:lnTo>
                  <a:lnTo>
                    <a:pt x="448919" y="241935"/>
                  </a:lnTo>
                  <a:lnTo>
                    <a:pt x="450596" y="166624"/>
                  </a:lnTo>
                  <a:lnTo>
                    <a:pt x="219456" y="275844"/>
                  </a:lnTo>
                  <a:lnTo>
                    <a:pt x="445516" y="395224"/>
                  </a:lnTo>
                  <a:lnTo>
                    <a:pt x="447205" y="318998"/>
                  </a:lnTo>
                  <a:lnTo>
                    <a:pt x="796277" y="326809"/>
                  </a:lnTo>
                  <a:lnTo>
                    <a:pt x="797420" y="333235"/>
                  </a:lnTo>
                  <a:lnTo>
                    <a:pt x="821118" y="370116"/>
                  </a:lnTo>
                  <a:lnTo>
                    <a:pt x="856894" y="395414"/>
                  </a:lnTo>
                  <a:lnTo>
                    <a:pt x="901192" y="405384"/>
                  </a:lnTo>
                  <a:lnTo>
                    <a:pt x="945870" y="397395"/>
                  </a:lnTo>
                  <a:lnTo>
                    <a:pt x="982751" y="373710"/>
                  </a:lnTo>
                  <a:lnTo>
                    <a:pt x="1008062" y="337921"/>
                  </a:lnTo>
                  <a:lnTo>
                    <a:pt x="1010018" y="329184"/>
                  </a:lnTo>
                  <a:lnTo>
                    <a:pt x="1018032" y="293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605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Xoá</a:t>
            </a:r>
            <a:r>
              <a:rPr spc="-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5" dirty="0"/>
              <a:t> </a:t>
            </a:r>
            <a:r>
              <a:rPr dirty="0"/>
              <a:t>Tử</a:t>
            </a:r>
            <a:r>
              <a:rPr spc="-5" dirty="0"/>
              <a:t> </a:t>
            </a:r>
            <a:r>
              <a:rPr dirty="0"/>
              <a:t>Có</a:t>
            </a:r>
            <a:r>
              <a:rPr spc="-5" dirty="0"/>
              <a:t> </a:t>
            </a:r>
            <a:r>
              <a:rPr dirty="0"/>
              <a:t>Khoá</a:t>
            </a:r>
            <a:r>
              <a:rPr spc="-1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0" dirty="0"/>
              <a:t>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1017270"/>
            <a:ext cx="780859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DeleteX(DList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&amp;l,int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x)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75615" marR="615061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DNode</a:t>
            </a:r>
            <a:r>
              <a:rPr sz="2000" spc="-25" dirty="0">
                <a:latin typeface="Arial"/>
                <a:cs typeface="Arial"/>
              </a:rPr>
              <a:t> *p; </a:t>
            </a:r>
            <a:r>
              <a:rPr sz="2000" dirty="0">
                <a:latin typeface="Arial"/>
                <a:cs typeface="Arial"/>
              </a:rPr>
              <a:t>DNode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*q; </a:t>
            </a:r>
            <a:r>
              <a:rPr sz="2000" spc="-10" dirty="0">
                <a:latin typeface="Arial"/>
                <a:cs typeface="Arial"/>
              </a:rPr>
              <a:t>q=NULL;</a:t>
            </a:r>
            <a:endParaRPr sz="2000">
              <a:latin typeface="Arial"/>
              <a:cs typeface="Arial"/>
            </a:endParaRPr>
          </a:p>
          <a:p>
            <a:pPr marL="475615" marR="55619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p=l.pHead; while(p!=NULL)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if(p-&gt;Info==x)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  <a:p>
            <a:pPr marL="926465" marR="31140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q=p;//q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p=p-</a:t>
            </a:r>
            <a:r>
              <a:rPr sz="2000" spc="-10" dirty="0">
                <a:latin typeface="Arial"/>
                <a:cs typeface="Arial"/>
              </a:rPr>
              <a:t>&gt;pNext;</a:t>
            </a:r>
            <a:endParaRPr sz="20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75615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if(q==NULL)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0;//khong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truong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=x </a:t>
            </a:r>
            <a:r>
              <a:rPr sz="2000" spc="-10" dirty="0">
                <a:latin typeface="Arial"/>
                <a:cs typeface="Arial"/>
              </a:rPr>
              <a:t>if(q!=NULL)</a:t>
            </a:r>
            <a:endParaRPr sz="2000">
              <a:latin typeface="Arial"/>
              <a:cs typeface="Arial"/>
            </a:endParaRPr>
          </a:p>
          <a:p>
            <a:pPr marL="475615" marR="4950460" indent="45085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DeleteLastQ(l,q); </a:t>
            </a:r>
            <a:r>
              <a:rPr sz="2000" spc="-20" dirty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DeleteFirst(l);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4413" y="6504838"/>
            <a:ext cx="9696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Sắp </a:t>
            </a:r>
            <a:r>
              <a:rPr spc="-25" dirty="0"/>
              <a:t>Xếp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483362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void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DoiChoTrucTiep(DList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&amp;l)</a:t>
            </a:r>
            <a:endParaRPr sz="2800">
              <a:latin typeface="Arial"/>
              <a:cs typeface="Arial"/>
            </a:endParaRPr>
          </a:p>
          <a:p>
            <a:pPr marL="475615" marR="1849755" indent="-463550">
              <a:lnSpc>
                <a:spcPct val="100000"/>
              </a:lnSpc>
              <a:tabLst>
                <a:tab pos="475615" algn="l"/>
              </a:tabLst>
            </a:pPr>
            <a:r>
              <a:rPr sz="2800" spc="-50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	DNode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*p,*q; p=l.pHead; while(p!=l.pTail)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143891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Arial"/>
                <a:cs typeface="Arial"/>
              </a:rPr>
              <a:t>q=p-</a:t>
            </a:r>
            <a:r>
              <a:rPr sz="2800" spc="-10" dirty="0">
                <a:latin typeface="Arial"/>
                <a:cs typeface="Arial"/>
              </a:rPr>
              <a:t>&gt;pNext; while(q!=NULL)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if(p-</a:t>
            </a:r>
            <a:r>
              <a:rPr sz="2800" spc="-20" dirty="0">
                <a:latin typeface="Arial"/>
                <a:cs typeface="Arial"/>
              </a:rPr>
              <a:t>&gt;Info&gt;q-</a:t>
            </a:r>
            <a:r>
              <a:rPr sz="2800" spc="-10" dirty="0">
                <a:latin typeface="Arial"/>
                <a:cs typeface="Arial"/>
              </a:rPr>
              <a:t>&gt;Info)</a:t>
            </a:r>
            <a:endParaRPr sz="2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HV(p,q);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q=q-</a:t>
            </a:r>
            <a:r>
              <a:rPr sz="2800" spc="-10" dirty="0">
                <a:latin typeface="Arial"/>
                <a:cs typeface="Arial"/>
              </a:rPr>
              <a:t>&gt;pNext;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4413" y="6113170"/>
            <a:ext cx="24345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p=p-</a:t>
            </a:r>
            <a:r>
              <a:rPr sz="2800" spc="-10" dirty="0">
                <a:latin typeface="Arial"/>
                <a:cs typeface="Arial"/>
              </a:rPr>
              <a:t>&gt;pNext;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Arial"/>
                <a:cs typeface="Arial"/>
              </a:rPr>
              <a:t>}}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Cấu</a:t>
            </a:r>
            <a:r>
              <a:rPr spc="-10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dirty="0"/>
              <a:t>Dữ</a:t>
            </a:r>
            <a:r>
              <a:rPr spc="-10" dirty="0"/>
              <a:t> </a:t>
            </a:r>
            <a:r>
              <a:rPr spc="-20" dirty="0"/>
              <a:t>Liệu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5065" y="630453"/>
            <a:ext cx="426593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76250" indent="-46418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75615" algn="l"/>
                <a:tab pos="476884" algn="l"/>
              </a:tabLst>
            </a:pPr>
            <a:r>
              <a:rPr sz="2800" i="1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2800" i="1" dirty="0">
                <a:latin typeface="Arial"/>
                <a:cs typeface="Arial"/>
              </a:rPr>
              <a:t>ấu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trúc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dữ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liệu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1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nút</a:t>
            </a:r>
            <a:endParaRPr sz="2800">
              <a:latin typeface="Arial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typedef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tagDnode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2941" y="1740230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4145" y="1654009"/>
            <a:ext cx="380301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Arial"/>
                <a:cs typeface="Arial"/>
              </a:rPr>
              <a:t>Data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Info;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struct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tagDnode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*pPre; </a:t>
            </a:r>
            <a:r>
              <a:rPr sz="2800" dirty="0">
                <a:latin typeface="Arial"/>
                <a:cs typeface="Arial"/>
              </a:rPr>
              <a:t>struct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tagDnode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*pNext;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1748789" algn="ctr">
              <a:lnSpc>
                <a:spcPct val="100000"/>
              </a:lnSpc>
              <a:spcBef>
                <a:spcPts val="775"/>
              </a:spcBef>
            </a:pPr>
            <a:r>
              <a:rPr spc="-10" dirty="0"/>
              <a:t>}DNode;</a:t>
            </a:r>
          </a:p>
          <a:p>
            <a:pPr marL="462915" marR="1095375" indent="-4629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62915" algn="l"/>
                <a:tab pos="476884" algn="l"/>
              </a:tabLst>
            </a:pPr>
            <a:r>
              <a:rPr i="1" dirty="0">
                <a:latin typeface="Arial"/>
                <a:cs typeface="Arial"/>
              </a:rPr>
              <a:t>Cấu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trúc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List</a:t>
            </a:r>
            <a:r>
              <a:rPr i="1" spc="-50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kép</a:t>
            </a:r>
          </a:p>
          <a:p>
            <a:pPr marL="577850" algn="ctr">
              <a:lnSpc>
                <a:spcPct val="100000"/>
              </a:lnSpc>
              <a:spcBef>
                <a:spcPts val="675"/>
              </a:spcBef>
            </a:pPr>
            <a:r>
              <a:rPr dirty="0"/>
              <a:t>Typedef</a:t>
            </a:r>
            <a:r>
              <a:rPr spc="-80" dirty="0"/>
              <a:t> </a:t>
            </a:r>
            <a:r>
              <a:rPr dirty="0"/>
              <a:t>struct</a:t>
            </a:r>
            <a:r>
              <a:rPr spc="-75" dirty="0"/>
              <a:t> </a:t>
            </a:r>
            <a:r>
              <a:rPr spc="-10" dirty="0"/>
              <a:t>tagDList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32941" y="4813249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4145" y="4727028"/>
            <a:ext cx="251841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DNode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*pHead; </a:t>
            </a:r>
            <a:r>
              <a:rPr sz="2800" dirty="0">
                <a:latin typeface="Arial"/>
                <a:cs typeface="Arial"/>
              </a:rPr>
              <a:t>DNode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*pTail;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2941" y="5837935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"/>
                <a:cs typeface="Arial"/>
              </a:rPr>
              <a:t>}DList;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604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30" dirty="0"/>
              <a:t> </a:t>
            </a:r>
            <a:r>
              <a:rPr dirty="0"/>
              <a:t>Thao</a:t>
            </a:r>
            <a:r>
              <a:rPr spc="-15" dirty="0"/>
              <a:t> </a:t>
            </a:r>
            <a:r>
              <a:rPr dirty="0"/>
              <a:t>Tác</a:t>
            </a:r>
            <a:r>
              <a:rPr spc="-15" dirty="0"/>
              <a:t> </a:t>
            </a:r>
            <a:r>
              <a:rPr dirty="0"/>
              <a:t>Trên</a:t>
            </a:r>
            <a:r>
              <a:rPr spc="-15" dirty="0"/>
              <a:t> </a:t>
            </a:r>
            <a:r>
              <a:rPr dirty="0"/>
              <a:t>List</a:t>
            </a:r>
            <a:r>
              <a:rPr spc="-20" dirty="0"/>
              <a:t> </a:t>
            </a:r>
            <a:r>
              <a:rPr spc="-25" dirty="0"/>
              <a:t>Kép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628015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Khởi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tạo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sách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liên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kép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rỗng</a:t>
            </a:r>
            <a:endParaRPr sz="2800" dirty="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Tạo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thành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dữ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liệu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Chèn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buFont typeface="Wingdings"/>
              <a:buChar char=""/>
              <a:tabLst>
                <a:tab pos="1036955" algn="l"/>
              </a:tabLst>
            </a:pPr>
            <a:r>
              <a:rPr sz="2800" dirty="0">
                <a:latin typeface="Arial"/>
                <a:cs typeface="Arial"/>
              </a:rPr>
              <a:t>Chèn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đầu</a:t>
            </a:r>
            <a:endParaRPr sz="2800" dirty="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buFont typeface="Wingdings"/>
              <a:buChar char=""/>
              <a:tabLst>
                <a:tab pos="1036955" algn="l"/>
              </a:tabLst>
            </a:pPr>
            <a:r>
              <a:rPr sz="2800" dirty="0">
                <a:latin typeface="Arial"/>
                <a:cs typeface="Arial"/>
              </a:rPr>
              <a:t>Chèn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50" dirty="0">
                <a:latin typeface="Arial"/>
                <a:cs typeface="Arial"/>
              </a:rPr>
              <a:t> Q</a:t>
            </a:r>
            <a:endParaRPr sz="2800" dirty="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spcBef>
                <a:spcPts val="5"/>
              </a:spcBef>
              <a:buFont typeface="Wingdings"/>
              <a:buChar char=""/>
              <a:tabLst>
                <a:tab pos="1036955" algn="l"/>
              </a:tabLst>
            </a:pPr>
            <a:r>
              <a:rPr sz="2800" dirty="0">
                <a:latin typeface="Arial"/>
                <a:cs typeface="Arial"/>
              </a:rPr>
              <a:t>Chèn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trước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50" dirty="0">
                <a:latin typeface="Arial"/>
                <a:cs typeface="Arial"/>
              </a:rPr>
              <a:t> Q</a:t>
            </a:r>
            <a:endParaRPr sz="2800" dirty="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buFont typeface="Wingdings"/>
              <a:buChar char=""/>
              <a:tabLst>
                <a:tab pos="1036955" algn="l"/>
              </a:tabLst>
            </a:pPr>
            <a:r>
              <a:rPr sz="2800" dirty="0">
                <a:latin typeface="Arial"/>
                <a:cs typeface="Arial"/>
              </a:rPr>
              <a:t>Chèn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cuối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  <a:p>
            <a:pPr marL="462915" marR="887730" indent="-462915" algn="r">
              <a:lnSpc>
                <a:spcPct val="100000"/>
              </a:lnSpc>
              <a:buFont typeface="Wingdings"/>
              <a:buChar char=""/>
              <a:tabLst>
                <a:tab pos="4629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Huỷ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  <a:p>
            <a:pPr marL="446405" marR="835660" lvl="1" indent="-447040" algn="r">
              <a:lnSpc>
                <a:spcPct val="100000"/>
              </a:lnSpc>
              <a:buFont typeface="Wingdings"/>
              <a:buChar char=""/>
              <a:tabLst>
                <a:tab pos="447040" algn="l"/>
              </a:tabLst>
            </a:pPr>
            <a:r>
              <a:rPr sz="2800" dirty="0">
                <a:latin typeface="Arial"/>
                <a:cs typeface="Arial"/>
              </a:rPr>
              <a:t>Hủy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đầu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  <a:p>
            <a:pPr marL="446405" marR="776605" lvl="1" indent="-447040" algn="r">
              <a:lnSpc>
                <a:spcPct val="100000"/>
              </a:lnSpc>
              <a:buFont typeface="Wingdings"/>
              <a:buChar char=""/>
              <a:tabLst>
                <a:tab pos="447040" algn="l"/>
              </a:tabLst>
            </a:pPr>
            <a:r>
              <a:rPr sz="2800" dirty="0">
                <a:latin typeface="Arial"/>
                <a:cs typeface="Arial"/>
              </a:rPr>
              <a:t>Hủy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cuối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  <a:p>
            <a:pPr marL="1036319" lvl="1" indent="-447040">
              <a:lnSpc>
                <a:spcPct val="100000"/>
              </a:lnSpc>
              <a:buFont typeface="Wingdings"/>
              <a:buChar char=""/>
              <a:tabLst>
                <a:tab pos="1036955" algn="l"/>
              </a:tabLst>
            </a:pPr>
            <a:r>
              <a:rPr sz="2800" dirty="0">
                <a:latin typeface="Arial"/>
                <a:cs typeface="Arial"/>
              </a:rPr>
              <a:t>Hủy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khoá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Tìm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trong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75615" algn="l"/>
                <a:tab pos="476250" algn="l"/>
              </a:tabLst>
            </a:pPr>
            <a:r>
              <a:rPr sz="2800" dirty="0">
                <a:latin typeface="Arial"/>
                <a:cs typeface="Arial"/>
              </a:rPr>
              <a:t>Sắp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xếp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00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</a:t>
            </a:r>
            <a:r>
              <a:rPr spc="-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Danh</a:t>
            </a:r>
            <a:r>
              <a:rPr spc="-10" dirty="0"/>
              <a:t> </a:t>
            </a:r>
            <a:r>
              <a:rPr dirty="0"/>
              <a:t>Sách </a:t>
            </a:r>
            <a:r>
              <a:rPr spc="-20" dirty="0"/>
              <a:t>Rỗng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1379054"/>
            <a:ext cx="4119879" cy="2586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Arial"/>
                <a:cs typeface="Arial"/>
              </a:rPr>
              <a:t>void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CreateDList(DList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&amp;l)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686435">
              <a:lnSpc>
                <a:spcPct val="120000"/>
              </a:lnSpc>
            </a:pPr>
            <a:r>
              <a:rPr sz="2800" spc="-10" dirty="0">
                <a:latin typeface="Arial"/>
                <a:cs typeface="Arial"/>
              </a:rPr>
              <a:t>l.DHead=NULL; l.DTail=NULL;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26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</a:t>
            </a:r>
            <a:r>
              <a:rPr spc="-1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Có</a:t>
            </a:r>
            <a:r>
              <a:rPr spc="-10" dirty="0"/>
              <a:t> </a:t>
            </a:r>
            <a:r>
              <a:rPr dirty="0"/>
              <a:t>Thành</a:t>
            </a:r>
            <a:r>
              <a:rPr spc="5" dirty="0"/>
              <a:t> </a:t>
            </a:r>
            <a:r>
              <a:rPr dirty="0"/>
              <a:t>Phần</a:t>
            </a:r>
            <a:r>
              <a:rPr spc="-20" dirty="0"/>
              <a:t> </a:t>
            </a:r>
            <a:r>
              <a:rPr dirty="0"/>
              <a:t>Dữ</a:t>
            </a:r>
            <a:r>
              <a:rPr spc="-10" dirty="0"/>
              <a:t> </a:t>
            </a:r>
            <a:r>
              <a:rPr dirty="0"/>
              <a:t>Liệu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spc="-50" dirty="0"/>
              <a:t>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09243" y="908685"/>
            <a:ext cx="5647055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DNode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*CreateDNode(int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x)</a:t>
            </a:r>
            <a:endParaRPr sz="2800">
              <a:latin typeface="Arial"/>
              <a:cs typeface="Arial"/>
            </a:endParaRPr>
          </a:p>
          <a:p>
            <a:pPr marL="475615" marR="2403475" indent="-463550">
              <a:lnSpc>
                <a:spcPct val="100000"/>
              </a:lnSpc>
              <a:tabLst>
                <a:tab pos="475615" algn="l"/>
              </a:tabLst>
            </a:pPr>
            <a:r>
              <a:rPr sz="2800" spc="-50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	DNode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*tam; </a:t>
            </a:r>
            <a:r>
              <a:rPr sz="2800" dirty="0">
                <a:latin typeface="Arial"/>
                <a:cs typeface="Arial"/>
              </a:rPr>
              <a:t>tam=new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DNode; if(tam==NULL)</a:t>
            </a:r>
            <a:endParaRPr sz="2800">
              <a:latin typeface="Arial"/>
              <a:cs typeface="Arial"/>
            </a:endParaRPr>
          </a:p>
          <a:p>
            <a:pPr marL="927100" marR="5080" indent="-451484">
              <a:lnSpc>
                <a:spcPct val="100000"/>
              </a:lnSpc>
              <a:tabLst>
                <a:tab pos="927100" algn="l"/>
              </a:tabLst>
            </a:pPr>
            <a:r>
              <a:rPr sz="2800" spc="-50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	printf("khong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nho"); exit(1);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tabLst>
                <a:tab pos="927100" algn="l"/>
              </a:tabLst>
            </a:pPr>
            <a:r>
              <a:rPr sz="2800" spc="-50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tam-</a:t>
            </a:r>
            <a:r>
              <a:rPr sz="2800" spc="-10" dirty="0">
                <a:latin typeface="Arial"/>
                <a:cs typeface="Arial"/>
              </a:rPr>
              <a:t>&gt;Info=x;</a:t>
            </a:r>
            <a:endParaRPr sz="2800">
              <a:latin typeface="Arial"/>
              <a:cs typeface="Arial"/>
            </a:endParaRPr>
          </a:p>
          <a:p>
            <a:pPr marL="927100" marR="164909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tam-</a:t>
            </a:r>
            <a:r>
              <a:rPr sz="2800" spc="-10" dirty="0">
                <a:latin typeface="Arial"/>
                <a:cs typeface="Arial"/>
              </a:rPr>
              <a:t>&gt;pNext=NULL; </a:t>
            </a:r>
            <a:r>
              <a:rPr sz="2800" spc="-20" dirty="0">
                <a:latin typeface="Arial"/>
                <a:cs typeface="Arial"/>
              </a:rPr>
              <a:t>tam-</a:t>
            </a:r>
            <a:r>
              <a:rPr sz="2800" spc="-10" dirty="0">
                <a:latin typeface="Arial"/>
                <a:cs typeface="Arial"/>
              </a:rPr>
              <a:t>&gt;pPre=NULL;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tam;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43" y="6457289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6958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Thêm</a:t>
            </a:r>
            <a:r>
              <a:rPr spc="-20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Nút</a:t>
            </a:r>
            <a:r>
              <a:rPr spc="-10" dirty="0"/>
              <a:t> </a:t>
            </a:r>
            <a:r>
              <a:rPr dirty="0"/>
              <a:t>Vào</a:t>
            </a:r>
            <a:r>
              <a:rPr spc="-5" dirty="0"/>
              <a:t> </a:t>
            </a:r>
            <a:r>
              <a:rPr dirty="0"/>
              <a:t>Đầu</a:t>
            </a:r>
            <a:r>
              <a:rPr spc="-10" dirty="0"/>
              <a:t> </a:t>
            </a:r>
            <a:r>
              <a:rPr dirty="0"/>
              <a:t>Danh</a:t>
            </a:r>
            <a:r>
              <a:rPr spc="-20" dirty="0"/>
              <a:t> Sách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710590" y="1149858"/>
            <a:ext cx="3366770" cy="1063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indent="-320675">
              <a:lnSpc>
                <a:spcPct val="100000"/>
              </a:lnSpc>
              <a:spcBef>
                <a:spcPts val="95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Minh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họa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vẽ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 dirty="0">
              <a:latin typeface="Arial"/>
              <a:cs typeface="Arial"/>
            </a:endParaRP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2379663" y="2565400"/>
            <a:ext cx="1079500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A</a:t>
            </a: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4179888" y="2565400"/>
            <a:ext cx="1150937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B</a:t>
            </a: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6049963" y="2565400"/>
            <a:ext cx="1296987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C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7924800" y="2565400"/>
            <a:ext cx="1150938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D</a:t>
            </a:r>
          </a:p>
        </p:txBody>
      </p:sp>
      <p:sp>
        <p:nvSpPr>
          <p:cNvPr id="56" name="Line 50"/>
          <p:cNvSpPr>
            <a:spLocks noChangeShapeType="1"/>
          </p:cNvSpPr>
          <p:nvPr/>
        </p:nvSpPr>
        <p:spPr bwMode="auto">
          <a:xfrm>
            <a:off x="3171825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>
            <a:off x="5043488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6988175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8788400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>
            <a:off x="920750" y="2800350"/>
            <a:ext cx="1458913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>
            <a:off x="3314700" y="2744788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6"/>
          <p:cNvSpPr>
            <a:spLocks noChangeShapeType="1"/>
          </p:cNvSpPr>
          <p:nvPr/>
        </p:nvSpPr>
        <p:spPr bwMode="auto">
          <a:xfrm>
            <a:off x="5187950" y="2743200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8858250" y="2781300"/>
            <a:ext cx="631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9417050" y="2617788"/>
            <a:ext cx="288925" cy="36036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3419475" y="2903538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>
            <a:off x="4414838" y="2566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>
            <a:off x="6313488" y="2581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62"/>
          <p:cNvSpPr>
            <a:spLocks noChangeShapeType="1"/>
          </p:cNvSpPr>
          <p:nvPr/>
        </p:nvSpPr>
        <p:spPr bwMode="auto">
          <a:xfrm>
            <a:off x="8139113" y="2581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63"/>
          <p:cNvSpPr>
            <a:spLocks noChangeShapeType="1"/>
          </p:cNvSpPr>
          <p:nvPr/>
        </p:nvSpPr>
        <p:spPr bwMode="auto">
          <a:xfrm>
            <a:off x="5316538" y="2903538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64"/>
          <p:cNvSpPr>
            <a:spLocks noChangeShapeType="1"/>
          </p:cNvSpPr>
          <p:nvPr/>
        </p:nvSpPr>
        <p:spPr bwMode="auto">
          <a:xfrm>
            <a:off x="7346950" y="2889250"/>
            <a:ext cx="684213" cy="142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>
            <a:off x="7113588" y="2708275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>
            <a:off x="2595563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" name="Group 80"/>
          <p:cNvGrpSpPr>
            <a:grpSpLocks/>
          </p:cNvGrpSpPr>
          <p:nvPr/>
        </p:nvGrpSpPr>
        <p:grpSpPr bwMode="auto">
          <a:xfrm>
            <a:off x="1209675" y="3609975"/>
            <a:ext cx="1079500" cy="466725"/>
            <a:chOff x="761" y="2501"/>
            <a:chExt cx="680" cy="294"/>
          </a:xfrm>
        </p:grpSpPr>
        <p:sp>
          <p:nvSpPr>
            <p:cNvPr id="74" name="Rectangle 65"/>
            <p:cNvSpPr>
              <a:spLocks noChangeArrowheads="1"/>
            </p:cNvSpPr>
            <p:nvPr/>
          </p:nvSpPr>
          <p:spPr bwMode="auto">
            <a:xfrm>
              <a:off x="761" y="2501"/>
              <a:ext cx="680" cy="29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VNI-Helve" pitchFamily="2" charset="0"/>
                </a:rPr>
                <a:t>X</a:t>
              </a:r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>
              <a:off x="1272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0"/>
            <p:cNvSpPr>
              <a:spLocks noChangeShapeType="1"/>
            </p:cNvSpPr>
            <p:nvPr/>
          </p:nvSpPr>
          <p:spPr bwMode="auto">
            <a:xfrm>
              <a:off x="921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Arc 72"/>
          <p:cNvSpPr>
            <a:spLocks/>
          </p:cNvSpPr>
          <p:nvPr/>
        </p:nvSpPr>
        <p:spPr bwMode="auto">
          <a:xfrm flipV="1">
            <a:off x="2195513" y="3068638"/>
            <a:ext cx="669925" cy="792162"/>
          </a:xfrm>
          <a:custGeom>
            <a:avLst/>
            <a:gdLst>
              <a:gd name="T0" fmla="*/ 0 w 25116"/>
              <a:gd name="T1" fmla="*/ 387353 h 21600"/>
              <a:gd name="T2" fmla="*/ 17869068 w 25116"/>
              <a:gd name="T3" fmla="*/ 29051881 h 21600"/>
              <a:gd name="T4" fmla="*/ 2501496 w 25116"/>
              <a:gd name="T5" fmla="*/ 2905188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16" h="21600" fill="none" extrusionOk="0">
                <a:moveTo>
                  <a:pt x="0" y="288"/>
                </a:moveTo>
                <a:cubicBezTo>
                  <a:pt x="1162" y="96"/>
                  <a:pt x="2338" y="-1"/>
                  <a:pt x="3516" y="0"/>
                </a:cubicBezTo>
                <a:cubicBezTo>
                  <a:pt x="15445" y="0"/>
                  <a:pt x="25116" y="9670"/>
                  <a:pt x="25116" y="21600"/>
                </a:cubicBezTo>
              </a:path>
              <a:path w="25116" h="21600" stroke="0" extrusionOk="0">
                <a:moveTo>
                  <a:pt x="0" y="288"/>
                </a:moveTo>
                <a:cubicBezTo>
                  <a:pt x="1162" y="96"/>
                  <a:pt x="2338" y="-1"/>
                  <a:pt x="3516" y="0"/>
                </a:cubicBezTo>
                <a:cubicBezTo>
                  <a:pt x="15445" y="0"/>
                  <a:pt x="25116" y="9670"/>
                  <a:pt x="25116" y="21600"/>
                </a:cubicBezTo>
                <a:lnTo>
                  <a:pt x="3516" y="21600"/>
                </a:lnTo>
                <a:lnTo>
                  <a:pt x="0" y="28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rc 73"/>
          <p:cNvSpPr>
            <a:spLocks/>
          </p:cNvSpPr>
          <p:nvPr/>
        </p:nvSpPr>
        <p:spPr bwMode="auto">
          <a:xfrm flipH="1">
            <a:off x="1639888" y="2781300"/>
            <a:ext cx="850900" cy="863600"/>
          </a:xfrm>
          <a:custGeom>
            <a:avLst/>
            <a:gdLst>
              <a:gd name="T0" fmla="*/ 0 w 23198"/>
              <a:gd name="T1" fmla="*/ 94316 h 21600"/>
              <a:gd name="T2" fmla="*/ 31210915 w 23198"/>
              <a:gd name="T3" fmla="*/ 34528007 h 21600"/>
              <a:gd name="T4" fmla="*/ 2149955 w 23198"/>
              <a:gd name="T5" fmla="*/ 3452800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198" h="21600" fill="none" extrusionOk="0">
                <a:moveTo>
                  <a:pt x="0" y="59"/>
                </a:moveTo>
                <a:cubicBezTo>
                  <a:pt x="531" y="19"/>
                  <a:pt x="1064" y="-1"/>
                  <a:pt x="1598" y="0"/>
                </a:cubicBezTo>
                <a:cubicBezTo>
                  <a:pt x="13527" y="0"/>
                  <a:pt x="23198" y="9670"/>
                  <a:pt x="23198" y="21600"/>
                </a:cubicBezTo>
              </a:path>
              <a:path w="23198" h="21600" stroke="0" extrusionOk="0">
                <a:moveTo>
                  <a:pt x="0" y="59"/>
                </a:moveTo>
                <a:cubicBezTo>
                  <a:pt x="531" y="19"/>
                  <a:pt x="1064" y="-1"/>
                  <a:pt x="1598" y="0"/>
                </a:cubicBezTo>
                <a:cubicBezTo>
                  <a:pt x="13527" y="0"/>
                  <a:pt x="23198" y="9670"/>
                  <a:pt x="23198" y="21600"/>
                </a:cubicBezTo>
                <a:lnTo>
                  <a:pt x="1598" y="21600"/>
                </a:lnTo>
                <a:lnTo>
                  <a:pt x="0" y="5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75"/>
          <p:cNvSpPr>
            <a:spLocks/>
          </p:cNvSpPr>
          <p:nvPr/>
        </p:nvSpPr>
        <p:spPr bwMode="auto">
          <a:xfrm>
            <a:off x="776288" y="2852738"/>
            <a:ext cx="503237" cy="1081087"/>
          </a:xfrm>
          <a:custGeom>
            <a:avLst/>
            <a:gdLst>
              <a:gd name="T0" fmla="*/ 71437 w 317"/>
              <a:gd name="T1" fmla="*/ 0 h 681"/>
              <a:gd name="T2" fmla="*/ 71437 w 317"/>
              <a:gd name="T3" fmla="*/ 792162 h 681"/>
              <a:gd name="T4" fmla="*/ 503237 w 317"/>
              <a:gd name="T5" fmla="*/ 1081087 h 6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681">
                <a:moveTo>
                  <a:pt x="45" y="0"/>
                </a:moveTo>
                <a:cubicBezTo>
                  <a:pt x="22" y="193"/>
                  <a:pt x="0" y="386"/>
                  <a:pt x="45" y="499"/>
                </a:cubicBezTo>
                <a:cubicBezTo>
                  <a:pt x="90" y="612"/>
                  <a:pt x="272" y="651"/>
                  <a:pt x="317" y="68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 flipV="1">
            <a:off x="8408988" y="2998788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7904163" y="3500438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pTail</a:t>
            </a:r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 flipV="1">
            <a:off x="920750" y="2774950"/>
            <a:ext cx="1439863" cy="39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Text Box 79"/>
          <p:cNvSpPr txBox="1">
            <a:spLocks noChangeArrowheads="1"/>
          </p:cNvSpPr>
          <p:nvPr/>
        </p:nvSpPr>
        <p:spPr bwMode="auto">
          <a:xfrm>
            <a:off x="766668" y="205581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/>
              <a:t>pHead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865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Cài</a:t>
            </a:r>
            <a:r>
              <a:rPr spc="-25" dirty="0"/>
              <a:t> </a:t>
            </a:r>
            <a:r>
              <a:rPr dirty="0"/>
              <a:t>Đặt</a:t>
            </a:r>
            <a:r>
              <a:rPr spc="-15" dirty="0"/>
              <a:t> </a:t>
            </a:r>
            <a:r>
              <a:rPr dirty="0"/>
              <a:t>Thêm</a:t>
            </a:r>
            <a:r>
              <a:rPr spc="-5" dirty="0"/>
              <a:t> </a:t>
            </a:r>
            <a:r>
              <a:rPr dirty="0"/>
              <a:t>1</a:t>
            </a:r>
            <a:r>
              <a:rPr spc="-15" dirty="0"/>
              <a:t> </a:t>
            </a:r>
            <a:r>
              <a:rPr dirty="0"/>
              <a:t>Nút</a:t>
            </a:r>
            <a:r>
              <a:rPr spc="-15" dirty="0"/>
              <a:t> </a:t>
            </a:r>
            <a:r>
              <a:rPr dirty="0"/>
              <a:t>Vào</a:t>
            </a:r>
            <a:r>
              <a:rPr spc="-10" dirty="0"/>
              <a:t> </a:t>
            </a:r>
            <a:r>
              <a:rPr dirty="0"/>
              <a:t>Đầu</a:t>
            </a:r>
            <a:r>
              <a:rPr spc="-15" dirty="0"/>
              <a:t> </a:t>
            </a:r>
            <a:r>
              <a:rPr dirty="0"/>
              <a:t>Danh</a:t>
            </a:r>
            <a:r>
              <a:rPr spc="-10" dirty="0"/>
              <a:t> </a:t>
            </a:r>
            <a:r>
              <a:rPr spc="-20" dirty="0"/>
              <a:t>Sách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1168" y="991361"/>
            <a:ext cx="5700395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void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AddFirst(DList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&amp;l,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DNode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*tam)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if(l.pHead==NULL)//xau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rong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2284095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l.pHead=tam; l.pTail=l.pHead;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6465" marR="1383665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tam-</a:t>
            </a:r>
            <a:r>
              <a:rPr sz="2800" spc="-10" dirty="0">
                <a:latin typeface="Arial"/>
                <a:cs typeface="Arial"/>
              </a:rPr>
              <a:t>&gt;pNext=l.pHead; </a:t>
            </a:r>
            <a:r>
              <a:rPr sz="2800" spc="-20" dirty="0">
                <a:latin typeface="Arial"/>
                <a:cs typeface="Arial"/>
              </a:rPr>
              <a:t>l.pHead-</a:t>
            </a:r>
            <a:r>
              <a:rPr sz="2800" spc="-10" dirty="0">
                <a:latin typeface="Arial"/>
                <a:cs typeface="Arial"/>
              </a:rPr>
              <a:t>&gt;pPre=tam; l.pHead=tam;</a:t>
            </a:r>
            <a:endParaRPr sz="28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68" y="6539890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92" y="1061618"/>
            <a:ext cx="224790" cy="3090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CẤU</a:t>
            </a:r>
            <a:r>
              <a:rPr sz="1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TRÚC</a:t>
            </a:r>
            <a:r>
              <a:rPr sz="1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906000" cy="765175"/>
            <a:chOff x="0" y="0"/>
            <a:chExt cx="9906000" cy="76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5611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612" y="3047"/>
              <a:ext cx="9200388" cy="762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" y="50292"/>
              <a:ext cx="690372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" y="0"/>
              <a:ext cx="9200388" cy="76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7828" y="64603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3742" y="83565"/>
            <a:ext cx="584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Thêm</a:t>
            </a:r>
            <a:r>
              <a:rPr spc="-20" dirty="0"/>
              <a:t> </a:t>
            </a:r>
            <a:r>
              <a:rPr dirty="0"/>
              <a:t>Vào</a:t>
            </a:r>
            <a:r>
              <a:rPr spc="-5" dirty="0"/>
              <a:t> </a:t>
            </a:r>
            <a:r>
              <a:rPr dirty="0"/>
              <a:t>Cuối</a:t>
            </a:r>
            <a:r>
              <a:rPr spc="-15" dirty="0"/>
              <a:t> </a:t>
            </a:r>
            <a:r>
              <a:rPr dirty="0"/>
              <a:t>Danh</a:t>
            </a:r>
            <a:r>
              <a:rPr spc="-10" dirty="0"/>
              <a:t> </a:t>
            </a:r>
            <a:r>
              <a:rPr spc="-20" dirty="0"/>
              <a:t>Sách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002893" y="1197355"/>
            <a:ext cx="7621905" cy="92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43560" algn="l"/>
                <a:tab pos="544830" algn="l"/>
              </a:tabLst>
            </a:pPr>
            <a:r>
              <a:rPr sz="2800" dirty="0">
                <a:latin typeface="Arial"/>
                <a:cs typeface="Arial"/>
              </a:rPr>
              <a:t>Minh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họa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thêm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sau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sách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92188" y="3694113"/>
            <a:ext cx="1079500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A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2792413" y="3694113"/>
            <a:ext cx="1150937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B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4662488" y="3694113"/>
            <a:ext cx="1296987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C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6537325" y="3694113"/>
            <a:ext cx="1150938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NI-Helve" pitchFamily="2" charset="0"/>
              </a:rPr>
              <a:t>D</a:t>
            </a: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1784350" y="3694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3656013" y="3694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5600700" y="3694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7400925" y="3694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1927225" y="3873500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>
            <a:off x="3800475" y="3871913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V="1">
            <a:off x="7545388" y="3873500"/>
            <a:ext cx="1800225" cy="365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9345613" y="3729038"/>
            <a:ext cx="288925" cy="36036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>
            <a:off x="2032000" y="4032250"/>
            <a:ext cx="8651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7"/>
          <p:cNvSpPr>
            <a:spLocks noChangeShapeType="1"/>
          </p:cNvSpPr>
          <p:nvPr/>
        </p:nvSpPr>
        <p:spPr bwMode="auto">
          <a:xfrm>
            <a:off x="3027363" y="36957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>
            <a:off x="4926013" y="3709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6751638" y="3709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3929063" y="4032250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5959475" y="4017963"/>
            <a:ext cx="684213" cy="142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5726113" y="3836988"/>
            <a:ext cx="8651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208088" y="3694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923925" y="262731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pHead</a:t>
            </a: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497013" y="30813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6681788" y="2289175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pTail</a:t>
            </a: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7113588" y="2865438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28"/>
          <p:cNvGrpSpPr>
            <a:grpSpLocks/>
          </p:cNvGrpSpPr>
          <p:nvPr/>
        </p:nvGrpSpPr>
        <p:grpSpPr bwMode="auto">
          <a:xfrm>
            <a:off x="7977188" y="4592638"/>
            <a:ext cx="1079500" cy="466725"/>
            <a:chOff x="761" y="2501"/>
            <a:chExt cx="680" cy="294"/>
          </a:xfrm>
        </p:grpSpPr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761" y="2501"/>
              <a:ext cx="680" cy="29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VNI-Helve" pitchFamily="2" charset="0"/>
                </a:rPr>
                <a:t>X</a:t>
              </a:r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1272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921" y="250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Freeform 34"/>
          <p:cNvSpPr>
            <a:spLocks/>
          </p:cNvSpPr>
          <p:nvPr/>
        </p:nvSpPr>
        <p:spPr bwMode="auto">
          <a:xfrm>
            <a:off x="7473950" y="3944938"/>
            <a:ext cx="503238" cy="936625"/>
          </a:xfrm>
          <a:custGeom>
            <a:avLst/>
            <a:gdLst>
              <a:gd name="T0" fmla="*/ 71438 w 317"/>
              <a:gd name="T1" fmla="*/ 0 h 590"/>
              <a:gd name="T2" fmla="*/ 71438 w 317"/>
              <a:gd name="T3" fmla="*/ 792163 h 590"/>
              <a:gd name="T4" fmla="*/ 503238 w 317"/>
              <a:gd name="T5" fmla="*/ 863600 h 5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590">
                <a:moveTo>
                  <a:pt x="45" y="0"/>
                </a:moveTo>
                <a:cubicBezTo>
                  <a:pt x="22" y="204"/>
                  <a:pt x="0" y="408"/>
                  <a:pt x="45" y="499"/>
                </a:cubicBezTo>
                <a:cubicBezTo>
                  <a:pt x="90" y="590"/>
                  <a:pt x="272" y="537"/>
                  <a:pt x="317" y="544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35"/>
          <p:cNvSpPr>
            <a:spLocks/>
          </p:cNvSpPr>
          <p:nvPr/>
        </p:nvSpPr>
        <p:spPr bwMode="auto">
          <a:xfrm>
            <a:off x="7040563" y="4160838"/>
            <a:ext cx="1008062" cy="923925"/>
          </a:xfrm>
          <a:custGeom>
            <a:avLst/>
            <a:gdLst>
              <a:gd name="T0" fmla="*/ 1008062 w 635"/>
              <a:gd name="T1" fmla="*/ 792163 h 582"/>
              <a:gd name="T2" fmla="*/ 217487 w 635"/>
              <a:gd name="T3" fmla="*/ 792163 h 582"/>
              <a:gd name="T4" fmla="*/ 0 w 635"/>
              <a:gd name="T5" fmla="*/ 0 h 5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582">
                <a:moveTo>
                  <a:pt x="635" y="499"/>
                </a:moveTo>
                <a:cubicBezTo>
                  <a:pt x="439" y="540"/>
                  <a:pt x="243" y="582"/>
                  <a:pt x="137" y="499"/>
                </a:cubicBezTo>
                <a:cubicBezTo>
                  <a:pt x="31" y="416"/>
                  <a:pt x="15" y="208"/>
                  <a:pt x="0" y="0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Arc 36"/>
          <p:cNvSpPr>
            <a:spLocks/>
          </p:cNvSpPr>
          <p:nvPr/>
        </p:nvSpPr>
        <p:spPr bwMode="auto">
          <a:xfrm flipV="1">
            <a:off x="8985250" y="4089400"/>
            <a:ext cx="504825" cy="792163"/>
          </a:xfrm>
          <a:custGeom>
            <a:avLst/>
            <a:gdLst>
              <a:gd name="T0" fmla="*/ 0 w 21600"/>
              <a:gd name="T1" fmla="*/ 0 h 21600"/>
              <a:gd name="T2" fmla="*/ 11798532 w 21600"/>
              <a:gd name="T3" fmla="*/ 29051955 h 21600"/>
              <a:gd name="T4" fmla="*/ 0 w 21600"/>
              <a:gd name="T5" fmla="*/ 2905195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Arc 37"/>
          <p:cNvSpPr>
            <a:spLocks/>
          </p:cNvSpPr>
          <p:nvPr/>
        </p:nvSpPr>
        <p:spPr bwMode="auto">
          <a:xfrm>
            <a:off x="7618413" y="2581275"/>
            <a:ext cx="936625" cy="2014538"/>
          </a:xfrm>
          <a:custGeom>
            <a:avLst/>
            <a:gdLst>
              <a:gd name="T0" fmla="*/ 1331222 w 21600"/>
              <a:gd name="T1" fmla="*/ 0 h 21588"/>
              <a:gd name="T2" fmla="*/ 40614185 w 21600"/>
              <a:gd name="T3" fmla="*/ 187991632 h 21588"/>
              <a:gd name="T4" fmla="*/ 0 w 21600"/>
              <a:gd name="T5" fmla="*/ 187991632 h 2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88" fill="none" extrusionOk="0">
                <a:moveTo>
                  <a:pt x="708" y="-1"/>
                </a:moveTo>
                <a:cubicBezTo>
                  <a:pt x="12355" y="381"/>
                  <a:pt x="21600" y="9934"/>
                  <a:pt x="21600" y="21588"/>
                </a:cubicBezTo>
              </a:path>
              <a:path w="21600" h="21588" stroke="0" extrusionOk="0">
                <a:moveTo>
                  <a:pt x="708" y="-1"/>
                </a:moveTo>
                <a:cubicBezTo>
                  <a:pt x="12355" y="381"/>
                  <a:pt x="21600" y="9934"/>
                  <a:pt x="21600" y="21588"/>
                </a:cubicBezTo>
                <a:lnTo>
                  <a:pt x="0" y="21588"/>
                </a:lnTo>
                <a:lnTo>
                  <a:pt x="708" y="-1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38"/>
          <p:cNvSpPr>
            <a:spLocks noChangeShapeType="1"/>
          </p:cNvSpPr>
          <p:nvPr/>
        </p:nvSpPr>
        <p:spPr bwMode="auto">
          <a:xfrm>
            <a:off x="7113588" y="286543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 flipV="1">
            <a:off x="7545388" y="3873500"/>
            <a:ext cx="1800225" cy="365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1031</Words>
  <Application>Microsoft Office PowerPoint</Application>
  <PresentationFormat>A4 Paper (210x297 mm)</PresentationFormat>
  <Paragraphs>260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Wingdings</vt:lpstr>
      <vt:lpstr>VNI-Helve</vt:lpstr>
      <vt:lpstr>Calibri</vt:lpstr>
      <vt:lpstr>Office Theme</vt:lpstr>
      <vt:lpstr>PowerPoint Presentation</vt:lpstr>
      <vt:lpstr>Định Nghĩa</vt:lpstr>
      <vt:lpstr>Cấu Trúc Dữ Liệu</vt:lpstr>
      <vt:lpstr>Các Thao Tác Trên List Kép</vt:lpstr>
      <vt:lpstr>Tạo 1 Danh Sách Rỗng</vt:lpstr>
      <vt:lpstr>Tạo 1 Nút Có Thành Phần Dữ Liệu = X</vt:lpstr>
      <vt:lpstr>Thêm 1 Nút Vào Đầu Danh Sách</vt:lpstr>
      <vt:lpstr>Cài Đặt Thêm 1 Nút Vào Đầu Danh Sách</vt:lpstr>
      <vt:lpstr>Thêm Vào Cuối Danh Sách</vt:lpstr>
      <vt:lpstr>Cài Đặt Thêm 1 Nút Vào Cuối Danh Sách(238)</vt:lpstr>
      <vt:lpstr>Thêm Vào Sau Nút Q (239)</vt:lpstr>
      <vt:lpstr>Cài Đặt Thêm 1 Nút Vào Sau Nút Q</vt:lpstr>
      <vt:lpstr>Thêm 1 Nút Vào Trước Nút Q (240)</vt:lpstr>
      <vt:lpstr>Cài Đặt Thêm 1 Nút Vào Trước Nút Q</vt:lpstr>
      <vt:lpstr>Cài Đặt Thêm 1 Nút Vào Trước Nút Q</vt:lpstr>
      <vt:lpstr>Xoá Phần Tử Đầu Danh Sách (241)</vt:lpstr>
      <vt:lpstr>Xoá 1 Phần Tử Cuối Danh Sách (241)</vt:lpstr>
      <vt:lpstr>Hủy 1 Nút Sau Nút Q (242)</vt:lpstr>
      <vt:lpstr>Huỷ 1 Nút Đứng Trước Nút Q</vt:lpstr>
      <vt:lpstr>Xoá 1 Phần Tử Có Khoá = X</vt:lpstr>
      <vt:lpstr>Sắp Xếp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HoangTN</dc:creator>
  <cp:lastModifiedBy>Admin</cp:lastModifiedBy>
  <cp:revision>3</cp:revision>
  <dcterms:created xsi:type="dcterms:W3CDTF">2021-11-04T05:33:29Z</dcterms:created>
  <dcterms:modified xsi:type="dcterms:W3CDTF">2021-12-11T01:42:28Z</dcterms:modified>
</cp:coreProperties>
</file>