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705600"/>
          </a:xfrm>
          <a:custGeom>
            <a:avLst/>
            <a:gdLst/>
            <a:ahLst/>
            <a:cxnLst/>
            <a:rect l="l" t="t" r="r" b="b"/>
            <a:pathLst>
              <a:path w="9144000" h="6705600">
                <a:moveTo>
                  <a:pt x="0" y="6705600"/>
                </a:moveTo>
                <a:lnTo>
                  <a:pt x="9144000" y="6705600"/>
                </a:lnTo>
                <a:lnTo>
                  <a:pt x="9144000" y="0"/>
                </a:lnTo>
                <a:lnTo>
                  <a:pt x="0" y="0"/>
                </a:lnTo>
                <a:lnTo>
                  <a:pt x="0" y="670560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8991600" y="1392936"/>
                </a:lnTo>
                <a:lnTo>
                  <a:pt x="8991600" y="6705600"/>
                </a:lnTo>
                <a:lnTo>
                  <a:pt x="152400" y="6705600"/>
                </a:lnTo>
                <a:lnTo>
                  <a:pt x="152400" y="1392936"/>
                </a:lnTo>
                <a:lnTo>
                  <a:pt x="8991600" y="1392936"/>
                </a:ln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2936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6705600"/>
                </a:lnTo>
                <a:lnTo>
                  <a:pt x="9144000" y="13929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97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61010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5089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712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149" y="95199"/>
            <a:ext cx="5997701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275" y="1520825"/>
            <a:ext cx="8517255" cy="471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25/04/2022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152400" y="6701028"/>
              <a:ext cx="8839200" cy="5080"/>
            </a:xfrm>
            <a:custGeom>
              <a:avLst/>
              <a:gdLst/>
              <a:ahLst/>
              <a:cxnLst/>
              <a:rect l="l" t="t" r="r" b="b"/>
              <a:pathLst>
                <a:path w="8839200" h="5079">
                  <a:moveTo>
                    <a:pt x="0" y="4571"/>
                  </a:moveTo>
                  <a:lnTo>
                    <a:pt x="8839200" y="4571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571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3987" y="6858000"/>
                  </a:lnTo>
                  <a:lnTo>
                    <a:pt x="9144000" y="6705600"/>
                  </a:lnTo>
                  <a:lnTo>
                    <a:pt x="9143987" y="2514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447" y="2420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337303" y="2186432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0" y="236220"/>
                </a:lnTo>
                <a:lnTo>
                  <a:pt x="1397" y="260350"/>
                </a:lnTo>
                <a:lnTo>
                  <a:pt x="11049" y="306070"/>
                </a:lnTo>
                <a:lnTo>
                  <a:pt x="29083" y="347979"/>
                </a:lnTo>
                <a:lnTo>
                  <a:pt x="54610" y="386079"/>
                </a:lnTo>
                <a:lnTo>
                  <a:pt x="86613" y="417829"/>
                </a:lnTo>
                <a:lnTo>
                  <a:pt x="124333" y="443229"/>
                </a:lnTo>
                <a:lnTo>
                  <a:pt x="166750" y="45973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4820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35838" y="453389"/>
                </a:lnTo>
                <a:lnTo>
                  <a:pt x="213487" y="452120"/>
                </a:lnTo>
                <a:lnTo>
                  <a:pt x="170942" y="444500"/>
                </a:lnTo>
                <a:lnTo>
                  <a:pt x="131572" y="427989"/>
                </a:lnTo>
                <a:lnTo>
                  <a:pt x="96647" y="403860"/>
                </a:lnTo>
                <a:lnTo>
                  <a:pt x="66929" y="374650"/>
                </a:lnTo>
                <a:lnTo>
                  <a:pt x="43434" y="339089"/>
                </a:lnTo>
                <a:lnTo>
                  <a:pt x="26670" y="300989"/>
                </a:lnTo>
                <a:lnTo>
                  <a:pt x="17907" y="257810"/>
                </a:lnTo>
                <a:lnTo>
                  <a:pt x="16823" y="233679"/>
                </a:lnTo>
                <a:lnTo>
                  <a:pt x="17780" y="213360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136" y="256539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3229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0670"/>
                </a:lnTo>
                <a:lnTo>
                  <a:pt x="470916" y="233679"/>
                </a:lnTo>
                <a:lnTo>
                  <a:pt x="469519" y="209550"/>
                </a:lnTo>
                <a:lnTo>
                  <a:pt x="459994" y="163829"/>
                </a:lnTo>
                <a:lnTo>
                  <a:pt x="441960" y="121920"/>
                </a:lnTo>
                <a:lnTo>
                  <a:pt x="416433" y="83820"/>
                </a:lnTo>
                <a:lnTo>
                  <a:pt x="384301" y="52070"/>
                </a:lnTo>
                <a:lnTo>
                  <a:pt x="346710" y="27939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8260"/>
                </a:lnTo>
                <a:lnTo>
                  <a:pt x="122936" y="67310"/>
                </a:lnTo>
                <a:lnTo>
                  <a:pt x="92963" y="91439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87" y="233679"/>
                </a:lnTo>
                <a:lnTo>
                  <a:pt x="33583" y="236220"/>
                </a:lnTo>
                <a:lnTo>
                  <a:pt x="34417" y="255270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712" y="377189"/>
                </a:lnTo>
                <a:lnTo>
                  <a:pt x="81153" y="337820"/>
                </a:lnTo>
                <a:lnTo>
                  <a:pt x="58166" y="288289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1289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7320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3220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499" y="214629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52141" y="2797835"/>
            <a:ext cx="3841750" cy="61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5080" indent="-278130">
              <a:lnSpc>
                <a:spcPct val="12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1600" b="1" spc="-15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H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S</a:t>
            </a:r>
            <a:r>
              <a:rPr sz="1600" b="1" spc="-16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-5" dirty="0">
                <a:solidFill>
                  <a:srgbClr val="636B85"/>
                </a:solidFill>
                <a:latin typeface="Georgia"/>
                <a:cs typeface="Georgia"/>
              </a:rPr>
              <a:t>.</a:t>
            </a:r>
            <a:r>
              <a:rPr sz="1600" b="1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1600" b="1" spc="114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lang="en-US" sz="1600" b="1" spc="-5" dirty="0" smtClean="0">
                <a:solidFill>
                  <a:srgbClr val="636B85"/>
                </a:solidFill>
                <a:latin typeface="Georgia"/>
                <a:cs typeface="Georgia"/>
              </a:rPr>
              <a:t>LÊ VĂN PHONG</a:t>
            </a:r>
          </a:p>
          <a:p>
            <a:pPr marL="290195" marR="5080" indent="-278130">
              <a:lnSpc>
                <a:spcPct val="120000"/>
              </a:lnSpc>
              <a:spcBef>
                <a:spcPts val="100"/>
              </a:spcBef>
            </a:pPr>
            <a:r>
              <a:rPr lang="en-US" sz="1600" b="1" spc="-5" dirty="0" smtClean="0">
                <a:solidFill>
                  <a:srgbClr val="636B85"/>
                </a:solidFill>
                <a:latin typeface="Georgia"/>
                <a:cs typeface="Cambria"/>
              </a:rPr>
              <a:t>KHOA CÔNG NGHỆ THÔNG TIN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74649" y="901649"/>
            <a:ext cx="7614284" cy="118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800" b="0" dirty="0">
                <a:solidFill>
                  <a:srgbClr val="D16248"/>
                </a:solidFill>
                <a:latin typeface="Georgia"/>
                <a:cs typeface="Georgia"/>
              </a:rPr>
              <a:t>BÀI</a:t>
            </a:r>
            <a:r>
              <a:rPr sz="3800" b="0" spc="-55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GI</a:t>
            </a:r>
            <a:r>
              <a:rPr sz="3800" b="0" spc="-5" dirty="0">
                <a:solidFill>
                  <a:srgbClr val="D16248"/>
                </a:solidFill>
                <a:latin typeface="Cambria"/>
                <a:cs typeface="Cambria"/>
              </a:rPr>
              <a:t>Ả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NG</a:t>
            </a:r>
            <a:endParaRPr sz="3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800" b="0" dirty="0">
                <a:solidFill>
                  <a:srgbClr val="D16248"/>
                </a:solidFill>
                <a:latin typeface="Georgia"/>
                <a:cs typeface="Georgia"/>
              </a:rPr>
              <a:t>H</a:t>
            </a:r>
            <a:r>
              <a:rPr sz="3800" b="0" dirty="0">
                <a:solidFill>
                  <a:srgbClr val="D16248"/>
                </a:solidFill>
                <a:latin typeface="Cambria"/>
                <a:cs typeface="Cambria"/>
              </a:rPr>
              <a:t>Ệ</a:t>
            </a:r>
            <a:r>
              <a:rPr sz="3800" b="0" spc="70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TH</a:t>
            </a:r>
            <a:r>
              <a:rPr sz="3800" b="0" spc="-5" dirty="0">
                <a:solidFill>
                  <a:srgbClr val="D16248"/>
                </a:solidFill>
                <a:latin typeface="Cambria"/>
                <a:cs typeface="Cambria"/>
              </a:rPr>
              <a:t>Ố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NG</a:t>
            </a:r>
            <a:r>
              <a:rPr sz="3800" b="0" spc="-25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3800" b="0" dirty="0">
                <a:solidFill>
                  <a:srgbClr val="D16248"/>
                </a:solidFill>
                <a:latin typeface="Georgia"/>
                <a:cs typeface="Georgia"/>
              </a:rPr>
              <a:t>THÔNG</a:t>
            </a:r>
            <a:r>
              <a:rPr sz="3800" b="0" spc="-2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3800" b="0" dirty="0">
                <a:solidFill>
                  <a:srgbClr val="D16248"/>
                </a:solidFill>
                <a:latin typeface="Georgia"/>
                <a:cs typeface="Georgia"/>
              </a:rPr>
              <a:t>TIN</a:t>
            </a:r>
            <a:r>
              <a:rPr sz="3800" b="0" spc="-35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QU</a:t>
            </a:r>
            <a:r>
              <a:rPr sz="3800" b="0" spc="-5" dirty="0">
                <a:solidFill>
                  <a:srgbClr val="D16248"/>
                </a:solidFill>
                <a:latin typeface="Cambria"/>
                <a:cs typeface="Cambria"/>
              </a:rPr>
              <a:t>Ả</a:t>
            </a:r>
            <a:r>
              <a:rPr sz="3800" b="0" spc="-5" dirty="0">
                <a:solidFill>
                  <a:srgbClr val="D16248"/>
                </a:solidFill>
                <a:latin typeface="Georgia"/>
                <a:cs typeface="Georgia"/>
              </a:rPr>
              <a:t>N</a:t>
            </a:r>
            <a:r>
              <a:rPr sz="3800" b="0" spc="-4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3800" b="0" dirty="0">
                <a:solidFill>
                  <a:srgbClr val="D16248"/>
                </a:solidFill>
                <a:latin typeface="Georgia"/>
                <a:cs typeface="Georgia"/>
              </a:rPr>
              <a:t>LÝ</a:t>
            </a:r>
            <a:endParaRPr sz="3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945" y="367029"/>
            <a:ext cx="544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</a:t>
            </a:r>
            <a:r>
              <a:rPr sz="3600" spc="-5" dirty="0">
                <a:latin typeface="Cambria"/>
                <a:cs typeface="Cambria"/>
              </a:rPr>
              <a:t>ổ</a:t>
            </a:r>
            <a:r>
              <a:rPr sz="3600" spc="80" dirty="0">
                <a:latin typeface="Cambria"/>
                <a:cs typeface="Cambria"/>
              </a:rPr>
              <a:t> </a:t>
            </a:r>
            <a:r>
              <a:rPr sz="3600" spc="-5" dirty="0"/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/>
              <a:t>c</a:t>
            </a:r>
            <a:r>
              <a:rPr sz="3600" spc="-40" dirty="0"/>
              <a:t> </a:t>
            </a:r>
            <a:r>
              <a:rPr sz="3600" dirty="0"/>
              <a:t>(Organization)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50034"/>
            <a:ext cx="825944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80975" indent="-274320">
              <a:lnSpc>
                <a:spcPct val="100000"/>
              </a:lnSpc>
              <a:spcBef>
                <a:spcPts val="100"/>
              </a:spcBef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300" spc="-95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2700" dirty="0">
                <a:latin typeface="Georgia"/>
                <a:cs typeface="Georgia"/>
              </a:rPr>
              <a:t>Là</a:t>
            </a:r>
            <a:r>
              <a:rPr sz="2700" spc="-5" dirty="0">
                <a:latin typeface="Georgia"/>
                <a:cs typeface="Georgia"/>
              </a:rPr>
              <a:t> h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55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spc="-5" dirty="0">
                <a:latin typeface="Cambria"/>
                <a:cs typeface="Cambria"/>
              </a:rPr>
              <a:t>ố</a:t>
            </a:r>
            <a:r>
              <a:rPr sz="2700" spc="-5" dirty="0">
                <a:latin typeface="Georgia"/>
                <a:cs typeface="Georgia"/>
              </a:rPr>
              <a:t>ng: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con </a:t>
            </a:r>
            <a:r>
              <a:rPr sz="2700" dirty="0">
                <a:latin typeface="Georgia"/>
                <a:cs typeface="Georgia"/>
              </a:rPr>
              <a:t>ng</a:t>
            </a:r>
            <a:r>
              <a:rPr sz="2700" dirty="0">
                <a:latin typeface="Times New Roman"/>
                <a:cs typeface="Times New Roman"/>
              </a:rPr>
              <a:t>ười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và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spc="-10" dirty="0">
                <a:latin typeface="Georgia"/>
                <a:cs typeface="Georgia"/>
              </a:rPr>
              <a:t>các</a:t>
            </a:r>
            <a:r>
              <a:rPr sz="2700" spc="-5" dirty="0">
                <a:latin typeface="Georgia"/>
                <a:cs typeface="Georgia"/>
              </a:rPr>
              <a:t> ngu</a:t>
            </a:r>
            <a:r>
              <a:rPr sz="2700" spc="-5" dirty="0">
                <a:latin typeface="Cambria"/>
                <a:cs typeface="Cambria"/>
              </a:rPr>
              <a:t>ồ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5" dirty="0">
                <a:latin typeface="Cambria"/>
                <a:cs typeface="Cambria"/>
              </a:rPr>
              <a:t>ự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khác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85" dirty="0">
                <a:latin typeface="Georgia"/>
                <a:cs typeface="Georgia"/>
              </a:rPr>
              <a:t>nh</a:t>
            </a:r>
            <a:r>
              <a:rPr sz="2700" spc="-85" dirty="0">
                <a:latin typeface="Cambria"/>
                <a:cs typeface="Cambria"/>
              </a:rPr>
              <a:t>ằ</a:t>
            </a:r>
            <a:r>
              <a:rPr sz="2700" spc="-85" dirty="0">
                <a:latin typeface="Georgia"/>
                <a:cs typeface="Georgia"/>
              </a:rPr>
              <a:t>m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spc="-5" dirty="0">
                <a:latin typeface="Cambria"/>
                <a:cs typeface="Cambria"/>
              </a:rPr>
              <a:t>ự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hi</a:t>
            </a:r>
            <a:r>
              <a:rPr sz="2700" dirty="0">
                <a:latin typeface="Cambria"/>
                <a:cs typeface="Cambria"/>
              </a:rPr>
              <a:t>ệ</a:t>
            </a:r>
            <a:r>
              <a:rPr sz="2700" dirty="0">
                <a:latin typeface="Georgia"/>
                <a:cs typeface="Georgia"/>
              </a:rPr>
              <a:t>n 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-5" dirty="0">
                <a:latin typeface="Cambria"/>
                <a:cs typeface="Cambria"/>
              </a:rPr>
              <a:t>ụ</a:t>
            </a:r>
            <a:r>
              <a:rPr sz="2700" spc="-5" dirty="0">
                <a:latin typeface="Georgia"/>
                <a:cs typeface="Georgia"/>
              </a:rPr>
              <a:t>c tiêu.</a:t>
            </a:r>
            <a:endParaRPr sz="27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45"/>
              </a:spcBef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300" spc="-85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-5" dirty="0">
                <a:latin typeface="Cambria"/>
                <a:cs typeface="Cambria"/>
              </a:rPr>
              <a:t>ụ</a:t>
            </a:r>
            <a:r>
              <a:rPr sz="2700" spc="-5" dirty="0">
                <a:latin typeface="Georgia"/>
                <a:cs typeface="Georgia"/>
              </a:rPr>
              <a:t>c tiêu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c</a:t>
            </a:r>
            <a:r>
              <a:rPr sz="2700" dirty="0">
                <a:latin typeface="Times New Roman"/>
                <a:cs typeface="Times New Roman"/>
              </a:rPr>
              <a:t>ơ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-5" dirty="0">
                <a:latin typeface="Cambria"/>
                <a:cs typeface="Cambria"/>
              </a:rPr>
              <a:t>ả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t</a:t>
            </a:r>
            <a:r>
              <a:rPr sz="2700" dirty="0">
                <a:latin typeface="Cambria"/>
                <a:cs typeface="Cambria"/>
              </a:rPr>
              <a:t>ổ</a:t>
            </a:r>
            <a:r>
              <a:rPr sz="2700" spc="6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ch</a:t>
            </a:r>
            <a:r>
              <a:rPr sz="2700" spc="-5" dirty="0">
                <a:latin typeface="Cambria"/>
                <a:cs typeface="Cambria"/>
              </a:rPr>
              <a:t>ứ</a:t>
            </a:r>
            <a:r>
              <a:rPr sz="2700" spc="-5" dirty="0">
                <a:latin typeface="Georgia"/>
                <a:cs typeface="Georgia"/>
              </a:rPr>
              <a:t>c 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dirty="0">
                <a:latin typeface="Cambria"/>
                <a:cs typeface="Cambria"/>
              </a:rPr>
              <a:t>ợ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nhu</a:t>
            </a:r>
            <a:r>
              <a:rPr sz="2700" spc="-5" dirty="0">
                <a:latin typeface="Cambria"/>
                <a:cs typeface="Cambria"/>
              </a:rPr>
              <a:t>ậ</a:t>
            </a:r>
            <a:r>
              <a:rPr sz="2700" spc="-5" dirty="0">
                <a:latin typeface="Georgia"/>
                <a:cs typeface="Georgia"/>
              </a:rPr>
              <a:t>n: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-5" dirty="0">
                <a:latin typeface="Cambria"/>
                <a:cs typeface="Cambria"/>
              </a:rPr>
              <a:t>ố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</a:t>
            </a:r>
            <a:r>
              <a:rPr sz="2700" dirty="0">
                <a:latin typeface="Georgia"/>
                <a:cs typeface="Georgia"/>
              </a:rPr>
              <a:t>a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hóa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120" dirty="0">
                <a:latin typeface="Georgia"/>
                <a:cs typeface="Georgia"/>
              </a:rPr>
              <a:t>l</a:t>
            </a:r>
            <a:r>
              <a:rPr sz="2700" spc="-120" dirty="0">
                <a:latin typeface="Cambria"/>
                <a:cs typeface="Cambria"/>
              </a:rPr>
              <a:t>ợ</a:t>
            </a:r>
            <a:r>
              <a:rPr sz="2700" spc="-120" dirty="0">
                <a:latin typeface="Georgia"/>
                <a:cs typeface="Georgia"/>
              </a:rPr>
              <a:t>i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nhu</a:t>
            </a:r>
            <a:r>
              <a:rPr sz="2700" spc="-5" dirty="0">
                <a:latin typeface="Cambria"/>
                <a:cs typeface="Cambria"/>
              </a:rPr>
              <a:t>ậ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dirty="0">
                <a:latin typeface="Georgia"/>
                <a:cs typeface="Georgia"/>
              </a:rPr>
              <a:t> (t</a:t>
            </a:r>
            <a:r>
              <a:rPr sz="2700" dirty="0">
                <a:latin typeface="Times New Roman"/>
                <a:cs typeface="Times New Roman"/>
              </a:rPr>
              <a:t>ă</a:t>
            </a:r>
            <a:r>
              <a:rPr sz="2700" dirty="0">
                <a:latin typeface="Georgia"/>
                <a:cs typeface="Georgia"/>
              </a:rPr>
              <a:t>ng </a:t>
            </a:r>
            <a:r>
              <a:rPr sz="2700" spc="-5" dirty="0">
                <a:latin typeface="Georgia"/>
                <a:cs typeface="Georgia"/>
              </a:rPr>
              <a:t>doanh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thu, </a:t>
            </a:r>
            <a:r>
              <a:rPr sz="2700" dirty="0">
                <a:latin typeface="Georgia"/>
                <a:cs typeface="Georgia"/>
              </a:rPr>
              <a:t>gi</a:t>
            </a:r>
            <a:r>
              <a:rPr sz="2700" dirty="0">
                <a:latin typeface="Cambria"/>
                <a:cs typeface="Cambria"/>
              </a:rPr>
              <a:t>ả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chi phí).</a:t>
            </a:r>
            <a:endParaRPr sz="2700">
              <a:latin typeface="Georgia"/>
              <a:cs typeface="Georgia"/>
            </a:endParaRPr>
          </a:p>
          <a:p>
            <a:pPr marL="287020" marR="434340" indent="-274320">
              <a:lnSpc>
                <a:spcPct val="100000"/>
              </a:lnSpc>
              <a:spcBef>
                <a:spcPts val="650"/>
              </a:spcBef>
              <a:tabLst>
                <a:tab pos="4136390" algn="l"/>
              </a:tabLst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300" spc="254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2700" dirty="0">
                <a:latin typeface="Georgia"/>
                <a:cs typeface="Georgia"/>
              </a:rPr>
              <a:t>M</a:t>
            </a:r>
            <a:r>
              <a:rPr sz="2700" dirty="0">
                <a:latin typeface="Cambria"/>
                <a:cs typeface="Cambria"/>
              </a:rPr>
              <a:t>ụ</a:t>
            </a:r>
            <a:r>
              <a:rPr sz="2700" dirty="0">
                <a:latin typeface="Georgia"/>
                <a:cs typeface="Georgia"/>
              </a:rPr>
              <a:t>c </a:t>
            </a:r>
            <a:r>
              <a:rPr sz="2700" spc="-5" dirty="0">
                <a:latin typeface="Georgia"/>
                <a:cs typeface="Georgia"/>
              </a:rPr>
              <a:t>tiêu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các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5" dirty="0">
                <a:latin typeface="Georgia"/>
                <a:cs typeface="Georgia"/>
              </a:rPr>
              <a:t>t</a:t>
            </a:r>
            <a:r>
              <a:rPr sz="2700" spc="5" dirty="0">
                <a:latin typeface="Cambria"/>
                <a:cs typeface="Cambria"/>
              </a:rPr>
              <a:t>ổ</a:t>
            </a:r>
            <a:r>
              <a:rPr sz="2700" spc="65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ch</a:t>
            </a:r>
            <a:r>
              <a:rPr sz="2700" spc="-5" dirty="0">
                <a:latin typeface="Cambria"/>
                <a:cs typeface="Cambria"/>
              </a:rPr>
              <a:t>ứ</a:t>
            </a:r>
            <a:r>
              <a:rPr sz="2700" spc="-5" dirty="0">
                <a:latin typeface="Georgia"/>
                <a:cs typeface="Georgia"/>
              </a:rPr>
              <a:t>c	</a:t>
            </a:r>
            <a:r>
              <a:rPr sz="2700" dirty="0">
                <a:latin typeface="Georgia"/>
                <a:cs typeface="Georgia"/>
              </a:rPr>
              <a:t>phi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dirty="0">
                <a:latin typeface="Cambria"/>
                <a:cs typeface="Cambria"/>
              </a:rPr>
              <a:t>ợ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nhu</a:t>
            </a:r>
            <a:r>
              <a:rPr sz="2700" spc="-5" dirty="0">
                <a:latin typeface="Cambria"/>
                <a:cs typeface="Cambria"/>
              </a:rPr>
              <a:t>ậ</a:t>
            </a:r>
            <a:r>
              <a:rPr sz="2700" spc="-5" dirty="0">
                <a:latin typeface="Georgia"/>
                <a:cs typeface="Georgia"/>
              </a:rPr>
              <a:t>n: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dirty="0">
                <a:latin typeface="Cambria"/>
                <a:cs typeface="Cambria"/>
              </a:rPr>
              <a:t>ợ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nhu</a:t>
            </a:r>
            <a:r>
              <a:rPr sz="2700" spc="-5" dirty="0">
                <a:latin typeface="Cambria"/>
                <a:cs typeface="Cambria"/>
              </a:rPr>
              <a:t>ậ</a:t>
            </a:r>
            <a:r>
              <a:rPr sz="2700" spc="-5" dirty="0">
                <a:latin typeface="Georgia"/>
                <a:cs typeface="Georgia"/>
              </a:rPr>
              <a:t>n </a:t>
            </a:r>
            <a:r>
              <a:rPr sz="2700" spc="-6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không</a:t>
            </a:r>
            <a:r>
              <a:rPr sz="2700" spc="-5" dirty="0">
                <a:latin typeface="Georgia"/>
                <a:cs typeface="Georgia"/>
              </a:rPr>
              <a:t> ph</a:t>
            </a:r>
            <a:r>
              <a:rPr sz="2700" spc="-5" dirty="0">
                <a:latin typeface="Cambria"/>
                <a:cs typeface="Cambria"/>
              </a:rPr>
              <a:t>ả</a:t>
            </a:r>
            <a:r>
              <a:rPr sz="2700" spc="-5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là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-5" dirty="0">
                <a:latin typeface="Cambria"/>
                <a:cs typeface="Cambria"/>
              </a:rPr>
              <a:t>ụ</a:t>
            </a:r>
            <a:r>
              <a:rPr sz="2700" spc="-5" dirty="0">
                <a:latin typeface="Georgia"/>
                <a:cs typeface="Georgia"/>
              </a:rPr>
              <a:t>c tiêu</a:t>
            </a:r>
            <a:r>
              <a:rPr sz="2700" spc="-2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c</a:t>
            </a:r>
            <a:r>
              <a:rPr sz="2700" dirty="0">
                <a:latin typeface="Times New Roman"/>
                <a:cs typeface="Times New Roman"/>
              </a:rPr>
              <a:t>ơ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Georgia"/>
                <a:cs typeface="Georgia"/>
              </a:rPr>
              <a:t>b</a:t>
            </a:r>
            <a:r>
              <a:rPr sz="2700" spc="-5" dirty="0">
                <a:latin typeface="Cambria"/>
                <a:cs typeface="Cambria"/>
              </a:rPr>
              <a:t>ả</a:t>
            </a:r>
            <a:r>
              <a:rPr sz="2700" spc="-5" dirty="0">
                <a:latin typeface="Georgia"/>
                <a:cs typeface="Georgia"/>
              </a:rPr>
              <a:t>n.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248157"/>
            <a:ext cx="62960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4430" marR="5080" indent="-11423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10" dirty="0"/>
              <a:t> </a:t>
            </a:r>
            <a:r>
              <a:rPr dirty="0"/>
              <a:t>phân</a:t>
            </a:r>
            <a:r>
              <a:rPr spc="-5" dirty="0"/>
              <a:t> h</a:t>
            </a:r>
            <a:r>
              <a:rPr spc="-5" dirty="0">
                <a:latin typeface="Cambria"/>
                <a:cs typeface="Cambria"/>
              </a:rPr>
              <a:t>ệ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/>
              <a:t>trong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5" dirty="0">
                <a:latin typeface="Cambria"/>
                <a:cs typeface="Cambria"/>
              </a:rPr>
              <a:t>ộ</a:t>
            </a:r>
            <a:r>
              <a:rPr spc="5" dirty="0"/>
              <a:t>t</a:t>
            </a:r>
            <a:r>
              <a:rPr spc="-20" dirty="0"/>
              <a:t> </a:t>
            </a:r>
            <a:r>
              <a:rPr spc="-5" dirty="0"/>
              <a:t>t</a:t>
            </a:r>
            <a:r>
              <a:rPr spc="-5" dirty="0">
                <a:latin typeface="Cambria"/>
                <a:cs typeface="Cambria"/>
              </a:rPr>
              <a:t>ổ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/>
              <a:t>ch</a:t>
            </a:r>
            <a:r>
              <a:rPr spc="-5" dirty="0">
                <a:latin typeface="Cambria"/>
                <a:cs typeface="Cambria"/>
              </a:rPr>
              <a:t>ứ</a:t>
            </a:r>
            <a:r>
              <a:rPr spc="-5" dirty="0"/>
              <a:t>c </a:t>
            </a:r>
            <a:r>
              <a:rPr spc="-800" dirty="0"/>
              <a:t> </a:t>
            </a:r>
            <a:r>
              <a:rPr spc="-5" dirty="0"/>
              <a:t>d</a:t>
            </a:r>
            <a:r>
              <a:rPr spc="-5" dirty="0">
                <a:latin typeface="Arial"/>
                <a:cs typeface="Arial"/>
              </a:rPr>
              <a:t>ưới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/>
              <a:t>góc</a:t>
            </a:r>
            <a:r>
              <a:rPr spc="-15" dirty="0"/>
              <a:t> </a:t>
            </a:r>
            <a:r>
              <a:rPr dirty="0">
                <a:latin typeface="Arial"/>
                <a:cs typeface="Arial"/>
              </a:rPr>
              <a:t>độ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/>
              <a:t>qu</a:t>
            </a:r>
            <a:r>
              <a:rPr dirty="0">
                <a:latin typeface="Cambria"/>
                <a:cs typeface="Cambria"/>
              </a:rPr>
              <a:t>ả</a:t>
            </a:r>
            <a:r>
              <a:rPr dirty="0"/>
              <a:t>n</a:t>
            </a:r>
            <a:r>
              <a:rPr spc="-20" dirty="0"/>
              <a:t> </a:t>
            </a:r>
            <a:r>
              <a:rPr spc="-5" dirty="0"/>
              <a:t>lý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536" y="3419792"/>
            <a:ext cx="2246630" cy="1129665"/>
            <a:chOff x="228536" y="3419792"/>
            <a:chExt cx="2246630" cy="1129665"/>
          </a:xfrm>
        </p:grpSpPr>
        <p:sp>
          <p:nvSpPr>
            <p:cNvPr id="4" name="object 4"/>
            <p:cNvSpPr/>
            <p:nvPr/>
          </p:nvSpPr>
          <p:spPr>
            <a:xfrm>
              <a:off x="233934" y="3425189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5" h="1118870">
                  <a:moveTo>
                    <a:pt x="2123821" y="0"/>
                  </a:moveTo>
                  <a:lnTo>
                    <a:pt x="111861" y="0"/>
                  </a:lnTo>
                  <a:lnTo>
                    <a:pt x="68317" y="8784"/>
                  </a:lnTo>
                  <a:lnTo>
                    <a:pt x="32761" y="32750"/>
                  </a:lnTo>
                  <a:lnTo>
                    <a:pt x="8789" y="68312"/>
                  </a:lnTo>
                  <a:lnTo>
                    <a:pt x="0" y="111887"/>
                  </a:lnTo>
                  <a:lnTo>
                    <a:pt x="0" y="1006729"/>
                  </a:lnTo>
                  <a:lnTo>
                    <a:pt x="8789" y="1050303"/>
                  </a:lnTo>
                  <a:lnTo>
                    <a:pt x="32761" y="1085865"/>
                  </a:lnTo>
                  <a:lnTo>
                    <a:pt x="68317" y="1109831"/>
                  </a:lnTo>
                  <a:lnTo>
                    <a:pt x="111861" y="1118616"/>
                  </a:lnTo>
                  <a:lnTo>
                    <a:pt x="2123821" y="1118616"/>
                  </a:lnTo>
                  <a:lnTo>
                    <a:pt x="2167395" y="1109831"/>
                  </a:lnTo>
                  <a:lnTo>
                    <a:pt x="2202957" y="1085865"/>
                  </a:lnTo>
                  <a:lnTo>
                    <a:pt x="2226923" y="1050303"/>
                  </a:lnTo>
                  <a:lnTo>
                    <a:pt x="2235708" y="1006729"/>
                  </a:lnTo>
                  <a:lnTo>
                    <a:pt x="2235708" y="111887"/>
                  </a:lnTo>
                  <a:lnTo>
                    <a:pt x="2226923" y="68312"/>
                  </a:lnTo>
                  <a:lnTo>
                    <a:pt x="2202957" y="32750"/>
                  </a:lnTo>
                  <a:lnTo>
                    <a:pt x="2167395" y="8784"/>
                  </a:lnTo>
                  <a:lnTo>
                    <a:pt x="21238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3934" y="3425189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5" h="1118870">
                  <a:moveTo>
                    <a:pt x="0" y="111887"/>
                  </a:moveTo>
                  <a:lnTo>
                    <a:pt x="8789" y="68312"/>
                  </a:lnTo>
                  <a:lnTo>
                    <a:pt x="32761" y="32750"/>
                  </a:lnTo>
                  <a:lnTo>
                    <a:pt x="68317" y="8784"/>
                  </a:lnTo>
                  <a:lnTo>
                    <a:pt x="111861" y="0"/>
                  </a:lnTo>
                  <a:lnTo>
                    <a:pt x="2123821" y="0"/>
                  </a:lnTo>
                  <a:lnTo>
                    <a:pt x="2167395" y="8784"/>
                  </a:lnTo>
                  <a:lnTo>
                    <a:pt x="2202957" y="32750"/>
                  </a:lnTo>
                  <a:lnTo>
                    <a:pt x="2226923" y="68312"/>
                  </a:lnTo>
                  <a:lnTo>
                    <a:pt x="2235708" y="111887"/>
                  </a:lnTo>
                  <a:lnTo>
                    <a:pt x="2235708" y="1006729"/>
                  </a:lnTo>
                  <a:lnTo>
                    <a:pt x="2226923" y="1050303"/>
                  </a:lnTo>
                  <a:lnTo>
                    <a:pt x="2202957" y="1085865"/>
                  </a:lnTo>
                  <a:lnTo>
                    <a:pt x="2167395" y="1109831"/>
                  </a:lnTo>
                  <a:lnTo>
                    <a:pt x="2123821" y="1118616"/>
                  </a:lnTo>
                  <a:lnTo>
                    <a:pt x="111861" y="1118616"/>
                  </a:lnTo>
                  <a:lnTo>
                    <a:pt x="68317" y="1109831"/>
                  </a:lnTo>
                  <a:lnTo>
                    <a:pt x="32761" y="1085865"/>
                  </a:lnTo>
                  <a:lnTo>
                    <a:pt x="8789" y="1050303"/>
                  </a:lnTo>
                  <a:lnTo>
                    <a:pt x="0" y="1006729"/>
                  </a:lnTo>
                  <a:lnTo>
                    <a:pt x="0" y="111887"/>
                  </a:lnTo>
                  <a:close/>
                </a:path>
              </a:pathLst>
            </a:custGeom>
            <a:ln w="1066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2860" y="3795217"/>
            <a:ext cx="916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ổ</a:t>
            </a:r>
            <a:r>
              <a:rPr sz="20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ch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ứ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63164" y="2778188"/>
            <a:ext cx="3140710" cy="1211580"/>
            <a:chOff x="2463164" y="2778188"/>
            <a:chExt cx="3140710" cy="1211580"/>
          </a:xfrm>
        </p:grpSpPr>
        <p:sp>
          <p:nvSpPr>
            <p:cNvPr id="8" name="object 8"/>
            <p:cNvSpPr/>
            <p:nvPr/>
          </p:nvSpPr>
          <p:spPr>
            <a:xfrm>
              <a:off x="2468879" y="3341370"/>
              <a:ext cx="894715" cy="642620"/>
            </a:xfrm>
            <a:custGeom>
              <a:avLst/>
              <a:gdLst/>
              <a:ahLst/>
              <a:cxnLst/>
              <a:rect l="l" t="t" r="r" b="b"/>
              <a:pathLst>
                <a:path w="894714" h="642620">
                  <a:moveTo>
                    <a:pt x="0" y="642619"/>
                  </a:moveTo>
                  <a:lnTo>
                    <a:pt x="894207" y="0"/>
                  </a:lnTo>
                </a:path>
              </a:pathLst>
            </a:custGeom>
            <a:ln w="11428">
              <a:solidFill>
                <a:srgbClr val="A64D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64229" y="278358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2122424" y="0"/>
                  </a:moveTo>
                  <a:lnTo>
                    <a:pt x="111760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60"/>
                  </a:lnTo>
                  <a:lnTo>
                    <a:pt x="0" y="1005332"/>
                  </a:lnTo>
                  <a:lnTo>
                    <a:pt x="8782" y="1048833"/>
                  </a:lnTo>
                  <a:lnTo>
                    <a:pt x="32734" y="1084357"/>
                  </a:lnTo>
                  <a:lnTo>
                    <a:pt x="68258" y="1108309"/>
                  </a:lnTo>
                  <a:lnTo>
                    <a:pt x="111760" y="1117091"/>
                  </a:lnTo>
                  <a:lnTo>
                    <a:pt x="2122424" y="1117091"/>
                  </a:lnTo>
                  <a:lnTo>
                    <a:pt x="2165925" y="1108309"/>
                  </a:lnTo>
                  <a:lnTo>
                    <a:pt x="2201449" y="1084357"/>
                  </a:lnTo>
                  <a:lnTo>
                    <a:pt x="2225401" y="1048833"/>
                  </a:lnTo>
                  <a:lnTo>
                    <a:pt x="2234184" y="1005332"/>
                  </a:lnTo>
                  <a:lnTo>
                    <a:pt x="2234184" y="111760"/>
                  </a:lnTo>
                  <a:lnTo>
                    <a:pt x="2225401" y="68258"/>
                  </a:lnTo>
                  <a:lnTo>
                    <a:pt x="2201449" y="32734"/>
                  </a:lnTo>
                  <a:lnTo>
                    <a:pt x="2165925" y="8782"/>
                  </a:lnTo>
                  <a:lnTo>
                    <a:pt x="2122424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4229" y="2783586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0" y="111760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60" y="0"/>
                  </a:lnTo>
                  <a:lnTo>
                    <a:pt x="2122424" y="0"/>
                  </a:lnTo>
                  <a:lnTo>
                    <a:pt x="2165925" y="8782"/>
                  </a:lnTo>
                  <a:lnTo>
                    <a:pt x="2201449" y="32734"/>
                  </a:lnTo>
                  <a:lnTo>
                    <a:pt x="2225401" y="68258"/>
                  </a:lnTo>
                  <a:lnTo>
                    <a:pt x="2234184" y="111760"/>
                  </a:lnTo>
                  <a:lnTo>
                    <a:pt x="2234184" y="1005332"/>
                  </a:lnTo>
                  <a:lnTo>
                    <a:pt x="2225401" y="1048833"/>
                  </a:lnTo>
                  <a:lnTo>
                    <a:pt x="2201449" y="1084357"/>
                  </a:lnTo>
                  <a:lnTo>
                    <a:pt x="2165925" y="1108309"/>
                  </a:lnTo>
                  <a:lnTo>
                    <a:pt x="2122424" y="1117091"/>
                  </a:lnTo>
                  <a:lnTo>
                    <a:pt x="111760" y="1117091"/>
                  </a:lnTo>
                  <a:lnTo>
                    <a:pt x="68258" y="1108309"/>
                  </a:lnTo>
                  <a:lnTo>
                    <a:pt x="32734" y="1084357"/>
                  </a:lnTo>
                  <a:lnTo>
                    <a:pt x="8782" y="1048833"/>
                  </a:lnTo>
                  <a:lnTo>
                    <a:pt x="0" y="1005332"/>
                  </a:lnTo>
                  <a:lnTo>
                    <a:pt x="0" y="111760"/>
                  </a:lnTo>
                  <a:close/>
                </a:path>
              </a:pathLst>
            </a:custGeom>
            <a:ln w="1066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99282" y="2892932"/>
            <a:ext cx="2164715" cy="8509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ctr">
              <a:lnSpc>
                <a:spcPct val="85300"/>
              </a:lnSpc>
              <a:spcBef>
                <a:spcPts val="455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Phân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tác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nghi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 </a:t>
            </a:r>
            <a:r>
              <a:rPr sz="2000" spc="-4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Operational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Subsystem)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63164" y="3978275"/>
            <a:ext cx="3140710" cy="1214120"/>
            <a:chOff x="2463164" y="3978275"/>
            <a:chExt cx="3140710" cy="1214120"/>
          </a:xfrm>
        </p:grpSpPr>
        <p:sp>
          <p:nvSpPr>
            <p:cNvPr id="13" name="object 13"/>
            <p:cNvSpPr/>
            <p:nvPr/>
          </p:nvSpPr>
          <p:spPr>
            <a:xfrm>
              <a:off x="2468879" y="3983989"/>
              <a:ext cx="894715" cy="642620"/>
            </a:xfrm>
            <a:custGeom>
              <a:avLst/>
              <a:gdLst/>
              <a:ahLst/>
              <a:cxnLst/>
              <a:rect l="l" t="t" r="r" b="b"/>
              <a:pathLst>
                <a:path w="894714" h="642620">
                  <a:moveTo>
                    <a:pt x="0" y="0"/>
                  </a:moveTo>
                  <a:lnTo>
                    <a:pt x="894207" y="642620"/>
                  </a:lnTo>
                </a:path>
              </a:pathLst>
            </a:custGeom>
            <a:ln w="11428">
              <a:solidFill>
                <a:srgbClr val="A64D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4229" y="4068318"/>
              <a:ext cx="2234565" cy="1118870"/>
            </a:xfrm>
            <a:custGeom>
              <a:avLst/>
              <a:gdLst/>
              <a:ahLst/>
              <a:cxnLst/>
              <a:rect l="l" t="t" r="r" b="b"/>
              <a:pathLst>
                <a:path w="2234565" h="1118870">
                  <a:moveTo>
                    <a:pt x="2122297" y="0"/>
                  </a:moveTo>
                  <a:lnTo>
                    <a:pt x="111887" y="0"/>
                  </a:lnTo>
                  <a:lnTo>
                    <a:pt x="68312" y="8784"/>
                  </a:lnTo>
                  <a:lnTo>
                    <a:pt x="32750" y="32750"/>
                  </a:lnTo>
                  <a:lnTo>
                    <a:pt x="8784" y="68312"/>
                  </a:lnTo>
                  <a:lnTo>
                    <a:pt x="0" y="111886"/>
                  </a:lnTo>
                  <a:lnTo>
                    <a:pt x="0" y="1006728"/>
                  </a:lnTo>
                  <a:lnTo>
                    <a:pt x="8784" y="1050303"/>
                  </a:lnTo>
                  <a:lnTo>
                    <a:pt x="32750" y="1085865"/>
                  </a:lnTo>
                  <a:lnTo>
                    <a:pt x="68312" y="1109831"/>
                  </a:lnTo>
                  <a:lnTo>
                    <a:pt x="111887" y="1118615"/>
                  </a:lnTo>
                  <a:lnTo>
                    <a:pt x="2122297" y="1118615"/>
                  </a:lnTo>
                  <a:lnTo>
                    <a:pt x="2165871" y="1109831"/>
                  </a:lnTo>
                  <a:lnTo>
                    <a:pt x="2201433" y="1085865"/>
                  </a:lnTo>
                  <a:lnTo>
                    <a:pt x="2225399" y="1050303"/>
                  </a:lnTo>
                  <a:lnTo>
                    <a:pt x="2234184" y="1006728"/>
                  </a:lnTo>
                  <a:lnTo>
                    <a:pt x="2234184" y="111886"/>
                  </a:lnTo>
                  <a:lnTo>
                    <a:pt x="2225399" y="68312"/>
                  </a:lnTo>
                  <a:lnTo>
                    <a:pt x="2201433" y="32750"/>
                  </a:lnTo>
                  <a:lnTo>
                    <a:pt x="2165871" y="8784"/>
                  </a:lnTo>
                  <a:lnTo>
                    <a:pt x="2122297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4229" y="4068318"/>
              <a:ext cx="2234565" cy="1118870"/>
            </a:xfrm>
            <a:custGeom>
              <a:avLst/>
              <a:gdLst/>
              <a:ahLst/>
              <a:cxnLst/>
              <a:rect l="l" t="t" r="r" b="b"/>
              <a:pathLst>
                <a:path w="2234565" h="1118870">
                  <a:moveTo>
                    <a:pt x="0" y="111886"/>
                  </a:moveTo>
                  <a:lnTo>
                    <a:pt x="8784" y="68312"/>
                  </a:lnTo>
                  <a:lnTo>
                    <a:pt x="32750" y="32750"/>
                  </a:lnTo>
                  <a:lnTo>
                    <a:pt x="68312" y="8784"/>
                  </a:lnTo>
                  <a:lnTo>
                    <a:pt x="111887" y="0"/>
                  </a:lnTo>
                  <a:lnTo>
                    <a:pt x="2122297" y="0"/>
                  </a:lnTo>
                  <a:lnTo>
                    <a:pt x="2165871" y="8784"/>
                  </a:lnTo>
                  <a:lnTo>
                    <a:pt x="2201433" y="32750"/>
                  </a:lnTo>
                  <a:lnTo>
                    <a:pt x="2225399" y="68312"/>
                  </a:lnTo>
                  <a:lnTo>
                    <a:pt x="2234184" y="111886"/>
                  </a:lnTo>
                  <a:lnTo>
                    <a:pt x="2234184" y="1006728"/>
                  </a:lnTo>
                  <a:lnTo>
                    <a:pt x="2225399" y="1050303"/>
                  </a:lnTo>
                  <a:lnTo>
                    <a:pt x="2201433" y="1085865"/>
                  </a:lnTo>
                  <a:lnTo>
                    <a:pt x="2165871" y="1109831"/>
                  </a:lnTo>
                  <a:lnTo>
                    <a:pt x="2122297" y="1118615"/>
                  </a:lnTo>
                  <a:lnTo>
                    <a:pt x="111887" y="1118615"/>
                  </a:lnTo>
                  <a:lnTo>
                    <a:pt x="68312" y="1109831"/>
                  </a:lnTo>
                  <a:lnTo>
                    <a:pt x="32750" y="1085865"/>
                  </a:lnTo>
                  <a:lnTo>
                    <a:pt x="8784" y="1050303"/>
                  </a:lnTo>
                  <a:lnTo>
                    <a:pt x="0" y="1006728"/>
                  </a:lnTo>
                  <a:lnTo>
                    <a:pt x="0" y="111886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0223" y="4178553"/>
            <a:ext cx="1822450" cy="8509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ctr">
              <a:lnSpc>
                <a:spcPct val="85200"/>
              </a:lnSpc>
              <a:spcBef>
                <a:spcPts val="459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Phân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lý </a:t>
            </a:r>
            <a:r>
              <a:rPr sz="2000" spc="-4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(Management </a:t>
            </a:r>
            <a:r>
              <a:rPr sz="2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Subsystem)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92698" y="3419792"/>
            <a:ext cx="3141980" cy="1212850"/>
            <a:chOff x="5592698" y="3419792"/>
            <a:chExt cx="3141980" cy="1212850"/>
          </a:xfrm>
        </p:grpSpPr>
        <p:sp>
          <p:nvSpPr>
            <p:cNvPr id="18" name="object 18"/>
            <p:cNvSpPr/>
            <p:nvPr/>
          </p:nvSpPr>
          <p:spPr>
            <a:xfrm>
              <a:off x="5598413" y="3983989"/>
              <a:ext cx="894080" cy="642620"/>
            </a:xfrm>
            <a:custGeom>
              <a:avLst/>
              <a:gdLst/>
              <a:ahLst/>
              <a:cxnLst/>
              <a:rect l="l" t="t" r="r" b="b"/>
              <a:pathLst>
                <a:path w="894079" h="642620">
                  <a:moveTo>
                    <a:pt x="0" y="642620"/>
                  </a:moveTo>
                  <a:lnTo>
                    <a:pt x="894080" y="0"/>
                  </a:lnTo>
                </a:path>
              </a:pathLst>
            </a:custGeom>
            <a:ln w="11428">
              <a:solidFill>
                <a:srgbClr val="BC584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3001" y="3425189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2123821" y="0"/>
                  </a:moveTo>
                  <a:lnTo>
                    <a:pt x="111887" y="0"/>
                  </a:lnTo>
                  <a:lnTo>
                    <a:pt x="68312" y="8784"/>
                  </a:lnTo>
                  <a:lnTo>
                    <a:pt x="32750" y="32750"/>
                  </a:lnTo>
                  <a:lnTo>
                    <a:pt x="8784" y="68312"/>
                  </a:lnTo>
                  <a:lnTo>
                    <a:pt x="0" y="111887"/>
                  </a:lnTo>
                  <a:lnTo>
                    <a:pt x="0" y="1006729"/>
                  </a:lnTo>
                  <a:lnTo>
                    <a:pt x="8784" y="1050303"/>
                  </a:lnTo>
                  <a:lnTo>
                    <a:pt x="32750" y="1085865"/>
                  </a:lnTo>
                  <a:lnTo>
                    <a:pt x="68312" y="1109831"/>
                  </a:lnTo>
                  <a:lnTo>
                    <a:pt x="111887" y="1118616"/>
                  </a:lnTo>
                  <a:lnTo>
                    <a:pt x="2123821" y="1118616"/>
                  </a:lnTo>
                  <a:lnTo>
                    <a:pt x="2167395" y="1109831"/>
                  </a:lnTo>
                  <a:lnTo>
                    <a:pt x="2202957" y="1085865"/>
                  </a:lnTo>
                  <a:lnTo>
                    <a:pt x="2226923" y="1050303"/>
                  </a:lnTo>
                  <a:lnTo>
                    <a:pt x="2235707" y="1006729"/>
                  </a:lnTo>
                  <a:lnTo>
                    <a:pt x="2235707" y="111887"/>
                  </a:lnTo>
                  <a:lnTo>
                    <a:pt x="2226923" y="68312"/>
                  </a:lnTo>
                  <a:lnTo>
                    <a:pt x="2202957" y="32750"/>
                  </a:lnTo>
                  <a:lnTo>
                    <a:pt x="2167395" y="8784"/>
                  </a:lnTo>
                  <a:lnTo>
                    <a:pt x="21238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3001" y="3425189"/>
              <a:ext cx="2235835" cy="1118870"/>
            </a:xfrm>
            <a:custGeom>
              <a:avLst/>
              <a:gdLst/>
              <a:ahLst/>
              <a:cxnLst/>
              <a:rect l="l" t="t" r="r" b="b"/>
              <a:pathLst>
                <a:path w="2235834" h="1118870">
                  <a:moveTo>
                    <a:pt x="0" y="111887"/>
                  </a:moveTo>
                  <a:lnTo>
                    <a:pt x="8784" y="68312"/>
                  </a:lnTo>
                  <a:lnTo>
                    <a:pt x="32750" y="32750"/>
                  </a:lnTo>
                  <a:lnTo>
                    <a:pt x="68312" y="8784"/>
                  </a:lnTo>
                  <a:lnTo>
                    <a:pt x="111887" y="0"/>
                  </a:lnTo>
                  <a:lnTo>
                    <a:pt x="2123821" y="0"/>
                  </a:lnTo>
                  <a:lnTo>
                    <a:pt x="2167395" y="8784"/>
                  </a:lnTo>
                  <a:lnTo>
                    <a:pt x="2202957" y="32750"/>
                  </a:lnTo>
                  <a:lnTo>
                    <a:pt x="2226923" y="68312"/>
                  </a:lnTo>
                  <a:lnTo>
                    <a:pt x="2235707" y="111887"/>
                  </a:lnTo>
                  <a:lnTo>
                    <a:pt x="2235707" y="1006729"/>
                  </a:lnTo>
                  <a:lnTo>
                    <a:pt x="2226923" y="1050303"/>
                  </a:lnTo>
                  <a:lnTo>
                    <a:pt x="2202957" y="1085865"/>
                  </a:lnTo>
                  <a:lnTo>
                    <a:pt x="2167395" y="1109831"/>
                  </a:lnTo>
                  <a:lnTo>
                    <a:pt x="2123821" y="1118616"/>
                  </a:lnTo>
                  <a:lnTo>
                    <a:pt x="111887" y="1118616"/>
                  </a:lnTo>
                  <a:lnTo>
                    <a:pt x="68312" y="1109831"/>
                  </a:lnTo>
                  <a:lnTo>
                    <a:pt x="32750" y="1085865"/>
                  </a:lnTo>
                  <a:lnTo>
                    <a:pt x="8784" y="1050303"/>
                  </a:lnTo>
                  <a:lnTo>
                    <a:pt x="0" y="1006729"/>
                  </a:lnTo>
                  <a:lnTo>
                    <a:pt x="0" y="111887"/>
                  </a:lnTo>
                  <a:close/>
                </a:path>
              </a:pathLst>
            </a:custGeom>
            <a:ln w="1066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96253" y="3795217"/>
            <a:ext cx="2026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Phân</a:t>
            </a:r>
            <a:r>
              <a:rPr sz="20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thông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tin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92698" y="4620895"/>
            <a:ext cx="3141980" cy="1213485"/>
            <a:chOff x="5592698" y="4620895"/>
            <a:chExt cx="3141980" cy="1213485"/>
          </a:xfrm>
        </p:grpSpPr>
        <p:sp>
          <p:nvSpPr>
            <p:cNvPr id="23" name="object 23"/>
            <p:cNvSpPr/>
            <p:nvPr/>
          </p:nvSpPr>
          <p:spPr>
            <a:xfrm>
              <a:off x="5598413" y="4626610"/>
              <a:ext cx="894080" cy="642620"/>
            </a:xfrm>
            <a:custGeom>
              <a:avLst/>
              <a:gdLst/>
              <a:ahLst/>
              <a:cxnLst/>
              <a:rect l="l" t="t" r="r" b="b"/>
              <a:pathLst>
                <a:path w="894079" h="642620">
                  <a:moveTo>
                    <a:pt x="0" y="0"/>
                  </a:moveTo>
                  <a:lnTo>
                    <a:pt x="894080" y="642619"/>
                  </a:lnTo>
                </a:path>
              </a:pathLst>
            </a:custGeom>
            <a:ln w="11428">
              <a:solidFill>
                <a:srgbClr val="BC584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3001" y="4711446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2123948" y="0"/>
                  </a:moveTo>
                  <a:lnTo>
                    <a:pt x="111759" y="0"/>
                  </a:lnTo>
                  <a:lnTo>
                    <a:pt x="68258" y="8782"/>
                  </a:lnTo>
                  <a:lnTo>
                    <a:pt x="32734" y="32734"/>
                  </a:lnTo>
                  <a:lnTo>
                    <a:pt x="8782" y="68258"/>
                  </a:lnTo>
                  <a:lnTo>
                    <a:pt x="0" y="111759"/>
                  </a:lnTo>
                  <a:lnTo>
                    <a:pt x="0" y="1005382"/>
                  </a:lnTo>
                  <a:lnTo>
                    <a:pt x="8782" y="1048865"/>
                  </a:lnTo>
                  <a:lnTo>
                    <a:pt x="32734" y="1084373"/>
                  </a:lnTo>
                  <a:lnTo>
                    <a:pt x="68258" y="1108313"/>
                  </a:lnTo>
                  <a:lnTo>
                    <a:pt x="111759" y="1117091"/>
                  </a:lnTo>
                  <a:lnTo>
                    <a:pt x="2123948" y="1117091"/>
                  </a:lnTo>
                  <a:lnTo>
                    <a:pt x="2167449" y="1108313"/>
                  </a:lnTo>
                  <a:lnTo>
                    <a:pt x="2202973" y="1084373"/>
                  </a:lnTo>
                  <a:lnTo>
                    <a:pt x="2226925" y="1048865"/>
                  </a:lnTo>
                  <a:lnTo>
                    <a:pt x="2235707" y="1005382"/>
                  </a:lnTo>
                  <a:lnTo>
                    <a:pt x="2235707" y="111759"/>
                  </a:lnTo>
                  <a:lnTo>
                    <a:pt x="2226925" y="68258"/>
                  </a:lnTo>
                  <a:lnTo>
                    <a:pt x="2202973" y="32734"/>
                  </a:lnTo>
                  <a:lnTo>
                    <a:pt x="2167449" y="8782"/>
                  </a:lnTo>
                  <a:lnTo>
                    <a:pt x="212394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3001" y="4711446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0" y="111759"/>
                  </a:moveTo>
                  <a:lnTo>
                    <a:pt x="8782" y="68258"/>
                  </a:lnTo>
                  <a:lnTo>
                    <a:pt x="32734" y="32734"/>
                  </a:lnTo>
                  <a:lnTo>
                    <a:pt x="68258" y="8782"/>
                  </a:lnTo>
                  <a:lnTo>
                    <a:pt x="111759" y="0"/>
                  </a:lnTo>
                  <a:lnTo>
                    <a:pt x="2123948" y="0"/>
                  </a:lnTo>
                  <a:lnTo>
                    <a:pt x="2167449" y="8782"/>
                  </a:lnTo>
                  <a:lnTo>
                    <a:pt x="2202973" y="32734"/>
                  </a:lnTo>
                  <a:lnTo>
                    <a:pt x="2226925" y="68258"/>
                  </a:lnTo>
                  <a:lnTo>
                    <a:pt x="2235707" y="111759"/>
                  </a:lnTo>
                  <a:lnTo>
                    <a:pt x="2235707" y="1005382"/>
                  </a:lnTo>
                  <a:lnTo>
                    <a:pt x="2226925" y="1048865"/>
                  </a:lnTo>
                  <a:lnTo>
                    <a:pt x="2202973" y="1084373"/>
                  </a:lnTo>
                  <a:lnTo>
                    <a:pt x="2167449" y="1108313"/>
                  </a:lnTo>
                  <a:lnTo>
                    <a:pt x="2123948" y="1117091"/>
                  </a:lnTo>
                  <a:lnTo>
                    <a:pt x="111759" y="1117091"/>
                  </a:lnTo>
                  <a:lnTo>
                    <a:pt x="68258" y="1108313"/>
                  </a:lnTo>
                  <a:lnTo>
                    <a:pt x="32734" y="1084373"/>
                  </a:lnTo>
                  <a:lnTo>
                    <a:pt x="8782" y="1048865"/>
                  </a:lnTo>
                  <a:lnTo>
                    <a:pt x="0" y="1005382"/>
                  </a:lnTo>
                  <a:lnTo>
                    <a:pt x="0" y="111759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51117" y="4947284"/>
            <a:ext cx="1918335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55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Phân</a:t>
            </a:r>
            <a:r>
              <a:rPr sz="20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ra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quy</a:t>
            </a:r>
            <a:r>
              <a:rPr sz="2000" spc="-5" dirty="0">
                <a:solidFill>
                  <a:srgbClr val="FFFFFF"/>
                </a:solidFill>
                <a:latin typeface="Cambria"/>
                <a:cs typeface="Cambria"/>
              </a:rPr>
              <a:t>ế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2000">
              <a:latin typeface="Georgia"/>
              <a:cs typeface="Georgia"/>
            </a:endParaRPr>
          </a:p>
          <a:p>
            <a:pPr marL="1270" algn="ctr">
              <a:lnSpc>
                <a:spcPts val="225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ị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nh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1190244"/>
            <a:ext cx="3534155" cy="244906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657593" y="1357376"/>
            <a:ext cx="15690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Các ho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động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tác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bi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ế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đổi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các y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ế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u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ố 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đầu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vào thành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các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ẩ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31557" y="2729229"/>
            <a:ext cx="618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đầu</a:t>
            </a:r>
            <a:r>
              <a:rPr sz="1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ra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916" y="4764023"/>
            <a:ext cx="3176016" cy="180441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71499" y="5151577"/>
            <a:ext cx="1387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Ki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ể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 soát và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ề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u khi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ể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ho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động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ủ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ổ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ứ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289" y="367029"/>
            <a:ext cx="7653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mô</a:t>
            </a:r>
            <a:r>
              <a:rPr sz="3600" spc="-10" dirty="0"/>
              <a:t> </a:t>
            </a:r>
            <a:r>
              <a:rPr sz="3600" dirty="0"/>
              <a:t>hình</a:t>
            </a:r>
            <a:r>
              <a:rPr sz="3600" spc="5" dirty="0"/>
              <a:t> </a:t>
            </a:r>
            <a:r>
              <a:rPr sz="3600" spc="-10" dirty="0"/>
              <a:t>c</a:t>
            </a:r>
            <a:r>
              <a:rPr sz="3600" spc="-10" dirty="0">
                <a:latin typeface="Cambria"/>
                <a:cs typeface="Cambria"/>
              </a:rPr>
              <a:t>ấ</a:t>
            </a:r>
            <a:r>
              <a:rPr sz="3600" spc="-10" dirty="0"/>
              <a:t>u </a:t>
            </a:r>
            <a:r>
              <a:rPr sz="3600" spc="-5" dirty="0"/>
              <a:t>trúc</a:t>
            </a:r>
            <a:r>
              <a:rPr sz="3600" spc="-25" dirty="0"/>
              <a:t> </a:t>
            </a:r>
            <a:r>
              <a:rPr sz="3600" dirty="0"/>
              <a:t>c</a:t>
            </a:r>
            <a:r>
              <a:rPr sz="3600" dirty="0">
                <a:latin typeface="Cambria"/>
                <a:cs typeface="Cambria"/>
              </a:rPr>
              <a:t>ủ</a:t>
            </a:r>
            <a:r>
              <a:rPr sz="3600" dirty="0"/>
              <a:t>a</a:t>
            </a:r>
            <a:r>
              <a:rPr sz="3600" spc="-5" dirty="0"/>
              <a:t> </a:t>
            </a:r>
            <a:r>
              <a:rPr sz="3600" dirty="0"/>
              <a:t>t</a:t>
            </a:r>
            <a:r>
              <a:rPr sz="3600" dirty="0">
                <a:latin typeface="Cambria"/>
                <a:cs typeface="Cambria"/>
              </a:rPr>
              <a:t>ổ</a:t>
            </a:r>
            <a:r>
              <a:rPr sz="3600" spc="110" dirty="0">
                <a:latin typeface="Cambria"/>
                <a:cs typeface="Cambria"/>
              </a:rPr>
              <a:t> </a:t>
            </a:r>
            <a:r>
              <a:rPr sz="3600" spc="-5" dirty="0"/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/>
              <a:t>c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513" y="2087117"/>
            <a:ext cx="2658110" cy="1594485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349885" rIns="0" bIns="0" rtlCol="0">
            <a:spAutoFit/>
          </a:bodyPr>
          <a:lstStyle/>
          <a:p>
            <a:pPr marL="543560" marR="536575" indent="1270">
              <a:lnSpc>
                <a:spcPts val="3479"/>
              </a:lnSpc>
              <a:spcBef>
                <a:spcPts val="2755"/>
              </a:spcBef>
            </a:pP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33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trúc </a:t>
            </a:r>
            <a:r>
              <a:rPr sz="3300" spc="-7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gi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33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Times New Roman"/>
                <a:cs typeface="Times New Roman"/>
              </a:rPr>
              <a:t>đơ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545" y="2087117"/>
            <a:ext cx="2658110" cy="1594485"/>
          </a:xfrm>
          <a:prstGeom prst="rect">
            <a:avLst/>
          </a:prstGeom>
          <a:solidFill>
            <a:srgbClr val="D16248"/>
          </a:solidFill>
          <a:ln w="10668">
            <a:solidFill>
              <a:srgbClr val="FFFFFF"/>
            </a:solidFill>
          </a:ln>
        </p:spPr>
        <p:txBody>
          <a:bodyPr vert="horz" wrap="square" lIns="0" tIns="366395" rIns="0" bIns="0" rtlCol="0">
            <a:spAutoFit/>
          </a:bodyPr>
          <a:lstStyle/>
          <a:p>
            <a:pPr marL="280670" marR="273050" indent="264795">
              <a:lnSpc>
                <a:spcPts val="3379"/>
              </a:lnSpc>
              <a:spcBef>
                <a:spcPts val="2885"/>
              </a:spcBef>
            </a:pP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u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trúc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hành</a:t>
            </a:r>
            <a:r>
              <a:rPr sz="33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chính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8578" y="2087117"/>
            <a:ext cx="2658110" cy="1594485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91770" marR="182880" indent="-1270" algn="ctr">
              <a:lnSpc>
                <a:spcPct val="86700"/>
              </a:lnSpc>
              <a:spcBef>
                <a:spcPts val="1075"/>
              </a:spcBef>
            </a:pP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u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trúc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 quan </a:t>
            </a:r>
            <a:r>
              <a:rPr sz="3300" spc="-10" dirty="0">
                <a:solidFill>
                  <a:srgbClr val="FFFFFF"/>
                </a:solidFill>
                <a:latin typeface="Georgia"/>
                <a:cs typeface="Georgia"/>
              </a:rPr>
              <a:t>ch</a:t>
            </a:r>
            <a:r>
              <a:rPr sz="3300" spc="-10" dirty="0">
                <a:solidFill>
                  <a:srgbClr val="FFFFFF"/>
                </a:solidFill>
                <a:latin typeface="Cambria"/>
                <a:cs typeface="Cambria"/>
              </a:rPr>
              <a:t>ế </a:t>
            </a:r>
            <a:r>
              <a:rPr sz="33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chuyên</a:t>
            </a:r>
            <a:r>
              <a:rPr sz="3300" spc="-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môn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4029" y="3946397"/>
            <a:ext cx="2658110" cy="1595755"/>
          </a:xfrm>
          <a:prstGeom prst="rect">
            <a:avLst/>
          </a:prstGeom>
          <a:solidFill>
            <a:srgbClr val="D16248"/>
          </a:solidFill>
          <a:ln w="10668">
            <a:solidFill>
              <a:srgbClr val="FFFFFF"/>
            </a:solidFill>
          </a:ln>
        </p:spPr>
        <p:txBody>
          <a:bodyPr vert="horz" wrap="square" lIns="0" tIns="351155" rIns="0" bIns="0" rtlCol="0">
            <a:spAutoFit/>
          </a:bodyPr>
          <a:lstStyle/>
          <a:p>
            <a:pPr marL="239395" marR="233045" indent="306070">
              <a:lnSpc>
                <a:spcPts val="3479"/>
              </a:lnSpc>
              <a:spcBef>
                <a:spcPts val="2765"/>
              </a:spcBef>
            </a:pP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spc="-5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u trúc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phân</a:t>
            </a:r>
            <a:r>
              <a:rPr sz="33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quy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ề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7061" y="3946397"/>
            <a:ext cx="2658110" cy="1595755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351155" rIns="0" bIns="0" rtlCol="0">
            <a:spAutoFit/>
          </a:bodyPr>
          <a:lstStyle/>
          <a:p>
            <a:pPr marL="153035" marR="144780" indent="393065">
              <a:lnSpc>
                <a:spcPts val="3479"/>
              </a:lnSpc>
              <a:spcBef>
                <a:spcPts val="2765"/>
              </a:spcBef>
              <a:tabLst>
                <a:tab pos="2044700" algn="l"/>
              </a:tabLst>
            </a:pP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3300" spc="-5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3300" spc="-5" dirty="0">
                <a:solidFill>
                  <a:srgbClr val="FFFFFF"/>
                </a:solidFill>
                <a:latin typeface="Georgia"/>
                <a:cs typeface="Georgia"/>
              </a:rPr>
              <a:t>u trúc </a:t>
            </a:r>
            <a:r>
              <a:rPr sz="3300" dirty="0">
                <a:solidFill>
                  <a:srgbClr val="FFFFFF"/>
                </a:solidFill>
                <a:latin typeface="Georgia"/>
                <a:cs typeface="Georgia"/>
              </a:rPr>
              <a:t> nhóm</a:t>
            </a:r>
            <a:r>
              <a:rPr sz="33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spc="1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3300" dirty="0">
                <a:solidFill>
                  <a:srgbClr val="FFFFFF"/>
                </a:solidFill>
                <a:latin typeface="Cambria"/>
                <a:cs typeface="Cambria"/>
              </a:rPr>
              <a:t>ự	</a:t>
            </a:r>
            <a:r>
              <a:rPr sz="3300" spc="5" dirty="0">
                <a:solidFill>
                  <a:srgbClr val="FFFFFF"/>
                </a:solidFill>
                <a:latin typeface="Georgia"/>
                <a:cs typeface="Georgia"/>
              </a:rPr>
              <a:t>án</a:t>
            </a:r>
            <a:endParaRPr sz="3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997" y="367029"/>
            <a:ext cx="461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Qu</a:t>
            </a:r>
            <a:r>
              <a:rPr sz="3600" dirty="0">
                <a:latin typeface="Cambria"/>
                <a:cs typeface="Cambria"/>
              </a:rPr>
              <a:t>ả</a:t>
            </a:r>
            <a:r>
              <a:rPr sz="3600" dirty="0"/>
              <a:t>n</a:t>
            </a:r>
            <a:r>
              <a:rPr sz="3600" spc="-20" dirty="0"/>
              <a:t> </a:t>
            </a:r>
            <a:r>
              <a:rPr sz="3600" spc="-5" dirty="0"/>
              <a:t>lý</a:t>
            </a:r>
            <a:r>
              <a:rPr sz="3600" spc="-20" dirty="0"/>
              <a:t> </a:t>
            </a:r>
            <a:r>
              <a:rPr sz="3600" dirty="0"/>
              <a:t>m</a:t>
            </a:r>
            <a:r>
              <a:rPr sz="3600" dirty="0">
                <a:latin typeface="Cambria"/>
                <a:cs typeface="Cambria"/>
              </a:rPr>
              <a:t>ộ</a:t>
            </a:r>
            <a:r>
              <a:rPr sz="3600" dirty="0"/>
              <a:t>t</a:t>
            </a:r>
            <a:r>
              <a:rPr sz="3600" spc="-40" dirty="0"/>
              <a:t> </a:t>
            </a:r>
            <a:r>
              <a:rPr sz="3600" spc="-5" dirty="0"/>
              <a:t>t</a:t>
            </a:r>
            <a:r>
              <a:rPr sz="3600" spc="-5" dirty="0">
                <a:latin typeface="Cambria"/>
                <a:cs typeface="Cambria"/>
              </a:rPr>
              <a:t>ổ</a:t>
            </a:r>
            <a:r>
              <a:rPr sz="3600" spc="105" dirty="0">
                <a:latin typeface="Cambria"/>
                <a:cs typeface="Cambria"/>
              </a:rPr>
              <a:t> </a:t>
            </a:r>
            <a:r>
              <a:rPr sz="3600" spc="-5" dirty="0"/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/>
              <a:t>c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179" y="3354323"/>
            <a:ext cx="2658110" cy="1602105"/>
            <a:chOff x="297179" y="3354323"/>
            <a:chExt cx="2658110" cy="1602105"/>
          </a:xfrm>
        </p:grpSpPr>
        <p:sp>
          <p:nvSpPr>
            <p:cNvPr id="4" name="object 4"/>
            <p:cNvSpPr/>
            <p:nvPr/>
          </p:nvSpPr>
          <p:spPr>
            <a:xfrm>
              <a:off x="302514" y="3359149"/>
              <a:ext cx="2647315" cy="1591310"/>
            </a:xfrm>
            <a:custGeom>
              <a:avLst/>
              <a:gdLst/>
              <a:ahLst/>
              <a:cxnLst/>
              <a:rect l="l" t="t" r="r" b="b"/>
              <a:pathLst>
                <a:path w="2647315" h="1591310">
                  <a:moveTo>
                    <a:pt x="2647188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1591310"/>
                  </a:lnTo>
                  <a:lnTo>
                    <a:pt x="256476" y="1591310"/>
                  </a:lnTo>
                  <a:lnTo>
                    <a:pt x="256476" y="256540"/>
                  </a:lnTo>
                  <a:lnTo>
                    <a:pt x="2647188" y="256540"/>
                  </a:lnTo>
                  <a:lnTo>
                    <a:pt x="264718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513" y="3359657"/>
              <a:ext cx="2647315" cy="1591310"/>
            </a:xfrm>
            <a:custGeom>
              <a:avLst/>
              <a:gdLst/>
              <a:ahLst/>
              <a:cxnLst/>
              <a:rect l="l" t="t" r="r" b="b"/>
              <a:pathLst>
                <a:path w="2647315" h="1591310">
                  <a:moveTo>
                    <a:pt x="2647188" y="0"/>
                  </a:moveTo>
                  <a:lnTo>
                    <a:pt x="2647188" y="256285"/>
                  </a:lnTo>
                  <a:lnTo>
                    <a:pt x="256476" y="256285"/>
                  </a:lnTo>
                  <a:lnTo>
                    <a:pt x="256476" y="1591055"/>
                  </a:lnTo>
                  <a:lnTo>
                    <a:pt x="0" y="1591055"/>
                  </a:lnTo>
                  <a:lnTo>
                    <a:pt x="0" y="0"/>
                  </a:lnTo>
                  <a:lnTo>
                    <a:pt x="2647188" y="0"/>
                  </a:lnTo>
                  <a:close/>
                </a:path>
              </a:pathLst>
            </a:custGeom>
            <a:ln w="1066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8469" y="3656152"/>
            <a:ext cx="2100580" cy="828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2970"/>
              </a:lnSpc>
              <a:spcBef>
                <a:spcPts val="520"/>
              </a:spcBef>
            </a:pPr>
            <a:r>
              <a:rPr sz="2800" spc="-5" dirty="0">
                <a:latin typeface="Georgia"/>
                <a:cs typeface="Georgia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ơ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</a:t>
            </a:r>
            <a:r>
              <a:rPr sz="2800" dirty="0">
                <a:latin typeface="Cambria"/>
                <a:cs typeface="Cambria"/>
              </a:rPr>
              <a:t>ồ</a:t>
            </a:r>
            <a:r>
              <a:rPr sz="2800" spc="20" dirty="0">
                <a:latin typeface="Cambria"/>
                <a:cs typeface="Cambria"/>
              </a:rPr>
              <a:t> </a:t>
            </a:r>
            <a:r>
              <a:rPr sz="2800" spc="-5" dirty="0">
                <a:latin typeface="Georgia"/>
                <a:cs typeface="Georgia"/>
              </a:rPr>
              <a:t>qu</a:t>
            </a:r>
            <a:r>
              <a:rPr sz="2800" spc="-5" dirty="0">
                <a:latin typeface="Cambria"/>
                <a:cs typeface="Cambria"/>
              </a:rPr>
              <a:t>ả</a:t>
            </a:r>
            <a:r>
              <a:rPr sz="2800" spc="-5" dirty="0">
                <a:latin typeface="Georgia"/>
                <a:cs typeface="Georgia"/>
              </a:rPr>
              <a:t>n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lý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</a:t>
            </a:r>
            <a:r>
              <a:rPr sz="2800" spc="-10" dirty="0">
                <a:latin typeface="Cambria"/>
                <a:cs typeface="Cambria"/>
              </a:rPr>
              <a:t>ổ</a:t>
            </a:r>
            <a:r>
              <a:rPr sz="2800" spc="60" dirty="0">
                <a:latin typeface="Cambria"/>
                <a:cs typeface="Cambria"/>
              </a:rPr>
              <a:t> </a:t>
            </a:r>
            <a:r>
              <a:rPr sz="2800" spc="-5" dirty="0">
                <a:latin typeface="Georgia"/>
                <a:cs typeface="Georgia"/>
              </a:rPr>
              <a:t>ch</a:t>
            </a:r>
            <a:r>
              <a:rPr sz="2800" spc="-5" dirty="0">
                <a:latin typeface="Cambria"/>
                <a:cs typeface="Cambria"/>
              </a:rPr>
              <a:t>ứ</a:t>
            </a:r>
            <a:r>
              <a:rPr sz="2800" spc="-5" dirty="0">
                <a:latin typeface="Georgia"/>
                <a:cs typeface="Georgia"/>
              </a:rPr>
              <a:t>c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9360" y="2630423"/>
            <a:ext cx="462280" cy="462280"/>
            <a:chOff x="2499360" y="2630423"/>
            <a:chExt cx="462280" cy="462280"/>
          </a:xfrm>
        </p:grpSpPr>
        <p:sp>
          <p:nvSpPr>
            <p:cNvPr id="8" name="object 8"/>
            <p:cNvSpPr/>
            <p:nvPr/>
          </p:nvSpPr>
          <p:spPr>
            <a:xfrm>
              <a:off x="2504694" y="2635757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451104" y="0"/>
                  </a:moveTo>
                  <a:lnTo>
                    <a:pt x="0" y="451103"/>
                  </a:lnTo>
                  <a:lnTo>
                    <a:pt x="451104" y="451103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4694" y="2635757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0" y="451103"/>
                  </a:moveTo>
                  <a:lnTo>
                    <a:pt x="451104" y="0"/>
                  </a:lnTo>
                  <a:lnTo>
                    <a:pt x="451104" y="451103"/>
                  </a:lnTo>
                  <a:lnTo>
                    <a:pt x="0" y="451103"/>
                  </a:lnTo>
                  <a:close/>
                </a:path>
              </a:pathLst>
            </a:custGeom>
            <a:ln w="1066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23260" y="2630423"/>
            <a:ext cx="2658110" cy="1600200"/>
            <a:chOff x="3223260" y="2630423"/>
            <a:chExt cx="2658110" cy="1600200"/>
          </a:xfrm>
        </p:grpSpPr>
        <p:sp>
          <p:nvSpPr>
            <p:cNvPr id="11" name="object 11"/>
            <p:cNvSpPr/>
            <p:nvPr/>
          </p:nvSpPr>
          <p:spPr>
            <a:xfrm>
              <a:off x="3228594" y="2635249"/>
              <a:ext cx="2647315" cy="1590040"/>
            </a:xfrm>
            <a:custGeom>
              <a:avLst/>
              <a:gdLst/>
              <a:ahLst/>
              <a:cxnLst/>
              <a:rect l="l" t="t" r="r" b="b"/>
              <a:pathLst>
                <a:path w="2647315" h="1590039">
                  <a:moveTo>
                    <a:pt x="2647188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1590040"/>
                  </a:lnTo>
                  <a:lnTo>
                    <a:pt x="256286" y="1590040"/>
                  </a:lnTo>
                  <a:lnTo>
                    <a:pt x="256286" y="256540"/>
                  </a:lnTo>
                  <a:lnTo>
                    <a:pt x="2647188" y="256540"/>
                  </a:lnTo>
                  <a:lnTo>
                    <a:pt x="264718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28594" y="2635757"/>
              <a:ext cx="2647315" cy="1590040"/>
            </a:xfrm>
            <a:custGeom>
              <a:avLst/>
              <a:gdLst/>
              <a:ahLst/>
              <a:cxnLst/>
              <a:rect l="l" t="t" r="r" b="b"/>
              <a:pathLst>
                <a:path w="2647315" h="1590039">
                  <a:moveTo>
                    <a:pt x="2647188" y="0"/>
                  </a:moveTo>
                  <a:lnTo>
                    <a:pt x="2647188" y="256031"/>
                  </a:lnTo>
                  <a:lnTo>
                    <a:pt x="256285" y="256031"/>
                  </a:lnTo>
                  <a:lnTo>
                    <a:pt x="256285" y="1589531"/>
                  </a:lnTo>
                  <a:lnTo>
                    <a:pt x="0" y="1589531"/>
                  </a:lnTo>
                  <a:lnTo>
                    <a:pt x="0" y="0"/>
                  </a:lnTo>
                  <a:lnTo>
                    <a:pt x="2647188" y="0"/>
                  </a:lnTo>
                  <a:close/>
                </a:path>
              </a:pathLst>
            </a:custGeom>
            <a:ln w="1066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84575" y="2932556"/>
            <a:ext cx="2140585" cy="15665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7100"/>
              </a:lnSpc>
              <a:spcBef>
                <a:spcPts val="530"/>
              </a:spcBef>
            </a:pPr>
            <a:r>
              <a:rPr sz="2800" spc="-5" dirty="0">
                <a:latin typeface="Georgia"/>
                <a:cs typeface="Georgia"/>
              </a:rPr>
              <a:t>Tính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ch</a:t>
            </a:r>
            <a:r>
              <a:rPr sz="2800" spc="-5" dirty="0">
                <a:latin typeface="Cambria"/>
                <a:cs typeface="Cambria"/>
              </a:rPr>
              <a:t>ấ</a:t>
            </a:r>
            <a:r>
              <a:rPr sz="2800" spc="-5" dirty="0">
                <a:latin typeface="Georgia"/>
                <a:cs typeface="Georgia"/>
              </a:rPr>
              <a:t>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</a:t>
            </a:r>
            <a:r>
              <a:rPr sz="2800" spc="-5" dirty="0">
                <a:latin typeface="Cambria"/>
                <a:cs typeface="Cambria"/>
              </a:rPr>
              <a:t>ủ</a:t>
            </a: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6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thông </a:t>
            </a:r>
            <a:r>
              <a:rPr sz="2800" spc="-10" dirty="0">
                <a:latin typeface="Georgia"/>
                <a:cs typeface="Georgia"/>
              </a:rPr>
              <a:t>tin </a:t>
            </a:r>
            <a:r>
              <a:rPr sz="2800" spc="-5" dirty="0">
                <a:latin typeface="Georgia"/>
                <a:cs typeface="Georgia"/>
              </a:rPr>
              <a:t> theo m</a:t>
            </a:r>
            <a:r>
              <a:rPr sz="2800" spc="-5" dirty="0">
                <a:latin typeface="Cambria"/>
                <a:cs typeface="Cambria"/>
              </a:rPr>
              <a:t>ứ</a:t>
            </a:r>
            <a:r>
              <a:rPr sz="2800" spc="-5" dirty="0">
                <a:latin typeface="Georgia"/>
                <a:cs typeface="Georgia"/>
              </a:rPr>
              <a:t>c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quy</a:t>
            </a:r>
            <a:r>
              <a:rPr sz="2800" spc="-5" dirty="0">
                <a:latin typeface="Cambria"/>
                <a:cs typeface="Cambria"/>
              </a:rPr>
              <a:t>ế</a:t>
            </a:r>
            <a:r>
              <a:rPr sz="2800" spc="-5" dirty="0">
                <a:latin typeface="Georgia"/>
                <a:cs typeface="Georgia"/>
              </a:rPr>
              <a:t>t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</a:t>
            </a:r>
            <a:r>
              <a:rPr sz="2800" spc="-5" dirty="0">
                <a:latin typeface="Cambria"/>
                <a:cs typeface="Cambria"/>
              </a:rPr>
              <a:t>ị</a:t>
            </a:r>
            <a:r>
              <a:rPr sz="2800" spc="-5" dirty="0">
                <a:latin typeface="Georgia"/>
                <a:cs typeface="Georgia"/>
              </a:rPr>
              <a:t>nh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23915" y="1906523"/>
            <a:ext cx="462280" cy="462280"/>
            <a:chOff x="5423915" y="1906523"/>
            <a:chExt cx="462280" cy="462280"/>
          </a:xfrm>
        </p:grpSpPr>
        <p:sp>
          <p:nvSpPr>
            <p:cNvPr id="15" name="object 15"/>
            <p:cNvSpPr/>
            <p:nvPr/>
          </p:nvSpPr>
          <p:spPr>
            <a:xfrm>
              <a:off x="5429249" y="1911857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451103" y="0"/>
                  </a:moveTo>
                  <a:lnTo>
                    <a:pt x="0" y="451103"/>
                  </a:lnTo>
                  <a:lnTo>
                    <a:pt x="451103" y="451103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9249" y="1911857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0" y="451103"/>
                  </a:moveTo>
                  <a:lnTo>
                    <a:pt x="451103" y="0"/>
                  </a:lnTo>
                  <a:lnTo>
                    <a:pt x="451103" y="451103"/>
                  </a:lnTo>
                  <a:lnTo>
                    <a:pt x="0" y="451103"/>
                  </a:lnTo>
                  <a:close/>
                </a:path>
              </a:pathLst>
            </a:custGeom>
            <a:ln w="1066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49340" y="1906523"/>
            <a:ext cx="2658110" cy="1600200"/>
            <a:chOff x="6149340" y="1906523"/>
            <a:chExt cx="2658110" cy="1600200"/>
          </a:xfrm>
        </p:grpSpPr>
        <p:sp>
          <p:nvSpPr>
            <p:cNvPr id="18" name="object 18"/>
            <p:cNvSpPr/>
            <p:nvPr/>
          </p:nvSpPr>
          <p:spPr>
            <a:xfrm>
              <a:off x="6154674" y="1911349"/>
              <a:ext cx="2647315" cy="1590040"/>
            </a:xfrm>
            <a:custGeom>
              <a:avLst/>
              <a:gdLst/>
              <a:ahLst/>
              <a:cxnLst/>
              <a:rect l="l" t="t" r="r" b="b"/>
              <a:pathLst>
                <a:path w="2647315" h="1590039">
                  <a:moveTo>
                    <a:pt x="2647188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1590040"/>
                  </a:lnTo>
                  <a:lnTo>
                    <a:pt x="256286" y="1590040"/>
                  </a:lnTo>
                  <a:lnTo>
                    <a:pt x="256286" y="256540"/>
                  </a:lnTo>
                  <a:lnTo>
                    <a:pt x="2647188" y="256540"/>
                  </a:lnTo>
                  <a:lnTo>
                    <a:pt x="264718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4674" y="1911857"/>
              <a:ext cx="2647315" cy="1590040"/>
            </a:xfrm>
            <a:custGeom>
              <a:avLst/>
              <a:gdLst/>
              <a:ahLst/>
              <a:cxnLst/>
              <a:rect l="l" t="t" r="r" b="b"/>
              <a:pathLst>
                <a:path w="2647315" h="1590039">
                  <a:moveTo>
                    <a:pt x="2647187" y="0"/>
                  </a:moveTo>
                  <a:lnTo>
                    <a:pt x="2647187" y="256031"/>
                  </a:lnTo>
                  <a:lnTo>
                    <a:pt x="256286" y="256031"/>
                  </a:lnTo>
                  <a:lnTo>
                    <a:pt x="256286" y="1589531"/>
                  </a:lnTo>
                  <a:lnTo>
                    <a:pt x="0" y="1589531"/>
                  </a:lnTo>
                  <a:lnTo>
                    <a:pt x="0" y="0"/>
                  </a:lnTo>
                  <a:lnTo>
                    <a:pt x="2647187" y="0"/>
                  </a:lnTo>
                  <a:close/>
                </a:path>
              </a:pathLst>
            </a:custGeom>
            <a:ln w="10668">
              <a:solidFill>
                <a:srgbClr val="D1624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10908" y="2208402"/>
            <a:ext cx="2018664" cy="19532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88000"/>
              </a:lnSpc>
              <a:spcBef>
                <a:spcPts val="500"/>
              </a:spcBef>
            </a:pPr>
            <a:r>
              <a:rPr sz="2800" spc="-10" dirty="0">
                <a:latin typeface="Georgia"/>
                <a:cs typeface="Georgia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đ</a:t>
            </a:r>
            <a:r>
              <a:rPr sz="2800" spc="-5" dirty="0">
                <a:latin typeface="Cambria"/>
                <a:cs typeface="Cambria"/>
              </a:rPr>
              <a:t>ầ</a:t>
            </a:r>
            <a:r>
              <a:rPr sz="2800" spc="-5" dirty="0">
                <a:latin typeface="Georgia"/>
                <a:cs typeface="Georgia"/>
              </a:rPr>
              <a:t>u m</a:t>
            </a:r>
            <a:r>
              <a:rPr sz="2800" spc="-5" dirty="0">
                <a:latin typeface="Cambria"/>
                <a:cs typeface="Cambria"/>
              </a:rPr>
              <a:t>ố</a:t>
            </a:r>
            <a:r>
              <a:rPr sz="2800" spc="-5" dirty="0">
                <a:latin typeface="Georgia"/>
                <a:cs typeface="Georgia"/>
              </a:rPr>
              <a:t>i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thông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tin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đ</a:t>
            </a:r>
            <a:r>
              <a:rPr sz="2800" dirty="0">
                <a:latin typeface="Cambria"/>
                <a:cs typeface="Cambria"/>
              </a:rPr>
              <a:t>ố</a:t>
            </a:r>
            <a:r>
              <a:rPr sz="2800" dirty="0">
                <a:latin typeface="Georgia"/>
                <a:cs typeface="Georgia"/>
              </a:rPr>
              <a:t>i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</a:t>
            </a:r>
            <a:r>
              <a:rPr sz="2800" spc="-5" dirty="0">
                <a:latin typeface="Cambria"/>
                <a:cs typeface="Cambria"/>
              </a:rPr>
              <a:t>ớ</a:t>
            </a:r>
            <a:r>
              <a:rPr sz="2800" spc="-5" dirty="0">
                <a:latin typeface="Georgia"/>
                <a:cs typeface="Georgia"/>
              </a:rPr>
              <a:t>i </a:t>
            </a:r>
            <a:r>
              <a:rPr sz="2800" spc="-10" dirty="0">
                <a:latin typeface="Georgia"/>
                <a:cs typeface="Georgia"/>
              </a:rPr>
              <a:t>m</a:t>
            </a:r>
            <a:r>
              <a:rPr sz="2800" spc="-10" dirty="0">
                <a:latin typeface="Cambria"/>
                <a:cs typeface="Cambria"/>
              </a:rPr>
              <a:t>ộ</a:t>
            </a:r>
            <a:r>
              <a:rPr sz="2800" spc="-10" dirty="0">
                <a:latin typeface="Georgia"/>
                <a:cs typeface="Georgia"/>
              </a:rPr>
              <a:t>t </a:t>
            </a:r>
            <a:r>
              <a:rPr sz="2800" spc="-5" dirty="0">
                <a:latin typeface="Georgia"/>
                <a:cs typeface="Georgia"/>
              </a:rPr>
              <a:t>t</a:t>
            </a:r>
            <a:r>
              <a:rPr sz="2800" spc="-5" dirty="0">
                <a:latin typeface="Cambria"/>
                <a:cs typeface="Cambria"/>
              </a:rPr>
              <a:t>ổ </a:t>
            </a:r>
            <a:r>
              <a:rPr sz="2800" dirty="0">
                <a:latin typeface="Cambria"/>
                <a:cs typeface="Cambria"/>
              </a:rPr>
              <a:t> </a:t>
            </a:r>
            <a:r>
              <a:rPr sz="2800" spc="-5" dirty="0">
                <a:latin typeface="Georgia"/>
                <a:cs typeface="Georgia"/>
              </a:rPr>
              <a:t>ch</a:t>
            </a:r>
            <a:r>
              <a:rPr sz="2800" spc="-5" dirty="0">
                <a:latin typeface="Cambria"/>
                <a:cs typeface="Cambria"/>
              </a:rPr>
              <a:t>ứ</a:t>
            </a:r>
            <a:r>
              <a:rPr sz="2800" spc="-5" dirty="0">
                <a:latin typeface="Georgia"/>
                <a:cs typeface="Georgia"/>
              </a:rPr>
              <a:t>c doanh 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nghi</a:t>
            </a:r>
            <a:r>
              <a:rPr sz="2800" spc="-5" dirty="0">
                <a:latin typeface="Cambria"/>
                <a:cs typeface="Cambria"/>
              </a:rPr>
              <a:t>ệ</a:t>
            </a:r>
            <a:r>
              <a:rPr sz="2800" spc="-5" dirty="0">
                <a:latin typeface="Georgia"/>
                <a:cs typeface="Georgia"/>
              </a:rPr>
              <a:t>p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705600"/>
          </a:xfrm>
          <a:custGeom>
            <a:avLst/>
            <a:gdLst/>
            <a:ahLst/>
            <a:cxnLst/>
            <a:rect l="l" t="t" r="r" b="b"/>
            <a:pathLst>
              <a:path w="9144000" h="6705600">
                <a:moveTo>
                  <a:pt x="0" y="6705600"/>
                </a:moveTo>
                <a:lnTo>
                  <a:pt x="9144000" y="6705600"/>
                </a:lnTo>
                <a:lnTo>
                  <a:pt x="9144000" y="0"/>
                </a:lnTo>
                <a:lnTo>
                  <a:pt x="0" y="0"/>
                </a:lnTo>
                <a:lnTo>
                  <a:pt x="0" y="6705600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1392936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1392936"/>
                  </a:lnTo>
                  <a:lnTo>
                    <a:pt x="8991600" y="1392936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61010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5089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1946" y="367029"/>
            <a:ext cx="7354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</a:t>
            </a:r>
            <a:r>
              <a:rPr sz="3600" dirty="0">
                <a:latin typeface="Arial"/>
                <a:cs typeface="Arial"/>
              </a:rPr>
              <a:t>ơ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đồ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dirty="0"/>
              <a:t>qu</a:t>
            </a:r>
            <a:r>
              <a:rPr sz="3600" dirty="0">
                <a:latin typeface="Cambria"/>
                <a:cs typeface="Cambria"/>
              </a:rPr>
              <a:t>ả</a:t>
            </a:r>
            <a:r>
              <a:rPr sz="3600" dirty="0"/>
              <a:t>n</a:t>
            </a:r>
            <a:r>
              <a:rPr sz="3600" spc="-10" dirty="0"/>
              <a:t> </a:t>
            </a:r>
            <a:r>
              <a:rPr sz="3600" spc="-5" dirty="0"/>
              <a:t>lý</a:t>
            </a:r>
            <a:r>
              <a:rPr sz="3600" spc="-10" dirty="0"/>
              <a:t> </a:t>
            </a:r>
            <a:r>
              <a:rPr sz="3600" spc="-5" dirty="0"/>
              <a:t>trong</a:t>
            </a:r>
            <a:r>
              <a:rPr sz="3600" spc="-10" dirty="0"/>
              <a:t> </a:t>
            </a:r>
            <a:r>
              <a:rPr sz="3600" spc="5" dirty="0"/>
              <a:t>m</a:t>
            </a:r>
            <a:r>
              <a:rPr sz="3600" spc="5" dirty="0">
                <a:latin typeface="Cambria"/>
                <a:cs typeface="Cambria"/>
              </a:rPr>
              <a:t>ộ</a:t>
            </a:r>
            <a:r>
              <a:rPr sz="3600" spc="5" dirty="0"/>
              <a:t>t</a:t>
            </a:r>
            <a:r>
              <a:rPr sz="3600" spc="-30" dirty="0"/>
              <a:t> </a:t>
            </a:r>
            <a:r>
              <a:rPr sz="3600" spc="-5" dirty="0"/>
              <a:t>t</a:t>
            </a:r>
            <a:r>
              <a:rPr sz="3600" spc="-5" dirty="0">
                <a:latin typeface="Cambria"/>
                <a:cs typeface="Cambria"/>
              </a:rPr>
              <a:t>ổ</a:t>
            </a:r>
            <a:r>
              <a:rPr sz="3600" spc="114" dirty="0">
                <a:latin typeface="Cambria"/>
                <a:cs typeface="Cambria"/>
              </a:rPr>
              <a:t> </a:t>
            </a:r>
            <a:r>
              <a:rPr sz="3600" spc="-5" dirty="0"/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/>
              <a:t>c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7391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57" y="248157"/>
            <a:ext cx="53314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835" marR="5080" indent="-826769">
              <a:lnSpc>
                <a:spcPct val="100000"/>
              </a:lnSpc>
              <a:spcBef>
                <a:spcPts val="100"/>
              </a:spcBef>
            </a:pPr>
            <a:r>
              <a:rPr dirty="0"/>
              <a:t>Đ</a:t>
            </a:r>
            <a:r>
              <a:rPr dirty="0">
                <a:latin typeface="Cambria"/>
                <a:cs typeface="Cambria"/>
              </a:rPr>
              <a:t>ặ</a:t>
            </a:r>
            <a:r>
              <a:rPr dirty="0"/>
              <a:t>c</a:t>
            </a:r>
            <a:r>
              <a:rPr spc="-20" dirty="0"/>
              <a:t> </a:t>
            </a:r>
            <a:r>
              <a:rPr dirty="0">
                <a:latin typeface="Arial"/>
                <a:cs typeface="Arial"/>
              </a:rPr>
              <a:t>đ</a:t>
            </a:r>
            <a:r>
              <a:rPr dirty="0"/>
              <a:t>i</a:t>
            </a:r>
            <a:r>
              <a:rPr dirty="0">
                <a:latin typeface="Cambria"/>
                <a:cs typeface="Cambria"/>
              </a:rPr>
              <a:t>ể</a:t>
            </a:r>
            <a:r>
              <a:rPr dirty="0"/>
              <a:t>m</a:t>
            </a:r>
            <a:r>
              <a:rPr spc="-15" dirty="0"/>
              <a:t> </a:t>
            </a:r>
            <a:r>
              <a:rPr spc="-5" dirty="0"/>
              <a:t>các</a:t>
            </a:r>
            <a:r>
              <a:rPr spc="-20" dirty="0"/>
              <a:t> </a:t>
            </a:r>
            <a:r>
              <a:rPr dirty="0"/>
              <a:t>m</a:t>
            </a:r>
            <a:r>
              <a:rPr dirty="0">
                <a:latin typeface="Cambria"/>
                <a:cs typeface="Cambria"/>
              </a:rPr>
              <a:t>ứ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qu</a:t>
            </a:r>
            <a:r>
              <a:rPr dirty="0">
                <a:latin typeface="Cambria"/>
                <a:cs typeface="Cambria"/>
              </a:rPr>
              <a:t>ả</a:t>
            </a:r>
            <a:r>
              <a:rPr dirty="0"/>
              <a:t>n</a:t>
            </a:r>
            <a:r>
              <a:rPr spc="-30" dirty="0"/>
              <a:t> </a:t>
            </a:r>
            <a:r>
              <a:rPr spc="-5" dirty="0"/>
              <a:t>lý </a:t>
            </a:r>
            <a:r>
              <a:rPr spc="-795" dirty="0"/>
              <a:t> </a:t>
            </a:r>
            <a:r>
              <a:rPr spc="-5" dirty="0"/>
              <a:t>trong</a:t>
            </a:r>
            <a:r>
              <a:rPr spc="-10" dirty="0"/>
              <a:t> </a:t>
            </a:r>
            <a:r>
              <a:rPr spc="5" dirty="0"/>
              <a:t>m</a:t>
            </a:r>
            <a:r>
              <a:rPr spc="5" dirty="0">
                <a:latin typeface="Cambria"/>
                <a:cs typeface="Cambria"/>
              </a:rPr>
              <a:t>ộ</a:t>
            </a:r>
            <a:r>
              <a:rPr spc="5" dirty="0"/>
              <a:t>t</a:t>
            </a:r>
            <a:r>
              <a:rPr spc="-10" dirty="0"/>
              <a:t> </a:t>
            </a:r>
            <a:r>
              <a:rPr dirty="0"/>
              <a:t>t</a:t>
            </a:r>
            <a:r>
              <a:rPr dirty="0">
                <a:latin typeface="Cambria"/>
                <a:cs typeface="Cambria"/>
              </a:rPr>
              <a:t>ổ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5" dirty="0"/>
              <a:t>ch</a:t>
            </a:r>
            <a:r>
              <a:rPr spc="-5" dirty="0">
                <a:latin typeface="Cambria"/>
                <a:cs typeface="Cambria"/>
              </a:rPr>
              <a:t>ứ</a:t>
            </a:r>
            <a:r>
              <a:rPr spc="-5" dirty="0"/>
              <a:t>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275" y="1520825"/>
          <a:ext cx="8517255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0139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tác </a:t>
                      </a:r>
                      <a:r>
                        <a:rPr sz="2000" b="1" spc="-49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nghi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769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 </a:t>
                      </a:r>
                      <a:r>
                        <a:rPr sz="2000" b="1" spc="-49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thu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ậ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ược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ười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lý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Đ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ố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công,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ưởng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nhóm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7505">
                        <a:lnSpc>
                          <a:spcPct val="999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Cán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ộ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lý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trung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chuyên 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ă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Cán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lãnh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đạo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Công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vi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5110" algn="just">
                        <a:lnSpc>
                          <a:spcPct val="1002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hóa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các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ho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ự 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có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tính th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 </a:t>
                      </a:r>
                      <a:r>
                        <a:rPr sz="2000" spc="-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công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ặ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3830" algn="just">
                        <a:lnSpc>
                          <a:spcPct val="100299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hóa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vi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theo dõi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ể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m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tra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các</a:t>
                      </a:r>
                      <a:r>
                        <a:rPr sz="20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ho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2075" algn="just">
                        <a:lnSpc>
                          <a:spcPts val="239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tác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nghi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6530">
                        <a:lnSpc>
                          <a:spcPct val="999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Tích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p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ữ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ị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ử</a:t>
                      </a:r>
                      <a:r>
                        <a:rPr sz="20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ổ </a:t>
                      </a:r>
                      <a:r>
                        <a:rPr sz="20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báo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cho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lai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Lý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do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 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su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t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65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 </a:t>
                      </a:r>
                      <a:r>
                        <a:rPr sz="2000" spc="-4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ho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a 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 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95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2075" marR="193675">
                        <a:lnSpc>
                          <a:spcPts val="2410"/>
                        </a:lnSpc>
                        <a:spcBef>
                          <a:spcPts val="6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ược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k</a:t>
                      </a:r>
                      <a:r>
                        <a:rPr sz="2000" spc="-10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ho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ch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427989"/>
            <a:ext cx="8085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Thông</a:t>
            </a:r>
            <a:r>
              <a:rPr dirty="0"/>
              <a:t> </a:t>
            </a:r>
            <a:r>
              <a:rPr spc="-5" dirty="0"/>
              <a:t>tin </a:t>
            </a:r>
            <a:r>
              <a:rPr spc="5" dirty="0"/>
              <a:t>qu</a:t>
            </a:r>
            <a:r>
              <a:rPr spc="5" dirty="0">
                <a:latin typeface="Cambria"/>
                <a:cs typeface="Cambria"/>
              </a:rPr>
              <a:t>ả</a:t>
            </a:r>
            <a:r>
              <a:rPr spc="5" dirty="0"/>
              <a:t>n</a:t>
            </a:r>
            <a:r>
              <a:rPr spc="-15" dirty="0"/>
              <a:t> </a:t>
            </a:r>
            <a:r>
              <a:rPr spc="-5" dirty="0"/>
              <a:t>lý </a:t>
            </a:r>
            <a:r>
              <a:rPr spc="-10" dirty="0"/>
              <a:t>và</a:t>
            </a:r>
            <a:r>
              <a:rPr spc="-5" dirty="0"/>
              <a:t> các </a:t>
            </a:r>
            <a:r>
              <a:rPr dirty="0"/>
              <a:t>lo</a:t>
            </a:r>
            <a:r>
              <a:rPr dirty="0">
                <a:latin typeface="Cambria"/>
                <a:cs typeface="Cambria"/>
              </a:rPr>
              <a:t>ạ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quy</a:t>
            </a:r>
            <a:r>
              <a:rPr dirty="0">
                <a:latin typeface="Cambria"/>
                <a:cs typeface="Cambria"/>
              </a:rPr>
              <a:t>ế</a:t>
            </a:r>
            <a:r>
              <a:rPr dirty="0"/>
              <a:t>t</a:t>
            </a:r>
            <a:r>
              <a:rPr spc="-10" dirty="0"/>
              <a:t> </a:t>
            </a:r>
            <a:r>
              <a:rPr dirty="0">
                <a:latin typeface="Arial"/>
                <a:cs typeface="Arial"/>
              </a:rPr>
              <a:t>định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43164" y="2676080"/>
            <a:ext cx="2025650" cy="1355090"/>
            <a:chOff x="1443164" y="2676080"/>
            <a:chExt cx="2025650" cy="1355090"/>
          </a:xfrm>
        </p:grpSpPr>
        <p:sp>
          <p:nvSpPr>
            <p:cNvPr id="4" name="object 4"/>
            <p:cNvSpPr/>
            <p:nvPr/>
          </p:nvSpPr>
          <p:spPr>
            <a:xfrm>
              <a:off x="1448562" y="2681477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2014727" y="0"/>
                  </a:moveTo>
                  <a:lnTo>
                    <a:pt x="0" y="0"/>
                  </a:lnTo>
                  <a:lnTo>
                    <a:pt x="0" y="1344168"/>
                  </a:lnTo>
                  <a:lnTo>
                    <a:pt x="2014727" y="1344168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EDD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562" y="2681477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0" y="1344168"/>
                  </a:moveTo>
                  <a:lnTo>
                    <a:pt x="2014727" y="1344168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1344168"/>
                  </a:lnTo>
                  <a:close/>
                </a:path>
              </a:pathLst>
            </a:custGeom>
            <a:ln w="10667">
              <a:solidFill>
                <a:srgbClr val="EDD2C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7933" y="3076143"/>
            <a:ext cx="1551305" cy="51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5"/>
              </a:spcBef>
            </a:pPr>
            <a:r>
              <a:rPr sz="1700" spc="-5" dirty="0">
                <a:latin typeface="Georgia"/>
                <a:cs typeface="Georgia"/>
              </a:rPr>
              <a:t>Ít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nh</a:t>
            </a:r>
            <a:r>
              <a:rPr sz="1700" spc="-5" dirty="0">
                <a:latin typeface="Cambria"/>
                <a:cs typeface="Cambria"/>
              </a:rPr>
              <a:t>ấ</a:t>
            </a:r>
            <a:r>
              <a:rPr sz="1700" spc="-5" dirty="0">
                <a:latin typeface="Georgia"/>
                <a:cs typeface="Georgia"/>
              </a:rPr>
              <a:t>t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m</a:t>
            </a:r>
            <a:r>
              <a:rPr sz="1700" spc="-5" dirty="0">
                <a:latin typeface="Cambria"/>
                <a:cs typeface="Cambria"/>
              </a:rPr>
              <a:t>ộ</a:t>
            </a:r>
            <a:r>
              <a:rPr sz="1700" spc="-5" dirty="0">
                <a:latin typeface="Georgia"/>
                <a:cs typeface="Georgia"/>
              </a:rPr>
              <a:t>t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cán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ts val="1914"/>
              </a:lnSpc>
            </a:pPr>
            <a:r>
              <a:rPr sz="1700" dirty="0">
                <a:latin typeface="Georgia"/>
                <a:cs typeface="Georgia"/>
              </a:rPr>
              <a:t>b</a:t>
            </a:r>
            <a:r>
              <a:rPr sz="1700" dirty="0">
                <a:latin typeface="Cambria"/>
                <a:cs typeface="Cambria"/>
              </a:rPr>
              <a:t>ộ</a:t>
            </a:r>
            <a:r>
              <a:rPr sz="1700" spc="5" dirty="0">
                <a:latin typeface="Cambria"/>
                <a:cs typeface="Cambria"/>
              </a:rPr>
              <a:t> </a:t>
            </a:r>
            <a:r>
              <a:rPr sz="1700" spc="-5" dirty="0">
                <a:latin typeface="Georgia"/>
                <a:cs typeface="Georgia"/>
              </a:rPr>
              <a:t>qu</a:t>
            </a:r>
            <a:r>
              <a:rPr sz="1700" spc="-5" dirty="0">
                <a:latin typeface="Cambria"/>
                <a:cs typeface="Cambria"/>
              </a:rPr>
              <a:t>ả</a:t>
            </a:r>
            <a:r>
              <a:rPr sz="1700" spc="-5" dirty="0">
                <a:latin typeface="Georgia"/>
                <a:cs typeface="Georgia"/>
              </a:rPr>
              <a:t>n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lý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dùng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9364" y="3861752"/>
            <a:ext cx="2025650" cy="1355090"/>
            <a:chOff x="1519364" y="3861752"/>
            <a:chExt cx="2025650" cy="1355090"/>
          </a:xfrm>
        </p:grpSpPr>
        <p:sp>
          <p:nvSpPr>
            <p:cNvPr id="8" name="object 8"/>
            <p:cNvSpPr/>
            <p:nvPr/>
          </p:nvSpPr>
          <p:spPr>
            <a:xfrm>
              <a:off x="1524762" y="3867150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2014727" y="0"/>
                  </a:moveTo>
                  <a:lnTo>
                    <a:pt x="0" y="0"/>
                  </a:lnTo>
                  <a:lnTo>
                    <a:pt x="0" y="1344168"/>
                  </a:lnTo>
                  <a:lnTo>
                    <a:pt x="2014727" y="1344168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EDD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762" y="3867150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0" y="1344168"/>
                  </a:moveTo>
                  <a:lnTo>
                    <a:pt x="2014727" y="1344168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1344168"/>
                  </a:lnTo>
                  <a:close/>
                </a:path>
              </a:pathLst>
            </a:custGeom>
            <a:ln w="10667">
              <a:solidFill>
                <a:srgbClr val="EDD2C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4133" y="4038091"/>
            <a:ext cx="1572260" cy="9620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87100"/>
              </a:lnSpc>
              <a:spcBef>
                <a:spcPts val="365"/>
              </a:spcBef>
            </a:pPr>
            <a:r>
              <a:rPr sz="1700" dirty="0">
                <a:latin typeface="Georgia"/>
                <a:cs typeface="Georgia"/>
              </a:rPr>
              <a:t>ho</a:t>
            </a:r>
            <a:r>
              <a:rPr sz="1700" dirty="0">
                <a:latin typeface="Cambria"/>
                <a:cs typeface="Cambria"/>
              </a:rPr>
              <a:t>ặ</a:t>
            </a:r>
            <a:r>
              <a:rPr sz="1700" dirty="0">
                <a:latin typeface="Georgia"/>
                <a:cs typeface="Georgia"/>
              </a:rPr>
              <a:t>c </a:t>
            </a:r>
            <a:r>
              <a:rPr sz="1700" spc="-5" dirty="0">
                <a:latin typeface="Georgia"/>
                <a:cs typeface="Georgia"/>
              </a:rPr>
              <a:t>có </a:t>
            </a:r>
            <a:r>
              <a:rPr sz="1700" dirty="0">
                <a:latin typeface="Georgia"/>
                <a:cs typeface="Georgia"/>
              </a:rPr>
              <a:t>ý mu</a:t>
            </a:r>
            <a:r>
              <a:rPr sz="1700" dirty="0">
                <a:latin typeface="Cambria"/>
                <a:cs typeface="Cambria"/>
              </a:rPr>
              <a:t>ố</a:t>
            </a:r>
            <a:r>
              <a:rPr sz="1700" dirty="0">
                <a:latin typeface="Georgia"/>
                <a:cs typeface="Georgia"/>
              </a:rPr>
              <a:t>n 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dùng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vào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vi</a:t>
            </a:r>
            <a:r>
              <a:rPr sz="1700" dirty="0">
                <a:latin typeface="Cambria"/>
                <a:cs typeface="Cambria"/>
              </a:rPr>
              <a:t>ệ</a:t>
            </a:r>
            <a:r>
              <a:rPr sz="1700" dirty="0">
                <a:latin typeface="Georgia"/>
                <a:cs typeface="Georgia"/>
              </a:rPr>
              <a:t>c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ra </a:t>
            </a:r>
            <a:r>
              <a:rPr sz="1700" spc="-39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quy</a:t>
            </a:r>
            <a:r>
              <a:rPr sz="1700" spc="-5" dirty="0">
                <a:latin typeface="Cambria"/>
                <a:cs typeface="Cambria"/>
              </a:rPr>
              <a:t>ế</a:t>
            </a:r>
            <a:r>
              <a:rPr sz="1700" spc="-5" dirty="0">
                <a:latin typeface="Georgia"/>
                <a:cs typeface="Georgia"/>
              </a:rPr>
              <a:t>t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Cambria"/>
                <a:cs typeface="Cambria"/>
              </a:rPr>
              <a:t>ị</a:t>
            </a:r>
            <a:r>
              <a:rPr sz="1700" spc="-5" dirty="0">
                <a:latin typeface="Georgia"/>
                <a:cs typeface="Georgia"/>
              </a:rPr>
              <a:t>nh qu</a:t>
            </a:r>
            <a:r>
              <a:rPr sz="1700" spc="-5" dirty="0">
                <a:latin typeface="Cambria"/>
                <a:cs typeface="Cambria"/>
              </a:rPr>
              <a:t>ả</a:t>
            </a:r>
            <a:r>
              <a:rPr sz="1700" spc="-5" dirty="0">
                <a:latin typeface="Georgia"/>
                <a:cs typeface="Georgia"/>
              </a:rPr>
              <a:t>n </a:t>
            </a:r>
            <a:r>
              <a:rPr sz="1700" spc="-4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lý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4964" y="1595564"/>
            <a:ext cx="1353820" cy="1353820"/>
            <a:chOff x="604964" y="1595564"/>
            <a:chExt cx="1353820" cy="1353820"/>
          </a:xfrm>
        </p:grpSpPr>
        <p:sp>
          <p:nvSpPr>
            <p:cNvPr id="12" name="object 12"/>
            <p:cNvSpPr/>
            <p:nvPr/>
          </p:nvSpPr>
          <p:spPr>
            <a:xfrm>
              <a:off x="610361" y="1600962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671322" y="0"/>
                  </a:moveTo>
                  <a:lnTo>
                    <a:pt x="623378" y="1685"/>
                  </a:lnTo>
                  <a:lnTo>
                    <a:pt x="576345" y="6667"/>
                  </a:lnTo>
                  <a:lnTo>
                    <a:pt x="530334" y="14831"/>
                  </a:lnTo>
                  <a:lnTo>
                    <a:pt x="485461" y="26063"/>
                  </a:lnTo>
                  <a:lnTo>
                    <a:pt x="441839" y="40251"/>
                  </a:lnTo>
                  <a:lnTo>
                    <a:pt x="399581" y="57279"/>
                  </a:lnTo>
                  <a:lnTo>
                    <a:pt x="358801" y="77035"/>
                  </a:lnTo>
                  <a:lnTo>
                    <a:pt x="319612" y="99405"/>
                  </a:lnTo>
                  <a:lnTo>
                    <a:pt x="282128" y="124275"/>
                  </a:lnTo>
                  <a:lnTo>
                    <a:pt x="246463" y="151532"/>
                  </a:lnTo>
                  <a:lnTo>
                    <a:pt x="212730" y="181062"/>
                  </a:lnTo>
                  <a:lnTo>
                    <a:pt x="181043" y="212750"/>
                  </a:lnTo>
                  <a:lnTo>
                    <a:pt x="151516" y="246484"/>
                  </a:lnTo>
                  <a:lnTo>
                    <a:pt x="124261" y="282150"/>
                  </a:lnTo>
                  <a:lnTo>
                    <a:pt x="99393" y="319635"/>
                  </a:lnTo>
                  <a:lnTo>
                    <a:pt x="77026" y="358823"/>
                  </a:lnTo>
                  <a:lnTo>
                    <a:pt x="57272" y="399603"/>
                  </a:lnTo>
                  <a:lnTo>
                    <a:pt x="40245" y="441859"/>
                  </a:lnTo>
                  <a:lnTo>
                    <a:pt x="26060" y="485480"/>
                  </a:lnTo>
                  <a:lnTo>
                    <a:pt x="14829" y="530349"/>
                  </a:lnTo>
                  <a:lnTo>
                    <a:pt x="6666" y="576356"/>
                  </a:lnTo>
                  <a:lnTo>
                    <a:pt x="1685" y="623384"/>
                  </a:lnTo>
                  <a:lnTo>
                    <a:pt x="0" y="671322"/>
                  </a:lnTo>
                  <a:lnTo>
                    <a:pt x="1685" y="719259"/>
                  </a:lnTo>
                  <a:lnTo>
                    <a:pt x="6666" y="766287"/>
                  </a:lnTo>
                  <a:lnTo>
                    <a:pt x="14829" y="812294"/>
                  </a:lnTo>
                  <a:lnTo>
                    <a:pt x="26060" y="857163"/>
                  </a:lnTo>
                  <a:lnTo>
                    <a:pt x="40245" y="900784"/>
                  </a:lnTo>
                  <a:lnTo>
                    <a:pt x="57272" y="943040"/>
                  </a:lnTo>
                  <a:lnTo>
                    <a:pt x="77026" y="983820"/>
                  </a:lnTo>
                  <a:lnTo>
                    <a:pt x="99393" y="1023008"/>
                  </a:lnTo>
                  <a:lnTo>
                    <a:pt x="124261" y="1060493"/>
                  </a:lnTo>
                  <a:lnTo>
                    <a:pt x="151516" y="1096159"/>
                  </a:lnTo>
                  <a:lnTo>
                    <a:pt x="181043" y="1129893"/>
                  </a:lnTo>
                  <a:lnTo>
                    <a:pt x="212730" y="1161581"/>
                  </a:lnTo>
                  <a:lnTo>
                    <a:pt x="246463" y="1191111"/>
                  </a:lnTo>
                  <a:lnTo>
                    <a:pt x="282128" y="1218368"/>
                  </a:lnTo>
                  <a:lnTo>
                    <a:pt x="319612" y="1243238"/>
                  </a:lnTo>
                  <a:lnTo>
                    <a:pt x="358801" y="1265608"/>
                  </a:lnTo>
                  <a:lnTo>
                    <a:pt x="399581" y="1285364"/>
                  </a:lnTo>
                  <a:lnTo>
                    <a:pt x="441839" y="1302392"/>
                  </a:lnTo>
                  <a:lnTo>
                    <a:pt x="485461" y="1316580"/>
                  </a:lnTo>
                  <a:lnTo>
                    <a:pt x="530334" y="1327812"/>
                  </a:lnTo>
                  <a:lnTo>
                    <a:pt x="576345" y="1335976"/>
                  </a:lnTo>
                  <a:lnTo>
                    <a:pt x="623378" y="1340958"/>
                  </a:lnTo>
                  <a:lnTo>
                    <a:pt x="671322" y="1342643"/>
                  </a:lnTo>
                  <a:lnTo>
                    <a:pt x="719259" y="1340958"/>
                  </a:lnTo>
                  <a:lnTo>
                    <a:pt x="766287" y="1335976"/>
                  </a:lnTo>
                  <a:lnTo>
                    <a:pt x="812294" y="1327812"/>
                  </a:lnTo>
                  <a:lnTo>
                    <a:pt x="857163" y="1316580"/>
                  </a:lnTo>
                  <a:lnTo>
                    <a:pt x="900784" y="1302392"/>
                  </a:lnTo>
                  <a:lnTo>
                    <a:pt x="943040" y="1285364"/>
                  </a:lnTo>
                  <a:lnTo>
                    <a:pt x="983820" y="1265608"/>
                  </a:lnTo>
                  <a:lnTo>
                    <a:pt x="1023008" y="1243238"/>
                  </a:lnTo>
                  <a:lnTo>
                    <a:pt x="1060493" y="1218368"/>
                  </a:lnTo>
                  <a:lnTo>
                    <a:pt x="1096159" y="1191111"/>
                  </a:lnTo>
                  <a:lnTo>
                    <a:pt x="1129893" y="1161581"/>
                  </a:lnTo>
                  <a:lnTo>
                    <a:pt x="1161581" y="1129893"/>
                  </a:lnTo>
                  <a:lnTo>
                    <a:pt x="1191111" y="1096159"/>
                  </a:lnTo>
                  <a:lnTo>
                    <a:pt x="1218368" y="1060493"/>
                  </a:lnTo>
                  <a:lnTo>
                    <a:pt x="1243238" y="1023008"/>
                  </a:lnTo>
                  <a:lnTo>
                    <a:pt x="1265608" y="983820"/>
                  </a:lnTo>
                  <a:lnTo>
                    <a:pt x="1285364" y="943040"/>
                  </a:lnTo>
                  <a:lnTo>
                    <a:pt x="1302392" y="900784"/>
                  </a:lnTo>
                  <a:lnTo>
                    <a:pt x="1316580" y="857163"/>
                  </a:lnTo>
                  <a:lnTo>
                    <a:pt x="1327812" y="812294"/>
                  </a:lnTo>
                  <a:lnTo>
                    <a:pt x="1335976" y="766287"/>
                  </a:lnTo>
                  <a:lnTo>
                    <a:pt x="1340958" y="719259"/>
                  </a:lnTo>
                  <a:lnTo>
                    <a:pt x="1342644" y="671322"/>
                  </a:lnTo>
                  <a:lnTo>
                    <a:pt x="1340958" y="623384"/>
                  </a:lnTo>
                  <a:lnTo>
                    <a:pt x="1335976" y="576356"/>
                  </a:lnTo>
                  <a:lnTo>
                    <a:pt x="1327812" y="530349"/>
                  </a:lnTo>
                  <a:lnTo>
                    <a:pt x="1316580" y="485480"/>
                  </a:lnTo>
                  <a:lnTo>
                    <a:pt x="1302392" y="441859"/>
                  </a:lnTo>
                  <a:lnTo>
                    <a:pt x="1285364" y="399603"/>
                  </a:lnTo>
                  <a:lnTo>
                    <a:pt x="1265608" y="358823"/>
                  </a:lnTo>
                  <a:lnTo>
                    <a:pt x="1243238" y="319635"/>
                  </a:lnTo>
                  <a:lnTo>
                    <a:pt x="1218368" y="282150"/>
                  </a:lnTo>
                  <a:lnTo>
                    <a:pt x="1191111" y="246484"/>
                  </a:lnTo>
                  <a:lnTo>
                    <a:pt x="1161581" y="212750"/>
                  </a:lnTo>
                  <a:lnTo>
                    <a:pt x="1129893" y="181062"/>
                  </a:lnTo>
                  <a:lnTo>
                    <a:pt x="1096159" y="151532"/>
                  </a:lnTo>
                  <a:lnTo>
                    <a:pt x="1060493" y="124275"/>
                  </a:lnTo>
                  <a:lnTo>
                    <a:pt x="1023008" y="99405"/>
                  </a:lnTo>
                  <a:lnTo>
                    <a:pt x="983820" y="77035"/>
                  </a:lnTo>
                  <a:lnTo>
                    <a:pt x="943040" y="57279"/>
                  </a:lnTo>
                  <a:lnTo>
                    <a:pt x="900784" y="40251"/>
                  </a:lnTo>
                  <a:lnTo>
                    <a:pt x="857163" y="26063"/>
                  </a:lnTo>
                  <a:lnTo>
                    <a:pt x="812294" y="14831"/>
                  </a:lnTo>
                  <a:lnTo>
                    <a:pt x="766287" y="6667"/>
                  </a:lnTo>
                  <a:lnTo>
                    <a:pt x="719259" y="1685"/>
                  </a:lnTo>
                  <a:lnTo>
                    <a:pt x="671322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361" y="1600962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0" y="671322"/>
                  </a:moveTo>
                  <a:lnTo>
                    <a:pt x="1685" y="623384"/>
                  </a:lnTo>
                  <a:lnTo>
                    <a:pt x="6666" y="576356"/>
                  </a:lnTo>
                  <a:lnTo>
                    <a:pt x="14829" y="530349"/>
                  </a:lnTo>
                  <a:lnTo>
                    <a:pt x="26060" y="485480"/>
                  </a:lnTo>
                  <a:lnTo>
                    <a:pt x="40245" y="441859"/>
                  </a:lnTo>
                  <a:lnTo>
                    <a:pt x="57272" y="399603"/>
                  </a:lnTo>
                  <a:lnTo>
                    <a:pt x="77026" y="358823"/>
                  </a:lnTo>
                  <a:lnTo>
                    <a:pt x="99393" y="319635"/>
                  </a:lnTo>
                  <a:lnTo>
                    <a:pt x="124261" y="282150"/>
                  </a:lnTo>
                  <a:lnTo>
                    <a:pt x="151516" y="246484"/>
                  </a:lnTo>
                  <a:lnTo>
                    <a:pt x="181043" y="212750"/>
                  </a:lnTo>
                  <a:lnTo>
                    <a:pt x="212730" y="181062"/>
                  </a:lnTo>
                  <a:lnTo>
                    <a:pt x="246463" y="151532"/>
                  </a:lnTo>
                  <a:lnTo>
                    <a:pt x="282128" y="124275"/>
                  </a:lnTo>
                  <a:lnTo>
                    <a:pt x="319612" y="99405"/>
                  </a:lnTo>
                  <a:lnTo>
                    <a:pt x="358801" y="77035"/>
                  </a:lnTo>
                  <a:lnTo>
                    <a:pt x="399581" y="57279"/>
                  </a:lnTo>
                  <a:lnTo>
                    <a:pt x="441839" y="40251"/>
                  </a:lnTo>
                  <a:lnTo>
                    <a:pt x="485461" y="26063"/>
                  </a:lnTo>
                  <a:lnTo>
                    <a:pt x="530334" y="14831"/>
                  </a:lnTo>
                  <a:lnTo>
                    <a:pt x="576345" y="6667"/>
                  </a:lnTo>
                  <a:lnTo>
                    <a:pt x="623378" y="1685"/>
                  </a:lnTo>
                  <a:lnTo>
                    <a:pt x="671322" y="0"/>
                  </a:lnTo>
                  <a:lnTo>
                    <a:pt x="719259" y="1685"/>
                  </a:lnTo>
                  <a:lnTo>
                    <a:pt x="766287" y="6667"/>
                  </a:lnTo>
                  <a:lnTo>
                    <a:pt x="812294" y="14831"/>
                  </a:lnTo>
                  <a:lnTo>
                    <a:pt x="857163" y="26063"/>
                  </a:lnTo>
                  <a:lnTo>
                    <a:pt x="900784" y="40251"/>
                  </a:lnTo>
                  <a:lnTo>
                    <a:pt x="943040" y="57279"/>
                  </a:lnTo>
                  <a:lnTo>
                    <a:pt x="983820" y="77035"/>
                  </a:lnTo>
                  <a:lnTo>
                    <a:pt x="1023008" y="99405"/>
                  </a:lnTo>
                  <a:lnTo>
                    <a:pt x="1060493" y="124275"/>
                  </a:lnTo>
                  <a:lnTo>
                    <a:pt x="1096159" y="151532"/>
                  </a:lnTo>
                  <a:lnTo>
                    <a:pt x="1129893" y="181062"/>
                  </a:lnTo>
                  <a:lnTo>
                    <a:pt x="1161581" y="212750"/>
                  </a:lnTo>
                  <a:lnTo>
                    <a:pt x="1191111" y="246484"/>
                  </a:lnTo>
                  <a:lnTo>
                    <a:pt x="1218368" y="282150"/>
                  </a:lnTo>
                  <a:lnTo>
                    <a:pt x="1243238" y="319635"/>
                  </a:lnTo>
                  <a:lnTo>
                    <a:pt x="1265608" y="358823"/>
                  </a:lnTo>
                  <a:lnTo>
                    <a:pt x="1285364" y="399603"/>
                  </a:lnTo>
                  <a:lnTo>
                    <a:pt x="1302392" y="441859"/>
                  </a:lnTo>
                  <a:lnTo>
                    <a:pt x="1316580" y="485480"/>
                  </a:lnTo>
                  <a:lnTo>
                    <a:pt x="1327812" y="530349"/>
                  </a:lnTo>
                  <a:lnTo>
                    <a:pt x="1335976" y="576356"/>
                  </a:lnTo>
                  <a:lnTo>
                    <a:pt x="1340958" y="623384"/>
                  </a:lnTo>
                  <a:lnTo>
                    <a:pt x="1342644" y="671322"/>
                  </a:lnTo>
                  <a:lnTo>
                    <a:pt x="1340958" y="719259"/>
                  </a:lnTo>
                  <a:lnTo>
                    <a:pt x="1335976" y="766287"/>
                  </a:lnTo>
                  <a:lnTo>
                    <a:pt x="1327812" y="812294"/>
                  </a:lnTo>
                  <a:lnTo>
                    <a:pt x="1316580" y="857163"/>
                  </a:lnTo>
                  <a:lnTo>
                    <a:pt x="1302392" y="900784"/>
                  </a:lnTo>
                  <a:lnTo>
                    <a:pt x="1285364" y="943040"/>
                  </a:lnTo>
                  <a:lnTo>
                    <a:pt x="1265608" y="983820"/>
                  </a:lnTo>
                  <a:lnTo>
                    <a:pt x="1243238" y="1023008"/>
                  </a:lnTo>
                  <a:lnTo>
                    <a:pt x="1218368" y="1060493"/>
                  </a:lnTo>
                  <a:lnTo>
                    <a:pt x="1191111" y="1096159"/>
                  </a:lnTo>
                  <a:lnTo>
                    <a:pt x="1161581" y="1129893"/>
                  </a:lnTo>
                  <a:lnTo>
                    <a:pt x="1129893" y="1161581"/>
                  </a:lnTo>
                  <a:lnTo>
                    <a:pt x="1096159" y="1191111"/>
                  </a:lnTo>
                  <a:lnTo>
                    <a:pt x="1060493" y="1218368"/>
                  </a:lnTo>
                  <a:lnTo>
                    <a:pt x="1023008" y="1243238"/>
                  </a:lnTo>
                  <a:lnTo>
                    <a:pt x="983820" y="1265608"/>
                  </a:lnTo>
                  <a:lnTo>
                    <a:pt x="943040" y="1285364"/>
                  </a:lnTo>
                  <a:lnTo>
                    <a:pt x="900784" y="1302392"/>
                  </a:lnTo>
                  <a:lnTo>
                    <a:pt x="857163" y="1316580"/>
                  </a:lnTo>
                  <a:lnTo>
                    <a:pt x="812294" y="1327812"/>
                  </a:lnTo>
                  <a:lnTo>
                    <a:pt x="766287" y="1335976"/>
                  </a:lnTo>
                  <a:lnTo>
                    <a:pt x="719259" y="1340958"/>
                  </a:lnTo>
                  <a:lnTo>
                    <a:pt x="671322" y="1342643"/>
                  </a:lnTo>
                  <a:lnTo>
                    <a:pt x="623378" y="1340958"/>
                  </a:lnTo>
                  <a:lnTo>
                    <a:pt x="576345" y="1335976"/>
                  </a:lnTo>
                  <a:lnTo>
                    <a:pt x="530334" y="1327812"/>
                  </a:lnTo>
                  <a:lnTo>
                    <a:pt x="485461" y="1316580"/>
                  </a:lnTo>
                  <a:lnTo>
                    <a:pt x="441839" y="1302392"/>
                  </a:lnTo>
                  <a:lnTo>
                    <a:pt x="399581" y="1285364"/>
                  </a:lnTo>
                  <a:lnTo>
                    <a:pt x="358801" y="1265608"/>
                  </a:lnTo>
                  <a:lnTo>
                    <a:pt x="319612" y="1243238"/>
                  </a:lnTo>
                  <a:lnTo>
                    <a:pt x="282128" y="1218368"/>
                  </a:lnTo>
                  <a:lnTo>
                    <a:pt x="246463" y="1191111"/>
                  </a:lnTo>
                  <a:lnTo>
                    <a:pt x="212730" y="1161581"/>
                  </a:lnTo>
                  <a:lnTo>
                    <a:pt x="181043" y="1129893"/>
                  </a:lnTo>
                  <a:lnTo>
                    <a:pt x="151516" y="1096159"/>
                  </a:lnTo>
                  <a:lnTo>
                    <a:pt x="124261" y="1060493"/>
                  </a:lnTo>
                  <a:lnTo>
                    <a:pt x="99393" y="1023008"/>
                  </a:lnTo>
                  <a:lnTo>
                    <a:pt x="77026" y="983820"/>
                  </a:lnTo>
                  <a:lnTo>
                    <a:pt x="57272" y="943040"/>
                  </a:lnTo>
                  <a:lnTo>
                    <a:pt x="40245" y="900784"/>
                  </a:lnTo>
                  <a:lnTo>
                    <a:pt x="26060" y="857163"/>
                  </a:lnTo>
                  <a:lnTo>
                    <a:pt x="14829" y="812294"/>
                  </a:lnTo>
                  <a:lnTo>
                    <a:pt x="6666" y="766287"/>
                  </a:lnTo>
                  <a:lnTo>
                    <a:pt x="1685" y="719259"/>
                  </a:lnTo>
                  <a:lnTo>
                    <a:pt x="0" y="671322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7328" y="1915159"/>
            <a:ext cx="906780" cy="680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" algn="ctr">
              <a:lnSpc>
                <a:spcPct val="86100"/>
              </a:lnSpc>
              <a:spcBef>
                <a:spcPts val="300"/>
              </a:spcBef>
            </a:pP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Thông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tin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 qu</a:t>
            </a:r>
            <a:r>
              <a:rPr sz="1200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n lý 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(Managerial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 Inf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orma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ion)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33836" y="2003996"/>
            <a:ext cx="2025650" cy="1355090"/>
            <a:chOff x="4533836" y="2003996"/>
            <a:chExt cx="2025650" cy="1355090"/>
          </a:xfrm>
        </p:grpSpPr>
        <p:sp>
          <p:nvSpPr>
            <p:cNvPr id="16" name="object 16"/>
            <p:cNvSpPr/>
            <p:nvPr/>
          </p:nvSpPr>
          <p:spPr>
            <a:xfrm>
              <a:off x="4539233" y="2009393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2014727" y="0"/>
                  </a:moveTo>
                  <a:lnTo>
                    <a:pt x="0" y="0"/>
                  </a:lnTo>
                  <a:lnTo>
                    <a:pt x="0" y="1344167"/>
                  </a:lnTo>
                  <a:lnTo>
                    <a:pt x="2014727" y="1344167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EDD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39233" y="2009393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0" y="1344167"/>
                  </a:moveTo>
                  <a:lnTo>
                    <a:pt x="2014727" y="1344167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1344167"/>
                  </a:lnTo>
                  <a:close/>
                </a:path>
              </a:pathLst>
            </a:custGeom>
            <a:ln w="10668">
              <a:solidFill>
                <a:srgbClr val="EDD2C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48605" y="2404363"/>
            <a:ext cx="1070610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14"/>
              </a:lnSpc>
              <a:spcBef>
                <a:spcPts val="105"/>
              </a:spcBef>
            </a:pPr>
            <a:r>
              <a:rPr sz="1700" dirty="0">
                <a:latin typeface="Georgia"/>
                <a:cs typeface="Georgia"/>
              </a:rPr>
              <a:t>Quy</a:t>
            </a:r>
            <a:r>
              <a:rPr sz="1700" dirty="0">
                <a:latin typeface="Cambria"/>
                <a:cs typeface="Cambria"/>
              </a:rPr>
              <a:t>ế</a:t>
            </a:r>
            <a:r>
              <a:rPr sz="1700" dirty="0">
                <a:latin typeface="Georgia"/>
                <a:cs typeface="Georgia"/>
              </a:rPr>
              <a:t>t</a:t>
            </a:r>
            <a:r>
              <a:rPr sz="1700" spc="-75" dirty="0">
                <a:latin typeface="Georgia"/>
                <a:cs typeface="Georgia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Cambria"/>
                <a:cs typeface="Cambria"/>
              </a:rPr>
              <a:t>ị</a:t>
            </a:r>
            <a:r>
              <a:rPr sz="1700" spc="-5" dirty="0">
                <a:latin typeface="Georgia"/>
                <a:cs typeface="Georgia"/>
              </a:rPr>
              <a:t>nh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ts val="1914"/>
              </a:lnSpc>
            </a:pPr>
            <a:r>
              <a:rPr sz="1700" dirty="0">
                <a:latin typeface="Georgia"/>
                <a:cs typeface="Georgia"/>
              </a:rPr>
              <a:t>chi</a:t>
            </a:r>
            <a:r>
              <a:rPr sz="1700" dirty="0">
                <a:latin typeface="Cambria"/>
                <a:cs typeface="Cambria"/>
              </a:rPr>
              <a:t>ế</a:t>
            </a:r>
            <a:r>
              <a:rPr sz="1700" dirty="0">
                <a:latin typeface="Georgia"/>
                <a:cs typeface="Georgia"/>
              </a:rPr>
              <a:t>n</a:t>
            </a:r>
            <a:r>
              <a:rPr sz="1700" spc="-6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ư</a:t>
            </a:r>
            <a:r>
              <a:rPr sz="1700" dirty="0">
                <a:latin typeface="Cambria"/>
                <a:cs typeface="Cambria"/>
              </a:rPr>
              <a:t>ợ</a:t>
            </a:r>
            <a:r>
              <a:rPr sz="1700" dirty="0">
                <a:latin typeface="Georgia"/>
                <a:cs typeface="Georgia"/>
              </a:rPr>
              <a:t>c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4880" y="3348164"/>
            <a:ext cx="2025650" cy="1355090"/>
            <a:chOff x="4504880" y="3348164"/>
            <a:chExt cx="2025650" cy="1355090"/>
          </a:xfrm>
        </p:grpSpPr>
        <p:sp>
          <p:nvSpPr>
            <p:cNvPr id="20" name="object 20"/>
            <p:cNvSpPr/>
            <p:nvPr/>
          </p:nvSpPr>
          <p:spPr>
            <a:xfrm>
              <a:off x="4510277" y="3353562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2014727" y="0"/>
                  </a:moveTo>
                  <a:lnTo>
                    <a:pt x="0" y="0"/>
                  </a:lnTo>
                  <a:lnTo>
                    <a:pt x="0" y="1344168"/>
                  </a:lnTo>
                  <a:lnTo>
                    <a:pt x="2014727" y="1344168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EDD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0277" y="3353562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0" y="1344168"/>
                  </a:moveTo>
                  <a:lnTo>
                    <a:pt x="2014727" y="1344168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1344168"/>
                  </a:lnTo>
                  <a:close/>
                </a:path>
              </a:pathLst>
            </a:custGeom>
            <a:ln w="10667">
              <a:solidFill>
                <a:srgbClr val="EDD2C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19903" y="3748785"/>
            <a:ext cx="1102995" cy="512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370"/>
              </a:spcBef>
            </a:pPr>
            <a:r>
              <a:rPr sz="1700" dirty="0">
                <a:latin typeface="Georgia"/>
                <a:cs typeface="Georgia"/>
              </a:rPr>
              <a:t>Quy</a:t>
            </a:r>
            <a:r>
              <a:rPr sz="1700" dirty="0">
                <a:latin typeface="Cambria"/>
                <a:cs typeface="Cambria"/>
              </a:rPr>
              <a:t>ế</a:t>
            </a:r>
            <a:r>
              <a:rPr sz="1700" dirty="0">
                <a:latin typeface="Georgia"/>
                <a:cs typeface="Georgia"/>
              </a:rPr>
              <a:t>t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Cambria"/>
                <a:cs typeface="Cambria"/>
              </a:rPr>
              <a:t>ị</a:t>
            </a:r>
            <a:r>
              <a:rPr sz="1700" spc="-5" dirty="0">
                <a:latin typeface="Georgia"/>
                <a:cs typeface="Georgia"/>
              </a:rPr>
              <a:t>nh </a:t>
            </a:r>
            <a:r>
              <a:rPr sz="1700" spc="-40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chi</a:t>
            </a:r>
            <a:r>
              <a:rPr sz="1700" spc="-5" dirty="0">
                <a:latin typeface="Cambria"/>
                <a:cs typeface="Cambria"/>
              </a:rPr>
              <a:t>ế</a:t>
            </a:r>
            <a:r>
              <a:rPr sz="1700" spc="-5" dirty="0">
                <a:latin typeface="Georgia"/>
                <a:cs typeface="Georgia"/>
              </a:rPr>
              <a:t>n</a:t>
            </a:r>
            <a:r>
              <a:rPr sz="1700" spc="-7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thu</a:t>
            </a:r>
            <a:r>
              <a:rPr sz="1700" spc="-5" dirty="0">
                <a:latin typeface="Cambria"/>
                <a:cs typeface="Cambria"/>
              </a:rPr>
              <a:t>ậ</a:t>
            </a:r>
            <a:r>
              <a:rPr sz="1700" spc="-5" dirty="0">
                <a:latin typeface="Georgia"/>
                <a:cs typeface="Georgia"/>
              </a:rPr>
              <a:t>t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33836" y="4594796"/>
            <a:ext cx="2025650" cy="1355090"/>
            <a:chOff x="4533836" y="4594796"/>
            <a:chExt cx="2025650" cy="1355090"/>
          </a:xfrm>
        </p:grpSpPr>
        <p:sp>
          <p:nvSpPr>
            <p:cNvPr id="24" name="object 24"/>
            <p:cNvSpPr/>
            <p:nvPr/>
          </p:nvSpPr>
          <p:spPr>
            <a:xfrm>
              <a:off x="4539233" y="4600194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2014727" y="0"/>
                  </a:moveTo>
                  <a:lnTo>
                    <a:pt x="0" y="0"/>
                  </a:lnTo>
                  <a:lnTo>
                    <a:pt x="0" y="1344167"/>
                  </a:lnTo>
                  <a:lnTo>
                    <a:pt x="2014727" y="1344167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EDD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39233" y="4600194"/>
              <a:ext cx="2014855" cy="1344295"/>
            </a:xfrm>
            <a:custGeom>
              <a:avLst/>
              <a:gdLst/>
              <a:ahLst/>
              <a:cxnLst/>
              <a:rect l="l" t="t" r="r" b="b"/>
              <a:pathLst>
                <a:path w="2014854" h="1344295">
                  <a:moveTo>
                    <a:pt x="0" y="1344167"/>
                  </a:moveTo>
                  <a:lnTo>
                    <a:pt x="2014727" y="1344167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1344167"/>
                  </a:lnTo>
                  <a:close/>
                </a:path>
              </a:pathLst>
            </a:custGeom>
            <a:ln w="10668">
              <a:solidFill>
                <a:srgbClr val="EDD2C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48605" y="4841240"/>
            <a:ext cx="1403985" cy="5124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370"/>
              </a:spcBef>
            </a:pPr>
            <a:r>
              <a:rPr sz="1700" dirty="0">
                <a:latin typeface="Georgia"/>
                <a:cs typeface="Georgia"/>
              </a:rPr>
              <a:t>Quy</a:t>
            </a:r>
            <a:r>
              <a:rPr sz="1700" dirty="0">
                <a:latin typeface="Cambria"/>
                <a:cs typeface="Cambria"/>
              </a:rPr>
              <a:t>ế</a:t>
            </a:r>
            <a:r>
              <a:rPr sz="1700" dirty="0">
                <a:latin typeface="Georgia"/>
                <a:cs typeface="Georgia"/>
              </a:rPr>
              <a:t>t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Cambria"/>
                <a:cs typeface="Cambria"/>
              </a:rPr>
              <a:t>ị</a:t>
            </a:r>
            <a:r>
              <a:rPr sz="1700" spc="-5" dirty="0">
                <a:latin typeface="Georgia"/>
                <a:cs typeface="Georgia"/>
              </a:rPr>
              <a:t>nh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tác </a:t>
            </a:r>
            <a:r>
              <a:rPr sz="1700" spc="-39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nghi</a:t>
            </a:r>
            <a:r>
              <a:rPr sz="1700" dirty="0">
                <a:latin typeface="Cambria"/>
                <a:cs typeface="Cambria"/>
              </a:rPr>
              <a:t>ệ</a:t>
            </a:r>
            <a:r>
              <a:rPr sz="1700" dirty="0">
                <a:latin typeface="Georgia"/>
                <a:cs typeface="Georgia"/>
              </a:rPr>
              <a:t>p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48164" y="1641284"/>
            <a:ext cx="1353820" cy="1353820"/>
            <a:chOff x="3348164" y="1641284"/>
            <a:chExt cx="1353820" cy="1353820"/>
          </a:xfrm>
        </p:grpSpPr>
        <p:sp>
          <p:nvSpPr>
            <p:cNvPr id="28" name="object 28"/>
            <p:cNvSpPr/>
            <p:nvPr/>
          </p:nvSpPr>
          <p:spPr>
            <a:xfrm>
              <a:off x="3353562" y="1646682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671322" y="0"/>
                  </a:moveTo>
                  <a:lnTo>
                    <a:pt x="623384" y="1685"/>
                  </a:lnTo>
                  <a:lnTo>
                    <a:pt x="576356" y="6667"/>
                  </a:lnTo>
                  <a:lnTo>
                    <a:pt x="530349" y="14831"/>
                  </a:lnTo>
                  <a:lnTo>
                    <a:pt x="485480" y="26063"/>
                  </a:lnTo>
                  <a:lnTo>
                    <a:pt x="441859" y="40251"/>
                  </a:lnTo>
                  <a:lnTo>
                    <a:pt x="399603" y="57279"/>
                  </a:lnTo>
                  <a:lnTo>
                    <a:pt x="358823" y="77035"/>
                  </a:lnTo>
                  <a:lnTo>
                    <a:pt x="319635" y="99405"/>
                  </a:lnTo>
                  <a:lnTo>
                    <a:pt x="282150" y="124275"/>
                  </a:lnTo>
                  <a:lnTo>
                    <a:pt x="246484" y="151532"/>
                  </a:lnTo>
                  <a:lnTo>
                    <a:pt x="212750" y="181062"/>
                  </a:lnTo>
                  <a:lnTo>
                    <a:pt x="181062" y="212750"/>
                  </a:lnTo>
                  <a:lnTo>
                    <a:pt x="151532" y="246484"/>
                  </a:lnTo>
                  <a:lnTo>
                    <a:pt x="124275" y="282150"/>
                  </a:lnTo>
                  <a:lnTo>
                    <a:pt x="99405" y="319635"/>
                  </a:lnTo>
                  <a:lnTo>
                    <a:pt x="77035" y="358823"/>
                  </a:lnTo>
                  <a:lnTo>
                    <a:pt x="57279" y="399603"/>
                  </a:lnTo>
                  <a:lnTo>
                    <a:pt x="40251" y="441859"/>
                  </a:lnTo>
                  <a:lnTo>
                    <a:pt x="26063" y="485480"/>
                  </a:lnTo>
                  <a:lnTo>
                    <a:pt x="14831" y="530349"/>
                  </a:lnTo>
                  <a:lnTo>
                    <a:pt x="6667" y="576356"/>
                  </a:lnTo>
                  <a:lnTo>
                    <a:pt x="1685" y="623384"/>
                  </a:lnTo>
                  <a:lnTo>
                    <a:pt x="0" y="671321"/>
                  </a:lnTo>
                  <a:lnTo>
                    <a:pt x="1685" y="719259"/>
                  </a:lnTo>
                  <a:lnTo>
                    <a:pt x="6667" y="766287"/>
                  </a:lnTo>
                  <a:lnTo>
                    <a:pt x="14831" y="812294"/>
                  </a:lnTo>
                  <a:lnTo>
                    <a:pt x="26063" y="857163"/>
                  </a:lnTo>
                  <a:lnTo>
                    <a:pt x="40251" y="900784"/>
                  </a:lnTo>
                  <a:lnTo>
                    <a:pt x="57279" y="943040"/>
                  </a:lnTo>
                  <a:lnTo>
                    <a:pt x="77035" y="983820"/>
                  </a:lnTo>
                  <a:lnTo>
                    <a:pt x="99405" y="1023008"/>
                  </a:lnTo>
                  <a:lnTo>
                    <a:pt x="124275" y="1060493"/>
                  </a:lnTo>
                  <a:lnTo>
                    <a:pt x="151532" y="1096159"/>
                  </a:lnTo>
                  <a:lnTo>
                    <a:pt x="181062" y="1129893"/>
                  </a:lnTo>
                  <a:lnTo>
                    <a:pt x="212750" y="1161581"/>
                  </a:lnTo>
                  <a:lnTo>
                    <a:pt x="246484" y="1191111"/>
                  </a:lnTo>
                  <a:lnTo>
                    <a:pt x="282150" y="1218368"/>
                  </a:lnTo>
                  <a:lnTo>
                    <a:pt x="319635" y="1243238"/>
                  </a:lnTo>
                  <a:lnTo>
                    <a:pt x="358823" y="1265608"/>
                  </a:lnTo>
                  <a:lnTo>
                    <a:pt x="399603" y="1285364"/>
                  </a:lnTo>
                  <a:lnTo>
                    <a:pt x="441859" y="1302392"/>
                  </a:lnTo>
                  <a:lnTo>
                    <a:pt x="485480" y="1316580"/>
                  </a:lnTo>
                  <a:lnTo>
                    <a:pt x="530349" y="1327812"/>
                  </a:lnTo>
                  <a:lnTo>
                    <a:pt x="576356" y="1335976"/>
                  </a:lnTo>
                  <a:lnTo>
                    <a:pt x="623384" y="1340958"/>
                  </a:lnTo>
                  <a:lnTo>
                    <a:pt x="671322" y="1342643"/>
                  </a:lnTo>
                  <a:lnTo>
                    <a:pt x="719259" y="1340958"/>
                  </a:lnTo>
                  <a:lnTo>
                    <a:pt x="766287" y="1335976"/>
                  </a:lnTo>
                  <a:lnTo>
                    <a:pt x="812294" y="1327812"/>
                  </a:lnTo>
                  <a:lnTo>
                    <a:pt x="857163" y="1316580"/>
                  </a:lnTo>
                  <a:lnTo>
                    <a:pt x="900784" y="1302392"/>
                  </a:lnTo>
                  <a:lnTo>
                    <a:pt x="943040" y="1285364"/>
                  </a:lnTo>
                  <a:lnTo>
                    <a:pt x="983820" y="1265608"/>
                  </a:lnTo>
                  <a:lnTo>
                    <a:pt x="1023008" y="1243238"/>
                  </a:lnTo>
                  <a:lnTo>
                    <a:pt x="1060493" y="1218368"/>
                  </a:lnTo>
                  <a:lnTo>
                    <a:pt x="1096159" y="1191111"/>
                  </a:lnTo>
                  <a:lnTo>
                    <a:pt x="1129893" y="1161581"/>
                  </a:lnTo>
                  <a:lnTo>
                    <a:pt x="1161581" y="1129893"/>
                  </a:lnTo>
                  <a:lnTo>
                    <a:pt x="1191111" y="1096159"/>
                  </a:lnTo>
                  <a:lnTo>
                    <a:pt x="1218368" y="1060493"/>
                  </a:lnTo>
                  <a:lnTo>
                    <a:pt x="1243238" y="1023008"/>
                  </a:lnTo>
                  <a:lnTo>
                    <a:pt x="1265608" y="983820"/>
                  </a:lnTo>
                  <a:lnTo>
                    <a:pt x="1285364" y="943040"/>
                  </a:lnTo>
                  <a:lnTo>
                    <a:pt x="1302392" y="900784"/>
                  </a:lnTo>
                  <a:lnTo>
                    <a:pt x="1316580" y="857163"/>
                  </a:lnTo>
                  <a:lnTo>
                    <a:pt x="1327812" y="812294"/>
                  </a:lnTo>
                  <a:lnTo>
                    <a:pt x="1335976" y="766287"/>
                  </a:lnTo>
                  <a:lnTo>
                    <a:pt x="1340958" y="719259"/>
                  </a:lnTo>
                  <a:lnTo>
                    <a:pt x="1342643" y="671321"/>
                  </a:lnTo>
                  <a:lnTo>
                    <a:pt x="1340958" y="623384"/>
                  </a:lnTo>
                  <a:lnTo>
                    <a:pt x="1335976" y="576356"/>
                  </a:lnTo>
                  <a:lnTo>
                    <a:pt x="1327812" y="530349"/>
                  </a:lnTo>
                  <a:lnTo>
                    <a:pt x="1316580" y="485480"/>
                  </a:lnTo>
                  <a:lnTo>
                    <a:pt x="1302392" y="441859"/>
                  </a:lnTo>
                  <a:lnTo>
                    <a:pt x="1285364" y="399603"/>
                  </a:lnTo>
                  <a:lnTo>
                    <a:pt x="1265608" y="358823"/>
                  </a:lnTo>
                  <a:lnTo>
                    <a:pt x="1243238" y="319635"/>
                  </a:lnTo>
                  <a:lnTo>
                    <a:pt x="1218368" y="282150"/>
                  </a:lnTo>
                  <a:lnTo>
                    <a:pt x="1191111" y="246484"/>
                  </a:lnTo>
                  <a:lnTo>
                    <a:pt x="1161581" y="212750"/>
                  </a:lnTo>
                  <a:lnTo>
                    <a:pt x="1129893" y="181062"/>
                  </a:lnTo>
                  <a:lnTo>
                    <a:pt x="1096159" y="151532"/>
                  </a:lnTo>
                  <a:lnTo>
                    <a:pt x="1060493" y="124275"/>
                  </a:lnTo>
                  <a:lnTo>
                    <a:pt x="1023008" y="99405"/>
                  </a:lnTo>
                  <a:lnTo>
                    <a:pt x="983820" y="77035"/>
                  </a:lnTo>
                  <a:lnTo>
                    <a:pt x="943040" y="57279"/>
                  </a:lnTo>
                  <a:lnTo>
                    <a:pt x="900784" y="40251"/>
                  </a:lnTo>
                  <a:lnTo>
                    <a:pt x="857163" y="26063"/>
                  </a:lnTo>
                  <a:lnTo>
                    <a:pt x="812294" y="14831"/>
                  </a:lnTo>
                  <a:lnTo>
                    <a:pt x="766287" y="6667"/>
                  </a:lnTo>
                  <a:lnTo>
                    <a:pt x="719259" y="1685"/>
                  </a:lnTo>
                  <a:lnTo>
                    <a:pt x="671322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3562" y="1646682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0" y="671321"/>
                  </a:moveTo>
                  <a:lnTo>
                    <a:pt x="1685" y="623384"/>
                  </a:lnTo>
                  <a:lnTo>
                    <a:pt x="6667" y="576356"/>
                  </a:lnTo>
                  <a:lnTo>
                    <a:pt x="14831" y="530349"/>
                  </a:lnTo>
                  <a:lnTo>
                    <a:pt x="26063" y="485480"/>
                  </a:lnTo>
                  <a:lnTo>
                    <a:pt x="40251" y="441859"/>
                  </a:lnTo>
                  <a:lnTo>
                    <a:pt x="57279" y="399603"/>
                  </a:lnTo>
                  <a:lnTo>
                    <a:pt x="77035" y="358823"/>
                  </a:lnTo>
                  <a:lnTo>
                    <a:pt x="99405" y="319635"/>
                  </a:lnTo>
                  <a:lnTo>
                    <a:pt x="124275" y="282150"/>
                  </a:lnTo>
                  <a:lnTo>
                    <a:pt x="151532" y="246484"/>
                  </a:lnTo>
                  <a:lnTo>
                    <a:pt x="181062" y="212750"/>
                  </a:lnTo>
                  <a:lnTo>
                    <a:pt x="212750" y="181062"/>
                  </a:lnTo>
                  <a:lnTo>
                    <a:pt x="246484" y="151532"/>
                  </a:lnTo>
                  <a:lnTo>
                    <a:pt x="282150" y="124275"/>
                  </a:lnTo>
                  <a:lnTo>
                    <a:pt x="319635" y="99405"/>
                  </a:lnTo>
                  <a:lnTo>
                    <a:pt x="358823" y="77035"/>
                  </a:lnTo>
                  <a:lnTo>
                    <a:pt x="399603" y="57279"/>
                  </a:lnTo>
                  <a:lnTo>
                    <a:pt x="441859" y="40251"/>
                  </a:lnTo>
                  <a:lnTo>
                    <a:pt x="485480" y="26063"/>
                  </a:lnTo>
                  <a:lnTo>
                    <a:pt x="530349" y="14831"/>
                  </a:lnTo>
                  <a:lnTo>
                    <a:pt x="576356" y="6667"/>
                  </a:lnTo>
                  <a:lnTo>
                    <a:pt x="623384" y="1685"/>
                  </a:lnTo>
                  <a:lnTo>
                    <a:pt x="671322" y="0"/>
                  </a:lnTo>
                  <a:lnTo>
                    <a:pt x="719259" y="1685"/>
                  </a:lnTo>
                  <a:lnTo>
                    <a:pt x="766287" y="6667"/>
                  </a:lnTo>
                  <a:lnTo>
                    <a:pt x="812294" y="14831"/>
                  </a:lnTo>
                  <a:lnTo>
                    <a:pt x="857163" y="26063"/>
                  </a:lnTo>
                  <a:lnTo>
                    <a:pt x="900784" y="40251"/>
                  </a:lnTo>
                  <a:lnTo>
                    <a:pt x="943040" y="57279"/>
                  </a:lnTo>
                  <a:lnTo>
                    <a:pt x="983820" y="77035"/>
                  </a:lnTo>
                  <a:lnTo>
                    <a:pt x="1023008" y="99405"/>
                  </a:lnTo>
                  <a:lnTo>
                    <a:pt x="1060493" y="124275"/>
                  </a:lnTo>
                  <a:lnTo>
                    <a:pt x="1096159" y="151532"/>
                  </a:lnTo>
                  <a:lnTo>
                    <a:pt x="1129893" y="181062"/>
                  </a:lnTo>
                  <a:lnTo>
                    <a:pt x="1161581" y="212750"/>
                  </a:lnTo>
                  <a:lnTo>
                    <a:pt x="1191111" y="246484"/>
                  </a:lnTo>
                  <a:lnTo>
                    <a:pt x="1218368" y="282150"/>
                  </a:lnTo>
                  <a:lnTo>
                    <a:pt x="1243238" y="319635"/>
                  </a:lnTo>
                  <a:lnTo>
                    <a:pt x="1265608" y="358823"/>
                  </a:lnTo>
                  <a:lnTo>
                    <a:pt x="1285364" y="399603"/>
                  </a:lnTo>
                  <a:lnTo>
                    <a:pt x="1302392" y="441859"/>
                  </a:lnTo>
                  <a:lnTo>
                    <a:pt x="1316580" y="485480"/>
                  </a:lnTo>
                  <a:lnTo>
                    <a:pt x="1327812" y="530349"/>
                  </a:lnTo>
                  <a:lnTo>
                    <a:pt x="1335976" y="576356"/>
                  </a:lnTo>
                  <a:lnTo>
                    <a:pt x="1340958" y="623384"/>
                  </a:lnTo>
                  <a:lnTo>
                    <a:pt x="1342643" y="671321"/>
                  </a:lnTo>
                  <a:lnTo>
                    <a:pt x="1340958" y="719259"/>
                  </a:lnTo>
                  <a:lnTo>
                    <a:pt x="1335976" y="766287"/>
                  </a:lnTo>
                  <a:lnTo>
                    <a:pt x="1327812" y="812294"/>
                  </a:lnTo>
                  <a:lnTo>
                    <a:pt x="1316580" y="857163"/>
                  </a:lnTo>
                  <a:lnTo>
                    <a:pt x="1302392" y="900784"/>
                  </a:lnTo>
                  <a:lnTo>
                    <a:pt x="1285364" y="943040"/>
                  </a:lnTo>
                  <a:lnTo>
                    <a:pt x="1265608" y="983820"/>
                  </a:lnTo>
                  <a:lnTo>
                    <a:pt x="1243238" y="1023008"/>
                  </a:lnTo>
                  <a:lnTo>
                    <a:pt x="1218368" y="1060493"/>
                  </a:lnTo>
                  <a:lnTo>
                    <a:pt x="1191111" y="1096159"/>
                  </a:lnTo>
                  <a:lnTo>
                    <a:pt x="1161581" y="1129893"/>
                  </a:lnTo>
                  <a:lnTo>
                    <a:pt x="1129893" y="1161581"/>
                  </a:lnTo>
                  <a:lnTo>
                    <a:pt x="1096159" y="1191111"/>
                  </a:lnTo>
                  <a:lnTo>
                    <a:pt x="1060493" y="1218368"/>
                  </a:lnTo>
                  <a:lnTo>
                    <a:pt x="1023008" y="1243238"/>
                  </a:lnTo>
                  <a:lnTo>
                    <a:pt x="983820" y="1265608"/>
                  </a:lnTo>
                  <a:lnTo>
                    <a:pt x="943040" y="1285364"/>
                  </a:lnTo>
                  <a:lnTo>
                    <a:pt x="900784" y="1302392"/>
                  </a:lnTo>
                  <a:lnTo>
                    <a:pt x="857163" y="1316580"/>
                  </a:lnTo>
                  <a:lnTo>
                    <a:pt x="812294" y="1327812"/>
                  </a:lnTo>
                  <a:lnTo>
                    <a:pt x="766287" y="1335976"/>
                  </a:lnTo>
                  <a:lnTo>
                    <a:pt x="719259" y="1340958"/>
                  </a:lnTo>
                  <a:lnTo>
                    <a:pt x="671322" y="1342643"/>
                  </a:lnTo>
                  <a:lnTo>
                    <a:pt x="623384" y="1340958"/>
                  </a:lnTo>
                  <a:lnTo>
                    <a:pt x="576356" y="1335976"/>
                  </a:lnTo>
                  <a:lnTo>
                    <a:pt x="530349" y="1327812"/>
                  </a:lnTo>
                  <a:lnTo>
                    <a:pt x="485480" y="1316580"/>
                  </a:lnTo>
                  <a:lnTo>
                    <a:pt x="441859" y="1302392"/>
                  </a:lnTo>
                  <a:lnTo>
                    <a:pt x="399603" y="1285364"/>
                  </a:lnTo>
                  <a:lnTo>
                    <a:pt x="358823" y="1265608"/>
                  </a:lnTo>
                  <a:lnTo>
                    <a:pt x="319635" y="1243238"/>
                  </a:lnTo>
                  <a:lnTo>
                    <a:pt x="282150" y="1218368"/>
                  </a:lnTo>
                  <a:lnTo>
                    <a:pt x="246484" y="1191111"/>
                  </a:lnTo>
                  <a:lnTo>
                    <a:pt x="212750" y="1161581"/>
                  </a:lnTo>
                  <a:lnTo>
                    <a:pt x="181062" y="1129893"/>
                  </a:lnTo>
                  <a:lnTo>
                    <a:pt x="151532" y="1096159"/>
                  </a:lnTo>
                  <a:lnTo>
                    <a:pt x="124275" y="1060493"/>
                  </a:lnTo>
                  <a:lnTo>
                    <a:pt x="99405" y="1023008"/>
                  </a:lnTo>
                  <a:lnTo>
                    <a:pt x="77035" y="983820"/>
                  </a:lnTo>
                  <a:lnTo>
                    <a:pt x="57279" y="943040"/>
                  </a:lnTo>
                  <a:lnTo>
                    <a:pt x="40251" y="900784"/>
                  </a:lnTo>
                  <a:lnTo>
                    <a:pt x="26063" y="857163"/>
                  </a:lnTo>
                  <a:lnTo>
                    <a:pt x="14831" y="812294"/>
                  </a:lnTo>
                  <a:lnTo>
                    <a:pt x="6667" y="766287"/>
                  </a:lnTo>
                  <a:lnTo>
                    <a:pt x="1685" y="719259"/>
                  </a:lnTo>
                  <a:lnTo>
                    <a:pt x="0" y="671321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41903" y="2118486"/>
            <a:ext cx="963930" cy="370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55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Các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lo</a:t>
            </a:r>
            <a:r>
              <a:rPr sz="1200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quy</a:t>
            </a:r>
            <a:r>
              <a:rPr sz="1200" spc="-5" dirty="0">
                <a:solidFill>
                  <a:srgbClr val="FFFFFF"/>
                </a:solidFill>
                <a:latin typeface="Cambria"/>
                <a:cs typeface="Cambria"/>
              </a:rPr>
              <a:t>ế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endParaRPr sz="1200">
              <a:latin typeface="Georgia"/>
              <a:cs typeface="Georgia"/>
            </a:endParaRPr>
          </a:p>
          <a:p>
            <a:pPr marL="1905" algn="ctr">
              <a:lnSpc>
                <a:spcPts val="1355"/>
              </a:lnSpc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200" spc="-5" dirty="0">
                <a:solidFill>
                  <a:srgbClr val="FFFFFF"/>
                </a:solidFill>
                <a:latin typeface="Cambria"/>
                <a:cs typeface="Cambria"/>
              </a:rPr>
              <a:t>ị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nh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1577" y="833712"/>
            <a:ext cx="2601595" cy="1799589"/>
            <a:chOff x="6091577" y="833712"/>
            <a:chExt cx="2601595" cy="1799589"/>
          </a:xfrm>
        </p:grpSpPr>
        <p:sp>
          <p:nvSpPr>
            <p:cNvPr id="32" name="object 32"/>
            <p:cNvSpPr/>
            <p:nvPr/>
          </p:nvSpPr>
          <p:spPr>
            <a:xfrm>
              <a:off x="6096974" y="839110"/>
              <a:ext cx="2590800" cy="1788795"/>
            </a:xfrm>
            <a:custGeom>
              <a:avLst/>
              <a:gdLst/>
              <a:ahLst/>
              <a:cxnLst/>
              <a:rect l="l" t="t" r="r" b="b"/>
              <a:pathLst>
                <a:path w="2590800" h="1788795">
                  <a:moveTo>
                    <a:pt x="1321243" y="20"/>
                  </a:moveTo>
                  <a:lnTo>
                    <a:pt x="1270234" y="0"/>
                  </a:lnTo>
                  <a:lnTo>
                    <a:pt x="1219241" y="1154"/>
                  </a:lnTo>
                  <a:lnTo>
                    <a:pt x="1168328" y="3486"/>
                  </a:lnTo>
                  <a:lnTo>
                    <a:pt x="1117558" y="6996"/>
                  </a:lnTo>
                  <a:lnTo>
                    <a:pt x="1066994" y="11685"/>
                  </a:lnTo>
                  <a:lnTo>
                    <a:pt x="1016700" y="17556"/>
                  </a:lnTo>
                  <a:lnTo>
                    <a:pt x="966739" y="24609"/>
                  </a:lnTo>
                  <a:lnTo>
                    <a:pt x="917175" y="32847"/>
                  </a:lnTo>
                  <a:lnTo>
                    <a:pt x="868072" y="42270"/>
                  </a:lnTo>
                  <a:lnTo>
                    <a:pt x="819494" y="52880"/>
                  </a:lnTo>
                  <a:lnTo>
                    <a:pt x="771502" y="64679"/>
                  </a:lnTo>
                  <a:lnTo>
                    <a:pt x="724162" y="77668"/>
                  </a:lnTo>
                  <a:lnTo>
                    <a:pt x="677536" y="91848"/>
                  </a:lnTo>
                  <a:lnTo>
                    <a:pt x="631689" y="107222"/>
                  </a:lnTo>
                  <a:lnTo>
                    <a:pt x="586683" y="123790"/>
                  </a:lnTo>
                  <a:lnTo>
                    <a:pt x="542582" y="141553"/>
                  </a:lnTo>
                  <a:lnTo>
                    <a:pt x="499451" y="160515"/>
                  </a:lnTo>
                  <a:lnTo>
                    <a:pt x="457351" y="180675"/>
                  </a:lnTo>
                  <a:lnTo>
                    <a:pt x="416347" y="202035"/>
                  </a:lnTo>
                  <a:lnTo>
                    <a:pt x="369930" y="228521"/>
                  </a:lnTo>
                  <a:lnTo>
                    <a:pt x="326234" y="256028"/>
                  </a:lnTo>
                  <a:lnTo>
                    <a:pt x="285261" y="284494"/>
                  </a:lnTo>
                  <a:lnTo>
                    <a:pt x="247016" y="313859"/>
                  </a:lnTo>
                  <a:lnTo>
                    <a:pt x="211504" y="344060"/>
                  </a:lnTo>
                  <a:lnTo>
                    <a:pt x="178728" y="375036"/>
                  </a:lnTo>
                  <a:lnTo>
                    <a:pt x="148693" y="406725"/>
                  </a:lnTo>
                  <a:lnTo>
                    <a:pt x="121403" y="439065"/>
                  </a:lnTo>
                  <a:lnTo>
                    <a:pt x="96862" y="471995"/>
                  </a:lnTo>
                  <a:lnTo>
                    <a:pt x="75074" y="505452"/>
                  </a:lnTo>
                  <a:lnTo>
                    <a:pt x="56043" y="539376"/>
                  </a:lnTo>
                  <a:lnTo>
                    <a:pt x="26271" y="608374"/>
                  </a:lnTo>
                  <a:lnTo>
                    <a:pt x="7579" y="678497"/>
                  </a:lnTo>
                  <a:lnTo>
                    <a:pt x="0" y="749250"/>
                  </a:lnTo>
                  <a:lnTo>
                    <a:pt x="388" y="784709"/>
                  </a:lnTo>
                  <a:lnTo>
                    <a:pt x="9541" y="855483"/>
                  </a:lnTo>
                  <a:lnTo>
                    <a:pt x="29891" y="925653"/>
                  </a:lnTo>
                  <a:lnTo>
                    <a:pt x="61471" y="994726"/>
                  </a:lnTo>
                  <a:lnTo>
                    <a:pt x="81482" y="1028697"/>
                  </a:lnTo>
                  <a:lnTo>
                    <a:pt x="104314" y="1062208"/>
                  </a:lnTo>
                  <a:lnTo>
                    <a:pt x="129970" y="1095198"/>
                  </a:lnTo>
                  <a:lnTo>
                    <a:pt x="158455" y="1127606"/>
                  </a:lnTo>
                  <a:lnTo>
                    <a:pt x="189772" y="1159369"/>
                  </a:lnTo>
                  <a:lnTo>
                    <a:pt x="223925" y="1190425"/>
                  </a:lnTo>
                  <a:lnTo>
                    <a:pt x="260920" y="1220714"/>
                  </a:lnTo>
                  <a:lnTo>
                    <a:pt x="300760" y="1250173"/>
                  </a:lnTo>
                  <a:lnTo>
                    <a:pt x="343449" y="1278741"/>
                  </a:lnTo>
                  <a:lnTo>
                    <a:pt x="14011" y="1788519"/>
                  </a:lnTo>
                  <a:lnTo>
                    <a:pt x="741975" y="1450826"/>
                  </a:lnTo>
                  <a:lnTo>
                    <a:pt x="790014" y="1463486"/>
                  </a:lnTo>
                  <a:lnTo>
                    <a:pt x="838587" y="1474925"/>
                  </a:lnTo>
                  <a:lnTo>
                    <a:pt x="887634" y="1485148"/>
                  </a:lnTo>
                  <a:lnTo>
                    <a:pt x="937097" y="1494162"/>
                  </a:lnTo>
                  <a:lnTo>
                    <a:pt x="986915" y="1501972"/>
                  </a:lnTo>
                  <a:lnTo>
                    <a:pt x="1037030" y="1508583"/>
                  </a:lnTo>
                  <a:lnTo>
                    <a:pt x="1087381" y="1514000"/>
                  </a:lnTo>
                  <a:lnTo>
                    <a:pt x="1137909" y="1518230"/>
                  </a:lnTo>
                  <a:lnTo>
                    <a:pt x="1188555" y="1521276"/>
                  </a:lnTo>
                  <a:lnTo>
                    <a:pt x="1239260" y="1523146"/>
                  </a:lnTo>
                  <a:lnTo>
                    <a:pt x="1289963" y="1523843"/>
                  </a:lnTo>
                  <a:lnTo>
                    <a:pt x="1340606" y="1523375"/>
                  </a:lnTo>
                  <a:lnTo>
                    <a:pt x="1391129" y="1521745"/>
                  </a:lnTo>
                  <a:lnTo>
                    <a:pt x="1441472" y="1518960"/>
                  </a:lnTo>
                  <a:lnTo>
                    <a:pt x="1491577" y="1515025"/>
                  </a:lnTo>
                  <a:lnTo>
                    <a:pt x="1541382" y="1509945"/>
                  </a:lnTo>
                  <a:lnTo>
                    <a:pt x="1590830" y="1503726"/>
                  </a:lnTo>
                  <a:lnTo>
                    <a:pt x="1639861" y="1496373"/>
                  </a:lnTo>
                  <a:lnTo>
                    <a:pt x="1688415" y="1487891"/>
                  </a:lnTo>
                  <a:lnTo>
                    <a:pt x="1736432" y="1478287"/>
                  </a:lnTo>
                  <a:lnTo>
                    <a:pt x="1783854" y="1467564"/>
                  </a:lnTo>
                  <a:lnTo>
                    <a:pt x="1830620" y="1455730"/>
                  </a:lnTo>
                  <a:lnTo>
                    <a:pt x="1876672" y="1442789"/>
                  </a:lnTo>
                  <a:lnTo>
                    <a:pt x="1921949" y="1428747"/>
                  </a:lnTo>
                  <a:lnTo>
                    <a:pt x="1966393" y="1413608"/>
                  </a:lnTo>
                  <a:lnTo>
                    <a:pt x="2009944" y="1397379"/>
                  </a:lnTo>
                  <a:lnTo>
                    <a:pt x="2052542" y="1380065"/>
                  </a:lnTo>
                  <a:lnTo>
                    <a:pt x="2094128" y="1361672"/>
                  </a:lnTo>
                  <a:lnTo>
                    <a:pt x="2134643" y="1342204"/>
                  </a:lnTo>
                  <a:lnTo>
                    <a:pt x="2174027" y="1321667"/>
                  </a:lnTo>
                  <a:lnTo>
                    <a:pt x="2220444" y="1295182"/>
                  </a:lnTo>
                  <a:lnTo>
                    <a:pt x="2264140" y="1267675"/>
                  </a:lnTo>
                  <a:lnTo>
                    <a:pt x="2305113" y="1239208"/>
                  </a:lnTo>
                  <a:lnTo>
                    <a:pt x="2343358" y="1209843"/>
                  </a:lnTo>
                  <a:lnTo>
                    <a:pt x="2378870" y="1179642"/>
                  </a:lnTo>
                  <a:lnTo>
                    <a:pt x="2411646" y="1148666"/>
                  </a:lnTo>
                  <a:lnTo>
                    <a:pt x="2441681" y="1116978"/>
                  </a:lnTo>
                  <a:lnTo>
                    <a:pt x="2468971" y="1084638"/>
                  </a:lnTo>
                  <a:lnTo>
                    <a:pt x="2493512" y="1051708"/>
                  </a:lnTo>
                  <a:lnTo>
                    <a:pt x="2515300" y="1018251"/>
                  </a:lnTo>
                  <a:lnTo>
                    <a:pt x="2534331" y="984327"/>
                  </a:lnTo>
                  <a:lnTo>
                    <a:pt x="2564103" y="915328"/>
                  </a:lnTo>
                  <a:lnTo>
                    <a:pt x="2582795" y="845205"/>
                  </a:lnTo>
                  <a:lnTo>
                    <a:pt x="2590375" y="774452"/>
                  </a:lnTo>
                  <a:lnTo>
                    <a:pt x="2589986" y="738993"/>
                  </a:lnTo>
                  <a:lnTo>
                    <a:pt x="2580833" y="668220"/>
                  </a:lnTo>
                  <a:lnTo>
                    <a:pt x="2560483" y="598050"/>
                  </a:lnTo>
                  <a:lnTo>
                    <a:pt x="2528903" y="528977"/>
                  </a:lnTo>
                  <a:lnTo>
                    <a:pt x="2508892" y="495006"/>
                  </a:lnTo>
                  <a:lnTo>
                    <a:pt x="2486060" y="461494"/>
                  </a:lnTo>
                  <a:lnTo>
                    <a:pt x="2460404" y="428504"/>
                  </a:lnTo>
                  <a:lnTo>
                    <a:pt x="2431919" y="396097"/>
                  </a:lnTo>
                  <a:lnTo>
                    <a:pt x="2400602" y="364334"/>
                  </a:lnTo>
                  <a:lnTo>
                    <a:pt x="2366449" y="333277"/>
                  </a:lnTo>
                  <a:lnTo>
                    <a:pt x="2329454" y="302988"/>
                  </a:lnTo>
                  <a:lnTo>
                    <a:pt x="2289614" y="273529"/>
                  </a:lnTo>
                  <a:lnTo>
                    <a:pt x="2246925" y="244961"/>
                  </a:lnTo>
                  <a:lnTo>
                    <a:pt x="2208939" y="221746"/>
                  </a:lnTo>
                  <a:lnTo>
                    <a:pt x="2169698" y="199676"/>
                  </a:lnTo>
                  <a:lnTo>
                    <a:pt x="2129265" y="178753"/>
                  </a:lnTo>
                  <a:lnTo>
                    <a:pt x="2087706" y="158979"/>
                  </a:lnTo>
                  <a:lnTo>
                    <a:pt x="2045082" y="140355"/>
                  </a:lnTo>
                  <a:lnTo>
                    <a:pt x="2001458" y="122883"/>
                  </a:lnTo>
                  <a:lnTo>
                    <a:pt x="1956897" y="106563"/>
                  </a:lnTo>
                  <a:lnTo>
                    <a:pt x="1911463" y="91399"/>
                  </a:lnTo>
                  <a:lnTo>
                    <a:pt x="1865218" y="77390"/>
                  </a:lnTo>
                  <a:lnTo>
                    <a:pt x="1818227" y="64539"/>
                  </a:lnTo>
                  <a:lnTo>
                    <a:pt x="1770554" y="52847"/>
                  </a:lnTo>
                  <a:lnTo>
                    <a:pt x="1722261" y="42316"/>
                  </a:lnTo>
                  <a:lnTo>
                    <a:pt x="1673412" y="32947"/>
                  </a:lnTo>
                  <a:lnTo>
                    <a:pt x="1624071" y="24741"/>
                  </a:lnTo>
                  <a:lnTo>
                    <a:pt x="1574301" y="17699"/>
                  </a:lnTo>
                  <a:lnTo>
                    <a:pt x="1524166" y="11825"/>
                  </a:lnTo>
                  <a:lnTo>
                    <a:pt x="1473729" y="7118"/>
                  </a:lnTo>
                  <a:lnTo>
                    <a:pt x="1423054" y="3581"/>
                  </a:lnTo>
                  <a:lnTo>
                    <a:pt x="1372204" y="1214"/>
                  </a:lnTo>
                  <a:lnTo>
                    <a:pt x="1321243" y="2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6974" y="839110"/>
              <a:ext cx="2590800" cy="1788795"/>
            </a:xfrm>
            <a:custGeom>
              <a:avLst/>
              <a:gdLst/>
              <a:ahLst/>
              <a:cxnLst/>
              <a:rect l="l" t="t" r="r" b="b"/>
              <a:pathLst>
                <a:path w="2590800" h="1788795">
                  <a:moveTo>
                    <a:pt x="14011" y="1788519"/>
                  </a:moveTo>
                  <a:lnTo>
                    <a:pt x="343449" y="1278741"/>
                  </a:lnTo>
                  <a:lnTo>
                    <a:pt x="300760" y="1250173"/>
                  </a:lnTo>
                  <a:lnTo>
                    <a:pt x="260920" y="1220714"/>
                  </a:lnTo>
                  <a:lnTo>
                    <a:pt x="223925" y="1190425"/>
                  </a:lnTo>
                  <a:lnTo>
                    <a:pt x="189772" y="1159369"/>
                  </a:lnTo>
                  <a:lnTo>
                    <a:pt x="158455" y="1127606"/>
                  </a:lnTo>
                  <a:lnTo>
                    <a:pt x="129970" y="1095198"/>
                  </a:lnTo>
                  <a:lnTo>
                    <a:pt x="104314" y="1062208"/>
                  </a:lnTo>
                  <a:lnTo>
                    <a:pt x="81482" y="1028697"/>
                  </a:lnTo>
                  <a:lnTo>
                    <a:pt x="61471" y="994726"/>
                  </a:lnTo>
                  <a:lnTo>
                    <a:pt x="44275" y="960358"/>
                  </a:lnTo>
                  <a:lnTo>
                    <a:pt x="18314" y="890674"/>
                  </a:lnTo>
                  <a:lnTo>
                    <a:pt x="3567" y="820141"/>
                  </a:lnTo>
                  <a:lnTo>
                    <a:pt x="0" y="749250"/>
                  </a:lnTo>
                  <a:lnTo>
                    <a:pt x="2398" y="713826"/>
                  </a:lnTo>
                  <a:lnTo>
                    <a:pt x="15538" y="643326"/>
                  </a:lnTo>
                  <a:lnTo>
                    <a:pt x="39774" y="573704"/>
                  </a:lnTo>
                  <a:lnTo>
                    <a:pt x="75074" y="505452"/>
                  </a:lnTo>
                  <a:lnTo>
                    <a:pt x="96862" y="471995"/>
                  </a:lnTo>
                  <a:lnTo>
                    <a:pt x="121403" y="439065"/>
                  </a:lnTo>
                  <a:lnTo>
                    <a:pt x="148693" y="406725"/>
                  </a:lnTo>
                  <a:lnTo>
                    <a:pt x="178728" y="375036"/>
                  </a:lnTo>
                  <a:lnTo>
                    <a:pt x="211504" y="344060"/>
                  </a:lnTo>
                  <a:lnTo>
                    <a:pt x="247016" y="313859"/>
                  </a:lnTo>
                  <a:lnTo>
                    <a:pt x="285261" y="284494"/>
                  </a:lnTo>
                  <a:lnTo>
                    <a:pt x="326234" y="256028"/>
                  </a:lnTo>
                  <a:lnTo>
                    <a:pt x="369930" y="228521"/>
                  </a:lnTo>
                  <a:lnTo>
                    <a:pt x="416347" y="202035"/>
                  </a:lnTo>
                  <a:lnTo>
                    <a:pt x="457351" y="180675"/>
                  </a:lnTo>
                  <a:lnTo>
                    <a:pt x="499451" y="160515"/>
                  </a:lnTo>
                  <a:lnTo>
                    <a:pt x="542582" y="141553"/>
                  </a:lnTo>
                  <a:lnTo>
                    <a:pt x="586683" y="123790"/>
                  </a:lnTo>
                  <a:lnTo>
                    <a:pt x="631689" y="107222"/>
                  </a:lnTo>
                  <a:lnTo>
                    <a:pt x="677536" y="91848"/>
                  </a:lnTo>
                  <a:lnTo>
                    <a:pt x="724162" y="77668"/>
                  </a:lnTo>
                  <a:lnTo>
                    <a:pt x="771502" y="64679"/>
                  </a:lnTo>
                  <a:lnTo>
                    <a:pt x="819494" y="52880"/>
                  </a:lnTo>
                  <a:lnTo>
                    <a:pt x="868072" y="42270"/>
                  </a:lnTo>
                  <a:lnTo>
                    <a:pt x="917175" y="32847"/>
                  </a:lnTo>
                  <a:lnTo>
                    <a:pt x="966739" y="24609"/>
                  </a:lnTo>
                  <a:lnTo>
                    <a:pt x="1016700" y="17556"/>
                  </a:lnTo>
                  <a:lnTo>
                    <a:pt x="1066994" y="11685"/>
                  </a:lnTo>
                  <a:lnTo>
                    <a:pt x="1117558" y="6996"/>
                  </a:lnTo>
                  <a:lnTo>
                    <a:pt x="1168328" y="3486"/>
                  </a:lnTo>
                  <a:lnTo>
                    <a:pt x="1219241" y="1154"/>
                  </a:lnTo>
                  <a:lnTo>
                    <a:pt x="1270234" y="0"/>
                  </a:lnTo>
                  <a:lnTo>
                    <a:pt x="1321243" y="20"/>
                  </a:lnTo>
                  <a:lnTo>
                    <a:pt x="1372204" y="1214"/>
                  </a:lnTo>
                  <a:lnTo>
                    <a:pt x="1423054" y="3581"/>
                  </a:lnTo>
                  <a:lnTo>
                    <a:pt x="1473729" y="7118"/>
                  </a:lnTo>
                  <a:lnTo>
                    <a:pt x="1524166" y="11825"/>
                  </a:lnTo>
                  <a:lnTo>
                    <a:pt x="1574301" y="17699"/>
                  </a:lnTo>
                  <a:lnTo>
                    <a:pt x="1624071" y="24741"/>
                  </a:lnTo>
                  <a:lnTo>
                    <a:pt x="1673412" y="32947"/>
                  </a:lnTo>
                  <a:lnTo>
                    <a:pt x="1722261" y="42316"/>
                  </a:lnTo>
                  <a:lnTo>
                    <a:pt x="1770554" y="52847"/>
                  </a:lnTo>
                  <a:lnTo>
                    <a:pt x="1818227" y="64539"/>
                  </a:lnTo>
                  <a:lnTo>
                    <a:pt x="1865218" y="77390"/>
                  </a:lnTo>
                  <a:lnTo>
                    <a:pt x="1911463" y="91399"/>
                  </a:lnTo>
                  <a:lnTo>
                    <a:pt x="1956897" y="106563"/>
                  </a:lnTo>
                  <a:lnTo>
                    <a:pt x="2001458" y="122883"/>
                  </a:lnTo>
                  <a:lnTo>
                    <a:pt x="2045082" y="140355"/>
                  </a:lnTo>
                  <a:lnTo>
                    <a:pt x="2087706" y="158979"/>
                  </a:lnTo>
                  <a:lnTo>
                    <a:pt x="2129265" y="178753"/>
                  </a:lnTo>
                  <a:lnTo>
                    <a:pt x="2169698" y="199676"/>
                  </a:lnTo>
                  <a:lnTo>
                    <a:pt x="2208939" y="221746"/>
                  </a:lnTo>
                  <a:lnTo>
                    <a:pt x="2246925" y="244961"/>
                  </a:lnTo>
                  <a:lnTo>
                    <a:pt x="2289614" y="273529"/>
                  </a:lnTo>
                  <a:lnTo>
                    <a:pt x="2329454" y="302988"/>
                  </a:lnTo>
                  <a:lnTo>
                    <a:pt x="2366449" y="333277"/>
                  </a:lnTo>
                  <a:lnTo>
                    <a:pt x="2400602" y="364334"/>
                  </a:lnTo>
                  <a:lnTo>
                    <a:pt x="2431919" y="396097"/>
                  </a:lnTo>
                  <a:lnTo>
                    <a:pt x="2460404" y="428504"/>
                  </a:lnTo>
                  <a:lnTo>
                    <a:pt x="2486060" y="461494"/>
                  </a:lnTo>
                  <a:lnTo>
                    <a:pt x="2508892" y="495006"/>
                  </a:lnTo>
                  <a:lnTo>
                    <a:pt x="2528903" y="528977"/>
                  </a:lnTo>
                  <a:lnTo>
                    <a:pt x="2546099" y="563345"/>
                  </a:lnTo>
                  <a:lnTo>
                    <a:pt x="2572060" y="633028"/>
                  </a:lnTo>
                  <a:lnTo>
                    <a:pt x="2586807" y="703562"/>
                  </a:lnTo>
                  <a:lnTo>
                    <a:pt x="2590375" y="774452"/>
                  </a:lnTo>
                  <a:lnTo>
                    <a:pt x="2587976" y="809877"/>
                  </a:lnTo>
                  <a:lnTo>
                    <a:pt x="2574836" y="880377"/>
                  </a:lnTo>
                  <a:lnTo>
                    <a:pt x="2550600" y="949999"/>
                  </a:lnTo>
                  <a:lnTo>
                    <a:pt x="2515300" y="1018251"/>
                  </a:lnTo>
                  <a:lnTo>
                    <a:pt x="2493512" y="1051708"/>
                  </a:lnTo>
                  <a:lnTo>
                    <a:pt x="2468971" y="1084638"/>
                  </a:lnTo>
                  <a:lnTo>
                    <a:pt x="2441681" y="1116978"/>
                  </a:lnTo>
                  <a:lnTo>
                    <a:pt x="2411646" y="1148666"/>
                  </a:lnTo>
                  <a:lnTo>
                    <a:pt x="2378870" y="1179642"/>
                  </a:lnTo>
                  <a:lnTo>
                    <a:pt x="2343358" y="1209843"/>
                  </a:lnTo>
                  <a:lnTo>
                    <a:pt x="2305113" y="1239208"/>
                  </a:lnTo>
                  <a:lnTo>
                    <a:pt x="2264140" y="1267675"/>
                  </a:lnTo>
                  <a:lnTo>
                    <a:pt x="2220444" y="1295182"/>
                  </a:lnTo>
                  <a:lnTo>
                    <a:pt x="2174027" y="1321667"/>
                  </a:lnTo>
                  <a:lnTo>
                    <a:pt x="2134643" y="1342204"/>
                  </a:lnTo>
                  <a:lnTo>
                    <a:pt x="2094128" y="1361672"/>
                  </a:lnTo>
                  <a:lnTo>
                    <a:pt x="2052542" y="1380065"/>
                  </a:lnTo>
                  <a:lnTo>
                    <a:pt x="2009944" y="1397379"/>
                  </a:lnTo>
                  <a:lnTo>
                    <a:pt x="1966393" y="1413608"/>
                  </a:lnTo>
                  <a:lnTo>
                    <a:pt x="1921949" y="1428747"/>
                  </a:lnTo>
                  <a:lnTo>
                    <a:pt x="1876672" y="1442789"/>
                  </a:lnTo>
                  <a:lnTo>
                    <a:pt x="1830620" y="1455730"/>
                  </a:lnTo>
                  <a:lnTo>
                    <a:pt x="1783854" y="1467564"/>
                  </a:lnTo>
                  <a:lnTo>
                    <a:pt x="1736432" y="1478287"/>
                  </a:lnTo>
                  <a:lnTo>
                    <a:pt x="1688415" y="1487891"/>
                  </a:lnTo>
                  <a:lnTo>
                    <a:pt x="1639861" y="1496373"/>
                  </a:lnTo>
                  <a:lnTo>
                    <a:pt x="1590830" y="1503726"/>
                  </a:lnTo>
                  <a:lnTo>
                    <a:pt x="1541382" y="1509945"/>
                  </a:lnTo>
                  <a:lnTo>
                    <a:pt x="1491577" y="1515025"/>
                  </a:lnTo>
                  <a:lnTo>
                    <a:pt x="1441472" y="1518960"/>
                  </a:lnTo>
                  <a:lnTo>
                    <a:pt x="1391129" y="1521745"/>
                  </a:lnTo>
                  <a:lnTo>
                    <a:pt x="1340606" y="1523375"/>
                  </a:lnTo>
                  <a:lnTo>
                    <a:pt x="1289963" y="1523843"/>
                  </a:lnTo>
                  <a:lnTo>
                    <a:pt x="1239260" y="1523146"/>
                  </a:lnTo>
                  <a:lnTo>
                    <a:pt x="1188555" y="1521276"/>
                  </a:lnTo>
                  <a:lnTo>
                    <a:pt x="1137909" y="1518230"/>
                  </a:lnTo>
                  <a:lnTo>
                    <a:pt x="1087381" y="1514000"/>
                  </a:lnTo>
                  <a:lnTo>
                    <a:pt x="1037030" y="1508583"/>
                  </a:lnTo>
                  <a:lnTo>
                    <a:pt x="986915" y="1501972"/>
                  </a:lnTo>
                  <a:lnTo>
                    <a:pt x="937097" y="1494162"/>
                  </a:lnTo>
                  <a:lnTo>
                    <a:pt x="887634" y="1485148"/>
                  </a:lnTo>
                  <a:lnTo>
                    <a:pt x="838587" y="1474925"/>
                  </a:lnTo>
                  <a:lnTo>
                    <a:pt x="790014" y="1463486"/>
                  </a:lnTo>
                  <a:lnTo>
                    <a:pt x="741975" y="1450826"/>
                  </a:lnTo>
                  <a:lnTo>
                    <a:pt x="14011" y="1788519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86219" y="1168653"/>
            <a:ext cx="1610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Xác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định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tiêu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và xây 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ự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ngu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ồ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ự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32385" y="2586084"/>
            <a:ext cx="2865755" cy="2068830"/>
            <a:chOff x="6132385" y="2586084"/>
            <a:chExt cx="2865755" cy="2068830"/>
          </a:xfrm>
        </p:grpSpPr>
        <p:sp>
          <p:nvSpPr>
            <p:cNvPr id="36" name="object 36"/>
            <p:cNvSpPr/>
            <p:nvPr/>
          </p:nvSpPr>
          <p:spPr>
            <a:xfrm>
              <a:off x="6137782" y="2591482"/>
              <a:ext cx="2854960" cy="2058035"/>
            </a:xfrm>
            <a:custGeom>
              <a:avLst/>
              <a:gdLst/>
              <a:ahLst/>
              <a:cxnLst/>
              <a:rect l="l" t="t" r="r" b="b"/>
              <a:pathLst>
                <a:path w="2854959" h="2058035">
                  <a:moveTo>
                    <a:pt x="1629170" y="0"/>
                  </a:moveTo>
                  <a:lnTo>
                    <a:pt x="1578096" y="1164"/>
                  </a:lnTo>
                  <a:lnTo>
                    <a:pt x="1526666" y="4143"/>
                  </a:lnTo>
                  <a:lnTo>
                    <a:pt x="1474090" y="9070"/>
                  </a:lnTo>
                  <a:lnTo>
                    <a:pt x="1422284" y="15820"/>
                  </a:lnTo>
                  <a:lnTo>
                    <a:pt x="1371293" y="24353"/>
                  </a:lnTo>
                  <a:lnTo>
                    <a:pt x="1321155" y="34626"/>
                  </a:lnTo>
                  <a:lnTo>
                    <a:pt x="1271914" y="46598"/>
                  </a:lnTo>
                  <a:lnTo>
                    <a:pt x="1223611" y="60226"/>
                  </a:lnTo>
                  <a:lnTo>
                    <a:pt x="1176287" y="75469"/>
                  </a:lnTo>
                  <a:lnTo>
                    <a:pt x="1129983" y="92285"/>
                  </a:lnTo>
                  <a:lnTo>
                    <a:pt x="1084741" y="110632"/>
                  </a:lnTo>
                  <a:lnTo>
                    <a:pt x="1040602" y="130468"/>
                  </a:lnTo>
                  <a:lnTo>
                    <a:pt x="997609" y="151751"/>
                  </a:lnTo>
                  <a:lnTo>
                    <a:pt x="955801" y="174439"/>
                  </a:lnTo>
                  <a:lnTo>
                    <a:pt x="915222" y="198492"/>
                  </a:lnTo>
                  <a:lnTo>
                    <a:pt x="875912" y="223865"/>
                  </a:lnTo>
                  <a:lnTo>
                    <a:pt x="837912" y="250519"/>
                  </a:lnTo>
                  <a:lnTo>
                    <a:pt x="801264" y="278410"/>
                  </a:lnTo>
                  <a:lnTo>
                    <a:pt x="766010" y="307498"/>
                  </a:lnTo>
                  <a:lnTo>
                    <a:pt x="732191" y="337740"/>
                  </a:lnTo>
                  <a:lnTo>
                    <a:pt x="699849" y="369094"/>
                  </a:lnTo>
                  <a:lnTo>
                    <a:pt x="669024" y="401518"/>
                  </a:lnTo>
                  <a:lnTo>
                    <a:pt x="639759" y="434971"/>
                  </a:lnTo>
                  <a:lnTo>
                    <a:pt x="612095" y="469411"/>
                  </a:lnTo>
                  <a:lnTo>
                    <a:pt x="586073" y="504795"/>
                  </a:lnTo>
                  <a:lnTo>
                    <a:pt x="561735" y="541083"/>
                  </a:lnTo>
                  <a:lnTo>
                    <a:pt x="539121" y="578232"/>
                  </a:lnTo>
                  <a:lnTo>
                    <a:pt x="518275" y="616199"/>
                  </a:lnTo>
                  <a:lnTo>
                    <a:pt x="499237" y="654945"/>
                  </a:lnTo>
                  <a:lnTo>
                    <a:pt x="482048" y="694425"/>
                  </a:lnTo>
                  <a:lnTo>
                    <a:pt x="466750" y="734600"/>
                  </a:lnTo>
                  <a:lnTo>
                    <a:pt x="453385" y="775426"/>
                  </a:lnTo>
                  <a:lnTo>
                    <a:pt x="441993" y="816862"/>
                  </a:lnTo>
                  <a:lnTo>
                    <a:pt x="432617" y="858866"/>
                  </a:lnTo>
                  <a:lnTo>
                    <a:pt x="425298" y="901396"/>
                  </a:lnTo>
                  <a:lnTo>
                    <a:pt x="420077" y="944410"/>
                  </a:lnTo>
                  <a:lnTo>
                    <a:pt x="416996" y="987867"/>
                  </a:lnTo>
                  <a:lnTo>
                    <a:pt x="416095" y="1031724"/>
                  </a:lnTo>
                  <a:lnTo>
                    <a:pt x="417418" y="1075940"/>
                  </a:lnTo>
                  <a:lnTo>
                    <a:pt x="421005" y="1120473"/>
                  </a:lnTo>
                  <a:lnTo>
                    <a:pt x="0" y="1427432"/>
                  </a:lnTo>
                  <a:lnTo>
                    <a:pt x="550163" y="1497663"/>
                  </a:lnTo>
                  <a:lnTo>
                    <a:pt x="574469" y="1535724"/>
                  </a:lnTo>
                  <a:lnTo>
                    <a:pt x="600473" y="1572665"/>
                  </a:lnTo>
                  <a:lnTo>
                    <a:pt x="628120" y="1608460"/>
                  </a:lnTo>
                  <a:lnTo>
                    <a:pt x="657356" y="1643084"/>
                  </a:lnTo>
                  <a:lnTo>
                    <a:pt x="688126" y="1676512"/>
                  </a:lnTo>
                  <a:lnTo>
                    <a:pt x="720375" y="1708717"/>
                  </a:lnTo>
                  <a:lnTo>
                    <a:pt x="754048" y="1739675"/>
                  </a:lnTo>
                  <a:lnTo>
                    <a:pt x="789090" y="1769359"/>
                  </a:lnTo>
                  <a:lnTo>
                    <a:pt x="825446" y="1797745"/>
                  </a:lnTo>
                  <a:lnTo>
                    <a:pt x="863062" y="1824806"/>
                  </a:lnTo>
                  <a:lnTo>
                    <a:pt x="901882" y="1850518"/>
                  </a:lnTo>
                  <a:lnTo>
                    <a:pt x="941852" y="1874854"/>
                  </a:lnTo>
                  <a:lnTo>
                    <a:pt x="982917" y="1897790"/>
                  </a:lnTo>
                  <a:lnTo>
                    <a:pt x="1025022" y="1919299"/>
                  </a:lnTo>
                  <a:lnTo>
                    <a:pt x="1068113" y="1939356"/>
                  </a:lnTo>
                  <a:lnTo>
                    <a:pt x="1112133" y="1957936"/>
                  </a:lnTo>
                  <a:lnTo>
                    <a:pt x="1157029" y="1975013"/>
                  </a:lnTo>
                  <a:lnTo>
                    <a:pt x="1202745" y="1990562"/>
                  </a:lnTo>
                  <a:lnTo>
                    <a:pt x="1249227" y="2004556"/>
                  </a:lnTo>
                  <a:lnTo>
                    <a:pt x="1296420" y="2016971"/>
                  </a:lnTo>
                  <a:lnTo>
                    <a:pt x="1344269" y="2027781"/>
                  </a:lnTo>
                  <a:lnTo>
                    <a:pt x="1392719" y="2036960"/>
                  </a:lnTo>
                  <a:lnTo>
                    <a:pt x="1441715" y="2044483"/>
                  </a:lnTo>
                  <a:lnTo>
                    <a:pt x="1491203" y="2050325"/>
                  </a:lnTo>
                  <a:lnTo>
                    <a:pt x="1541127" y="2054459"/>
                  </a:lnTo>
                  <a:lnTo>
                    <a:pt x="1591432" y="2056861"/>
                  </a:lnTo>
                  <a:lnTo>
                    <a:pt x="1642065" y="2057505"/>
                  </a:lnTo>
                  <a:lnTo>
                    <a:pt x="1692969" y="2056365"/>
                  </a:lnTo>
                  <a:lnTo>
                    <a:pt x="1744090" y="2053415"/>
                  </a:lnTo>
                  <a:lnTo>
                    <a:pt x="1796667" y="2048488"/>
                  </a:lnTo>
                  <a:lnTo>
                    <a:pt x="1848473" y="2041737"/>
                  </a:lnTo>
                  <a:lnTo>
                    <a:pt x="1899464" y="2033203"/>
                  </a:lnTo>
                  <a:lnTo>
                    <a:pt x="1949602" y="2022928"/>
                  </a:lnTo>
                  <a:lnTo>
                    <a:pt x="1998843" y="2010955"/>
                  </a:lnTo>
                  <a:lnTo>
                    <a:pt x="2047146" y="1997324"/>
                  </a:lnTo>
                  <a:lnTo>
                    <a:pt x="2094470" y="1982079"/>
                  </a:lnTo>
                  <a:lnTo>
                    <a:pt x="2140774" y="1965260"/>
                  </a:lnTo>
                  <a:lnTo>
                    <a:pt x="2186016" y="1946911"/>
                  </a:lnTo>
                  <a:lnTo>
                    <a:pt x="2230155" y="1927071"/>
                  </a:lnTo>
                  <a:lnTo>
                    <a:pt x="2273148" y="1905785"/>
                  </a:lnTo>
                  <a:lnTo>
                    <a:pt x="2314956" y="1883093"/>
                  </a:lnTo>
                  <a:lnTo>
                    <a:pt x="2355535" y="1859038"/>
                  </a:lnTo>
                  <a:lnTo>
                    <a:pt x="2394845" y="1833661"/>
                  </a:lnTo>
                  <a:lnTo>
                    <a:pt x="2432845" y="1807004"/>
                  </a:lnTo>
                  <a:lnTo>
                    <a:pt x="2469493" y="1779109"/>
                  </a:lnTo>
                  <a:lnTo>
                    <a:pt x="2504747" y="1750018"/>
                  </a:lnTo>
                  <a:lnTo>
                    <a:pt x="2538566" y="1719774"/>
                  </a:lnTo>
                  <a:lnTo>
                    <a:pt x="2570908" y="1688417"/>
                  </a:lnTo>
                  <a:lnTo>
                    <a:pt x="2601733" y="1655990"/>
                  </a:lnTo>
                  <a:lnTo>
                    <a:pt x="2630998" y="1622535"/>
                  </a:lnTo>
                  <a:lnTo>
                    <a:pt x="2658662" y="1588094"/>
                  </a:lnTo>
                  <a:lnTo>
                    <a:pt x="2684684" y="1552708"/>
                  </a:lnTo>
                  <a:lnTo>
                    <a:pt x="2709022" y="1516420"/>
                  </a:lnTo>
                  <a:lnTo>
                    <a:pt x="2731636" y="1479270"/>
                  </a:lnTo>
                  <a:lnTo>
                    <a:pt x="2752482" y="1441303"/>
                  </a:lnTo>
                  <a:lnTo>
                    <a:pt x="2771520" y="1402558"/>
                  </a:lnTo>
                  <a:lnTo>
                    <a:pt x="2788709" y="1363079"/>
                  </a:lnTo>
                  <a:lnTo>
                    <a:pt x="2804007" y="1322906"/>
                  </a:lnTo>
                  <a:lnTo>
                    <a:pt x="2817372" y="1282083"/>
                  </a:lnTo>
                  <a:lnTo>
                    <a:pt x="2828764" y="1240650"/>
                  </a:lnTo>
                  <a:lnTo>
                    <a:pt x="2838140" y="1198650"/>
                  </a:lnTo>
                  <a:lnTo>
                    <a:pt x="2845459" y="1156125"/>
                  </a:lnTo>
                  <a:lnTo>
                    <a:pt x="2850680" y="1113116"/>
                  </a:lnTo>
                  <a:lnTo>
                    <a:pt x="2853761" y="1069666"/>
                  </a:lnTo>
                  <a:lnTo>
                    <a:pt x="2854662" y="1025816"/>
                  </a:lnTo>
                  <a:lnTo>
                    <a:pt x="2853339" y="981609"/>
                  </a:lnTo>
                  <a:lnTo>
                    <a:pt x="2849752" y="937085"/>
                  </a:lnTo>
                  <a:lnTo>
                    <a:pt x="2844089" y="893851"/>
                  </a:lnTo>
                  <a:lnTo>
                    <a:pt x="2836373" y="851234"/>
                  </a:lnTo>
                  <a:lnTo>
                    <a:pt x="2826648" y="809267"/>
                  </a:lnTo>
                  <a:lnTo>
                    <a:pt x="2814962" y="767981"/>
                  </a:lnTo>
                  <a:lnTo>
                    <a:pt x="2801359" y="727410"/>
                  </a:lnTo>
                  <a:lnTo>
                    <a:pt x="2785887" y="687585"/>
                  </a:lnTo>
                  <a:lnTo>
                    <a:pt x="2768590" y="648539"/>
                  </a:lnTo>
                  <a:lnTo>
                    <a:pt x="2749515" y="610304"/>
                  </a:lnTo>
                  <a:lnTo>
                    <a:pt x="2728708" y="572913"/>
                  </a:lnTo>
                  <a:lnTo>
                    <a:pt x="2706214" y="536398"/>
                  </a:lnTo>
                  <a:lnTo>
                    <a:pt x="2682080" y="500792"/>
                  </a:lnTo>
                  <a:lnTo>
                    <a:pt x="2656351" y="466126"/>
                  </a:lnTo>
                  <a:lnTo>
                    <a:pt x="2629074" y="432434"/>
                  </a:lnTo>
                  <a:lnTo>
                    <a:pt x="2600293" y="399748"/>
                  </a:lnTo>
                  <a:lnTo>
                    <a:pt x="2570056" y="368099"/>
                  </a:lnTo>
                  <a:lnTo>
                    <a:pt x="2538408" y="337521"/>
                  </a:lnTo>
                  <a:lnTo>
                    <a:pt x="2505394" y="308046"/>
                  </a:lnTo>
                  <a:lnTo>
                    <a:pt x="2471062" y="279706"/>
                  </a:lnTo>
                  <a:lnTo>
                    <a:pt x="2435456" y="252533"/>
                  </a:lnTo>
                  <a:lnTo>
                    <a:pt x="2398623" y="226561"/>
                  </a:lnTo>
                  <a:lnTo>
                    <a:pt x="2360609" y="201820"/>
                  </a:lnTo>
                  <a:lnTo>
                    <a:pt x="2321459" y="178345"/>
                  </a:lnTo>
                  <a:lnTo>
                    <a:pt x="2281220" y="156166"/>
                  </a:lnTo>
                  <a:lnTo>
                    <a:pt x="2239937" y="135317"/>
                  </a:lnTo>
                  <a:lnTo>
                    <a:pt x="2197656" y="115830"/>
                  </a:lnTo>
                  <a:lnTo>
                    <a:pt x="2154423" y="97738"/>
                  </a:lnTo>
                  <a:lnTo>
                    <a:pt x="2110284" y="81071"/>
                  </a:lnTo>
                  <a:lnTo>
                    <a:pt x="2065285" y="65864"/>
                  </a:lnTo>
                  <a:lnTo>
                    <a:pt x="2019472" y="52148"/>
                  </a:lnTo>
                  <a:lnTo>
                    <a:pt x="1972891" y="39957"/>
                  </a:lnTo>
                  <a:lnTo>
                    <a:pt x="1925588" y="29321"/>
                  </a:lnTo>
                  <a:lnTo>
                    <a:pt x="1877608" y="20274"/>
                  </a:lnTo>
                  <a:lnTo>
                    <a:pt x="1828998" y="12847"/>
                  </a:lnTo>
                  <a:lnTo>
                    <a:pt x="1779803" y="7074"/>
                  </a:lnTo>
                  <a:lnTo>
                    <a:pt x="1730069" y="2987"/>
                  </a:lnTo>
                  <a:lnTo>
                    <a:pt x="1679843" y="618"/>
                  </a:lnTo>
                  <a:lnTo>
                    <a:pt x="1629170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7782" y="2591482"/>
              <a:ext cx="2854960" cy="2058035"/>
            </a:xfrm>
            <a:custGeom>
              <a:avLst/>
              <a:gdLst/>
              <a:ahLst/>
              <a:cxnLst/>
              <a:rect l="l" t="t" r="r" b="b"/>
              <a:pathLst>
                <a:path w="2854959" h="2058035">
                  <a:moveTo>
                    <a:pt x="0" y="1427432"/>
                  </a:moveTo>
                  <a:lnTo>
                    <a:pt x="421005" y="1120473"/>
                  </a:lnTo>
                  <a:lnTo>
                    <a:pt x="417418" y="1075940"/>
                  </a:lnTo>
                  <a:lnTo>
                    <a:pt x="416095" y="1031724"/>
                  </a:lnTo>
                  <a:lnTo>
                    <a:pt x="416996" y="987867"/>
                  </a:lnTo>
                  <a:lnTo>
                    <a:pt x="420077" y="944410"/>
                  </a:lnTo>
                  <a:lnTo>
                    <a:pt x="425298" y="901396"/>
                  </a:lnTo>
                  <a:lnTo>
                    <a:pt x="432617" y="858866"/>
                  </a:lnTo>
                  <a:lnTo>
                    <a:pt x="441993" y="816862"/>
                  </a:lnTo>
                  <a:lnTo>
                    <a:pt x="453385" y="775426"/>
                  </a:lnTo>
                  <a:lnTo>
                    <a:pt x="466750" y="734600"/>
                  </a:lnTo>
                  <a:lnTo>
                    <a:pt x="482048" y="694425"/>
                  </a:lnTo>
                  <a:lnTo>
                    <a:pt x="499237" y="654945"/>
                  </a:lnTo>
                  <a:lnTo>
                    <a:pt x="518275" y="616199"/>
                  </a:lnTo>
                  <a:lnTo>
                    <a:pt x="539121" y="578232"/>
                  </a:lnTo>
                  <a:lnTo>
                    <a:pt x="561735" y="541083"/>
                  </a:lnTo>
                  <a:lnTo>
                    <a:pt x="586073" y="504795"/>
                  </a:lnTo>
                  <a:lnTo>
                    <a:pt x="612095" y="469411"/>
                  </a:lnTo>
                  <a:lnTo>
                    <a:pt x="639759" y="434971"/>
                  </a:lnTo>
                  <a:lnTo>
                    <a:pt x="669024" y="401518"/>
                  </a:lnTo>
                  <a:lnTo>
                    <a:pt x="699849" y="369094"/>
                  </a:lnTo>
                  <a:lnTo>
                    <a:pt x="732191" y="337740"/>
                  </a:lnTo>
                  <a:lnTo>
                    <a:pt x="766010" y="307498"/>
                  </a:lnTo>
                  <a:lnTo>
                    <a:pt x="801264" y="278410"/>
                  </a:lnTo>
                  <a:lnTo>
                    <a:pt x="837912" y="250519"/>
                  </a:lnTo>
                  <a:lnTo>
                    <a:pt x="875912" y="223865"/>
                  </a:lnTo>
                  <a:lnTo>
                    <a:pt x="915222" y="198492"/>
                  </a:lnTo>
                  <a:lnTo>
                    <a:pt x="955801" y="174439"/>
                  </a:lnTo>
                  <a:lnTo>
                    <a:pt x="997609" y="151751"/>
                  </a:lnTo>
                  <a:lnTo>
                    <a:pt x="1040602" y="130468"/>
                  </a:lnTo>
                  <a:lnTo>
                    <a:pt x="1084741" y="110632"/>
                  </a:lnTo>
                  <a:lnTo>
                    <a:pt x="1129983" y="92285"/>
                  </a:lnTo>
                  <a:lnTo>
                    <a:pt x="1176287" y="75469"/>
                  </a:lnTo>
                  <a:lnTo>
                    <a:pt x="1223611" y="60226"/>
                  </a:lnTo>
                  <a:lnTo>
                    <a:pt x="1271914" y="46598"/>
                  </a:lnTo>
                  <a:lnTo>
                    <a:pt x="1321155" y="34626"/>
                  </a:lnTo>
                  <a:lnTo>
                    <a:pt x="1371293" y="24353"/>
                  </a:lnTo>
                  <a:lnTo>
                    <a:pt x="1422284" y="15820"/>
                  </a:lnTo>
                  <a:lnTo>
                    <a:pt x="1474090" y="9070"/>
                  </a:lnTo>
                  <a:lnTo>
                    <a:pt x="1526666" y="4143"/>
                  </a:lnTo>
                  <a:lnTo>
                    <a:pt x="1578096" y="1164"/>
                  </a:lnTo>
                  <a:lnTo>
                    <a:pt x="1629170" y="0"/>
                  </a:lnTo>
                  <a:lnTo>
                    <a:pt x="1679843" y="618"/>
                  </a:lnTo>
                  <a:lnTo>
                    <a:pt x="1730069" y="2987"/>
                  </a:lnTo>
                  <a:lnTo>
                    <a:pt x="1779803" y="7074"/>
                  </a:lnTo>
                  <a:lnTo>
                    <a:pt x="1828998" y="12847"/>
                  </a:lnTo>
                  <a:lnTo>
                    <a:pt x="1877608" y="20274"/>
                  </a:lnTo>
                  <a:lnTo>
                    <a:pt x="1925588" y="29321"/>
                  </a:lnTo>
                  <a:lnTo>
                    <a:pt x="1972891" y="39957"/>
                  </a:lnTo>
                  <a:lnTo>
                    <a:pt x="2019472" y="52148"/>
                  </a:lnTo>
                  <a:lnTo>
                    <a:pt x="2065285" y="65864"/>
                  </a:lnTo>
                  <a:lnTo>
                    <a:pt x="2110284" y="81071"/>
                  </a:lnTo>
                  <a:lnTo>
                    <a:pt x="2154423" y="97738"/>
                  </a:lnTo>
                  <a:lnTo>
                    <a:pt x="2197656" y="115830"/>
                  </a:lnTo>
                  <a:lnTo>
                    <a:pt x="2239937" y="135317"/>
                  </a:lnTo>
                  <a:lnTo>
                    <a:pt x="2281220" y="156166"/>
                  </a:lnTo>
                  <a:lnTo>
                    <a:pt x="2321459" y="178345"/>
                  </a:lnTo>
                  <a:lnTo>
                    <a:pt x="2360609" y="201820"/>
                  </a:lnTo>
                  <a:lnTo>
                    <a:pt x="2398623" y="226561"/>
                  </a:lnTo>
                  <a:lnTo>
                    <a:pt x="2435456" y="252533"/>
                  </a:lnTo>
                  <a:lnTo>
                    <a:pt x="2471062" y="279706"/>
                  </a:lnTo>
                  <a:lnTo>
                    <a:pt x="2505394" y="308046"/>
                  </a:lnTo>
                  <a:lnTo>
                    <a:pt x="2538408" y="337521"/>
                  </a:lnTo>
                  <a:lnTo>
                    <a:pt x="2570056" y="368099"/>
                  </a:lnTo>
                  <a:lnTo>
                    <a:pt x="2600293" y="399748"/>
                  </a:lnTo>
                  <a:lnTo>
                    <a:pt x="2629074" y="432434"/>
                  </a:lnTo>
                  <a:lnTo>
                    <a:pt x="2656351" y="466126"/>
                  </a:lnTo>
                  <a:lnTo>
                    <a:pt x="2682080" y="500792"/>
                  </a:lnTo>
                  <a:lnTo>
                    <a:pt x="2706214" y="536398"/>
                  </a:lnTo>
                  <a:lnTo>
                    <a:pt x="2728708" y="572913"/>
                  </a:lnTo>
                  <a:lnTo>
                    <a:pt x="2749515" y="610304"/>
                  </a:lnTo>
                  <a:lnTo>
                    <a:pt x="2768590" y="648539"/>
                  </a:lnTo>
                  <a:lnTo>
                    <a:pt x="2785887" y="687585"/>
                  </a:lnTo>
                  <a:lnTo>
                    <a:pt x="2801359" y="727410"/>
                  </a:lnTo>
                  <a:lnTo>
                    <a:pt x="2814962" y="767981"/>
                  </a:lnTo>
                  <a:lnTo>
                    <a:pt x="2826648" y="809267"/>
                  </a:lnTo>
                  <a:lnTo>
                    <a:pt x="2836373" y="851234"/>
                  </a:lnTo>
                  <a:lnTo>
                    <a:pt x="2844089" y="893851"/>
                  </a:lnTo>
                  <a:lnTo>
                    <a:pt x="2849752" y="937085"/>
                  </a:lnTo>
                  <a:lnTo>
                    <a:pt x="2853339" y="981609"/>
                  </a:lnTo>
                  <a:lnTo>
                    <a:pt x="2854662" y="1025816"/>
                  </a:lnTo>
                  <a:lnTo>
                    <a:pt x="2853761" y="1069666"/>
                  </a:lnTo>
                  <a:lnTo>
                    <a:pt x="2850680" y="1113116"/>
                  </a:lnTo>
                  <a:lnTo>
                    <a:pt x="2845459" y="1156125"/>
                  </a:lnTo>
                  <a:lnTo>
                    <a:pt x="2838140" y="1198650"/>
                  </a:lnTo>
                  <a:lnTo>
                    <a:pt x="2828764" y="1240650"/>
                  </a:lnTo>
                  <a:lnTo>
                    <a:pt x="2817372" y="1282083"/>
                  </a:lnTo>
                  <a:lnTo>
                    <a:pt x="2804007" y="1322906"/>
                  </a:lnTo>
                  <a:lnTo>
                    <a:pt x="2788709" y="1363079"/>
                  </a:lnTo>
                  <a:lnTo>
                    <a:pt x="2771520" y="1402558"/>
                  </a:lnTo>
                  <a:lnTo>
                    <a:pt x="2752482" y="1441303"/>
                  </a:lnTo>
                  <a:lnTo>
                    <a:pt x="2731636" y="1479270"/>
                  </a:lnTo>
                  <a:lnTo>
                    <a:pt x="2709022" y="1516420"/>
                  </a:lnTo>
                  <a:lnTo>
                    <a:pt x="2684684" y="1552708"/>
                  </a:lnTo>
                  <a:lnTo>
                    <a:pt x="2658662" y="1588094"/>
                  </a:lnTo>
                  <a:lnTo>
                    <a:pt x="2630998" y="1622535"/>
                  </a:lnTo>
                  <a:lnTo>
                    <a:pt x="2601733" y="1655990"/>
                  </a:lnTo>
                  <a:lnTo>
                    <a:pt x="2570908" y="1688417"/>
                  </a:lnTo>
                  <a:lnTo>
                    <a:pt x="2538566" y="1719774"/>
                  </a:lnTo>
                  <a:lnTo>
                    <a:pt x="2504747" y="1750018"/>
                  </a:lnTo>
                  <a:lnTo>
                    <a:pt x="2469493" y="1779109"/>
                  </a:lnTo>
                  <a:lnTo>
                    <a:pt x="2432845" y="1807004"/>
                  </a:lnTo>
                  <a:lnTo>
                    <a:pt x="2394845" y="1833661"/>
                  </a:lnTo>
                  <a:lnTo>
                    <a:pt x="2355535" y="1859038"/>
                  </a:lnTo>
                  <a:lnTo>
                    <a:pt x="2314956" y="1883093"/>
                  </a:lnTo>
                  <a:lnTo>
                    <a:pt x="2273148" y="1905785"/>
                  </a:lnTo>
                  <a:lnTo>
                    <a:pt x="2230155" y="1927071"/>
                  </a:lnTo>
                  <a:lnTo>
                    <a:pt x="2186016" y="1946911"/>
                  </a:lnTo>
                  <a:lnTo>
                    <a:pt x="2140774" y="1965260"/>
                  </a:lnTo>
                  <a:lnTo>
                    <a:pt x="2094470" y="1982079"/>
                  </a:lnTo>
                  <a:lnTo>
                    <a:pt x="2047146" y="1997324"/>
                  </a:lnTo>
                  <a:lnTo>
                    <a:pt x="1998843" y="2010955"/>
                  </a:lnTo>
                  <a:lnTo>
                    <a:pt x="1949602" y="2022928"/>
                  </a:lnTo>
                  <a:lnTo>
                    <a:pt x="1899464" y="2033203"/>
                  </a:lnTo>
                  <a:lnTo>
                    <a:pt x="1848473" y="2041737"/>
                  </a:lnTo>
                  <a:lnTo>
                    <a:pt x="1796667" y="2048488"/>
                  </a:lnTo>
                  <a:lnTo>
                    <a:pt x="1744090" y="2053415"/>
                  </a:lnTo>
                  <a:lnTo>
                    <a:pt x="1692969" y="2056365"/>
                  </a:lnTo>
                  <a:lnTo>
                    <a:pt x="1642065" y="2057505"/>
                  </a:lnTo>
                  <a:lnTo>
                    <a:pt x="1591432" y="2056861"/>
                  </a:lnTo>
                  <a:lnTo>
                    <a:pt x="1541127" y="2054459"/>
                  </a:lnTo>
                  <a:lnTo>
                    <a:pt x="1491203" y="2050325"/>
                  </a:lnTo>
                  <a:lnTo>
                    <a:pt x="1441715" y="2044483"/>
                  </a:lnTo>
                  <a:lnTo>
                    <a:pt x="1392719" y="2036960"/>
                  </a:lnTo>
                  <a:lnTo>
                    <a:pt x="1344269" y="2027781"/>
                  </a:lnTo>
                  <a:lnTo>
                    <a:pt x="1296420" y="2016971"/>
                  </a:lnTo>
                  <a:lnTo>
                    <a:pt x="1249227" y="2004556"/>
                  </a:lnTo>
                  <a:lnTo>
                    <a:pt x="1202745" y="1990562"/>
                  </a:lnTo>
                  <a:lnTo>
                    <a:pt x="1157029" y="1975013"/>
                  </a:lnTo>
                  <a:lnTo>
                    <a:pt x="1112133" y="1957936"/>
                  </a:lnTo>
                  <a:lnTo>
                    <a:pt x="1068113" y="1939356"/>
                  </a:lnTo>
                  <a:lnTo>
                    <a:pt x="1025022" y="1919299"/>
                  </a:lnTo>
                  <a:lnTo>
                    <a:pt x="982917" y="1897790"/>
                  </a:lnTo>
                  <a:lnTo>
                    <a:pt x="941852" y="1874854"/>
                  </a:lnTo>
                  <a:lnTo>
                    <a:pt x="901882" y="1850518"/>
                  </a:lnTo>
                  <a:lnTo>
                    <a:pt x="863062" y="1824806"/>
                  </a:lnTo>
                  <a:lnTo>
                    <a:pt x="825446" y="1797745"/>
                  </a:lnTo>
                  <a:lnTo>
                    <a:pt x="789090" y="1769359"/>
                  </a:lnTo>
                  <a:lnTo>
                    <a:pt x="754048" y="1739675"/>
                  </a:lnTo>
                  <a:lnTo>
                    <a:pt x="720375" y="1708717"/>
                  </a:lnTo>
                  <a:lnTo>
                    <a:pt x="688126" y="1676512"/>
                  </a:lnTo>
                  <a:lnTo>
                    <a:pt x="657356" y="1643084"/>
                  </a:lnTo>
                  <a:lnTo>
                    <a:pt x="628120" y="1608460"/>
                  </a:lnTo>
                  <a:lnTo>
                    <a:pt x="600473" y="1572665"/>
                  </a:lnTo>
                  <a:lnTo>
                    <a:pt x="574469" y="1535724"/>
                  </a:lnTo>
                  <a:lnTo>
                    <a:pt x="550163" y="1497663"/>
                  </a:lnTo>
                  <a:lnTo>
                    <a:pt x="0" y="1427432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95541" y="2776550"/>
            <a:ext cx="155448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ể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hóa m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tiêu thành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ki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ể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soát,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khai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thác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ố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u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ngu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ồ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ự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130416" y="5177231"/>
            <a:ext cx="2105025" cy="1229995"/>
            <a:chOff x="6130416" y="5177231"/>
            <a:chExt cx="2105025" cy="1229995"/>
          </a:xfrm>
        </p:grpSpPr>
        <p:sp>
          <p:nvSpPr>
            <p:cNvPr id="40" name="object 40"/>
            <p:cNvSpPr/>
            <p:nvPr/>
          </p:nvSpPr>
          <p:spPr>
            <a:xfrm>
              <a:off x="6135750" y="5182565"/>
              <a:ext cx="2094864" cy="1219200"/>
            </a:xfrm>
            <a:custGeom>
              <a:avLst/>
              <a:gdLst/>
              <a:ahLst/>
              <a:cxnLst/>
              <a:rect l="l" t="t" r="r" b="b"/>
              <a:pathLst>
                <a:path w="2094865" h="1219200">
                  <a:moveTo>
                    <a:pt x="1280137" y="0"/>
                  </a:moveTo>
                  <a:lnTo>
                    <a:pt x="1230605" y="63"/>
                  </a:lnTo>
                  <a:lnTo>
                    <a:pt x="1181195" y="2241"/>
                  </a:lnTo>
                  <a:lnTo>
                    <a:pt x="1132045" y="6523"/>
                  </a:lnTo>
                  <a:lnTo>
                    <a:pt x="1083294" y="12900"/>
                  </a:lnTo>
                  <a:lnTo>
                    <a:pt x="1035080" y="21364"/>
                  </a:lnTo>
                  <a:lnTo>
                    <a:pt x="987542" y="31904"/>
                  </a:lnTo>
                  <a:lnTo>
                    <a:pt x="940817" y="44513"/>
                  </a:lnTo>
                  <a:lnTo>
                    <a:pt x="895043" y="59181"/>
                  </a:lnTo>
                  <a:lnTo>
                    <a:pt x="850360" y="75899"/>
                  </a:lnTo>
                  <a:lnTo>
                    <a:pt x="806906" y="94658"/>
                  </a:lnTo>
                  <a:lnTo>
                    <a:pt x="764818" y="115448"/>
                  </a:lnTo>
                  <a:lnTo>
                    <a:pt x="724236" y="138261"/>
                  </a:lnTo>
                  <a:lnTo>
                    <a:pt x="685296" y="163087"/>
                  </a:lnTo>
                  <a:lnTo>
                    <a:pt x="648139" y="189918"/>
                  </a:lnTo>
                  <a:lnTo>
                    <a:pt x="612901" y="218744"/>
                  </a:lnTo>
                  <a:lnTo>
                    <a:pt x="0" y="106095"/>
                  </a:lnTo>
                  <a:lnTo>
                    <a:pt x="458597" y="422554"/>
                  </a:lnTo>
                  <a:lnTo>
                    <a:pt x="442255" y="464505"/>
                  </a:lnTo>
                  <a:lnTo>
                    <a:pt x="430170" y="506775"/>
                  </a:lnTo>
                  <a:lnTo>
                    <a:pt x="422283" y="549214"/>
                  </a:lnTo>
                  <a:lnTo>
                    <a:pt x="418534" y="591673"/>
                  </a:lnTo>
                  <a:lnTo>
                    <a:pt x="418863" y="634002"/>
                  </a:lnTo>
                  <a:lnTo>
                    <a:pt x="423212" y="676052"/>
                  </a:lnTo>
                  <a:lnTo>
                    <a:pt x="431521" y="717673"/>
                  </a:lnTo>
                  <a:lnTo>
                    <a:pt x="443730" y="758716"/>
                  </a:lnTo>
                  <a:lnTo>
                    <a:pt x="459780" y="799032"/>
                  </a:lnTo>
                  <a:lnTo>
                    <a:pt x="479611" y="838470"/>
                  </a:lnTo>
                  <a:lnTo>
                    <a:pt x="503165" y="876881"/>
                  </a:lnTo>
                  <a:lnTo>
                    <a:pt x="530381" y="914116"/>
                  </a:lnTo>
                  <a:lnTo>
                    <a:pt x="561201" y="950026"/>
                  </a:lnTo>
                  <a:lnTo>
                    <a:pt x="595565" y="984460"/>
                  </a:lnTo>
                  <a:lnTo>
                    <a:pt x="633414" y="1017269"/>
                  </a:lnTo>
                  <a:lnTo>
                    <a:pt x="674688" y="1048305"/>
                  </a:lnTo>
                  <a:lnTo>
                    <a:pt x="719327" y="1077416"/>
                  </a:lnTo>
                  <a:lnTo>
                    <a:pt x="761075" y="1101198"/>
                  </a:lnTo>
                  <a:lnTo>
                    <a:pt x="804221" y="1122766"/>
                  </a:lnTo>
                  <a:lnTo>
                    <a:pt x="848628" y="1142130"/>
                  </a:lnTo>
                  <a:lnTo>
                    <a:pt x="894158" y="1159299"/>
                  </a:lnTo>
                  <a:lnTo>
                    <a:pt x="940673" y="1174281"/>
                  </a:lnTo>
                  <a:lnTo>
                    <a:pt x="988033" y="1187087"/>
                  </a:lnTo>
                  <a:lnTo>
                    <a:pt x="1036101" y="1197725"/>
                  </a:lnTo>
                  <a:lnTo>
                    <a:pt x="1084738" y="1206204"/>
                  </a:lnTo>
                  <a:lnTo>
                    <a:pt x="1133807" y="1212533"/>
                  </a:lnTo>
                  <a:lnTo>
                    <a:pt x="1183168" y="1216722"/>
                  </a:lnTo>
                  <a:lnTo>
                    <a:pt x="1232684" y="1218779"/>
                  </a:lnTo>
                  <a:lnTo>
                    <a:pt x="1282216" y="1218713"/>
                  </a:lnTo>
                  <a:lnTo>
                    <a:pt x="1331626" y="1216534"/>
                  </a:lnTo>
                  <a:lnTo>
                    <a:pt x="1380776" y="1212250"/>
                  </a:lnTo>
                  <a:lnTo>
                    <a:pt x="1429527" y="1205871"/>
                  </a:lnTo>
                  <a:lnTo>
                    <a:pt x="1477741" y="1197405"/>
                  </a:lnTo>
                  <a:lnTo>
                    <a:pt x="1525279" y="1186863"/>
                  </a:lnTo>
                  <a:lnTo>
                    <a:pt x="1572004" y="1174252"/>
                  </a:lnTo>
                  <a:lnTo>
                    <a:pt x="1617778" y="1159582"/>
                  </a:lnTo>
                  <a:lnTo>
                    <a:pt x="1662461" y="1142862"/>
                  </a:lnTo>
                  <a:lnTo>
                    <a:pt x="1705915" y="1124100"/>
                  </a:lnTo>
                  <a:lnTo>
                    <a:pt x="1748003" y="1103307"/>
                  </a:lnTo>
                  <a:lnTo>
                    <a:pt x="1788585" y="1080491"/>
                  </a:lnTo>
                  <a:lnTo>
                    <a:pt x="1827525" y="1055662"/>
                  </a:lnTo>
                  <a:lnTo>
                    <a:pt x="1864682" y="1028827"/>
                  </a:lnTo>
                  <a:lnTo>
                    <a:pt x="1899920" y="999997"/>
                  </a:lnTo>
                  <a:lnTo>
                    <a:pt x="1935212" y="967053"/>
                  </a:lnTo>
                  <a:lnTo>
                    <a:pt x="1966933" y="932925"/>
                  </a:lnTo>
                  <a:lnTo>
                    <a:pt x="1995099" y="897740"/>
                  </a:lnTo>
                  <a:lnTo>
                    <a:pt x="2019724" y="861626"/>
                  </a:lnTo>
                  <a:lnTo>
                    <a:pt x="2040826" y="824712"/>
                  </a:lnTo>
                  <a:lnTo>
                    <a:pt x="2058419" y="787124"/>
                  </a:lnTo>
                  <a:lnTo>
                    <a:pt x="2072521" y="748992"/>
                  </a:lnTo>
                  <a:lnTo>
                    <a:pt x="2083148" y="710444"/>
                  </a:lnTo>
                  <a:lnTo>
                    <a:pt x="2090314" y="671606"/>
                  </a:lnTo>
                  <a:lnTo>
                    <a:pt x="2094036" y="632608"/>
                  </a:lnTo>
                  <a:lnTo>
                    <a:pt x="2094331" y="593576"/>
                  </a:lnTo>
                  <a:lnTo>
                    <a:pt x="2091213" y="554640"/>
                  </a:lnTo>
                  <a:lnTo>
                    <a:pt x="2084700" y="515927"/>
                  </a:lnTo>
                  <a:lnTo>
                    <a:pt x="2074807" y="477564"/>
                  </a:lnTo>
                  <a:lnTo>
                    <a:pt x="2061549" y="439681"/>
                  </a:lnTo>
                  <a:lnTo>
                    <a:pt x="2044944" y="402405"/>
                  </a:lnTo>
                  <a:lnTo>
                    <a:pt x="2025007" y="365863"/>
                  </a:lnTo>
                  <a:lnTo>
                    <a:pt x="2001754" y="330185"/>
                  </a:lnTo>
                  <a:lnTo>
                    <a:pt x="1975200" y="295497"/>
                  </a:lnTo>
                  <a:lnTo>
                    <a:pt x="1945363" y="261928"/>
                  </a:lnTo>
                  <a:lnTo>
                    <a:pt x="1912258" y="229606"/>
                  </a:lnTo>
                  <a:lnTo>
                    <a:pt x="1875900" y="198659"/>
                  </a:lnTo>
                  <a:lnTo>
                    <a:pt x="1836307" y="169215"/>
                  </a:lnTo>
                  <a:lnTo>
                    <a:pt x="1793494" y="141401"/>
                  </a:lnTo>
                  <a:lnTo>
                    <a:pt x="1751746" y="117614"/>
                  </a:lnTo>
                  <a:lnTo>
                    <a:pt x="1708600" y="96041"/>
                  </a:lnTo>
                  <a:lnTo>
                    <a:pt x="1664193" y="76672"/>
                  </a:lnTo>
                  <a:lnTo>
                    <a:pt x="1618663" y="59499"/>
                  </a:lnTo>
                  <a:lnTo>
                    <a:pt x="1572148" y="44513"/>
                  </a:lnTo>
                  <a:lnTo>
                    <a:pt x="1524788" y="31704"/>
                  </a:lnTo>
                  <a:lnTo>
                    <a:pt x="1476720" y="21063"/>
                  </a:lnTo>
                  <a:lnTo>
                    <a:pt x="1428083" y="12581"/>
                  </a:lnTo>
                  <a:lnTo>
                    <a:pt x="1379014" y="6249"/>
                  </a:lnTo>
                  <a:lnTo>
                    <a:pt x="1329653" y="2058"/>
                  </a:lnTo>
                  <a:lnTo>
                    <a:pt x="1280137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35750" y="5182565"/>
              <a:ext cx="2094864" cy="1219200"/>
            </a:xfrm>
            <a:custGeom>
              <a:avLst/>
              <a:gdLst/>
              <a:ahLst/>
              <a:cxnLst/>
              <a:rect l="l" t="t" r="r" b="b"/>
              <a:pathLst>
                <a:path w="2094865" h="1219200">
                  <a:moveTo>
                    <a:pt x="0" y="106095"/>
                  </a:moveTo>
                  <a:lnTo>
                    <a:pt x="612901" y="218744"/>
                  </a:lnTo>
                  <a:lnTo>
                    <a:pt x="648139" y="189918"/>
                  </a:lnTo>
                  <a:lnTo>
                    <a:pt x="685296" y="163087"/>
                  </a:lnTo>
                  <a:lnTo>
                    <a:pt x="724236" y="138261"/>
                  </a:lnTo>
                  <a:lnTo>
                    <a:pt x="764818" y="115448"/>
                  </a:lnTo>
                  <a:lnTo>
                    <a:pt x="806906" y="94658"/>
                  </a:lnTo>
                  <a:lnTo>
                    <a:pt x="850360" y="75899"/>
                  </a:lnTo>
                  <a:lnTo>
                    <a:pt x="895043" y="59181"/>
                  </a:lnTo>
                  <a:lnTo>
                    <a:pt x="940817" y="44513"/>
                  </a:lnTo>
                  <a:lnTo>
                    <a:pt x="987542" y="31904"/>
                  </a:lnTo>
                  <a:lnTo>
                    <a:pt x="1035080" y="21364"/>
                  </a:lnTo>
                  <a:lnTo>
                    <a:pt x="1083294" y="12900"/>
                  </a:lnTo>
                  <a:lnTo>
                    <a:pt x="1132045" y="6523"/>
                  </a:lnTo>
                  <a:lnTo>
                    <a:pt x="1181195" y="2241"/>
                  </a:lnTo>
                  <a:lnTo>
                    <a:pt x="1230605" y="63"/>
                  </a:lnTo>
                  <a:lnTo>
                    <a:pt x="1280137" y="0"/>
                  </a:lnTo>
                  <a:lnTo>
                    <a:pt x="1329653" y="2058"/>
                  </a:lnTo>
                  <a:lnTo>
                    <a:pt x="1379014" y="6249"/>
                  </a:lnTo>
                  <a:lnTo>
                    <a:pt x="1428083" y="12581"/>
                  </a:lnTo>
                  <a:lnTo>
                    <a:pt x="1476720" y="21063"/>
                  </a:lnTo>
                  <a:lnTo>
                    <a:pt x="1524788" y="31704"/>
                  </a:lnTo>
                  <a:lnTo>
                    <a:pt x="1572148" y="44513"/>
                  </a:lnTo>
                  <a:lnTo>
                    <a:pt x="1618663" y="59499"/>
                  </a:lnTo>
                  <a:lnTo>
                    <a:pt x="1664193" y="76672"/>
                  </a:lnTo>
                  <a:lnTo>
                    <a:pt x="1708600" y="96041"/>
                  </a:lnTo>
                  <a:lnTo>
                    <a:pt x="1751746" y="117614"/>
                  </a:lnTo>
                  <a:lnTo>
                    <a:pt x="1793494" y="141401"/>
                  </a:lnTo>
                  <a:lnTo>
                    <a:pt x="1836307" y="169215"/>
                  </a:lnTo>
                  <a:lnTo>
                    <a:pt x="1875900" y="198659"/>
                  </a:lnTo>
                  <a:lnTo>
                    <a:pt x="1912258" y="229606"/>
                  </a:lnTo>
                  <a:lnTo>
                    <a:pt x="1945363" y="261928"/>
                  </a:lnTo>
                  <a:lnTo>
                    <a:pt x="1975200" y="295497"/>
                  </a:lnTo>
                  <a:lnTo>
                    <a:pt x="2001754" y="330185"/>
                  </a:lnTo>
                  <a:lnTo>
                    <a:pt x="2025007" y="365863"/>
                  </a:lnTo>
                  <a:lnTo>
                    <a:pt x="2044944" y="402405"/>
                  </a:lnTo>
                  <a:lnTo>
                    <a:pt x="2061549" y="439681"/>
                  </a:lnTo>
                  <a:lnTo>
                    <a:pt x="2074807" y="477564"/>
                  </a:lnTo>
                  <a:lnTo>
                    <a:pt x="2084700" y="515927"/>
                  </a:lnTo>
                  <a:lnTo>
                    <a:pt x="2091213" y="554640"/>
                  </a:lnTo>
                  <a:lnTo>
                    <a:pt x="2094331" y="593576"/>
                  </a:lnTo>
                  <a:lnTo>
                    <a:pt x="2094036" y="632608"/>
                  </a:lnTo>
                  <a:lnTo>
                    <a:pt x="2090314" y="671606"/>
                  </a:lnTo>
                  <a:lnTo>
                    <a:pt x="2083148" y="710444"/>
                  </a:lnTo>
                  <a:lnTo>
                    <a:pt x="2072521" y="748992"/>
                  </a:lnTo>
                  <a:lnTo>
                    <a:pt x="2058419" y="787124"/>
                  </a:lnTo>
                  <a:lnTo>
                    <a:pt x="2040826" y="824712"/>
                  </a:lnTo>
                  <a:lnTo>
                    <a:pt x="2019724" y="861626"/>
                  </a:lnTo>
                  <a:lnTo>
                    <a:pt x="1995099" y="897740"/>
                  </a:lnTo>
                  <a:lnTo>
                    <a:pt x="1966933" y="932925"/>
                  </a:lnTo>
                  <a:lnTo>
                    <a:pt x="1935212" y="967053"/>
                  </a:lnTo>
                  <a:lnTo>
                    <a:pt x="1899920" y="999997"/>
                  </a:lnTo>
                  <a:lnTo>
                    <a:pt x="1864682" y="1028827"/>
                  </a:lnTo>
                  <a:lnTo>
                    <a:pt x="1827525" y="1055662"/>
                  </a:lnTo>
                  <a:lnTo>
                    <a:pt x="1788585" y="1080491"/>
                  </a:lnTo>
                  <a:lnTo>
                    <a:pt x="1748003" y="1103307"/>
                  </a:lnTo>
                  <a:lnTo>
                    <a:pt x="1705915" y="1124100"/>
                  </a:lnTo>
                  <a:lnTo>
                    <a:pt x="1662461" y="1142862"/>
                  </a:lnTo>
                  <a:lnTo>
                    <a:pt x="1617778" y="1159582"/>
                  </a:lnTo>
                  <a:lnTo>
                    <a:pt x="1572004" y="1174252"/>
                  </a:lnTo>
                  <a:lnTo>
                    <a:pt x="1525279" y="1186863"/>
                  </a:lnTo>
                  <a:lnTo>
                    <a:pt x="1477741" y="1197405"/>
                  </a:lnTo>
                  <a:lnTo>
                    <a:pt x="1429527" y="1205871"/>
                  </a:lnTo>
                  <a:lnTo>
                    <a:pt x="1380776" y="1212250"/>
                  </a:lnTo>
                  <a:lnTo>
                    <a:pt x="1331626" y="1216534"/>
                  </a:lnTo>
                  <a:lnTo>
                    <a:pt x="1282216" y="1218713"/>
                  </a:lnTo>
                  <a:lnTo>
                    <a:pt x="1232684" y="1218779"/>
                  </a:lnTo>
                  <a:lnTo>
                    <a:pt x="1183168" y="1216722"/>
                  </a:lnTo>
                  <a:lnTo>
                    <a:pt x="1133807" y="1212533"/>
                  </a:lnTo>
                  <a:lnTo>
                    <a:pt x="1084738" y="1206204"/>
                  </a:lnTo>
                  <a:lnTo>
                    <a:pt x="1036101" y="1197725"/>
                  </a:lnTo>
                  <a:lnTo>
                    <a:pt x="988033" y="1187087"/>
                  </a:lnTo>
                  <a:lnTo>
                    <a:pt x="940673" y="1174281"/>
                  </a:lnTo>
                  <a:lnTo>
                    <a:pt x="894158" y="1159299"/>
                  </a:lnTo>
                  <a:lnTo>
                    <a:pt x="848628" y="1142130"/>
                  </a:lnTo>
                  <a:lnTo>
                    <a:pt x="804221" y="1122766"/>
                  </a:lnTo>
                  <a:lnTo>
                    <a:pt x="761075" y="1101198"/>
                  </a:lnTo>
                  <a:lnTo>
                    <a:pt x="719327" y="1077416"/>
                  </a:lnTo>
                  <a:lnTo>
                    <a:pt x="674688" y="1048305"/>
                  </a:lnTo>
                  <a:lnTo>
                    <a:pt x="633414" y="1017269"/>
                  </a:lnTo>
                  <a:lnTo>
                    <a:pt x="595565" y="984460"/>
                  </a:lnTo>
                  <a:lnTo>
                    <a:pt x="561201" y="950026"/>
                  </a:lnTo>
                  <a:lnTo>
                    <a:pt x="530381" y="914116"/>
                  </a:lnTo>
                  <a:lnTo>
                    <a:pt x="503165" y="876881"/>
                  </a:lnTo>
                  <a:lnTo>
                    <a:pt x="479611" y="838470"/>
                  </a:lnTo>
                  <a:lnTo>
                    <a:pt x="459780" y="799032"/>
                  </a:lnTo>
                  <a:lnTo>
                    <a:pt x="443730" y="758716"/>
                  </a:lnTo>
                  <a:lnTo>
                    <a:pt x="431521" y="717673"/>
                  </a:lnTo>
                  <a:lnTo>
                    <a:pt x="423212" y="676052"/>
                  </a:lnTo>
                  <a:lnTo>
                    <a:pt x="418863" y="634002"/>
                  </a:lnTo>
                  <a:lnTo>
                    <a:pt x="418534" y="591673"/>
                  </a:lnTo>
                  <a:lnTo>
                    <a:pt x="422283" y="549214"/>
                  </a:lnTo>
                  <a:lnTo>
                    <a:pt x="430170" y="506775"/>
                  </a:lnTo>
                  <a:lnTo>
                    <a:pt x="442255" y="464505"/>
                  </a:lnTo>
                  <a:lnTo>
                    <a:pt x="458597" y="422554"/>
                  </a:lnTo>
                  <a:lnTo>
                    <a:pt x="0" y="106095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07783" y="5498083"/>
            <a:ext cx="96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ự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 thi </a:t>
            </a:r>
            <a:r>
              <a:rPr sz="1800" spc="-4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8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8175" marR="5080" indent="-26034">
              <a:lnSpc>
                <a:spcPct val="100000"/>
              </a:lnSpc>
              <a:spcBef>
                <a:spcPts val="105"/>
              </a:spcBef>
            </a:pPr>
            <a:r>
              <a:rPr dirty="0"/>
              <a:t>Tính</a:t>
            </a:r>
            <a:r>
              <a:rPr spc="-30" dirty="0"/>
              <a:t> </a:t>
            </a:r>
            <a:r>
              <a:rPr dirty="0"/>
              <a:t>ch</a:t>
            </a:r>
            <a:r>
              <a:rPr dirty="0">
                <a:latin typeface="Cambria"/>
                <a:cs typeface="Cambria"/>
              </a:rPr>
              <a:t>ấ</a:t>
            </a:r>
            <a:r>
              <a:rPr dirty="0"/>
              <a:t>t</a:t>
            </a:r>
            <a:r>
              <a:rPr spc="-20" dirty="0"/>
              <a:t> </a:t>
            </a:r>
            <a:r>
              <a:rPr dirty="0"/>
              <a:t>c</a:t>
            </a:r>
            <a:r>
              <a:rPr dirty="0">
                <a:latin typeface="Cambria"/>
                <a:cs typeface="Cambria"/>
              </a:rPr>
              <a:t>ủ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thông</a:t>
            </a:r>
            <a:r>
              <a:rPr spc="-15" dirty="0"/>
              <a:t> </a:t>
            </a:r>
            <a:r>
              <a:rPr spc="-5" dirty="0"/>
              <a:t>tin </a:t>
            </a:r>
            <a:r>
              <a:rPr spc="-795" dirty="0"/>
              <a:t> </a:t>
            </a:r>
            <a:r>
              <a:rPr spc="-5" dirty="0"/>
              <a:t>theo</a:t>
            </a:r>
            <a:r>
              <a:rPr spc="-30" dirty="0"/>
              <a:t> </a:t>
            </a:r>
            <a:r>
              <a:rPr spc="5" dirty="0"/>
              <a:t>m</a:t>
            </a:r>
            <a:r>
              <a:rPr spc="5" dirty="0">
                <a:latin typeface="Cambria"/>
                <a:cs typeface="Cambria"/>
              </a:rPr>
              <a:t>ứ</a:t>
            </a:r>
            <a:r>
              <a:rPr spc="5" dirty="0"/>
              <a:t>c</a:t>
            </a:r>
            <a:r>
              <a:rPr spc="-20" dirty="0"/>
              <a:t> </a:t>
            </a:r>
            <a:r>
              <a:rPr spc="-5" dirty="0"/>
              <a:t>ra</a:t>
            </a:r>
            <a:r>
              <a:rPr spc="-30" dirty="0"/>
              <a:t> </a:t>
            </a:r>
            <a:r>
              <a:rPr dirty="0"/>
              <a:t>quy</a:t>
            </a:r>
            <a:r>
              <a:rPr dirty="0">
                <a:latin typeface="Cambria"/>
                <a:cs typeface="Cambria"/>
              </a:rPr>
              <a:t>ế</a:t>
            </a:r>
            <a:r>
              <a:rPr dirty="0"/>
              <a:t>t</a:t>
            </a:r>
            <a:r>
              <a:rPr spc="-20" dirty="0"/>
              <a:t> </a:t>
            </a:r>
            <a:r>
              <a:rPr dirty="0">
                <a:latin typeface="Arial"/>
                <a:cs typeface="Arial"/>
              </a:rPr>
              <a:t>định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275" y="1520825"/>
          <a:ext cx="8517255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Đ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ặ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ng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Tác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nghi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thu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ậ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ược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xu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Đ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ề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đặn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ặ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9095">
                        <a:lnSpc>
                          <a:spcPct val="998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Ph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 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ớ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là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th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ường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kỳ,</a:t>
                      </a:r>
                      <a:r>
                        <a:rPr sz="2000" spc="4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đều </a:t>
                      </a:r>
                      <a:r>
                        <a:rPr sz="2000" spc="-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đặn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8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Sau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kỳ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dài,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trong</a:t>
                      </a:r>
                      <a:r>
                        <a:rPr sz="20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ường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ợ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đặc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bi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Tính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độc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ậ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20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a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k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ước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được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7970">
                        <a:lnSpc>
                          <a:spcPct val="100299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oán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ơ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,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có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thông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tin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t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ờ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496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 không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ước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được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Th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ờ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ể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m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41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Quá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kh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ứ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lai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ự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đ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oán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cho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ươ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lai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là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chính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0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ts val="239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p,</a:t>
                      </a:r>
                      <a:r>
                        <a:rPr sz="20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ố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kê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0835">
                        <a:lnSpc>
                          <a:spcPts val="239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r>
                        <a:rPr sz="20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p,</a:t>
                      </a:r>
                      <a:r>
                        <a:rPr sz="20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khái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quát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0075">
              <a:lnSpc>
                <a:spcPct val="100000"/>
              </a:lnSpc>
              <a:spcBef>
                <a:spcPts val="105"/>
              </a:spcBef>
            </a:pPr>
            <a:r>
              <a:rPr dirty="0"/>
              <a:t>Tính ch</a:t>
            </a:r>
            <a:r>
              <a:rPr dirty="0">
                <a:latin typeface="Cambria"/>
                <a:cs typeface="Cambria"/>
              </a:rPr>
              <a:t>ấ</a:t>
            </a:r>
            <a:r>
              <a:rPr dirty="0"/>
              <a:t>t c</a:t>
            </a:r>
            <a:r>
              <a:rPr dirty="0">
                <a:latin typeface="Cambria"/>
                <a:cs typeface="Cambria"/>
              </a:rPr>
              <a:t>ủ</a:t>
            </a:r>
            <a:r>
              <a:rPr dirty="0"/>
              <a:t>a </a:t>
            </a:r>
            <a:r>
              <a:rPr spc="-5" dirty="0"/>
              <a:t>thông tin </a:t>
            </a:r>
            <a:r>
              <a:rPr dirty="0"/>
              <a:t> </a:t>
            </a:r>
            <a:r>
              <a:rPr spc="-5" dirty="0"/>
              <a:t>theo</a:t>
            </a:r>
            <a:r>
              <a:rPr spc="-25" dirty="0"/>
              <a:t> </a:t>
            </a:r>
            <a:r>
              <a:rPr spc="5" dirty="0"/>
              <a:t>m</a:t>
            </a:r>
            <a:r>
              <a:rPr spc="5" dirty="0">
                <a:latin typeface="Cambria"/>
                <a:cs typeface="Cambria"/>
              </a:rPr>
              <a:t>ứ</a:t>
            </a:r>
            <a:r>
              <a:rPr spc="5" dirty="0"/>
              <a:t>c</a:t>
            </a:r>
            <a:r>
              <a:rPr spc="-10" dirty="0"/>
              <a:t> </a:t>
            </a:r>
            <a:r>
              <a:rPr spc="-5" dirty="0"/>
              <a:t>ra</a:t>
            </a:r>
            <a:r>
              <a:rPr spc="-20" dirty="0"/>
              <a:t> </a:t>
            </a:r>
            <a:r>
              <a:rPr dirty="0"/>
              <a:t>quy</a:t>
            </a:r>
            <a:r>
              <a:rPr dirty="0">
                <a:latin typeface="Cambria"/>
                <a:cs typeface="Cambria"/>
              </a:rPr>
              <a:t>ế</a:t>
            </a:r>
            <a:r>
              <a:rPr dirty="0"/>
              <a:t>t</a:t>
            </a:r>
            <a:r>
              <a:rPr spc="-15" dirty="0"/>
              <a:t> </a:t>
            </a:r>
            <a:r>
              <a:rPr dirty="0">
                <a:latin typeface="Arial"/>
                <a:cs typeface="Arial"/>
              </a:rPr>
              <a:t>định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5" dirty="0"/>
              <a:t>(ti</a:t>
            </a:r>
            <a:r>
              <a:rPr spc="-5" dirty="0">
                <a:latin typeface="Cambria"/>
                <a:cs typeface="Cambria"/>
              </a:rPr>
              <a:t>ế</a:t>
            </a:r>
            <a:r>
              <a:rPr spc="-5" dirty="0"/>
              <a:t>p)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5275" y="1520825"/>
          <a:ext cx="8517255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Đ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ặ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tr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ng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Tác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nghi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thu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ậ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ược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Ngu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ồ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Trong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Trong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và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ngoài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Ngoài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ổ</a:t>
                      </a:r>
                      <a:r>
                        <a:rPr sz="20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ứ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spc="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là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Tính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4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trúc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trúc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cao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668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ế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 có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spc="5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spc="5" dirty="0">
                          <a:latin typeface="Georgia"/>
                          <a:cs typeface="Georgia"/>
                        </a:rPr>
                        <a:t>u </a:t>
                      </a:r>
                      <a:r>
                        <a:rPr sz="20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trúc,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sô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phi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u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trúc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Phi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trúc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cao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Đ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chính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xác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chính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xác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16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20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ố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ữ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li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có </a:t>
                      </a:r>
                      <a:r>
                        <a:rPr sz="2000" spc="-4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tính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quan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Mang</a:t>
                      </a:r>
                      <a:r>
                        <a:rPr sz="2000" spc="4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nhi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ề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u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tính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ủ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quan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Cán</a:t>
                      </a:r>
                      <a:r>
                        <a:rPr sz="20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ử</a:t>
                      </a:r>
                      <a:r>
                        <a:rPr sz="20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ng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95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Giám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sát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ho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ạ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</a:t>
                      </a:r>
                      <a:endParaRPr sz="20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ts val="239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động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tác</a:t>
                      </a:r>
                      <a:r>
                        <a:rPr sz="20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nghi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ệ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p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7505">
                        <a:lnSpc>
                          <a:spcPts val="2390"/>
                        </a:lnSpc>
                        <a:spcBef>
                          <a:spcPts val="400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Cán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lý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trung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gian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8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Georgia"/>
                          <a:cs typeface="Georgia"/>
                        </a:rPr>
                        <a:t>Cán</a:t>
                      </a:r>
                      <a:r>
                        <a:rPr sz="20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ộ</a:t>
                      </a:r>
                      <a:r>
                        <a:rPr sz="20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qu</a:t>
                      </a:r>
                      <a:r>
                        <a:rPr sz="2000" spc="-5" dirty="0">
                          <a:latin typeface="Cambria"/>
                          <a:cs typeface="Cambria"/>
                        </a:rPr>
                        <a:t>ả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n lý </a:t>
                      </a:r>
                      <a:r>
                        <a:rPr sz="2000" spc="-4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2000" dirty="0">
                          <a:latin typeface="Cambria"/>
                          <a:cs typeface="Cambria"/>
                        </a:rPr>
                        <a:t>ấ</a:t>
                      </a:r>
                      <a:r>
                        <a:rPr sz="20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20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000" spc="-5" dirty="0">
                          <a:latin typeface="Georgia"/>
                          <a:cs typeface="Georgia"/>
                        </a:rPr>
                        <a:t>cao</a:t>
                      </a:r>
                      <a:endParaRPr sz="20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34" y="92151"/>
            <a:ext cx="66408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0" dirty="0"/>
              <a:t> </a:t>
            </a:r>
            <a:r>
              <a:rPr dirty="0">
                <a:latin typeface="Arial"/>
                <a:cs typeface="Arial"/>
              </a:rPr>
              <a:t>đầu</a:t>
            </a:r>
            <a:r>
              <a:rPr spc="-95" dirty="0">
                <a:latin typeface="Arial"/>
                <a:cs typeface="Arial"/>
              </a:rPr>
              <a:t> </a:t>
            </a:r>
            <a:r>
              <a:rPr dirty="0"/>
              <a:t>m</a:t>
            </a:r>
            <a:r>
              <a:rPr dirty="0">
                <a:latin typeface="Cambria"/>
                <a:cs typeface="Cambria"/>
              </a:rPr>
              <a:t>ố</a:t>
            </a:r>
            <a:r>
              <a:rPr dirty="0"/>
              <a:t>i</a:t>
            </a:r>
            <a:r>
              <a:rPr spc="-10" dirty="0"/>
              <a:t> </a:t>
            </a:r>
            <a:r>
              <a:rPr spc="-5" dirty="0"/>
              <a:t>thông</a:t>
            </a:r>
            <a:r>
              <a:rPr spc="5" dirty="0"/>
              <a:t> </a:t>
            </a:r>
            <a:r>
              <a:rPr spc="-5" dirty="0"/>
              <a:t>tin</a:t>
            </a:r>
            <a:r>
              <a:rPr spc="10" dirty="0"/>
              <a:t> </a:t>
            </a:r>
            <a:r>
              <a:rPr dirty="0"/>
              <a:t>bên</a:t>
            </a:r>
            <a:r>
              <a:rPr spc="-25" dirty="0"/>
              <a:t> </a:t>
            </a:r>
            <a:r>
              <a:rPr dirty="0"/>
              <a:t>ngoài</a:t>
            </a:r>
          </a:p>
          <a:p>
            <a:pPr algn="ctr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đối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5" dirty="0"/>
              <a:t>v</a:t>
            </a:r>
            <a:r>
              <a:rPr spc="-5" dirty="0">
                <a:latin typeface="Cambria"/>
                <a:cs typeface="Cambria"/>
              </a:rPr>
              <a:t>ớ</a:t>
            </a:r>
            <a:r>
              <a:rPr spc="-5" dirty="0"/>
              <a:t>i t</a:t>
            </a:r>
            <a:r>
              <a:rPr spc="-5" dirty="0">
                <a:latin typeface="Cambria"/>
                <a:cs typeface="Cambria"/>
              </a:rPr>
              <a:t>ổ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spc="-5" dirty="0"/>
              <a:t>ch</a:t>
            </a:r>
            <a:r>
              <a:rPr spc="-5" dirty="0">
                <a:latin typeface="Cambria"/>
                <a:cs typeface="Cambria"/>
              </a:rPr>
              <a:t>ứ</a:t>
            </a:r>
            <a:r>
              <a:rPr spc="-5" dirty="0"/>
              <a:t>c</a:t>
            </a:r>
            <a:r>
              <a:rPr spc="-20" dirty="0"/>
              <a:t> </a:t>
            </a:r>
            <a:r>
              <a:rPr spc="-5" dirty="0"/>
              <a:t>doanh</a:t>
            </a:r>
            <a:r>
              <a:rPr spc="15" dirty="0"/>
              <a:t> </a:t>
            </a:r>
            <a:r>
              <a:rPr spc="-5" dirty="0"/>
              <a:t>nghi</a:t>
            </a:r>
            <a:r>
              <a:rPr spc="-5" dirty="0">
                <a:latin typeface="Cambria"/>
                <a:cs typeface="Cambria"/>
              </a:rPr>
              <a:t>ệ</a:t>
            </a:r>
            <a:r>
              <a:rPr spc="-5" dirty="0"/>
              <a:t>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1361" y="3042666"/>
            <a:ext cx="2895600" cy="2707005"/>
            <a:chOff x="991361" y="3042666"/>
            <a:chExt cx="2895600" cy="2707005"/>
          </a:xfrm>
        </p:grpSpPr>
        <p:sp>
          <p:nvSpPr>
            <p:cNvPr id="4" name="object 4"/>
            <p:cNvSpPr/>
            <p:nvPr/>
          </p:nvSpPr>
          <p:spPr>
            <a:xfrm>
              <a:off x="991361" y="3042666"/>
              <a:ext cx="2895600" cy="2707005"/>
            </a:xfrm>
            <a:custGeom>
              <a:avLst/>
              <a:gdLst/>
              <a:ahLst/>
              <a:cxnLst/>
              <a:rect l="l" t="t" r="r" b="b"/>
              <a:pathLst>
                <a:path w="2895600" h="2707004">
                  <a:moveTo>
                    <a:pt x="2895600" y="0"/>
                  </a:moveTo>
                  <a:lnTo>
                    <a:pt x="0" y="0"/>
                  </a:lnTo>
                  <a:lnTo>
                    <a:pt x="0" y="2706624"/>
                  </a:lnTo>
                  <a:lnTo>
                    <a:pt x="2895600" y="2706624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E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7893" y="3697986"/>
              <a:ext cx="2057400" cy="736600"/>
            </a:xfrm>
            <a:custGeom>
              <a:avLst/>
              <a:gdLst/>
              <a:ahLst/>
              <a:cxnLst/>
              <a:rect l="l" t="t" r="r" b="b"/>
              <a:pathLst>
                <a:path w="2057400" h="736600">
                  <a:moveTo>
                    <a:pt x="2057400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2057400" y="736092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7893" y="3697986"/>
              <a:ext cx="2057400" cy="736600"/>
            </a:xfrm>
            <a:custGeom>
              <a:avLst/>
              <a:gdLst/>
              <a:ahLst/>
              <a:cxnLst/>
              <a:rect l="l" t="t" r="r" b="b"/>
              <a:pathLst>
                <a:path w="2057400" h="736600">
                  <a:moveTo>
                    <a:pt x="0" y="736092"/>
                  </a:moveTo>
                  <a:lnTo>
                    <a:pt x="2057400" y="736092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7893" y="4761738"/>
              <a:ext cx="2030095" cy="737870"/>
            </a:xfrm>
            <a:custGeom>
              <a:avLst/>
              <a:gdLst/>
              <a:ahLst/>
              <a:cxnLst/>
              <a:rect l="l" t="t" r="r" b="b"/>
              <a:pathLst>
                <a:path w="2030095" h="737870">
                  <a:moveTo>
                    <a:pt x="2029968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2029968" y="737616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7893" y="4761738"/>
              <a:ext cx="2030095" cy="737870"/>
            </a:xfrm>
            <a:custGeom>
              <a:avLst/>
              <a:gdLst/>
              <a:ahLst/>
              <a:cxnLst/>
              <a:rect l="l" t="t" r="r" b="b"/>
              <a:pathLst>
                <a:path w="2030095" h="737870">
                  <a:moveTo>
                    <a:pt x="0" y="737616"/>
                  </a:moveTo>
                  <a:lnTo>
                    <a:pt x="2029968" y="737616"/>
                  </a:lnTo>
                  <a:lnTo>
                    <a:pt x="2029968" y="0"/>
                  </a:lnTo>
                  <a:lnTo>
                    <a:pt x="0" y="0"/>
                  </a:lnTo>
                  <a:lnTo>
                    <a:pt x="0" y="737616"/>
                  </a:lnTo>
                  <a:close/>
                </a:path>
              </a:pathLst>
            </a:custGeom>
            <a:ln w="10667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1361" y="3042666"/>
            <a:ext cx="2895600" cy="2707005"/>
          </a:xfrm>
          <a:prstGeom prst="rect">
            <a:avLst/>
          </a:prstGeom>
          <a:ln w="10668">
            <a:solidFill>
              <a:srgbClr val="99463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DOANH</a:t>
            </a:r>
            <a:r>
              <a:rPr sz="1800" spc="-9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NGHI</a:t>
            </a:r>
            <a:r>
              <a:rPr sz="1800" spc="-5" dirty="0">
                <a:solidFill>
                  <a:srgbClr val="006FC0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006FC0"/>
                </a:solidFill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Georgia"/>
              <a:cs typeface="Georgia"/>
            </a:endParaRPr>
          </a:p>
          <a:p>
            <a:pPr marL="6083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th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ố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ng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lý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00">
              <a:latin typeface="Georgia"/>
              <a:cs typeface="Georgia"/>
            </a:endParaRPr>
          </a:p>
          <a:p>
            <a:pPr marL="579120">
              <a:lnSpc>
                <a:spcPct val="100000"/>
              </a:lnSpc>
              <a:spcBef>
                <a:spcPts val="1455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Đ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ố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ượng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lý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0600" y="1400492"/>
            <a:ext cx="2896235" cy="3612515"/>
            <a:chOff x="990600" y="1400492"/>
            <a:chExt cx="2896235" cy="3612515"/>
          </a:xfrm>
        </p:grpSpPr>
        <p:sp>
          <p:nvSpPr>
            <p:cNvPr id="11" name="object 11"/>
            <p:cNvSpPr/>
            <p:nvPr/>
          </p:nvSpPr>
          <p:spPr>
            <a:xfrm>
              <a:off x="1143000" y="4270247"/>
              <a:ext cx="295275" cy="737870"/>
            </a:xfrm>
            <a:custGeom>
              <a:avLst/>
              <a:gdLst/>
              <a:ahLst/>
              <a:cxnLst/>
              <a:rect l="l" t="t" r="r" b="b"/>
              <a:pathLst>
                <a:path w="295275" h="737870">
                  <a:moveTo>
                    <a:pt x="294766" y="737615"/>
                  </a:moveTo>
                  <a:lnTo>
                    <a:pt x="0" y="737615"/>
                  </a:lnTo>
                </a:path>
                <a:path w="295275" h="737870">
                  <a:moveTo>
                    <a:pt x="0" y="737107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3000" y="4218559"/>
              <a:ext cx="295275" cy="103505"/>
            </a:xfrm>
            <a:custGeom>
              <a:avLst/>
              <a:gdLst/>
              <a:ahLst/>
              <a:cxnLst/>
              <a:rect l="l" t="t" r="r" b="b"/>
              <a:pathLst>
                <a:path w="295275" h="103504">
                  <a:moveTo>
                    <a:pt x="269657" y="51689"/>
                  </a:moveTo>
                  <a:lnTo>
                    <a:pt x="199771" y="92456"/>
                  </a:lnTo>
                  <a:lnTo>
                    <a:pt x="198755" y="96266"/>
                  </a:lnTo>
                  <a:lnTo>
                    <a:pt x="202311" y="102362"/>
                  </a:lnTo>
                  <a:lnTo>
                    <a:pt x="206121" y="103378"/>
                  </a:lnTo>
                  <a:lnTo>
                    <a:pt x="283876" y="58039"/>
                  </a:lnTo>
                  <a:lnTo>
                    <a:pt x="282194" y="58039"/>
                  </a:lnTo>
                  <a:lnTo>
                    <a:pt x="282194" y="57150"/>
                  </a:lnTo>
                  <a:lnTo>
                    <a:pt x="279019" y="57150"/>
                  </a:lnTo>
                  <a:lnTo>
                    <a:pt x="269657" y="51689"/>
                  </a:lnTo>
                  <a:close/>
                </a:path>
                <a:path w="295275" h="103504">
                  <a:moveTo>
                    <a:pt x="258771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258771" y="58039"/>
                  </a:lnTo>
                  <a:lnTo>
                    <a:pt x="269657" y="51689"/>
                  </a:lnTo>
                  <a:lnTo>
                    <a:pt x="258771" y="45339"/>
                  </a:lnTo>
                  <a:close/>
                </a:path>
                <a:path w="295275" h="103504">
                  <a:moveTo>
                    <a:pt x="283876" y="45339"/>
                  </a:moveTo>
                  <a:lnTo>
                    <a:pt x="282194" y="45339"/>
                  </a:lnTo>
                  <a:lnTo>
                    <a:pt x="282194" y="58039"/>
                  </a:lnTo>
                  <a:lnTo>
                    <a:pt x="283876" y="58039"/>
                  </a:lnTo>
                  <a:lnTo>
                    <a:pt x="294766" y="51689"/>
                  </a:lnTo>
                  <a:lnTo>
                    <a:pt x="283876" y="45339"/>
                  </a:lnTo>
                  <a:close/>
                </a:path>
                <a:path w="295275" h="103504">
                  <a:moveTo>
                    <a:pt x="279019" y="46228"/>
                  </a:moveTo>
                  <a:lnTo>
                    <a:pt x="269657" y="51689"/>
                  </a:lnTo>
                  <a:lnTo>
                    <a:pt x="279019" y="57150"/>
                  </a:lnTo>
                  <a:lnTo>
                    <a:pt x="279019" y="46228"/>
                  </a:lnTo>
                  <a:close/>
                </a:path>
                <a:path w="295275" h="103504">
                  <a:moveTo>
                    <a:pt x="282194" y="46228"/>
                  </a:moveTo>
                  <a:lnTo>
                    <a:pt x="279019" y="46228"/>
                  </a:lnTo>
                  <a:lnTo>
                    <a:pt x="279019" y="57150"/>
                  </a:lnTo>
                  <a:lnTo>
                    <a:pt x="282194" y="57150"/>
                  </a:lnTo>
                  <a:lnTo>
                    <a:pt x="282194" y="46228"/>
                  </a:lnTo>
                  <a:close/>
                </a:path>
                <a:path w="295275" h="103504">
                  <a:moveTo>
                    <a:pt x="206121" y="0"/>
                  </a:moveTo>
                  <a:lnTo>
                    <a:pt x="202311" y="1016"/>
                  </a:lnTo>
                  <a:lnTo>
                    <a:pt x="198755" y="7112"/>
                  </a:lnTo>
                  <a:lnTo>
                    <a:pt x="199771" y="10922"/>
                  </a:lnTo>
                  <a:lnTo>
                    <a:pt x="269657" y="51689"/>
                  </a:lnTo>
                  <a:lnTo>
                    <a:pt x="279019" y="46228"/>
                  </a:lnTo>
                  <a:lnTo>
                    <a:pt x="282194" y="46228"/>
                  </a:lnTo>
                  <a:lnTo>
                    <a:pt x="282194" y="45339"/>
                  </a:lnTo>
                  <a:lnTo>
                    <a:pt x="283876" y="45339"/>
                  </a:lnTo>
                  <a:lnTo>
                    <a:pt x="2061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4532" y="4187952"/>
              <a:ext cx="295910" cy="737235"/>
            </a:xfrm>
            <a:custGeom>
              <a:avLst/>
              <a:gdLst/>
              <a:ahLst/>
              <a:cxnLst/>
              <a:rect l="l" t="t" r="r" b="b"/>
              <a:pathLst>
                <a:path w="295910" h="737235">
                  <a:moveTo>
                    <a:pt x="294766" y="0"/>
                  </a:moveTo>
                  <a:lnTo>
                    <a:pt x="0" y="0"/>
                  </a:lnTo>
                </a:path>
                <a:path w="295910" h="737235">
                  <a:moveTo>
                    <a:pt x="295655" y="737108"/>
                  </a:moveTo>
                  <a:lnTo>
                    <a:pt x="295655" y="0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600" y="3871086"/>
              <a:ext cx="2896235" cy="1106170"/>
            </a:xfrm>
            <a:custGeom>
              <a:avLst/>
              <a:gdLst/>
              <a:ahLst/>
              <a:cxnLst/>
              <a:rect l="l" t="t" r="r" b="b"/>
              <a:pathLst>
                <a:path w="2896235" h="1106170">
                  <a:moveTo>
                    <a:pt x="447167" y="71501"/>
                  </a:moveTo>
                  <a:lnTo>
                    <a:pt x="436270" y="65151"/>
                  </a:lnTo>
                  <a:lnTo>
                    <a:pt x="358521" y="19812"/>
                  </a:lnTo>
                  <a:lnTo>
                    <a:pt x="354711" y="20828"/>
                  </a:lnTo>
                  <a:lnTo>
                    <a:pt x="351155" y="26924"/>
                  </a:lnTo>
                  <a:lnTo>
                    <a:pt x="352171" y="30734"/>
                  </a:lnTo>
                  <a:lnTo>
                    <a:pt x="411149" y="65151"/>
                  </a:lnTo>
                  <a:lnTo>
                    <a:pt x="0" y="65151"/>
                  </a:lnTo>
                  <a:lnTo>
                    <a:pt x="0" y="77851"/>
                  </a:lnTo>
                  <a:lnTo>
                    <a:pt x="411149" y="77851"/>
                  </a:lnTo>
                  <a:lnTo>
                    <a:pt x="352171" y="112268"/>
                  </a:lnTo>
                  <a:lnTo>
                    <a:pt x="351155" y="116078"/>
                  </a:lnTo>
                  <a:lnTo>
                    <a:pt x="354711" y="122174"/>
                  </a:lnTo>
                  <a:lnTo>
                    <a:pt x="358521" y="123190"/>
                  </a:lnTo>
                  <a:lnTo>
                    <a:pt x="436270" y="77851"/>
                  </a:lnTo>
                  <a:lnTo>
                    <a:pt x="447167" y="71501"/>
                  </a:lnTo>
                  <a:close/>
                </a:path>
                <a:path w="2896235" h="1106170">
                  <a:moveTo>
                    <a:pt x="2799334" y="1048131"/>
                  </a:moveTo>
                  <a:lnTo>
                    <a:pt x="2512491" y="1048131"/>
                  </a:lnTo>
                  <a:lnTo>
                    <a:pt x="2571496" y="1013714"/>
                  </a:lnTo>
                  <a:lnTo>
                    <a:pt x="2572512" y="1009904"/>
                  </a:lnTo>
                  <a:lnTo>
                    <a:pt x="2568956" y="1003808"/>
                  </a:lnTo>
                  <a:lnTo>
                    <a:pt x="2565146" y="1002792"/>
                  </a:lnTo>
                  <a:lnTo>
                    <a:pt x="2476500" y="1054481"/>
                  </a:lnTo>
                  <a:lnTo>
                    <a:pt x="2565146" y="1106170"/>
                  </a:lnTo>
                  <a:lnTo>
                    <a:pt x="2568956" y="1105154"/>
                  </a:lnTo>
                  <a:lnTo>
                    <a:pt x="2572512" y="1099058"/>
                  </a:lnTo>
                  <a:lnTo>
                    <a:pt x="2571496" y="1095248"/>
                  </a:lnTo>
                  <a:lnTo>
                    <a:pt x="2512491" y="1060831"/>
                  </a:lnTo>
                  <a:lnTo>
                    <a:pt x="2799334" y="1060831"/>
                  </a:lnTo>
                  <a:lnTo>
                    <a:pt x="2799334" y="1048131"/>
                  </a:lnTo>
                  <a:close/>
                </a:path>
                <a:path w="2896235" h="1106170">
                  <a:moveTo>
                    <a:pt x="2896235" y="51689"/>
                  </a:moveTo>
                  <a:lnTo>
                    <a:pt x="2885338" y="45339"/>
                  </a:lnTo>
                  <a:lnTo>
                    <a:pt x="2807589" y="0"/>
                  </a:lnTo>
                  <a:lnTo>
                    <a:pt x="2803779" y="1016"/>
                  </a:lnTo>
                  <a:lnTo>
                    <a:pt x="2800223" y="7112"/>
                  </a:lnTo>
                  <a:lnTo>
                    <a:pt x="2801239" y="10922"/>
                  </a:lnTo>
                  <a:lnTo>
                    <a:pt x="2860217" y="45339"/>
                  </a:lnTo>
                  <a:lnTo>
                    <a:pt x="2449068" y="45339"/>
                  </a:lnTo>
                  <a:lnTo>
                    <a:pt x="2449068" y="58039"/>
                  </a:lnTo>
                  <a:lnTo>
                    <a:pt x="2860217" y="58039"/>
                  </a:lnTo>
                  <a:lnTo>
                    <a:pt x="2801239" y="92456"/>
                  </a:lnTo>
                  <a:lnTo>
                    <a:pt x="2800223" y="96266"/>
                  </a:lnTo>
                  <a:lnTo>
                    <a:pt x="2803779" y="102362"/>
                  </a:lnTo>
                  <a:lnTo>
                    <a:pt x="2807589" y="103378"/>
                  </a:lnTo>
                  <a:lnTo>
                    <a:pt x="2885338" y="58039"/>
                  </a:lnTo>
                  <a:lnTo>
                    <a:pt x="2896235" y="51689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0130" y="1405890"/>
              <a:ext cx="2798445" cy="609600"/>
            </a:xfrm>
            <a:custGeom>
              <a:avLst/>
              <a:gdLst/>
              <a:ahLst/>
              <a:cxnLst/>
              <a:rect l="l" t="t" r="r" b="b"/>
              <a:pathLst>
                <a:path w="2798445" h="609600">
                  <a:moveTo>
                    <a:pt x="279806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798064" y="609600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0130" y="1405890"/>
              <a:ext cx="2798445" cy="609600"/>
            </a:xfrm>
            <a:custGeom>
              <a:avLst/>
              <a:gdLst/>
              <a:ahLst/>
              <a:cxnLst/>
              <a:rect l="l" t="t" r="r" b="b"/>
              <a:pathLst>
                <a:path w="2798445" h="609600">
                  <a:moveTo>
                    <a:pt x="0" y="609600"/>
                  </a:moveTo>
                  <a:lnTo>
                    <a:pt x="2798064" y="609600"/>
                  </a:lnTo>
                  <a:lnTo>
                    <a:pt x="279806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4741" y="1552778"/>
            <a:ext cx="2146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Nhà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ước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và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trên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24920" y="1857692"/>
            <a:ext cx="2810510" cy="620395"/>
            <a:chOff x="4824920" y="1857692"/>
            <a:chExt cx="2810510" cy="620395"/>
          </a:xfrm>
        </p:grpSpPr>
        <p:sp>
          <p:nvSpPr>
            <p:cNvPr id="19" name="object 19"/>
            <p:cNvSpPr/>
            <p:nvPr/>
          </p:nvSpPr>
          <p:spPr>
            <a:xfrm>
              <a:off x="4830318" y="1863089"/>
              <a:ext cx="2799715" cy="609600"/>
            </a:xfrm>
            <a:custGeom>
              <a:avLst/>
              <a:gdLst/>
              <a:ahLst/>
              <a:cxnLst/>
              <a:rect l="l" t="t" r="r" b="b"/>
              <a:pathLst>
                <a:path w="2799715" h="609600">
                  <a:moveTo>
                    <a:pt x="279958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799588" y="609600"/>
                  </a:lnTo>
                  <a:lnTo>
                    <a:pt x="279958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30318" y="1863089"/>
              <a:ext cx="2799715" cy="609600"/>
            </a:xfrm>
            <a:custGeom>
              <a:avLst/>
              <a:gdLst/>
              <a:ahLst/>
              <a:cxnLst/>
              <a:rect l="l" t="t" r="r" b="b"/>
              <a:pathLst>
                <a:path w="2799715" h="609600">
                  <a:moveTo>
                    <a:pt x="0" y="609600"/>
                  </a:moveTo>
                  <a:lnTo>
                    <a:pt x="2799588" y="609600"/>
                  </a:lnTo>
                  <a:lnTo>
                    <a:pt x="279958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18479" y="2010536"/>
            <a:ext cx="122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Khách</a:t>
            </a:r>
            <a:r>
              <a:rPr sz="18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hàng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30317" y="2719577"/>
            <a:ext cx="2799715" cy="609600"/>
          </a:xfrm>
          <a:prstGeom prst="rect">
            <a:avLst/>
          </a:prstGeom>
          <a:solidFill>
            <a:srgbClr val="00AFEF"/>
          </a:solidFill>
          <a:ln w="10667">
            <a:solidFill>
              <a:srgbClr val="994633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Nhà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cung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ấ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317" y="3574541"/>
            <a:ext cx="2799715" cy="609600"/>
          </a:xfrm>
          <a:prstGeom prst="rect">
            <a:avLst/>
          </a:prstGeom>
          <a:solidFill>
            <a:srgbClr val="00AFEF"/>
          </a:solidFill>
          <a:ln w="10667">
            <a:solidFill>
              <a:srgbClr val="994633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Doanh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tranh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0317" y="4429505"/>
            <a:ext cx="2799715" cy="609600"/>
          </a:xfrm>
          <a:prstGeom prst="rect">
            <a:avLst/>
          </a:prstGeom>
          <a:solidFill>
            <a:srgbClr val="00AFEF"/>
          </a:solidFill>
          <a:ln w="10667">
            <a:solidFill>
              <a:srgbClr val="994633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Doanh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liên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quan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0317" y="5285994"/>
            <a:ext cx="2799715" cy="609600"/>
          </a:xfrm>
          <a:prstGeom prst="rect">
            <a:avLst/>
          </a:prstGeom>
          <a:solidFill>
            <a:srgbClr val="00AFEF"/>
          </a:solidFill>
          <a:ln w="10667">
            <a:solidFill>
              <a:srgbClr val="994633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8643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Doanh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nghi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endParaRPr sz="1800">
              <a:latin typeface="Georgia"/>
              <a:cs typeface="Georgia"/>
            </a:endParaRPr>
          </a:p>
          <a:p>
            <a:pPr marL="7200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ẽ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nh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tranh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08340" y="1595627"/>
            <a:ext cx="6026785" cy="4251325"/>
            <a:chOff x="2308340" y="1595627"/>
            <a:chExt cx="6026785" cy="4251325"/>
          </a:xfrm>
        </p:grpSpPr>
        <p:sp>
          <p:nvSpPr>
            <p:cNvPr id="27" name="object 27"/>
            <p:cNvSpPr/>
            <p:nvPr/>
          </p:nvSpPr>
          <p:spPr>
            <a:xfrm>
              <a:off x="2308340" y="2014727"/>
              <a:ext cx="260350" cy="1026794"/>
            </a:xfrm>
            <a:custGeom>
              <a:avLst/>
              <a:gdLst/>
              <a:ahLst/>
              <a:cxnLst/>
              <a:rect l="l" t="t" r="r" b="b"/>
              <a:pathLst>
                <a:path w="260350" h="1026794">
                  <a:moveTo>
                    <a:pt x="24997" y="766887"/>
                  </a:moveTo>
                  <a:lnTo>
                    <a:pt x="14108" y="770636"/>
                  </a:lnTo>
                  <a:lnTo>
                    <a:pt x="5516" y="778256"/>
                  </a:lnTo>
                  <a:lnTo>
                    <a:pt x="710" y="788257"/>
                  </a:lnTo>
                  <a:lnTo>
                    <a:pt x="0" y="799353"/>
                  </a:lnTo>
                  <a:lnTo>
                    <a:pt x="3694" y="810260"/>
                  </a:lnTo>
                  <a:lnTo>
                    <a:pt x="130059" y="1026795"/>
                  </a:lnTo>
                  <a:lnTo>
                    <a:pt x="163559" y="969391"/>
                  </a:lnTo>
                  <a:lnTo>
                    <a:pt x="101103" y="969391"/>
                  </a:lnTo>
                  <a:lnTo>
                    <a:pt x="101103" y="862257"/>
                  </a:lnTo>
                  <a:lnTo>
                    <a:pt x="53732" y="781050"/>
                  </a:lnTo>
                  <a:lnTo>
                    <a:pt x="46059" y="772439"/>
                  </a:lnTo>
                  <a:lnTo>
                    <a:pt x="36064" y="767603"/>
                  </a:lnTo>
                  <a:lnTo>
                    <a:pt x="24997" y="766887"/>
                  </a:lnTo>
                  <a:close/>
                </a:path>
                <a:path w="260350" h="1026794">
                  <a:moveTo>
                    <a:pt x="101103" y="862257"/>
                  </a:moveTo>
                  <a:lnTo>
                    <a:pt x="101103" y="969391"/>
                  </a:lnTo>
                  <a:lnTo>
                    <a:pt x="159015" y="969391"/>
                  </a:lnTo>
                  <a:lnTo>
                    <a:pt x="159015" y="954786"/>
                  </a:lnTo>
                  <a:lnTo>
                    <a:pt x="105040" y="954786"/>
                  </a:lnTo>
                  <a:lnTo>
                    <a:pt x="130059" y="911896"/>
                  </a:lnTo>
                  <a:lnTo>
                    <a:pt x="101103" y="862257"/>
                  </a:lnTo>
                  <a:close/>
                </a:path>
                <a:path w="260350" h="1026794">
                  <a:moveTo>
                    <a:pt x="235122" y="766887"/>
                  </a:moveTo>
                  <a:lnTo>
                    <a:pt x="224055" y="767603"/>
                  </a:lnTo>
                  <a:lnTo>
                    <a:pt x="214060" y="772439"/>
                  </a:lnTo>
                  <a:lnTo>
                    <a:pt x="206386" y="781050"/>
                  </a:lnTo>
                  <a:lnTo>
                    <a:pt x="159015" y="862257"/>
                  </a:lnTo>
                  <a:lnTo>
                    <a:pt x="159015" y="969391"/>
                  </a:lnTo>
                  <a:lnTo>
                    <a:pt x="163559" y="969391"/>
                  </a:lnTo>
                  <a:lnTo>
                    <a:pt x="256424" y="810260"/>
                  </a:lnTo>
                  <a:lnTo>
                    <a:pt x="260119" y="799353"/>
                  </a:lnTo>
                  <a:lnTo>
                    <a:pt x="259409" y="788257"/>
                  </a:lnTo>
                  <a:lnTo>
                    <a:pt x="254603" y="778256"/>
                  </a:lnTo>
                  <a:lnTo>
                    <a:pt x="246010" y="770636"/>
                  </a:lnTo>
                  <a:lnTo>
                    <a:pt x="235122" y="766887"/>
                  </a:lnTo>
                  <a:close/>
                </a:path>
                <a:path w="260350" h="1026794">
                  <a:moveTo>
                    <a:pt x="130059" y="911896"/>
                  </a:moveTo>
                  <a:lnTo>
                    <a:pt x="105040" y="954786"/>
                  </a:lnTo>
                  <a:lnTo>
                    <a:pt x="155078" y="954786"/>
                  </a:lnTo>
                  <a:lnTo>
                    <a:pt x="130059" y="911896"/>
                  </a:lnTo>
                  <a:close/>
                </a:path>
                <a:path w="260350" h="1026794">
                  <a:moveTo>
                    <a:pt x="159015" y="862257"/>
                  </a:moveTo>
                  <a:lnTo>
                    <a:pt x="130059" y="911896"/>
                  </a:lnTo>
                  <a:lnTo>
                    <a:pt x="155078" y="954786"/>
                  </a:lnTo>
                  <a:lnTo>
                    <a:pt x="159015" y="954786"/>
                  </a:lnTo>
                  <a:lnTo>
                    <a:pt x="159015" y="862257"/>
                  </a:lnTo>
                  <a:close/>
                </a:path>
                <a:path w="260350" h="1026794">
                  <a:moveTo>
                    <a:pt x="159015" y="0"/>
                  </a:moveTo>
                  <a:lnTo>
                    <a:pt x="101103" y="0"/>
                  </a:lnTo>
                  <a:lnTo>
                    <a:pt x="101103" y="862257"/>
                  </a:lnTo>
                  <a:lnTo>
                    <a:pt x="130059" y="911896"/>
                  </a:lnTo>
                  <a:lnTo>
                    <a:pt x="159015" y="862257"/>
                  </a:lnTo>
                  <a:lnTo>
                    <a:pt x="159015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7724" y="1624583"/>
              <a:ext cx="4418330" cy="4124325"/>
            </a:xfrm>
            <a:custGeom>
              <a:avLst/>
              <a:gdLst/>
              <a:ahLst/>
              <a:cxnLst/>
              <a:rect l="l" t="t" r="r" b="b"/>
              <a:pathLst>
                <a:path w="4418330" h="4124325">
                  <a:moveTo>
                    <a:pt x="0" y="38100"/>
                  </a:moveTo>
                  <a:lnTo>
                    <a:pt x="4417314" y="0"/>
                  </a:lnTo>
                </a:path>
                <a:path w="4418330" h="4124325">
                  <a:moveTo>
                    <a:pt x="4418076" y="4123893"/>
                  </a:moveTo>
                  <a:lnTo>
                    <a:pt x="4418076" y="0"/>
                  </a:lnTo>
                </a:path>
              </a:pathLst>
            </a:custGeom>
            <a:ln w="5791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8641" y="3027679"/>
              <a:ext cx="1000125" cy="2546350"/>
            </a:xfrm>
            <a:custGeom>
              <a:avLst/>
              <a:gdLst/>
              <a:ahLst/>
              <a:cxnLst/>
              <a:rect l="l" t="t" r="r" b="b"/>
              <a:pathLst>
                <a:path w="1000125" h="2546350">
                  <a:moveTo>
                    <a:pt x="514985" y="101092"/>
                  </a:moveTo>
                  <a:lnTo>
                    <a:pt x="164528" y="101092"/>
                  </a:lnTo>
                  <a:lnTo>
                    <a:pt x="245745" y="53721"/>
                  </a:lnTo>
                  <a:lnTo>
                    <a:pt x="254342" y="46050"/>
                  </a:lnTo>
                  <a:lnTo>
                    <a:pt x="259181" y="36055"/>
                  </a:lnTo>
                  <a:lnTo>
                    <a:pt x="259905" y="24993"/>
                  </a:lnTo>
                  <a:lnTo>
                    <a:pt x="256159" y="14097"/>
                  </a:lnTo>
                  <a:lnTo>
                    <a:pt x="248539" y="5511"/>
                  </a:lnTo>
                  <a:lnTo>
                    <a:pt x="238544" y="698"/>
                  </a:lnTo>
                  <a:lnTo>
                    <a:pt x="227482" y="0"/>
                  </a:lnTo>
                  <a:lnTo>
                    <a:pt x="216662" y="3683"/>
                  </a:lnTo>
                  <a:lnTo>
                    <a:pt x="0" y="130048"/>
                  </a:lnTo>
                  <a:lnTo>
                    <a:pt x="216662" y="256413"/>
                  </a:lnTo>
                  <a:lnTo>
                    <a:pt x="227482" y="260108"/>
                  </a:lnTo>
                  <a:lnTo>
                    <a:pt x="238544" y="259410"/>
                  </a:lnTo>
                  <a:lnTo>
                    <a:pt x="248539" y="254596"/>
                  </a:lnTo>
                  <a:lnTo>
                    <a:pt x="256159" y="245999"/>
                  </a:lnTo>
                  <a:lnTo>
                    <a:pt x="259905" y="235102"/>
                  </a:lnTo>
                  <a:lnTo>
                    <a:pt x="259181" y="224002"/>
                  </a:lnTo>
                  <a:lnTo>
                    <a:pt x="254342" y="213995"/>
                  </a:lnTo>
                  <a:lnTo>
                    <a:pt x="245745" y="206375"/>
                  </a:lnTo>
                  <a:lnTo>
                    <a:pt x="164528" y="159004"/>
                  </a:lnTo>
                  <a:lnTo>
                    <a:pt x="514985" y="159004"/>
                  </a:lnTo>
                  <a:lnTo>
                    <a:pt x="514985" y="101092"/>
                  </a:lnTo>
                  <a:close/>
                </a:path>
                <a:path w="1000125" h="2546350">
                  <a:moveTo>
                    <a:pt x="795020" y="457708"/>
                  </a:moveTo>
                  <a:lnTo>
                    <a:pt x="187388" y="457708"/>
                  </a:lnTo>
                  <a:lnTo>
                    <a:pt x="268605" y="410337"/>
                  </a:lnTo>
                  <a:lnTo>
                    <a:pt x="277202" y="402666"/>
                  </a:lnTo>
                  <a:lnTo>
                    <a:pt x="282041" y="392671"/>
                  </a:lnTo>
                  <a:lnTo>
                    <a:pt x="282765" y="381609"/>
                  </a:lnTo>
                  <a:lnTo>
                    <a:pt x="279019" y="370713"/>
                  </a:lnTo>
                  <a:lnTo>
                    <a:pt x="271399" y="362127"/>
                  </a:lnTo>
                  <a:lnTo>
                    <a:pt x="261404" y="357314"/>
                  </a:lnTo>
                  <a:lnTo>
                    <a:pt x="250342" y="356616"/>
                  </a:lnTo>
                  <a:lnTo>
                    <a:pt x="239522" y="360299"/>
                  </a:lnTo>
                  <a:lnTo>
                    <a:pt x="22860" y="486664"/>
                  </a:lnTo>
                  <a:lnTo>
                    <a:pt x="239522" y="613029"/>
                  </a:lnTo>
                  <a:lnTo>
                    <a:pt x="250342" y="616724"/>
                  </a:lnTo>
                  <a:lnTo>
                    <a:pt x="261404" y="616013"/>
                  </a:lnTo>
                  <a:lnTo>
                    <a:pt x="271399" y="611212"/>
                  </a:lnTo>
                  <a:lnTo>
                    <a:pt x="279019" y="602615"/>
                  </a:lnTo>
                  <a:lnTo>
                    <a:pt x="282765" y="591731"/>
                  </a:lnTo>
                  <a:lnTo>
                    <a:pt x="282041" y="580669"/>
                  </a:lnTo>
                  <a:lnTo>
                    <a:pt x="277202" y="570674"/>
                  </a:lnTo>
                  <a:lnTo>
                    <a:pt x="268605" y="563003"/>
                  </a:lnTo>
                  <a:lnTo>
                    <a:pt x="187388" y="515620"/>
                  </a:lnTo>
                  <a:lnTo>
                    <a:pt x="795020" y="515620"/>
                  </a:lnTo>
                  <a:lnTo>
                    <a:pt x="795020" y="457708"/>
                  </a:lnTo>
                  <a:close/>
                </a:path>
                <a:path w="1000125" h="2546350">
                  <a:moveTo>
                    <a:pt x="971169" y="2387092"/>
                  </a:moveTo>
                  <a:lnTo>
                    <a:pt x="164528" y="2387092"/>
                  </a:lnTo>
                  <a:lnTo>
                    <a:pt x="245745" y="2339721"/>
                  </a:lnTo>
                  <a:lnTo>
                    <a:pt x="254342" y="2332050"/>
                  </a:lnTo>
                  <a:lnTo>
                    <a:pt x="259181" y="2322055"/>
                  </a:lnTo>
                  <a:lnTo>
                    <a:pt x="259905" y="2310993"/>
                  </a:lnTo>
                  <a:lnTo>
                    <a:pt x="256159" y="2300097"/>
                  </a:lnTo>
                  <a:lnTo>
                    <a:pt x="248539" y="2291511"/>
                  </a:lnTo>
                  <a:lnTo>
                    <a:pt x="238544" y="2286698"/>
                  </a:lnTo>
                  <a:lnTo>
                    <a:pt x="227482" y="2286000"/>
                  </a:lnTo>
                  <a:lnTo>
                    <a:pt x="216662" y="2289683"/>
                  </a:lnTo>
                  <a:lnTo>
                    <a:pt x="0" y="2416048"/>
                  </a:lnTo>
                  <a:lnTo>
                    <a:pt x="216662" y="2542413"/>
                  </a:lnTo>
                  <a:lnTo>
                    <a:pt x="227482" y="2546108"/>
                  </a:lnTo>
                  <a:lnTo>
                    <a:pt x="238544" y="2545397"/>
                  </a:lnTo>
                  <a:lnTo>
                    <a:pt x="248539" y="2540597"/>
                  </a:lnTo>
                  <a:lnTo>
                    <a:pt x="256159" y="2531999"/>
                  </a:lnTo>
                  <a:lnTo>
                    <a:pt x="259905" y="2521102"/>
                  </a:lnTo>
                  <a:lnTo>
                    <a:pt x="259181" y="2510002"/>
                  </a:lnTo>
                  <a:lnTo>
                    <a:pt x="254342" y="2499995"/>
                  </a:lnTo>
                  <a:lnTo>
                    <a:pt x="245745" y="2492375"/>
                  </a:lnTo>
                  <a:lnTo>
                    <a:pt x="164528" y="2445004"/>
                  </a:lnTo>
                  <a:lnTo>
                    <a:pt x="971169" y="2445004"/>
                  </a:lnTo>
                  <a:lnTo>
                    <a:pt x="971169" y="2387092"/>
                  </a:lnTo>
                  <a:close/>
                </a:path>
                <a:path w="1000125" h="2546350">
                  <a:moveTo>
                    <a:pt x="971169" y="948436"/>
                  </a:moveTo>
                  <a:lnTo>
                    <a:pt x="164528" y="948436"/>
                  </a:lnTo>
                  <a:lnTo>
                    <a:pt x="245745" y="901065"/>
                  </a:lnTo>
                  <a:lnTo>
                    <a:pt x="254342" y="893394"/>
                  </a:lnTo>
                  <a:lnTo>
                    <a:pt x="259181" y="883399"/>
                  </a:lnTo>
                  <a:lnTo>
                    <a:pt x="259905" y="872337"/>
                  </a:lnTo>
                  <a:lnTo>
                    <a:pt x="256159" y="861441"/>
                  </a:lnTo>
                  <a:lnTo>
                    <a:pt x="248539" y="852855"/>
                  </a:lnTo>
                  <a:lnTo>
                    <a:pt x="238544" y="848042"/>
                  </a:lnTo>
                  <a:lnTo>
                    <a:pt x="227482" y="847344"/>
                  </a:lnTo>
                  <a:lnTo>
                    <a:pt x="216662" y="851027"/>
                  </a:lnTo>
                  <a:lnTo>
                    <a:pt x="0" y="977392"/>
                  </a:lnTo>
                  <a:lnTo>
                    <a:pt x="216662" y="1103757"/>
                  </a:lnTo>
                  <a:lnTo>
                    <a:pt x="227482" y="1107452"/>
                  </a:lnTo>
                  <a:lnTo>
                    <a:pt x="238544" y="1106754"/>
                  </a:lnTo>
                  <a:lnTo>
                    <a:pt x="248539" y="1101940"/>
                  </a:lnTo>
                  <a:lnTo>
                    <a:pt x="256159" y="1093343"/>
                  </a:lnTo>
                  <a:lnTo>
                    <a:pt x="259905" y="1082459"/>
                  </a:lnTo>
                  <a:lnTo>
                    <a:pt x="259181" y="1071397"/>
                  </a:lnTo>
                  <a:lnTo>
                    <a:pt x="254342" y="1061402"/>
                  </a:lnTo>
                  <a:lnTo>
                    <a:pt x="245745" y="1053719"/>
                  </a:lnTo>
                  <a:lnTo>
                    <a:pt x="164528" y="1006348"/>
                  </a:lnTo>
                  <a:lnTo>
                    <a:pt x="971169" y="1006348"/>
                  </a:lnTo>
                  <a:lnTo>
                    <a:pt x="971169" y="948436"/>
                  </a:lnTo>
                  <a:close/>
                </a:path>
                <a:path w="1000125" h="2546350">
                  <a:moveTo>
                    <a:pt x="1000125" y="1676908"/>
                  </a:moveTo>
                  <a:lnTo>
                    <a:pt x="193484" y="1676908"/>
                  </a:lnTo>
                  <a:lnTo>
                    <a:pt x="274701" y="1629537"/>
                  </a:lnTo>
                  <a:lnTo>
                    <a:pt x="283298" y="1621866"/>
                  </a:lnTo>
                  <a:lnTo>
                    <a:pt x="288137" y="1611871"/>
                  </a:lnTo>
                  <a:lnTo>
                    <a:pt x="288861" y="1600809"/>
                  </a:lnTo>
                  <a:lnTo>
                    <a:pt x="285115" y="1589913"/>
                  </a:lnTo>
                  <a:lnTo>
                    <a:pt x="277495" y="1581327"/>
                  </a:lnTo>
                  <a:lnTo>
                    <a:pt x="267500" y="1576514"/>
                  </a:lnTo>
                  <a:lnTo>
                    <a:pt x="256438" y="1575816"/>
                  </a:lnTo>
                  <a:lnTo>
                    <a:pt x="245618" y="1579499"/>
                  </a:lnTo>
                  <a:lnTo>
                    <a:pt x="28956" y="1705864"/>
                  </a:lnTo>
                  <a:lnTo>
                    <a:pt x="245618" y="1832229"/>
                  </a:lnTo>
                  <a:lnTo>
                    <a:pt x="256438" y="1835924"/>
                  </a:lnTo>
                  <a:lnTo>
                    <a:pt x="267500" y="1835213"/>
                  </a:lnTo>
                  <a:lnTo>
                    <a:pt x="277495" y="1830412"/>
                  </a:lnTo>
                  <a:lnTo>
                    <a:pt x="285115" y="1821815"/>
                  </a:lnTo>
                  <a:lnTo>
                    <a:pt x="288861" y="1810918"/>
                  </a:lnTo>
                  <a:lnTo>
                    <a:pt x="288137" y="1799818"/>
                  </a:lnTo>
                  <a:lnTo>
                    <a:pt x="283298" y="1789811"/>
                  </a:lnTo>
                  <a:lnTo>
                    <a:pt x="274701" y="1782191"/>
                  </a:lnTo>
                  <a:lnTo>
                    <a:pt x="193484" y="1734820"/>
                  </a:lnTo>
                  <a:lnTo>
                    <a:pt x="1000125" y="1734820"/>
                  </a:lnTo>
                  <a:lnTo>
                    <a:pt x="1000125" y="1676908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4923" y="2167127"/>
              <a:ext cx="485775" cy="1346835"/>
            </a:xfrm>
            <a:custGeom>
              <a:avLst/>
              <a:gdLst/>
              <a:ahLst/>
              <a:cxnLst/>
              <a:rect l="l" t="t" r="r" b="b"/>
              <a:pathLst>
                <a:path w="485775" h="1346835">
                  <a:moveTo>
                    <a:pt x="307848" y="1346581"/>
                  </a:moveTo>
                  <a:lnTo>
                    <a:pt x="307848" y="990600"/>
                  </a:lnTo>
                </a:path>
                <a:path w="485775" h="1346835">
                  <a:moveTo>
                    <a:pt x="41910" y="990600"/>
                  </a:moveTo>
                  <a:lnTo>
                    <a:pt x="28955" y="0"/>
                  </a:lnTo>
                </a:path>
                <a:path w="485775" h="1346835">
                  <a:moveTo>
                    <a:pt x="0" y="0"/>
                  </a:moveTo>
                  <a:lnTo>
                    <a:pt x="485521" y="0"/>
                  </a:lnTo>
                </a:path>
                <a:path w="485775" h="1346835">
                  <a:moveTo>
                    <a:pt x="307848" y="990600"/>
                  </a:moveTo>
                  <a:lnTo>
                    <a:pt x="484759" y="990600"/>
                  </a:lnTo>
                </a:path>
              </a:pathLst>
            </a:custGeom>
            <a:ln w="5791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9017" y="2037079"/>
              <a:ext cx="676910" cy="3810000"/>
            </a:xfrm>
            <a:custGeom>
              <a:avLst/>
              <a:gdLst/>
              <a:ahLst/>
              <a:cxnLst/>
              <a:rect l="l" t="t" r="r" b="b"/>
              <a:pathLst>
                <a:path w="676909" h="3810000">
                  <a:moveTo>
                    <a:pt x="676402" y="3650488"/>
                  </a:moveTo>
                  <a:lnTo>
                    <a:pt x="164515" y="3650488"/>
                  </a:lnTo>
                  <a:lnTo>
                    <a:pt x="245745" y="3603104"/>
                  </a:lnTo>
                  <a:lnTo>
                    <a:pt x="254342" y="3595471"/>
                  </a:lnTo>
                  <a:lnTo>
                    <a:pt x="259181" y="3585476"/>
                  </a:lnTo>
                  <a:lnTo>
                    <a:pt x="259905" y="3574402"/>
                  </a:lnTo>
                  <a:lnTo>
                    <a:pt x="256159" y="3563505"/>
                  </a:lnTo>
                  <a:lnTo>
                    <a:pt x="248539" y="3554907"/>
                  </a:lnTo>
                  <a:lnTo>
                    <a:pt x="238544" y="3550107"/>
                  </a:lnTo>
                  <a:lnTo>
                    <a:pt x="227482" y="3549396"/>
                  </a:lnTo>
                  <a:lnTo>
                    <a:pt x="216662" y="3553079"/>
                  </a:lnTo>
                  <a:lnTo>
                    <a:pt x="0" y="3679444"/>
                  </a:lnTo>
                  <a:lnTo>
                    <a:pt x="216662" y="3805796"/>
                  </a:lnTo>
                  <a:lnTo>
                    <a:pt x="227482" y="3809517"/>
                  </a:lnTo>
                  <a:lnTo>
                    <a:pt x="238544" y="3808793"/>
                  </a:lnTo>
                  <a:lnTo>
                    <a:pt x="248539" y="3803967"/>
                  </a:lnTo>
                  <a:lnTo>
                    <a:pt x="256159" y="3795382"/>
                  </a:lnTo>
                  <a:lnTo>
                    <a:pt x="259905" y="3784498"/>
                  </a:lnTo>
                  <a:lnTo>
                    <a:pt x="259181" y="3773424"/>
                  </a:lnTo>
                  <a:lnTo>
                    <a:pt x="254342" y="3763429"/>
                  </a:lnTo>
                  <a:lnTo>
                    <a:pt x="245745" y="3755771"/>
                  </a:lnTo>
                  <a:lnTo>
                    <a:pt x="164528" y="3708400"/>
                  </a:lnTo>
                  <a:lnTo>
                    <a:pt x="676402" y="3708400"/>
                  </a:lnTo>
                  <a:lnTo>
                    <a:pt x="676402" y="3650488"/>
                  </a:lnTo>
                  <a:close/>
                </a:path>
                <a:path w="676909" h="3810000">
                  <a:moveTo>
                    <a:pt x="676402" y="2664460"/>
                  </a:moveTo>
                  <a:lnTo>
                    <a:pt x="164528" y="2664460"/>
                  </a:lnTo>
                  <a:lnTo>
                    <a:pt x="245745" y="2617089"/>
                  </a:lnTo>
                  <a:lnTo>
                    <a:pt x="254342" y="2609418"/>
                  </a:lnTo>
                  <a:lnTo>
                    <a:pt x="259181" y="2599423"/>
                  </a:lnTo>
                  <a:lnTo>
                    <a:pt x="259905" y="2588361"/>
                  </a:lnTo>
                  <a:lnTo>
                    <a:pt x="256159" y="2577465"/>
                  </a:lnTo>
                  <a:lnTo>
                    <a:pt x="248539" y="2568879"/>
                  </a:lnTo>
                  <a:lnTo>
                    <a:pt x="238544" y="2564079"/>
                  </a:lnTo>
                  <a:lnTo>
                    <a:pt x="227482" y="2563368"/>
                  </a:lnTo>
                  <a:lnTo>
                    <a:pt x="216662" y="2567051"/>
                  </a:lnTo>
                  <a:lnTo>
                    <a:pt x="0" y="2693416"/>
                  </a:lnTo>
                  <a:lnTo>
                    <a:pt x="216662" y="2819781"/>
                  </a:lnTo>
                  <a:lnTo>
                    <a:pt x="227482" y="2823476"/>
                  </a:lnTo>
                  <a:lnTo>
                    <a:pt x="238544" y="2822765"/>
                  </a:lnTo>
                  <a:lnTo>
                    <a:pt x="248539" y="2817965"/>
                  </a:lnTo>
                  <a:lnTo>
                    <a:pt x="256159" y="2809367"/>
                  </a:lnTo>
                  <a:lnTo>
                    <a:pt x="259905" y="2798470"/>
                  </a:lnTo>
                  <a:lnTo>
                    <a:pt x="259181" y="2787370"/>
                  </a:lnTo>
                  <a:lnTo>
                    <a:pt x="254342" y="2777363"/>
                  </a:lnTo>
                  <a:lnTo>
                    <a:pt x="245745" y="2769743"/>
                  </a:lnTo>
                  <a:lnTo>
                    <a:pt x="164528" y="2722372"/>
                  </a:lnTo>
                  <a:lnTo>
                    <a:pt x="676402" y="2722372"/>
                  </a:lnTo>
                  <a:lnTo>
                    <a:pt x="676402" y="2664460"/>
                  </a:lnTo>
                  <a:close/>
                </a:path>
                <a:path w="676909" h="3810000">
                  <a:moveTo>
                    <a:pt x="676402" y="1806448"/>
                  </a:moveTo>
                  <a:lnTo>
                    <a:pt x="164528" y="1806448"/>
                  </a:lnTo>
                  <a:lnTo>
                    <a:pt x="245745" y="1759077"/>
                  </a:lnTo>
                  <a:lnTo>
                    <a:pt x="254342" y="1751406"/>
                  </a:lnTo>
                  <a:lnTo>
                    <a:pt x="259181" y="1741411"/>
                  </a:lnTo>
                  <a:lnTo>
                    <a:pt x="259905" y="1730349"/>
                  </a:lnTo>
                  <a:lnTo>
                    <a:pt x="256159" y="1719453"/>
                  </a:lnTo>
                  <a:lnTo>
                    <a:pt x="248539" y="1710867"/>
                  </a:lnTo>
                  <a:lnTo>
                    <a:pt x="238544" y="1706054"/>
                  </a:lnTo>
                  <a:lnTo>
                    <a:pt x="227482" y="1705356"/>
                  </a:lnTo>
                  <a:lnTo>
                    <a:pt x="216662" y="1709039"/>
                  </a:lnTo>
                  <a:lnTo>
                    <a:pt x="0" y="1835404"/>
                  </a:lnTo>
                  <a:lnTo>
                    <a:pt x="216662" y="1961769"/>
                  </a:lnTo>
                  <a:lnTo>
                    <a:pt x="227482" y="1965464"/>
                  </a:lnTo>
                  <a:lnTo>
                    <a:pt x="238544" y="1964753"/>
                  </a:lnTo>
                  <a:lnTo>
                    <a:pt x="248539" y="1959952"/>
                  </a:lnTo>
                  <a:lnTo>
                    <a:pt x="256159" y="1951355"/>
                  </a:lnTo>
                  <a:lnTo>
                    <a:pt x="259905" y="1940458"/>
                  </a:lnTo>
                  <a:lnTo>
                    <a:pt x="259181" y="1929358"/>
                  </a:lnTo>
                  <a:lnTo>
                    <a:pt x="254342" y="1919351"/>
                  </a:lnTo>
                  <a:lnTo>
                    <a:pt x="245745" y="1911731"/>
                  </a:lnTo>
                  <a:lnTo>
                    <a:pt x="164528" y="1864360"/>
                  </a:lnTo>
                  <a:lnTo>
                    <a:pt x="676402" y="1864360"/>
                  </a:lnTo>
                  <a:lnTo>
                    <a:pt x="676402" y="1806448"/>
                  </a:lnTo>
                  <a:close/>
                </a:path>
                <a:path w="676909" h="3810000">
                  <a:moveTo>
                    <a:pt x="676402" y="940816"/>
                  </a:moveTo>
                  <a:lnTo>
                    <a:pt x="164528" y="940816"/>
                  </a:lnTo>
                  <a:lnTo>
                    <a:pt x="245745" y="893445"/>
                  </a:lnTo>
                  <a:lnTo>
                    <a:pt x="254342" y="885774"/>
                  </a:lnTo>
                  <a:lnTo>
                    <a:pt x="259181" y="875779"/>
                  </a:lnTo>
                  <a:lnTo>
                    <a:pt x="259905" y="864717"/>
                  </a:lnTo>
                  <a:lnTo>
                    <a:pt x="256159" y="853821"/>
                  </a:lnTo>
                  <a:lnTo>
                    <a:pt x="248539" y="845235"/>
                  </a:lnTo>
                  <a:lnTo>
                    <a:pt x="238544" y="840422"/>
                  </a:lnTo>
                  <a:lnTo>
                    <a:pt x="227482" y="839724"/>
                  </a:lnTo>
                  <a:lnTo>
                    <a:pt x="216662" y="843407"/>
                  </a:lnTo>
                  <a:lnTo>
                    <a:pt x="0" y="969772"/>
                  </a:lnTo>
                  <a:lnTo>
                    <a:pt x="216662" y="1096137"/>
                  </a:lnTo>
                  <a:lnTo>
                    <a:pt x="227482" y="1099832"/>
                  </a:lnTo>
                  <a:lnTo>
                    <a:pt x="238544" y="1099121"/>
                  </a:lnTo>
                  <a:lnTo>
                    <a:pt x="248539" y="1094320"/>
                  </a:lnTo>
                  <a:lnTo>
                    <a:pt x="256159" y="1085723"/>
                  </a:lnTo>
                  <a:lnTo>
                    <a:pt x="259905" y="1074839"/>
                  </a:lnTo>
                  <a:lnTo>
                    <a:pt x="259181" y="1063777"/>
                  </a:lnTo>
                  <a:lnTo>
                    <a:pt x="254342" y="1053782"/>
                  </a:lnTo>
                  <a:lnTo>
                    <a:pt x="245745" y="1046099"/>
                  </a:lnTo>
                  <a:lnTo>
                    <a:pt x="164528" y="998728"/>
                  </a:lnTo>
                  <a:lnTo>
                    <a:pt x="676402" y="998728"/>
                  </a:lnTo>
                  <a:lnTo>
                    <a:pt x="676402" y="940816"/>
                  </a:lnTo>
                  <a:close/>
                </a:path>
                <a:path w="676909" h="3810000">
                  <a:moveTo>
                    <a:pt x="676402" y="101092"/>
                  </a:moveTo>
                  <a:lnTo>
                    <a:pt x="164528" y="101092"/>
                  </a:lnTo>
                  <a:lnTo>
                    <a:pt x="245745" y="53721"/>
                  </a:lnTo>
                  <a:lnTo>
                    <a:pt x="254342" y="46050"/>
                  </a:lnTo>
                  <a:lnTo>
                    <a:pt x="259181" y="36055"/>
                  </a:lnTo>
                  <a:lnTo>
                    <a:pt x="259905" y="24993"/>
                  </a:lnTo>
                  <a:lnTo>
                    <a:pt x="256159" y="14097"/>
                  </a:lnTo>
                  <a:lnTo>
                    <a:pt x="248539" y="5511"/>
                  </a:lnTo>
                  <a:lnTo>
                    <a:pt x="238544" y="698"/>
                  </a:lnTo>
                  <a:lnTo>
                    <a:pt x="227482" y="0"/>
                  </a:lnTo>
                  <a:lnTo>
                    <a:pt x="216662" y="3683"/>
                  </a:lnTo>
                  <a:lnTo>
                    <a:pt x="0" y="130048"/>
                  </a:lnTo>
                  <a:lnTo>
                    <a:pt x="216662" y="256413"/>
                  </a:lnTo>
                  <a:lnTo>
                    <a:pt x="227482" y="260108"/>
                  </a:lnTo>
                  <a:lnTo>
                    <a:pt x="238544" y="259410"/>
                  </a:lnTo>
                  <a:lnTo>
                    <a:pt x="248539" y="254596"/>
                  </a:lnTo>
                  <a:lnTo>
                    <a:pt x="256159" y="245999"/>
                  </a:lnTo>
                  <a:lnTo>
                    <a:pt x="259905" y="235115"/>
                  </a:lnTo>
                  <a:lnTo>
                    <a:pt x="259181" y="224053"/>
                  </a:lnTo>
                  <a:lnTo>
                    <a:pt x="254342" y="214058"/>
                  </a:lnTo>
                  <a:lnTo>
                    <a:pt x="245745" y="206375"/>
                  </a:lnTo>
                  <a:lnTo>
                    <a:pt x="164528" y="159004"/>
                  </a:lnTo>
                  <a:lnTo>
                    <a:pt x="676402" y="159004"/>
                  </a:lnTo>
                  <a:lnTo>
                    <a:pt x="676402" y="101092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3987" y="6858000"/>
                  </a:lnTo>
                  <a:lnTo>
                    <a:pt x="9144000" y="6705600"/>
                  </a:lnTo>
                  <a:lnTo>
                    <a:pt x="9143987" y="2514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447" y="2420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7303" y="2186432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0" y="236220"/>
                  </a:lnTo>
                  <a:lnTo>
                    <a:pt x="1397" y="260350"/>
                  </a:lnTo>
                  <a:lnTo>
                    <a:pt x="11049" y="306070"/>
                  </a:lnTo>
                  <a:lnTo>
                    <a:pt x="29083" y="347979"/>
                  </a:lnTo>
                  <a:lnTo>
                    <a:pt x="54610" y="386079"/>
                  </a:lnTo>
                  <a:lnTo>
                    <a:pt x="86613" y="417829"/>
                  </a:lnTo>
                  <a:lnTo>
                    <a:pt x="124333" y="443229"/>
                  </a:lnTo>
                  <a:lnTo>
                    <a:pt x="166750" y="45973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4820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35838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780" y="213360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136" y="256539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916" y="233679"/>
                  </a:lnTo>
                  <a:lnTo>
                    <a:pt x="469519" y="209550"/>
                  </a:lnTo>
                  <a:lnTo>
                    <a:pt x="459994" y="163829"/>
                  </a:lnTo>
                  <a:lnTo>
                    <a:pt x="441960" y="121920"/>
                  </a:lnTo>
                  <a:lnTo>
                    <a:pt x="416433" y="83820"/>
                  </a:lnTo>
                  <a:lnTo>
                    <a:pt x="384301" y="52070"/>
                  </a:lnTo>
                  <a:lnTo>
                    <a:pt x="346710" y="27939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8260"/>
                  </a:lnTo>
                  <a:lnTo>
                    <a:pt x="122936" y="67310"/>
                  </a:lnTo>
                  <a:lnTo>
                    <a:pt x="92963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417" y="255270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8289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3220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499" y="214629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83030" y="778205"/>
            <a:ext cx="678053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2395" marR="5080" indent="-137033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Ch</a:t>
            </a:r>
            <a:r>
              <a:rPr sz="4200" b="0" spc="-5" dirty="0">
                <a:solidFill>
                  <a:srgbClr val="D16248"/>
                </a:solidFill>
                <a:latin typeface="Arial"/>
                <a:cs typeface="Arial"/>
              </a:rPr>
              <a:t>ươ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ng </a:t>
            </a:r>
            <a:r>
              <a:rPr sz="4200" b="0" dirty="0">
                <a:solidFill>
                  <a:srgbClr val="D16248"/>
                </a:solidFill>
                <a:latin typeface="Georgia"/>
                <a:cs typeface="Georgia"/>
              </a:rPr>
              <a:t>1: Thông tin </a:t>
            </a:r>
            <a:r>
              <a:rPr sz="4200" b="0" spc="-10" dirty="0">
                <a:solidFill>
                  <a:srgbClr val="D16248"/>
                </a:solidFill>
                <a:latin typeface="Georgia"/>
                <a:cs typeface="Georgia"/>
              </a:rPr>
              <a:t>qu</a:t>
            </a:r>
            <a:r>
              <a:rPr sz="4200" b="0" spc="-10" dirty="0">
                <a:solidFill>
                  <a:srgbClr val="D16248"/>
                </a:solidFill>
                <a:latin typeface="Cambria"/>
                <a:cs typeface="Cambria"/>
              </a:rPr>
              <a:t>ả</a:t>
            </a:r>
            <a:r>
              <a:rPr sz="4200" b="0" spc="-10" dirty="0">
                <a:solidFill>
                  <a:srgbClr val="D16248"/>
                </a:solidFill>
                <a:latin typeface="Georgia"/>
                <a:cs typeface="Georgia"/>
              </a:rPr>
              <a:t>n 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lý </a:t>
            </a:r>
            <a:r>
              <a:rPr sz="4200" b="0" spc="-100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trong</a:t>
            </a:r>
            <a:r>
              <a:rPr sz="4200" b="0" spc="-1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các</a:t>
            </a:r>
            <a:r>
              <a:rPr sz="4200" b="0" dirty="0">
                <a:solidFill>
                  <a:srgbClr val="D16248"/>
                </a:solidFill>
                <a:latin typeface="Georgia"/>
                <a:cs typeface="Georgia"/>
              </a:rPr>
              <a:t> </a:t>
            </a:r>
            <a:r>
              <a:rPr sz="4200" b="0" spc="5" dirty="0">
                <a:solidFill>
                  <a:srgbClr val="D16248"/>
                </a:solidFill>
                <a:latin typeface="Georgia"/>
                <a:cs typeface="Georgia"/>
              </a:rPr>
              <a:t>t</a:t>
            </a:r>
            <a:r>
              <a:rPr sz="4200" b="0" spc="5" dirty="0">
                <a:solidFill>
                  <a:srgbClr val="D16248"/>
                </a:solidFill>
                <a:latin typeface="Cambria"/>
                <a:cs typeface="Cambria"/>
              </a:rPr>
              <a:t>ổ</a:t>
            </a:r>
            <a:r>
              <a:rPr sz="4200" b="0" spc="80" dirty="0">
                <a:solidFill>
                  <a:srgbClr val="D16248"/>
                </a:solidFill>
                <a:latin typeface="Cambria"/>
                <a:cs typeface="Cambria"/>
              </a:rPr>
              <a:t> 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ch</a:t>
            </a:r>
            <a:r>
              <a:rPr sz="4200" b="0" spc="-5" dirty="0">
                <a:solidFill>
                  <a:srgbClr val="D16248"/>
                </a:solidFill>
                <a:latin typeface="Cambria"/>
                <a:cs typeface="Cambria"/>
              </a:rPr>
              <a:t>ứ</a:t>
            </a:r>
            <a:r>
              <a:rPr sz="4200" b="0" spc="-5" dirty="0">
                <a:solidFill>
                  <a:srgbClr val="D16248"/>
                </a:solidFill>
                <a:latin typeface="Georgia"/>
                <a:cs typeface="Georgia"/>
              </a:rPr>
              <a:t>c</a:t>
            </a:r>
            <a:endParaRPr sz="4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67029"/>
            <a:ext cx="1988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Bài</a:t>
            </a:r>
            <a:r>
              <a:rPr sz="3600" spc="-50" dirty="0"/>
              <a:t> </a:t>
            </a:r>
            <a:r>
              <a:rPr sz="3600" spc="5" dirty="0"/>
              <a:t>t</a:t>
            </a:r>
            <a:r>
              <a:rPr sz="3600" spc="5" dirty="0">
                <a:latin typeface="Cambria"/>
                <a:cs typeface="Cambria"/>
              </a:rPr>
              <a:t>ậ</a:t>
            </a:r>
            <a:r>
              <a:rPr sz="3600" spc="5" dirty="0"/>
              <a:t>p</a:t>
            </a:r>
            <a:r>
              <a:rPr sz="3600" spc="-65" dirty="0"/>
              <a:t> </a:t>
            </a:r>
            <a:r>
              <a:rPr sz="3600" dirty="0"/>
              <a:t>1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550034"/>
            <a:ext cx="8344534" cy="3564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7465">
              <a:lnSpc>
                <a:spcPts val="3229"/>
              </a:lnSpc>
              <a:spcBef>
                <a:spcPts val="215"/>
              </a:spcBef>
            </a:pPr>
            <a:r>
              <a:rPr sz="2700" spc="-5" dirty="0">
                <a:latin typeface="Georgia"/>
                <a:cs typeface="Georgia"/>
              </a:rPr>
              <a:t>Hãy </a:t>
            </a:r>
            <a:r>
              <a:rPr sz="2700" dirty="0">
                <a:latin typeface="Georgia"/>
                <a:cs typeface="Georgia"/>
              </a:rPr>
              <a:t>vào </a:t>
            </a:r>
            <a:r>
              <a:rPr sz="2700" spc="-5" dirty="0">
                <a:latin typeface="Georgia"/>
                <a:cs typeface="Georgia"/>
              </a:rPr>
              <a:t>trang </a:t>
            </a:r>
            <a:r>
              <a:rPr sz="2700" dirty="0">
                <a:latin typeface="Georgia"/>
                <a:cs typeface="Georgia"/>
              </a:rPr>
              <a:t>WEB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 UPS </a:t>
            </a:r>
            <a:r>
              <a:rPr sz="2700" dirty="0">
                <a:latin typeface="Georgia"/>
                <a:cs typeface="Georgia"/>
              </a:rPr>
              <a:t>(ups.com) và </a:t>
            </a:r>
            <a:r>
              <a:rPr sz="2700" spc="-5" dirty="0">
                <a:latin typeface="Georgia"/>
                <a:cs typeface="Georgia"/>
              </a:rPr>
              <a:t>tìm hi</a:t>
            </a:r>
            <a:r>
              <a:rPr sz="2700" spc="-5" dirty="0">
                <a:latin typeface="Cambria"/>
                <a:cs typeface="Cambria"/>
              </a:rPr>
              <a:t>ể</a:t>
            </a:r>
            <a:r>
              <a:rPr sz="2700" spc="-5" dirty="0">
                <a:latin typeface="Georgia"/>
                <a:cs typeface="Georgia"/>
              </a:rPr>
              <a:t>u các </a:t>
            </a:r>
            <a:r>
              <a:rPr sz="2700" spc="-64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thông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tin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sau </a:t>
            </a:r>
            <a:r>
              <a:rPr sz="2700" dirty="0">
                <a:latin typeface="Times New Roman"/>
                <a:cs typeface="Times New Roman"/>
              </a:rPr>
              <a:t>đâ</a:t>
            </a:r>
            <a:r>
              <a:rPr sz="2700" dirty="0">
                <a:latin typeface="Georgia"/>
                <a:cs typeface="Georgia"/>
              </a:rPr>
              <a:t>y:</a:t>
            </a:r>
            <a:endParaRPr sz="2700">
              <a:latin typeface="Georgia"/>
              <a:cs typeface="Georgia"/>
            </a:endParaRPr>
          </a:p>
          <a:p>
            <a:pPr marL="287020" marR="286385" indent="-274320">
              <a:lnSpc>
                <a:spcPct val="100000"/>
              </a:lnSpc>
              <a:spcBef>
                <a:spcPts val="550"/>
              </a:spcBef>
              <a:tabLst>
                <a:tab pos="286385" algn="l"/>
              </a:tabLst>
            </a:pPr>
            <a:r>
              <a:rPr sz="2300" spc="-5" dirty="0">
                <a:solidFill>
                  <a:srgbClr val="D16248"/>
                </a:solidFill>
                <a:latin typeface="Georgia"/>
                <a:cs typeface="Georgia"/>
              </a:rPr>
              <a:t>-	</a:t>
            </a:r>
            <a:r>
              <a:rPr sz="2700" spc="-5" dirty="0">
                <a:latin typeface="Georgia"/>
                <a:cs typeface="Georgia"/>
              </a:rPr>
              <a:t>Có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nh</a:t>
            </a:r>
            <a:r>
              <a:rPr sz="2700" dirty="0">
                <a:latin typeface="Cambria"/>
                <a:cs typeface="Cambria"/>
              </a:rPr>
              <a:t>ữ</a:t>
            </a:r>
            <a:r>
              <a:rPr sz="2700" dirty="0">
                <a:latin typeface="Georgia"/>
                <a:cs typeface="Georgia"/>
              </a:rPr>
              <a:t>ng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thông tin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nào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dành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cho khách hàng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tr</a:t>
            </a:r>
            <a:r>
              <a:rPr sz="2700" dirty="0">
                <a:latin typeface="Times New Roman"/>
                <a:cs typeface="Times New Roman"/>
              </a:rPr>
              <a:t>ước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khi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h</a:t>
            </a:r>
            <a:r>
              <a:rPr sz="2700" dirty="0">
                <a:latin typeface="Cambria"/>
                <a:cs typeface="Cambria"/>
              </a:rPr>
              <a:t>ọ</a:t>
            </a:r>
            <a:r>
              <a:rPr sz="2700" spc="6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làm</a:t>
            </a:r>
            <a:r>
              <a:rPr sz="2700" dirty="0">
                <a:latin typeface="Georgia"/>
                <a:cs typeface="Georgia"/>
              </a:rPr>
              <a:t> th</a:t>
            </a:r>
            <a:r>
              <a:rPr sz="2700" dirty="0">
                <a:latin typeface="Cambria"/>
                <a:cs typeface="Cambria"/>
              </a:rPr>
              <a:t>ủ</a:t>
            </a:r>
            <a:r>
              <a:rPr sz="2700" spc="6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-5" dirty="0">
                <a:latin typeface="Cambria"/>
                <a:cs typeface="Cambria"/>
              </a:rPr>
              <a:t>ụ</a:t>
            </a:r>
            <a:r>
              <a:rPr sz="2700" spc="-5" dirty="0">
                <a:latin typeface="Georgia"/>
                <a:cs typeface="Georgia"/>
              </a:rPr>
              <a:t>c g</a:t>
            </a:r>
            <a:r>
              <a:rPr sz="2700" spc="-5" dirty="0">
                <a:latin typeface="Cambria"/>
                <a:cs typeface="Cambria"/>
              </a:rPr>
              <a:t>ử</a:t>
            </a:r>
            <a:r>
              <a:rPr sz="2700" spc="-5" dirty="0">
                <a:latin typeface="Georgia"/>
                <a:cs typeface="Georgia"/>
              </a:rPr>
              <a:t>i hàng?</a:t>
            </a:r>
            <a:endParaRPr sz="2700">
              <a:latin typeface="Georgia"/>
              <a:cs typeface="Georgia"/>
            </a:endParaRPr>
          </a:p>
          <a:p>
            <a:pPr marL="287020" marR="19685" indent="-274320">
              <a:lnSpc>
                <a:spcPct val="100000"/>
              </a:lnSpc>
              <a:spcBef>
                <a:spcPts val="650"/>
              </a:spcBef>
              <a:tabLst>
                <a:tab pos="286385" algn="l"/>
              </a:tabLst>
            </a:pPr>
            <a:r>
              <a:rPr sz="2300" spc="-5" dirty="0">
                <a:solidFill>
                  <a:srgbClr val="D16248"/>
                </a:solidFill>
                <a:latin typeface="Georgia"/>
                <a:cs typeface="Georgia"/>
              </a:rPr>
              <a:t>-	</a:t>
            </a:r>
            <a:r>
              <a:rPr sz="2700" spc="-5" dirty="0">
                <a:latin typeface="Georgia"/>
                <a:cs typeface="Georgia"/>
              </a:rPr>
              <a:t>H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5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spc="-5" dirty="0">
                <a:latin typeface="Cambria"/>
                <a:cs typeface="Cambria"/>
              </a:rPr>
              <a:t>ố</a:t>
            </a:r>
            <a:r>
              <a:rPr sz="2700" spc="-5" dirty="0">
                <a:latin typeface="Georgia"/>
                <a:cs typeface="Georgia"/>
              </a:rPr>
              <a:t>ng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theo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dõi b</a:t>
            </a:r>
            <a:r>
              <a:rPr sz="2700" spc="-5" dirty="0">
                <a:latin typeface="Times New Roman"/>
                <a:cs typeface="Times New Roman"/>
              </a:rPr>
              <a:t>ư</a:t>
            </a:r>
            <a:r>
              <a:rPr sz="2700" spc="-5" dirty="0">
                <a:latin typeface="Georgia"/>
                <a:cs typeface="Georgia"/>
              </a:rPr>
              <a:t>u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ki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 UPS làm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vi</a:t>
            </a:r>
            <a:r>
              <a:rPr sz="2700" dirty="0">
                <a:latin typeface="Cambria"/>
                <a:cs typeface="Cambria"/>
              </a:rPr>
              <a:t>ệ</a:t>
            </a:r>
            <a:r>
              <a:rPr sz="2700" dirty="0">
                <a:latin typeface="Georgia"/>
                <a:cs typeface="Georgia"/>
              </a:rPr>
              <a:t>c</a:t>
            </a:r>
            <a:r>
              <a:rPr sz="2700" spc="-3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nh</a:t>
            </a:r>
            <a:r>
              <a:rPr sz="2700" dirty="0">
                <a:latin typeface="Times New Roman"/>
                <a:cs typeface="Times New Roman"/>
              </a:rPr>
              <a:t>ư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th</a:t>
            </a:r>
            <a:r>
              <a:rPr sz="2700" dirty="0">
                <a:latin typeface="Cambria"/>
                <a:cs typeface="Cambria"/>
              </a:rPr>
              <a:t>ế </a:t>
            </a:r>
            <a:r>
              <a:rPr sz="2700" spc="-58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nào?</a:t>
            </a:r>
            <a:endParaRPr sz="27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55"/>
              </a:spcBef>
              <a:tabLst>
                <a:tab pos="286385" algn="l"/>
              </a:tabLst>
            </a:pPr>
            <a:r>
              <a:rPr sz="2300" spc="-5" dirty="0">
                <a:solidFill>
                  <a:srgbClr val="D16248"/>
                </a:solidFill>
                <a:latin typeface="Georgia"/>
                <a:cs typeface="Georgia"/>
              </a:rPr>
              <a:t>-	</a:t>
            </a:r>
            <a:r>
              <a:rPr sz="2700" spc="-5" dirty="0">
                <a:latin typeface="Georgia"/>
                <a:cs typeface="Georgia"/>
              </a:rPr>
              <a:t>Hãy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tính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phí cho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m</a:t>
            </a:r>
            <a:r>
              <a:rPr sz="2700" spc="-5" dirty="0">
                <a:latin typeface="Cambria"/>
                <a:cs typeface="Cambria"/>
              </a:rPr>
              <a:t>ộ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gói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ư</a:t>
            </a:r>
            <a:r>
              <a:rPr sz="2700" dirty="0">
                <a:latin typeface="Georgia"/>
                <a:cs typeface="Georgia"/>
              </a:rPr>
              <a:t>u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ki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-5" dirty="0">
                <a:latin typeface="Georgia"/>
                <a:cs typeface="Georgia"/>
              </a:rPr>
              <a:t>n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v</a:t>
            </a:r>
            <a:r>
              <a:rPr sz="2700" dirty="0">
                <a:latin typeface="Cambria"/>
                <a:cs typeface="Cambria"/>
              </a:rPr>
              <a:t>ớ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kích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ỡ</a:t>
            </a:r>
            <a:r>
              <a:rPr sz="2700" spc="35" dirty="0">
                <a:latin typeface="Cambria"/>
                <a:cs typeface="Cambria"/>
              </a:rPr>
              <a:t> </a:t>
            </a:r>
            <a:r>
              <a:rPr sz="2700" dirty="0">
                <a:latin typeface="Georgia"/>
                <a:cs typeface="Georgia"/>
              </a:rPr>
              <a:t>và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kh</a:t>
            </a:r>
            <a:r>
              <a:rPr sz="2700" spc="-5" dirty="0">
                <a:latin typeface="Cambria"/>
                <a:cs typeface="Cambria"/>
              </a:rPr>
              <a:t>ố</a:t>
            </a:r>
            <a:r>
              <a:rPr sz="2700" spc="-5" dirty="0">
                <a:latin typeface="Georgia"/>
                <a:cs typeface="Georgia"/>
              </a:rPr>
              <a:t>i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l</a:t>
            </a:r>
            <a:r>
              <a:rPr sz="2700" dirty="0">
                <a:latin typeface="Times New Roman"/>
                <a:cs typeface="Times New Roman"/>
              </a:rPr>
              <a:t>ượng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xác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định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Georgia"/>
                <a:cs typeface="Georgia"/>
              </a:rPr>
              <a:t>cho</a:t>
            </a:r>
            <a:r>
              <a:rPr sz="2700" spc="-10" dirty="0">
                <a:latin typeface="Georgia"/>
                <a:cs typeface="Georgia"/>
              </a:rPr>
              <a:t> m</a:t>
            </a:r>
            <a:r>
              <a:rPr sz="2700" spc="-10" dirty="0">
                <a:latin typeface="Cambria"/>
                <a:cs typeface="Cambria"/>
              </a:rPr>
              <a:t>ộ</a:t>
            </a:r>
            <a:r>
              <a:rPr sz="2700" spc="-10" dirty="0">
                <a:latin typeface="Georgia"/>
                <a:cs typeface="Georgia"/>
              </a:rPr>
              <a:t>t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l</a:t>
            </a:r>
            <a:r>
              <a:rPr sz="2700" spc="-5" dirty="0">
                <a:latin typeface="Cambria"/>
                <a:cs typeface="Cambria"/>
              </a:rPr>
              <a:t>ộ</a:t>
            </a:r>
            <a:r>
              <a:rPr sz="2700" spc="7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trình </a:t>
            </a:r>
            <a:r>
              <a:rPr sz="2700" dirty="0">
                <a:latin typeface="Georgia"/>
                <a:cs typeface="Georgia"/>
              </a:rPr>
              <a:t>g</a:t>
            </a:r>
            <a:r>
              <a:rPr sz="2700" dirty="0">
                <a:latin typeface="Cambria"/>
                <a:cs typeface="Cambria"/>
              </a:rPr>
              <a:t>ử</a:t>
            </a:r>
            <a:r>
              <a:rPr sz="2700" dirty="0">
                <a:latin typeface="Georgia"/>
                <a:cs typeface="Georgia"/>
              </a:rPr>
              <a:t>i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xác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định</a:t>
            </a:r>
            <a:r>
              <a:rPr sz="2700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367029"/>
            <a:ext cx="213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</a:t>
            </a:r>
            <a:r>
              <a:rPr sz="3600" dirty="0">
                <a:latin typeface="Cambria"/>
                <a:cs typeface="Cambria"/>
              </a:rPr>
              <a:t>ộ</a:t>
            </a:r>
            <a:r>
              <a:rPr sz="3600" dirty="0"/>
              <a:t>i</a:t>
            </a:r>
            <a:r>
              <a:rPr sz="3600" spc="-90" dirty="0"/>
              <a:t> </a:t>
            </a:r>
            <a:r>
              <a:rPr sz="3600" spc="-5" dirty="0"/>
              <a:t>dung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179" y="1985772"/>
            <a:ext cx="8514715" cy="1134110"/>
            <a:chOff x="297179" y="1985772"/>
            <a:chExt cx="8514715" cy="1134110"/>
          </a:xfrm>
        </p:grpSpPr>
        <p:sp>
          <p:nvSpPr>
            <p:cNvPr id="4" name="object 4"/>
            <p:cNvSpPr/>
            <p:nvPr/>
          </p:nvSpPr>
          <p:spPr>
            <a:xfrm>
              <a:off x="302513" y="1991106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8316721" y="0"/>
                  </a:moveTo>
                  <a:lnTo>
                    <a:pt x="187198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8" y="1123188"/>
                  </a:lnTo>
                  <a:lnTo>
                    <a:pt x="8316721" y="1123188"/>
                  </a:lnTo>
                  <a:lnTo>
                    <a:pt x="8366483" y="1116500"/>
                  </a:lnTo>
                  <a:lnTo>
                    <a:pt x="8411200" y="1097628"/>
                  </a:lnTo>
                  <a:lnTo>
                    <a:pt x="8449087" y="1068355"/>
                  </a:lnTo>
                  <a:lnTo>
                    <a:pt x="8478360" y="1030468"/>
                  </a:lnTo>
                  <a:lnTo>
                    <a:pt x="8497232" y="985751"/>
                  </a:lnTo>
                  <a:lnTo>
                    <a:pt x="8503919" y="935990"/>
                  </a:lnTo>
                  <a:lnTo>
                    <a:pt x="8503919" y="187198"/>
                  </a:lnTo>
                  <a:lnTo>
                    <a:pt x="8497232" y="137436"/>
                  </a:lnTo>
                  <a:lnTo>
                    <a:pt x="8478360" y="92719"/>
                  </a:lnTo>
                  <a:lnTo>
                    <a:pt x="8449087" y="54832"/>
                  </a:lnTo>
                  <a:lnTo>
                    <a:pt x="8411200" y="25559"/>
                  </a:lnTo>
                  <a:lnTo>
                    <a:pt x="8366483" y="6687"/>
                  </a:lnTo>
                  <a:lnTo>
                    <a:pt x="83167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513" y="1991106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0" y="187198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8" y="0"/>
                  </a:lnTo>
                  <a:lnTo>
                    <a:pt x="8316721" y="0"/>
                  </a:lnTo>
                  <a:lnTo>
                    <a:pt x="8366483" y="6687"/>
                  </a:lnTo>
                  <a:lnTo>
                    <a:pt x="8411200" y="25559"/>
                  </a:lnTo>
                  <a:lnTo>
                    <a:pt x="8449087" y="54832"/>
                  </a:lnTo>
                  <a:lnTo>
                    <a:pt x="8478360" y="92719"/>
                  </a:lnTo>
                  <a:lnTo>
                    <a:pt x="8497232" y="137436"/>
                  </a:lnTo>
                  <a:lnTo>
                    <a:pt x="8503919" y="187198"/>
                  </a:lnTo>
                  <a:lnTo>
                    <a:pt x="8503919" y="935990"/>
                  </a:lnTo>
                  <a:lnTo>
                    <a:pt x="8497232" y="985751"/>
                  </a:lnTo>
                  <a:lnTo>
                    <a:pt x="8478360" y="1030468"/>
                  </a:lnTo>
                  <a:lnTo>
                    <a:pt x="8449087" y="1068355"/>
                  </a:lnTo>
                  <a:lnTo>
                    <a:pt x="8411200" y="1097628"/>
                  </a:lnTo>
                  <a:lnTo>
                    <a:pt x="8366483" y="1116500"/>
                  </a:lnTo>
                  <a:lnTo>
                    <a:pt x="8316721" y="1123188"/>
                  </a:lnTo>
                  <a:lnTo>
                    <a:pt x="187198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7179" y="3247644"/>
            <a:ext cx="8514715" cy="1134110"/>
            <a:chOff x="297179" y="3247644"/>
            <a:chExt cx="8514715" cy="1134110"/>
          </a:xfrm>
        </p:grpSpPr>
        <p:sp>
          <p:nvSpPr>
            <p:cNvPr id="7" name="object 7"/>
            <p:cNvSpPr/>
            <p:nvPr/>
          </p:nvSpPr>
          <p:spPr>
            <a:xfrm>
              <a:off x="302513" y="3252978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8316721" y="0"/>
                  </a:moveTo>
                  <a:lnTo>
                    <a:pt x="187198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8" y="1123188"/>
                  </a:lnTo>
                  <a:lnTo>
                    <a:pt x="8316721" y="1123188"/>
                  </a:lnTo>
                  <a:lnTo>
                    <a:pt x="8366483" y="1116500"/>
                  </a:lnTo>
                  <a:lnTo>
                    <a:pt x="8411200" y="1097628"/>
                  </a:lnTo>
                  <a:lnTo>
                    <a:pt x="8449087" y="1068355"/>
                  </a:lnTo>
                  <a:lnTo>
                    <a:pt x="8478360" y="1030468"/>
                  </a:lnTo>
                  <a:lnTo>
                    <a:pt x="8497232" y="985751"/>
                  </a:lnTo>
                  <a:lnTo>
                    <a:pt x="8503919" y="935990"/>
                  </a:lnTo>
                  <a:lnTo>
                    <a:pt x="8503919" y="187198"/>
                  </a:lnTo>
                  <a:lnTo>
                    <a:pt x="8497232" y="137436"/>
                  </a:lnTo>
                  <a:lnTo>
                    <a:pt x="8478360" y="92719"/>
                  </a:lnTo>
                  <a:lnTo>
                    <a:pt x="8449087" y="54832"/>
                  </a:lnTo>
                  <a:lnTo>
                    <a:pt x="8411200" y="25559"/>
                  </a:lnTo>
                  <a:lnTo>
                    <a:pt x="8366483" y="6687"/>
                  </a:lnTo>
                  <a:lnTo>
                    <a:pt x="83167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2513" y="3252978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0" y="187198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8" y="0"/>
                  </a:lnTo>
                  <a:lnTo>
                    <a:pt x="8316721" y="0"/>
                  </a:lnTo>
                  <a:lnTo>
                    <a:pt x="8366483" y="6687"/>
                  </a:lnTo>
                  <a:lnTo>
                    <a:pt x="8411200" y="25559"/>
                  </a:lnTo>
                  <a:lnTo>
                    <a:pt x="8449087" y="54832"/>
                  </a:lnTo>
                  <a:lnTo>
                    <a:pt x="8478360" y="92719"/>
                  </a:lnTo>
                  <a:lnTo>
                    <a:pt x="8497232" y="137436"/>
                  </a:lnTo>
                  <a:lnTo>
                    <a:pt x="8503919" y="187198"/>
                  </a:lnTo>
                  <a:lnTo>
                    <a:pt x="8503919" y="935990"/>
                  </a:lnTo>
                  <a:lnTo>
                    <a:pt x="8497232" y="985751"/>
                  </a:lnTo>
                  <a:lnTo>
                    <a:pt x="8478360" y="1030468"/>
                  </a:lnTo>
                  <a:lnTo>
                    <a:pt x="8449087" y="1068355"/>
                  </a:lnTo>
                  <a:lnTo>
                    <a:pt x="8411200" y="1097628"/>
                  </a:lnTo>
                  <a:lnTo>
                    <a:pt x="8366483" y="1116500"/>
                  </a:lnTo>
                  <a:lnTo>
                    <a:pt x="8316721" y="1123188"/>
                  </a:lnTo>
                  <a:lnTo>
                    <a:pt x="187198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7179" y="4507991"/>
            <a:ext cx="8514715" cy="1134110"/>
            <a:chOff x="297179" y="4507991"/>
            <a:chExt cx="8514715" cy="1134110"/>
          </a:xfrm>
        </p:grpSpPr>
        <p:sp>
          <p:nvSpPr>
            <p:cNvPr id="10" name="object 10"/>
            <p:cNvSpPr/>
            <p:nvPr/>
          </p:nvSpPr>
          <p:spPr>
            <a:xfrm>
              <a:off x="302513" y="4513325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8316721" y="0"/>
                  </a:moveTo>
                  <a:lnTo>
                    <a:pt x="187198" y="0"/>
                  </a:lnTo>
                  <a:lnTo>
                    <a:pt x="137431" y="6687"/>
                  </a:lnTo>
                  <a:lnTo>
                    <a:pt x="92713" y="25559"/>
                  </a:lnTo>
                  <a:lnTo>
                    <a:pt x="54827" y="54832"/>
                  </a:lnTo>
                  <a:lnTo>
                    <a:pt x="25557" y="92719"/>
                  </a:lnTo>
                  <a:lnTo>
                    <a:pt x="6686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6" y="985751"/>
                  </a:lnTo>
                  <a:lnTo>
                    <a:pt x="25557" y="1030468"/>
                  </a:lnTo>
                  <a:lnTo>
                    <a:pt x="54827" y="1068355"/>
                  </a:lnTo>
                  <a:lnTo>
                    <a:pt x="92713" y="1097628"/>
                  </a:lnTo>
                  <a:lnTo>
                    <a:pt x="137431" y="1116500"/>
                  </a:lnTo>
                  <a:lnTo>
                    <a:pt x="187198" y="1123188"/>
                  </a:lnTo>
                  <a:lnTo>
                    <a:pt x="8316721" y="1123188"/>
                  </a:lnTo>
                  <a:lnTo>
                    <a:pt x="8366483" y="1116500"/>
                  </a:lnTo>
                  <a:lnTo>
                    <a:pt x="8411200" y="1097628"/>
                  </a:lnTo>
                  <a:lnTo>
                    <a:pt x="8449087" y="1068355"/>
                  </a:lnTo>
                  <a:lnTo>
                    <a:pt x="8478360" y="1030468"/>
                  </a:lnTo>
                  <a:lnTo>
                    <a:pt x="8497232" y="985751"/>
                  </a:lnTo>
                  <a:lnTo>
                    <a:pt x="8503919" y="935990"/>
                  </a:lnTo>
                  <a:lnTo>
                    <a:pt x="8503919" y="187198"/>
                  </a:lnTo>
                  <a:lnTo>
                    <a:pt x="8497232" y="137436"/>
                  </a:lnTo>
                  <a:lnTo>
                    <a:pt x="8478360" y="92719"/>
                  </a:lnTo>
                  <a:lnTo>
                    <a:pt x="8449087" y="54832"/>
                  </a:lnTo>
                  <a:lnTo>
                    <a:pt x="8411200" y="25559"/>
                  </a:lnTo>
                  <a:lnTo>
                    <a:pt x="8366483" y="6687"/>
                  </a:lnTo>
                  <a:lnTo>
                    <a:pt x="8316721" y="0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513" y="4513325"/>
              <a:ext cx="8503920" cy="1123315"/>
            </a:xfrm>
            <a:custGeom>
              <a:avLst/>
              <a:gdLst/>
              <a:ahLst/>
              <a:cxnLst/>
              <a:rect l="l" t="t" r="r" b="b"/>
              <a:pathLst>
                <a:path w="8503920" h="1123314">
                  <a:moveTo>
                    <a:pt x="0" y="187198"/>
                  </a:moveTo>
                  <a:lnTo>
                    <a:pt x="6686" y="137436"/>
                  </a:lnTo>
                  <a:lnTo>
                    <a:pt x="25557" y="92719"/>
                  </a:lnTo>
                  <a:lnTo>
                    <a:pt x="54827" y="54832"/>
                  </a:lnTo>
                  <a:lnTo>
                    <a:pt x="92713" y="25559"/>
                  </a:lnTo>
                  <a:lnTo>
                    <a:pt x="137431" y="6687"/>
                  </a:lnTo>
                  <a:lnTo>
                    <a:pt x="187198" y="0"/>
                  </a:lnTo>
                  <a:lnTo>
                    <a:pt x="8316721" y="0"/>
                  </a:lnTo>
                  <a:lnTo>
                    <a:pt x="8366483" y="6687"/>
                  </a:lnTo>
                  <a:lnTo>
                    <a:pt x="8411200" y="25559"/>
                  </a:lnTo>
                  <a:lnTo>
                    <a:pt x="8449087" y="54832"/>
                  </a:lnTo>
                  <a:lnTo>
                    <a:pt x="8478360" y="92719"/>
                  </a:lnTo>
                  <a:lnTo>
                    <a:pt x="8497232" y="137436"/>
                  </a:lnTo>
                  <a:lnTo>
                    <a:pt x="8503919" y="187198"/>
                  </a:lnTo>
                  <a:lnTo>
                    <a:pt x="8503919" y="935990"/>
                  </a:lnTo>
                  <a:lnTo>
                    <a:pt x="8497232" y="985751"/>
                  </a:lnTo>
                  <a:lnTo>
                    <a:pt x="8478360" y="1030468"/>
                  </a:lnTo>
                  <a:lnTo>
                    <a:pt x="8449087" y="1068355"/>
                  </a:lnTo>
                  <a:lnTo>
                    <a:pt x="8411200" y="1097628"/>
                  </a:lnTo>
                  <a:lnTo>
                    <a:pt x="8366483" y="1116500"/>
                  </a:lnTo>
                  <a:lnTo>
                    <a:pt x="8316721" y="1123188"/>
                  </a:lnTo>
                  <a:lnTo>
                    <a:pt x="187198" y="1123188"/>
                  </a:lnTo>
                  <a:lnTo>
                    <a:pt x="137431" y="1116500"/>
                  </a:lnTo>
                  <a:lnTo>
                    <a:pt x="92713" y="1097628"/>
                  </a:lnTo>
                  <a:lnTo>
                    <a:pt x="54827" y="1068355"/>
                  </a:lnTo>
                  <a:lnTo>
                    <a:pt x="25557" y="1030468"/>
                  </a:lnTo>
                  <a:lnTo>
                    <a:pt x="6686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6795" y="2116073"/>
            <a:ext cx="7981950" cy="328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Thông</a:t>
            </a:r>
            <a:r>
              <a:rPr sz="4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tin</a:t>
            </a:r>
            <a:r>
              <a:rPr sz="4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4800" dirty="0">
                <a:solidFill>
                  <a:srgbClr val="FFFFFF"/>
                </a:solidFill>
                <a:latin typeface="Times New Roman"/>
                <a:cs typeface="Times New Roman"/>
              </a:rPr>
              <a:t>ư</a:t>
            </a:r>
            <a:r>
              <a:rPr sz="4800" dirty="0">
                <a:solidFill>
                  <a:srgbClr val="FFFFFF"/>
                </a:solidFill>
                <a:latin typeface="Cambria"/>
                <a:cs typeface="Cambria"/>
              </a:rPr>
              <a:t>ớ</a:t>
            </a: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4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góc </a:t>
            </a:r>
            <a:r>
              <a:rPr sz="48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4800" dirty="0">
                <a:solidFill>
                  <a:srgbClr val="FFFFFF"/>
                </a:solidFill>
                <a:latin typeface="Cambria"/>
                <a:cs typeface="Cambria"/>
              </a:rPr>
              <a:t>ộ</a:t>
            </a:r>
            <a:r>
              <a:rPr sz="48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48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4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lý</a:t>
            </a:r>
            <a:endParaRPr sz="4800">
              <a:latin typeface="Georgia"/>
              <a:cs typeface="Georgia"/>
            </a:endParaRPr>
          </a:p>
          <a:p>
            <a:pPr marL="12700" marR="496570">
              <a:lnSpc>
                <a:spcPts val="9940"/>
              </a:lnSpc>
              <a:spcBef>
                <a:spcPts val="819"/>
              </a:spcBef>
            </a:pP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T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ổ</a:t>
            </a:r>
            <a:r>
              <a:rPr sz="4800" u="sng" spc="9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 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ch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ứ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c</a:t>
            </a:r>
            <a:r>
              <a:rPr sz="4800" u="sng" spc="-1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 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d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</a:rPr>
              <a:t>ư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ớ</a:t>
            </a:r>
            <a:r>
              <a:rPr sz="4800" u="sng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i</a:t>
            </a:r>
            <a:r>
              <a:rPr sz="4800" u="sng" spc="-1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 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góc</a:t>
            </a:r>
            <a:r>
              <a:rPr sz="4800" u="sng" spc="-2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 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</a:rPr>
              <a:t>đ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ộ</a:t>
            </a:r>
            <a:r>
              <a:rPr sz="4800" u="sng" spc="9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 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qu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mbria"/>
                <a:cs typeface="Cambria"/>
              </a:rPr>
              <a:t>ả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n</a:t>
            </a:r>
            <a:r>
              <a:rPr sz="4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 </a:t>
            </a:r>
            <a:r>
              <a:rPr sz="4800" u="sng" spc="-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Georgia"/>
                <a:cs typeface="Georgia"/>
              </a:rPr>
              <a:t>lý </a:t>
            </a:r>
            <a:r>
              <a:rPr sz="4800" spc="-1145" dirty="0">
                <a:solidFill>
                  <a:srgbClr val="00A2D5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48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n lý</a:t>
            </a:r>
            <a:r>
              <a:rPr sz="4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4800" spc="-5" dirty="0">
                <a:solidFill>
                  <a:srgbClr val="FFFFFF"/>
                </a:solidFill>
                <a:latin typeface="Cambria"/>
                <a:cs typeface="Cambria"/>
              </a:rPr>
              <a:t>ộ</a:t>
            </a:r>
            <a:r>
              <a:rPr sz="4800" spc="-5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4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4800" dirty="0">
                <a:solidFill>
                  <a:srgbClr val="FFFFFF"/>
                </a:solidFill>
                <a:latin typeface="Cambria"/>
                <a:cs typeface="Cambria"/>
              </a:rPr>
              <a:t>ổ</a:t>
            </a:r>
            <a:r>
              <a:rPr sz="48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ch</a:t>
            </a:r>
            <a:r>
              <a:rPr sz="4800" dirty="0">
                <a:solidFill>
                  <a:srgbClr val="FFFFFF"/>
                </a:solidFill>
                <a:latin typeface="Cambria"/>
                <a:cs typeface="Cambria"/>
              </a:rPr>
              <a:t>ứ</a:t>
            </a:r>
            <a:r>
              <a:rPr sz="48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4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022" y="367029"/>
            <a:ext cx="6899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Thông</a:t>
            </a:r>
            <a:r>
              <a:rPr sz="3600" spc="-20" dirty="0"/>
              <a:t> </a:t>
            </a:r>
            <a:r>
              <a:rPr sz="3600" spc="-5" dirty="0"/>
              <a:t>tin</a:t>
            </a:r>
            <a:r>
              <a:rPr sz="3600" spc="-15" dirty="0"/>
              <a:t> </a:t>
            </a:r>
            <a:r>
              <a:rPr sz="3600" dirty="0"/>
              <a:t>d</a:t>
            </a:r>
            <a:r>
              <a:rPr sz="3600" dirty="0">
                <a:latin typeface="Arial"/>
                <a:cs typeface="Arial"/>
              </a:rPr>
              <a:t>ưới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/>
              <a:t>góc</a:t>
            </a:r>
            <a:r>
              <a:rPr sz="3600" spc="-25" dirty="0"/>
              <a:t> </a:t>
            </a:r>
            <a:r>
              <a:rPr sz="3600" spc="-5" dirty="0">
                <a:latin typeface="Arial"/>
                <a:cs typeface="Arial"/>
              </a:rPr>
              <a:t>độ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/>
              <a:t>qu</a:t>
            </a:r>
            <a:r>
              <a:rPr sz="3600" dirty="0">
                <a:latin typeface="Cambria"/>
                <a:cs typeface="Cambria"/>
              </a:rPr>
              <a:t>ả</a:t>
            </a:r>
            <a:r>
              <a:rPr sz="3600" dirty="0"/>
              <a:t>n</a:t>
            </a:r>
            <a:r>
              <a:rPr sz="3600" spc="-10" dirty="0"/>
              <a:t> </a:t>
            </a:r>
            <a:r>
              <a:rPr sz="3600" spc="-5" dirty="0"/>
              <a:t>lý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876" y="1703070"/>
            <a:ext cx="1536700" cy="51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1914"/>
              </a:lnSpc>
              <a:spcBef>
                <a:spcPts val="105"/>
              </a:spcBef>
            </a:pPr>
            <a:r>
              <a:rPr sz="1700" dirty="0">
                <a:latin typeface="Georgia"/>
                <a:cs typeface="Georgia"/>
              </a:rPr>
              <a:t>Thông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tin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và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5" dirty="0">
                <a:latin typeface="Georgia"/>
                <a:cs typeface="Georgia"/>
              </a:rPr>
              <a:t>d</a:t>
            </a:r>
            <a:r>
              <a:rPr sz="1700" spc="5" dirty="0">
                <a:latin typeface="Cambria"/>
                <a:cs typeface="Cambria"/>
              </a:rPr>
              <a:t>ữ</a:t>
            </a:r>
            <a:endParaRPr sz="1700">
              <a:latin typeface="Cambria"/>
              <a:cs typeface="Cambria"/>
            </a:endParaRPr>
          </a:p>
          <a:p>
            <a:pPr marR="5715" algn="r">
              <a:lnSpc>
                <a:spcPts val="1914"/>
              </a:lnSpc>
            </a:pPr>
            <a:r>
              <a:rPr sz="1700" dirty="0">
                <a:latin typeface="Georgia"/>
                <a:cs typeface="Georgia"/>
              </a:rPr>
              <a:t>li</a:t>
            </a:r>
            <a:r>
              <a:rPr sz="1700" dirty="0">
                <a:latin typeface="Cambria"/>
                <a:cs typeface="Cambria"/>
              </a:rPr>
              <a:t>ệ</a:t>
            </a:r>
            <a:r>
              <a:rPr sz="1700" dirty="0">
                <a:latin typeface="Georgia"/>
                <a:cs typeface="Georgia"/>
              </a:rPr>
              <a:t>u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0017" y="1535430"/>
            <a:ext cx="425450" cy="890269"/>
          </a:xfrm>
          <a:custGeom>
            <a:avLst/>
            <a:gdLst/>
            <a:ahLst/>
            <a:cxnLst/>
            <a:rect l="l" t="t" r="r" b="b"/>
            <a:pathLst>
              <a:path w="425450" h="890269">
                <a:moveTo>
                  <a:pt x="425195" y="890016"/>
                </a:moveTo>
                <a:lnTo>
                  <a:pt x="368658" y="884696"/>
                </a:lnTo>
                <a:lnTo>
                  <a:pt x="317866" y="869686"/>
                </a:lnTo>
                <a:lnTo>
                  <a:pt x="274843" y="846407"/>
                </a:lnTo>
                <a:lnTo>
                  <a:pt x="241610" y="816280"/>
                </a:lnTo>
                <a:lnTo>
                  <a:pt x="220188" y="780728"/>
                </a:lnTo>
                <a:lnTo>
                  <a:pt x="212598" y="741172"/>
                </a:lnTo>
                <a:lnTo>
                  <a:pt x="212598" y="593852"/>
                </a:lnTo>
                <a:lnTo>
                  <a:pt x="205007" y="554295"/>
                </a:lnTo>
                <a:lnTo>
                  <a:pt x="183585" y="518743"/>
                </a:lnTo>
                <a:lnTo>
                  <a:pt x="150352" y="488616"/>
                </a:lnTo>
                <a:lnTo>
                  <a:pt x="107329" y="465337"/>
                </a:lnTo>
                <a:lnTo>
                  <a:pt x="56537" y="450327"/>
                </a:lnTo>
                <a:lnTo>
                  <a:pt x="0" y="445008"/>
                </a:lnTo>
                <a:lnTo>
                  <a:pt x="56537" y="439688"/>
                </a:lnTo>
                <a:lnTo>
                  <a:pt x="107329" y="424678"/>
                </a:lnTo>
                <a:lnTo>
                  <a:pt x="150352" y="401399"/>
                </a:lnTo>
                <a:lnTo>
                  <a:pt x="183585" y="371272"/>
                </a:lnTo>
                <a:lnTo>
                  <a:pt x="205007" y="335720"/>
                </a:lnTo>
                <a:lnTo>
                  <a:pt x="212598" y="296164"/>
                </a:lnTo>
                <a:lnTo>
                  <a:pt x="212598" y="148844"/>
                </a:lnTo>
                <a:lnTo>
                  <a:pt x="220188" y="109287"/>
                </a:lnTo>
                <a:lnTo>
                  <a:pt x="241610" y="73735"/>
                </a:lnTo>
                <a:lnTo>
                  <a:pt x="274843" y="43608"/>
                </a:lnTo>
                <a:lnTo>
                  <a:pt x="317866" y="20329"/>
                </a:lnTo>
                <a:lnTo>
                  <a:pt x="368658" y="5319"/>
                </a:lnTo>
                <a:lnTo>
                  <a:pt x="425195" y="0"/>
                </a:lnTo>
              </a:path>
            </a:pathLst>
          </a:custGeom>
          <a:ln w="10668">
            <a:solidFill>
              <a:srgbClr val="A64D3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5901" y="1535430"/>
            <a:ext cx="5775960" cy="890269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59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ữ</a:t>
            </a:r>
            <a:r>
              <a:rPr sz="17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li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ệ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(Data)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Thông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tin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(Information)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Tri</a:t>
            </a:r>
            <a:r>
              <a:rPr sz="1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th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ứ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kinh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doanh</a:t>
            </a:r>
            <a:r>
              <a:rPr sz="17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(Bussiness</a:t>
            </a:r>
            <a:r>
              <a:rPr sz="17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Intelligence)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55" y="3712921"/>
            <a:ext cx="1772920" cy="51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ts val="1914"/>
              </a:lnSpc>
              <a:spcBef>
                <a:spcPts val="105"/>
              </a:spcBef>
            </a:pPr>
            <a:r>
              <a:rPr sz="1700" dirty="0">
                <a:latin typeface="Georgia"/>
                <a:cs typeface="Georgia"/>
              </a:rPr>
              <a:t>Các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đ</a:t>
            </a:r>
            <a:r>
              <a:rPr sz="1700" spc="-5" dirty="0">
                <a:latin typeface="Cambria"/>
                <a:cs typeface="Cambria"/>
              </a:rPr>
              <a:t>ặ</a:t>
            </a:r>
            <a:r>
              <a:rPr sz="1700" spc="-5" dirty="0">
                <a:latin typeface="Georgia"/>
                <a:cs typeface="Georgia"/>
              </a:rPr>
              <a:t>c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tr</a:t>
            </a:r>
            <a:r>
              <a:rPr sz="1700" spc="-5" dirty="0">
                <a:latin typeface="Times New Roman"/>
                <a:cs typeface="Times New Roman"/>
              </a:rPr>
              <a:t>ư</a:t>
            </a:r>
            <a:r>
              <a:rPr sz="1700" spc="-5" dirty="0">
                <a:latin typeface="Georgia"/>
                <a:cs typeface="Georgia"/>
              </a:rPr>
              <a:t>ng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c</a:t>
            </a:r>
            <a:r>
              <a:rPr sz="1700" spc="-5" dirty="0">
                <a:latin typeface="Cambria"/>
                <a:cs typeface="Cambria"/>
              </a:rPr>
              <a:t>ủ</a:t>
            </a:r>
            <a:r>
              <a:rPr sz="1700" spc="-5" dirty="0">
                <a:latin typeface="Georgia"/>
                <a:cs typeface="Georgia"/>
              </a:rPr>
              <a:t>a</a:t>
            </a:r>
            <a:endParaRPr sz="1700">
              <a:latin typeface="Georgia"/>
              <a:cs typeface="Georgia"/>
            </a:endParaRPr>
          </a:p>
          <a:p>
            <a:pPr marL="12700">
              <a:lnSpc>
                <a:spcPts val="1914"/>
              </a:lnSpc>
            </a:pPr>
            <a:r>
              <a:rPr sz="1700" dirty="0">
                <a:latin typeface="Georgia"/>
                <a:cs typeface="Georgia"/>
              </a:rPr>
              <a:t>thông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tin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có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5" dirty="0">
                <a:latin typeface="Georgia"/>
                <a:cs typeface="Georgia"/>
              </a:rPr>
              <a:t>giá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tr</a:t>
            </a:r>
            <a:r>
              <a:rPr sz="1700" dirty="0">
                <a:latin typeface="Cambria"/>
                <a:cs typeface="Cambria"/>
              </a:rPr>
              <a:t>ị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0017" y="2486405"/>
            <a:ext cx="425450" cy="3008630"/>
          </a:xfrm>
          <a:custGeom>
            <a:avLst/>
            <a:gdLst/>
            <a:ahLst/>
            <a:cxnLst/>
            <a:rect l="l" t="t" r="r" b="b"/>
            <a:pathLst>
              <a:path w="425450" h="3008629">
                <a:moveTo>
                  <a:pt x="425195" y="3008376"/>
                </a:moveTo>
                <a:lnTo>
                  <a:pt x="368658" y="3003056"/>
                </a:lnTo>
                <a:lnTo>
                  <a:pt x="317866" y="2988046"/>
                </a:lnTo>
                <a:lnTo>
                  <a:pt x="274843" y="2964767"/>
                </a:lnTo>
                <a:lnTo>
                  <a:pt x="241610" y="2934640"/>
                </a:lnTo>
                <a:lnTo>
                  <a:pt x="220188" y="2899088"/>
                </a:lnTo>
                <a:lnTo>
                  <a:pt x="212598" y="2859532"/>
                </a:lnTo>
                <a:lnTo>
                  <a:pt x="212598" y="1653032"/>
                </a:lnTo>
                <a:lnTo>
                  <a:pt x="205007" y="1613475"/>
                </a:lnTo>
                <a:lnTo>
                  <a:pt x="183585" y="1577923"/>
                </a:lnTo>
                <a:lnTo>
                  <a:pt x="150352" y="1547796"/>
                </a:lnTo>
                <a:lnTo>
                  <a:pt x="107329" y="1524517"/>
                </a:lnTo>
                <a:lnTo>
                  <a:pt x="56537" y="1509507"/>
                </a:lnTo>
                <a:lnTo>
                  <a:pt x="0" y="1504188"/>
                </a:lnTo>
                <a:lnTo>
                  <a:pt x="56537" y="1498868"/>
                </a:lnTo>
                <a:lnTo>
                  <a:pt x="107329" y="1483858"/>
                </a:lnTo>
                <a:lnTo>
                  <a:pt x="150352" y="1460579"/>
                </a:lnTo>
                <a:lnTo>
                  <a:pt x="183585" y="1430452"/>
                </a:lnTo>
                <a:lnTo>
                  <a:pt x="205007" y="1394900"/>
                </a:lnTo>
                <a:lnTo>
                  <a:pt x="212598" y="1355344"/>
                </a:lnTo>
                <a:lnTo>
                  <a:pt x="212598" y="148844"/>
                </a:lnTo>
                <a:lnTo>
                  <a:pt x="220188" y="109287"/>
                </a:lnTo>
                <a:lnTo>
                  <a:pt x="241610" y="73735"/>
                </a:lnTo>
                <a:lnTo>
                  <a:pt x="274843" y="43608"/>
                </a:lnTo>
                <a:lnTo>
                  <a:pt x="317866" y="20329"/>
                </a:lnTo>
                <a:lnTo>
                  <a:pt x="368658" y="5319"/>
                </a:lnTo>
                <a:lnTo>
                  <a:pt x="425195" y="0"/>
                </a:lnTo>
              </a:path>
            </a:pathLst>
          </a:custGeom>
          <a:ln w="10667">
            <a:solidFill>
              <a:srgbClr val="A64D3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25901" y="2486405"/>
            <a:ext cx="5775960" cy="3008630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04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chính</a:t>
            </a:r>
            <a:r>
              <a:rPr sz="17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xác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ầ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z="17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ủ</a:t>
            </a:r>
            <a:endParaRPr sz="17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kinh</a:t>
            </a:r>
            <a:r>
              <a:rPr sz="17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ế</a:t>
            </a:r>
            <a:endParaRPr sz="17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6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ề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ẻ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tin</a:t>
            </a:r>
            <a:r>
              <a:rPr sz="1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ậ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6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phù</a:t>
            </a:r>
            <a:r>
              <a:rPr sz="17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ợ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đơ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gi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k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ị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1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th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ờ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60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ki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ể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tra</a:t>
            </a:r>
            <a:r>
              <a:rPr sz="17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đư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ợ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ễ</a:t>
            </a:r>
            <a:r>
              <a:rPr sz="17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khai</a:t>
            </a:r>
            <a:r>
              <a:rPr sz="17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thác</a:t>
            </a:r>
            <a:endParaRPr sz="17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Tính</a:t>
            </a:r>
            <a:r>
              <a:rPr sz="17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toàn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627" y="5550814"/>
            <a:ext cx="161544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889"/>
              </a:lnSpc>
              <a:spcBef>
                <a:spcPts val="100"/>
              </a:spcBef>
            </a:pPr>
            <a:r>
              <a:rPr sz="1700" dirty="0">
                <a:latin typeface="Georgia"/>
                <a:cs typeface="Georgia"/>
              </a:rPr>
              <a:t>Giá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tr</a:t>
            </a:r>
            <a:r>
              <a:rPr sz="1700" dirty="0">
                <a:latin typeface="Cambria"/>
                <a:cs typeface="Cambria"/>
              </a:rPr>
              <a:t>ị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spc="-5" dirty="0">
                <a:latin typeface="Georgia"/>
                <a:cs typeface="Georgia"/>
              </a:rPr>
              <a:t>c</a:t>
            </a:r>
            <a:r>
              <a:rPr sz="1700" spc="-5" dirty="0">
                <a:latin typeface="Cambria"/>
                <a:cs typeface="Cambria"/>
              </a:rPr>
              <a:t>ủ</a:t>
            </a:r>
            <a:r>
              <a:rPr sz="1700" spc="-5" dirty="0">
                <a:latin typeface="Georgia"/>
                <a:cs typeface="Georgia"/>
              </a:rPr>
              <a:t>a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thông</a:t>
            </a:r>
            <a:endParaRPr sz="1700">
              <a:latin typeface="Georgia"/>
              <a:cs typeface="Georgia"/>
            </a:endParaRPr>
          </a:p>
          <a:p>
            <a:pPr marR="5715" algn="r">
              <a:lnSpc>
                <a:spcPts val="1889"/>
              </a:lnSpc>
            </a:pPr>
            <a:r>
              <a:rPr sz="1700" spc="-5" dirty="0">
                <a:latin typeface="Georgia"/>
                <a:cs typeface="Georgia"/>
              </a:rPr>
              <a:t>tin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0017" y="5555741"/>
            <a:ext cx="425450" cy="536575"/>
          </a:xfrm>
          <a:custGeom>
            <a:avLst/>
            <a:gdLst/>
            <a:ahLst/>
            <a:cxnLst/>
            <a:rect l="l" t="t" r="r" b="b"/>
            <a:pathLst>
              <a:path w="425450" h="536575">
                <a:moveTo>
                  <a:pt x="425195" y="536448"/>
                </a:moveTo>
                <a:lnTo>
                  <a:pt x="368658" y="531657"/>
                </a:lnTo>
                <a:lnTo>
                  <a:pt x="317866" y="518137"/>
                </a:lnTo>
                <a:lnTo>
                  <a:pt x="274843" y="497166"/>
                </a:lnTo>
                <a:lnTo>
                  <a:pt x="241610" y="470024"/>
                </a:lnTo>
                <a:lnTo>
                  <a:pt x="220188" y="437987"/>
                </a:lnTo>
                <a:lnTo>
                  <a:pt x="212598" y="402336"/>
                </a:lnTo>
                <a:lnTo>
                  <a:pt x="183585" y="334647"/>
                </a:lnTo>
                <a:lnTo>
                  <a:pt x="150352" y="307505"/>
                </a:lnTo>
                <a:lnTo>
                  <a:pt x="107329" y="286534"/>
                </a:lnTo>
                <a:lnTo>
                  <a:pt x="56537" y="273014"/>
                </a:lnTo>
                <a:lnTo>
                  <a:pt x="0" y="268224"/>
                </a:lnTo>
                <a:lnTo>
                  <a:pt x="56537" y="263433"/>
                </a:lnTo>
                <a:lnTo>
                  <a:pt x="107329" y="249913"/>
                </a:lnTo>
                <a:lnTo>
                  <a:pt x="150352" y="228942"/>
                </a:lnTo>
                <a:lnTo>
                  <a:pt x="183585" y="201800"/>
                </a:lnTo>
                <a:lnTo>
                  <a:pt x="205007" y="169763"/>
                </a:lnTo>
                <a:lnTo>
                  <a:pt x="212598" y="134112"/>
                </a:lnTo>
                <a:lnTo>
                  <a:pt x="241610" y="66423"/>
                </a:lnTo>
                <a:lnTo>
                  <a:pt x="274843" y="39281"/>
                </a:lnTo>
                <a:lnTo>
                  <a:pt x="317866" y="18310"/>
                </a:lnTo>
                <a:lnTo>
                  <a:pt x="368658" y="4790"/>
                </a:lnTo>
                <a:lnTo>
                  <a:pt x="425195" y="0"/>
                </a:lnTo>
              </a:path>
            </a:pathLst>
          </a:custGeom>
          <a:ln w="10668">
            <a:solidFill>
              <a:srgbClr val="A64D3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5901" y="5555741"/>
            <a:ext cx="5775960" cy="536575"/>
          </a:xfrm>
          <a:prstGeom prst="rect">
            <a:avLst/>
          </a:prstGeom>
          <a:solidFill>
            <a:srgbClr val="D16248"/>
          </a:solidFill>
          <a:ln w="10667">
            <a:solidFill>
              <a:srgbClr val="FFFFFF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35"/>
              </a:spcBef>
            </a:pP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•</a:t>
            </a:r>
            <a:r>
              <a:rPr sz="1700" spc="2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Giúp</a:t>
            </a:r>
            <a:r>
              <a:rPr sz="1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các</a:t>
            </a:r>
            <a:r>
              <a:rPr sz="1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nhà</a:t>
            </a:r>
            <a:r>
              <a:rPr sz="1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qu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ả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17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ly</a:t>
            </a:r>
            <a:r>
              <a:rPr sz="17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đ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ạ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t 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đư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ợ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7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ụ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 tiêu</a:t>
            </a:r>
            <a:r>
              <a:rPr sz="17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ủ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700" dirty="0">
                <a:solidFill>
                  <a:srgbClr val="FFFFFF"/>
                </a:solidFill>
                <a:latin typeface="Georgia"/>
                <a:cs typeface="Georgia"/>
              </a:rPr>
              <a:t> t</a:t>
            </a:r>
            <a:r>
              <a:rPr sz="1700" dirty="0">
                <a:solidFill>
                  <a:srgbClr val="FFFFFF"/>
                </a:solidFill>
                <a:latin typeface="Cambria"/>
                <a:cs typeface="Cambria"/>
              </a:rPr>
              <a:t>ổ</a:t>
            </a:r>
            <a:r>
              <a:rPr sz="17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ch</a:t>
            </a:r>
            <a:r>
              <a:rPr sz="1700" spc="-5" dirty="0">
                <a:solidFill>
                  <a:srgbClr val="FFFFFF"/>
                </a:solidFill>
                <a:latin typeface="Cambria"/>
                <a:cs typeface="Cambria"/>
              </a:rPr>
              <a:t>ứ</a:t>
            </a:r>
            <a:r>
              <a:rPr sz="1700" spc="-5" dirty="0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endParaRPr sz="17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01228" y="6243828"/>
            <a:ext cx="391795" cy="391795"/>
            <a:chOff x="8301228" y="6243828"/>
            <a:chExt cx="391795" cy="391795"/>
          </a:xfrm>
        </p:grpSpPr>
        <p:sp>
          <p:nvSpPr>
            <p:cNvPr id="13" name="object 13"/>
            <p:cNvSpPr/>
            <p:nvPr/>
          </p:nvSpPr>
          <p:spPr>
            <a:xfrm>
              <a:off x="8306562" y="6249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381000" y="380999"/>
                  </a:lnTo>
                  <a:lnTo>
                    <a:pt x="381000" y="333374"/>
                  </a:lnTo>
                  <a:lnTo>
                    <a:pt x="154813" y="333374"/>
                  </a:lnTo>
                  <a:lnTo>
                    <a:pt x="113097" y="324953"/>
                  </a:lnTo>
                  <a:lnTo>
                    <a:pt x="79025" y="301986"/>
                  </a:lnTo>
                  <a:lnTo>
                    <a:pt x="56050" y="267923"/>
                  </a:lnTo>
                  <a:lnTo>
                    <a:pt x="47625" y="226212"/>
                  </a:lnTo>
                  <a:lnTo>
                    <a:pt x="47625" y="119062"/>
                  </a:lnTo>
                  <a:lnTo>
                    <a:pt x="190500" y="119062"/>
                  </a:lnTo>
                  <a:lnTo>
                    <a:pt x="261874" y="47625"/>
                  </a:lnTo>
                  <a:lnTo>
                    <a:pt x="381000" y="47625"/>
                  </a:lnTo>
                  <a:lnTo>
                    <a:pt x="381000" y="0"/>
                  </a:lnTo>
                  <a:close/>
                </a:path>
                <a:path w="381000" h="381000">
                  <a:moveTo>
                    <a:pt x="381000" y="47625"/>
                  </a:moveTo>
                  <a:lnTo>
                    <a:pt x="261874" y="47625"/>
                  </a:lnTo>
                  <a:lnTo>
                    <a:pt x="333375" y="119062"/>
                  </a:lnTo>
                  <a:lnTo>
                    <a:pt x="297688" y="119062"/>
                  </a:lnTo>
                  <a:lnTo>
                    <a:pt x="297688" y="226212"/>
                  </a:lnTo>
                  <a:lnTo>
                    <a:pt x="289262" y="267923"/>
                  </a:lnTo>
                  <a:lnTo>
                    <a:pt x="266287" y="301986"/>
                  </a:lnTo>
                  <a:lnTo>
                    <a:pt x="232215" y="324953"/>
                  </a:lnTo>
                  <a:lnTo>
                    <a:pt x="190500" y="333374"/>
                  </a:lnTo>
                  <a:lnTo>
                    <a:pt x="381000" y="333374"/>
                  </a:lnTo>
                  <a:lnTo>
                    <a:pt x="381000" y="47625"/>
                  </a:lnTo>
                  <a:close/>
                </a:path>
                <a:path w="381000" h="381000">
                  <a:moveTo>
                    <a:pt x="226187" y="119062"/>
                  </a:moveTo>
                  <a:lnTo>
                    <a:pt x="118999" y="119062"/>
                  </a:lnTo>
                  <a:lnTo>
                    <a:pt x="118999" y="226212"/>
                  </a:lnTo>
                  <a:lnTo>
                    <a:pt x="121808" y="240120"/>
                  </a:lnTo>
                  <a:lnTo>
                    <a:pt x="129476" y="251475"/>
                  </a:lnTo>
                  <a:lnTo>
                    <a:pt x="140858" y="259130"/>
                  </a:lnTo>
                  <a:lnTo>
                    <a:pt x="154813" y="261937"/>
                  </a:lnTo>
                  <a:lnTo>
                    <a:pt x="190500" y="261937"/>
                  </a:lnTo>
                  <a:lnTo>
                    <a:pt x="204380" y="259130"/>
                  </a:lnTo>
                  <a:lnTo>
                    <a:pt x="215725" y="251475"/>
                  </a:lnTo>
                  <a:lnTo>
                    <a:pt x="223379" y="240120"/>
                  </a:lnTo>
                  <a:lnTo>
                    <a:pt x="226187" y="226212"/>
                  </a:lnTo>
                  <a:lnTo>
                    <a:pt x="226187" y="119062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4187" y="6296787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14249" y="0"/>
                  </a:moveTo>
                  <a:lnTo>
                    <a:pt x="142875" y="71437"/>
                  </a:lnTo>
                  <a:lnTo>
                    <a:pt x="178562" y="71437"/>
                  </a:lnTo>
                  <a:lnTo>
                    <a:pt x="178562" y="178587"/>
                  </a:lnTo>
                  <a:lnTo>
                    <a:pt x="175754" y="192495"/>
                  </a:lnTo>
                  <a:lnTo>
                    <a:pt x="168100" y="203850"/>
                  </a:lnTo>
                  <a:lnTo>
                    <a:pt x="156755" y="211505"/>
                  </a:lnTo>
                  <a:lnTo>
                    <a:pt x="142875" y="214312"/>
                  </a:lnTo>
                  <a:lnTo>
                    <a:pt x="107188" y="214312"/>
                  </a:lnTo>
                  <a:lnTo>
                    <a:pt x="93233" y="211505"/>
                  </a:lnTo>
                  <a:lnTo>
                    <a:pt x="81851" y="203850"/>
                  </a:lnTo>
                  <a:lnTo>
                    <a:pt x="74183" y="192495"/>
                  </a:lnTo>
                  <a:lnTo>
                    <a:pt x="71374" y="178587"/>
                  </a:lnTo>
                  <a:lnTo>
                    <a:pt x="71374" y="71437"/>
                  </a:lnTo>
                  <a:lnTo>
                    <a:pt x="0" y="71437"/>
                  </a:lnTo>
                  <a:lnTo>
                    <a:pt x="0" y="178587"/>
                  </a:lnTo>
                  <a:lnTo>
                    <a:pt x="8425" y="220298"/>
                  </a:lnTo>
                  <a:lnTo>
                    <a:pt x="31400" y="254361"/>
                  </a:lnTo>
                  <a:lnTo>
                    <a:pt x="65472" y="277328"/>
                  </a:lnTo>
                  <a:lnTo>
                    <a:pt x="107188" y="285749"/>
                  </a:lnTo>
                  <a:lnTo>
                    <a:pt x="142875" y="285749"/>
                  </a:lnTo>
                  <a:lnTo>
                    <a:pt x="184590" y="277328"/>
                  </a:lnTo>
                  <a:lnTo>
                    <a:pt x="218662" y="254361"/>
                  </a:lnTo>
                  <a:lnTo>
                    <a:pt x="241637" y="220298"/>
                  </a:lnTo>
                  <a:lnTo>
                    <a:pt x="250063" y="178587"/>
                  </a:lnTo>
                  <a:lnTo>
                    <a:pt x="250063" y="71437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7C3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6562" y="6249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3375" y="119062"/>
                  </a:moveTo>
                  <a:lnTo>
                    <a:pt x="297688" y="119062"/>
                  </a:lnTo>
                  <a:lnTo>
                    <a:pt x="297688" y="226212"/>
                  </a:lnTo>
                  <a:lnTo>
                    <a:pt x="289262" y="267923"/>
                  </a:lnTo>
                  <a:lnTo>
                    <a:pt x="266287" y="301986"/>
                  </a:lnTo>
                  <a:lnTo>
                    <a:pt x="232215" y="324953"/>
                  </a:lnTo>
                  <a:lnTo>
                    <a:pt x="190500" y="333374"/>
                  </a:lnTo>
                  <a:lnTo>
                    <a:pt x="154813" y="333374"/>
                  </a:lnTo>
                  <a:lnTo>
                    <a:pt x="113097" y="324953"/>
                  </a:lnTo>
                  <a:lnTo>
                    <a:pt x="79025" y="301986"/>
                  </a:lnTo>
                  <a:lnTo>
                    <a:pt x="56050" y="267923"/>
                  </a:lnTo>
                  <a:lnTo>
                    <a:pt x="47625" y="226212"/>
                  </a:lnTo>
                  <a:lnTo>
                    <a:pt x="47625" y="119062"/>
                  </a:lnTo>
                  <a:lnTo>
                    <a:pt x="118999" y="119062"/>
                  </a:lnTo>
                  <a:lnTo>
                    <a:pt x="118999" y="226212"/>
                  </a:lnTo>
                  <a:lnTo>
                    <a:pt x="121808" y="240120"/>
                  </a:lnTo>
                  <a:lnTo>
                    <a:pt x="129476" y="251475"/>
                  </a:lnTo>
                  <a:lnTo>
                    <a:pt x="140858" y="259130"/>
                  </a:lnTo>
                  <a:lnTo>
                    <a:pt x="154813" y="261937"/>
                  </a:lnTo>
                  <a:lnTo>
                    <a:pt x="190500" y="261937"/>
                  </a:lnTo>
                  <a:lnTo>
                    <a:pt x="204380" y="259130"/>
                  </a:lnTo>
                  <a:lnTo>
                    <a:pt x="215725" y="251475"/>
                  </a:lnTo>
                  <a:lnTo>
                    <a:pt x="223379" y="240120"/>
                  </a:lnTo>
                  <a:lnTo>
                    <a:pt x="226187" y="226212"/>
                  </a:lnTo>
                  <a:lnTo>
                    <a:pt x="226187" y="119062"/>
                  </a:lnTo>
                  <a:lnTo>
                    <a:pt x="190500" y="119062"/>
                  </a:lnTo>
                  <a:lnTo>
                    <a:pt x="261874" y="47625"/>
                  </a:lnTo>
                  <a:lnTo>
                    <a:pt x="333375" y="119062"/>
                  </a:lnTo>
                  <a:close/>
                </a:path>
                <a:path w="381000" h="381000">
                  <a:moveTo>
                    <a:pt x="0" y="380999"/>
                  </a:moveTo>
                  <a:lnTo>
                    <a:pt x="381000" y="380999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997" y="367029"/>
            <a:ext cx="4612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</a:t>
            </a:r>
            <a:r>
              <a:rPr sz="3600" dirty="0">
                <a:latin typeface="Cambria"/>
                <a:cs typeface="Cambria"/>
              </a:rPr>
              <a:t>ữ</a:t>
            </a:r>
            <a:r>
              <a:rPr sz="3600" spc="80" dirty="0">
                <a:latin typeface="Cambria"/>
                <a:cs typeface="Cambria"/>
              </a:rPr>
              <a:t> </a:t>
            </a:r>
            <a:r>
              <a:rPr sz="3600" spc="-5" dirty="0"/>
              <a:t>li</a:t>
            </a:r>
            <a:r>
              <a:rPr sz="3600" spc="-5" dirty="0">
                <a:latin typeface="Cambria"/>
                <a:cs typeface="Cambria"/>
              </a:rPr>
              <a:t>ệ</a:t>
            </a:r>
            <a:r>
              <a:rPr sz="3600" spc="-5" dirty="0"/>
              <a:t>u</a:t>
            </a:r>
            <a:r>
              <a:rPr sz="3600" spc="-20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spc="-5" dirty="0"/>
              <a:t>thông</a:t>
            </a:r>
            <a:r>
              <a:rPr sz="3600" spc="-30" dirty="0"/>
              <a:t> </a:t>
            </a:r>
            <a:r>
              <a:rPr sz="3600" spc="-5" dirty="0"/>
              <a:t>tin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8020" y="2552700"/>
            <a:ext cx="2802890" cy="3058795"/>
          </a:xfrm>
          <a:prstGeom prst="rect">
            <a:avLst/>
          </a:prstGeom>
          <a:solidFill>
            <a:srgbClr val="FFF085"/>
          </a:solidFill>
          <a:ln w="9144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000" b="1" dirty="0">
                <a:latin typeface="Georgia"/>
                <a:cs typeface="Georgia"/>
              </a:rPr>
              <a:t>Quá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trình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x</a:t>
            </a:r>
            <a:r>
              <a:rPr sz="2000" b="1" spc="-5" dirty="0">
                <a:latin typeface="Cambria"/>
                <a:cs typeface="Cambria"/>
              </a:rPr>
              <a:t>ử</a:t>
            </a:r>
            <a:r>
              <a:rPr sz="2000" b="1" spc="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lý</a:t>
            </a:r>
            <a:endParaRPr sz="2000">
              <a:latin typeface="Georgia"/>
              <a:cs typeface="Georgia"/>
            </a:endParaRPr>
          </a:p>
          <a:p>
            <a:pPr marL="132080" marR="124460" indent="-1905" algn="ctr">
              <a:lnSpc>
                <a:spcPct val="114999"/>
              </a:lnSpc>
              <a:spcBef>
                <a:spcPts val="1000"/>
              </a:spcBef>
            </a:pPr>
            <a:r>
              <a:rPr sz="2000" i="1" dirty="0">
                <a:latin typeface="Georgia"/>
                <a:cs typeface="Georgia"/>
              </a:rPr>
              <a:t>* S</a:t>
            </a:r>
            <a:r>
              <a:rPr sz="2000" i="1" dirty="0">
                <a:latin typeface="Cambria"/>
                <a:cs typeface="Cambria"/>
              </a:rPr>
              <a:t>ử</a:t>
            </a:r>
            <a:r>
              <a:rPr sz="2000" i="1" spc="3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d</a:t>
            </a:r>
            <a:r>
              <a:rPr sz="2000" i="1" spc="-5" dirty="0">
                <a:latin typeface="Cambria"/>
                <a:cs typeface="Cambria"/>
              </a:rPr>
              <a:t>ụ</a:t>
            </a:r>
            <a:r>
              <a:rPr sz="2000" i="1" spc="-5" dirty="0">
                <a:latin typeface="Georgia"/>
                <a:cs typeface="Georgia"/>
              </a:rPr>
              <a:t>ng</a:t>
            </a:r>
            <a:r>
              <a:rPr sz="2000" i="1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tri</a:t>
            </a:r>
            <a:r>
              <a:rPr sz="2000" i="1" dirty="0">
                <a:latin typeface="Georgia"/>
                <a:cs typeface="Georgia"/>
              </a:rPr>
              <a:t> th</a:t>
            </a:r>
            <a:r>
              <a:rPr sz="2000" i="1" dirty="0">
                <a:latin typeface="Cambria"/>
                <a:cs typeface="Cambria"/>
              </a:rPr>
              <a:t>ứ</a:t>
            </a:r>
            <a:r>
              <a:rPr sz="2000" i="1" dirty="0">
                <a:latin typeface="Georgia"/>
                <a:cs typeface="Georgia"/>
              </a:rPr>
              <a:t>c </a:t>
            </a:r>
            <a:r>
              <a:rPr sz="2000" i="1" spc="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b</a:t>
            </a:r>
            <a:r>
              <a:rPr sz="2000" i="1" dirty="0">
                <a:latin typeface="Cambria"/>
                <a:cs typeface="Cambria"/>
              </a:rPr>
              <a:t>ằ</a:t>
            </a:r>
            <a:r>
              <a:rPr sz="2000" i="1" dirty="0">
                <a:latin typeface="Georgia"/>
                <a:cs typeface="Georgia"/>
              </a:rPr>
              <a:t>ng</a:t>
            </a:r>
            <a:r>
              <a:rPr sz="2000" i="1" spc="-1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cách</a:t>
            </a:r>
            <a:r>
              <a:rPr sz="2000" i="1" spc="-1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l</a:t>
            </a:r>
            <a:r>
              <a:rPr sz="2000" i="1" dirty="0">
                <a:latin typeface="Cambria"/>
                <a:cs typeface="Cambria"/>
              </a:rPr>
              <a:t>ự</a:t>
            </a:r>
            <a:r>
              <a:rPr sz="2000" i="1" dirty="0">
                <a:latin typeface="Georgia"/>
                <a:cs typeface="Georgia"/>
              </a:rPr>
              <a:t>a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ch</a:t>
            </a:r>
            <a:r>
              <a:rPr sz="2000" i="1" dirty="0">
                <a:latin typeface="Cambria"/>
                <a:cs typeface="Cambria"/>
              </a:rPr>
              <a:t>ọ</a:t>
            </a:r>
            <a:r>
              <a:rPr sz="2000" i="1" dirty="0">
                <a:latin typeface="Georgia"/>
                <a:cs typeface="Georgia"/>
              </a:rPr>
              <a:t>n,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t</a:t>
            </a:r>
            <a:r>
              <a:rPr sz="2000" i="1" dirty="0">
                <a:latin typeface="Cambria"/>
                <a:cs typeface="Cambria"/>
              </a:rPr>
              <a:t>ổ </a:t>
            </a:r>
            <a:r>
              <a:rPr sz="2000" i="1" spc="-425" dirty="0">
                <a:latin typeface="Cambria"/>
                <a:cs typeface="Cambria"/>
              </a:rPr>
              <a:t> </a:t>
            </a:r>
            <a:r>
              <a:rPr sz="2000" i="1" dirty="0">
                <a:latin typeface="Georgia"/>
                <a:cs typeface="Georgia"/>
              </a:rPr>
              <a:t>ch</a:t>
            </a:r>
            <a:r>
              <a:rPr sz="2000" i="1" dirty="0">
                <a:latin typeface="Cambria"/>
                <a:cs typeface="Cambria"/>
              </a:rPr>
              <a:t>ứ</a:t>
            </a:r>
            <a:r>
              <a:rPr sz="2000" i="1" dirty="0">
                <a:latin typeface="Georgia"/>
                <a:cs typeface="Georgia"/>
              </a:rPr>
              <a:t>c</a:t>
            </a:r>
            <a:r>
              <a:rPr sz="2000" i="1" spc="5" dirty="0">
                <a:latin typeface="Georgia"/>
                <a:cs typeface="Georg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và</a:t>
            </a:r>
            <a:endParaRPr sz="2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000" i="1" dirty="0">
                <a:latin typeface="Georgia"/>
                <a:cs typeface="Georgia"/>
              </a:rPr>
              <a:t>x</a:t>
            </a:r>
            <a:r>
              <a:rPr sz="2000" i="1" dirty="0">
                <a:latin typeface="Cambria"/>
                <a:cs typeface="Cambria"/>
              </a:rPr>
              <a:t>ử</a:t>
            </a:r>
            <a:r>
              <a:rPr sz="2000" i="1" spc="2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lý</a:t>
            </a:r>
            <a:r>
              <a:rPr sz="2000" i="1" spc="-1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d</a:t>
            </a:r>
            <a:r>
              <a:rPr sz="2000" i="1" dirty="0">
                <a:latin typeface="Cambria"/>
                <a:cs typeface="Cambria"/>
              </a:rPr>
              <a:t>ữ</a:t>
            </a:r>
            <a:r>
              <a:rPr sz="2000" i="1" spc="3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Georgia"/>
                <a:cs typeface="Georgia"/>
              </a:rPr>
              <a:t>li</a:t>
            </a:r>
            <a:r>
              <a:rPr sz="2000" i="1" spc="-5" dirty="0">
                <a:latin typeface="Cambria"/>
                <a:cs typeface="Cambria"/>
              </a:rPr>
              <a:t>ệ</a:t>
            </a:r>
            <a:r>
              <a:rPr sz="2000" i="1" spc="-5" dirty="0">
                <a:latin typeface="Georgia"/>
                <a:cs typeface="Georgia"/>
              </a:rPr>
              <a:t>u</a:t>
            </a:r>
            <a:r>
              <a:rPr sz="1200" i="1" spc="-5" dirty="0"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063239"/>
            <a:ext cx="1610995" cy="2178050"/>
          </a:xfrm>
          <a:prstGeom prst="rect">
            <a:avLst/>
          </a:prstGeom>
          <a:solidFill>
            <a:srgbClr val="FFF08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Dữ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liệu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2195" y="2892551"/>
            <a:ext cx="1556385" cy="2178050"/>
          </a:xfrm>
          <a:prstGeom prst="rect">
            <a:avLst/>
          </a:prstGeom>
          <a:solidFill>
            <a:srgbClr val="FFF08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spcBef>
                <a:spcPts val="1785"/>
              </a:spcBef>
            </a:pPr>
            <a:r>
              <a:rPr sz="2000" b="1" dirty="0">
                <a:latin typeface="Times New Roman"/>
                <a:cs typeface="Times New Roman"/>
              </a:rPr>
              <a:t>Thông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1867" y="4044696"/>
            <a:ext cx="1216660" cy="76200"/>
          </a:xfrm>
          <a:custGeom>
            <a:avLst/>
            <a:gdLst/>
            <a:ahLst/>
            <a:cxnLst/>
            <a:rect l="l" t="t" r="r" b="b"/>
            <a:pathLst>
              <a:path w="1216660" h="76200">
                <a:moveTo>
                  <a:pt x="1139952" y="0"/>
                </a:moveTo>
                <a:lnTo>
                  <a:pt x="1139952" y="76199"/>
                </a:lnTo>
                <a:lnTo>
                  <a:pt x="1203452" y="44449"/>
                </a:lnTo>
                <a:lnTo>
                  <a:pt x="1152652" y="44449"/>
                </a:lnTo>
                <a:lnTo>
                  <a:pt x="1152652" y="31749"/>
                </a:lnTo>
                <a:lnTo>
                  <a:pt x="1203452" y="31749"/>
                </a:lnTo>
                <a:lnTo>
                  <a:pt x="1139952" y="0"/>
                </a:lnTo>
                <a:close/>
              </a:path>
              <a:path w="1216660" h="76200">
                <a:moveTo>
                  <a:pt x="113995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139952" y="44449"/>
                </a:lnTo>
                <a:lnTo>
                  <a:pt x="1139952" y="31749"/>
                </a:lnTo>
                <a:close/>
              </a:path>
              <a:path w="1216660" h="76200">
                <a:moveTo>
                  <a:pt x="1203452" y="31749"/>
                </a:moveTo>
                <a:lnTo>
                  <a:pt x="1152652" y="31749"/>
                </a:lnTo>
                <a:lnTo>
                  <a:pt x="1152652" y="44449"/>
                </a:lnTo>
                <a:lnTo>
                  <a:pt x="1203452" y="44449"/>
                </a:lnTo>
                <a:lnTo>
                  <a:pt x="1216152" y="38099"/>
                </a:lnTo>
                <a:lnTo>
                  <a:pt x="1203452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0655" y="3941064"/>
            <a:ext cx="916940" cy="76200"/>
          </a:xfrm>
          <a:custGeom>
            <a:avLst/>
            <a:gdLst/>
            <a:ahLst/>
            <a:cxnLst/>
            <a:rect l="l" t="t" r="r" b="b"/>
            <a:pathLst>
              <a:path w="916940" h="76200">
                <a:moveTo>
                  <a:pt x="840740" y="0"/>
                </a:moveTo>
                <a:lnTo>
                  <a:pt x="840740" y="76200"/>
                </a:lnTo>
                <a:lnTo>
                  <a:pt x="904240" y="44450"/>
                </a:lnTo>
                <a:lnTo>
                  <a:pt x="853440" y="44450"/>
                </a:lnTo>
                <a:lnTo>
                  <a:pt x="853440" y="31750"/>
                </a:lnTo>
                <a:lnTo>
                  <a:pt x="904240" y="31750"/>
                </a:lnTo>
                <a:lnTo>
                  <a:pt x="840740" y="0"/>
                </a:lnTo>
                <a:close/>
              </a:path>
              <a:path w="916940" h="76200">
                <a:moveTo>
                  <a:pt x="8407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40740" y="44450"/>
                </a:lnTo>
                <a:lnTo>
                  <a:pt x="840740" y="31750"/>
                </a:lnTo>
                <a:close/>
              </a:path>
              <a:path w="916940" h="76200">
                <a:moveTo>
                  <a:pt x="904240" y="31750"/>
                </a:moveTo>
                <a:lnTo>
                  <a:pt x="853440" y="31750"/>
                </a:lnTo>
                <a:lnTo>
                  <a:pt x="853440" y="44450"/>
                </a:lnTo>
                <a:lnTo>
                  <a:pt x="904240" y="44450"/>
                </a:lnTo>
                <a:lnTo>
                  <a:pt x="916940" y="38100"/>
                </a:lnTo>
                <a:lnTo>
                  <a:pt x="9042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71957"/>
            <a:ext cx="7828915" cy="4230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6225" marR="5080" indent="-2257425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M</a:t>
            </a:r>
            <a:r>
              <a:rPr sz="3200" b="1" spc="-5" dirty="0">
                <a:solidFill>
                  <a:srgbClr val="7A9799"/>
                </a:solidFill>
                <a:latin typeface="Cambria"/>
                <a:cs typeface="Cambria"/>
              </a:rPr>
              <a:t>ụ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200" b="1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Arial"/>
                <a:cs typeface="Arial"/>
              </a:rPr>
              <a:t>đích</a:t>
            </a:r>
            <a:r>
              <a:rPr sz="3200" b="1" spc="-100" dirty="0">
                <a:solidFill>
                  <a:srgbClr val="7A9799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200" b="1" spc="-5" dirty="0">
                <a:solidFill>
                  <a:srgbClr val="7A9799"/>
                </a:solidFill>
                <a:latin typeface="Cambria"/>
                <a:cs typeface="Cambria"/>
              </a:rPr>
              <a:t>ủ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a</a:t>
            </a:r>
            <a:r>
              <a:rPr sz="3200" b="1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vi</a:t>
            </a:r>
            <a:r>
              <a:rPr sz="3200" b="1" spc="-5" dirty="0">
                <a:solidFill>
                  <a:srgbClr val="7A9799"/>
                </a:solidFill>
                <a:latin typeface="Cambria"/>
                <a:cs typeface="Cambria"/>
              </a:rPr>
              <a:t>ệ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r>
              <a:rPr sz="3200" b="1" spc="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7A9799"/>
                </a:solidFill>
                <a:latin typeface="Georgia"/>
                <a:cs typeface="Georgia"/>
              </a:rPr>
              <a:t>s</a:t>
            </a:r>
            <a:r>
              <a:rPr sz="3200" b="1" dirty="0">
                <a:solidFill>
                  <a:srgbClr val="7A9799"/>
                </a:solidFill>
                <a:latin typeface="Cambria"/>
                <a:cs typeface="Cambria"/>
              </a:rPr>
              <a:t>ử</a:t>
            </a:r>
            <a:r>
              <a:rPr sz="3200" b="1" spc="100" dirty="0">
                <a:solidFill>
                  <a:srgbClr val="7A9799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d</a:t>
            </a:r>
            <a:r>
              <a:rPr sz="3200" b="1" spc="-5" dirty="0">
                <a:solidFill>
                  <a:srgbClr val="7A9799"/>
                </a:solidFill>
                <a:latin typeface="Cambria"/>
                <a:cs typeface="Cambria"/>
              </a:rPr>
              <a:t>ụ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ng</a:t>
            </a:r>
            <a:r>
              <a:rPr sz="3200" b="1" spc="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thông</a:t>
            </a:r>
            <a:r>
              <a:rPr sz="3200" b="1" spc="-1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tin </a:t>
            </a:r>
            <a:r>
              <a:rPr sz="3200" b="1" spc="-795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trong</a:t>
            </a:r>
            <a:r>
              <a:rPr sz="3200" b="1" spc="-10" dirty="0">
                <a:solidFill>
                  <a:srgbClr val="7A9799"/>
                </a:solidFill>
                <a:latin typeface="Georgia"/>
                <a:cs typeface="Georgia"/>
              </a:rPr>
              <a:t> </a:t>
            </a:r>
            <a:r>
              <a:rPr sz="3200" b="1" spc="5" dirty="0">
                <a:solidFill>
                  <a:srgbClr val="7A9799"/>
                </a:solidFill>
                <a:latin typeface="Georgia"/>
                <a:cs typeface="Georgia"/>
              </a:rPr>
              <a:t>t</a:t>
            </a:r>
            <a:r>
              <a:rPr sz="3200" b="1" spc="5" dirty="0">
                <a:solidFill>
                  <a:srgbClr val="7A9799"/>
                </a:solidFill>
                <a:latin typeface="Cambria"/>
                <a:cs typeface="Cambria"/>
              </a:rPr>
              <a:t>ổ</a:t>
            </a:r>
            <a:r>
              <a:rPr sz="3200" b="1" spc="110" dirty="0">
                <a:solidFill>
                  <a:srgbClr val="7A9799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ch</a:t>
            </a:r>
            <a:r>
              <a:rPr sz="3200" b="1" spc="-5" dirty="0">
                <a:solidFill>
                  <a:srgbClr val="7A9799"/>
                </a:solidFill>
                <a:latin typeface="Cambria"/>
                <a:cs typeface="Cambria"/>
              </a:rPr>
              <a:t>ứ</a:t>
            </a:r>
            <a:r>
              <a:rPr sz="3200" b="1" spc="-5" dirty="0">
                <a:solidFill>
                  <a:srgbClr val="7A9799"/>
                </a:solidFill>
                <a:latin typeface="Georgia"/>
                <a:cs typeface="Georgia"/>
              </a:rPr>
              <a:t>c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L</a:t>
            </a:r>
            <a:r>
              <a:rPr sz="3200" spc="-5" dirty="0">
                <a:latin typeface="Cambria"/>
                <a:cs typeface="Cambria"/>
              </a:rPr>
              <a:t>ậ</a:t>
            </a:r>
            <a:r>
              <a:rPr sz="3200" dirty="0">
                <a:latin typeface="Georgia"/>
                <a:cs typeface="Georgia"/>
              </a:rPr>
              <a:t>p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k</a:t>
            </a:r>
            <a:r>
              <a:rPr sz="3200" dirty="0">
                <a:latin typeface="Cambria"/>
                <a:cs typeface="Cambria"/>
              </a:rPr>
              <a:t>ế</a:t>
            </a:r>
            <a:r>
              <a:rPr sz="3200" spc="70" dirty="0">
                <a:latin typeface="Cambria"/>
                <a:cs typeface="Cambria"/>
              </a:rPr>
              <a:t> </a:t>
            </a:r>
            <a:r>
              <a:rPr sz="3200" spc="-5" dirty="0">
                <a:latin typeface="Georgia"/>
                <a:cs typeface="Georgia"/>
              </a:rPr>
              <a:t>hoach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Ki</a:t>
            </a:r>
            <a:r>
              <a:rPr sz="3200" spc="-5" dirty="0">
                <a:latin typeface="Cambria"/>
                <a:cs typeface="Cambria"/>
              </a:rPr>
              <a:t>ể</a:t>
            </a:r>
            <a:r>
              <a:rPr sz="3200" dirty="0">
                <a:latin typeface="Georgia"/>
                <a:cs typeface="Georgia"/>
              </a:rPr>
              <a:t>m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soát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Gh</a:t>
            </a:r>
            <a:r>
              <a:rPr sz="3200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</a:t>
            </a:r>
            <a:r>
              <a:rPr sz="3200" spc="5" dirty="0">
                <a:latin typeface="Georgia"/>
                <a:cs typeface="Georgia"/>
              </a:rPr>
              <a:t>h</a:t>
            </a:r>
            <a:r>
              <a:rPr sz="3200" spc="-5" dirty="0">
                <a:latin typeface="Cambria"/>
                <a:cs typeface="Cambria"/>
              </a:rPr>
              <a:t>ậ</a:t>
            </a:r>
            <a:r>
              <a:rPr sz="3200" dirty="0">
                <a:latin typeface="Georgia"/>
                <a:cs typeface="Georgia"/>
              </a:rPr>
              <a:t>n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cá</a:t>
            </a:r>
            <a:r>
              <a:rPr sz="3200" dirty="0">
                <a:latin typeface="Georgia"/>
                <a:cs typeface="Georgia"/>
              </a:rPr>
              <a:t>c</a:t>
            </a:r>
            <a:r>
              <a:rPr sz="3200" spc="-5" dirty="0">
                <a:latin typeface="Georgia"/>
                <a:cs typeface="Georgia"/>
              </a:rPr>
              <a:t> gia</a:t>
            </a:r>
            <a:r>
              <a:rPr sz="3200" dirty="0">
                <a:latin typeface="Georgia"/>
                <a:cs typeface="Georgia"/>
              </a:rPr>
              <a:t>o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5" dirty="0">
                <a:latin typeface="Georgia"/>
                <a:cs typeface="Georgia"/>
              </a:rPr>
              <a:t>d</a:t>
            </a:r>
            <a:r>
              <a:rPr sz="3200" spc="-5" dirty="0">
                <a:latin typeface="Cambria"/>
                <a:cs typeface="Cambria"/>
              </a:rPr>
              <a:t>ị</a:t>
            </a:r>
            <a:r>
              <a:rPr sz="3200" spc="-5" dirty="0">
                <a:latin typeface="Georgia"/>
                <a:cs typeface="Georgia"/>
              </a:rPr>
              <a:t>ch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Đ</a:t>
            </a:r>
            <a:r>
              <a:rPr sz="3200" dirty="0">
                <a:latin typeface="Georgia"/>
                <a:cs typeface="Georgia"/>
              </a:rPr>
              <a:t>o </a:t>
            </a:r>
            <a:r>
              <a:rPr sz="3200" spc="-10" dirty="0">
                <a:latin typeface="Georgia"/>
                <a:cs typeface="Georgia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ường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Georgia"/>
                <a:cs typeface="Georgia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ă</a:t>
            </a:r>
            <a:r>
              <a:rPr sz="3200" dirty="0">
                <a:latin typeface="Georgia"/>
                <a:cs typeface="Georgia"/>
              </a:rPr>
              <a:t>ng</a:t>
            </a:r>
            <a:r>
              <a:rPr sz="3200" spc="-2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l</a:t>
            </a:r>
            <a:r>
              <a:rPr sz="3200" spc="-5" dirty="0">
                <a:latin typeface="Cambria"/>
                <a:cs typeface="Cambria"/>
              </a:rPr>
              <a:t>ự</a:t>
            </a:r>
            <a:r>
              <a:rPr sz="3200" dirty="0">
                <a:latin typeface="Georgia"/>
                <a:cs typeface="Georgia"/>
              </a:rPr>
              <a:t>c</a:t>
            </a:r>
            <a:endParaRPr sz="3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5" dirty="0">
                <a:latin typeface="Georgia"/>
                <a:cs typeface="Georgia"/>
              </a:rPr>
              <a:t>H</a:t>
            </a:r>
            <a:r>
              <a:rPr sz="3200" dirty="0">
                <a:latin typeface="Cambria"/>
                <a:cs typeface="Cambria"/>
              </a:rPr>
              <a:t>ỗ</a:t>
            </a:r>
            <a:r>
              <a:rPr sz="3200" spc="65" dirty="0">
                <a:latin typeface="Cambria"/>
                <a:cs typeface="Cambria"/>
              </a:rPr>
              <a:t> </a:t>
            </a:r>
            <a:r>
              <a:rPr sz="3200" spc="-5" dirty="0">
                <a:latin typeface="Georgia"/>
                <a:cs typeface="Georgia"/>
              </a:rPr>
              <a:t>tr</a:t>
            </a:r>
            <a:r>
              <a:rPr sz="3200" dirty="0">
                <a:latin typeface="Cambria"/>
                <a:cs typeface="Cambria"/>
              </a:rPr>
              <a:t>ợ</a:t>
            </a:r>
            <a:r>
              <a:rPr sz="3200" spc="60" dirty="0">
                <a:latin typeface="Cambria"/>
                <a:cs typeface="Cambria"/>
              </a:rPr>
              <a:t> </a:t>
            </a:r>
            <a:r>
              <a:rPr sz="3200" dirty="0">
                <a:latin typeface="Georgia"/>
                <a:cs typeface="Georgia"/>
              </a:rPr>
              <a:t>ra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qu</a:t>
            </a:r>
            <a:r>
              <a:rPr sz="3200" spc="-5" dirty="0">
                <a:latin typeface="Georgia"/>
                <a:cs typeface="Georgia"/>
              </a:rPr>
              <a:t>y</a:t>
            </a:r>
            <a:r>
              <a:rPr sz="3200" spc="-5" dirty="0">
                <a:latin typeface="Cambria"/>
                <a:cs typeface="Cambria"/>
              </a:rPr>
              <a:t>ế</a:t>
            </a:r>
            <a:r>
              <a:rPr sz="3200" dirty="0">
                <a:latin typeface="Georgia"/>
                <a:cs typeface="Georgia"/>
              </a:rPr>
              <a:t>t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định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704" y="367029"/>
            <a:ext cx="471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Tri</a:t>
            </a:r>
            <a:r>
              <a:rPr sz="3600" spc="-35" dirty="0"/>
              <a:t> </a:t>
            </a:r>
            <a:r>
              <a:rPr sz="3600" dirty="0"/>
              <a:t>th</a:t>
            </a:r>
            <a:r>
              <a:rPr sz="3600" dirty="0">
                <a:latin typeface="Cambria"/>
                <a:cs typeface="Cambria"/>
              </a:rPr>
              <a:t>ứ</a:t>
            </a:r>
            <a:r>
              <a:rPr sz="3600" dirty="0"/>
              <a:t>c</a:t>
            </a:r>
            <a:r>
              <a:rPr sz="3600" spc="-35" dirty="0"/>
              <a:t> </a:t>
            </a:r>
            <a:r>
              <a:rPr sz="3600" dirty="0"/>
              <a:t>kinh</a:t>
            </a:r>
            <a:r>
              <a:rPr sz="3600" spc="-30" dirty="0"/>
              <a:t> </a:t>
            </a:r>
            <a:r>
              <a:rPr sz="3600" spc="-5" dirty="0"/>
              <a:t>doanh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63841"/>
            <a:ext cx="8244840" cy="4355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300" spc="-10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Được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dirty="0">
                <a:latin typeface="Cambria"/>
                <a:cs typeface="Cambria"/>
              </a:rPr>
              <a:t>ạ</a:t>
            </a:r>
            <a:r>
              <a:rPr sz="2700" dirty="0">
                <a:latin typeface="Georgia"/>
                <a:cs typeface="Georgia"/>
              </a:rPr>
              <a:t>o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ra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qua </a:t>
            </a:r>
            <a:r>
              <a:rPr sz="2700" dirty="0">
                <a:latin typeface="Georgia"/>
                <a:cs typeface="Georgia"/>
              </a:rPr>
              <a:t>quá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trình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x</a:t>
            </a:r>
            <a:r>
              <a:rPr sz="2700" spc="-5" dirty="0">
                <a:latin typeface="Cambria"/>
                <a:cs typeface="Cambria"/>
              </a:rPr>
              <a:t>ử</a:t>
            </a:r>
            <a:r>
              <a:rPr sz="2700" spc="6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lý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thông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tin</a:t>
            </a:r>
            <a:endParaRPr sz="27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50"/>
              </a:spcBef>
            </a:pPr>
            <a:r>
              <a:rPr sz="1500" spc="3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00" spc="400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Tri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th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ứ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 v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ề</a:t>
            </a:r>
            <a:r>
              <a:rPr sz="2200" spc="30" dirty="0">
                <a:solidFill>
                  <a:srgbClr val="636B85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khách</a:t>
            </a:r>
            <a:r>
              <a:rPr sz="2200" spc="-2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hàng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15"/>
              </a:spcBef>
              <a:tabLst>
                <a:tab pos="628015" algn="l"/>
              </a:tabLst>
            </a:pPr>
            <a:r>
              <a:rPr sz="1500" spc="3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00" spc="30" dirty="0">
                <a:solidFill>
                  <a:srgbClr val="CCB4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Tri th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ứ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 v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ề</a:t>
            </a:r>
            <a:r>
              <a:rPr sz="2200" spc="35" dirty="0">
                <a:solidFill>
                  <a:srgbClr val="636B85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đối</a:t>
            </a:r>
            <a:r>
              <a:rPr sz="2200" spc="-40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tác</a:t>
            </a:r>
            <a:r>
              <a:rPr sz="2200" spc="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kinh</a:t>
            </a:r>
            <a:r>
              <a:rPr sz="22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doanh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30"/>
              </a:spcBef>
            </a:pPr>
            <a:r>
              <a:rPr sz="1500" spc="3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00" spc="405" dirty="0">
                <a:solidFill>
                  <a:srgbClr val="CCB4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Tri th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ứ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 v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ề</a:t>
            </a:r>
            <a:r>
              <a:rPr sz="2200" spc="40" dirty="0">
                <a:solidFill>
                  <a:srgbClr val="636B85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môi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tr</a:t>
            </a:r>
            <a:r>
              <a:rPr sz="2200" spc="-5" dirty="0">
                <a:solidFill>
                  <a:srgbClr val="636B85"/>
                </a:solidFill>
                <a:latin typeface="Times New Roman"/>
                <a:cs typeface="Times New Roman"/>
              </a:rPr>
              <a:t>ường</a:t>
            </a:r>
            <a:r>
              <a:rPr sz="2200" spc="-15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ạ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nh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 tranh</a:t>
            </a:r>
            <a:endParaRPr sz="22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530"/>
              </a:spcBef>
              <a:tabLst>
                <a:tab pos="628015" algn="l"/>
              </a:tabLst>
            </a:pPr>
            <a:r>
              <a:rPr sz="1500" spc="30" dirty="0">
                <a:solidFill>
                  <a:srgbClr val="CCB400"/>
                </a:solidFill>
                <a:latin typeface="Wingdings"/>
                <a:cs typeface="Wingdings"/>
              </a:rPr>
              <a:t></a:t>
            </a:r>
            <a:r>
              <a:rPr sz="1500" spc="30" dirty="0">
                <a:solidFill>
                  <a:srgbClr val="CCB4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Tri</a:t>
            </a:r>
            <a:r>
              <a:rPr sz="22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th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ứ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sz="2200" spc="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v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ề</a:t>
            </a:r>
            <a:r>
              <a:rPr sz="2200" spc="40" dirty="0">
                <a:solidFill>
                  <a:srgbClr val="636B85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ho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ạ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636B85"/>
                </a:solidFill>
                <a:latin typeface="Times New Roman"/>
                <a:cs typeface="Times New Roman"/>
              </a:rPr>
              <a:t>động</a:t>
            </a:r>
            <a:r>
              <a:rPr sz="2200" spc="-40" dirty="0">
                <a:solidFill>
                  <a:srgbClr val="636B8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c</a:t>
            </a:r>
            <a:r>
              <a:rPr sz="2200" spc="-10" dirty="0">
                <a:solidFill>
                  <a:srgbClr val="636B85"/>
                </a:solidFill>
                <a:latin typeface="Cambria"/>
                <a:cs typeface="Cambria"/>
              </a:rPr>
              <a:t>ủ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a</a:t>
            </a:r>
            <a:r>
              <a:rPr sz="2200" spc="1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b</a:t>
            </a:r>
            <a:r>
              <a:rPr sz="2200" spc="-10" dirty="0">
                <a:solidFill>
                  <a:srgbClr val="636B85"/>
                </a:solidFill>
                <a:latin typeface="Cambria"/>
                <a:cs typeface="Cambria"/>
              </a:rPr>
              <a:t>ả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n</a:t>
            </a:r>
            <a:r>
              <a:rPr sz="2200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thân</a:t>
            </a:r>
            <a:r>
              <a:rPr sz="2200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636B85"/>
                </a:solidFill>
                <a:latin typeface="Georgia"/>
                <a:cs typeface="Georgia"/>
              </a:rPr>
              <a:t>doanh</a:t>
            </a:r>
            <a:r>
              <a:rPr sz="2200" spc="15" dirty="0">
                <a:solidFill>
                  <a:srgbClr val="636B85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nghi</a:t>
            </a:r>
            <a:r>
              <a:rPr sz="2200" spc="-5" dirty="0">
                <a:solidFill>
                  <a:srgbClr val="636B85"/>
                </a:solidFill>
                <a:latin typeface="Cambria"/>
                <a:cs typeface="Cambria"/>
              </a:rPr>
              <a:t>ệ</a:t>
            </a:r>
            <a:r>
              <a:rPr sz="2200" spc="-5" dirty="0">
                <a:solidFill>
                  <a:srgbClr val="636B85"/>
                </a:solidFill>
                <a:latin typeface="Georgia"/>
                <a:cs typeface="Georgia"/>
              </a:rPr>
              <a:t>p</a:t>
            </a:r>
            <a:endParaRPr sz="2200">
              <a:latin typeface="Georgia"/>
              <a:cs typeface="Georgia"/>
            </a:endParaRPr>
          </a:p>
          <a:p>
            <a:pPr marL="287020" marR="509905" indent="-274320">
              <a:lnSpc>
                <a:spcPct val="100000"/>
              </a:lnSpc>
              <a:spcBef>
                <a:spcPts val="640"/>
              </a:spcBef>
              <a:tabLst>
                <a:tab pos="368935" algn="l"/>
              </a:tabLst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		</a:t>
            </a:r>
            <a:r>
              <a:rPr sz="2700" spc="-5" dirty="0">
                <a:latin typeface="Georgia"/>
                <a:cs typeface="Georgia"/>
              </a:rPr>
              <a:t>Giúp doanh nghi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-5" dirty="0">
                <a:latin typeface="Georgia"/>
                <a:cs typeface="Georgia"/>
              </a:rPr>
              <a:t>p </a:t>
            </a:r>
            <a:r>
              <a:rPr sz="2700" spc="-5" dirty="0">
                <a:latin typeface="Times New Roman"/>
                <a:cs typeface="Times New Roman"/>
              </a:rPr>
              <a:t>đư</a:t>
            </a:r>
            <a:r>
              <a:rPr sz="2700" spc="-5" dirty="0">
                <a:latin typeface="Georgia"/>
                <a:cs typeface="Georgia"/>
              </a:rPr>
              <a:t>a </a:t>
            </a:r>
            <a:r>
              <a:rPr sz="2700" dirty="0">
                <a:latin typeface="Georgia"/>
                <a:cs typeface="Georgia"/>
              </a:rPr>
              <a:t>ra </a:t>
            </a:r>
            <a:r>
              <a:rPr sz="2700" spc="-5" dirty="0">
                <a:latin typeface="Georgia"/>
                <a:cs typeface="Georgia"/>
              </a:rPr>
              <a:t>nh</a:t>
            </a:r>
            <a:r>
              <a:rPr sz="2700" spc="-5" dirty="0">
                <a:latin typeface="Cambria"/>
                <a:cs typeface="Cambria"/>
              </a:rPr>
              <a:t>ữ</a:t>
            </a:r>
            <a:r>
              <a:rPr sz="2700" spc="-5" dirty="0">
                <a:latin typeface="Georgia"/>
                <a:cs typeface="Georgia"/>
              </a:rPr>
              <a:t>ng quy</a:t>
            </a:r>
            <a:r>
              <a:rPr sz="2700" spc="-5" dirty="0">
                <a:latin typeface="Cambria"/>
                <a:cs typeface="Cambria"/>
              </a:rPr>
              <a:t>ế</a:t>
            </a:r>
            <a:r>
              <a:rPr sz="2700" spc="-5" dirty="0">
                <a:latin typeface="Georgia"/>
                <a:cs typeface="Georgia"/>
              </a:rPr>
              <a:t>t </a:t>
            </a:r>
            <a:r>
              <a:rPr sz="2700" dirty="0">
                <a:latin typeface="Times New Roman"/>
                <a:cs typeface="Times New Roman"/>
              </a:rPr>
              <a:t>định </a:t>
            </a:r>
            <a:r>
              <a:rPr sz="2700" spc="-5" dirty="0">
                <a:latin typeface="Georgia"/>
                <a:cs typeface="Georgia"/>
              </a:rPr>
              <a:t>hi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-5" dirty="0">
                <a:latin typeface="Georgia"/>
                <a:cs typeface="Georgia"/>
              </a:rPr>
              <a:t>u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qu</a:t>
            </a:r>
            <a:r>
              <a:rPr sz="2700" spc="-5" dirty="0">
                <a:latin typeface="Cambria"/>
                <a:cs typeface="Cambria"/>
              </a:rPr>
              <a:t>ả</a:t>
            </a:r>
            <a:r>
              <a:rPr sz="2700" spc="45" dirty="0">
                <a:latin typeface="Cambria"/>
                <a:cs typeface="Cambria"/>
              </a:rPr>
              <a:t> </a:t>
            </a:r>
            <a:r>
              <a:rPr sz="2700" dirty="0">
                <a:latin typeface="Georgia"/>
                <a:cs typeface="Georgia"/>
              </a:rPr>
              <a:t>th</a:t>
            </a:r>
            <a:r>
              <a:rPr sz="2700" dirty="0">
                <a:latin typeface="Times New Roman"/>
                <a:cs typeface="Times New Roman"/>
              </a:rPr>
              <a:t>ường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Georgia"/>
                <a:cs typeface="Georgia"/>
              </a:rPr>
              <a:t>mang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dirty="0">
                <a:latin typeface="Cambria"/>
                <a:cs typeface="Cambria"/>
              </a:rPr>
              <a:t>ầ</a:t>
            </a:r>
            <a:r>
              <a:rPr sz="2700" dirty="0">
                <a:latin typeface="Georgia"/>
                <a:cs typeface="Georgia"/>
              </a:rPr>
              <a:t>m </a:t>
            </a:r>
            <a:r>
              <a:rPr sz="2700" spc="-5" dirty="0">
                <a:latin typeface="Georgia"/>
                <a:cs typeface="Georgia"/>
              </a:rPr>
              <a:t>chi</a:t>
            </a:r>
            <a:r>
              <a:rPr sz="2700" spc="-5" dirty="0">
                <a:latin typeface="Cambria"/>
                <a:cs typeface="Cambria"/>
              </a:rPr>
              <a:t>ế</a:t>
            </a:r>
            <a:r>
              <a:rPr sz="2700" spc="-5" dirty="0">
                <a:latin typeface="Georgia"/>
                <a:cs typeface="Georgia"/>
              </a:rPr>
              <a:t>n l</a:t>
            </a:r>
            <a:r>
              <a:rPr sz="2700" spc="-5" dirty="0">
                <a:latin typeface="Times New Roman"/>
                <a:cs typeface="Times New Roman"/>
              </a:rPr>
              <a:t>ược</a:t>
            </a:r>
            <a:endParaRPr sz="27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50"/>
              </a:spcBef>
            </a:pPr>
            <a:r>
              <a:rPr sz="2300" spc="-280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300" spc="-95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2700" spc="-5" dirty="0">
                <a:latin typeface="Georgia"/>
                <a:cs typeface="Georgia"/>
              </a:rPr>
              <a:t>Giúp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doanh</a:t>
            </a:r>
            <a:r>
              <a:rPr sz="2700" dirty="0">
                <a:latin typeface="Georgia"/>
                <a:cs typeface="Georgia"/>
              </a:rPr>
              <a:t> nghi</a:t>
            </a:r>
            <a:r>
              <a:rPr sz="2700" dirty="0">
                <a:latin typeface="Cambria"/>
                <a:cs typeface="Cambria"/>
              </a:rPr>
              <a:t>ệ</a:t>
            </a:r>
            <a:r>
              <a:rPr sz="2700" dirty="0">
                <a:latin typeface="Georgia"/>
                <a:cs typeface="Georgia"/>
              </a:rPr>
              <a:t>p</a:t>
            </a:r>
            <a:r>
              <a:rPr sz="2700" spc="-3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trích rút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nh</a:t>
            </a:r>
            <a:r>
              <a:rPr sz="2700" dirty="0">
                <a:latin typeface="Cambria"/>
                <a:cs typeface="Cambria"/>
              </a:rPr>
              <a:t>ữ</a:t>
            </a:r>
            <a:r>
              <a:rPr sz="2700" dirty="0">
                <a:latin typeface="Georgia"/>
                <a:cs typeface="Georgia"/>
              </a:rPr>
              <a:t>ng</a:t>
            </a:r>
            <a:r>
              <a:rPr sz="2700" spc="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ý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nghĩa</a:t>
            </a:r>
            <a:r>
              <a:rPr sz="2700" spc="5" dirty="0">
                <a:latin typeface="Georgia"/>
                <a:cs typeface="Georgia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đích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90" dirty="0">
                <a:latin typeface="Georgia"/>
                <a:cs typeface="Georgia"/>
              </a:rPr>
              <a:t>th</a:t>
            </a:r>
            <a:r>
              <a:rPr sz="2700" spc="-90" dirty="0">
                <a:latin typeface="Cambria"/>
                <a:cs typeface="Cambria"/>
              </a:rPr>
              <a:t>ự</a:t>
            </a:r>
            <a:r>
              <a:rPr sz="2700" spc="-90" dirty="0">
                <a:latin typeface="Georgia"/>
                <a:cs typeface="Georgia"/>
              </a:rPr>
              <a:t>c </a:t>
            </a:r>
            <a:r>
              <a:rPr sz="2700" spc="-64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 thông tin </a:t>
            </a:r>
            <a:r>
              <a:rPr sz="2700" dirty="0">
                <a:latin typeface="Georgia"/>
                <a:cs typeface="Georgia"/>
              </a:rPr>
              <a:t>nh</a:t>
            </a:r>
            <a:r>
              <a:rPr sz="2700" dirty="0">
                <a:latin typeface="Cambria"/>
                <a:cs typeface="Cambria"/>
              </a:rPr>
              <a:t>ằ</a:t>
            </a:r>
            <a:r>
              <a:rPr sz="2700" dirty="0">
                <a:latin typeface="Georgia"/>
                <a:cs typeface="Georgia"/>
              </a:rPr>
              <a:t>m </a:t>
            </a:r>
            <a:r>
              <a:rPr sz="2700" spc="-5" dirty="0">
                <a:latin typeface="Georgia"/>
                <a:cs typeface="Georgia"/>
              </a:rPr>
              <a:t>th</a:t>
            </a:r>
            <a:r>
              <a:rPr sz="2700" spc="-5" dirty="0">
                <a:latin typeface="Cambria"/>
                <a:cs typeface="Cambria"/>
              </a:rPr>
              <a:t>ự</a:t>
            </a:r>
            <a:r>
              <a:rPr sz="2700" spc="-5" dirty="0">
                <a:latin typeface="Georgia"/>
                <a:cs typeface="Georgia"/>
              </a:rPr>
              <a:t>c hi</a:t>
            </a:r>
            <a:r>
              <a:rPr sz="2700" spc="-5" dirty="0">
                <a:latin typeface="Cambria"/>
                <a:cs typeface="Cambria"/>
              </a:rPr>
              <a:t>ệ</a:t>
            </a:r>
            <a:r>
              <a:rPr sz="2700" spc="-5" dirty="0">
                <a:latin typeface="Georgia"/>
                <a:cs typeface="Georgia"/>
              </a:rPr>
              <a:t>n các b</a:t>
            </a:r>
            <a:r>
              <a:rPr sz="2700" spc="-5" dirty="0">
                <a:latin typeface="Times New Roman"/>
                <a:cs typeface="Times New Roman"/>
              </a:rPr>
              <a:t>ước </a:t>
            </a:r>
            <a:r>
              <a:rPr sz="2700" dirty="0">
                <a:latin typeface="Times New Roman"/>
                <a:cs typeface="Times New Roman"/>
              </a:rPr>
              <a:t>đ</a:t>
            </a:r>
            <a:r>
              <a:rPr sz="2700" dirty="0">
                <a:latin typeface="Georgia"/>
                <a:cs typeface="Georgia"/>
              </a:rPr>
              <a:t>i mang </a:t>
            </a:r>
            <a:r>
              <a:rPr sz="2700" spc="-5" dirty="0">
                <a:latin typeface="Georgia"/>
                <a:cs typeface="Georgia"/>
              </a:rPr>
              <a:t>tính 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sáng</a:t>
            </a:r>
            <a:r>
              <a:rPr sz="2700" spc="-10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t</a:t>
            </a:r>
            <a:r>
              <a:rPr sz="2700" dirty="0">
                <a:latin typeface="Cambria"/>
                <a:cs typeface="Cambria"/>
              </a:rPr>
              <a:t>ạ</a:t>
            </a:r>
            <a:r>
              <a:rPr sz="2700" dirty="0">
                <a:latin typeface="Georgia"/>
                <a:cs typeface="Georgia"/>
              </a:rPr>
              <a:t>o</a:t>
            </a:r>
            <a:r>
              <a:rPr sz="2700" spc="-5" dirty="0">
                <a:latin typeface="Georgia"/>
                <a:cs typeface="Georgia"/>
              </a:rPr>
              <a:t> </a:t>
            </a:r>
            <a:r>
              <a:rPr sz="2700" dirty="0">
                <a:latin typeface="Georgia"/>
                <a:cs typeface="Georgia"/>
              </a:rPr>
              <a:t>và</a:t>
            </a:r>
            <a:r>
              <a:rPr sz="2700" spc="-15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</a:t>
            </a:r>
            <a:r>
              <a:rPr sz="2700" spc="-5" dirty="0">
                <a:latin typeface="Cambria"/>
                <a:cs typeface="Cambria"/>
              </a:rPr>
              <a:t>ạ</a:t>
            </a:r>
            <a:r>
              <a:rPr sz="2700" spc="-5" dirty="0">
                <a:latin typeface="Georgia"/>
                <a:cs typeface="Georgia"/>
              </a:rPr>
              <a:t>o </a:t>
            </a:r>
            <a:r>
              <a:rPr sz="2700" dirty="0">
                <a:latin typeface="Georgia"/>
                <a:cs typeface="Georgia"/>
              </a:rPr>
              <a:t>ra</a:t>
            </a:r>
            <a:r>
              <a:rPr sz="2700" spc="-2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uy th</a:t>
            </a:r>
            <a:r>
              <a:rPr sz="2700" spc="-5" dirty="0">
                <a:latin typeface="Cambria"/>
                <a:cs typeface="Cambria"/>
              </a:rPr>
              <a:t>ế</a:t>
            </a:r>
            <a:r>
              <a:rPr sz="2700" spc="50" dirty="0">
                <a:latin typeface="Cambria"/>
                <a:cs typeface="Cambr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ạ</a:t>
            </a:r>
            <a:r>
              <a:rPr sz="2700" spc="-5" dirty="0">
                <a:latin typeface="Georgia"/>
                <a:cs typeface="Georgia"/>
              </a:rPr>
              <a:t>nh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tranh</a:t>
            </a:r>
            <a:r>
              <a:rPr sz="2700" dirty="0">
                <a:latin typeface="Georgia"/>
                <a:cs typeface="Georgia"/>
              </a:rPr>
              <a:t> </a:t>
            </a:r>
            <a:r>
              <a:rPr sz="2700" spc="-5" dirty="0">
                <a:latin typeface="Georgia"/>
                <a:cs typeface="Georgia"/>
              </a:rPr>
              <a:t>c</a:t>
            </a:r>
            <a:r>
              <a:rPr sz="2700" spc="-5" dirty="0">
                <a:latin typeface="Cambria"/>
                <a:cs typeface="Cambria"/>
              </a:rPr>
              <a:t>ủ</a:t>
            </a:r>
            <a:r>
              <a:rPr sz="2700" spc="-5" dirty="0">
                <a:latin typeface="Georgia"/>
                <a:cs typeface="Georgia"/>
              </a:rPr>
              <a:t>a</a:t>
            </a:r>
            <a:r>
              <a:rPr sz="2700" dirty="0">
                <a:latin typeface="Georgia"/>
                <a:cs typeface="Georgia"/>
              </a:rPr>
              <a:t> mình.</a:t>
            </a:r>
            <a:endParaRPr sz="27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67828" y="6091428"/>
            <a:ext cx="544195" cy="391795"/>
            <a:chOff x="7767828" y="6091428"/>
            <a:chExt cx="544195" cy="391795"/>
          </a:xfrm>
        </p:grpSpPr>
        <p:sp>
          <p:nvSpPr>
            <p:cNvPr id="5" name="object 5"/>
            <p:cNvSpPr/>
            <p:nvPr/>
          </p:nvSpPr>
          <p:spPr>
            <a:xfrm>
              <a:off x="7773162" y="6096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5334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533400" y="380999"/>
                  </a:lnTo>
                  <a:lnTo>
                    <a:pt x="533400" y="333375"/>
                  </a:lnTo>
                  <a:lnTo>
                    <a:pt x="231013" y="333375"/>
                  </a:lnTo>
                  <a:lnTo>
                    <a:pt x="189297" y="324953"/>
                  </a:lnTo>
                  <a:lnTo>
                    <a:pt x="155225" y="301986"/>
                  </a:lnTo>
                  <a:lnTo>
                    <a:pt x="132250" y="267923"/>
                  </a:lnTo>
                  <a:lnTo>
                    <a:pt x="123825" y="226212"/>
                  </a:lnTo>
                  <a:lnTo>
                    <a:pt x="123825" y="119062"/>
                  </a:lnTo>
                  <a:lnTo>
                    <a:pt x="266700" y="119062"/>
                  </a:lnTo>
                  <a:lnTo>
                    <a:pt x="338074" y="47625"/>
                  </a:lnTo>
                  <a:lnTo>
                    <a:pt x="533400" y="47625"/>
                  </a:lnTo>
                  <a:lnTo>
                    <a:pt x="533400" y="0"/>
                  </a:lnTo>
                  <a:close/>
                </a:path>
                <a:path w="533400" h="381000">
                  <a:moveTo>
                    <a:pt x="533400" y="47625"/>
                  </a:moveTo>
                  <a:lnTo>
                    <a:pt x="338074" y="47625"/>
                  </a:lnTo>
                  <a:lnTo>
                    <a:pt x="409575" y="119062"/>
                  </a:lnTo>
                  <a:lnTo>
                    <a:pt x="373888" y="119062"/>
                  </a:lnTo>
                  <a:lnTo>
                    <a:pt x="373888" y="226212"/>
                  </a:lnTo>
                  <a:lnTo>
                    <a:pt x="365462" y="267923"/>
                  </a:lnTo>
                  <a:lnTo>
                    <a:pt x="342487" y="301986"/>
                  </a:lnTo>
                  <a:lnTo>
                    <a:pt x="308415" y="324953"/>
                  </a:lnTo>
                  <a:lnTo>
                    <a:pt x="266700" y="333375"/>
                  </a:lnTo>
                  <a:lnTo>
                    <a:pt x="533400" y="333375"/>
                  </a:lnTo>
                  <a:lnTo>
                    <a:pt x="533400" y="47625"/>
                  </a:lnTo>
                  <a:close/>
                </a:path>
                <a:path w="533400" h="381000">
                  <a:moveTo>
                    <a:pt x="302387" y="119062"/>
                  </a:moveTo>
                  <a:lnTo>
                    <a:pt x="195199" y="119062"/>
                  </a:lnTo>
                  <a:lnTo>
                    <a:pt x="195199" y="226212"/>
                  </a:lnTo>
                  <a:lnTo>
                    <a:pt x="198008" y="240120"/>
                  </a:lnTo>
                  <a:lnTo>
                    <a:pt x="205676" y="251475"/>
                  </a:lnTo>
                  <a:lnTo>
                    <a:pt x="217058" y="259130"/>
                  </a:lnTo>
                  <a:lnTo>
                    <a:pt x="231013" y="261937"/>
                  </a:lnTo>
                  <a:lnTo>
                    <a:pt x="266700" y="261937"/>
                  </a:lnTo>
                  <a:lnTo>
                    <a:pt x="280580" y="259130"/>
                  </a:lnTo>
                  <a:lnTo>
                    <a:pt x="291925" y="251475"/>
                  </a:lnTo>
                  <a:lnTo>
                    <a:pt x="299579" y="240120"/>
                  </a:lnTo>
                  <a:lnTo>
                    <a:pt x="302387" y="226212"/>
                  </a:lnTo>
                  <a:lnTo>
                    <a:pt x="302387" y="119062"/>
                  </a:lnTo>
                  <a:close/>
                </a:path>
              </a:pathLst>
            </a:custGeom>
            <a:solidFill>
              <a:srgbClr val="D16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96987" y="6144387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14249" y="0"/>
                  </a:moveTo>
                  <a:lnTo>
                    <a:pt x="142875" y="71437"/>
                  </a:lnTo>
                  <a:lnTo>
                    <a:pt x="178562" y="71437"/>
                  </a:lnTo>
                  <a:lnTo>
                    <a:pt x="178562" y="178587"/>
                  </a:lnTo>
                  <a:lnTo>
                    <a:pt x="175754" y="192495"/>
                  </a:lnTo>
                  <a:lnTo>
                    <a:pt x="168100" y="203850"/>
                  </a:lnTo>
                  <a:lnTo>
                    <a:pt x="156755" y="211505"/>
                  </a:lnTo>
                  <a:lnTo>
                    <a:pt x="142875" y="214312"/>
                  </a:lnTo>
                  <a:lnTo>
                    <a:pt x="107188" y="214312"/>
                  </a:lnTo>
                  <a:lnTo>
                    <a:pt x="93233" y="211505"/>
                  </a:lnTo>
                  <a:lnTo>
                    <a:pt x="81851" y="203850"/>
                  </a:lnTo>
                  <a:lnTo>
                    <a:pt x="74183" y="192495"/>
                  </a:lnTo>
                  <a:lnTo>
                    <a:pt x="71374" y="178587"/>
                  </a:lnTo>
                  <a:lnTo>
                    <a:pt x="71374" y="71437"/>
                  </a:lnTo>
                  <a:lnTo>
                    <a:pt x="0" y="71437"/>
                  </a:lnTo>
                  <a:lnTo>
                    <a:pt x="0" y="178587"/>
                  </a:lnTo>
                  <a:lnTo>
                    <a:pt x="8425" y="220298"/>
                  </a:lnTo>
                  <a:lnTo>
                    <a:pt x="31400" y="254361"/>
                  </a:lnTo>
                  <a:lnTo>
                    <a:pt x="65472" y="277328"/>
                  </a:lnTo>
                  <a:lnTo>
                    <a:pt x="107188" y="285750"/>
                  </a:lnTo>
                  <a:lnTo>
                    <a:pt x="142875" y="285750"/>
                  </a:lnTo>
                  <a:lnTo>
                    <a:pt x="184590" y="277328"/>
                  </a:lnTo>
                  <a:lnTo>
                    <a:pt x="218662" y="254361"/>
                  </a:lnTo>
                  <a:lnTo>
                    <a:pt x="241637" y="220298"/>
                  </a:lnTo>
                  <a:lnTo>
                    <a:pt x="250063" y="178587"/>
                  </a:lnTo>
                  <a:lnTo>
                    <a:pt x="250063" y="71437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7C3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73162" y="6096762"/>
              <a:ext cx="533400" cy="381000"/>
            </a:xfrm>
            <a:custGeom>
              <a:avLst/>
              <a:gdLst/>
              <a:ahLst/>
              <a:cxnLst/>
              <a:rect l="l" t="t" r="r" b="b"/>
              <a:pathLst>
                <a:path w="533400" h="381000">
                  <a:moveTo>
                    <a:pt x="409575" y="119062"/>
                  </a:moveTo>
                  <a:lnTo>
                    <a:pt x="373888" y="119062"/>
                  </a:lnTo>
                  <a:lnTo>
                    <a:pt x="373888" y="226212"/>
                  </a:lnTo>
                  <a:lnTo>
                    <a:pt x="365462" y="267923"/>
                  </a:lnTo>
                  <a:lnTo>
                    <a:pt x="342487" y="301986"/>
                  </a:lnTo>
                  <a:lnTo>
                    <a:pt x="308415" y="324953"/>
                  </a:lnTo>
                  <a:lnTo>
                    <a:pt x="266700" y="333375"/>
                  </a:lnTo>
                  <a:lnTo>
                    <a:pt x="231013" y="333375"/>
                  </a:lnTo>
                  <a:lnTo>
                    <a:pt x="189297" y="324953"/>
                  </a:lnTo>
                  <a:lnTo>
                    <a:pt x="155225" y="301986"/>
                  </a:lnTo>
                  <a:lnTo>
                    <a:pt x="132250" y="267923"/>
                  </a:lnTo>
                  <a:lnTo>
                    <a:pt x="123825" y="226212"/>
                  </a:lnTo>
                  <a:lnTo>
                    <a:pt x="123825" y="119062"/>
                  </a:lnTo>
                  <a:lnTo>
                    <a:pt x="195199" y="119062"/>
                  </a:lnTo>
                  <a:lnTo>
                    <a:pt x="195199" y="226212"/>
                  </a:lnTo>
                  <a:lnTo>
                    <a:pt x="198008" y="240120"/>
                  </a:lnTo>
                  <a:lnTo>
                    <a:pt x="205676" y="251475"/>
                  </a:lnTo>
                  <a:lnTo>
                    <a:pt x="217058" y="259130"/>
                  </a:lnTo>
                  <a:lnTo>
                    <a:pt x="231013" y="261937"/>
                  </a:lnTo>
                  <a:lnTo>
                    <a:pt x="266700" y="261937"/>
                  </a:lnTo>
                  <a:lnTo>
                    <a:pt x="280580" y="259130"/>
                  </a:lnTo>
                  <a:lnTo>
                    <a:pt x="291925" y="251475"/>
                  </a:lnTo>
                  <a:lnTo>
                    <a:pt x="299579" y="240120"/>
                  </a:lnTo>
                  <a:lnTo>
                    <a:pt x="302387" y="226212"/>
                  </a:lnTo>
                  <a:lnTo>
                    <a:pt x="302387" y="119062"/>
                  </a:lnTo>
                  <a:lnTo>
                    <a:pt x="266700" y="119062"/>
                  </a:lnTo>
                  <a:lnTo>
                    <a:pt x="338074" y="47625"/>
                  </a:lnTo>
                  <a:lnTo>
                    <a:pt x="409575" y="119062"/>
                  </a:lnTo>
                  <a:close/>
                </a:path>
                <a:path w="533400" h="381000">
                  <a:moveTo>
                    <a:pt x="0" y="380999"/>
                  </a:moveTo>
                  <a:lnTo>
                    <a:pt x="533400" y="380999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10668">
              <a:solidFill>
                <a:srgbClr val="99463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367029"/>
            <a:ext cx="6436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</a:t>
            </a:r>
            <a:r>
              <a:rPr sz="3600" spc="-5" dirty="0">
                <a:latin typeface="Cambria"/>
                <a:cs typeface="Cambria"/>
              </a:rPr>
              <a:t>ổ</a:t>
            </a:r>
            <a:r>
              <a:rPr sz="3600" spc="105" dirty="0">
                <a:latin typeface="Cambria"/>
                <a:cs typeface="Cambria"/>
              </a:rPr>
              <a:t> </a:t>
            </a:r>
            <a:r>
              <a:rPr sz="3600" dirty="0"/>
              <a:t>ch</a:t>
            </a:r>
            <a:r>
              <a:rPr sz="3600" dirty="0">
                <a:latin typeface="Cambria"/>
                <a:cs typeface="Cambria"/>
              </a:rPr>
              <a:t>ứ</a:t>
            </a:r>
            <a:r>
              <a:rPr sz="3600" dirty="0"/>
              <a:t>c</a:t>
            </a:r>
            <a:r>
              <a:rPr sz="3600" spc="-15" dirty="0"/>
              <a:t> </a:t>
            </a:r>
            <a:r>
              <a:rPr sz="3600" spc="-5" dirty="0"/>
              <a:t>d</a:t>
            </a:r>
            <a:r>
              <a:rPr sz="3600" spc="-5" dirty="0">
                <a:latin typeface="Arial"/>
                <a:cs typeface="Arial"/>
              </a:rPr>
              <a:t>ưới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dirty="0"/>
              <a:t>góc</a:t>
            </a:r>
            <a:r>
              <a:rPr sz="3600" spc="-20" dirty="0"/>
              <a:t> </a:t>
            </a:r>
            <a:r>
              <a:rPr sz="3600" spc="-5" dirty="0">
                <a:latin typeface="Arial"/>
                <a:cs typeface="Arial"/>
              </a:rPr>
              <a:t>độ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dirty="0"/>
              <a:t>qu</a:t>
            </a:r>
            <a:r>
              <a:rPr sz="3600" dirty="0">
                <a:latin typeface="Cambria"/>
                <a:cs typeface="Cambria"/>
              </a:rPr>
              <a:t>ả</a:t>
            </a:r>
            <a:r>
              <a:rPr sz="3600" dirty="0"/>
              <a:t>n</a:t>
            </a:r>
            <a:r>
              <a:rPr sz="3600" spc="-25" dirty="0"/>
              <a:t> </a:t>
            </a:r>
            <a:r>
              <a:rPr sz="3600" spc="-5" dirty="0"/>
              <a:t>lý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116" y="1523936"/>
            <a:ext cx="1167765" cy="1663064"/>
            <a:chOff x="297116" y="1523936"/>
            <a:chExt cx="1167765" cy="1663064"/>
          </a:xfrm>
        </p:grpSpPr>
        <p:sp>
          <p:nvSpPr>
            <p:cNvPr id="4" name="object 4"/>
            <p:cNvSpPr/>
            <p:nvPr/>
          </p:nvSpPr>
          <p:spPr>
            <a:xfrm>
              <a:off x="302514" y="1529334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578358" y="578357"/>
                  </a:lnTo>
                  <a:lnTo>
                    <a:pt x="0" y="0"/>
                  </a:lnTo>
                  <a:lnTo>
                    <a:pt x="0" y="1073657"/>
                  </a:lnTo>
                  <a:lnTo>
                    <a:pt x="578358" y="1652015"/>
                  </a:lnTo>
                  <a:lnTo>
                    <a:pt x="1156716" y="1073657"/>
                  </a:lnTo>
                  <a:lnTo>
                    <a:pt x="1156716" y="0"/>
                  </a:lnTo>
                  <a:close/>
                </a:path>
              </a:pathLst>
            </a:custGeom>
            <a:solidFill>
              <a:srgbClr val="CCB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514" y="1529334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1156716" y="1073657"/>
                  </a:lnTo>
                  <a:lnTo>
                    <a:pt x="578358" y="1652015"/>
                  </a:lnTo>
                  <a:lnTo>
                    <a:pt x="0" y="1073657"/>
                  </a:lnTo>
                  <a:lnTo>
                    <a:pt x="0" y="0"/>
                  </a:lnTo>
                  <a:lnTo>
                    <a:pt x="578358" y="578357"/>
                  </a:lnTo>
                  <a:lnTo>
                    <a:pt x="1156716" y="0"/>
                  </a:lnTo>
                  <a:close/>
                </a:path>
              </a:pathLst>
            </a:custGeom>
            <a:ln w="10668">
              <a:solidFill>
                <a:srgbClr val="CCB4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3988" y="2037664"/>
            <a:ext cx="2114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340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3832" y="1523936"/>
            <a:ext cx="7358380" cy="1085215"/>
            <a:chOff x="1453832" y="1523936"/>
            <a:chExt cx="7358380" cy="1085215"/>
          </a:xfrm>
        </p:grpSpPr>
        <p:sp>
          <p:nvSpPr>
            <p:cNvPr id="8" name="object 8"/>
            <p:cNvSpPr/>
            <p:nvPr/>
          </p:nvSpPr>
          <p:spPr>
            <a:xfrm>
              <a:off x="1459229" y="1529334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168134" y="0"/>
                  </a:moveTo>
                  <a:lnTo>
                    <a:pt x="0" y="0"/>
                  </a:lnTo>
                  <a:lnTo>
                    <a:pt x="0" y="1074419"/>
                  </a:lnTo>
                  <a:lnTo>
                    <a:pt x="7168134" y="1074419"/>
                  </a:lnTo>
                  <a:lnTo>
                    <a:pt x="7215750" y="1068025"/>
                  </a:lnTo>
                  <a:lnTo>
                    <a:pt x="7258529" y="1049979"/>
                  </a:lnTo>
                  <a:lnTo>
                    <a:pt x="7294768" y="1021984"/>
                  </a:lnTo>
                  <a:lnTo>
                    <a:pt x="7322763" y="985745"/>
                  </a:lnTo>
                  <a:lnTo>
                    <a:pt x="7340809" y="942966"/>
                  </a:lnTo>
                  <a:lnTo>
                    <a:pt x="7347204" y="895350"/>
                  </a:lnTo>
                  <a:lnTo>
                    <a:pt x="7347204" y="179069"/>
                  </a:lnTo>
                  <a:lnTo>
                    <a:pt x="7340809" y="131453"/>
                  </a:lnTo>
                  <a:lnTo>
                    <a:pt x="7322763" y="88674"/>
                  </a:lnTo>
                  <a:lnTo>
                    <a:pt x="7294768" y="52435"/>
                  </a:lnTo>
                  <a:lnTo>
                    <a:pt x="7258529" y="24440"/>
                  </a:lnTo>
                  <a:lnTo>
                    <a:pt x="7215750" y="6394"/>
                  </a:lnTo>
                  <a:lnTo>
                    <a:pt x="7168134" y="0"/>
                  </a:lnTo>
                  <a:close/>
                </a:path>
              </a:pathLst>
            </a:custGeom>
            <a:solidFill>
              <a:srgbClr val="C0C3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9229" y="1529334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347204" y="179069"/>
                  </a:moveTo>
                  <a:lnTo>
                    <a:pt x="7347204" y="895350"/>
                  </a:lnTo>
                  <a:lnTo>
                    <a:pt x="7340809" y="942966"/>
                  </a:lnTo>
                  <a:lnTo>
                    <a:pt x="7322763" y="985745"/>
                  </a:lnTo>
                  <a:lnTo>
                    <a:pt x="7294768" y="1021984"/>
                  </a:lnTo>
                  <a:lnTo>
                    <a:pt x="7258529" y="1049979"/>
                  </a:lnTo>
                  <a:lnTo>
                    <a:pt x="7215750" y="1068025"/>
                  </a:lnTo>
                  <a:lnTo>
                    <a:pt x="7168134" y="1074419"/>
                  </a:lnTo>
                  <a:lnTo>
                    <a:pt x="0" y="1074419"/>
                  </a:lnTo>
                  <a:lnTo>
                    <a:pt x="0" y="0"/>
                  </a:lnTo>
                  <a:lnTo>
                    <a:pt x="7168134" y="0"/>
                  </a:lnTo>
                  <a:lnTo>
                    <a:pt x="7215750" y="6394"/>
                  </a:lnTo>
                  <a:lnTo>
                    <a:pt x="7258529" y="24440"/>
                  </a:lnTo>
                  <a:lnTo>
                    <a:pt x="7294768" y="52435"/>
                  </a:lnTo>
                  <a:lnTo>
                    <a:pt x="7322763" y="88674"/>
                  </a:lnTo>
                  <a:lnTo>
                    <a:pt x="7340809" y="131453"/>
                  </a:lnTo>
                  <a:lnTo>
                    <a:pt x="7347204" y="179069"/>
                  </a:lnTo>
                  <a:close/>
                </a:path>
              </a:pathLst>
            </a:custGeom>
            <a:ln w="10668">
              <a:solidFill>
                <a:srgbClr val="CCB4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1545" y="1735658"/>
            <a:ext cx="42805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•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Khái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ni</a:t>
            </a:r>
            <a:r>
              <a:rPr sz="3600" spc="-5" dirty="0">
                <a:latin typeface="Cambria"/>
                <a:cs typeface="Cambria"/>
              </a:rPr>
              <a:t>ệ</a:t>
            </a:r>
            <a:r>
              <a:rPr sz="3600" spc="-5" dirty="0">
                <a:latin typeface="Georgia"/>
                <a:cs typeface="Georgia"/>
              </a:rPr>
              <a:t>m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h</a:t>
            </a:r>
            <a:r>
              <a:rPr sz="3600" dirty="0">
                <a:latin typeface="Cambria"/>
                <a:cs typeface="Cambria"/>
              </a:rPr>
              <a:t>ệ</a:t>
            </a:r>
            <a:r>
              <a:rPr sz="3600" spc="60" dirty="0">
                <a:latin typeface="Cambria"/>
                <a:cs typeface="Cambria"/>
              </a:rPr>
              <a:t> </a:t>
            </a:r>
            <a:r>
              <a:rPr sz="3600" spc="-5" dirty="0">
                <a:latin typeface="Georgia"/>
                <a:cs typeface="Georgia"/>
              </a:rPr>
              <a:t>th</a:t>
            </a:r>
            <a:r>
              <a:rPr sz="3600" spc="-5" dirty="0">
                <a:latin typeface="Cambria"/>
                <a:cs typeface="Cambria"/>
              </a:rPr>
              <a:t>ố</a:t>
            </a:r>
            <a:r>
              <a:rPr sz="3600" spc="-5" dirty="0">
                <a:latin typeface="Georgia"/>
                <a:cs typeface="Georgia"/>
              </a:rPr>
              <a:t>ng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7116" y="2982404"/>
            <a:ext cx="1167765" cy="1663064"/>
            <a:chOff x="297116" y="2982404"/>
            <a:chExt cx="1167765" cy="1663064"/>
          </a:xfrm>
        </p:grpSpPr>
        <p:sp>
          <p:nvSpPr>
            <p:cNvPr id="12" name="object 12"/>
            <p:cNvSpPr/>
            <p:nvPr/>
          </p:nvSpPr>
          <p:spPr>
            <a:xfrm>
              <a:off x="302514" y="2987802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578358" y="578358"/>
                  </a:lnTo>
                  <a:lnTo>
                    <a:pt x="0" y="0"/>
                  </a:lnTo>
                  <a:lnTo>
                    <a:pt x="0" y="1073658"/>
                  </a:lnTo>
                  <a:lnTo>
                    <a:pt x="578358" y="1652016"/>
                  </a:lnTo>
                  <a:lnTo>
                    <a:pt x="1156716" y="1073658"/>
                  </a:lnTo>
                  <a:lnTo>
                    <a:pt x="1156716" y="0"/>
                  </a:lnTo>
                  <a:close/>
                </a:path>
              </a:pathLst>
            </a:custGeom>
            <a:solidFill>
              <a:srgbClr val="3D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514" y="2987802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1156716" y="1073658"/>
                  </a:lnTo>
                  <a:lnTo>
                    <a:pt x="578358" y="1652016"/>
                  </a:lnTo>
                  <a:lnTo>
                    <a:pt x="0" y="1073658"/>
                  </a:lnTo>
                  <a:lnTo>
                    <a:pt x="0" y="0"/>
                  </a:lnTo>
                  <a:lnTo>
                    <a:pt x="578358" y="578358"/>
                  </a:lnTo>
                  <a:lnTo>
                    <a:pt x="1156716" y="0"/>
                  </a:lnTo>
                  <a:close/>
                </a:path>
              </a:pathLst>
            </a:custGeom>
            <a:ln w="10668">
              <a:solidFill>
                <a:srgbClr val="3DCA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6556" y="3496513"/>
            <a:ext cx="2667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34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53832" y="2982404"/>
            <a:ext cx="7358380" cy="1085215"/>
            <a:chOff x="1453832" y="2982404"/>
            <a:chExt cx="7358380" cy="1085215"/>
          </a:xfrm>
        </p:grpSpPr>
        <p:sp>
          <p:nvSpPr>
            <p:cNvPr id="16" name="object 16"/>
            <p:cNvSpPr/>
            <p:nvPr/>
          </p:nvSpPr>
          <p:spPr>
            <a:xfrm>
              <a:off x="1459229" y="2987802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168134" y="0"/>
                  </a:moveTo>
                  <a:lnTo>
                    <a:pt x="0" y="0"/>
                  </a:lnTo>
                  <a:lnTo>
                    <a:pt x="0" y="1074420"/>
                  </a:lnTo>
                  <a:lnTo>
                    <a:pt x="7168134" y="1074420"/>
                  </a:lnTo>
                  <a:lnTo>
                    <a:pt x="7215750" y="1068025"/>
                  </a:lnTo>
                  <a:lnTo>
                    <a:pt x="7258529" y="1049979"/>
                  </a:lnTo>
                  <a:lnTo>
                    <a:pt x="7294768" y="1021984"/>
                  </a:lnTo>
                  <a:lnTo>
                    <a:pt x="7322763" y="985745"/>
                  </a:lnTo>
                  <a:lnTo>
                    <a:pt x="7340809" y="942966"/>
                  </a:lnTo>
                  <a:lnTo>
                    <a:pt x="7347204" y="895350"/>
                  </a:lnTo>
                  <a:lnTo>
                    <a:pt x="7347204" y="179070"/>
                  </a:lnTo>
                  <a:lnTo>
                    <a:pt x="7340809" y="131453"/>
                  </a:lnTo>
                  <a:lnTo>
                    <a:pt x="7322763" y="88674"/>
                  </a:lnTo>
                  <a:lnTo>
                    <a:pt x="7294768" y="52435"/>
                  </a:lnTo>
                  <a:lnTo>
                    <a:pt x="7258529" y="24440"/>
                  </a:lnTo>
                  <a:lnTo>
                    <a:pt x="7215750" y="6394"/>
                  </a:lnTo>
                  <a:lnTo>
                    <a:pt x="7168134" y="0"/>
                  </a:lnTo>
                  <a:close/>
                </a:path>
              </a:pathLst>
            </a:custGeom>
            <a:solidFill>
              <a:srgbClr val="FFF08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59229" y="2987802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347204" y="179070"/>
                  </a:moveTo>
                  <a:lnTo>
                    <a:pt x="7347204" y="895350"/>
                  </a:lnTo>
                  <a:lnTo>
                    <a:pt x="7340809" y="942966"/>
                  </a:lnTo>
                  <a:lnTo>
                    <a:pt x="7322763" y="985745"/>
                  </a:lnTo>
                  <a:lnTo>
                    <a:pt x="7294768" y="1021984"/>
                  </a:lnTo>
                  <a:lnTo>
                    <a:pt x="7258529" y="1049979"/>
                  </a:lnTo>
                  <a:lnTo>
                    <a:pt x="7215750" y="1068025"/>
                  </a:lnTo>
                  <a:lnTo>
                    <a:pt x="7168134" y="1074420"/>
                  </a:lnTo>
                  <a:lnTo>
                    <a:pt x="0" y="1074420"/>
                  </a:lnTo>
                  <a:lnTo>
                    <a:pt x="0" y="0"/>
                  </a:lnTo>
                  <a:lnTo>
                    <a:pt x="7168134" y="0"/>
                  </a:lnTo>
                  <a:lnTo>
                    <a:pt x="7215750" y="6394"/>
                  </a:lnTo>
                  <a:lnTo>
                    <a:pt x="7258529" y="24440"/>
                  </a:lnTo>
                  <a:lnTo>
                    <a:pt x="7294768" y="52435"/>
                  </a:lnTo>
                  <a:lnTo>
                    <a:pt x="7322763" y="88674"/>
                  </a:lnTo>
                  <a:lnTo>
                    <a:pt x="7340809" y="131453"/>
                  </a:lnTo>
                  <a:lnTo>
                    <a:pt x="7347204" y="179070"/>
                  </a:lnTo>
                  <a:close/>
                </a:path>
              </a:pathLst>
            </a:custGeom>
            <a:ln w="10668">
              <a:solidFill>
                <a:srgbClr val="3DCA3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1545" y="3195066"/>
            <a:ext cx="398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•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Khái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ni</a:t>
            </a:r>
            <a:r>
              <a:rPr sz="3600" spc="-5" dirty="0">
                <a:latin typeface="Cambria"/>
                <a:cs typeface="Cambria"/>
              </a:rPr>
              <a:t>ệ</a:t>
            </a:r>
            <a:r>
              <a:rPr sz="3600" spc="-5" dirty="0">
                <a:latin typeface="Georgia"/>
                <a:cs typeface="Georgia"/>
              </a:rPr>
              <a:t>m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spc="5" dirty="0">
                <a:latin typeface="Georgia"/>
                <a:cs typeface="Georgia"/>
              </a:rPr>
              <a:t>t</a:t>
            </a:r>
            <a:r>
              <a:rPr sz="3600" spc="5" dirty="0">
                <a:latin typeface="Cambria"/>
                <a:cs typeface="Cambria"/>
              </a:rPr>
              <a:t>ổ</a:t>
            </a:r>
            <a:r>
              <a:rPr sz="3600" spc="65" dirty="0">
                <a:latin typeface="Cambria"/>
                <a:cs typeface="Cambria"/>
              </a:rPr>
              <a:t> </a:t>
            </a:r>
            <a:r>
              <a:rPr sz="3600" spc="-5" dirty="0">
                <a:latin typeface="Georgia"/>
                <a:cs typeface="Georgia"/>
              </a:rPr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>
                <a:latin typeface="Georgia"/>
                <a:cs typeface="Georgia"/>
              </a:rPr>
              <a:t>c</a:t>
            </a:r>
            <a:endParaRPr sz="36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16" y="4440872"/>
            <a:ext cx="1167765" cy="1663064"/>
            <a:chOff x="297116" y="4440872"/>
            <a:chExt cx="1167765" cy="1663064"/>
          </a:xfrm>
        </p:grpSpPr>
        <p:sp>
          <p:nvSpPr>
            <p:cNvPr id="20" name="object 20"/>
            <p:cNvSpPr/>
            <p:nvPr/>
          </p:nvSpPr>
          <p:spPr>
            <a:xfrm>
              <a:off x="302514" y="4446269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578358" y="578357"/>
                  </a:lnTo>
                  <a:lnTo>
                    <a:pt x="0" y="0"/>
                  </a:lnTo>
                  <a:lnTo>
                    <a:pt x="0" y="1073657"/>
                  </a:lnTo>
                  <a:lnTo>
                    <a:pt x="578358" y="1652015"/>
                  </a:lnTo>
                  <a:lnTo>
                    <a:pt x="1156716" y="1073657"/>
                  </a:lnTo>
                  <a:lnTo>
                    <a:pt x="1156716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514" y="4446269"/>
              <a:ext cx="1156970" cy="1652270"/>
            </a:xfrm>
            <a:custGeom>
              <a:avLst/>
              <a:gdLst/>
              <a:ahLst/>
              <a:cxnLst/>
              <a:rect l="l" t="t" r="r" b="b"/>
              <a:pathLst>
                <a:path w="1156970" h="1652270">
                  <a:moveTo>
                    <a:pt x="1156716" y="0"/>
                  </a:moveTo>
                  <a:lnTo>
                    <a:pt x="1156716" y="1073657"/>
                  </a:lnTo>
                  <a:lnTo>
                    <a:pt x="578358" y="1652015"/>
                  </a:lnTo>
                  <a:lnTo>
                    <a:pt x="0" y="1073657"/>
                  </a:lnTo>
                  <a:lnTo>
                    <a:pt x="0" y="0"/>
                  </a:lnTo>
                  <a:lnTo>
                    <a:pt x="578358" y="578357"/>
                  </a:lnTo>
                  <a:lnTo>
                    <a:pt x="1156716" y="0"/>
                  </a:lnTo>
                  <a:close/>
                </a:path>
              </a:pathLst>
            </a:custGeom>
            <a:ln w="10668">
              <a:solidFill>
                <a:srgbClr val="8BACA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8080" y="4955235"/>
            <a:ext cx="2641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34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53896" y="4440935"/>
            <a:ext cx="7358380" cy="1085215"/>
            <a:chOff x="1453896" y="4440935"/>
            <a:chExt cx="7358380" cy="1085215"/>
          </a:xfrm>
        </p:grpSpPr>
        <p:sp>
          <p:nvSpPr>
            <p:cNvPr id="24" name="object 24"/>
            <p:cNvSpPr/>
            <p:nvPr/>
          </p:nvSpPr>
          <p:spPr>
            <a:xfrm>
              <a:off x="1459230" y="4446269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168134" y="0"/>
                  </a:moveTo>
                  <a:lnTo>
                    <a:pt x="0" y="0"/>
                  </a:lnTo>
                  <a:lnTo>
                    <a:pt x="0" y="1074419"/>
                  </a:lnTo>
                  <a:lnTo>
                    <a:pt x="7168134" y="1074419"/>
                  </a:lnTo>
                  <a:lnTo>
                    <a:pt x="7215750" y="1068025"/>
                  </a:lnTo>
                  <a:lnTo>
                    <a:pt x="7258529" y="1049979"/>
                  </a:lnTo>
                  <a:lnTo>
                    <a:pt x="7294768" y="1021984"/>
                  </a:lnTo>
                  <a:lnTo>
                    <a:pt x="7322763" y="985745"/>
                  </a:lnTo>
                  <a:lnTo>
                    <a:pt x="7340809" y="942966"/>
                  </a:lnTo>
                  <a:lnTo>
                    <a:pt x="7347204" y="895349"/>
                  </a:lnTo>
                  <a:lnTo>
                    <a:pt x="7347204" y="179069"/>
                  </a:lnTo>
                  <a:lnTo>
                    <a:pt x="7340809" y="131453"/>
                  </a:lnTo>
                  <a:lnTo>
                    <a:pt x="7322763" y="88674"/>
                  </a:lnTo>
                  <a:lnTo>
                    <a:pt x="7294768" y="52435"/>
                  </a:lnTo>
                  <a:lnTo>
                    <a:pt x="7258529" y="24440"/>
                  </a:lnTo>
                  <a:lnTo>
                    <a:pt x="7215750" y="6394"/>
                  </a:lnTo>
                  <a:lnTo>
                    <a:pt x="7168134" y="0"/>
                  </a:lnTo>
                  <a:close/>
                </a:path>
              </a:pathLst>
            </a:custGeom>
            <a:solidFill>
              <a:srgbClr val="ECD2B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59230" y="4446269"/>
              <a:ext cx="7347584" cy="1074420"/>
            </a:xfrm>
            <a:custGeom>
              <a:avLst/>
              <a:gdLst/>
              <a:ahLst/>
              <a:cxnLst/>
              <a:rect l="l" t="t" r="r" b="b"/>
              <a:pathLst>
                <a:path w="7347584" h="1074420">
                  <a:moveTo>
                    <a:pt x="7347204" y="179069"/>
                  </a:moveTo>
                  <a:lnTo>
                    <a:pt x="7347204" y="895349"/>
                  </a:lnTo>
                  <a:lnTo>
                    <a:pt x="7340809" y="942966"/>
                  </a:lnTo>
                  <a:lnTo>
                    <a:pt x="7322763" y="985745"/>
                  </a:lnTo>
                  <a:lnTo>
                    <a:pt x="7294768" y="1021984"/>
                  </a:lnTo>
                  <a:lnTo>
                    <a:pt x="7258529" y="1049979"/>
                  </a:lnTo>
                  <a:lnTo>
                    <a:pt x="7215750" y="1068025"/>
                  </a:lnTo>
                  <a:lnTo>
                    <a:pt x="7168134" y="1074419"/>
                  </a:lnTo>
                  <a:lnTo>
                    <a:pt x="0" y="1074419"/>
                  </a:lnTo>
                  <a:lnTo>
                    <a:pt x="0" y="0"/>
                  </a:lnTo>
                  <a:lnTo>
                    <a:pt x="7168134" y="0"/>
                  </a:lnTo>
                  <a:lnTo>
                    <a:pt x="7215750" y="6394"/>
                  </a:lnTo>
                  <a:lnTo>
                    <a:pt x="7258529" y="24440"/>
                  </a:lnTo>
                  <a:lnTo>
                    <a:pt x="7294768" y="52435"/>
                  </a:lnTo>
                  <a:lnTo>
                    <a:pt x="7322763" y="88674"/>
                  </a:lnTo>
                  <a:lnTo>
                    <a:pt x="7340809" y="131453"/>
                  </a:lnTo>
                  <a:lnTo>
                    <a:pt x="7347204" y="179069"/>
                  </a:lnTo>
                  <a:close/>
                </a:path>
              </a:pathLst>
            </a:custGeom>
            <a:ln w="10668">
              <a:solidFill>
                <a:srgbClr val="8BACA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01545" y="4653788"/>
            <a:ext cx="696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•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Các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mô</a:t>
            </a:r>
            <a:r>
              <a:rPr sz="3600" spc="-5" dirty="0">
                <a:latin typeface="Georgia"/>
                <a:cs typeface="Georgia"/>
              </a:rPr>
              <a:t> hình c</a:t>
            </a:r>
            <a:r>
              <a:rPr sz="3600" spc="-5" dirty="0">
                <a:latin typeface="Cambria"/>
                <a:cs typeface="Cambria"/>
              </a:rPr>
              <a:t>ấ</a:t>
            </a:r>
            <a:r>
              <a:rPr sz="3600" spc="-5" dirty="0">
                <a:latin typeface="Georgia"/>
                <a:cs typeface="Georgia"/>
              </a:rPr>
              <a:t>u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trúc</a:t>
            </a:r>
            <a:r>
              <a:rPr sz="3600" spc="-1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c</a:t>
            </a:r>
            <a:r>
              <a:rPr sz="3600" dirty="0">
                <a:latin typeface="Cambria"/>
                <a:cs typeface="Cambria"/>
              </a:rPr>
              <a:t>ủ</a:t>
            </a:r>
            <a:r>
              <a:rPr sz="3600" dirty="0">
                <a:latin typeface="Georgia"/>
                <a:cs typeface="Georgia"/>
              </a:rPr>
              <a:t>a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spc="-5" dirty="0">
                <a:latin typeface="Georgia"/>
                <a:cs typeface="Georgia"/>
              </a:rPr>
              <a:t>t</a:t>
            </a:r>
            <a:r>
              <a:rPr sz="3600" spc="-5" dirty="0">
                <a:latin typeface="Cambria"/>
                <a:cs typeface="Cambria"/>
              </a:rPr>
              <a:t>ổ</a:t>
            </a:r>
            <a:r>
              <a:rPr sz="3600" spc="60" dirty="0">
                <a:latin typeface="Cambria"/>
                <a:cs typeface="Cambria"/>
              </a:rPr>
              <a:t> </a:t>
            </a:r>
            <a:r>
              <a:rPr sz="3600" spc="-5" dirty="0">
                <a:latin typeface="Georgia"/>
                <a:cs typeface="Georgia"/>
              </a:rPr>
              <a:t>ch</a:t>
            </a:r>
            <a:r>
              <a:rPr sz="3600" spc="-5" dirty="0">
                <a:latin typeface="Cambria"/>
                <a:cs typeface="Cambria"/>
              </a:rPr>
              <a:t>ứ</a:t>
            </a:r>
            <a:r>
              <a:rPr sz="3600" spc="-5" dirty="0">
                <a:latin typeface="Georgia"/>
                <a:cs typeface="Georgia"/>
              </a:rPr>
              <a:t>c</a:t>
            </a:r>
            <a:endParaRPr sz="3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1536" y="367029"/>
            <a:ext cx="4355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</a:t>
            </a:r>
            <a:r>
              <a:rPr sz="3600" dirty="0">
                <a:latin typeface="Cambria"/>
                <a:cs typeface="Cambria"/>
              </a:rPr>
              <a:t>ệ</a:t>
            </a:r>
            <a:r>
              <a:rPr sz="3600" spc="80" dirty="0">
                <a:latin typeface="Cambria"/>
                <a:cs typeface="Cambria"/>
              </a:rPr>
              <a:t> </a:t>
            </a:r>
            <a:r>
              <a:rPr sz="3600" spc="-5" dirty="0"/>
              <a:t>th</a:t>
            </a:r>
            <a:r>
              <a:rPr sz="3600" spc="-5" dirty="0">
                <a:latin typeface="Cambria"/>
                <a:cs typeface="Cambria"/>
              </a:rPr>
              <a:t>ố</a:t>
            </a:r>
            <a:r>
              <a:rPr sz="3600" spc="-5" dirty="0"/>
              <a:t>ng</a:t>
            </a:r>
            <a:r>
              <a:rPr sz="3600" spc="-40" dirty="0"/>
              <a:t> </a:t>
            </a:r>
            <a:r>
              <a:rPr sz="3600" dirty="0"/>
              <a:t>(System)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450060"/>
            <a:ext cx="8226425" cy="31476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Cá</a:t>
            </a:r>
            <a:r>
              <a:rPr sz="3200" dirty="0">
                <a:latin typeface="Georgia"/>
                <a:cs typeface="Georgia"/>
              </a:rPr>
              <a:t>c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c</a:t>
            </a:r>
            <a:r>
              <a:rPr sz="3200" spc="-5" dirty="0">
                <a:latin typeface="Cambria"/>
                <a:cs typeface="Cambria"/>
              </a:rPr>
              <a:t>ấ</a:t>
            </a:r>
            <a:r>
              <a:rPr sz="3200" dirty="0">
                <a:latin typeface="Georgia"/>
                <a:cs typeface="Georgia"/>
              </a:rPr>
              <a:t>u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p</a:t>
            </a:r>
            <a:r>
              <a:rPr sz="3200" dirty="0">
                <a:latin typeface="Georgia"/>
                <a:cs typeface="Georgia"/>
              </a:rPr>
              <a:t>h</a:t>
            </a:r>
            <a:r>
              <a:rPr sz="3200" spc="-5" dirty="0">
                <a:latin typeface="Cambria"/>
                <a:cs typeface="Cambria"/>
              </a:rPr>
              <a:t>ầ</a:t>
            </a:r>
            <a:r>
              <a:rPr sz="3200" dirty="0">
                <a:latin typeface="Georgia"/>
                <a:cs typeface="Georgia"/>
              </a:rPr>
              <a:t>n (com</a:t>
            </a:r>
            <a:r>
              <a:rPr sz="3200" spc="10" dirty="0">
                <a:latin typeface="Georgia"/>
                <a:cs typeface="Georgia"/>
              </a:rPr>
              <a:t>p</a:t>
            </a:r>
            <a:r>
              <a:rPr sz="3200" spc="-5" dirty="0">
                <a:latin typeface="Georgia"/>
                <a:cs typeface="Georgia"/>
              </a:rPr>
              <a:t>on</a:t>
            </a:r>
            <a:r>
              <a:rPr sz="3200" spc="5" dirty="0">
                <a:latin typeface="Georgia"/>
                <a:cs typeface="Georgia"/>
              </a:rPr>
              <a:t>e</a:t>
            </a:r>
            <a:r>
              <a:rPr sz="3200" dirty="0">
                <a:latin typeface="Georgia"/>
                <a:cs typeface="Georgia"/>
              </a:rPr>
              <a:t>nt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 (n=1, 2,3, </a:t>
            </a:r>
            <a:r>
              <a:rPr sz="3200" spc="5" dirty="0">
                <a:latin typeface="Georgia"/>
                <a:cs typeface="Georgia"/>
              </a:rPr>
              <a:t>…</a:t>
            </a:r>
            <a:r>
              <a:rPr sz="3200" dirty="0">
                <a:latin typeface="Georgia"/>
                <a:cs typeface="Georgia"/>
              </a:rPr>
              <a:t>))</a:t>
            </a:r>
            <a:endParaRPr sz="32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770"/>
              </a:spcBef>
            </a:pPr>
            <a:r>
              <a:rPr sz="2700" spc="-305" dirty="0">
                <a:solidFill>
                  <a:srgbClr val="D16248"/>
                </a:solidFill>
                <a:latin typeface="Segoe UI Symbol"/>
                <a:cs typeface="Segoe UI Symbol"/>
              </a:rPr>
              <a:t>⚫</a:t>
            </a:r>
            <a:r>
              <a:rPr sz="2700" spc="-90" dirty="0">
                <a:solidFill>
                  <a:srgbClr val="D16248"/>
                </a:solidFill>
                <a:latin typeface="Segoe UI Symbol"/>
                <a:cs typeface="Segoe UI Symbol"/>
              </a:rPr>
              <a:t> </a:t>
            </a:r>
            <a:r>
              <a:rPr sz="3200" spc="-5" dirty="0">
                <a:latin typeface="Georgia"/>
                <a:cs typeface="Georgia"/>
              </a:rPr>
              <a:t>C</a:t>
            </a:r>
            <a:r>
              <a:rPr sz="3200" dirty="0">
                <a:latin typeface="Georgia"/>
                <a:cs typeface="Georgia"/>
              </a:rPr>
              <a:t>ó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spc="-15" dirty="0">
                <a:latin typeface="Georgia"/>
                <a:cs typeface="Georgia"/>
              </a:rPr>
              <a:t>q</a:t>
            </a:r>
            <a:r>
              <a:rPr sz="3200" spc="-5" dirty="0">
                <a:latin typeface="Georgia"/>
                <a:cs typeface="Georgia"/>
              </a:rPr>
              <a:t>u</a:t>
            </a:r>
            <a:r>
              <a:rPr sz="3200" spc="5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n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h</a:t>
            </a:r>
            <a:r>
              <a:rPr sz="3200" dirty="0">
                <a:latin typeface="Cambria"/>
                <a:cs typeface="Cambria"/>
              </a:rPr>
              <a:t>ệ</a:t>
            </a:r>
            <a:r>
              <a:rPr sz="3200" spc="70" dirty="0">
                <a:latin typeface="Cambria"/>
                <a:cs typeface="Cambria"/>
              </a:rPr>
              <a:t> </a:t>
            </a:r>
            <a:r>
              <a:rPr sz="3200" spc="5" dirty="0">
                <a:latin typeface="Georgia"/>
                <a:cs typeface="Georgia"/>
              </a:rPr>
              <a:t>v</a:t>
            </a:r>
            <a:r>
              <a:rPr sz="3200" dirty="0">
                <a:latin typeface="Cambria"/>
                <a:cs typeface="Cambria"/>
              </a:rPr>
              <a:t>ớ</a:t>
            </a:r>
            <a:r>
              <a:rPr sz="3200" dirty="0">
                <a:latin typeface="Georgia"/>
                <a:cs typeface="Georgia"/>
              </a:rPr>
              <a:t>i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nhau,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ph</a:t>
            </a:r>
            <a:r>
              <a:rPr sz="3200" dirty="0">
                <a:latin typeface="Cambria"/>
                <a:cs typeface="Cambria"/>
              </a:rPr>
              <a:t>ố</a:t>
            </a:r>
            <a:r>
              <a:rPr sz="3200" dirty="0">
                <a:latin typeface="Georgia"/>
                <a:cs typeface="Georgia"/>
              </a:rPr>
              <a:t>i </a:t>
            </a:r>
            <a:r>
              <a:rPr sz="3200" spc="-15" dirty="0">
                <a:latin typeface="Georgia"/>
                <a:cs typeface="Georgia"/>
              </a:rPr>
              <a:t>h</a:t>
            </a:r>
            <a:r>
              <a:rPr sz="3200" dirty="0">
                <a:latin typeface="Cambria"/>
                <a:cs typeface="Cambria"/>
              </a:rPr>
              <a:t>ợ</a:t>
            </a:r>
            <a:r>
              <a:rPr sz="3200" dirty="0">
                <a:latin typeface="Georgia"/>
                <a:cs typeface="Georgia"/>
              </a:rPr>
              <a:t>p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nhau </a:t>
            </a:r>
            <a:r>
              <a:rPr sz="3200" spc="-5" dirty="0">
                <a:latin typeface="Georgia"/>
                <a:cs typeface="Georgia"/>
              </a:rPr>
              <a:t>=</a:t>
            </a:r>
            <a:r>
              <a:rPr sz="3200" dirty="0">
                <a:latin typeface="Georgia"/>
                <a:cs typeface="Georgia"/>
              </a:rPr>
              <a:t>&gt;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đạ</a:t>
            </a:r>
            <a:r>
              <a:rPr sz="3200" dirty="0">
                <a:latin typeface="Georgia"/>
                <a:cs typeface="Georgia"/>
              </a:rPr>
              <a:t>t  </a:t>
            </a:r>
            <a:r>
              <a:rPr sz="3200" dirty="0">
                <a:latin typeface="Times New Roman"/>
                <a:cs typeface="Times New Roman"/>
              </a:rPr>
              <a:t>được </a:t>
            </a:r>
            <a:r>
              <a:rPr sz="3200" spc="-5" dirty="0">
                <a:latin typeface="Georgia"/>
                <a:cs typeface="Georgia"/>
              </a:rPr>
              <a:t>m</a:t>
            </a:r>
            <a:r>
              <a:rPr sz="3200" spc="-5" dirty="0">
                <a:latin typeface="Cambria"/>
                <a:cs typeface="Cambria"/>
              </a:rPr>
              <a:t>ụ</a:t>
            </a:r>
            <a:r>
              <a:rPr sz="3200" spc="-5" dirty="0">
                <a:latin typeface="Georgia"/>
                <a:cs typeface="Georgia"/>
              </a:rPr>
              <a:t>c tiêu chung thông </a:t>
            </a:r>
            <a:r>
              <a:rPr sz="3200" dirty="0">
                <a:latin typeface="Georgia"/>
                <a:cs typeface="Georgia"/>
              </a:rPr>
              <a:t>qua vi</a:t>
            </a:r>
            <a:r>
              <a:rPr sz="3200" dirty="0">
                <a:latin typeface="Cambria"/>
                <a:cs typeface="Cambria"/>
              </a:rPr>
              <a:t>ệ</a:t>
            </a:r>
            <a:r>
              <a:rPr sz="3200" dirty="0">
                <a:latin typeface="Georgia"/>
                <a:cs typeface="Georgia"/>
              </a:rPr>
              <a:t>c </a:t>
            </a:r>
            <a:r>
              <a:rPr sz="3200" spc="-10" dirty="0">
                <a:latin typeface="Georgia"/>
                <a:cs typeface="Georgia"/>
              </a:rPr>
              <a:t>thu </a:t>
            </a:r>
            <a:r>
              <a:rPr sz="3200" spc="-5" dirty="0">
                <a:latin typeface="Georgia"/>
                <a:cs typeface="Georgia"/>
              </a:rPr>
              <a:t> nh</a:t>
            </a:r>
            <a:r>
              <a:rPr sz="3200" spc="-5" dirty="0">
                <a:latin typeface="Cambria"/>
                <a:cs typeface="Cambria"/>
              </a:rPr>
              <a:t>ậ</a:t>
            </a:r>
            <a:r>
              <a:rPr sz="3200" spc="-5" dirty="0">
                <a:latin typeface="Georgia"/>
                <a:cs typeface="Georgia"/>
              </a:rPr>
              <a:t>n các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y</a:t>
            </a:r>
            <a:r>
              <a:rPr sz="3200" spc="-5" dirty="0">
                <a:latin typeface="Cambria"/>
                <a:cs typeface="Cambria"/>
              </a:rPr>
              <a:t>ế</a:t>
            </a:r>
            <a:r>
              <a:rPr sz="3200" spc="-5" dirty="0">
                <a:latin typeface="Georgia"/>
                <a:cs typeface="Georgia"/>
              </a:rPr>
              <a:t>u </a:t>
            </a:r>
            <a:r>
              <a:rPr sz="3200" dirty="0">
                <a:latin typeface="Georgia"/>
                <a:cs typeface="Georgia"/>
              </a:rPr>
              <a:t>t</a:t>
            </a:r>
            <a:r>
              <a:rPr sz="3200" dirty="0">
                <a:latin typeface="Cambria"/>
                <a:cs typeface="Cambria"/>
              </a:rPr>
              <a:t>ố</a:t>
            </a:r>
            <a:r>
              <a:rPr sz="3200" spc="60" dirty="0">
                <a:latin typeface="Cambria"/>
                <a:cs typeface="Cambria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đầ</a:t>
            </a:r>
            <a:r>
              <a:rPr sz="3200" spc="5" dirty="0">
                <a:latin typeface="Georgia"/>
                <a:cs typeface="Georgia"/>
              </a:rPr>
              <a:t>u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vào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và</a:t>
            </a:r>
            <a:r>
              <a:rPr sz="3200" spc="-5" dirty="0">
                <a:latin typeface="Georgia"/>
                <a:cs typeface="Georgia"/>
              </a:rPr>
              <a:t> t</a:t>
            </a:r>
            <a:r>
              <a:rPr sz="3200" spc="-5" dirty="0">
                <a:latin typeface="Cambria"/>
                <a:cs typeface="Cambria"/>
              </a:rPr>
              <a:t>ạ</a:t>
            </a:r>
            <a:r>
              <a:rPr sz="3200" spc="-5" dirty="0">
                <a:latin typeface="Georgia"/>
                <a:cs typeface="Georgia"/>
              </a:rPr>
              <a:t>o </a:t>
            </a:r>
            <a:r>
              <a:rPr sz="3200" dirty="0">
                <a:latin typeface="Georgia"/>
                <a:cs typeface="Georgia"/>
              </a:rPr>
              <a:t>ra </a:t>
            </a:r>
            <a:r>
              <a:rPr sz="3200" spc="-5" dirty="0">
                <a:latin typeface="Georgia"/>
                <a:cs typeface="Georgia"/>
              </a:rPr>
              <a:t>các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k</a:t>
            </a:r>
            <a:r>
              <a:rPr sz="3200" dirty="0">
                <a:latin typeface="Cambria"/>
                <a:cs typeface="Cambria"/>
              </a:rPr>
              <a:t>ế</a:t>
            </a:r>
            <a:r>
              <a:rPr sz="3200" dirty="0">
                <a:latin typeface="Georgia"/>
                <a:cs typeface="Georgia"/>
              </a:rPr>
              <a:t>t</a:t>
            </a:r>
            <a:r>
              <a:rPr sz="3200" spc="-5" dirty="0">
                <a:latin typeface="Georgia"/>
                <a:cs typeface="Georgia"/>
              </a:rPr>
              <a:t> qu</a:t>
            </a:r>
            <a:r>
              <a:rPr sz="3200" spc="-5" dirty="0">
                <a:latin typeface="Cambria"/>
                <a:cs typeface="Cambria"/>
              </a:rPr>
              <a:t>ả </a:t>
            </a:r>
            <a:r>
              <a:rPr sz="3200" spc="-690" dirty="0">
                <a:latin typeface="Cambria"/>
                <a:cs typeface="Cambria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đầu </a:t>
            </a:r>
            <a:r>
              <a:rPr sz="3200" dirty="0">
                <a:latin typeface="Georgia"/>
                <a:cs typeface="Georgia"/>
              </a:rPr>
              <a:t>ra </a:t>
            </a:r>
            <a:r>
              <a:rPr sz="3200" spc="-5" dirty="0">
                <a:latin typeface="Georgia"/>
                <a:cs typeface="Georgia"/>
              </a:rPr>
              <a:t>trong </a:t>
            </a:r>
            <a:r>
              <a:rPr sz="3200" dirty="0">
                <a:latin typeface="Georgia"/>
                <a:cs typeface="Georgia"/>
              </a:rPr>
              <a:t>m</a:t>
            </a:r>
            <a:r>
              <a:rPr sz="3200" dirty="0">
                <a:latin typeface="Cambria"/>
                <a:cs typeface="Cambria"/>
              </a:rPr>
              <a:t>ộ</a:t>
            </a:r>
            <a:r>
              <a:rPr sz="3200" dirty="0">
                <a:latin typeface="Georgia"/>
                <a:cs typeface="Georgia"/>
              </a:rPr>
              <a:t>t quá </a:t>
            </a:r>
            <a:r>
              <a:rPr sz="3200" spc="-5" dirty="0">
                <a:latin typeface="Georgia"/>
                <a:cs typeface="Georgia"/>
              </a:rPr>
              <a:t>trình chuy</a:t>
            </a:r>
            <a:r>
              <a:rPr sz="3200" spc="-5" dirty="0">
                <a:latin typeface="Cambria"/>
                <a:cs typeface="Cambria"/>
              </a:rPr>
              <a:t>ể</a:t>
            </a:r>
            <a:r>
              <a:rPr sz="3200" spc="-5" dirty="0">
                <a:latin typeface="Georgia"/>
                <a:cs typeface="Georgia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đổi </a:t>
            </a:r>
            <a:r>
              <a:rPr sz="3200" dirty="0">
                <a:latin typeface="Georgia"/>
                <a:cs typeface="Georgia"/>
              </a:rPr>
              <a:t>có </a:t>
            </a:r>
            <a:r>
              <a:rPr sz="3200" spc="-5" dirty="0">
                <a:latin typeface="Georgia"/>
                <a:cs typeface="Georgia"/>
              </a:rPr>
              <a:t>t</a:t>
            </a:r>
            <a:r>
              <a:rPr sz="3200" spc="-5" dirty="0">
                <a:latin typeface="Cambria"/>
                <a:cs typeface="Cambria"/>
              </a:rPr>
              <a:t>ổ </a:t>
            </a:r>
            <a:r>
              <a:rPr sz="3200" dirty="0">
                <a:latin typeface="Cambria"/>
                <a:cs typeface="Cambria"/>
              </a:rPr>
              <a:t> </a:t>
            </a:r>
            <a:r>
              <a:rPr sz="3200" spc="-5" dirty="0">
                <a:latin typeface="Georgia"/>
                <a:cs typeface="Georgia"/>
              </a:rPr>
              <a:t>ch</a:t>
            </a:r>
            <a:r>
              <a:rPr sz="3200" spc="-5" dirty="0">
                <a:latin typeface="Cambria"/>
                <a:cs typeface="Cambria"/>
              </a:rPr>
              <a:t>ứ</a:t>
            </a:r>
            <a:r>
              <a:rPr sz="3200" spc="-5" dirty="0">
                <a:latin typeface="Georgia"/>
                <a:cs typeface="Georgia"/>
              </a:rPr>
              <a:t>c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998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Georgia</vt:lpstr>
      <vt:lpstr>Segoe UI Symbol</vt:lpstr>
      <vt:lpstr>Times New Roman</vt:lpstr>
      <vt:lpstr>Wingdings</vt:lpstr>
      <vt:lpstr>Office Theme</vt:lpstr>
      <vt:lpstr>BÀI GIẢNG HỆ THỐNG THÔNG TIN QUẢN LÝ</vt:lpstr>
      <vt:lpstr>Chương 1: Thông tin quản lý  trong các tổ chức</vt:lpstr>
      <vt:lpstr>Nội dung</vt:lpstr>
      <vt:lpstr>Thông tin dưới góc độ quản lý</vt:lpstr>
      <vt:lpstr>Dữ liệu và thông tin</vt:lpstr>
      <vt:lpstr>PowerPoint Presentation</vt:lpstr>
      <vt:lpstr>Tri thức kinh doanh</vt:lpstr>
      <vt:lpstr>Tổ chức dưới góc độ quản lý</vt:lpstr>
      <vt:lpstr>Hệ thống (System)</vt:lpstr>
      <vt:lpstr>Tổ chức (Organization)</vt:lpstr>
      <vt:lpstr>Các phân hệ trong một tổ chức  dưới góc độ quản lý</vt:lpstr>
      <vt:lpstr>Các mô hình cấu trúc của tổ chức</vt:lpstr>
      <vt:lpstr>Quản lý một tổ chức</vt:lpstr>
      <vt:lpstr>Sơ đồ quản lý trong một tổ chức</vt:lpstr>
      <vt:lpstr>Đặc điểm các mức quản lý  trong một tổ chức</vt:lpstr>
      <vt:lpstr>Thông tin quản lý và các loại quyết định</vt:lpstr>
      <vt:lpstr>Tính chất của thông tin  theo mức ra quyết định</vt:lpstr>
      <vt:lpstr>Tính chất của thông tin  theo mức ra quyết định (tiếp)</vt:lpstr>
      <vt:lpstr>Các đầu mối thông tin bên ngoài đối với tổ chức doanh nghiệp</vt:lpstr>
      <vt:lpstr>Bài tập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Thông tin quản lý trong các tổ chức</dc:title>
  <dc:creator>epc</dc:creator>
  <cp:lastModifiedBy>Administrator</cp:lastModifiedBy>
  <cp:revision>1</cp:revision>
  <dcterms:created xsi:type="dcterms:W3CDTF">2022-04-25T11:16:31Z</dcterms:created>
  <dcterms:modified xsi:type="dcterms:W3CDTF">2022-04-25T11:17:58Z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2015-06-12T00:00:00Z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2022-04-25T00:00:00Z</vt:filetime>
  </property>
</Properties>
</file>