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44828-FB16-40EF-9AD2-373B70076D3F}" type="datetimeFigureOut">
              <a:rPr lang="en-US" smtClean="0"/>
              <a:t>25/04/2022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309A-5CD6-4BFE-BBC8-F8F8A808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488" y="0"/>
            <a:ext cx="9014460" cy="6692265"/>
          </a:xfrm>
          <a:custGeom>
            <a:avLst/>
            <a:gdLst/>
            <a:ahLst/>
            <a:cxnLst/>
            <a:rect l="l" t="t" r="r" b="b"/>
            <a:pathLst>
              <a:path w="9014460" h="6692265">
                <a:moveTo>
                  <a:pt x="8684641" y="0"/>
                </a:moveTo>
                <a:lnTo>
                  <a:pt x="329844" y="0"/>
                </a:lnTo>
                <a:lnTo>
                  <a:pt x="281102" y="3576"/>
                </a:lnTo>
                <a:lnTo>
                  <a:pt x="234580" y="13967"/>
                </a:lnTo>
                <a:lnTo>
                  <a:pt x="190789" y="30660"/>
                </a:lnTo>
                <a:lnTo>
                  <a:pt x="150240" y="53144"/>
                </a:lnTo>
                <a:lnTo>
                  <a:pt x="113441" y="80911"/>
                </a:lnTo>
                <a:lnTo>
                  <a:pt x="80905" y="113448"/>
                </a:lnTo>
                <a:lnTo>
                  <a:pt x="53139" y="150245"/>
                </a:lnTo>
                <a:lnTo>
                  <a:pt x="30656" y="190791"/>
                </a:lnTo>
                <a:lnTo>
                  <a:pt x="13965" y="234576"/>
                </a:lnTo>
                <a:lnTo>
                  <a:pt x="3576" y="281088"/>
                </a:lnTo>
                <a:lnTo>
                  <a:pt x="0" y="329819"/>
                </a:lnTo>
                <a:lnTo>
                  <a:pt x="0" y="6362039"/>
                </a:lnTo>
                <a:lnTo>
                  <a:pt x="3576" y="6410781"/>
                </a:lnTo>
                <a:lnTo>
                  <a:pt x="13965" y="6457303"/>
                </a:lnTo>
                <a:lnTo>
                  <a:pt x="30656" y="6501094"/>
                </a:lnTo>
                <a:lnTo>
                  <a:pt x="53139" y="6541643"/>
                </a:lnTo>
                <a:lnTo>
                  <a:pt x="80905" y="6578442"/>
                </a:lnTo>
                <a:lnTo>
                  <a:pt x="113441" y="6610978"/>
                </a:lnTo>
                <a:lnTo>
                  <a:pt x="150240" y="6638744"/>
                </a:lnTo>
                <a:lnTo>
                  <a:pt x="190789" y="6661227"/>
                </a:lnTo>
                <a:lnTo>
                  <a:pt x="234580" y="6677918"/>
                </a:lnTo>
                <a:lnTo>
                  <a:pt x="281102" y="6688307"/>
                </a:lnTo>
                <a:lnTo>
                  <a:pt x="329844" y="6691883"/>
                </a:lnTo>
                <a:lnTo>
                  <a:pt x="8684641" y="6691883"/>
                </a:lnTo>
                <a:lnTo>
                  <a:pt x="8733371" y="6688307"/>
                </a:lnTo>
                <a:lnTo>
                  <a:pt x="8779883" y="6677918"/>
                </a:lnTo>
                <a:lnTo>
                  <a:pt x="8823668" y="6661227"/>
                </a:lnTo>
                <a:lnTo>
                  <a:pt x="8864214" y="6638744"/>
                </a:lnTo>
                <a:lnTo>
                  <a:pt x="8901011" y="6610978"/>
                </a:lnTo>
                <a:lnTo>
                  <a:pt x="8933548" y="6578442"/>
                </a:lnTo>
                <a:lnTo>
                  <a:pt x="8961315" y="6541643"/>
                </a:lnTo>
                <a:lnTo>
                  <a:pt x="8983799" y="6501094"/>
                </a:lnTo>
                <a:lnTo>
                  <a:pt x="9000492" y="6457303"/>
                </a:lnTo>
                <a:lnTo>
                  <a:pt x="9010883" y="6410781"/>
                </a:lnTo>
                <a:lnTo>
                  <a:pt x="9014460" y="6362039"/>
                </a:lnTo>
                <a:lnTo>
                  <a:pt x="9014460" y="329819"/>
                </a:lnTo>
                <a:lnTo>
                  <a:pt x="9010883" y="281088"/>
                </a:lnTo>
                <a:lnTo>
                  <a:pt x="9000492" y="234576"/>
                </a:lnTo>
                <a:lnTo>
                  <a:pt x="8983799" y="190791"/>
                </a:lnTo>
                <a:lnTo>
                  <a:pt x="8961315" y="150245"/>
                </a:lnTo>
                <a:lnTo>
                  <a:pt x="8933548" y="113448"/>
                </a:lnTo>
                <a:lnTo>
                  <a:pt x="8901011" y="80911"/>
                </a:lnTo>
                <a:lnTo>
                  <a:pt x="8864214" y="53144"/>
                </a:lnTo>
                <a:lnTo>
                  <a:pt x="8823668" y="30660"/>
                </a:lnTo>
                <a:lnTo>
                  <a:pt x="8779883" y="13967"/>
                </a:lnTo>
                <a:lnTo>
                  <a:pt x="8733371" y="3576"/>
                </a:lnTo>
                <a:lnTo>
                  <a:pt x="8684641" y="0"/>
                </a:lnTo>
                <a:close/>
              </a:path>
            </a:pathLst>
          </a:custGeom>
          <a:solidFill>
            <a:srgbClr val="F4B3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488" y="0"/>
            <a:ext cx="9014460" cy="6692265"/>
          </a:xfrm>
          <a:custGeom>
            <a:avLst/>
            <a:gdLst/>
            <a:ahLst/>
            <a:cxnLst/>
            <a:rect l="l" t="t" r="r" b="b"/>
            <a:pathLst>
              <a:path w="901446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4641" y="0"/>
                </a:lnTo>
                <a:lnTo>
                  <a:pt x="8733371" y="3576"/>
                </a:lnTo>
                <a:lnTo>
                  <a:pt x="8779883" y="13967"/>
                </a:lnTo>
                <a:lnTo>
                  <a:pt x="8823668" y="30660"/>
                </a:lnTo>
                <a:lnTo>
                  <a:pt x="8864214" y="53144"/>
                </a:lnTo>
                <a:lnTo>
                  <a:pt x="8901011" y="80911"/>
                </a:lnTo>
                <a:lnTo>
                  <a:pt x="8933548" y="113448"/>
                </a:lnTo>
                <a:lnTo>
                  <a:pt x="8961315" y="150245"/>
                </a:lnTo>
                <a:lnTo>
                  <a:pt x="8983799" y="190791"/>
                </a:lnTo>
                <a:lnTo>
                  <a:pt x="9000492" y="234576"/>
                </a:lnTo>
                <a:lnTo>
                  <a:pt x="9010883" y="281088"/>
                </a:lnTo>
                <a:lnTo>
                  <a:pt x="9014460" y="329819"/>
                </a:lnTo>
                <a:lnTo>
                  <a:pt x="9014460" y="6362039"/>
                </a:lnTo>
                <a:lnTo>
                  <a:pt x="9010883" y="6410781"/>
                </a:lnTo>
                <a:lnTo>
                  <a:pt x="9000492" y="6457303"/>
                </a:lnTo>
                <a:lnTo>
                  <a:pt x="8983799" y="6501094"/>
                </a:lnTo>
                <a:lnTo>
                  <a:pt x="8961315" y="6541643"/>
                </a:lnTo>
                <a:lnTo>
                  <a:pt x="8933548" y="6578442"/>
                </a:lnTo>
                <a:lnTo>
                  <a:pt x="8901011" y="6610978"/>
                </a:lnTo>
                <a:lnTo>
                  <a:pt x="8864214" y="6638744"/>
                </a:lnTo>
                <a:lnTo>
                  <a:pt x="8823668" y="6661227"/>
                </a:lnTo>
                <a:lnTo>
                  <a:pt x="8779883" y="6677918"/>
                </a:lnTo>
                <a:lnTo>
                  <a:pt x="8733371" y="6688307"/>
                </a:lnTo>
                <a:lnTo>
                  <a:pt x="8684641" y="6691883"/>
                </a:lnTo>
                <a:lnTo>
                  <a:pt x="329844" y="6691883"/>
                </a:lnTo>
                <a:lnTo>
                  <a:pt x="281102" y="6688307"/>
                </a:lnTo>
                <a:lnTo>
                  <a:pt x="234580" y="6677918"/>
                </a:lnTo>
                <a:lnTo>
                  <a:pt x="190789" y="6661227"/>
                </a:lnTo>
                <a:lnTo>
                  <a:pt x="150240" y="6638744"/>
                </a:lnTo>
                <a:lnTo>
                  <a:pt x="113441" y="6610978"/>
                </a:lnTo>
                <a:lnTo>
                  <a:pt x="80905" y="6578442"/>
                </a:lnTo>
                <a:lnTo>
                  <a:pt x="53139" y="6541643"/>
                </a:lnTo>
                <a:lnTo>
                  <a:pt x="30656" y="6501094"/>
                </a:lnTo>
                <a:lnTo>
                  <a:pt x="13965" y="6457303"/>
                </a:lnTo>
                <a:lnTo>
                  <a:pt x="3576" y="6410781"/>
                </a:lnTo>
                <a:lnTo>
                  <a:pt x="0" y="6362039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59" y="1984248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9022080" y="0"/>
                </a:moveTo>
                <a:lnTo>
                  <a:pt x="0" y="0"/>
                </a:lnTo>
                <a:lnTo>
                  <a:pt x="0" y="120396"/>
                </a:lnTo>
                <a:lnTo>
                  <a:pt x="9022080" y="120396"/>
                </a:lnTo>
                <a:lnTo>
                  <a:pt x="9022080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129027"/>
            <a:ext cx="8978265" cy="111760"/>
          </a:xfrm>
          <a:custGeom>
            <a:avLst/>
            <a:gdLst/>
            <a:ahLst/>
            <a:cxnLst/>
            <a:rect l="l" t="t" r="r" b="b"/>
            <a:pathLst>
              <a:path w="8978265" h="111760">
                <a:moveTo>
                  <a:pt x="8977884" y="0"/>
                </a:moveTo>
                <a:lnTo>
                  <a:pt x="0" y="0"/>
                </a:lnTo>
                <a:lnTo>
                  <a:pt x="0" y="111251"/>
                </a:lnTo>
                <a:lnTo>
                  <a:pt x="8977884" y="111251"/>
                </a:lnTo>
                <a:lnTo>
                  <a:pt x="8977884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400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59" y="457200"/>
            <a:ext cx="9098280" cy="152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005" y="51003"/>
            <a:ext cx="7993989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1517650"/>
            <a:ext cx="7172325" cy="335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50885" y="6322389"/>
            <a:ext cx="7188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6829" y="6331838"/>
            <a:ext cx="2870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5300" y="2379687"/>
            <a:ext cx="6767195" cy="1640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0" marR="5080" indent="-762000">
              <a:lnSpc>
                <a:spcPct val="110400"/>
              </a:lnSpc>
              <a:spcBef>
                <a:spcPts val="95"/>
              </a:spcBef>
            </a:pPr>
            <a:r>
              <a:rPr sz="4800" b="1" spc="-5" dirty="0">
                <a:solidFill>
                  <a:srgbClr val="006FC0"/>
                </a:solidFill>
                <a:latin typeface="Arial"/>
                <a:cs typeface="Arial"/>
              </a:rPr>
              <a:t>HỆ</a:t>
            </a:r>
            <a:r>
              <a:rPr sz="48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006FC0"/>
                </a:solidFill>
                <a:latin typeface="Arial"/>
                <a:cs typeface="Arial"/>
              </a:rPr>
              <a:t>THỐNG</a:t>
            </a:r>
            <a:r>
              <a:rPr sz="48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006FC0"/>
                </a:solidFill>
                <a:latin typeface="Arial"/>
                <a:cs typeface="Arial"/>
              </a:rPr>
              <a:t>THÔNG</a:t>
            </a:r>
            <a:r>
              <a:rPr sz="4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006FC0"/>
                </a:solidFill>
                <a:latin typeface="Arial"/>
                <a:cs typeface="Arial"/>
              </a:rPr>
              <a:t>TIN </a:t>
            </a:r>
            <a:r>
              <a:rPr sz="4800" b="1" spc="-13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006FC0"/>
                </a:solidFill>
                <a:latin typeface="Arial"/>
                <a:cs typeface="Arial"/>
              </a:rPr>
              <a:t>TRONG</a:t>
            </a:r>
            <a:r>
              <a:rPr sz="48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006FC0"/>
                </a:solidFill>
                <a:latin typeface="Arial"/>
                <a:cs typeface="Arial"/>
              </a:rPr>
              <a:t>TỔ</a:t>
            </a:r>
            <a:r>
              <a:rPr sz="48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006FC0"/>
                </a:solidFill>
                <a:latin typeface="Arial"/>
                <a:cs typeface="Arial"/>
              </a:rPr>
              <a:t>CHỨC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59" y="457200"/>
            <a:ext cx="9022080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93065" rIns="0" bIns="0" rtlCol="0">
            <a:spAutoFit/>
          </a:bodyPr>
          <a:lstStyle/>
          <a:p>
            <a:pPr marL="80010" algn="ctr">
              <a:lnSpc>
                <a:spcPct val="100000"/>
              </a:lnSpc>
              <a:spcBef>
                <a:spcPts val="3095"/>
              </a:spcBef>
            </a:pP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CHƯƠNG</a:t>
            </a:r>
            <a:r>
              <a:rPr sz="4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2250" cy="6698615"/>
            <a:chOff x="0" y="0"/>
            <a:chExt cx="9112250" cy="6698615"/>
          </a:xfrm>
        </p:grpSpPr>
        <p:sp>
          <p:nvSpPr>
            <p:cNvPr id="3" name="object 3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8684641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4641" y="6691883"/>
                  </a:lnTo>
                  <a:lnTo>
                    <a:pt x="8733371" y="6688307"/>
                  </a:lnTo>
                  <a:lnTo>
                    <a:pt x="8779883" y="6677918"/>
                  </a:lnTo>
                  <a:lnTo>
                    <a:pt x="8823668" y="6661227"/>
                  </a:lnTo>
                  <a:lnTo>
                    <a:pt x="8864214" y="6638744"/>
                  </a:lnTo>
                  <a:lnTo>
                    <a:pt x="8901011" y="6610978"/>
                  </a:lnTo>
                  <a:lnTo>
                    <a:pt x="8933548" y="6578442"/>
                  </a:lnTo>
                  <a:lnTo>
                    <a:pt x="8961315" y="6541643"/>
                  </a:lnTo>
                  <a:lnTo>
                    <a:pt x="8983799" y="6501094"/>
                  </a:lnTo>
                  <a:lnTo>
                    <a:pt x="9000492" y="6457303"/>
                  </a:lnTo>
                  <a:lnTo>
                    <a:pt x="9010883" y="6410781"/>
                  </a:lnTo>
                  <a:lnTo>
                    <a:pt x="9014460" y="6362039"/>
                  </a:lnTo>
                  <a:lnTo>
                    <a:pt x="9014460" y="329819"/>
                  </a:lnTo>
                  <a:lnTo>
                    <a:pt x="9010883" y="281088"/>
                  </a:lnTo>
                  <a:lnTo>
                    <a:pt x="9000492" y="234576"/>
                  </a:lnTo>
                  <a:lnTo>
                    <a:pt x="8983799" y="190791"/>
                  </a:lnTo>
                  <a:lnTo>
                    <a:pt x="8961315" y="150245"/>
                  </a:lnTo>
                  <a:lnTo>
                    <a:pt x="8933548" y="113448"/>
                  </a:lnTo>
                  <a:lnTo>
                    <a:pt x="8901011" y="80911"/>
                  </a:lnTo>
                  <a:lnTo>
                    <a:pt x="8864214" y="53144"/>
                  </a:lnTo>
                  <a:lnTo>
                    <a:pt x="8823668" y="30660"/>
                  </a:lnTo>
                  <a:lnTo>
                    <a:pt x="8779883" y="13967"/>
                  </a:lnTo>
                  <a:lnTo>
                    <a:pt x="8733371" y="3576"/>
                  </a:lnTo>
                  <a:lnTo>
                    <a:pt x="8684641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4641" y="0"/>
                  </a:lnTo>
                  <a:lnTo>
                    <a:pt x="8733371" y="3576"/>
                  </a:lnTo>
                  <a:lnTo>
                    <a:pt x="8779883" y="13967"/>
                  </a:lnTo>
                  <a:lnTo>
                    <a:pt x="8823668" y="30660"/>
                  </a:lnTo>
                  <a:lnTo>
                    <a:pt x="8864214" y="53144"/>
                  </a:lnTo>
                  <a:lnTo>
                    <a:pt x="8901011" y="80911"/>
                  </a:lnTo>
                  <a:lnTo>
                    <a:pt x="8933548" y="113448"/>
                  </a:lnTo>
                  <a:lnTo>
                    <a:pt x="8961315" y="150245"/>
                  </a:lnTo>
                  <a:lnTo>
                    <a:pt x="8983799" y="190791"/>
                  </a:lnTo>
                  <a:lnTo>
                    <a:pt x="9000492" y="234576"/>
                  </a:lnTo>
                  <a:lnTo>
                    <a:pt x="9010883" y="281088"/>
                  </a:lnTo>
                  <a:lnTo>
                    <a:pt x="9014460" y="329819"/>
                  </a:lnTo>
                  <a:lnTo>
                    <a:pt x="9014460" y="6362039"/>
                  </a:lnTo>
                  <a:lnTo>
                    <a:pt x="9010883" y="6410781"/>
                  </a:lnTo>
                  <a:lnTo>
                    <a:pt x="9000492" y="6457303"/>
                  </a:lnTo>
                  <a:lnTo>
                    <a:pt x="8983799" y="6501094"/>
                  </a:lnTo>
                  <a:lnTo>
                    <a:pt x="8961315" y="6541643"/>
                  </a:lnTo>
                  <a:lnTo>
                    <a:pt x="8933548" y="6578442"/>
                  </a:lnTo>
                  <a:lnTo>
                    <a:pt x="8901011" y="6610978"/>
                  </a:lnTo>
                  <a:lnTo>
                    <a:pt x="8864214" y="6638744"/>
                  </a:lnTo>
                  <a:lnTo>
                    <a:pt x="8823668" y="6661227"/>
                  </a:lnTo>
                  <a:lnTo>
                    <a:pt x="8779883" y="6677918"/>
                  </a:lnTo>
                  <a:lnTo>
                    <a:pt x="8733371" y="6688307"/>
                  </a:lnTo>
                  <a:lnTo>
                    <a:pt x="8684641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2080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022080" y="120396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027"/>
              <a:ext cx="8978265" cy="111760"/>
            </a:xfrm>
            <a:custGeom>
              <a:avLst/>
              <a:gdLst/>
              <a:ahLst/>
              <a:cxnLst/>
              <a:rect l="l" t="t" r="r" b="b"/>
              <a:pathLst>
                <a:path w="8978265" h="111760">
                  <a:moveTo>
                    <a:pt x="8977884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8977884" y="111251"/>
                  </a:lnTo>
                  <a:lnTo>
                    <a:pt x="8977884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6172200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383718"/>
            <a:ext cx="4384040" cy="1718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spc="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6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Mô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hình</a:t>
            </a:r>
            <a:r>
              <a:rPr sz="32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logic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32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6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Mô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hình</a:t>
            </a:r>
            <a:r>
              <a:rPr sz="32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vật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lý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ngoài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Mô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hình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vật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lý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trong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2080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93065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3095"/>
              </a:spcBef>
            </a:pPr>
            <a:r>
              <a:rPr sz="4000" spc="-10" dirty="0">
                <a:solidFill>
                  <a:srgbClr val="FFFFFF"/>
                </a:solidFill>
              </a:rPr>
              <a:t>CÁC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MÔ HÌNH</a:t>
            </a:r>
            <a:r>
              <a:rPr sz="4000" spc="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BIỂU DIỄN</a:t>
            </a:r>
            <a:r>
              <a:rPr sz="4000" spc="-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HTTT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4727575" cy="0"/>
          </a:xfrm>
          <a:custGeom>
            <a:avLst/>
            <a:gdLst/>
            <a:ahLst/>
            <a:cxnLst/>
            <a:rect l="l" t="t" r="r" b="b"/>
            <a:pathLst>
              <a:path w="4727575">
                <a:moveTo>
                  <a:pt x="0" y="0"/>
                </a:moveTo>
                <a:lnTo>
                  <a:pt x="4727448" y="0"/>
                </a:lnTo>
              </a:path>
            </a:pathLst>
          </a:custGeom>
          <a:ln w="9143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594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Ba</a:t>
            </a:r>
            <a:r>
              <a:rPr sz="3600" spc="-25" dirty="0"/>
              <a:t> </a:t>
            </a:r>
            <a:r>
              <a:rPr sz="3600" spc="-5" dirty="0"/>
              <a:t>mô</a:t>
            </a:r>
            <a:r>
              <a:rPr sz="3600" spc="-20" dirty="0"/>
              <a:t> </a:t>
            </a:r>
            <a:r>
              <a:rPr sz="3600" spc="-5" dirty="0"/>
              <a:t>hình </a:t>
            </a:r>
            <a:r>
              <a:rPr sz="3600" dirty="0"/>
              <a:t>biểu</a:t>
            </a:r>
            <a:r>
              <a:rPr sz="3600" spc="-15" dirty="0"/>
              <a:t> </a:t>
            </a:r>
            <a:r>
              <a:rPr sz="3600" spc="-5" dirty="0"/>
              <a:t>diễn</a:t>
            </a:r>
            <a:r>
              <a:rPr sz="3600" spc="-20" dirty="0"/>
              <a:t> </a:t>
            </a:r>
            <a:r>
              <a:rPr sz="3600" dirty="0"/>
              <a:t>HTTT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863585" y="6335089"/>
            <a:ext cx="6934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solidFill>
                  <a:srgbClr val="696363"/>
                </a:solidFill>
                <a:latin typeface="Arial"/>
                <a:cs typeface="Arial"/>
              </a:rPr>
              <a:t>2/6/20</a:t>
            </a:r>
            <a:r>
              <a:rPr sz="1400" spc="-15" dirty="0">
                <a:solidFill>
                  <a:srgbClr val="696363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69636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9849" y="6314947"/>
            <a:ext cx="197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8600" y="1651254"/>
            <a:ext cx="5181600" cy="4545330"/>
            <a:chOff x="228600" y="1651254"/>
            <a:chExt cx="5181600" cy="45453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776984"/>
              <a:ext cx="5181600" cy="4419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42738" y="1657350"/>
              <a:ext cx="232410" cy="3657600"/>
            </a:xfrm>
            <a:custGeom>
              <a:avLst/>
              <a:gdLst/>
              <a:ahLst/>
              <a:cxnLst/>
              <a:rect l="l" t="t" r="r" b="b"/>
              <a:pathLst>
                <a:path w="232410" h="3657600">
                  <a:moveTo>
                    <a:pt x="229362" y="0"/>
                  </a:moveTo>
                  <a:lnTo>
                    <a:pt x="0" y="305815"/>
                  </a:lnTo>
                </a:path>
                <a:path w="232410" h="3657600">
                  <a:moveTo>
                    <a:pt x="232410" y="1676400"/>
                  </a:moveTo>
                  <a:lnTo>
                    <a:pt x="113411" y="1588135"/>
                  </a:lnTo>
                </a:path>
                <a:path w="232410" h="3657600">
                  <a:moveTo>
                    <a:pt x="232410" y="3657600"/>
                  </a:moveTo>
                  <a:lnTo>
                    <a:pt x="113411" y="3569335"/>
                  </a:lnTo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38800" y="1371600"/>
            <a:ext cx="3200400" cy="1524000"/>
          </a:xfrm>
          <a:prstGeom prst="rect">
            <a:avLst/>
          </a:prstGeom>
          <a:solidFill>
            <a:srgbClr val="EBE8E0"/>
          </a:solidFill>
          <a:ln w="12192">
            <a:solidFill>
              <a:srgbClr val="9B310D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378460" marR="82550" indent="-287020" algn="just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•</a:t>
            </a:r>
            <a:r>
              <a:rPr sz="14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Mô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tả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HT</a:t>
            </a:r>
            <a:r>
              <a:rPr sz="1400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làm</a:t>
            </a:r>
            <a:r>
              <a:rPr sz="1400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gì,</a:t>
            </a:r>
            <a:r>
              <a:rPr sz="1400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dữ</a:t>
            </a:r>
            <a:r>
              <a:rPr sz="1400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liệu</a:t>
            </a:r>
            <a:r>
              <a:rPr sz="1400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cần</a:t>
            </a:r>
            <a:r>
              <a:rPr sz="1400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thu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thập,</a:t>
            </a:r>
            <a:r>
              <a:rPr sz="1400" spc="3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xử lý cần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thực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hiện,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kho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chứa 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kết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quả,</a:t>
            </a:r>
            <a:r>
              <a:rPr sz="1400" spc="3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thông</a:t>
            </a:r>
            <a:r>
              <a:rPr sz="1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tin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do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HT</a:t>
            </a:r>
            <a:r>
              <a:rPr sz="1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sản 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sinh</a:t>
            </a:r>
            <a:endParaRPr sz="1400">
              <a:latin typeface="Times New Roman"/>
              <a:cs typeface="Times New Roman"/>
            </a:endParaRPr>
          </a:p>
          <a:p>
            <a:pPr marL="378460" marR="82550" indent="-287020" algn="just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•</a:t>
            </a:r>
            <a:r>
              <a:rPr sz="1400" spc="3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Ko</a:t>
            </a:r>
            <a:r>
              <a:rPr sz="1400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quan</a:t>
            </a:r>
            <a:r>
              <a:rPr sz="1400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tâm đến</a:t>
            </a:r>
            <a:r>
              <a:rPr sz="1400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phương</a:t>
            </a:r>
            <a:r>
              <a:rPr sz="1400" spc="3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tiện</a:t>
            </a:r>
            <a:r>
              <a:rPr sz="1400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được </a:t>
            </a:r>
            <a:r>
              <a:rPr sz="1400" spc="-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sử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dụng cũng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như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địa điểm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và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thời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điểm</a:t>
            </a:r>
            <a:r>
              <a:rPr sz="14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xử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lý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dữ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liệu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1847" y="3048000"/>
            <a:ext cx="3200400" cy="1524000"/>
          </a:xfrm>
          <a:prstGeom prst="rect">
            <a:avLst/>
          </a:prstGeom>
          <a:solidFill>
            <a:srgbClr val="EBE8E0"/>
          </a:solidFill>
          <a:ln w="12192">
            <a:solidFill>
              <a:srgbClr val="9B310D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78460" marR="83185" indent="-287020" algn="just">
              <a:lnSpc>
                <a:spcPct val="100000"/>
              </a:lnSpc>
              <a:spcBef>
                <a:spcPts val="919"/>
              </a:spcBef>
            </a:pP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•  </a:t>
            </a:r>
            <a:r>
              <a:rPr sz="14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Chú ý đến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khía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cạnh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nhìn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thấy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được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của </a:t>
            </a:r>
            <a:r>
              <a:rPr sz="1400" spc="-30" dirty="0">
                <a:solidFill>
                  <a:srgbClr val="001F5F"/>
                </a:solidFill>
                <a:latin typeface="Times New Roman"/>
                <a:cs typeface="Times New Roman"/>
              </a:rPr>
              <a:t>HT: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vật mang dữ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liệu,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vật mang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kết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quả,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hình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thức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của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đầu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vào,</a:t>
            </a:r>
            <a:r>
              <a:rPr sz="1400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đầu </a:t>
            </a:r>
            <a:r>
              <a:rPr sz="1400" spc="-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ra,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phương</a:t>
            </a:r>
            <a:r>
              <a:rPr sz="14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tiện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thao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tác</a:t>
            </a:r>
            <a:r>
              <a:rPr sz="1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với</a:t>
            </a:r>
            <a:r>
              <a:rPr sz="1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001F5F"/>
                </a:solidFill>
                <a:latin typeface="Times New Roman"/>
                <a:cs typeface="Times New Roman"/>
              </a:rPr>
              <a:t>HT,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…</a:t>
            </a:r>
            <a:endParaRPr sz="1400">
              <a:latin typeface="Times New Roman"/>
              <a:cs typeface="Times New Roman"/>
            </a:endParaRPr>
          </a:p>
          <a:p>
            <a:pPr marL="92075" algn="just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•   </a:t>
            </a:r>
            <a:r>
              <a:rPr sz="1400" spc="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Chú</a:t>
            </a:r>
            <a:r>
              <a:rPr sz="1400" spc="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ý</a:t>
            </a:r>
            <a:r>
              <a:rPr sz="1400" spc="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đến</a:t>
            </a:r>
            <a:r>
              <a:rPr sz="1400" spc="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thời</a:t>
            </a:r>
            <a:r>
              <a:rPr sz="1400" spc="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điểm</a:t>
            </a:r>
            <a:r>
              <a:rPr sz="1400" spc="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xảy</a:t>
            </a:r>
            <a:r>
              <a:rPr sz="1400" spc="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ra</a:t>
            </a:r>
            <a:r>
              <a:rPr sz="1400" spc="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các</a:t>
            </a:r>
            <a:r>
              <a:rPr sz="1400" spc="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hoạt</a:t>
            </a:r>
            <a:endParaRPr sz="1400">
              <a:latin typeface="Times New Roman"/>
              <a:cs typeface="Times New Roman"/>
            </a:endParaRPr>
          </a:p>
          <a:p>
            <a:pPr marL="378460" algn="just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động</a:t>
            </a:r>
            <a:r>
              <a:rPr sz="14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xử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lý</a:t>
            </a:r>
            <a:r>
              <a:rPr sz="1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dữ</a:t>
            </a:r>
            <a:r>
              <a:rPr sz="1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liệu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1847" y="5029200"/>
            <a:ext cx="3200400" cy="1524000"/>
          </a:xfrm>
          <a:prstGeom prst="rect">
            <a:avLst/>
          </a:prstGeom>
          <a:solidFill>
            <a:srgbClr val="EBE8E0"/>
          </a:solidFill>
          <a:ln w="12192">
            <a:solidFill>
              <a:srgbClr val="9B310D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78460" marR="81280" indent="-287020" algn="just">
              <a:lnSpc>
                <a:spcPct val="100000"/>
              </a:lnSpc>
              <a:spcBef>
                <a:spcPts val="925"/>
              </a:spcBef>
            </a:pP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•</a:t>
            </a:r>
            <a:r>
              <a:rPr sz="1400" spc="3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Liên</a:t>
            </a:r>
            <a:r>
              <a:rPr sz="1400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quan</a:t>
            </a:r>
            <a:r>
              <a:rPr sz="1400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đến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khía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cạnh vật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lý</a:t>
            </a:r>
            <a:r>
              <a:rPr sz="1400" spc="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của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1F5F"/>
                </a:solidFill>
                <a:latin typeface="Times New Roman"/>
                <a:cs typeface="Times New Roman"/>
              </a:rPr>
              <a:t>HT: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loại thiết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bị,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dung lượng kho 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dữ </a:t>
            </a:r>
            <a:r>
              <a:rPr sz="14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liệu, tốc độ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xử lý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của thiết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bị, tổ chức 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vật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lý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của dữ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liệu trong kho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chứa, cấu </a:t>
            </a:r>
            <a:r>
              <a:rPr sz="1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trúc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của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chương trình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và </a:t>
            </a:r>
            <a:r>
              <a:rPr sz="1400" spc="-5" dirty="0">
                <a:solidFill>
                  <a:srgbClr val="001F5F"/>
                </a:solidFill>
                <a:latin typeface="Times New Roman"/>
                <a:cs typeface="Times New Roman"/>
              </a:rPr>
              <a:t>ngôn ngữ thể </a:t>
            </a:r>
            <a:r>
              <a:rPr sz="1400" spc="-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1F5F"/>
                </a:solidFill>
                <a:latin typeface="Times New Roman"/>
                <a:cs typeface="Times New Roman"/>
              </a:rPr>
              <a:t>hiện.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0789" y="6250635"/>
            <a:ext cx="3390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Ví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dụ</a:t>
            </a:r>
            <a:r>
              <a:rPr sz="1800" dirty="0">
                <a:latin typeface="Arial"/>
                <a:cs typeface="Arial"/>
              </a:rPr>
              <a:t> về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mô</a:t>
            </a:r>
            <a:r>
              <a:rPr sz="1800" spc="-5" dirty="0">
                <a:latin typeface="Arial"/>
                <a:cs typeface="Arial"/>
              </a:rPr>
              <a:t> hình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vật</a:t>
            </a:r>
            <a:r>
              <a:rPr sz="1800" spc="-5" dirty="0">
                <a:latin typeface="Arial"/>
                <a:cs typeface="Arial"/>
              </a:rPr>
              <a:t> lý </a:t>
            </a:r>
            <a:r>
              <a:rPr sz="1800" spc="-10" dirty="0">
                <a:latin typeface="Arial"/>
                <a:cs typeface="Arial"/>
              </a:rPr>
              <a:t>ngoài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484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HTTT</a:t>
            </a:r>
            <a:r>
              <a:rPr sz="3600" spc="-10" dirty="0"/>
              <a:t> </a:t>
            </a:r>
            <a:r>
              <a:rPr sz="3600" spc="-5" dirty="0"/>
              <a:t>theo</a:t>
            </a:r>
            <a:r>
              <a:rPr sz="3600" spc="-10" dirty="0"/>
              <a:t> </a:t>
            </a:r>
            <a:r>
              <a:rPr sz="3600" spc="-5" dirty="0"/>
              <a:t>ba</a:t>
            </a:r>
            <a:r>
              <a:rPr sz="3600" spc="-10" dirty="0"/>
              <a:t> </a:t>
            </a:r>
            <a:r>
              <a:rPr sz="3600" spc="-5" dirty="0"/>
              <a:t>mô</a:t>
            </a:r>
            <a:r>
              <a:rPr sz="3600" spc="-10" dirty="0"/>
              <a:t> </a:t>
            </a:r>
            <a:r>
              <a:rPr sz="3600" spc="-5" dirty="0"/>
              <a:t>hình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850885" y="6305499"/>
            <a:ext cx="718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96363"/>
                </a:solidFill>
                <a:latin typeface="Arial"/>
                <a:cs typeface="Arial"/>
              </a:rPr>
              <a:t>2/6/20</a:t>
            </a:r>
            <a:r>
              <a:rPr sz="1400" spc="-15" dirty="0">
                <a:solidFill>
                  <a:srgbClr val="696363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69636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229" y="631494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1310" y="1772142"/>
            <a:ext cx="7071995" cy="4177665"/>
            <a:chOff x="1621310" y="1772142"/>
            <a:chExt cx="7071995" cy="41776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1310" y="1772142"/>
              <a:ext cx="5530934" cy="36476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05800" y="5602224"/>
              <a:ext cx="381000" cy="341630"/>
            </a:xfrm>
            <a:custGeom>
              <a:avLst/>
              <a:gdLst/>
              <a:ahLst/>
              <a:cxnLst/>
              <a:rect l="l" t="t" r="r" b="b"/>
              <a:pathLst>
                <a:path w="381000" h="341629">
                  <a:moveTo>
                    <a:pt x="381000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381000" y="341375"/>
                  </a:lnTo>
                  <a:lnTo>
                    <a:pt x="381000" y="298703"/>
                  </a:lnTo>
                  <a:lnTo>
                    <a:pt x="158496" y="298703"/>
                  </a:lnTo>
                  <a:lnTo>
                    <a:pt x="121098" y="291158"/>
                  </a:lnTo>
                  <a:lnTo>
                    <a:pt x="90582" y="270581"/>
                  </a:lnTo>
                  <a:lnTo>
                    <a:pt x="70020" y="240062"/>
                  </a:lnTo>
                  <a:lnTo>
                    <a:pt x="62483" y="202691"/>
                  </a:lnTo>
                  <a:lnTo>
                    <a:pt x="62483" y="106679"/>
                  </a:lnTo>
                  <a:lnTo>
                    <a:pt x="190500" y="106679"/>
                  </a:lnTo>
                  <a:lnTo>
                    <a:pt x="254507" y="42671"/>
                  </a:lnTo>
                  <a:lnTo>
                    <a:pt x="381000" y="42671"/>
                  </a:lnTo>
                  <a:lnTo>
                    <a:pt x="381000" y="0"/>
                  </a:lnTo>
                  <a:close/>
                </a:path>
                <a:path w="381000" h="341629">
                  <a:moveTo>
                    <a:pt x="381000" y="42671"/>
                  </a:moveTo>
                  <a:lnTo>
                    <a:pt x="254507" y="42671"/>
                  </a:lnTo>
                  <a:lnTo>
                    <a:pt x="318516" y="106679"/>
                  </a:lnTo>
                  <a:lnTo>
                    <a:pt x="286511" y="106679"/>
                  </a:lnTo>
                  <a:lnTo>
                    <a:pt x="286511" y="202691"/>
                  </a:lnTo>
                  <a:lnTo>
                    <a:pt x="278975" y="240062"/>
                  </a:lnTo>
                  <a:lnTo>
                    <a:pt x="258413" y="270581"/>
                  </a:lnTo>
                  <a:lnTo>
                    <a:pt x="227897" y="291158"/>
                  </a:lnTo>
                  <a:lnTo>
                    <a:pt x="190500" y="298703"/>
                  </a:lnTo>
                  <a:lnTo>
                    <a:pt x="381000" y="298703"/>
                  </a:lnTo>
                  <a:lnTo>
                    <a:pt x="381000" y="42671"/>
                  </a:lnTo>
                  <a:close/>
                </a:path>
                <a:path w="381000" h="341629">
                  <a:moveTo>
                    <a:pt x="222503" y="106679"/>
                  </a:moveTo>
                  <a:lnTo>
                    <a:pt x="126492" y="106679"/>
                  </a:lnTo>
                  <a:lnTo>
                    <a:pt x="126492" y="202691"/>
                  </a:lnTo>
                  <a:lnTo>
                    <a:pt x="129010" y="215150"/>
                  </a:lnTo>
                  <a:lnTo>
                    <a:pt x="135874" y="225323"/>
                  </a:lnTo>
                  <a:lnTo>
                    <a:pt x="146048" y="232181"/>
                  </a:lnTo>
                  <a:lnTo>
                    <a:pt x="158496" y="234695"/>
                  </a:lnTo>
                  <a:lnTo>
                    <a:pt x="190500" y="234695"/>
                  </a:lnTo>
                  <a:lnTo>
                    <a:pt x="202947" y="232181"/>
                  </a:lnTo>
                  <a:lnTo>
                    <a:pt x="213121" y="225323"/>
                  </a:lnTo>
                  <a:lnTo>
                    <a:pt x="219985" y="215150"/>
                  </a:lnTo>
                  <a:lnTo>
                    <a:pt x="222503" y="202691"/>
                  </a:lnTo>
                  <a:lnTo>
                    <a:pt x="222503" y="106679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68283" y="564489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92024" y="0"/>
                  </a:moveTo>
                  <a:lnTo>
                    <a:pt x="128016" y="64007"/>
                  </a:lnTo>
                  <a:lnTo>
                    <a:pt x="160020" y="64007"/>
                  </a:lnTo>
                  <a:lnTo>
                    <a:pt x="160020" y="160019"/>
                  </a:lnTo>
                  <a:lnTo>
                    <a:pt x="157501" y="172478"/>
                  </a:lnTo>
                  <a:lnTo>
                    <a:pt x="150637" y="182651"/>
                  </a:lnTo>
                  <a:lnTo>
                    <a:pt x="140463" y="189509"/>
                  </a:lnTo>
                  <a:lnTo>
                    <a:pt x="128016" y="192023"/>
                  </a:lnTo>
                  <a:lnTo>
                    <a:pt x="96012" y="192023"/>
                  </a:lnTo>
                  <a:lnTo>
                    <a:pt x="83564" y="189509"/>
                  </a:lnTo>
                  <a:lnTo>
                    <a:pt x="73390" y="182651"/>
                  </a:lnTo>
                  <a:lnTo>
                    <a:pt x="66526" y="172478"/>
                  </a:lnTo>
                  <a:lnTo>
                    <a:pt x="64008" y="160019"/>
                  </a:lnTo>
                  <a:lnTo>
                    <a:pt x="64008" y="64007"/>
                  </a:lnTo>
                  <a:lnTo>
                    <a:pt x="0" y="64007"/>
                  </a:lnTo>
                  <a:lnTo>
                    <a:pt x="0" y="160019"/>
                  </a:lnTo>
                  <a:lnTo>
                    <a:pt x="7536" y="197390"/>
                  </a:lnTo>
                  <a:lnTo>
                    <a:pt x="28098" y="227909"/>
                  </a:lnTo>
                  <a:lnTo>
                    <a:pt x="58614" y="248486"/>
                  </a:lnTo>
                  <a:lnTo>
                    <a:pt x="96012" y="256031"/>
                  </a:lnTo>
                  <a:lnTo>
                    <a:pt x="128016" y="256031"/>
                  </a:lnTo>
                  <a:lnTo>
                    <a:pt x="165413" y="248486"/>
                  </a:lnTo>
                  <a:lnTo>
                    <a:pt x="195929" y="227909"/>
                  </a:lnTo>
                  <a:lnTo>
                    <a:pt x="216491" y="197390"/>
                  </a:lnTo>
                  <a:lnTo>
                    <a:pt x="224027" y="160019"/>
                  </a:lnTo>
                  <a:lnTo>
                    <a:pt x="224027" y="64007"/>
                  </a:lnTo>
                  <a:lnTo>
                    <a:pt x="256032" y="64007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7E2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5800" y="5602224"/>
              <a:ext cx="381000" cy="341630"/>
            </a:xfrm>
            <a:custGeom>
              <a:avLst/>
              <a:gdLst/>
              <a:ahLst/>
              <a:cxnLst/>
              <a:rect l="l" t="t" r="r" b="b"/>
              <a:pathLst>
                <a:path w="381000" h="341629">
                  <a:moveTo>
                    <a:pt x="318516" y="106679"/>
                  </a:moveTo>
                  <a:lnTo>
                    <a:pt x="286511" y="106679"/>
                  </a:lnTo>
                  <a:lnTo>
                    <a:pt x="286511" y="202691"/>
                  </a:lnTo>
                  <a:lnTo>
                    <a:pt x="278975" y="240062"/>
                  </a:lnTo>
                  <a:lnTo>
                    <a:pt x="258413" y="270581"/>
                  </a:lnTo>
                  <a:lnTo>
                    <a:pt x="227897" y="291158"/>
                  </a:lnTo>
                  <a:lnTo>
                    <a:pt x="190500" y="298703"/>
                  </a:lnTo>
                  <a:lnTo>
                    <a:pt x="158496" y="298703"/>
                  </a:lnTo>
                  <a:lnTo>
                    <a:pt x="121098" y="291158"/>
                  </a:lnTo>
                  <a:lnTo>
                    <a:pt x="90582" y="270581"/>
                  </a:lnTo>
                  <a:lnTo>
                    <a:pt x="70020" y="240062"/>
                  </a:lnTo>
                  <a:lnTo>
                    <a:pt x="62483" y="202691"/>
                  </a:lnTo>
                  <a:lnTo>
                    <a:pt x="62483" y="106679"/>
                  </a:lnTo>
                  <a:lnTo>
                    <a:pt x="126492" y="106679"/>
                  </a:lnTo>
                  <a:lnTo>
                    <a:pt x="126492" y="202691"/>
                  </a:lnTo>
                  <a:lnTo>
                    <a:pt x="129010" y="215150"/>
                  </a:lnTo>
                  <a:lnTo>
                    <a:pt x="135874" y="225323"/>
                  </a:lnTo>
                  <a:lnTo>
                    <a:pt x="146048" y="232181"/>
                  </a:lnTo>
                  <a:lnTo>
                    <a:pt x="158496" y="234695"/>
                  </a:lnTo>
                  <a:lnTo>
                    <a:pt x="190500" y="234695"/>
                  </a:lnTo>
                  <a:lnTo>
                    <a:pt x="202947" y="232181"/>
                  </a:lnTo>
                  <a:lnTo>
                    <a:pt x="213121" y="225323"/>
                  </a:lnTo>
                  <a:lnTo>
                    <a:pt x="219985" y="215150"/>
                  </a:lnTo>
                  <a:lnTo>
                    <a:pt x="222503" y="202691"/>
                  </a:lnTo>
                  <a:lnTo>
                    <a:pt x="222503" y="106679"/>
                  </a:lnTo>
                  <a:lnTo>
                    <a:pt x="190500" y="106679"/>
                  </a:lnTo>
                  <a:lnTo>
                    <a:pt x="254507" y="42671"/>
                  </a:lnTo>
                  <a:lnTo>
                    <a:pt x="318516" y="106679"/>
                  </a:lnTo>
                  <a:close/>
                </a:path>
                <a:path w="381000" h="341629">
                  <a:moveTo>
                    <a:pt x="0" y="341375"/>
                  </a:moveTo>
                  <a:lnTo>
                    <a:pt x="381000" y="341375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74975" y="6168034"/>
            <a:ext cx="3354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Ví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dụ</a:t>
            </a:r>
            <a:r>
              <a:rPr sz="1800" dirty="0">
                <a:latin typeface="Arial"/>
                <a:cs typeface="Arial"/>
              </a:rPr>
              <a:t> về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mô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hình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vật</a:t>
            </a:r>
            <a:r>
              <a:rPr sz="1800" spc="-5" dirty="0">
                <a:latin typeface="Arial"/>
                <a:cs typeface="Arial"/>
              </a:rPr>
              <a:t> lý trong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2250" cy="6698615"/>
            <a:chOff x="0" y="0"/>
            <a:chExt cx="9112250" cy="6698615"/>
          </a:xfrm>
        </p:grpSpPr>
        <p:sp>
          <p:nvSpPr>
            <p:cNvPr id="3" name="object 3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8684641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4641" y="6691883"/>
                  </a:lnTo>
                  <a:lnTo>
                    <a:pt x="8733371" y="6688307"/>
                  </a:lnTo>
                  <a:lnTo>
                    <a:pt x="8779883" y="6677918"/>
                  </a:lnTo>
                  <a:lnTo>
                    <a:pt x="8823668" y="6661227"/>
                  </a:lnTo>
                  <a:lnTo>
                    <a:pt x="8864214" y="6638744"/>
                  </a:lnTo>
                  <a:lnTo>
                    <a:pt x="8901011" y="6610978"/>
                  </a:lnTo>
                  <a:lnTo>
                    <a:pt x="8933548" y="6578442"/>
                  </a:lnTo>
                  <a:lnTo>
                    <a:pt x="8961315" y="6541643"/>
                  </a:lnTo>
                  <a:lnTo>
                    <a:pt x="8983799" y="6501094"/>
                  </a:lnTo>
                  <a:lnTo>
                    <a:pt x="9000492" y="6457303"/>
                  </a:lnTo>
                  <a:lnTo>
                    <a:pt x="9010883" y="6410781"/>
                  </a:lnTo>
                  <a:lnTo>
                    <a:pt x="9014460" y="6362039"/>
                  </a:lnTo>
                  <a:lnTo>
                    <a:pt x="9014460" y="329819"/>
                  </a:lnTo>
                  <a:lnTo>
                    <a:pt x="9010883" y="281088"/>
                  </a:lnTo>
                  <a:lnTo>
                    <a:pt x="9000492" y="234576"/>
                  </a:lnTo>
                  <a:lnTo>
                    <a:pt x="8983799" y="190791"/>
                  </a:lnTo>
                  <a:lnTo>
                    <a:pt x="8961315" y="150245"/>
                  </a:lnTo>
                  <a:lnTo>
                    <a:pt x="8933548" y="113448"/>
                  </a:lnTo>
                  <a:lnTo>
                    <a:pt x="8901011" y="80911"/>
                  </a:lnTo>
                  <a:lnTo>
                    <a:pt x="8864214" y="53144"/>
                  </a:lnTo>
                  <a:lnTo>
                    <a:pt x="8823668" y="30660"/>
                  </a:lnTo>
                  <a:lnTo>
                    <a:pt x="8779883" y="13967"/>
                  </a:lnTo>
                  <a:lnTo>
                    <a:pt x="8733371" y="3576"/>
                  </a:lnTo>
                  <a:lnTo>
                    <a:pt x="8684641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4641" y="0"/>
                  </a:lnTo>
                  <a:lnTo>
                    <a:pt x="8733371" y="3576"/>
                  </a:lnTo>
                  <a:lnTo>
                    <a:pt x="8779883" y="13967"/>
                  </a:lnTo>
                  <a:lnTo>
                    <a:pt x="8823668" y="30660"/>
                  </a:lnTo>
                  <a:lnTo>
                    <a:pt x="8864214" y="53144"/>
                  </a:lnTo>
                  <a:lnTo>
                    <a:pt x="8901011" y="80911"/>
                  </a:lnTo>
                  <a:lnTo>
                    <a:pt x="8933548" y="113448"/>
                  </a:lnTo>
                  <a:lnTo>
                    <a:pt x="8961315" y="150245"/>
                  </a:lnTo>
                  <a:lnTo>
                    <a:pt x="8983799" y="190791"/>
                  </a:lnTo>
                  <a:lnTo>
                    <a:pt x="9000492" y="234576"/>
                  </a:lnTo>
                  <a:lnTo>
                    <a:pt x="9010883" y="281088"/>
                  </a:lnTo>
                  <a:lnTo>
                    <a:pt x="9014460" y="329819"/>
                  </a:lnTo>
                  <a:lnTo>
                    <a:pt x="9014460" y="6362039"/>
                  </a:lnTo>
                  <a:lnTo>
                    <a:pt x="9010883" y="6410781"/>
                  </a:lnTo>
                  <a:lnTo>
                    <a:pt x="9000492" y="6457303"/>
                  </a:lnTo>
                  <a:lnTo>
                    <a:pt x="8983799" y="6501094"/>
                  </a:lnTo>
                  <a:lnTo>
                    <a:pt x="8961315" y="6541643"/>
                  </a:lnTo>
                  <a:lnTo>
                    <a:pt x="8933548" y="6578442"/>
                  </a:lnTo>
                  <a:lnTo>
                    <a:pt x="8901011" y="6610978"/>
                  </a:lnTo>
                  <a:lnTo>
                    <a:pt x="8864214" y="6638744"/>
                  </a:lnTo>
                  <a:lnTo>
                    <a:pt x="8823668" y="6661227"/>
                  </a:lnTo>
                  <a:lnTo>
                    <a:pt x="8779883" y="6677918"/>
                  </a:lnTo>
                  <a:lnTo>
                    <a:pt x="8733371" y="6688307"/>
                  </a:lnTo>
                  <a:lnTo>
                    <a:pt x="8684641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2080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022080" y="120396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027"/>
              <a:ext cx="8978265" cy="111760"/>
            </a:xfrm>
            <a:custGeom>
              <a:avLst/>
              <a:gdLst/>
              <a:ahLst/>
              <a:cxnLst/>
              <a:rect l="l" t="t" r="r" b="b"/>
              <a:pathLst>
                <a:path w="8978265" h="111760">
                  <a:moveTo>
                    <a:pt x="8977884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8977884" y="111251"/>
                  </a:lnTo>
                  <a:lnTo>
                    <a:pt x="8977884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6172200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384628"/>
            <a:ext cx="7920990" cy="26174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469900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Phân</a:t>
            </a:r>
            <a:r>
              <a:rPr sz="30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loại HTTT</a:t>
            </a:r>
            <a:r>
              <a:rPr sz="3000" b="1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theo phạm</a:t>
            </a:r>
            <a:r>
              <a:rPr sz="30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vi</a:t>
            </a:r>
            <a:r>
              <a:rPr sz="30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hoạt động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900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Phân</a:t>
            </a:r>
            <a:r>
              <a:rPr sz="30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loại HTTT</a:t>
            </a:r>
            <a:r>
              <a:rPr sz="3000" b="1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theo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lĩnh</a:t>
            </a:r>
            <a:r>
              <a:rPr sz="3000" b="1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vực</a:t>
            </a:r>
            <a:r>
              <a:rPr sz="30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hoạt động</a:t>
            </a:r>
            <a:endParaRPr sz="30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600"/>
              </a:spcBef>
              <a:tabLst>
                <a:tab pos="469900" algn="l"/>
                <a:tab pos="1616075" algn="l"/>
                <a:tab pos="2486660" algn="l"/>
                <a:tab pos="3676650" algn="l"/>
                <a:tab pos="4697730" algn="l"/>
                <a:tab pos="5694680" algn="l"/>
                <a:tab pos="6693534" algn="l"/>
                <a:tab pos="7330440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Phân	loại	HTTT	t</a:t>
            </a:r>
            <a:r>
              <a:rPr sz="3000" b="1" spc="5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eo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mụ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c	</a:t>
            </a:r>
            <a:r>
              <a:rPr sz="3000" b="1" spc="10" dirty="0">
                <a:solidFill>
                  <a:srgbClr val="585858"/>
                </a:solidFill>
                <a:latin typeface="Arial"/>
                <a:cs typeface="Arial"/>
              </a:rPr>
              <a:t>đ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ích	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à	</a:t>
            </a:r>
            <a:r>
              <a:rPr sz="3000" b="1" spc="10" dirty="0">
                <a:solidFill>
                  <a:srgbClr val="585858"/>
                </a:solidFill>
                <a:latin typeface="Arial"/>
                <a:cs typeface="Arial"/>
              </a:rPr>
              <a:t>đối 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tượng</a:t>
            </a:r>
            <a:r>
              <a:rPr sz="3000" b="1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phục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 vụ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69900" algn="l"/>
              </a:tabLst>
            </a:pPr>
            <a:r>
              <a:rPr sz="30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000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Phân</a:t>
            </a:r>
            <a:r>
              <a:rPr sz="30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loại HTTT</a:t>
            </a:r>
            <a:r>
              <a:rPr sz="3000" b="1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theo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lĩnh</a:t>
            </a:r>
            <a:r>
              <a:rPr sz="3000" b="1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vực</a:t>
            </a:r>
            <a:r>
              <a:rPr sz="30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chức</a:t>
            </a:r>
            <a:r>
              <a:rPr sz="30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85858"/>
                </a:solidFill>
                <a:latin typeface="Arial"/>
                <a:cs typeface="Arial"/>
              </a:rPr>
              <a:t>năng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2080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88265" rIns="0" bIns="0" rtlCol="0">
            <a:spAutoFit/>
          </a:bodyPr>
          <a:lstStyle/>
          <a:p>
            <a:pPr marL="3329304" marR="951230" indent="-2292985">
              <a:lnSpc>
                <a:spcPct val="100000"/>
              </a:lnSpc>
              <a:spcBef>
                <a:spcPts val="695"/>
              </a:spcBef>
            </a:pPr>
            <a:r>
              <a:rPr sz="4000" spc="-10" dirty="0">
                <a:solidFill>
                  <a:srgbClr val="FFFFFF"/>
                </a:solidFill>
              </a:rPr>
              <a:t>PHÂN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LOẠI </a:t>
            </a:r>
            <a:r>
              <a:rPr sz="4000" spc="-10" dirty="0">
                <a:solidFill>
                  <a:srgbClr val="FFFFFF"/>
                </a:solidFill>
              </a:rPr>
              <a:t>HTTT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DỰA</a:t>
            </a:r>
            <a:r>
              <a:rPr sz="4000" spc="-16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TRÊN </a:t>
            </a:r>
            <a:r>
              <a:rPr sz="4000" spc="-11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MÁY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TÍNH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81229"/>
            <a:ext cx="656335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Phân</a:t>
            </a:r>
            <a:r>
              <a:rPr spc="-30" dirty="0"/>
              <a:t> </a:t>
            </a:r>
            <a:r>
              <a:rPr spc="-5" dirty="0"/>
              <a:t>loại</a:t>
            </a:r>
            <a:r>
              <a:rPr spc="-30" dirty="0"/>
              <a:t> </a:t>
            </a:r>
            <a:r>
              <a:rPr dirty="0"/>
              <a:t>HTTT</a:t>
            </a:r>
            <a:r>
              <a:rPr spc="-45" dirty="0"/>
              <a:t> </a:t>
            </a:r>
            <a:r>
              <a:rPr dirty="0"/>
              <a:t>theo</a:t>
            </a:r>
            <a:r>
              <a:rPr spc="-35" dirty="0"/>
              <a:t> </a:t>
            </a:r>
            <a:r>
              <a:rPr dirty="0"/>
              <a:t>phạm</a:t>
            </a:r>
            <a:r>
              <a:rPr spc="-35" dirty="0"/>
              <a:t> </a:t>
            </a:r>
            <a:r>
              <a:rPr dirty="0"/>
              <a:t>vi</a:t>
            </a:r>
            <a:r>
              <a:rPr spc="-20" dirty="0"/>
              <a:t> </a:t>
            </a:r>
            <a:r>
              <a:rPr spc="-5" dirty="0"/>
              <a:t>hoạt </a:t>
            </a:r>
            <a:r>
              <a:rPr spc="-875" dirty="0"/>
              <a:t> </a:t>
            </a:r>
            <a:r>
              <a:rPr spc="-5" dirty="0"/>
              <a:t>động</a:t>
            </a: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239977"/>
            <a:ext cx="7616825" cy="3670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5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Nhóm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các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HTTT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hỗ trợ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hoạt động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nội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bộ tổ </a:t>
            </a:r>
            <a:r>
              <a:rPr sz="2600" b="1" i="1" spc="-95" dirty="0">
                <a:solidFill>
                  <a:srgbClr val="6F2F9F"/>
                </a:solidFill>
                <a:latin typeface="Times New Roman"/>
                <a:cs typeface="Times New Roman"/>
              </a:rPr>
              <a:t>chức </a:t>
            </a:r>
            <a:r>
              <a:rPr sz="2600" b="1" i="1" spc="-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(Intraorganizational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Systems): </a:t>
            </a:r>
            <a:r>
              <a:rPr sz="2600" dirty="0">
                <a:latin typeface="Times New Roman"/>
                <a:cs typeface="Times New Roman"/>
              </a:rPr>
              <a:t>hỗ </a:t>
            </a:r>
            <a:r>
              <a:rPr sz="2600" spc="-5" dirty="0">
                <a:latin typeface="Times New Roman"/>
                <a:cs typeface="Times New Roman"/>
              </a:rPr>
              <a:t>trợ</a:t>
            </a:r>
            <a:r>
              <a:rPr sz="2600" spc="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thu </a:t>
            </a:r>
            <a:r>
              <a:rPr sz="2600" dirty="0">
                <a:latin typeface="Times New Roman"/>
                <a:cs typeface="Times New Roman"/>
              </a:rPr>
              <a:t>thập </a:t>
            </a:r>
            <a:r>
              <a:rPr sz="2600" spc="-5" dirty="0">
                <a:latin typeface="Times New Roman"/>
                <a:cs typeface="Times New Roman"/>
              </a:rPr>
              <a:t>và </a:t>
            </a:r>
            <a:r>
              <a:rPr sz="2600" spc="5" dirty="0">
                <a:latin typeface="Times New Roman"/>
                <a:cs typeface="Times New Roman"/>
              </a:rPr>
              <a:t>xử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lý </a:t>
            </a:r>
            <a:r>
              <a:rPr sz="2600" dirty="0">
                <a:latin typeface="Times New Roman"/>
                <a:cs typeface="Times New Roman"/>
              </a:rPr>
              <a:t>thông </a:t>
            </a:r>
            <a:r>
              <a:rPr sz="2600" spc="-5" dirty="0">
                <a:latin typeface="Times New Roman"/>
                <a:cs typeface="Times New Roman"/>
              </a:rPr>
              <a:t>tin phục vụ quản trị </a:t>
            </a:r>
            <a:r>
              <a:rPr sz="2600" dirty="0">
                <a:latin typeface="Times New Roman"/>
                <a:cs typeface="Times New Roman"/>
              </a:rPr>
              <a:t>nội bộ </a:t>
            </a:r>
            <a:r>
              <a:rPr sz="2600" spc="-5" dirty="0">
                <a:latin typeface="Times New Roman"/>
                <a:cs typeface="Times New Roman"/>
              </a:rPr>
              <a:t>tổ chức </a:t>
            </a:r>
            <a:r>
              <a:rPr sz="2600" dirty="0">
                <a:latin typeface="Times New Roman"/>
                <a:cs typeface="Times New Roman"/>
              </a:rPr>
              <a:t>doanh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nghiệp.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</a:pPr>
            <a:r>
              <a:rPr sz="220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Nhóm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hỗ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trợ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hoạt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động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giữa</a:t>
            </a:r>
            <a:r>
              <a:rPr sz="26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các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tổ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85" dirty="0">
                <a:solidFill>
                  <a:srgbClr val="6F2F9F"/>
                </a:solidFill>
                <a:latin typeface="Times New Roman"/>
                <a:cs typeface="Times New Roman"/>
              </a:rPr>
              <a:t>chức </a:t>
            </a:r>
            <a:r>
              <a:rPr sz="26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Times New Roman"/>
                <a:cs typeface="Times New Roman"/>
              </a:rPr>
              <a:t>(Interorganizational </a:t>
            </a:r>
            <a:r>
              <a:rPr sz="26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Systems): </a:t>
            </a:r>
            <a:r>
              <a:rPr sz="2600" dirty="0">
                <a:latin typeface="Times New Roman"/>
                <a:cs typeface="Times New Roman"/>
              </a:rPr>
              <a:t>giúp </a:t>
            </a:r>
            <a:r>
              <a:rPr sz="2600" spc="-5" dirty="0">
                <a:latin typeface="Times New Roman"/>
                <a:cs typeface="Times New Roman"/>
              </a:rPr>
              <a:t>các tổ </a:t>
            </a:r>
            <a:r>
              <a:rPr sz="2600" dirty="0">
                <a:latin typeface="Times New Roman"/>
                <a:cs typeface="Times New Roman"/>
              </a:rPr>
              <a:t>chức </a:t>
            </a:r>
            <a:r>
              <a:rPr sz="2600" spc="-5" dirty="0">
                <a:latin typeface="Times New Roman"/>
                <a:cs typeface="Times New Roman"/>
              </a:rPr>
              <a:t>tiếp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cận </a:t>
            </a:r>
            <a:r>
              <a:rPr sz="2600" dirty="0">
                <a:latin typeface="Times New Roman"/>
                <a:cs typeface="Times New Roman"/>
              </a:rPr>
              <a:t>và </a:t>
            </a:r>
            <a:r>
              <a:rPr sz="2600" spc="-5" dirty="0">
                <a:latin typeface="Times New Roman"/>
                <a:cs typeface="Times New Roman"/>
              </a:rPr>
              <a:t>trao</a:t>
            </a:r>
            <a:r>
              <a:rPr sz="2600" dirty="0">
                <a:latin typeface="Times New Roman"/>
                <a:cs typeface="Times New Roman"/>
              </a:rPr>
              <a:t> đổi giao dịch với khách </a:t>
            </a:r>
            <a:r>
              <a:rPr sz="2600" spc="-5" dirty="0">
                <a:latin typeface="Times New Roman"/>
                <a:cs typeface="Times New Roman"/>
              </a:rPr>
              <a:t>hàng,</a:t>
            </a:r>
            <a:r>
              <a:rPr sz="2600" spc="6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nhà </a:t>
            </a:r>
            <a:r>
              <a:rPr sz="2600" spc="-5" dirty="0">
                <a:latin typeface="Times New Roman"/>
                <a:cs typeface="Times New Roman"/>
              </a:rPr>
              <a:t>cung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cấp, các bạn hàng </a:t>
            </a:r>
            <a:r>
              <a:rPr sz="2600" dirty="0">
                <a:latin typeface="Times New Roman"/>
                <a:cs typeface="Times New Roman"/>
              </a:rPr>
              <a:t>và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spc="5" dirty="0">
                <a:latin typeface="Times New Roman"/>
                <a:cs typeface="Times New Roman"/>
              </a:rPr>
              <a:t>đối </a:t>
            </a:r>
            <a:r>
              <a:rPr sz="2600" dirty="0">
                <a:latin typeface="Times New Roman"/>
                <a:cs typeface="Times New Roman"/>
              </a:rPr>
              <a:t>thủ thông qua hệ </a:t>
            </a:r>
            <a:r>
              <a:rPr sz="2600" spc="-5" dirty="0">
                <a:latin typeface="Times New Roman"/>
                <a:cs typeface="Times New Roman"/>
              </a:rPr>
              <a:t>thống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mạng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máy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tính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và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truyền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thông.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10641"/>
            <a:ext cx="8772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Phân</a:t>
            </a:r>
            <a:r>
              <a:rPr spc="-25" dirty="0"/>
              <a:t> </a:t>
            </a:r>
            <a:r>
              <a:rPr spc="-5" dirty="0"/>
              <a:t>loại</a:t>
            </a:r>
            <a:r>
              <a:rPr spc="-15" dirty="0"/>
              <a:t> </a:t>
            </a:r>
            <a:r>
              <a:rPr spc="-5" dirty="0"/>
              <a:t>HTTT</a:t>
            </a:r>
            <a:r>
              <a:rPr spc="-30" dirty="0"/>
              <a:t> </a:t>
            </a:r>
            <a:r>
              <a:rPr spc="-5" dirty="0"/>
              <a:t>theo</a:t>
            </a:r>
            <a:r>
              <a:rPr spc="-25" dirty="0"/>
              <a:t> </a:t>
            </a:r>
            <a:r>
              <a:rPr dirty="0"/>
              <a:t>phạm</a:t>
            </a:r>
            <a:r>
              <a:rPr spc="-30" dirty="0"/>
              <a:t> </a:t>
            </a:r>
            <a:r>
              <a:rPr spc="-5" dirty="0"/>
              <a:t>vi</a:t>
            </a:r>
            <a:r>
              <a:rPr spc="-10" dirty="0"/>
              <a:t> </a:t>
            </a:r>
            <a:r>
              <a:rPr dirty="0"/>
              <a:t>hoạt</a:t>
            </a:r>
            <a:r>
              <a:rPr spc="-15" dirty="0"/>
              <a:t> </a:t>
            </a:r>
            <a:r>
              <a:rPr dirty="0"/>
              <a:t>động</a:t>
            </a:r>
            <a:r>
              <a:rPr spc="-45" dirty="0"/>
              <a:t> </a:t>
            </a:r>
            <a:r>
              <a:rPr dirty="0"/>
              <a:t>(tiếp)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304" y="1141475"/>
            <a:ext cx="8464550" cy="5526405"/>
            <a:chOff x="146304" y="1141475"/>
            <a:chExt cx="8464550" cy="5526405"/>
          </a:xfrm>
        </p:grpSpPr>
        <p:sp>
          <p:nvSpPr>
            <p:cNvPr id="4" name="object 4"/>
            <p:cNvSpPr/>
            <p:nvPr/>
          </p:nvSpPr>
          <p:spPr>
            <a:xfrm>
              <a:off x="14630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653" y="1141475"/>
              <a:ext cx="8088946" cy="4954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386841"/>
            <a:ext cx="7713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Phân</a:t>
            </a:r>
            <a:r>
              <a:rPr spc="-30" dirty="0"/>
              <a:t> </a:t>
            </a:r>
            <a:r>
              <a:rPr spc="-5" dirty="0"/>
              <a:t>loại</a:t>
            </a:r>
            <a:r>
              <a:rPr spc="-15" dirty="0"/>
              <a:t> </a:t>
            </a:r>
            <a:r>
              <a:rPr spc="-5" dirty="0"/>
              <a:t>HTTT</a:t>
            </a:r>
            <a:r>
              <a:rPr spc="-30" dirty="0"/>
              <a:t> </a:t>
            </a:r>
            <a:r>
              <a:rPr spc="-5" dirty="0"/>
              <a:t>theo</a:t>
            </a:r>
            <a:r>
              <a:rPr spc="-25" dirty="0"/>
              <a:t> </a:t>
            </a:r>
            <a:r>
              <a:rPr dirty="0"/>
              <a:t>lĩnh</a:t>
            </a:r>
            <a:r>
              <a:rPr spc="-20" dirty="0"/>
              <a:t> </a:t>
            </a:r>
            <a:r>
              <a:rPr spc="-5" dirty="0"/>
              <a:t>vực</a:t>
            </a:r>
            <a:r>
              <a:rPr spc="-40" dirty="0"/>
              <a:t> </a:t>
            </a:r>
            <a:r>
              <a:rPr dirty="0"/>
              <a:t>hoạt</a:t>
            </a:r>
            <a:r>
              <a:rPr spc="-15" dirty="0"/>
              <a:t> </a:t>
            </a:r>
            <a:r>
              <a:rPr spc="-5" dirty="0"/>
              <a:t>động</a:t>
            </a: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239977"/>
            <a:ext cx="7616825" cy="3670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5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Nhóm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các</a:t>
            </a:r>
            <a:r>
              <a:rPr sz="2600" i="1" dirty="0">
                <a:latin typeface="Times New Roman"/>
                <a:cs typeface="Times New Roman"/>
              </a:rPr>
              <a:t> HTTT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hỗ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trợ</a:t>
            </a:r>
            <a:r>
              <a:rPr sz="2600" i="1" dirty="0">
                <a:latin typeface="Times New Roman"/>
                <a:cs typeface="Times New Roman"/>
              </a:rPr>
              <a:t> hoạt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động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tác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65" dirty="0">
                <a:latin typeface="Times New Roman"/>
                <a:cs typeface="Times New Roman"/>
              </a:rPr>
              <a:t>nghiệp </a:t>
            </a:r>
            <a:r>
              <a:rPr sz="2600" i="1" spc="-63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(Operations </a:t>
            </a:r>
            <a:r>
              <a:rPr sz="2600" i="1" dirty="0">
                <a:latin typeface="Times New Roman"/>
                <a:cs typeface="Times New Roman"/>
              </a:rPr>
              <a:t>Support </a:t>
            </a:r>
            <a:r>
              <a:rPr sz="2600" i="1" spc="-5" dirty="0">
                <a:latin typeface="Times New Roman"/>
                <a:cs typeface="Times New Roman"/>
              </a:rPr>
              <a:t>Systems): </a:t>
            </a:r>
            <a:r>
              <a:rPr sz="2600" dirty="0">
                <a:latin typeface="Times New Roman"/>
                <a:cs typeface="Times New Roman"/>
              </a:rPr>
              <a:t>tập </a:t>
            </a:r>
            <a:r>
              <a:rPr sz="2600" spc="-5" dirty="0">
                <a:latin typeface="Times New Roman"/>
                <a:cs typeface="Times New Roman"/>
              </a:rPr>
              <a:t>trung vào </a:t>
            </a:r>
            <a:r>
              <a:rPr sz="2600" dirty="0">
                <a:latin typeface="Times New Roman"/>
                <a:cs typeface="Times New Roman"/>
              </a:rPr>
              <a:t>việc </a:t>
            </a:r>
            <a:r>
              <a:rPr sz="2600" spc="-5" dirty="0">
                <a:latin typeface="Times New Roman"/>
                <a:cs typeface="Times New Roman"/>
              </a:rPr>
              <a:t>xử lý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</a:t>
            </a:r>
            <a:r>
              <a:rPr sz="2600" dirty="0">
                <a:latin typeface="Times New Roman"/>
                <a:cs typeface="Times New Roman"/>
              </a:rPr>
              <a:t>phát </a:t>
            </a:r>
            <a:r>
              <a:rPr sz="2600" spc="-5" dirty="0">
                <a:latin typeface="Times New Roman"/>
                <a:cs typeface="Times New Roman"/>
              </a:rPr>
              <a:t>sinh </a:t>
            </a:r>
            <a:r>
              <a:rPr sz="2600" dirty="0">
                <a:latin typeface="Times New Roman"/>
                <a:cs typeface="Times New Roman"/>
              </a:rPr>
              <a:t>trong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hoạt động </a:t>
            </a:r>
            <a:r>
              <a:rPr sz="2600" spc="-5" dirty="0">
                <a:latin typeface="Times New Roman"/>
                <a:cs typeface="Times New Roman"/>
              </a:rPr>
              <a:t>nghiệp </a:t>
            </a:r>
            <a:r>
              <a:rPr sz="2600" dirty="0">
                <a:latin typeface="Times New Roman"/>
                <a:cs typeface="Times New Roman"/>
              </a:rPr>
              <a:t>vụ,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cung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cấp nhiều sản </a:t>
            </a:r>
            <a:r>
              <a:rPr sz="2600" dirty="0">
                <a:latin typeface="Times New Roman"/>
                <a:cs typeface="Times New Roman"/>
              </a:rPr>
              <a:t>phẩm thông </a:t>
            </a:r>
            <a:r>
              <a:rPr sz="2600" spc="-5" dirty="0">
                <a:latin typeface="Times New Roman"/>
                <a:cs typeface="Times New Roman"/>
              </a:rPr>
              <a:t>tin </a:t>
            </a:r>
            <a:r>
              <a:rPr sz="2600" dirty="0">
                <a:latin typeface="Times New Roman"/>
                <a:cs typeface="Times New Roman"/>
              </a:rPr>
              <a:t>khác nhau </a:t>
            </a:r>
            <a:r>
              <a:rPr sz="2600" spc="-10" dirty="0">
                <a:latin typeface="Times New Roman"/>
                <a:cs typeface="Times New Roman"/>
              </a:rPr>
              <a:t>(tuy </a:t>
            </a:r>
            <a:r>
              <a:rPr sz="2600" spc="-5" dirty="0">
                <a:latin typeface="Times New Roman"/>
                <a:cs typeface="Times New Roman"/>
              </a:rPr>
              <a:t> nhiên chưa </a:t>
            </a:r>
            <a:r>
              <a:rPr sz="2600" dirty="0">
                <a:latin typeface="Times New Roman"/>
                <a:cs typeface="Times New Roman"/>
              </a:rPr>
              <a:t>phải </a:t>
            </a:r>
            <a:r>
              <a:rPr sz="2600" spc="-5" dirty="0">
                <a:latin typeface="Times New Roman"/>
                <a:cs typeface="Times New Roman"/>
              </a:rPr>
              <a:t>những thông tin chuyên biệt sử </a:t>
            </a:r>
            <a:r>
              <a:rPr sz="2600" dirty="0">
                <a:latin typeface="Times New Roman"/>
                <a:cs typeface="Times New Roman"/>
              </a:rPr>
              <a:t>dụng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ngay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nhà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quản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lý).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</a:pP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5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Nhóm </a:t>
            </a:r>
            <a:r>
              <a:rPr sz="2600" i="1" spc="-5" dirty="0">
                <a:latin typeface="Times New Roman"/>
                <a:cs typeface="Times New Roman"/>
              </a:rPr>
              <a:t>các </a:t>
            </a:r>
            <a:r>
              <a:rPr sz="2600" i="1" dirty="0">
                <a:latin typeface="Times New Roman"/>
                <a:cs typeface="Times New Roman"/>
              </a:rPr>
              <a:t>HTTT </a:t>
            </a:r>
            <a:r>
              <a:rPr sz="2600" i="1" spc="-5" dirty="0">
                <a:latin typeface="Times New Roman"/>
                <a:cs typeface="Times New Roman"/>
              </a:rPr>
              <a:t>hỗ trợ quản lý (Managament </a:t>
            </a:r>
            <a:r>
              <a:rPr sz="2600" i="1" spc="-50" dirty="0">
                <a:latin typeface="Times New Roman"/>
                <a:cs typeface="Times New Roman"/>
              </a:rPr>
              <a:t>Support 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Systems): </a:t>
            </a:r>
            <a:r>
              <a:rPr sz="2600" dirty="0">
                <a:latin typeface="Times New Roman"/>
                <a:cs typeface="Times New Roman"/>
              </a:rPr>
              <a:t>cung </a:t>
            </a:r>
            <a:r>
              <a:rPr sz="2600" spc="-10" dirty="0">
                <a:latin typeface="Times New Roman"/>
                <a:cs typeface="Times New Roman"/>
              </a:rPr>
              <a:t>cấp </a:t>
            </a:r>
            <a:r>
              <a:rPr sz="2600" spc="-5" dirty="0">
                <a:latin typeface="Times New Roman"/>
                <a:cs typeface="Times New Roman"/>
              </a:rPr>
              <a:t>thông tin hỗ trợ các </a:t>
            </a:r>
            <a:r>
              <a:rPr sz="2600" dirty="0">
                <a:latin typeface="Times New Roman"/>
                <a:cs typeface="Times New Roman"/>
              </a:rPr>
              <a:t>nhà </a:t>
            </a:r>
            <a:r>
              <a:rPr sz="2600" spc="-5" dirty="0">
                <a:latin typeface="Times New Roman"/>
                <a:cs typeface="Times New Roman"/>
              </a:rPr>
              <a:t>quản lý ra </a:t>
            </a:r>
            <a:r>
              <a:rPr sz="2600" dirty="0">
                <a:latin typeface="Times New Roman"/>
                <a:cs typeface="Times New Roman"/>
              </a:rPr>
              <a:t> quyết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định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hiệu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quả.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Phân</a:t>
            </a:r>
            <a:r>
              <a:rPr spc="-25" dirty="0"/>
              <a:t> </a:t>
            </a:r>
            <a:r>
              <a:rPr spc="-5" dirty="0"/>
              <a:t>loại</a:t>
            </a:r>
            <a:r>
              <a:rPr spc="-20" dirty="0"/>
              <a:t> </a:t>
            </a:r>
            <a:r>
              <a:rPr dirty="0"/>
              <a:t>TT</a:t>
            </a:r>
            <a:r>
              <a:rPr spc="-20" dirty="0"/>
              <a:t> </a:t>
            </a:r>
            <a:r>
              <a:rPr dirty="0"/>
              <a:t>theo</a:t>
            </a:r>
            <a:r>
              <a:rPr spc="-25" dirty="0"/>
              <a:t> </a:t>
            </a:r>
            <a:r>
              <a:rPr spc="-5" dirty="0"/>
              <a:t>lĩnh</a:t>
            </a:r>
            <a:r>
              <a:rPr spc="-15" dirty="0"/>
              <a:t> </a:t>
            </a:r>
            <a:r>
              <a:rPr spc="-5" dirty="0"/>
              <a:t>vực</a:t>
            </a:r>
            <a:r>
              <a:rPr spc="-25" dirty="0"/>
              <a:t> </a:t>
            </a:r>
            <a:r>
              <a:rPr spc="-5" dirty="0"/>
              <a:t>hoạt</a:t>
            </a:r>
            <a:r>
              <a:rPr spc="-25" dirty="0"/>
              <a:t> </a:t>
            </a:r>
            <a:r>
              <a:rPr spc="-5" dirty="0"/>
              <a:t>động </a:t>
            </a:r>
            <a:r>
              <a:rPr spc="-875" dirty="0"/>
              <a:t> </a:t>
            </a:r>
            <a:r>
              <a:rPr dirty="0"/>
              <a:t>(tiếp)</a:t>
            </a: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1212850"/>
          <a:ext cx="8166100" cy="459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HTTT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hỗ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trợ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hoạt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động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tác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nghiệp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4741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HTTT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hỗ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trợ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quản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lý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18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Tên</a:t>
                      </a:r>
                      <a:r>
                        <a:rPr sz="1800" b="1" spc="-3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Chức</a:t>
                      </a:r>
                      <a:r>
                        <a:rPr sz="1800" b="1" spc="-5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Tên</a:t>
                      </a:r>
                      <a:r>
                        <a:rPr sz="1800" b="1" spc="-3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422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Chức</a:t>
                      </a:r>
                      <a:r>
                        <a:rPr sz="1800" b="1" spc="-5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306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HTTT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xử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lý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giao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dịch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(TPS)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660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Xử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lý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giao </a:t>
                      </a:r>
                      <a:r>
                        <a:rPr sz="1800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dịch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nghiệp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vụ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3878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HTTT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quản lý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(Management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Systems-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MIS)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Cung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cấp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các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báo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cáo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chuẩn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mực,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định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kỳ cho các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nhà quản lý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1746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HTTT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kiểm soát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các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quá trình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(Process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Conttrol </a:t>
                      </a:r>
                      <a:r>
                        <a:rPr sz="1800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Systems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PCS)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7942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Kiểm soát các </a:t>
                      </a:r>
                      <a:r>
                        <a:rPr sz="1800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quá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trình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nghiệp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55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HTTT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trợ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giúp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15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quyết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định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(DSS)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7660">
                        <a:lnSpc>
                          <a:spcPct val="998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Hỗ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trợ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quá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trình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quyết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định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thông qua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giao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diện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đối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thoại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 marR="2362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Hệ thống hỗ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trợ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tác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trong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tổ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chức (Enterprise </a:t>
                      </a:r>
                      <a:r>
                        <a:rPr sz="1800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Collaboration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ECS).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676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Hỗ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trợ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công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tác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nhóm làm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việc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55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HTTT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trợ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giúp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15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lãnh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đạo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(ESS)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7490">
                        <a:lnSpc>
                          <a:spcPct val="998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Cung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cấp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những </a:t>
                      </a:r>
                      <a:r>
                        <a:rPr sz="1800" spc="-4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thông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đúng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dạng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cho cán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bộ </a:t>
                      </a:r>
                      <a:r>
                        <a:rPr sz="1800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lãnh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đạo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Phân</a:t>
            </a:r>
            <a:r>
              <a:rPr spc="-25" dirty="0"/>
              <a:t> </a:t>
            </a:r>
            <a:r>
              <a:rPr spc="-5" dirty="0"/>
              <a:t>loại</a:t>
            </a:r>
            <a:r>
              <a:rPr spc="-25" dirty="0"/>
              <a:t> </a:t>
            </a:r>
            <a:r>
              <a:rPr dirty="0"/>
              <a:t>HTTT</a:t>
            </a:r>
            <a:r>
              <a:rPr spc="-40" dirty="0"/>
              <a:t> </a:t>
            </a:r>
            <a:r>
              <a:rPr dirty="0"/>
              <a:t>theo</a:t>
            </a:r>
            <a:r>
              <a:rPr spc="-35" dirty="0"/>
              <a:t> </a:t>
            </a:r>
            <a:r>
              <a:rPr dirty="0"/>
              <a:t>mục</a:t>
            </a:r>
            <a:r>
              <a:rPr spc="-15" dirty="0"/>
              <a:t> </a:t>
            </a:r>
            <a:r>
              <a:rPr spc="-5" dirty="0"/>
              <a:t>đích</a:t>
            </a:r>
            <a:r>
              <a:rPr spc="-20" dirty="0"/>
              <a:t> </a:t>
            </a:r>
            <a:r>
              <a:rPr spc="-5" dirty="0"/>
              <a:t>và</a:t>
            </a:r>
            <a:r>
              <a:rPr spc="-25" dirty="0"/>
              <a:t> </a:t>
            </a:r>
            <a:r>
              <a:rPr spc="-5" dirty="0"/>
              <a:t>đối </a:t>
            </a:r>
            <a:r>
              <a:rPr spc="-875" dirty="0"/>
              <a:t> </a:t>
            </a:r>
            <a:r>
              <a:rPr spc="-5" dirty="0"/>
              <a:t>tượng</a:t>
            </a:r>
            <a:r>
              <a:rPr spc="-35" dirty="0"/>
              <a:t> </a:t>
            </a:r>
            <a:r>
              <a:rPr dirty="0"/>
              <a:t>phục</a:t>
            </a:r>
            <a:r>
              <a:rPr spc="-35" dirty="0"/>
              <a:t> </a:t>
            </a:r>
            <a:r>
              <a:rPr spc="-5" dirty="0"/>
              <a:t>vụ</a:t>
            </a: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163997"/>
            <a:ext cx="7513320" cy="35782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3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Hệ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chuyên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(ES)</a:t>
            </a:r>
            <a:endParaRPr sz="2600">
              <a:latin typeface="Times New Roman"/>
              <a:cs typeface="Times New Roman"/>
            </a:endParaRPr>
          </a:p>
          <a:p>
            <a:pPr marL="286385" marR="1159510" indent="-274320">
              <a:lnSpc>
                <a:spcPct val="100000"/>
              </a:lnSpc>
              <a:spcBef>
                <a:spcPts val="600"/>
              </a:spcBef>
            </a:pPr>
            <a:r>
              <a:rPr sz="220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quản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lý </a:t>
            </a:r>
            <a:r>
              <a:rPr sz="2600" spc="-5" dirty="0">
                <a:latin typeface="Times New Roman"/>
                <a:cs typeface="Times New Roman"/>
              </a:rPr>
              <a:t>tri</a:t>
            </a:r>
            <a:r>
              <a:rPr sz="2600" dirty="0">
                <a:latin typeface="Times New Roman"/>
                <a:cs typeface="Times New Roman"/>
              </a:rPr>
              <a:t> thức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(Knowledge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Management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Systems)</a:t>
            </a:r>
            <a:endParaRPr sz="2600">
              <a:latin typeface="Times New Roman"/>
              <a:cs typeface="Times New Roman"/>
            </a:endParaRPr>
          </a:p>
          <a:p>
            <a:pPr marL="286385" marR="452755" indent="-274320">
              <a:lnSpc>
                <a:spcPct val="100000"/>
              </a:lnSpc>
              <a:spcBef>
                <a:spcPts val="600"/>
              </a:spcBef>
            </a:pP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HTTT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chiến lược </a:t>
            </a:r>
            <a:r>
              <a:rPr sz="2600" spc="-5" dirty="0">
                <a:latin typeface="Times New Roman"/>
                <a:cs typeface="Times New Roman"/>
              </a:rPr>
              <a:t>(Strategic Information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365" dirty="0">
                <a:latin typeface="Times New Roman"/>
                <a:cs typeface="Times New Roman"/>
              </a:rPr>
              <a:t>–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SIS)</a:t>
            </a:r>
            <a:endParaRPr sz="2600">
              <a:latin typeface="Times New Roman"/>
              <a:cs typeface="Times New Roman"/>
            </a:endParaRPr>
          </a:p>
          <a:p>
            <a:pPr marL="286385" marR="528955" indent="-274320">
              <a:lnSpc>
                <a:spcPct val="100000"/>
              </a:lnSpc>
              <a:spcBef>
                <a:spcPts val="605"/>
              </a:spcBef>
            </a:pPr>
            <a:r>
              <a:rPr sz="220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HTTT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nghiệp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vụ (Business</a:t>
            </a:r>
            <a:r>
              <a:rPr sz="2600" spc="-5" dirty="0">
                <a:latin typeface="Times New Roman"/>
                <a:cs typeface="Times New Roman"/>
              </a:rPr>
              <a:t> Information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370" dirty="0">
                <a:latin typeface="Times New Roman"/>
                <a:cs typeface="Times New Roman"/>
              </a:rPr>
              <a:t>–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BIS)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34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HTTT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tích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hợp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(Intergated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Information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Systems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 </a:t>
            </a:r>
            <a:r>
              <a:rPr sz="2600" spc="-70" dirty="0">
                <a:latin typeface="Times New Roman"/>
                <a:cs typeface="Times New Roman"/>
              </a:rPr>
              <a:t>IIS)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0" y="61722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143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Phân</a:t>
            </a:r>
            <a:r>
              <a:rPr spc="-25" dirty="0"/>
              <a:t> </a:t>
            </a:r>
            <a:r>
              <a:rPr spc="-5" dirty="0"/>
              <a:t>loại</a:t>
            </a:r>
            <a:r>
              <a:rPr spc="-25" dirty="0"/>
              <a:t> </a:t>
            </a:r>
            <a:r>
              <a:rPr dirty="0"/>
              <a:t>HTTT</a:t>
            </a:r>
            <a:r>
              <a:rPr spc="-40" dirty="0"/>
              <a:t> </a:t>
            </a:r>
            <a:r>
              <a:rPr dirty="0"/>
              <a:t>theo</a:t>
            </a:r>
            <a:r>
              <a:rPr spc="-35" dirty="0"/>
              <a:t> </a:t>
            </a:r>
            <a:r>
              <a:rPr dirty="0"/>
              <a:t>mục</a:t>
            </a:r>
            <a:r>
              <a:rPr spc="-15" dirty="0"/>
              <a:t> </a:t>
            </a:r>
            <a:r>
              <a:rPr spc="-5" dirty="0"/>
              <a:t>đích</a:t>
            </a:r>
            <a:r>
              <a:rPr spc="-20" dirty="0"/>
              <a:t> </a:t>
            </a:r>
            <a:r>
              <a:rPr spc="-5" dirty="0"/>
              <a:t>và</a:t>
            </a:r>
            <a:r>
              <a:rPr spc="-25" dirty="0"/>
              <a:t> </a:t>
            </a:r>
            <a:r>
              <a:rPr spc="-5" dirty="0"/>
              <a:t>đối </a:t>
            </a:r>
            <a:r>
              <a:rPr spc="-875" dirty="0"/>
              <a:t> </a:t>
            </a:r>
            <a:r>
              <a:rPr spc="-5" dirty="0"/>
              <a:t>tượng</a:t>
            </a:r>
            <a:r>
              <a:rPr spc="-35" dirty="0"/>
              <a:t> </a:t>
            </a:r>
            <a:r>
              <a:rPr dirty="0"/>
              <a:t>phục</a:t>
            </a:r>
            <a:r>
              <a:rPr spc="-35" dirty="0"/>
              <a:t> </a:t>
            </a:r>
            <a:r>
              <a:rPr spc="-5" dirty="0"/>
              <a:t>vụ</a:t>
            </a:r>
            <a:r>
              <a:rPr spc="-10" dirty="0"/>
              <a:t> </a:t>
            </a:r>
            <a:r>
              <a:rPr dirty="0"/>
              <a:t>(tiếp)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6304" y="1212850"/>
            <a:ext cx="8547100" cy="5454650"/>
            <a:chOff x="146304" y="1212850"/>
            <a:chExt cx="8547100" cy="5454650"/>
          </a:xfrm>
        </p:grpSpPr>
        <p:sp>
          <p:nvSpPr>
            <p:cNvPr id="5" name="object 5"/>
            <p:cNvSpPr/>
            <p:nvPr/>
          </p:nvSpPr>
          <p:spPr>
            <a:xfrm>
              <a:off x="146304" y="1219161"/>
              <a:ext cx="8540750" cy="5448935"/>
            </a:xfrm>
            <a:custGeom>
              <a:avLst/>
              <a:gdLst/>
              <a:ahLst/>
              <a:cxnLst/>
              <a:rect l="l" t="t" r="r" b="b"/>
              <a:pathLst>
                <a:path w="8540750" h="5448934">
                  <a:moveTo>
                    <a:pt x="457200" y="5219738"/>
                  </a:moveTo>
                  <a:lnTo>
                    <a:pt x="452551" y="5173675"/>
                  </a:lnTo>
                  <a:lnTo>
                    <a:pt x="439229" y="5130762"/>
                  </a:lnTo>
                  <a:lnTo>
                    <a:pt x="418147" y="5091938"/>
                  </a:lnTo>
                  <a:lnTo>
                    <a:pt x="390232" y="5058105"/>
                  </a:lnTo>
                  <a:lnTo>
                    <a:pt x="356400" y="5030190"/>
                  </a:lnTo>
                  <a:lnTo>
                    <a:pt x="317576" y="5009108"/>
                  </a:lnTo>
                  <a:lnTo>
                    <a:pt x="274662" y="4995786"/>
                  </a:lnTo>
                  <a:lnTo>
                    <a:pt x="228600" y="4991138"/>
                  </a:lnTo>
                  <a:lnTo>
                    <a:pt x="182524" y="4995786"/>
                  </a:lnTo>
                  <a:lnTo>
                    <a:pt x="139611" y="5009108"/>
                  </a:lnTo>
                  <a:lnTo>
                    <a:pt x="100787" y="5030190"/>
                  </a:lnTo>
                  <a:lnTo>
                    <a:pt x="66954" y="5058105"/>
                  </a:lnTo>
                  <a:lnTo>
                    <a:pt x="39039" y="5091938"/>
                  </a:lnTo>
                  <a:lnTo>
                    <a:pt x="17957" y="5130762"/>
                  </a:lnTo>
                  <a:lnTo>
                    <a:pt x="4635" y="5173675"/>
                  </a:lnTo>
                  <a:lnTo>
                    <a:pt x="0" y="5219738"/>
                  </a:lnTo>
                  <a:lnTo>
                    <a:pt x="4635" y="5265813"/>
                  </a:lnTo>
                  <a:lnTo>
                    <a:pt x="17957" y="5308727"/>
                  </a:lnTo>
                  <a:lnTo>
                    <a:pt x="39039" y="5347551"/>
                  </a:lnTo>
                  <a:lnTo>
                    <a:pt x="66954" y="5381383"/>
                  </a:lnTo>
                  <a:lnTo>
                    <a:pt x="100787" y="5409298"/>
                  </a:lnTo>
                  <a:lnTo>
                    <a:pt x="139611" y="5430380"/>
                  </a:lnTo>
                  <a:lnTo>
                    <a:pt x="182524" y="5443702"/>
                  </a:lnTo>
                  <a:lnTo>
                    <a:pt x="228600" y="5448338"/>
                  </a:lnTo>
                  <a:lnTo>
                    <a:pt x="274662" y="5443702"/>
                  </a:lnTo>
                  <a:lnTo>
                    <a:pt x="317576" y="5430380"/>
                  </a:lnTo>
                  <a:lnTo>
                    <a:pt x="356400" y="5409298"/>
                  </a:lnTo>
                  <a:lnTo>
                    <a:pt x="390232" y="5381383"/>
                  </a:lnTo>
                  <a:lnTo>
                    <a:pt x="418147" y="5347551"/>
                  </a:lnTo>
                  <a:lnTo>
                    <a:pt x="439229" y="5308727"/>
                  </a:lnTo>
                  <a:lnTo>
                    <a:pt x="452551" y="5265813"/>
                  </a:lnTo>
                  <a:lnTo>
                    <a:pt x="457200" y="5219738"/>
                  </a:lnTo>
                  <a:close/>
                </a:path>
                <a:path w="8540750" h="5448934">
                  <a:moveTo>
                    <a:pt x="8540496" y="0"/>
                  </a:moveTo>
                  <a:lnTo>
                    <a:pt x="3663696" y="0"/>
                  </a:lnTo>
                  <a:lnTo>
                    <a:pt x="768096" y="0"/>
                  </a:lnTo>
                  <a:lnTo>
                    <a:pt x="768096" y="455587"/>
                  </a:lnTo>
                  <a:lnTo>
                    <a:pt x="3663696" y="455587"/>
                  </a:lnTo>
                  <a:lnTo>
                    <a:pt x="8540496" y="455587"/>
                  </a:lnTo>
                  <a:lnTo>
                    <a:pt x="854049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1674774"/>
              <a:ext cx="7772400" cy="786765"/>
            </a:xfrm>
            <a:custGeom>
              <a:avLst/>
              <a:gdLst/>
              <a:ahLst/>
              <a:cxnLst/>
              <a:rect l="l" t="t" r="r" b="b"/>
              <a:pathLst>
                <a:path w="7772400" h="786764">
                  <a:moveTo>
                    <a:pt x="7772400" y="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786358"/>
                  </a:lnTo>
                  <a:lnTo>
                    <a:pt x="2895600" y="786358"/>
                  </a:lnTo>
                  <a:lnTo>
                    <a:pt x="7772400" y="786358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2461132"/>
              <a:ext cx="7772400" cy="914400"/>
            </a:xfrm>
            <a:custGeom>
              <a:avLst/>
              <a:gdLst/>
              <a:ahLst/>
              <a:cxnLst/>
              <a:rect l="l" t="t" r="r" b="b"/>
              <a:pathLst>
                <a:path w="7772400" h="914400">
                  <a:moveTo>
                    <a:pt x="7772400" y="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2895600" y="914400"/>
                  </a:lnTo>
                  <a:lnTo>
                    <a:pt x="7772400" y="91440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7E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3375532"/>
              <a:ext cx="7772400" cy="914400"/>
            </a:xfrm>
            <a:custGeom>
              <a:avLst/>
              <a:gdLst/>
              <a:ahLst/>
              <a:cxnLst/>
              <a:rect l="l" t="t" r="r" b="b"/>
              <a:pathLst>
                <a:path w="7772400" h="914400">
                  <a:moveTo>
                    <a:pt x="7772400" y="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2895600" y="914400"/>
                  </a:lnTo>
                  <a:lnTo>
                    <a:pt x="7772400" y="91440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4289932"/>
              <a:ext cx="7772400" cy="914400"/>
            </a:xfrm>
            <a:custGeom>
              <a:avLst/>
              <a:gdLst/>
              <a:ahLst/>
              <a:cxnLst/>
              <a:rect l="l" t="t" r="r" b="b"/>
              <a:pathLst>
                <a:path w="7772400" h="914400">
                  <a:moveTo>
                    <a:pt x="7772400" y="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2895600" y="914400"/>
                  </a:lnTo>
                  <a:lnTo>
                    <a:pt x="7772400" y="91440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7E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400" y="5204345"/>
              <a:ext cx="7772400" cy="1188720"/>
            </a:xfrm>
            <a:custGeom>
              <a:avLst/>
              <a:gdLst/>
              <a:ahLst/>
              <a:cxnLst/>
              <a:rect l="l" t="t" r="r" b="b"/>
              <a:pathLst>
                <a:path w="7772400" h="1188720">
                  <a:moveTo>
                    <a:pt x="7772400" y="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1188720"/>
                  </a:lnTo>
                  <a:lnTo>
                    <a:pt x="2895600" y="1188720"/>
                  </a:lnTo>
                  <a:lnTo>
                    <a:pt x="7772400" y="118872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0000" y="1212850"/>
              <a:ext cx="0" cy="5186680"/>
            </a:xfrm>
            <a:custGeom>
              <a:avLst/>
              <a:gdLst/>
              <a:ahLst/>
              <a:cxnLst/>
              <a:rect l="l" t="t" r="r" b="b"/>
              <a:pathLst>
                <a:path h="5186680">
                  <a:moveTo>
                    <a:pt x="0" y="0"/>
                  </a:moveTo>
                  <a:lnTo>
                    <a:pt x="0" y="518656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8050" y="1674748"/>
              <a:ext cx="7785100" cy="0"/>
            </a:xfrm>
            <a:custGeom>
              <a:avLst/>
              <a:gdLst/>
              <a:ahLst/>
              <a:cxnLst/>
              <a:rect l="l" t="t" r="r" b="b"/>
              <a:pathLst>
                <a:path w="7785100">
                  <a:moveTo>
                    <a:pt x="0" y="0"/>
                  </a:moveTo>
                  <a:lnTo>
                    <a:pt x="77851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8050" y="1212850"/>
              <a:ext cx="7785100" cy="5186680"/>
            </a:xfrm>
            <a:custGeom>
              <a:avLst/>
              <a:gdLst/>
              <a:ahLst/>
              <a:cxnLst/>
              <a:rect l="l" t="t" r="r" b="b"/>
              <a:pathLst>
                <a:path w="7785100" h="5186680">
                  <a:moveTo>
                    <a:pt x="0" y="1248283"/>
                  </a:moveTo>
                  <a:lnTo>
                    <a:pt x="7785100" y="1248283"/>
                  </a:lnTo>
                </a:path>
                <a:path w="7785100" h="5186680">
                  <a:moveTo>
                    <a:pt x="0" y="2162683"/>
                  </a:moveTo>
                  <a:lnTo>
                    <a:pt x="7785100" y="2162683"/>
                  </a:lnTo>
                </a:path>
                <a:path w="7785100" h="5186680">
                  <a:moveTo>
                    <a:pt x="0" y="3077083"/>
                  </a:moveTo>
                  <a:lnTo>
                    <a:pt x="7785100" y="3077083"/>
                  </a:lnTo>
                </a:path>
                <a:path w="7785100" h="5186680">
                  <a:moveTo>
                    <a:pt x="0" y="3991482"/>
                  </a:moveTo>
                  <a:lnTo>
                    <a:pt x="7785100" y="3991482"/>
                  </a:lnTo>
                </a:path>
                <a:path w="7785100" h="5186680">
                  <a:moveTo>
                    <a:pt x="6350" y="0"/>
                  </a:moveTo>
                  <a:lnTo>
                    <a:pt x="6350" y="5186565"/>
                  </a:lnTo>
                </a:path>
                <a:path w="7785100" h="5186680">
                  <a:moveTo>
                    <a:pt x="7778750" y="0"/>
                  </a:moveTo>
                  <a:lnTo>
                    <a:pt x="7778750" y="5186565"/>
                  </a:lnTo>
                </a:path>
                <a:path w="7785100" h="5186680">
                  <a:moveTo>
                    <a:pt x="0" y="6350"/>
                  </a:moveTo>
                  <a:lnTo>
                    <a:pt x="7785100" y="6350"/>
                  </a:lnTo>
                </a:path>
                <a:path w="7785100" h="5186680">
                  <a:moveTo>
                    <a:pt x="0" y="5180215"/>
                  </a:moveTo>
                  <a:lnTo>
                    <a:pt x="7785100" y="518021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21560" y="1291590"/>
            <a:ext cx="5038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9050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Tên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HTTT	Chức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ă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993444" y="1701749"/>
            <a:ext cx="1485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Hệ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chuyên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9375" y="1700225"/>
            <a:ext cx="45059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Cung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cấp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dịch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vụ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ư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vấn </a:t>
            </a:r>
            <a:r>
              <a:rPr sz="1800" spc="-10" dirty="0">
                <a:latin typeface="Arial"/>
                <a:cs typeface="Arial"/>
              </a:rPr>
              <a:t>chuyên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môn </a:t>
            </a:r>
            <a:r>
              <a:rPr sz="1800" dirty="0">
                <a:latin typeface="Arial"/>
                <a:cs typeface="Arial"/>
              </a:rPr>
              <a:t>và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hoạt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động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nh</a:t>
            </a:r>
            <a:r>
              <a:rPr sz="1800" spc="-10" dirty="0">
                <a:latin typeface="Times New Roman"/>
                <a:cs typeface="Times New Roman"/>
              </a:rPr>
              <a:t>ư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nhà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ư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vấn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444" y="2488819"/>
            <a:ext cx="1901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quản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lý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9375" y="2488819"/>
            <a:ext cx="4454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Hỗ </a:t>
            </a:r>
            <a:r>
              <a:rPr sz="1800" dirty="0">
                <a:latin typeface="Arial"/>
                <a:cs typeface="Arial"/>
              </a:rPr>
              <a:t>trợ </a:t>
            </a:r>
            <a:r>
              <a:rPr sz="1800" spc="-5" dirty="0">
                <a:latin typeface="Arial"/>
                <a:cs typeface="Arial"/>
              </a:rPr>
              <a:t>quá </a:t>
            </a:r>
            <a:r>
              <a:rPr sz="1800" dirty="0">
                <a:latin typeface="Arial"/>
                <a:cs typeface="Arial"/>
              </a:rPr>
              <a:t>trình tạo mới, tổ </a:t>
            </a:r>
            <a:r>
              <a:rPr sz="1800" spc="-5" dirty="0">
                <a:latin typeface="Arial"/>
                <a:cs typeface="Arial"/>
              </a:rPr>
              <a:t>chức </a:t>
            </a:r>
            <a:r>
              <a:rPr sz="1800" dirty="0">
                <a:latin typeface="Arial"/>
                <a:cs typeface="Arial"/>
              </a:rPr>
              <a:t>và </a:t>
            </a:r>
            <a:r>
              <a:rPr sz="1800" spc="-10" dirty="0">
                <a:latin typeface="Arial"/>
                <a:cs typeface="Arial"/>
              </a:rPr>
              <a:t>phân </a:t>
            </a:r>
            <a:r>
              <a:rPr sz="1800" spc="-5" dirty="0">
                <a:latin typeface="Arial"/>
                <a:cs typeface="Arial"/>
              </a:rPr>
              <a:t> phối </a:t>
            </a:r>
            <a:r>
              <a:rPr sz="1800" dirty="0">
                <a:latin typeface="Arial"/>
                <a:cs typeface="Arial"/>
              </a:rPr>
              <a:t>tri </a:t>
            </a:r>
            <a:r>
              <a:rPr sz="1800" spc="-5" dirty="0">
                <a:latin typeface="Arial"/>
                <a:cs typeface="Arial"/>
              </a:rPr>
              <a:t>thức </a:t>
            </a:r>
            <a:r>
              <a:rPr sz="1800" spc="-10" dirty="0">
                <a:latin typeface="Arial"/>
                <a:cs typeface="Arial"/>
              </a:rPr>
              <a:t>nghiệp </a:t>
            </a:r>
            <a:r>
              <a:rPr sz="1800" dirty="0">
                <a:latin typeface="Arial"/>
                <a:cs typeface="Arial"/>
              </a:rPr>
              <a:t>vụ tới các </a:t>
            </a:r>
            <a:r>
              <a:rPr sz="1800" spc="-5" dirty="0">
                <a:latin typeface="Arial"/>
                <a:cs typeface="Arial"/>
              </a:rPr>
              <a:t>thành </a:t>
            </a:r>
            <a:r>
              <a:rPr sz="1800" dirty="0">
                <a:latin typeface="Arial"/>
                <a:cs typeface="Arial"/>
              </a:rPr>
              <a:t>viên và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bộ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phận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trongtổ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chức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444" y="3401948"/>
            <a:ext cx="167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HTTT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chiến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ược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9375" y="3403472"/>
            <a:ext cx="4533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Cung </a:t>
            </a:r>
            <a:r>
              <a:rPr sz="1800" dirty="0">
                <a:latin typeface="Arial"/>
                <a:cs typeface="Arial"/>
              </a:rPr>
              <a:t>cấp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tổ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chức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sản</a:t>
            </a:r>
            <a:r>
              <a:rPr sz="1800" spc="-5" dirty="0">
                <a:latin typeface="Arial"/>
                <a:cs typeface="Arial"/>
              </a:rPr>
              <a:t> phẩm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dịch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vụ </a:t>
            </a:r>
            <a:r>
              <a:rPr sz="1800" spc="-5" dirty="0">
                <a:latin typeface="Arial"/>
                <a:cs typeface="Arial"/>
              </a:rPr>
              <a:t>chiến l</a:t>
            </a:r>
            <a:r>
              <a:rPr sz="1800" spc="-5" dirty="0">
                <a:latin typeface="Times New Roman"/>
                <a:cs typeface="Times New Roman"/>
              </a:rPr>
              <a:t>ược </a:t>
            </a:r>
            <a:r>
              <a:rPr sz="1800" spc="-5" dirty="0">
                <a:latin typeface="Arial"/>
                <a:cs typeface="Arial"/>
              </a:rPr>
              <a:t>giúp </a:t>
            </a:r>
            <a:r>
              <a:rPr sz="1800" dirty="0">
                <a:latin typeface="Arial"/>
                <a:cs typeface="Arial"/>
              </a:rPr>
              <a:t>tổ </a:t>
            </a:r>
            <a:r>
              <a:rPr sz="1800" spc="-5" dirty="0">
                <a:latin typeface="Arial"/>
                <a:cs typeface="Arial"/>
              </a:rPr>
              <a:t>chức </a:t>
            </a:r>
            <a:r>
              <a:rPr sz="1800" dirty="0">
                <a:latin typeface="Times New Roman"/>
                <a:cs typeface="Times New Roman"/>
              </a:rPr>
              <a:t>đạt </a:t>
            </a:r>
            <a:r>
              <a:rPr sz="1800" spc="-5" dirty="0">
                <a:latin typeface="Times New Roman"/>
                <a:cs typeface="Times New Roman"/>
              </a:rPr>
              <a:t>được được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lợi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thế</a:t>
            </a:r>
            <a:r>
              <a:rPr sz="1800" spc="-5" dirty="0">
                <a:latin typeface="Arial"/>
                <a:cs typeface="Arial"/>
              </a:rPr>
              <a:t> cạnh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3444" y="4317568"/>
            <a:ext cx="16598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HTTT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nghiệp </a:t>
            </a:r>
            <a:r>
              <a:rPr sz="1800" dirty="0">
                <a:latin typeface="Arial"/>
                <a:cs typeface="Arial"/>
              </a:rPr>
              <a:t>vụ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89375" y="4316044"/>
            <a:ext cx="463677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Hỗ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trợ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hoạt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động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tác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nghiệp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quản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lý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70"/>
              </a:lnSpc>
              <a:spcBef>
                <a:spcPts val="70"/>
              </a:spcBef>
            </a:pPr>
            <a:r>
              <a:rPr sz="1800" spc="-5" dirty="0">
                <a:latin typeface="Arial"/>
                <a:cs typeface="Arial"/>
              </a:rPr>
              <a:t>trong các lĩnh </a:t>
            </a:r>
            <a:r>
              <a:rPr sz="1800" dirty="0">
                <a:latin typeface="Arial"/>
                <a:cs typeface="Arial"/>
              </a:rPr>
              <a:t>vực </a:t>
            </a:r>
            <a:r>
              <a:rPr sz="1800" spc="-5" dirty="0">
                <a:latin typeface="Arial"/>
                <a:cs typeface="Arial"/>
              </a:rPr>
              <a:t>chức n</a:t>
            </a:r>
            <a:r>
              <a:rPr sz="1800" spc="-5" dirty="0">
                <a:latin typeface="Times New Roman"/>
                <a:cs typeface="Times New Roman"/>
              </a:rPr>
              <a:t>ă</a:t>
            </a:r>
            <a:r>
              <a:rPr sz="1800" spc="-5" dirty="0">
                <a:latin typeface="Arial"/>
                <a:cs typeface="Arial"/>
              </a:rPr>
              <a:t>ng </a:t>
            </a:r>
            <a:r>
              <a:rPr sz="1800" spc="-5" dirty="0">
                <a:latin typeface="Times New Roman"/>
                <a:cs typeface="Times New Roman"/>
              </a:rPr>
              <a:t>đ</a:t>
            </a:r>
            <a:r>
              <a:rPr sz="1800" spc="-5" dirty="0">
                <a:latin typeface="Arial"/>
                <a:cs typeface="Arial"/>
              </a:rPr>
              <a:t>iển hình </a:t>
            </a:r>
            <a:r>
              <a:rPr sz="1800" dirty="0">
                <a:latin typeface="Arial"/>
                <a:cs typeface="Arial"/>
              </a:rPr>
              <a:t>của tổ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chức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3444" y="5232653"/>
            <a:ext cx="150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HTTT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tích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hợp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9375" y="5232653"/>
            <a:ext cx="47059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Tích </a:t>
            </a:r>
            <a:r>
              <a:rPr sz="1800" spc="-5" dirty="0">
                <a:latin typeface="Arial"/>
                <a:cs typeface="Arial"/>
              </a:rPr>
              <a:t>hợp </a:t>
            </a:r>
            <a:r>
              <a:rPr sz="1800" spc="-10" dirty="0">
                <a:latin typeface="Arial"/>
                <a:cs typeface="Arial"/>
              </a:rPr>
              <a:t>nhiều </a:t>
            </a:r>
            <a:r>
              <a:rPr sz="1800" dirty="0">
                <a:latin typeface="Arial"/>
                <a:cs typeface="Arial"/>
              </a:rPr>
              <a:t>vai trò </a:t>
            </a:r>
            <a:r>
              <a:rPr sz="1800" spc="-5" dirty="0">
                <a:latin typeface="Arial"/>
                <a:cs typeface="Arial"/>
              </a:rPr>
              <a:t>khác </a:t>
            </a:r>
            <a:r>
              <a:rPr sz="1800" spc="-10" dirty="0">
                <a:latin typeface="Arial"/>
                <a:cs typeface="Arial"/>
              </a:rPr>
              <a:t>nhau </a:t>
            </a:r>
            <a:r>
              <a:rPr sz="1800" spc="-5" dirty="0">
                <a:latin typeface="Arial"/>
                <a:cs typeface="Arial"/>
              </a:rPr>
              <a:t>trong HT </a:t>
            </a:r>
            <a:r>
              <a:rPr sz="1800" dirty="0">
                <a:latin typeface="Arial"/>
                <a:cs typeface="Arial"/>
              </a:rPr>
              <a:t>và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ă</a:t>
            </a:r>
            <a:r>
              <a:rPr sz="1800" spc="-5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cấp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TT,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hỗ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trợ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quyết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định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ở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nhiều</a:t>
            </a:r>
            <a:r>
              <a:rPr sz="1800" dirty="0">
                <a:latin typeface="Arial"/>
                <a:cs typeface="Arial"/>
              </a:rPr>
              <a:t> mức </a:t>
            </a:r>
            <a:r>
              <a:rPr sz="1800" spc="-5" dirty="0">
                <a:latin typeface="Arial"/>
                <a:cs typeface="Arial"/>
              </a:rPr>
              <a:t>quản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lý khác nhau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trong</a:t>
            </a:r>
            <a:r>
              <a:rPr sz="1800" spc="-10" dirty="0">
                <a:latin typeface="Arial"/>
                <a:cs typeface="Arial"/>
              </a:rPr>
              <a:t> nhiều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lĩnh</a:t>
            </a:r>
            <a:r>
              <a:rPr sz="1800" dirty="0">
                <a:latin typeface="Arial"/>
                <a:cs typeface="Arial"/>
              </a:rPr>
              <a:t> vực </a:t>
            </a:r>
            <a:r>
              <a:rPr sz="1800" spc="-5" dirty="0">
                <a:latin typeface="Arial"/>
                <a:cs typeface="Arial"/>
              </a:rPr>
              <a:t>khác </a:t>
            </a:r>
            <a:r>
              <a:rPr sz="1800" spc="-10" dirty="0">
                <a:latin typeface="Arial"/>
                <a:cs typeface="Arial"/>
              </a:rPr>
              <a:t>nhau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20059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Nội</a:t>
            </a:r>
            <a:r>
              <a:rPr sz="3600" spc="-95" dirty="0"/>
              <a:t> </a:t>
            </a:r>
            <a:r>
              <a:rPr sz="3600" dirty="0"/>
              <a:t>dung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46304" y="1484375"/>
            <a:ext cx="8540750" cy="5183505"/>
            <a:chOff x="146304" y="1484375"/>
            <a:chExt cx="8540750" cy="5183505"/>
          </a:xfrm>
        </p:grpSpPr>
        <p:sp>
          <p:nvSpPr>
            <p:cNvPr id="5" name="object 5"/>
            <p:cNvSpPr/>
            <p:nvPr/>
          </p:nvSpPr>
          <p:spPr>
            <a:xfrm>
              <a:off x="14630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1484375"/>
              <a:ext cx="7772400" cy="820419"/>
            </a:xfrm>
            <a:custGeom>
              <a:avLst/>
              <a:gdLst/>
              <a:ahLst/>
              <a:cxnLst/>
              <a:rect l="l" t="t" r="r" b="b"/>
              <a:pathLst>
                <a:path w="7772400" h="820419">
                  <a:moveTo>
                    <a:pt x="7635748" y="0"/>
                  </a:moveTo>
                  <a:lnTo>
                    <a:pt x="136652" y="0"/>
                  </a:lnTo>
                  <a:lnTo>
                    <a:pt x="93462" y="6969"/>
                  </a:lnTo>
                  <a:lnTo>
                    <a:pt x="55950" y="26375"/>
                  </a:lnTo>
                  <a:lnTo>
                    <a:pt x="26368" y="55961"/>
                  </a:lnTo>
                  <a:lnTo>
                    <a:pt x="6967" y="93472"/>
                  </a:lnTo>
                  <a:lnTo>
                    <a:pt x="0" y="136651"/>
                  </a:lnTo>
                  <a:lnTo>
                    <a:pt x="0" y="683260"/>
                  </a:lnTo>
                  <a:lnTo>
                    <a:pt x="6967" y="726440"/>
                  </a:lnTo>
                  <a:lnTo>
                    <a:pt x="26368" y="763950"/>
                  </a:lnTo>
                  <a:lnTo>
                    <a:pt x="55950" y="793536"/>
                  </a:lnTo>
                  <a:lnTo>
                    <a:pt x="93462" y="812942"/>
                  </a:lnTo>
                  <a:lnTo>
                    <a:pt x="136652" y="819912"/>
                  </a:lnTo>
                  <a:lnTo>
                    <a:pt x="7635748" y="819912"/>
                  </a:lnTo>
                  <a:lnTo>
                    <a:pt x="7678927" y="812942"/>
                  </a:lnTo>
                  <a:lnTo>
                    <a:pt x="7716438" y="793536"/>
                  </a:lnTo>
                  <a:lnTo>
                    <a:pt x="7746024" y="763950"/>
                  </a:lnTo>
                  <a:lnTo>
                    <a:pt x="7765430" y="726439"/>
                  </a:lnTo>
                  <a:lnTo>
                    <a:pt x="7772400" y="683260"/>
                  </a:lnTo>
                  <a:lnTo>
                    <a:pt x="7772400" y="136651"/>
                  </a:lnTo>
                  <a:lnTo>
                    <a:pt x="7765430" y="93471"/>
                  </a:lnTo>
                  <a:lnTo>
                    <a:pt x="7746024" y="55961"/>
                  </a:lnTo>
                  <a:lnTo>
                    <a:pt x="7716438" y="26375"/>
                  </a:lnTo>
                  <a:lnTo>
                    <a:pt x="7678928" y="6969"/>
                  </a:lnTo>
                  <a:lnTo>
                    <a:pt x="7635748" y="0"/>
                  </a:lnTo>
                  <a:close/>
                </a:path>
              </a:pathLst>
            </a:custGeom>
            <a:solidFill>
              <a:srgbClr val="8B2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2404872"/>
              <a:ext cx="7772400" cy="818515"/>
            </a:xfrm>
            <a:custGeom>
              <a:avLst/>
              <a:gdLst/>
              <a:ahLst/>
              <a:cxnLst/>
              <a:rect l="l" t="t" r="r" b="b"/>
              <a:pathLst>
                <a:path w="7772400" h="818514">
                  <a:moveTo>
                    <a:pt x="7636002" y="0"/>
                  </a:moveTo>
                  <a:lnTo>
                    <a:pt x="136397" y="0"/>
                  </a:lnTo>
                  <a:lnTo>
                    <a:pt x="93288" y="6955"/>
                  </a:lnTo>
                  <a:lnTo>
                    <a:pt x="55846" y="26322"/>
                  </a:lnTo>
                  <a:lnTo>
                    <a:pt x="26318" y="55851"/>
                  </a:lnTo>
                  <a:lnTo>
                    <a:pt x="6954" y="93293"/>
                  </a:lnTo>
                  <a:lnTo>
                    <a:pt x="0" y="136398"/>
                  </a:lnTo>
                  <a:lnTo>
                    <a:pt x="0" y="681989"/>
                  </a:lnTo>
                  <a:lnTo>
                    <a:pt x="6954" y="725094"/>
                  </a:lnTo>
                  <a:lnTo>
                    <a:pt x="26318" y="762536"/>
                  </a:lnTo>
                  <a:lnTo>
                    <a:pt x="55846" y="792065"/>
                  </a:lnTo>
                  <a:lnTo>
                    <a:pt x="93288" y="811432"/>
                  </a:lnTo>
                  <a:lnTo>
                    <a:pt x="136397" y="818388"/>
                  </a:lnTo>
                  <a:lnTo>
                    <a:pt x="7636002" y="818388"/>
                  </a:lnTo>
                  <a:lnTo>
                    <a:pt x="7679106" y="811432"/>
                  </a:lnTo>
                  <a:lnTo>
                    <a:pt x="7716548" y="792065"/>
                  </a:lnTo>
                  <a:lnTo>
                    <a:pt x="7746077" y="762536"/>
                  </a:lnTo>
                  <a:lnTo>
                    <a:pt x="7765444" y="725094"/>
                  </a:lnTo>
                  <a:lnTo>
                    <a:pt x="7772400" y="681989"/>
                  </a:lnTo>
                  <a:lnTo>
                    <a:pt x="7772400" y="136398"/>
                  </a:lnTo>
                  <a:lnTo>
                    <a:pt x="7765444" y="93293"/>
                  </a:lnTo>
                  <a:lnTo>
                    <a:pt x="7746077" y="55851"/>
                  </a:lnTo>
                  <a:lnTo>
                    <a:pt x="7716548" y="26322"/>
                  </a:lnTo>
                  <a:lnTo>
                    <a:pt x="7679106" y="6955"/>
                  </a:lnTo>
                  <a:lnTo>
                    <a:pt x="7636002" y="0"/>
                  </a:lnTo>
                  <a:close/>
                </a:path>
              </a:pathLst>
            </a:custGeom>
            <a:solidFill>
              <a:srgbClr val="A639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3323843"/>
              <a:ext cx="7772400" cy="820419"/>
            </a:xfrm>
            <a:custGeom>
              <a:avLst/>
              <a:gdLst/>
              <a:ahLst/>
              <a:cxnLst/>
              <a:rect l="l" t="t" r="r" b="b"/>
              <a:pathLst>
                <a:path w="7772400" h="820420">
                  <a:moveTo>
                    <a:pt x="7635748" y="0"/>
                  </a:moveTo>
                  <a:lnTo>
                    <a:pt x="136652" y="0"/>
                  </a:lnTo>
                  <a:lnTo>
                    <a:pt x="93462" y="6969"/>
                  </a:lnTo>
                  <a:lnTo>
                    <a:pt x="55950" y="26375"/>
                  </a:lnTo>
                  <a:lnTo>
                    <a:pt x="26368" y="55961"/>
                  </a:lnTo>
                  <a:lnTo>
                    <a:pt x="6967" y="93472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7" y="726439"/>
                  </a:lnTo>
                  <a:lnTo>
                    <a:pt x="26368" y="763950"/>
                  </a:lnTo>
                  <a:lnTo>
                    <a:pt x="55950" y="793536"/>
                  </a:lnTo>
                  <a:lnTo>
                    <a:pt x="93462" y="812942"/>
                  </a:lnTo>
                  <a:lnTo>
                    <a:pt x="136652" y="819911"/>
                  </a:lnTo>
                  <a:lnTo>
                    <a:pt x="7635748" y="819911"/>
                  </a:lnTo>
                  <a:lnTo>
                    <a:pt x="7678927" y="812942"/>
                  </a:lnTo>
                  <a:lnTo>
                    <a:pt x="7716438" y="793536"/>
                  </a:lnTo>
                  <a:lnTo>
                    <a:pt x="7746024" y="763950"/>
                  </a:lnTo>
                  <a:lnTo>
                    <a:pt x="7765430" y="726439"/>
                  </a:lnTo>
                  <a:lnTo>
                    <a:pt x="7772400" y="683259"/>
                  </a:lnTo>
                  <a:lnTo>
                    <a:pt x="7772400" y="136651"/>
                  </a:lnTo>
                  <a:lnTo>
                    <a:pt x="7765430" y="93471"/>
                  </a:lnTo>
                  <a:lnTo>
                    <a:pt x="7746024" y="55961"/>
                  </a:lnTo>
                  <a:lnTo>
                    <a:pt x="7716438" y="26375"/>
                  </a:lnTo>
                  <a:lnTo>
                    <a:pt x="7678928" y="6969"/>
                  </a:lnTo>
                  <a:lnTo>
                    <a:pt x="7635748" y="0"/>
                  </a:lnTo>
                  <a:close/>
                </a:path>
              </a:pathLst>
            </a:custGeom>
            <a:solidFill>
              <a:srgbClr val="BA4E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4244340"/>
              <a:ext cx="7772400" cy="818515"/>
            </a:xfrm>
            <a:custGeom>
              <a:avLst/>
              <a:gdLst/>
              <a:ahLst/>
              <a:cxnLst/>
              <a:rect l="l" t="t" r="r" b="b"/>
              <a:pathLst>
                <a:path w="7772400" h="818514">
                  <a:moveTo>
                    <a:pt x="7636002" y="0"/>
                  </a:moveTo>
                  <a:lnTo>
                    <a:pt x="136397" y="0"/>
                  </a:lnTo>
                  <a:lnTo>
                    <a:pt x="93288" y="6955"/>
                  </a:lnTo>
                  <a:lnTo>
                    <a:pt x="55846" y="26322"/>
                  </a:lnTo>
                  <a:lnTo>
                    <a:pt x="26318" y="55851"/>
                  </a:lnTo>
                  <a:lnTo>
                    <a:pt x="6954" y="93293"/>
                  </a:lnTo>
                  <a:lnTo>
                    <a:pt x="0" y="136398"/>
                  </a:lnTo>
                  <a:lnTo>
                    <a:pt x="0" y="681990"/>
                  </a:lnTo>
                  <a:lnTo>
                    <a:pt x="6954" y="725094"/>
                  </a:lnTo>
                  <a:lnTo>
                    <a:pt x="26318" y="762536"/>
                  </a:lnTo>
                  <a:lnTo>
                    <a:pt x="55846" y="792065"/>
                  </a:lnTo>
                  <a:lnTo>
                    <a:pt x="93288" y="811432"/>
                  </a:lnTo>
                  <a:lnTo>
                    <a:pt x="136397" y="818388"/>
                  </a:lnTo>
                  <a:lnTo>
                    <a:pt x="7636002" y="818388"/>
                  </a:lnTo>
                  <a:lnTo>
                    <a:pt x="7679106" y="811432"/>
                  </a:lnTo>
                  <a:lnTo>
                    <a:pt x="7716548" y="792065"/>
                  </a:lnTo>
                  <a:lnTo>
                    <a:pt x="7746077" y="762536"/>
                  </a:lnTo>
                  <a:lnTo>
                    <a:pt x="7765444" y="725094"/>
                  </a:lnTo>
                  <a:lnTo>
                    <a:pt x="7772400" y="681990"/>
                  </a:lnTo>
                  <a:lnTo>
                    <a:pt x="7772400" y="136398"/>
                  </a:lnTo>
                  <a:lnTo>
                    <a:pt x="7765444" y="93293"/>
                  </a:lnTo>
                  <a:lnTo>
                    <a:pt x="7746077" y="55851"/>
                  </a:lnTo>
                  <a:lnTo>
                    <a:pt x="7716548" y="26322"/>
                  </a:lnTo>
                  <a:lnTo>
                    <a:pt x="7679106" y="6955"/>
                  </a:lnTo>
                  <a:lnTo>
                    <a:pt x="7636002" y="0"/>
                  </a:lnTo>
                  <a:close/>
                </a:path>
              </a:pathLst>
            </a:custGeom>
            <a:solidFill>
              <a:srgbClr val="BA7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400" y="5163311"/>
              <a:ext cx="7772400" cy="820419"/>
            </a:xfrm>
            <a:custGeom>
              <a:avLst/>
              <a:gdLst/>
              <a:ahLst/>
              <a:cxnLst/>
              <a:rect l="l" t="t" r="r" b="b"/>
              <a:pathLst>
                <a:path w="7772400" h="820420">
                  <a:moveTo>
                    <a:pt x="7635748" y="0"/>
                  </a:moveTo>
                  <a:lnTo>
                    <a:pt x="136652" y="0"/>
                  </a:lnTo>
                  <a:lnTo>
                    <a:pt x="93462" y="6969"/>
                  </a:lnTo>
                  <a:lnTo>
                    <a:pt x="55950" y="26375"/>
                  </a:lnTo>
                  <a:lnTo>
                    <a:pt x="26368" y="55961"/>
                  </a:lnTo>
                  <a:lnTo>
                    <a:pt x="6967" y="93471"/>
                  </a:lnTo>
                  <a:lnTo>
                    <a:pt x="0" y="136651"/>
                  </a:lnTo>
                  <a:lnTo>
                    <a:pt x="0" y="683260"/>
                  </a:lnTo>
                  <a:lnTo>
                    <a:pt x="6967" y="726449"/>
                  </a:lnTo>
                  <a:lnTo>
                    <a:pt x="26368" y="763961"/>
                  </a:lnTo>
                  <a:lnTo>
                    <a:pt x="55950" y="793543"/>
                  </a:lnTo>
                  <a:lnTo>
                    <a:pt x="93462" y="812944"/>
                  </a:lnTo>
                  <a:lnTo>
                    <a:pt x="136652" y="819912"/>
                  </a:lnTo>
                  <a:lnTo>
                    <a:pt x="7635748" y="819912"/>
                  </a:lnTo>
                  <a:lnTo>
                    <a:pt x="7678927" y="812944"/>
                  </a:lnTo>
                  <a:lnTo>
                    <a:pt x="7716438" y="793543"/>
                  </a:lnTo>
                  <a:lnTo>
                    <a:pt x="7746024" y="763961"/>
                  </a:lnTo>
                  <a:lnTo>
                    <a:pt x="7765430" y="726449"/>
                  </a:lnTo>
                  <a:lnTo>
                    <a:pt x="7772400" y="683260"/>
                  </a:lnTo>
                  <a:lnTo>
                    <a:pt x="7772400" y="136651"/>
                  </a:lnTo>
                  <a:lnTo>
                    <a:pt x="7765430" y="93471"/>
                  </a:lnTo>
                  <a:lnTo>
                    <a:pt x="7746024" y="55961"/>
                  </a:lnTo>
                  <a:lnTo>
                    <a:pt x="7716438" y="26375"/>
                  </a:lnTo>
                  <a:lnTo>
                    <a:pt x="7678928" y="6969"/>
                  </a:lnTo>
                  <a:lnTo>
                    <a:pt x="7635748" y="0"/>
                  </a:lnTo>
                  <a:close/>
                </a:path>
              </a:pathLst>
            </a:custGeom>
            <a:solidFill>
              <a:srgbClr val="C099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5131" y="1572895"/>
            <a:ext cx="6833870" cy="4239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thiệu HTTT</a:t>
            </a:r>
            <a:r>
              <a:rPr sz="35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dựa </a:t>
            </a: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trên</a:t>
            </a: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máy tính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Các</a:t>
            </a:r>
            <a:r>
              <a:rPr sz="35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mô</a:t>
            </a:r>
            <a:r>
              <a:rPr sz="35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hình</a:t>
            </a:r>
            <a:r>
              <a:rPr sz="35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biểu diễn</a:t>
            </a:r>
            <a:r>
              <a:rPr sz="35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HTTT</a:t>
            </a:r>
            <a:endParaRPr sz="3500">
              <a:latin typeface="Arial"/>
              <a:cs typeface="Arial"/>
            </a:endParaRPr>
          </a:p>
          <a:p>
            <a:pPr marL="12700" marR="74295">
              <a:lnSpc>
                <a:spcPct val="172500"/>
              </a:lnSpc>
            </a:pPr>
            <a:r>
              <a:rPr sz="35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Phân</a:t>
            </a:r>
            <a:r>
              <a:rPr sz="35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loại</a:t>
            </a:r>
            <a:r>
              <a:rPr sz="35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HTTT</a:t>
            </a:r>
            <a:r>
              <a:rPr sz="3500" u="sng" spc="-7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dựa</a:t>
            </a:r>
            <a:r>
              <a:rPr sz="35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trên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máy</a:t>
            </a:r>
            <a:r>
              <a:rPr sz="35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tính </a:t>
            </a:r>
            <a:r>
              <a:rPr sz="3500" spc="-955" dirty="0">
                <a:solidFill>
                  <a:srgbClr val="CC9900"/>
                </a:solidFill>
                <a:latin typeface="Arial"/>
                <a:cs typeface="Arial"/>
              </a:rPr>
              <a:t> </a:t>
            </a:r>
            <a:r>
              <a:rPr sz="35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Vai </a:t>
            </a:r>
            <a:r>
              <a:rPr sz="35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trò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HTTTQL </a:t>
            </a:r>
            <a:r>
              <a:rPr sz="35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trong tổ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chức </a:t>
            </a:r>
            <a:r>
              <a:rPr sz="3500" dirty="0">
                <a:solidFill>
                  <a:srgbClr val="CC9900"/>
                </a:solidFill>
                <a:latin typeface="Arial"/>
                <a:cs typeface="Arial"/>
              </a:rPr>
              <a:t>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Hiệu</a:t>
            </a:r>
            <a:r>
              <a:rPr sz="3500" u="sng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quả </a:t>
            </a:r>
            <a:r>
              <a:rPr sz="35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kinh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tế của</a:t>
            </a:r>
            <a:r>
              <a:rPr sz="35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5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HTTTQL</a:t>
            </a:r>
            <a:endParaRPr sz="3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Phân</a:t>
            </a:r>
            <a:r>
              <a:rPr spc="-30" dirty="0"/>
              <a:t> </a:t>
            </a:r>
            <a:r>
              <a:rPr spc="-5" dirty="0"/>
              <a:t>loại</a:t>
            </a:r>
            <a:r>
              <a:rPr spc="-30" dirty="0"/>
              <a:t> </a:t>
            </a:r>
            <a:r>
              <a:rPr dirty="0"/>
              <a:t>HTTT</a:t>
            </a:r>
            <a:r>
              <a:rPr spc="-45" dirty="0"/>
              <a:t> </a:t>
            </a:r>
            <a:r>
              <a:rPr dirty="0"/>
              <a:t>theo</a:t>
            </a:r>
            <a:r>
              <a:rPr spc="-40" dirty="0"/>
              <a:t> </a:t>
            </a:r>
            <a:r>
              <a:rPr dirty="0"/>
              <a:t>lĩnh</a:t>
            </a:r>
            <a:r>
              <a:rPr spc="-25" dirty="0"/>
              <a:t> </a:t>
            </a:r>
            <a:r>
              <a:rPr spc="-5" dirty="0"/>
              <a:t>vực</a:t>
            </a:r>
            <a:r>
              <a:rPr spc="-35" dirty="0"/>
              <a:t> </a:t>
            </a:r>
            <a:r>
              <a:rPr spc="-5" dirty="0"/>
              <a:t>chức </a:t>
            </a:r>
            <a:r>
              <a:rPr spc="-875" dirty="0"/>
              <a:t> </a:t>
            </a:r>
            <a:r>
              <a:rPr spc="-5" dirty="0"/>
              <a:t>năng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6304" y="6166103"/>
            <a:ext cx="7404100" cy="501650"/>
            <a:chOff x="146304" y="6166103"/>
            <a:chExt cx="7404100" cy="501650"/>
          </a:xfrm>
        </p:grpSpPr>
        <p:sp>
          <p:nvSpPr>
            <p:cNvPr id="5" name="object 5"/>
            <p:cNvSpPr/>
            <p:nvPr/>
          </p:nvSpPr>
          <p:spPr>
            <a:xfrm>
              <a:off x="146304" y="6172199"/>
              <a:ext cx="7397750" cy="495300"/>
            </a:xfrm>
            <a:custGeom>
              <a:avLst/>
              <a:gdLst/>
              <a:ahLst/>
              <a:cxnLst/>
              <a:rect l="l" t="t" r="r" b="b"/>
              <a:pathLst>
                <a:path w="7397750" h="495300">
                  <a:moveTo>
                    <a:pt x="457200" y="266700"/>
                  </a:moveTo>
                  <a:lnTo>
                    <a:pt x="452551" y="220637"/>
                  </a:lnTo>
                  <a:lnTo>
                    <a:pt x="439229" y="177723"/>
                  </a:lnTo>
                  <a:lnTo>
                    <a:pt x="418147" y="138899"/>
                  </a:lnTo>
                  <a:lnTo>
                    <a:pt x="390232" y="105067"/>
                  </a:lnTo>
                  <a:lnTo>
                    <a:pt x="356400" y="77152"/>
                  </a:lnTo>
                  <a:lnTo>
                    <a:pt x="317576" y="56070"/>
                  </a:lnTo>
                  <a:lnTo>
                    <a:pt x="274662" y="42748"/>
                  </a:lnTo>
                  <a:lnTo>
                    <a:pt x="228600" y="38100"/>
                  </a:lnTo>
                  <a:lnTo>
                    <a:pt x="182524" y="42748"/>
                  </a:lnTo>
                  <a:lnTo>
                    <a:pt x="139611" y="56070"/>
                  </a:lnTo>
                  <a:lnTo>
                    <a:pt x="100787" y="77152"/>
                  </a:lnTo>
                  <a:lnTo>
                    <a:pt x="66954" y="105067"/>
                  </a:lnTo>
                  <a:lnTo>
                    <a:pt x="39039" y="138899"/>
                  </a:lnTo>
                  <a:lnTo>
                    <a:pt x="17957" y="177723"/>
                  </a:lnTo>
                  <a:lnTo>
                    <a:pt x="4635" y="220637"/>
                  </a:lnTo>
                  <a:lnTo>
                    <a:pt x="0" y="266700"/>
                  </a:lnTo>
                  <a:lnTo>
                    <a:pt x="4635" y="312775"/>
                  </a:lnTo>
                  <a:lnTo>
                    <a:pt x="17957" y="355688"/>
                  </a:lnTo>
                  <a:lnTo>
                    <a:pt x="39039" y="394512"/>
                  </a:lnTo>
                  <a:lnTo>
                    <a:pt x="66954" y="428345"/>
                  </a:lnTo>
                  <a:lnTo>
                    <a:pt x="100787" y="456260"/>
                  </a:lnTo>
                  <a:lnTo>
                    <a:pt x="139611" y="477342"/>
                  </a:lnTo>
                  <a:lnTo>
                    <a:pt x="182524" y="490664"/>
                  </a:lnTo>
                  <a:lnTo>
                    <a:pt x="228600" y="495300"/>
                  </a:lnTo>
                  <a:lnTo>
                    <a:pt x="274662" y="490664"/>
                  </a:lnTo>
                  <a:lnTo>
                    <a:pt x="317576" y="477342"/>
                  </a:lnTo>
                  <a:lnTo>
                    <a:pt x="356400" y="456260"/>
                  </a:lnTo>
                  <a:lnTo>
                    <a:pt x="390232" y="428345"/>
                  </a:lnTo>
                  <a:lnTo>
                    <a:pt x="418147" y="394512"/>
                  </a:lnTo>
                  <a:lnTo>
                    <a:pt x="439229" y="355688"/>
                  </a:lnTo>
                  <a:lnTo>
                    <a:pt x="452551" y="312775"/>
                  </a:lnTo>
                  <a:lnTo>
                    <a:pt x="457200" y="266700"/>
                  </a:lnTo>
                  <a:close/>
                </a:path>
                <a:path w="7397750" h="495300">
                  <a:moveTo>
                    <a:pt x="7397496" y="0"/>
                  </a:moveTo>
                  <a:lnTo>
                    <a:pt x="7340346" y="0"/>
                  </a:lnTo>
                  <a:lnTo>
                    <a:pt x="7340346" y="142875"/>
                  </a:lnTo>
                  <a:lnTo>
                    <a:pt x="7297420" y="142875"/>
                  </a:lnTo>
                  <a:lnTo>
                    <a:pt x="7297420" y="271462"/>
                  </a:lnTo>
                  <a:lnTo>
                    <a:pt x="7287311" y="321525"/>
                  </a:lnTo>
                  <a:lnTo>
                    <a:pt x="7259777" y="362394"/>
                  </a:lnTo>
                  <a:lnTo>
                    <a:pt x="7218921" y="389953"/>
                  </a:lnTo>
                  <a:lnTo>
                    <a:pt x="7168896" y="400050"/>
                  </a:lnTo>
                  <a:lnTo>
                    <a:pt x="7125970" y="400050"/>
                  </a:lnTo>
                  <a:lnTo>
                    <a:pt x="7075932" y="389953"/>
                  </a:lnTo>
                  <a:lnTo>
                    <a:pt x="7035076" y="362394"/>
                  </a:lnTo>
                  <a:lnTo>
                    <a:pt x="7007542" y="321525"/>
                  </a:lnTo>
                  <a:lnTo>
                    <a:pt x="6997446" y="271462"/>
                  </a:lnTo>
                  <a:lnTo>
                    <a:pt x="6997446" y="142875"/>
                  </a:lnTo>
                  <a:lnTo>
                    <a:pt x="7083171" y="142875"/>
                  </a:lnTo>
                  <a:lnTo>
                    <a:pt x="7083171" y="271462"/>
                  </a:lnTo>
                  <a:lnTo>
                    <a:pt x="7086536" y="288150"/>
                  </a:lnTo>
                  <a:lnTo>
                    <a:pt x="7095706" y="301777"/>
                  </a:lnTo>
                  <a:lnTo>
                    <a:pt x="7109307" y="310959"/>
                  </a:lnTo>
                  <a:lnTo>
                    <a:pt x="7125970" y="314325"/>
                  </a:lnTo>
                  <a:lnTo>
                    <a:pt x="7168896" y="314325"/>
                  </a:lnTo>
                  <a:lnTo>
                    <a:pt x="7185546" y="310959"/>
                  </a:lnTo>
                  <a:lnTo>
                    <a:pt x="7199147" y="301777"/>
                  </a:lnTo>
                  <a:lnTo>
                    <a:pt x="7208329" y="288150"/>
                  </a:lnTo>
                  <a:lnTo>
                    <a:pt x="7211695" y="271462"/>
                  </a:lnTo>
                  <a:lnTo>
                    <a:pt x="7211695" y="142875"/>
                  </a:lnTo>
                  <a:lnTo>
                    <a:pt x="7168896" y="142875"/>
                  </a:lnTo>
                  <a:lnTo>
                    <a:pt x="7254621" y="57150"/>
                  </a:lnTo>
                  <a:lnTo>
                    <a:pt x="7340346" y="142875"/>
                  </a:lnTo>
                  <a:lnTo>
                    <a:pt x="7340346" y="0"/>
                  </a:lnTo>
                  <a:lnTo>
                    <a:pt x="6940296" y="0"/>
                  </a:lnTo>
                  <a:lnTo>
                    <a:pt x="6940296" y="457200"/>
                  </a:lnTo>
                  <a:lnTo>
                    <a:pt x="7397496" y="457200"/>
                  </a:lnTo>
                  <a:lnTo>
                    <a:pt x="7397496" y="400050"/>
                  </a:lnTo>
                  <a:lnTo>
                    <a:pt x="7397496" y="57150"/>
                  </a:lnTo>
                  <a:lnTo>
                    <a:pt x="739749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43749" y="62293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57175" y="0"/>
                  </a:moveTo>
                  <a:lnTo>
                    <a:pt x="171450" y="85725"/>
                  </a:lnTo>
                  <a:lnTo>
                    <a:pt x="214249" y="85725"/>
                  </a:lnTo>
                  <a:lnTo>
                    <a:pt x="214249" y="214312"/>
                  </a:lnTo>
                  <a:lnTo>
                    <a:pt x="210883" y="230996"/>
                  </a:lnTo>
                  <a:lnTo>
                    <a:pt x="201707" y="244621"/>
                  </a:lnTo>
                  <a:lnTo>
                    <a:pt x="188102" y="253806"/>
                  </a:lnTo>
                  <a:lnTo>
                    <a:pt x="171450" y="257175"/>
                  </a:lnTo>
                  <a:lnTo>
                    <a:pt x="128524" y="257175"/>
                  </a:lnTo>
                  <a:lnTo>
                    <a:pt x="111871" y="253806"/>
                  </a:lnTo>
                  <a:lnTo>
                    <a:pt x="98266" y="244621"/>
                  </a:lnTo>
                  <a:lnTo>
                    <a:pt x="89090" y="230996"/>
                  </a:lnTo>
                  <a:lnTo>
                    <a:pt x="85725" y="214312"/>
                  </a:lnTo>
                  <a:lnTo>
                    <a:pt x="85725" y="85725"/>
                  </a:lnTo>
                  <a:lnTo>
                    <a:pt x="0" y="85725"/>
                  </a:lnTo>
                  <a:lnTo>
                    <a:pt x="0" y="214312"/>
                  </a:lnTo>
                  <a:lnTo>
                    <a:pt x="10098" y="264365"/>
                  </a:lnTo>
                  <a:lnTo>
                    <a:pt x="37639" y="305238"/>
                  </a:lnTo>
                  <a:lnTo>
                    <a:pt x="78491" y="332795"/>
                  </a:lnTo>
                  <a:lnTo>
                    <a:pt x="128524" y="342900"/>
                  </a:lnTo>
                  <a:lnTo>
                    <a:pt x="171450" y="342900"/>
                  </a:lnTo>
                  <a:lnTo>
                    <a:pt x="221482" y="332795"/>
                  </a:lnTo>
                  <a:lnTo>
                    <a:pt x="262334" y="305238"/>
                  </a:lnTo>
                  <a:lnTo>
                    <a:pt x="289875" y="264365"/>
                  </a:lnTo>
                  <a:lnTo>
                    <a:pt x="299974" y="214312"/>
                  </a:lnTo>
                  <a:lnTo>
                    <a:pt x="299974" y="85725"/>
                  </a:lnTo>
                  <a:lnTo>
                    <a:pt x="342900" y="85725"/>
                  </a:lnTo>
                  <a:lnTo>
                    <a:pt x="257175" y="0"/>
                  </a:lnTo>
                  <a:close/>
                </a:path>
              </a:pathLst>
            </a:custGeom>
            <a:solidFill>
              <a:srgbClr val="7E2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6599" y="6172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00050" y="142875"/>
                  </a:moveTo>
                  <a:lnTo>
                    <a:pt x="357124" y="142875"/>
                  </a:lnTo>
                  <a:lnTo>
                    <a:pt x="357124" y="271462"/>
                  </a:lnTo>
                  <a:lnTo>
                    <a:pt x="347025" y="321515"/>
                  </a:lnTo>
                  <a:lnTo>
                    <a:pt x="319484" y="362388"/>
                  </a:lnTo>
                  <a:lnTo>
                    <a:pt x="278632" y="389945"/>
                  </a:lnTo>
                  <a:lnTo>
                    <a:pt x="228600" y="400050"/>
                  </a:lnTo>
                  <a:lnTo>
                    <a:pt x="185674" y="400050"/>
                  </a:lnTo>
                  <a:lnTo>
                    <a:pt x="135641" y="389945"/>
                  </a:lnTo>
                  <a:lnTo>
                    <a:pt x="94789" y="362388"/>
                  </a:lnTo>
                  <a:lnTo>
                    <a:pt x="67248" y="321515"/>
                  </a:lnTo>
                  <a:lnTo>
                    <a:pt x="57150" y="271462"/>
                  </a:lnTo>
                  <a:lnTo>
                    <a:pt x="57150" y="142875"/>
                  </a:lnTo>
                  <a:lnTo>
                    <a:pt x="142875" y="142875"/>
                  </a:lnTo>
                  <a:lnTo>
                    <a:pt x="142875" y="271462"/>
                  </a:lnTo>
                  <a:lnTo>
                    <a:pt x="146240" y="288146"/>
                  </a:lnTo>
                  <a:lnTo>
                    <a:pt x="155416" y="301771"/>
                  </a:lnTo>
                  <a:lnTo>
                    <a:pt x="169021" y="310956"/>
                  </a:lnTo>
                  <a:lnTo>
                    <a:pt x="185674" y="314325"/>
                  </a:lnTo>
                  <a:lnTo>
                    <a:pt x="228600" y="314325"/>
                  </a:lnTo>
                  <a:lnTo>
                    <a:pt x="245252" y="310956"/>
                  </a:lnTo>
                  <a:lnTo>
                    <a:pt x="258857" y="301771"/>
                  </a:lnTo>
                  <a:lnTo>
                    <a:pt x="268033" y="288146"/>
                  </a:lnTo>
                  <a:lnTo>
                    <a:pt x="271399" y="271462"/>
                  </a:lnTo>
                  <a:lnTo>
                    <a:pt x="271399" y="142875"/>
                  </a:lnTo>
                  <a:lnTo>
                    <a:pt x="228600" y="142875"/>
                  </a:lnTo>
                  <a:lnTo>
                    <a:pt x="314325" y="57150"/>
                  </a:lnTo>
                  <a:lnTo>
                    <a:pt x="400050" y="142875"/>
                  </a:lnTo>
                  <a:close/>
                </a:path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3444" y="1184465"/>
            <a:ext cx="7871459" cy="47637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3646804" algn="r">
              <a:lnSpc>
                <a:spcPct val="100000"/>
              </a:lnSpc>
              <a:spcBef>
                <a:spcPts val="550"/>
              </a:spcBef>
              <a:tabLst>
                <a:tab pos="273685" algn="l"/>
              </a:tabLst>
            </a:pPr>
            <a:r>
              <a:rPr sz="205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	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400" b="1" i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bán</a:t>
            </a:r>
            <a:r>
              <a:rPr sz="2400"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hàng</a:t>
            </a:r>
            <a:r>
              <a:rPr sz="2400"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và</a:t>
            </a:r>
            <a:r>
              <a:rPr sz="2400"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Marketing:</a:t>
            </a:r>
            <a:endParaRPr sz="2400">
              <a:latin typeface="Times New Roman"/>
              <a:cs typeface="Times New Roman"/>
            </a:endParaRPr>
          </a:p>
          <a:p>
            <a:pPr marR="3695700" algn="r">
              <a:lnSpc>
                <a:spcPct val="100000"/>
              </a:lnSpc>
              <a:spcBef>
                <a:spcPts val="405"/>
              </a:spcBef>
            </a:pPr>
            <a:r>
              <a:rPr sz="1850" spc="-20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850" spc="-4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quản lý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phát triển </a:t>
            </a:r>
            <a:r>
              <a:rPr sz="2200" spc="-10" dirty="0">
                <a:latin typeface="Times New Roman"/>
                <a:cs typeface="Times New Roman"/>
              </a:rPr>
              <a:t>sản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phẩm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mới</a:t>
            </a:r>
            <a:endParaRPr sz="2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409"/>
              </a:spcBef>
            </a:pPr>
            <a:r>
              <a:rPr sz="1850" spc="-20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850" spc="-4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Phân phối,</a:t>
            </a:r>
            <a:r>
              <a:rPr sz="2200" dirty="0">
                <a:latin typeface="Times New Roman"/>
                <a:cs typeface="Times New Roman"/>
              </a:rPr>
              <a:t> định</a:t>
            </a:r>
            <a:r>
              <a:rPr sz="2200" spc="-5" dirty="0">
                <a:latin typeface="Times New Roman"/>
                <a:cs typeface="Times New Roman"/>
              </a:rPr>
              <a:t> giá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sản </a:t>
            </a:r>
            <a:r>
              <a:rPr sz="2200" spc="-5" dirty="0">
                <a:latin typeface="Times New Roman"/>
                <a:cs typeface="Times New Roman"/>
              </a:rPr>
              <a:t>phẩm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hiệu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quả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khuyến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mại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hàng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hóa</a:t>
            </a:r>
            <a:endParaRPr sz="2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395"/>
              </a:spcBef>
            </a:pPr>
            <a:r>
              <a:rPr sz="1850" spc="-20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850" spc="-4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dự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báo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bán hàng hóa và </a:t>
            </a:r>
            <a:r>
              <a:rPr sz="2200" spc="-10" dirty="0">
                <a:latin typeface="Times New Roman"/>
                <a:cs typeface="Times New Roman"/>
              </a:rPr>
              <a:t>sản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phẩm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86385" algn="l"/>
              </a:tabLst>
            </a:pPr>
            <a:r>
              <a:rPr sz="205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	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400" b="1" i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tài</a:t>
            </a:r>
            <a:r>
              <a:rPr sz="2400" b="1" i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chính,</a:t>
            </a:r>
            <a:r>
              <a:rPr sz="2400"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kế</a:t>
            </a:r>
            <a:r>
              <a:rPr sz="2400"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toán:</a:t>
            </a:r>
            <a:endParaRPr sz="2400">
              <a:latin typeface="Times New Roman"/>
              <a:cs typeface="Times New Roman"/>
            </a:endParaRPr>
          </a:p>
          <a:p>
            <a:pPr marL="560705" marR="267335" indent="-228600">
              <a:lnSpc>
                <a:spcPct val="100000"/>
              </a:lnSpc>
              <a:spcBef>
                <a:spcPts val="405"/>
              </a:spcBef>
            </a:pPr>
            <a:r>
              <a:rPr sz="1850" spc="-20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850" spc="-4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Quản</a:t>
            </a:r>
            <a:r>
              <a:rPr sz="2200" dirty="0">
                <a:latin typeface="Times New Roman"/>
                <a:cs typeface="Times New Roman"/>
              </a:rPr>
              <a:t> lý, </a:t>
            </a:r>
            <a:r>
              <a:rPr sz="2200" spc="-5" dirty="0">
                <a:latin typeface="Times New Roman"/>
                <a:cs typeface="Times New Roman"/>
              </a:rPr>
              <a:t>kiểm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soát</a:t>
            </a:r>
            <a:r>
              <a:rPr sz="2200" spc="-5" dirty="0">
                <a:latin typeface="Times New Roman"/>
                <a:cs typeface="Times New Roman"/>
              </a:rPr>
              <a:t> và kiểm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toán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các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nguồn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lực tài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chính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của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tổ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chức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86385" algn="l"/>
              </a:tabLst>
            </a:pPr>
            <a:r>
              <a:rPr sz="205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	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400" b="1" i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kinh</a:t>
            </a:r>
            <a:r>
              <a:rPr sz="2400"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doanh</a:t>
            </a:r>
            <a:r>
              <a:rPr sz="2400"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và</a:t>
            </a:r>
            <a:r>
              <a:rPr sz="2400" b="1" i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tác</a:t>
            </a:r>
            <a:r>
              <a:rPr sz="2400" b="1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nghiệp</a:t>
            </a:r>
            <a:endParaRPr sz="2400">
              <a:latin typeface="Times New Roman"/>
              <a:cs typeface="Times New Roman"/>
            </a:endParaRPr>
          </a:p>
          <a:p>
            <a:pPr marL="560705" marR="5080" indent="-228600">
              <a:lnSpc>
                <a:spcPct val="100000"/>
              </a:lnSpc>
              <a:spcBef>
                <a:spcPts val="415"/>
              </a:spcBef>
            </a:pPr>
            <a:r>
              <a:rPr sz="1850" spc="-20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850" spc="-4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Quản</a:t>
            </a:r>
            <a:r>
              <a:rPr sz="2200" dirty="0">
                <a:latin typeface="Times New Roman"/>
                <a:cs typeface="Times New Roman"/>
              </a:rPr>
              <a:t> lý, </a:t>
            </a:r>
            <a:r>
              <a:rPr sz="2200" spc="-5" dirty="0">
                <a:latin typeface="Times New Roman"/>
                <a:cs typeface="Times New Roman"/>
              </a:rPr>
              <a:t>kiểm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soát</a:t>
            </a:r>
            <a:r>
              <a:rPr sz="2200" spc="-5" dirty="0">
                <a:latin typeface="Times New Roman"/>
                <a:cs typeface="Times New Roman"/>
              </a:rPr>
              <a:t> và kiểm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toán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các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nguồn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lực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kinh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doanh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tác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nghiệp</a:t>
            </a:r>
            <a:r>
              <a:rPr sz="2200" spc="-10" dirty="0">
                <a:latin typeface="Times New Roman"/>
                <a:cs typeface="Times New Roman"/>
              </a:rPr>
              <a:t> của</a:t>
            </a:r>
            <a:r>
              <a:rPr sz="2200" spc="-5" dirty="0">
                <a:latin typeface="Times New Roman"/>
                <a:cs typeface="Times New Roman"/>
              </a:rPr>
              <a:t> tổ chức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86385" algn="l"/>
              </a:tabLst>
            </a:pPr>
            <a:r>
              <a:rPr sz="2050" spc="-250" dirty="0">
                <a:solidFill>
                  <a:srgbClr val="D24717"/>
                </a:solidFill>
                <a:latin typeface="Segoe UI Symbol"/>
                <a:cs typeface="Segoe UI Symbol"/>
              </a:rPr>
              <a:t>⚫	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HTTT</a:t>
            </a:r>
            <a:r>
              <a:rPr sz="2400" b="1" i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quản</a:t>
            </a:r>
            <a:r>
              <a:rPr sz="2400"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trị</a:t>
            </a:r>
            <a:r>
              <a:rPr sz="2400" b="1" i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nguồn</a:t>
            </a:r>
            <a:r>
              <a:rPr sz="24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nhân</a:t>
            </a:r>
            <a:r>
              <a:rPr sz="2400" b="1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lực</a:t>
            </a:r>
            <a:endParaRPr sz="24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409"/>
              </a:spcBef>
            </a:pPr>
            <a:r>
              <a:rPr sz="1850" spc="-20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850" spc="-4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Quản</a:t>
            </a:r>
            <a:r>
              <a:rPr sz="2200" dirty="0">
                <a:latin typeface="Times New Roman"/>
                <a:cs typeface="Times New Roman"/>
              </a:rPr>
              <a:t> lý, </a:t>
            </a:r>
            <a:r>
              <a:rPr sz="2200" spc="-5" dirty="0">
                <a:latin typeface="Times New Roman"/>
                <a:cs typeface="Times New Roman"/>
              </a:rPr>
              <a:t>kiểm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soát</a:t>
            </a:r>
            <a:r>
              <a:rPr sz="2200" spc="-5" dirty="0">
                <a:latin typeface="Times New Roman"/>
                <a:cs typeface="Times New Roman"/>
              </a:rPr>
              <a:t> và kiểm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toán các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nguồn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nhân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lực của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tổ chức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2250" cy="6698615"/>
            <a:chOff x="0" y="0"/>
            <a:chExt cx="9112250" cy="6698615"/>
          </a:xfrm>
        </p:grpSpPr>
        <p:sp>
          <p:nvSpPr>
            <p:cNvPr id="3" name="object 3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8684641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4641" y="6691883"/>
                  </a:lnTo>
                  <a:lnTo>
                    <a:pt x="8733371" y="6688307"/>
                  </a:lnTo>
                  <a:lnTo>
                    <a:pt x="8779883" y="6677918"/>
                  </a:lnTo>
                  <a:lnTo>
                    <a:pt x="8823668" y="6661227"/>
                  </a:lnTo>
                  <a:lnTo>
                    <a:pt x="8864214" y="6638744"/>
                  </a:lnTo>
                  <a:lnTo>
                    <a:pt x="8901011" y="6610978"/>
                  </a:lnTo>
                  <a:lnTo>
                    <a:pt x="8933548" y="6578442"/>
                  </a:lnTo>
                  <a:lnTo>
                    <a:pt x="8961315" y="6541643"/>
                  </a:lnTo>
                  <a:lnTo>
                    <a:pt x="8983799" y="6501094"/>
                  </a:lnTo>
                  <a:lnTo>
                    <a:pt x="9000492" y="6457303"/>
                  </a:lnTo>
                  <a:lnTo>
                    <a:pt x="9010883" y="6410781"/>
                  </a:lnTo>
                  <a:lnTo>
                    <a:pt x="9014460" y="6362039"/>
                  </a:lnTo>
                  <a:lnTo>
                    <a:pt x="9014460" y="329819"/>
                  </a:lnTo>
                  <a:lnTo>
                    <a:pt x="9010883" y="281088"/>
                  </a:lnTo>
                  <a:lnTo>
                    <a:pt x="9000492" y="234576"/>
                  </a:lnTo>
                  <a:lnTo>
                    <a:pt x="8983799" y="190791"/>
                  </a:lnTo>
                  <a:lnTo>
                    <a:pt x="8961315" y="150245"/>
                  </a:lnTo>
                  <a:lnTo>
                    <a:pt x="8933548" y="113448"/>
                  </a:lnTo>
                  <a:lnTo>
                    <a:pt x="8901011" y="80911"/>
                  </a:lnTo>
                  <a:lnTo>
                    <a:pt x="8864214" y="53144"/>
                  </a:lnTo>
                  <a:lnTo>
                    <a:pt x="8823668" y="30660"/>
                  </a:lnTo>
                  <a:lnTo>
                    <a:pt x="8779883" y="13967"/>
                  </a:lnTo>
                  <a:lnTo>
                    <a:pt x="8733371" y="3576"/>
                  </a:lnTo>
                  <a:lnTo>
                    <a:pt x="8684641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4641" y="0"/>
                  </a:lnTo>
                  <a:lnTo>
                    <a:pt x="8733371" y="3576"/>
                  </a:lnTo>
                  <a:lnTo>
                    <a:pt x="8779883" y="13967"/>
                  </a:lnTo>
                  <a:lnTo>
                    <a:pt x="8823668" y="30660"/>
                  </a:lnTo>
                  <a:lnTo>
                    <a:pt x="8864214" y="53144"/>
                  </a:lnTo>
                  <a:lnTo>
                    <a:pt x="8901011" y="80911"/>
                  </a:lnTo>
                  <a:lnTo>
                    <a:pt x="8933548" y="113448"/>
                  </a:lnTo>
                  <a:lnTo>
                    <a:pt x="8961315" y="150245"/>
                  </a:lnTo>
                  <a:lnTo>
                    <a:pt x="8983799" y="190791"/>
                  </a:lnTo>
                  <a:lnTo>
                    <a:pt x="9000492" y="234576"/>
                  </a:lnTo>
                  <a:lnTo>
                    <a:pt x="9010883" y="281088"/>
                  </a:lnTo>
                  <a:lnTo>
                    <a:pt x="9014460" y="329819"/>
                  </a:lnTo>
                  <a:lnTo>
                    <a:pt x="9014460" y="6362039"/>
                  </a:lnTo>
                  <a:lnTo>
                    <a:pt x="9010883" y="6410781"/>
                  </a:lnTo>
                  <a:lnTo>
                    <a:pt x="9000492" y="6457303"/>
                  </a:lnTo>
                  <a:lnTo>
                    <a:pt x="8983799" y="6501094"/>
                  </a:lnTo>
                  <a:lnTo>
                    <a:pt x="8961315" y="6541643"/>
                  </a:lnTo>
                  <a:lnTo>
                    <a:pt x="8933548" y="6578442"/>
                  </a:lnTo>
                  <a:lnTo>
                    <a:pt x="8901011" y="6610978"/>
                  </a:lnTo>
                  <a:lnTo>
                    <a:pt x="8864214" y="6638744"/>
                  </a:lnTo>
                  <a:lnTo>
                    <a:pt x="8823668" y="6661227"/>
                  </a:lnTo>
                  <a:lnTo>
                    <a:pt x="8779883" y="6677918"/>
                  </a:lnTo>
                  <a:lnTo>
                    <a:pt x="8733371" y="6688307"/>
                  </a:lnTo>
                  <a:lnTo>
                    <a:pt x="8684641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2080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022080" y="120396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027"/>
              <a:ext cx="8978265" cy="111760"/>
            </a:xfrm>
            <a:custGeom>
              <a:avLst/>
              <a:gdLst/>
              <a:ahLst/>
              <a:cxnLst/>
              <a:rect l="l" t="t" r="r" b="b"/>
              <a:pathLst>
                <a:path w="8978265" h="111760">
                  <a:moveTo>
                    <a:pt x="8977884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8977884" y="111251"/>
                  </a:lnTo>
                  <a:lnTo>
                    <a:pt x="8977884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6172200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459558"/>
            <a:ext cx="7922259" cy="2618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Hỗ</a:t>
            </a:r>
            <a:r>
              <a:rPr sz="3200" b="1" spc="4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trợ</a:t>
            </a:r>
            <a:r>
              <a:rPr sz="3200" b="1" spc="40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200" b="1" spc="4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hoạt</a:t>
            </a:r>
            <a:r>
              <a:rPr sz="3200" b="1" spc="4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động</a:t>
            </a:r>
            <a:r>
              <a:rPr sz="3200" b="1" spc="4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tác</a:t>
            </a:r>
            <a:r>
              <a:rPr sz="3200" b="1" spc="40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nghiệp</a:t>
            </a:r>
            <a:r>
              <a:rPr sz="3200" b="1" spc="4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của </a:t>
            </a:r>
            <a:r>
              <a:rPr sz="3200" b="1" spc="-8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tổ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chức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Hỗ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trợ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hoạt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động</a:t>
            </a:r>
            <a:r>
              <a:rPr sz="32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quản</a:t>
            </a:r>
            <a:r>
              <a:rPr sz="32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lý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tổ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chức</a:t>
            </a:r>
            <a:endParaRPr sz="3200">
              <a:latin typeface="Arial"/>
              <a:cs typeface="Arial"/>
            </a:endParaRPr>
          </a:p>
          <a:p>
            <a:pPr marL="469900" marR="6985" indent="-457834">
              <a:lnSpc>
                <a:spcPct val="100000"/>
              </a:lnSpc>
              <a:spcBef>
                <a:spcPts val="605"/>
              </a:spcBef>
              <a:tabLst>
                <a:tab pos="1207135" algn="l"/>
                <a:tab pos="1983105" algn="l"/>
                <a:tab pos="2788285" algn="l"/>
                <a:tab pos="3365500" algn="l"/>
                <a:tab pos="4237990" algn="l"/>
                <a:tab pos="4946650" algn="l"/>
                <a:tab pos="5751195" algn="l"/>
                <a:tab pos="6892925" algn="l"/>
              </a:tabLst>
            </a:pPr>
            <a:r>
              <a:rPr sz="32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Hỗ	trợ	tạo	ra	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cá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c	lợi	thế	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ạ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nh	tr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 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32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tổ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chức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2080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88265" rIns="0" bIns="0" rtlCol="0">
            <a:spAutoFit/>
          </a:bodyPr>
          <a:lstStyle/>
          <a:p>
            <a:pPr marL="3791585" marR="714375" indent="-2992755">
              <a:lnSpc>
                <a:spcPct val="100000"/>
              </a:lnSpc>
              <a:spcBef>
                <a:spcPts val="695"/>
              </a:spcBef>
            </a:pPr>
            <a:r>
              <a:rPr sz="4000" spc="-105" dirty="0">
                <a:solidFill>
                  <a:srgbClr val="FFFFFF"/>
                </a:solidFill>
              </a:rPr>
              <a:t>VAI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TRÒ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CỦA</a:t>
            </a:r>
            <a:r>
              <a:rPr sz="4000" spc="-15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HTTT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TRONG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TỔ </a:t>
            </a:r>
            <a:r>
              <a:rPr sz="4000" spc="-1095" dirty="0">
                <a:solidFill>
                  <a:srgbClr val="FFFFFF"/>
                </a:solidFill>
              </a:rPr>
              <a:t> </a:t>
            </a:r>
            <a:r>
              <a:rPr sz="4000" spc="-15" dirty="0">
                <a:solidFill>
                  <a:srgbClr val="FFFFFF"/>
                </a:solidFill>
              </a:rPr>
              <a:t>CHỨC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6884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Vai</a:t>
            </a:r>
            <a:r>
              <a:rPr sz="3600" spc="-10" dirty="0"/>
              <a:t> </a:t>
            </a:r>
            <a:r>
              <a:rPr sz="3600" spc="-5" dirty="0"/>
              <a:t>trò gia </a:t>
            </a:r>
            <a:r>
              <a:rPr sz="3600" dirty="0"/>
              <a:t>tăng</a:t>
            </a:r>
            <a:r>
              <a:rPr sz="3600" spc="-15" dirty="0"/>
              <a:t> </a:t>
            </a:r>
            <a:r>
              <a:rPr sz="3600" dirty="0"/>
              <a:t>giá</a:t>
            </a:r>
            <a:r>
              <a:rPr sz="3600" spc="-5" dirty="0"/>
              <a:t> trị của</a:t>
            </a:r>
            <a:r>
              <a:rPr sz="3600" spc="-15" dirty="0"/>
              <a:t> </a:t>
            </a:r>
            <a:r>
              <a:rPr sz="3600" spc="-5" dirty="0"/>
              <a:t>HTTT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182370"/>
            <a:ext cx="7874000" cy="504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>
              <a:lnSpc>
                <a:spcPts val="2370"/>
              </a:lnSpc>
              <a:spcBef>
                <a:spcPts val="105"/>
              </a:spcBef>
              <a:tabLst>
                <a:tab pos="378460" algn="l"/>
              </a:tabLst>
            </a:pPr>
            <a:r>
              <a:rPr sz="1700" spc="-200" dirty="0">
                <a:solidFill>
                  <a:srgbClr val="D24717"/>
                </a:solidFill>
                <a:latin typeface="Segoe UI Symbol"/>
                <a:cs typeface="Segoe UI Symbol"/>
              </a:rPr>
              <a:t>⚫	</a:t>
            </a:r>
            <a:r>
              <a:rPr sz="2000" spc="-5" dirty="0">
                <a:latin typeface="Times New Roman"/>
                <a:cs typeface="Times New Roman"/>
              </a:rPr>
              <a:t>Các </a:t>
            </a:r>
            <a:r>
              <a:rPr sz="2000" dirty="0">
                <a:latin typeface="Times New Roman"/>
                <a:cs typeface="Times New Roman"/>
              </a:rPr>
              <a:t>cách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tăng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giá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trị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tổ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chức:</a:t>
            </a:r>
            <a:endParaRPr sz="2000">
              <a:latin typeface="Times New Roman"/>
              <a:cs typeface="Times New Roman"/>
            </a:endParaRPr>
          </a:p>
          <a:p>
            <a:pPr marL="424180">
              <a:lnSpc>
                <a:spcPts val="2230"/>
              </a:lnSpc>
            </a:pPr>
            <a:r>
              <a:rPr sz="1600" spc="-175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600" spc="18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Cải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tiến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sản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phẩm</a:t>
            </a:r>
            <a:endParaRPr sz="1900">
              <a:latin typeface="Times New Roman"/>
              <a:cs typeface="Times New Roman"/>
            </a:endParaRPr>
          </a:p>
          <a:p>
            <a:pPr marL="652780" marR="240665" indent="-228600">
              <a:lnSpc>
                <a:spcPts val="1820"/>
              </a:lnSpc>
              <a:spcBef>
                <a:spcPts val="420"/>
              </a:spcBef>
            </a:pPr>
            <a:r>
              <a:rPr sz="1600" spc="-18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600" spc="-17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Cải </a:t>
            </a:r>
            <a:r>
              <a:rPr sz="1900" spc="-5" dirty="0">
                <a:latin typeface="Times New Roman"/>
                <a:cs typeface="Times New Roman"/>
              </a:rPr>
              <a:t>tiến các quy trình nghiệp vụ liên quan đến việc </a:t>
            </a:r>
            <a:r>
              <a:rPr sz="1900" spc="-10" dirty="0">
                <a:latin typeface="Times New Roman"/>
                <a:cs typeface="Times New Roman"/>
              </a:rPr>
              <a:t>sản </a:t>
            </a:r>
            <a:r>
              <a:rPr sz="1900" spc="-5" dirty="0">
                <a:latin typeface="Times New Roman"/>
                <a:cs typeface="Times New Roman"/>
              </a:rPr>
              <a:t>xuất và nâng </a:t>
            </a:r>
            <a:r>
              <a:rPr sz="1900" spc="-85" dirty="0">
                <a:latin typeface="Times New Roman"/>
                <a:cs typeface="Times New Roman"/>
              </a:rPr>
              <a:t>cao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chất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lượng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sản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phẩm</a:t>
            </a:r>
            <a:endParaRPr sz="1900">
              <a:latin typeface="Times New Roman"/>
              <a:cs typeface="Times New Roman"/>
            </a:endParaRPr>
          </a:p>
          <a:p>
            <a:pPr marL="424180">
              <a:lnSpc>
                <a:spcPts val="2240"/>
              </a:lnSpc>
            </a:pPr>
            <a:r>
              <a:rPr sz="1600" spc="-18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600" spc="22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Hỗ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trợ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các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nhà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quản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lý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trong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quá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trình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ra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quyết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định</a:t>
            </a:r>
            <a:endParaRPr sz="1900">
              <a:latin typeface="Times New Roman"/>
              <a:cs typeface="Times New Roman"/>
            </a:endParaRPr>
          </a:p>
          <a:p>
            <a:pPr marL="104139">
              <a:lnSpc>
                <a:spcPts val="2375"/>
              </a:lnSpc>
              <a:spcBef>
                <a:spcPts val="114"/>
              </a:spcBef>
              <a:tabLst>
                <a:tab pos="378460" algn="l"/>
              </a:tabLst>
            </a:pPr>
            <a:r>
              <a:rPr sz="1700" spc="-200" dirty="0">
                <a:solidFill>
                  <a:srgbClr val="D24717"/>
                </a:solidFill>
                <a:latin typeface="Segoe UI Symbol"/>
                <a:cs typeface="Segoe UI Symbol"/>
              </a:rPr>
              <a:t>⚫	</a:t>
            </a:r>
            <a:r>
              <a:rPr sz="2000" dirty="0">
                <a:latin typeface="Times New Roman"/>
                <a:cs typeface="Times New Roman"/>
              </a:rPr>
              <a:t>HTTT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tăng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các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quá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trình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nghiệp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vụ</a:t>
            </a:r>
            <a:endParaRPr sz="2000">
              <a:latin typeface="Times New Roman"/>
              <a:cs typeface="Times New Roman"/>
            </a:endParaRPr>
          </a:p>
          <a:p>
            <a:pPr marL="424180">
              <a:lnSpc>
                <a:spcPts val="2230"/>
              </a:lnSpc>
            </a:pPr>
            <a:r>
              <a:rPr sz="1600" spc="-18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600" spc="20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Chi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phí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nhân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công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giảm</a:t>
            </a:r>
            <a:endParaRPr sz="1900">
              <a:latin typeface="Times New Roman"/>
              <a:cs typeface="Times New Roman"/>
            </a:endParaRPr>
          </a:p>
          <a:p>
            <a:pPr marL="424180">
              <a:lnSpc>
                <a:spcPts val="2225"/>
              </a:lnSpc>
            </a:pPr>
            <a:r>
              <a:rPr sz="1600" spc="-18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600" spc="21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Hiệu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quả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tăng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thực hiện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nhanh và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thuận tiện hơn</a:t>
            </a:r>
            <a:endParaRPr sz="1900">
              <a:latin typeface="Times New Roman"/>
              <a:cs typeface="Times New Roman"/>
            </a:endParaRPr>
          </a:p>
          <a:p>
            <a:pPr marL="652780" marR="207010" indent="-228600">
              <a:lnSpc>
                <a:spcPts val="1820"/>
              </a:lnSpc>
              <a:spcBef>
                <a:spcPts val="415"/>
              </a:spcBef>
            </a:pPr>
            <a:r>
              <a:rPr sz="1600" spc="-18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600" spc="-4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Các</a:t>
            </a:r>
            <a:r>
              <a:rPr sz="1900" spc="-5" dirty="0">
                <a:latin typeface="Times New Roman"/>
                <a:cs typeface="Times New Roman"/>
              </a:rPr>
              <a:t> quá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trình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hoạt động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nghiệp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vụ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và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các HTTT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có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quan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hệ chặt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chẽ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90" dirty="0">
                <a:latin typeface="Times New Roman"/>
                <a:cs typeface="Times New Roman"/>
              </a:rPr>
              <a:t>với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nhau</a:t>
            </a:r>
            <a:endParaRPr sz="1900">
              <a:latin typeface="Times New Roman"/>
              <a:cs typeface="Times New Roman"/>
            </a:endParaRPr>
          </a:p>
          <a:p>
            <a:pPr marL="104139">
              <a:lnSpc>
                <a:spcPts val="2375"/>
              </a:lnSpc>
              <a:spcBef>
                <a:spcPts val="135"/>
              </a:spcBef>
              <a:tabLst>
                <a:tab pos="378460" algn="l"/>
              </a:tabLst>
            </a:pPr>
            <a:r>
              <a:rPr sz="1700" spc="-200" dirty="0">
                <a:solidFill>
                  <a:srgbClr val="D24717"/>
                </a:solidFill>
                <a:latin typeface="Segoe UI Symbol"/>
                <a:cs typeface="Segoe UI Symbol"/>
              </a:rPr>
              <a:t>⚫	</a:t>
            </a:r>
            <a:r>
              <a:rPr sz="2000" dirty="0">
                <a:latin typeface="Times New Roman"/>
                <a:cs typeface="Times New Roman"/>
              </a:rPr>
              <a:t>HTTT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tăng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giá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trị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các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sản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phẩm</a:t>
            </a:r>
            <a:endParaRPr sz="2000">
              <a:latin typeface="Times New Roman"/>
              <a:cs typeface="Times New Roman"/>
            </a:endParaRPr>
          </a:p>
          <a:p>
            <a:pPr marL="424180">
              <a:lnSpc>
                <a:spcPts val="2230"/>
              </a:lnSpc>
            </a:pPr>
            <a:r>
              <a:rPr sz="1600" spc="-18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600" spc="21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Nâng</a:t>
            </a:r>
            <a:r>
              <a:rPr sz="1900" spc="-5" dirty="0">
                <a:latin typeface="Times New Roman"/>
                <a:cs typeface="Times New Roman"/>
              </a:rPr>
              <a:t> cao hoặc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bổ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sung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đặc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tính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mới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sản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phẩm</a:t>
            </a:r>
            <a:endParaRPr sz="1900">
              <a:latin typeface="Times New Roman"/>
              <a:cs typeface="Times New Roman"/>
            </a:endParaRPr>
          </a:p>
          <a:p>
            <a:pPr marL="424180">
              <a:lnSpc>
                <a:spcPts val="2255"/>
              </a:lnSpc>
            </a:pPr>
            <a:r>
              <a:rPr sz="1600" spc="-18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600" spc="22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Cải</a:t>
            </a:r>
            <a:r>
              <a:rPr sz="1900" spc="-5" dirty="0">
                <a:latin typeface="Times New Roman"/>
                <a:cs typeface="Times New Roman"/>
              </a:rPr>
              <a:t> tiến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hình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thức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cung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cấp </a:t>
            </a:r>
            <a:r>
              <a:rPr sz="1900" spc="-10" dirty="0">
                <a:latin typeface="Times New Roman"/>
                <a:cs typeface="Times New Roman"/>
              </a:rPr>
              <a:t>sản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phẩm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đến khách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hàng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(vd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-60" dirty="0">
                <a:latin typeface="Times New Roman"/>
                <a:cs typeface="Times New Roman"/>
              </a:rPr>
              <a:t>ATM)</a:t>
            </a:r>
            <a:endParaRPr sz="1900">
              <a:latin typeface="Times New Roman"/>
              <a:cs typeface="Times New Roman"/>
            </a:endParaRPr>
          </a:p>
          <a:p>
            <a:pPr marL="104139">
              <a:lnSpc>
                <a:spcPts val="2370"/>
              </a:lnSpc>
              <a:spcBef>
                <a:spcPts val="114"/>
              </a:spcBef>
              <a:tabLst>
                <a:tab pos="378460" algn="l"/>
              </a:tabLst>
            </a:pPr>
            <a:r>
              <a:rPr sz="1700" spc="-200" dirty="0">
                <a:solidFill>
                  <a:srgbClr val="D24717"/>
                </a:solidFill>
                <a:latin typeface="Segoe UI Symbol"/>
                <a:cs typeface="Segoe UI Symbol"/>
              </a:rPr>
              <a:t>⚫	</a:t>
            </a:r>
            <a:r>
              <a:rPr sz="2000" dirty="0">
                <a:latin typeface="Times New Roman"/>
                <a:cs typeface="Times New Roman"/>
              </a:rPr>
              <a:t>HTTT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giá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tăng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giá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trị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chất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lượng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sản </a:t>
            </a:r>
            <a:r>
              <a:rPr sz="2000" dirty="0">
                <a:latin typeface="Times New Roman"/>
                <a:cs typeface="Times New Roman"/>
              </a:rPr>
              <a:t>phẩm</a:t>
            </a:r>
            <a:endParaRPr sz="2000">
              <a:latin typeface="Times New Roman"/>
              <a:cs typeface="Times New Roman"/>
            </a:endParaRPr>
          </a:p>
          <a:p>
            <a:pPr marL="424180">
              <a:lnSpc>
                <a:spcPts val="2025"/>
              </a:lnSpc>
            </a:pPr>
            <a:r>
              <a:rPr sz="1600" spc="-175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600" spc="21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Đổi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mới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và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nâng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cao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chất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lượng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các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quá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trình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nghiệp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vụ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và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sản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phẩm (vd:</a:t>
            </a:r>
            <a:endParaRPr sz="1900">
              <a:latin typeface="Times New Roman"/>
              <a:cs typeface="Times New Roman"/>
            </a:endParaRPr>
          </a:p>
          <a:p>
            <a:pPr marL="652780">
              <a:lnSpc>
                <a:spcPts val="2025"/>
              </a:lnSpc>
            </a:pPr>
            <a:r>
              <a:rPr sz="1900" spc="-5" dirty="0">
                <a:latin typeface="Times New Roman"/>
                <a:cs typeface="Times New Roman"/>
              </a:rPr>
              <a:t>JIT)</a:t>
            </a:r>
            <a:endParaRPr sz="1900">
              <a:latin typeface="Times New Roman"/>
              <a:cs typeface="Times New Roman"/>
            </a:endParaRPr>
          </a:p>
          <a:p>
            <a:pPr marL="424180">
              <a:lnSpc>
                <a:spcPts val="2020"/>
              </a:lnSpc>
            </a:pPr>
            <a:r>
              <a:rPr sz="1600" spc="-18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600" spc="22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Cải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tiến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chất lượng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thông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qua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việc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thu thập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thông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tin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phản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hồi,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thiết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kế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và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tabLst>
                <a:tab pos="652780" algn="l"/>
                <a:tab pos="7860665" algn="l"/>
              </a:tabLst>
            </a:pPr>
            <a:r>
              <a:rPr sz="1900" u="sng" spc="-5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 	thực</a:t>
            </a:r>
            <a:r>
              <a:rPr sz="1900" u="sng" spc="-10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-5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hiện</a:t>
            </a:r>
            <a:r>
              <a:rPr sz="1900" u="sng" spc="-20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-5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cải</a:t>
            </a:r>
            <a:r>
              <a:rPr sz="1900" u="sng" spc="-15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-5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tiến</a:t>
            </a:r>
            <a:r>
              <a:rPr sz="1900" u="sng" spc="-15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-10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sản</a:t>
            </a:r>
            <a:r>
              <a:rPr sz="1900" u="sng" spc="5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-10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phẩm.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0" y="61722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143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35" dirty="0"/>
              <a:t> </a:t>
            </a:r>
            <a:r>
              <a:rPr dirty="0"/>
              <a:t>HTTT</a:t>
            </a:r>
            <a:r>
              <a:rPr spc="-25" dirty="0"/>
              <a:t> </a:t>
            </a:r>
            <a:r>
              <a:rPr dirty="0"/>
              <a:t>gia</a:t>
            </a:r>
            <a:r>
              <a:rPr spc="-35" dirty="0"/>
              <a:t> </a:t>
            </a:r>
            <a:r>
              <a:rPr dirty="0"/>
              <a:t>tăng</a:t>
            </a:r>
            <a:r>
              <a:rPr spc="-30" dirty="0"/>
              <a:t> </a:t>
            </a:r>
            <a:r>
              <a:rPr dirty="0"/>
              <a:t>giá</a:t>
            </a:r>
            <a:r>
              <a:rPr spc="-15" dirty="0"/>
              <a:t> </a:t>
            </a:r>
            <a:r>
              <a:rPr spc="-5" dirty="0"/>
              <a:t>trị</a:t>
            </a:r>
            <a:r>
              <a:rPr spc="-25" dirty="0"/>
              <a:t> </a:t>
            </a:r>
            <a:r>
              <a:rPr spc="-5" dirty="0"/>
              <a:t>cho</a:t>
            </a:r>
            <a:r>
              <a:rPr spc="-25" dirty="0"/>
              <a:t> </a:t>
            </a:r>
            <a:r>
              <a:rPr spc="-5" dirty="0"/>
              <a:t>các</a:t>
            </a:r>
            <a:r>
              <a:rPr spc="-10" dirty="0"/>
              <a:t> </a:t>
            </a:r>
            <a:r>
              <a:rPr dirty="0"/>
              <a:t>quá </a:t>
            </a:r>
            <a:r>
              <a:rPr spc="-875" dirty="0"/>
              <a:t> </a:t>
            </a:r>
            <a:r>
              <a:rPr spc="-5" dirty="0"/>
              <a:t>trình</a:t>
            </a:r>
            <a:r>
              <a:rPr spc="-25" dirty="0"/>
              <a:t> </a:t>
            </a:r>
            <a:r>
              <a:rPr spc="-5" dirty="0"/>
              <a:t>nghiệp</a:t>
            </a:r>
            <a:r>
              <a:rPr spc="-40" dirty="0"/>
              <a:t> </a:t>
            </a:r>
            <a:r>
              <a:rPr spc="-5" dirty="0"/>
              <a:t>vụ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3585" y="6335089"/>
            <a:ext cx="6934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solidFill>
                  <a:srgbClr val="696363"/>
                </a:solidFill>
                <a:latin typeface="Arial"/>
                <a:cs typeface="Arial"/>
              </a:rPr>
              <a:t>2/6/20</a:t>
            </a:r>
            <a:r>
              <a:rPr sz="1400" spc="-15" dirty="0">
                <a:solidFill>
                  <a:srgbClr val="696363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69636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144" y="6306438"/>
            <a:ext cx="186563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solidFill>
                  <a:srgbClr val="696363"/>
                </a:solidFill>
                <a:latin typeface="Arial"/>
                <a:cs typeface="Arial"/>
              </a:rPr>
              <a:t>TS</a:t>
            </a:r>
            <a:r>
              <a:rPr sz="1400" spc="-3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696363"/>
                </a:solidFill>
                <a:latin typeface="Arial"/>
                <a:cs typeface="Arial"/>
              </a:rPr>
              <a:t>Trần</a:t>
            </a:r>
            <a:r>
              <a:rPr sz="1400" spc="-6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96363"/>
                </a:solidFill>
                <a:latin typeface="Arial"/>
                <a:cs typeface="Arial"/>
              </a:rPr>
              <a:t>Thị</a:t>
            </a:r>
            <a:r>
              <a:rPr sz="1400" spc="-3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96363"/>
                </a:solidFill>
                <a:latin typeface="Arial"/>
                <a:cs typeface="Arial"/>
              </a:rPr>
              <a:t>Thu</a:t>
            </a:r>
            <a:r>
              <a:rPr sz="1400" spc="-2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96363"/>
                </a:solidFill>
                <a:latin typeface="Arial"/>
                <a:cs typeface="Arial"/>
              </a:rPr>
              <a:t>Hà,</a:t>
            </a:r>
            <a:r>
              <a:rPr sz="1400" spc="-1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6363"/>
                </a:solidFill>
                <a:latin typeface="Arial"/>
                <a:cs typeface="Arial"/>
              </a:rPr>
              <a:t>Kh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1698" y="6306438"/>
            <a:ext cx="155257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solidFill>
                  <a:srgbClr val="696363"/>
                </a:solidFill>
                <a:latin typeface="Arial"/>
                <a:cs typeface="Arial"/>
              </a:rPr>
              <a:t>oa</a:t>
            </a:r>
            <a:r>
              <a:rPr sz="1400" spc="-6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96363"/>
                </a:solidFill>
                <a:latin typeface="Arial"/>
                <a:cs typeface="Arial"/>
              </a:rPr>
              <a:t>THKT</a:t>
            </a:r>
            <a:r>
              <a:rPr sz="1400" spc="-5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96363"/>
                </a:solidFill>
                <a:latin typeface="Arial"/>
                <a:cs typeface="Arial"/>
              </a:rPr>
              <a:t>ĐH</a:t>
            </a:r>
            <a:r>
              <a:rPr sz="1400" spc="-2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6363"/>
                </a:solidFill>
                <a:latin typeface="Arial"/>
                <a:cs typeface="Arial"/>
              </a:rPr>
              <a:t>KTQD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2229" y="631494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8050" y="1212850"/>
            <a:ext cx="7785100" cy="5270500"/>
            <a:chOff x="908050" y="1212850"/>
            <a:chExt cx="7785100" cy="5270500"/>
          </a:xfrm>
        </p:grpSpPr>
        <p:sp>
          <p:nvSpPr>
            <p:cNvPr id="10" name="object 10"/>
            <p:cNvSpPr/>
            <p:nvPr/>
          </p:nvSpPr>
          <p:spPr>
            <a:xfrm>
              <a:off x="914400" y="1219199"/>
              <a:ext cx="7772400" cy="876300"/>
            </a:xfrm>
            <a:custGeom>
              <a:avLst/>
              <a:gdLst/>
              <a:ahLst/>
              <a:cxnLst/>
              <a:rect l="l" t="t" r="r" b="b"/>
              <a:pathLst>
                <a:path w="7772400" h="876300">
                  <a:moveTo>
                    <a:pt x="7772400" y="0"/>
                  </a:moveTo>
                  <a:lnTo>
                    <a:pt x="5829300" y="0"/>
                  </a:lnTo>
                  <a:lnTo>
                    <a:pt x="3886200" y="0"/>
                  </a:lnTo>
                  <a:lnTo>
                    <a:pt x="1943100" y="0"/>
                  </a:lnTo>
                  <a:lnTo>
                    <a:pt x="0" y="0"/>
                  </a:lnTo>
                  <a:lnTo>
                    <a:pt x="0" y="876300"/>
                  </a:lnTo>
                  <a:lnTo>
                    <a:pt x="1943100" y="876300"/>
                  </a:lnTo>
                  <a:lnTo>
                    <a:pt x="3886200" y="876300"/>
                  </a:lnTo>
                  <a:lnTo>
                    <a:pt x="5829300" y="876300"/>
                  </a:lnTo>
                  <a:lnTo>
                    <a:pt x="7772400" y="87630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400" y="2095499"/>
              <a:ext cx="7772400" cy="2378710"/>
            </a:xfrm>
            <a:custGeom>
              <a:avLst/>
              <a:gdLst/>
              <a:ahLst/>
              <a:cxnLst/>
              <a:rect l="l" t="t" r="r" b="b"/>
              <a:pathLst>
                <a:path w="7772400" h="2378710">
                  <a:moveTo>
                    <a:pt x="7772400" y="0"/>
                  </a:moveTo>
                  <a:lnTo>
                    <a:pt x="5829300" y="0"/>
                  </a:lnTo>
                  <a:lnTo>
                    <a:pt x="3886200" y="0"/>
                  </a:lnTo>
                  <a:lnTo>
                    <a:pt x="1943100" y="0"/>
                  </a:lnTo>
                  <a:lnTo>
                    <a:pt x="0" y="0"/>
                  </a:lnTo>
                  <a:lnTo>
                    <a:pt x="0" y="2378583"/>
                  </a:lnTo>
                  <a:lnTo>
                    <a:pt x="1943100" y="2378583"/>
                  </a:lnTo>
                  <a:lnTo>
                    <a:pt x="3886200" y="2378583"/>
                  </a:lnTo>
                  <a:lnTo>
                    <a:pt x="5829300" y="2378583"/>
                  </a:lnTo>
                  <a:lnTo>
                    <a:pt x="7772400" y="237858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400" y="4474082"/>
              <a:ext cx="7772400" cy="2003425"/>
            </a:xfrm>
            <a:custGeom>
              <a:avLst/>
              <a:gdLst/>
              <a:ahLst/>
              <a:cxnLst/>
              <a:rect l="l" t="t" r="r" b="b"/>
              <a:pathLst>
                <a:path w="7772400" h="2003425">
                  <a:moveTo>
                    <a:pt x="7772400" y="0"/>
                  </a:moveTo>
                  <a:lnTo>
                    <a:pt x="5829300" y="0"/>
                  </a:lnTo>
                  <a:lnTo>
                    <a:pt x="3886200" y="0"/>
                  </a:lnTo>
                  <a:lnTo>
                    <a:pt x="1943100" y="0"/>
                  </a:lnTo>
                  <a:lnTo>
                    <a:pt x="0" y="0"/>
                  </a:lnTo>
                  <a:lnTo>
                    <a:pt x="0" y="2002917"/>
                  </a:lnTo>
                  <a:lnTo>
                    <a:pt x="1943100" y="2002917"/>
                  </a:lnTo>
                  <a:lnTo>
                    <a:pt x="3886200" y="2002917"/>
                  </a:lnTo>
                  <a:lnTo>
                    <a:pt x="5829300" y="2002917"/>
                  </a:lnTo>
                  <a:lnTo>
                    <a:pt x="7772400" y="2002917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7E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57500" y="1212850"/>
              <a:ext cx="3886200" cy="5270500"/>
            </a:xfrm>
            <a:custGeom>
              <a:avLst/>
              <a:gdLst/>
              <a:ahLst/>
              <a:cxnLst/>
              <a:rect l="l" t="t" r="r" b="b"/>
              <a:pathLst>
                <a:path w="3886200" h="5270500">
                  <a:moveTo>
                    <a:pt x="0" y="0"/>
                  </a:moveTo>
                  <a:lnTo>
                    <a:pt x="0" y="5270500"/>
                  </a:lnTo>
                </a:path>
                <a:path w="3886200" h="5270500">
                  <a:moveTo>
                    <a:pt x="1943100" y="0"/>
                  </a:moveTo>
                  <a:lnTo>
                    <a:pt x="1943100" y="5270500"/>
                  </a:lnTo>
                </a:path>
                <a:path w="3886200" h="5270500">
                  <a:moveTo>
                    <a:pt x="3886200" y="0"/>
                  </a:moveTo>
                  <a:lnTo>
                    <a:pt x="3886200" y="52705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8050" y="2095500"/>
              <a:ext cx="7785100" cy="0"/>
            </a:xfrm>
            <a:custGeom>
              <a:avLst/>
              <a:gdLst/>
              <a:ahLst/>
              <a:cxnLst/>
              <a:rect l="l" t="t" r="r" b="b"/>
              <a:pathLst>
                <a:path w="7785100">
                  <a:moveTo>
                    <a:pt x="0" y="0"/>
                  </a:moveTo>
                  <a:lnTo>
                    <a:pt x="77851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8050" y="1212850"/>
              <a:ext cx="7785100" cy="5270500"/>
            </a:xfrm>
            <a:custGeom>
              <a:avLst/>
              <a:gdLst/>
              <a:ahLst/>
              <a:cxnLst/>
              <a:rect l="l" t="t" r="r" b="b"/>
              <a:pathLst>
                <a:path w="7785100" h="5270500">
                  <a:moveTo>
                    <a:pt x="0" y="3261232"/>
                  </a:moveTo>
                  <a:lnTo>
                    <a:pt x="7785100" y="3261232"/>
                  </a:lnTo>
                </a:path>
                <a:path w="7785100" h="5270500">
                  <a:moveTo>
                    <a:pt x="6350" y="0"/>
                  </a:moveTo>
                  <a:lnTo>
                    <a:pt x="6350" y="5270500"/>
                  </a:lnTo>
                </a:path>
                <a:path w="7785100" h="5270500">
                  <a:moveTo>
                    <a:pt x="7778750" y="0"/>
                  </a:moveTo>
                  <a:lnTo>
                    <a:pt x="7778750" y="5270500"/>
                  </a:lnTo>
                </a:path>
                <a:path w="7785100" h="5270500">
                  <a:moveTo>
                    <a:pt x="0" y="6350"/>
                  </a:moveTo>
                  <a:lnTo>
                    <a:pt x="7785100" y="6350"/>
                  </a:lnTo>
                </a:path>
                <a:path w="7785100" h="5270500">
                  <a:moveTo>
                    <a:pt x="0" y="5264150"/>
                  </a:moveTo>
                  <a:lnTo>
                    <a:pt x="7785100" y="52641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90850" y="1246378"/>
            <a:ext cx="16757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Kiếm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soát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mức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tác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nghiệp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4203" y="1246378"/>
            <a:ext cx="3524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0414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Kiểm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soát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mức	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Lập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kế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hoạch</a:t>
            </a:r>
            <a:endParaRPr sz="18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quản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lý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444" y="2123059"/>
            <a:ext cx="123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Câu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hỏi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liên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6875" y="2121534"/>
            <a:ext cx="1783080" cy="1673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Đ</a:t>
            </a:r>
            <a:r>
              <a:rPr sz="1800" spc="-5" dirty="0">
                <a:latin typeface="Times New Roman"/>
                <a:cs typeface="Times New Roman"/>
              </a:rPr>
              <a:t>ơ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đặt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hàng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này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hợp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lệ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không?</a:t>
            </a:r>
            <a:endParaRPr sz="1800">
              <a:latin typeface="Arial"/>
              <a:cs typeface="Arial"/>
            </a:endParaRPr>
          </a:p>
          <a:p>
            <a:pPr marL="12700" marR="2387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Công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còn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đủ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hàng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trong </a:t>
            </a:r>
            <a:r>
              <a:rPr sz="1800" dirty="0">
                <a:latin typeface="Arial"/>
                <a:cs typeface="Arial"/>
              </a:rPr>
              <a:t> kho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không?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0228" y="2123059"/>
            <a:ext cx="16510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Hàng </a:t>
            </a:r>
            <a:r>
              <a:rPr sz="1800" dirty="0">
                <a:latin typeface="Arial"/>
                <a:cs typeface="Arial"/>
              </a:rPr>
              <a:t>tồn kho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công </a:t>
            </a:r>
            <a:r>
              <a:rPr sz="1800" dirty="0">
                <a:latin typeface="Arial"/>
                <a:cs typeface="Arial"/>
              </a:rPr>
              <a:t>ty có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nhiều quá hay </a:t>
            </a:r>
            <a:r>
              <a:rPr sz="1800" dirty="0">
                <a:latin typeface="Arial"/>
                <a:cs typeface="Arial"/>
              </a:rPr>
              <a:t>ít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quá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không?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Thanh toán của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khách hàng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kịp </a:t>
            </a:r>
            <a:r>
              <a:rPr sz="1800" spc="-5" dirty="0">
                <a:latin typeface="Arial"/>
                <a:cs typeface="Arial"/>
              </a:rPr>
              <a:t>thời hay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không?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3709" y="2121534"/>
            <a:ext cx="1647825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Có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đư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thêm/hay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gỡ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bỏ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một </a:t>
            </a:r>
            <a:r>
              <a:rPr sz="1800" spc="-10" dirty="0">
                <a:latin typeface="Arial"/>
                <a:cs typeface="Arial"/>
              </a:rPr>
              <a:t>dây truyền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sản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xuất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mới/hiện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hay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không?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444" y="4500194"/>
            <a:ext cx="1456690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HTTT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ă</a:t>
            </a:r>
            <a:r>
              <a:rPr sz="1800" spc="-5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giá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6875" y="4501718"/>
            <a:ext cx="1379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xử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lý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giao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dịch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0228" y="4501718"/>
            <a:ext cx="1720214" cy="1396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HTTT </a:t>
            </a:r>
            <a:r>
              <a:rPr sz="1800" spc="-10" dirty="0">
                <a:latin typeface="Arial"/>
                <a:cs typeface="Arial"/>
              </a:rPr>
              <a:t>quản </a:t>
            </a:r>
            <a:r>
              <a:rPr sz="1800" spc="-5" dirty="0">
                <a:latin typeface="Arial"/>
                <a:cs typeface="Arial"/>
              </a:rPr>
              <a:t>lý </a:t>
            </a:r>
            <a:r>
              <a:rPr sz="1800" dirty="0">
                <a:latin typeface="Arial"/>
                <a:cs typeface="Arial"/>
              </a:rPr>
              <a:t> MIS </a:t>
            </a:r>
            <a:r>
              <a:rPr sz="1800" spc="-5" dirty="0">
                <a:latin typeface="Arial"/>
                <a:cs typeface="Arial"/>
              </a:rPr>
              <a:t>là </a:t>
            </a:r>
            <a:r>
              <a:rPr sz="1800" dirty="0">
                <a:latin typeface="Arial"/>
                <a:cs typeface="Arial"/>
              </a:rPr>
              <a:t>chủ </a:t>
            </a:r>
            <a:r>
              <a:rPr sz="1800" spc="-10" dirty="0">
                <a:latin typeface="Arial"/>
                <a:cs typeface="Arial"/>
              </a:rPr>
              <a:t>yếu </a:t>
            </a:r>
            <a:r>
              <a:rPr sz="1800" spc="-5" dirty="0">
                <a:latin typeface="Arial"/>
                <a:cs typeface="Arial"/>
              </a:rPr>
              <a:t> Có </a:t>
            </a:r>
            <a:r>
              <a:rPr sz="1800" dirty="0">
                <a:latin typeface="Arial"/>
                <a:cs typeface="Arial"/>
              </a:rPr>
              <a:t>thể </a:t>
            </a:r>
            <a:r>
              <a:rPr sz="1800" spc="-5" dirty="0">
                <a:latin typeface="Arial"/>
                <a:cs typeface="Arial"/>
              </a:rPr>
              <a:t>thêm </a:t>
            </a:r>
            <a:r>
              <a:rPr sz="1800" dirty="0">
                <a:latin typeface="Arial"/>
                <a:cs typeface="Arial"/>
              </a:rPr>
              <a:t> HTTT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trợ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giúp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quyết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định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23709" y="4501718"/>
            <a:ext cx="1720214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HTTT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trợ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giúp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spc="-10" dirty="0">
                <a:latin typeface="Arial"/>
                <a:cs typeface="Arial"/>
              </a:rPr>
              <a:t>quyết </a:t>
            </a:r>
            <a:r>
              <a:rPr sz="1800" dirty="0">
                <a:latin typeface="Times New Roman"/>
                <a:cs typeface="Times New Roman"/>
              </a:rPr>
              <a:t>định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DSS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 marR="508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Vai </a:t>
            </a:r>
            <a:r>
              <a:rPr spc="-5" dirty="0"/>
              <a:t>trò chiến </a:t>
            </a:r>
            <a:r>
              <a:rPr dirty="0"/>
              <a:t>lược </a:t>
            </a:r>
            <a:r>
              <a:rPr spc="-5" dirty="0"/>
              <a:t>của </a:t>
            </a:r>
            <a:r>
              <a:rPr dirty="0"/>
              <a:t>HTTT </a:t>
            </a:r>
            <a:r>
              <a:rPr spc="-5" dirty="0"/>
              <a:t>trong môi </a:t>
            </a:r>
            <a:r>
              <a:rPr spc="-875" dirty="0"/>
              <a:t> </a:t>
            </a:r>
            <a:r>
              <a:rPr spc="-5" dirty="0"/>
              <a:t>trường</a:t>
            </a:r>
            <a:r>
              <a:rPr spc="-35" dirty="0"/>
              <a:t> </a:t>
            </a:r>
            <a:r>
              <a:rPr spc="-5" dirty="0"/>
              <a:t>cạnh</a:t>
            </a:r>
            <a:r>
              <a:rPr spc="-20" dirty="0"/>
              <a:t> </a:t>
            </a:r>
            <a:r>
              <a:rPr dirty="0"/>
              <a:t>tranh</a:t>
            </a: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204925"/>
            <a:ext cx="7616825" cy="50069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6350" indent="-274320" algn="just">
              <a:lnSpc>
                <a:spcPct val="90100"/>
              </a:lnSpc>
              <a:spcBef>
                <a:spcPts val="385"/>
              </a:spcBef>
            </a:pPr>
            <a:r>
              <a:rPr sz="205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050" spc="35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 </a:t>
            </a:r>
            <a:r>
              <a:rPr sz="2400" spc="-5" dirty="0">
                <a:latin typeface="Times New Roman"/>
                <a:cs typeface="Times New Roman"/>
              </a:rPr>
              <a:t>HTTT chiến </a:t>
            </a:r>
            <a:r>
              <a:rPr sz="2400" dirty="0">
                <a:latin typeface="Times New Roman"/>
                <a:cs typeface="Times New Roman"/>
              </a:rPr>
              <a:t>lược </a:t>
            </a:r>
            <a:r>
              <a:rPr sz="2400" spc="-5" dirty="0">
                <a:latin typeface="Times New Roman"/>
                <a:cs typeface="Times New Roman"/>
              </a:rPr>
              <a:t>thường </a:t>
            </a:r>
            <a:r>
              <a:rPr sz="2400" dirty="0">
                <a:latin typeface="Times New Roman"/>
                <a:cs typeface="Times New Roman"/>
              </a:rPr>
              <a:t>đem đến sự thay </a:t>
            </a:r>
            <a:r>
              <a:rPr sz="2400" spc="-5" dirty="0">
                <a:latin typeface="Times New Roman"/>
                <a:cs typeface="Times New Roman"/>
              </a:rPr>
              <a:t>đổi đối </a:t>
            </a:r>
            <a:r>
              <a:rPr sz="2400" spc="-110" dirty="0">
                <a:latin typeface="Times New Roman"/>
                <a:cs typeface="Times New Roman"/>
              </a:rPr>
              <a:t>với 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tổ chức, </a:t>
            </a:r>
            <a:r>
              <a:rPr sz="2400" spc="-5" dirty="0">
                <a:latin typeface="Times New Roman"/>
                <a:cs typeface="Times New Roman"/>
              </a:rPr>
              <a:t>đối</a:t>
            </a:r>
            <a:r>
              <a:rPr sz="2400" dirty="0">
                <a:latin typeface="Times New Roman"/>
                <a:cs typeface="Times New Roman"/>
              </a:rPr>
              <a:t> với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các</a:t>
            </a:r>
            <a:r>
              <a:rPr sz="2400" dirty="0">
                <a:latin typeface="Times New Roman"/>
                <a:cs typeface="Times New Roman"/>
              </a:rPr>
              <a:t> sản </a:t>
            </a:r>
            <a:r>
              <a:rPr sz="2400" spc="-5" dirty="0">
                <a:latin typeface="Times New Roman"/>
                <a:cs typeface="Times New Roman"/>
              </a:rPr>
              <a:t>phẩm,</a:t>
            </a:r>
            <a:r>
              <a:rPr sz="2400" dirty="0">
                <a:latin typeface="Times New Roman"/>
                <a:cs typeface="Times New Roman"/>
              </a:rPr>
              <a:t> dịch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vụ và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các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thủ tục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nghiệp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vụ</a:t>
            </a:r>
            <a:endParaRPr sz="240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ts val="2590"/>
              </a:lnSpc>
              <a:spcBef>
                <a:spcPts val="640"/>
              </a:spcBef>
            </a:pPr>
            <a:r>
              <a:rPr sz="205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050" spc="-25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 câu </a:t>
            </a:r>
            <a:r>
              <a:rPr sz="2400" spc="-5" dirty="0">
                <a:latin typeface="Times New Roman"/>
                <a:cs typeface="Times New Roman"/>
              </a:rPr>
              <a:t>hỏi </a:t>
            </a:r>
            <a:r>
              <a:rPr sz="2400" dirty="0">
                <a:latin typeface="Times New Roman"/>
                <a:cs typeface="Times New Roman"/>
              </a:rPr>
              <a:t>khi </a:t>
            </a:r>
            <a:r>
              <a:rPr sz="2400" spc="-5" dirty="0">
                <a:latin typeface="Times New Roman"/>
                <a:cs typeface="Times New Roman"/>
              </a:rPr>
              <a:t>quyết </a:t>
            </a:r>
            <a:r>
              <a:rPr sz="2400" spc="-10" dirty="0">
                <a:latin typeface="Times New Roman"/>
                <a:cs typeface="Times New Roman"/>
              </a:rPr>
              <a:t>định </a:t>
            </a:r>
            <a:r>
              <a:rPr sz="2400" dirty="0">
                <a:latin typeface="Times New Roman"/>
                <a:cs typeface="Times New Roman"/>
              </a:rPr>
              <a:t>chọn loại hình </a:t>
            </a:r>
            <a:r>
              <a:rPr sz="2400" spc="-5" dirty="0">
                <a:latin typeface="Times New Roman"/>
                <a:cs typeface="Times New Roman"/>
              </a:rPr>
              <a:t>HTTT </a:t>
            </a:r>
            <a:r>
              <a:rPr sz="2400" dirty="0">
                <a:latin typeface="Times New Roman"/>
                <a:cs typeface="Times New Roman"/>
              </a:rPr>
              <a:t>chiến </a:t>
            </a:r>
            <a:r>
              <a:rPr sz="2400" spc="-85" dirty="0">
                <a:latin typeface="Times New Roman"/>
                <a:cs typeface="Times New Roman"/>
              </a:rPr>
              <a:t>lược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nào?</a:t>
            </a:r>
            <a:endParaRPr sz="2400">
              <a:latin typeface="Times New Roman"/>
              <a:cs typeface="Times New Roman"/>
            </a:endParaRPr>
          </a:p>
          <a:p>
            <a:pPr marL="560705" marR="8255" indent="-228600" algn="just">
              <a:lnSpc>
                <a:spcPts val="2380"/>
              </a:lnSpc>
              <a:spcBef>
                <a:spcPts val="405"/>
              </a:spcBef>
            </a:pPr>
            <a:r>
              <a:rPr sz="1850" spc="-20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850" spc="-20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Hiện </a:t>
            </a:r>
            <a:r>
              <a:rPr sz="2200" spc="-5" dirty="0">
                <a:latin typeface="Times New Roman"/>
                <a:cs typeface="Times New Roman"/>
              </a:rPr>
              <a:t>nay </a:t>
            </a:r>
            <a:r>
              <a:rPr sz="2200" spc="-10" dirty="0">
                <a:latin typeface="Times New Roman"/>
                <a:cs typeface="Times New Roman"/>
              </a:rPr>
              <a:t>các </a:t>
            </a:r>
            <a:r>
              <a:rPr sz="2200" spc="-5" dirty="0">
                <a:latin typeface="Times New Roman"/>
                <a:cs typeface="Times New Roman"/>
              </a:rPr>
              <a:t>HTTT được sử </a:t>
            </a:r>
            <a:r>
              <a:rPr sz="2200" dirty="0">
                <a:latin typeface="Times New Roman"/>
                <a:cs typeface="Times New Roman"/>
              </a:rPr>
              <a:t>dụng </a:t>
            </a:r>
            <a:r>
              <a:rPr sz="2200" spc="-5" dirty="0">
                <a:latin typeface="Times New Roman"/>
                <a:cs typeface="Times New Roman"/>
              </a:rPr>
              <a:t>ntn trong </a:t>
            </a:r>
            <a:r>
              <a:rPr sz="2200" dirty="0">
                <a:latin typeface="Times New Roman"/>
                <a:cs typeface="Times New Roman"/>
              </a:rPr>
              <a:t>ngành? </a:t>
            </a:r>
            <a:r>
              <a:rPr sz="2200" spc="-5" dirty="0">
                <a:latin typeface="Times New Roman"/>
                <a:cs typeface="Times New Roman"/>
              </a:rPr>
              <a:t>Tổ </a:t>
            </a:r>
            <a:r>
              <a:rPr sz="2200" spc="-80" dirty="0">
                <a:latin typeface="Times New Roman"/>
                <a:cs typeface="Times New Roman"/>
              </a:rPr>
              <a:t>chức 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nào đang </a:t>
            </a:r>
            <a:r>
              <a:rPr sz="2200" spc="-10" dirty="0">
                <a:latin typeface="Times New Roman"/>
                <a:cs typeface="Times New Roman"/>
              </a:rPr>
              <a:t>dẫn </a:t>
            </a:r>
            <a:r>
              <a:rPr sz="2200" spc="-5" dirty="0">
                <a:latin typeface="Times New Roman"/>
                <a:cs typeface="Times New Roman"/>
              </a:rPr>
              <a:t>đầu ứng dụng CNTT? </a:t>
            </a:r>
            <a:r>
              <a:rPr sz="2200" spc="-10" dirty="0">
                <a:latin typeface="Times New Roman"/>
                <a:cs typeface="Times New Roman"/>
              </a:rPr>
              <a:t>Xu </a:t>
            </a:r>
            <a:r>
              <a:rPr sz="2200" spc="-5" dirty="0">
                <a:latin typeface="Times New Roman"/>
                <a:cs typeface="Times New Roman"/>
              </a:rPr>
              <a:t>thế phát triển của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ngành?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Có </a:t>
            </a:r>
            <a:r>
              <a:rPr sz="2200" spc="-10" dirty="0">
                <a:latin typeface="Times New Roman"/>
                <a:cs typeface="Times New Roman"/>
              </a:rPr>
              <a:t>cần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đổi</a:t>
            </a:r>
            <a:r>
              <a:rPr sz="2200" spc="-10" dirty="0">
                <a:latin typeface="Times New Roman"/>
                <a:cs typeface="Times New Roman"/>
              </a:rPr>
              <a:t> cách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thức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hoạt</a:t>
            </a:r>
            <a:r>
              <a:rPr sz="2200" dirty="0">
                <a:latin typeface="Times New Roman"/>
                <a:cs typeface="Times New Roman"/>
              </a:rPr>
              <a:t> động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KD?</a:t>
            </a:r>
            <a:endParaRPr sz="2200">
              <a:latin typeface="Times New Roman"/>
              <a:cs typeface="Times New Roman"/>
            </a:endParaRPr>
          </a:p>
          <a:p>
            <a:pPr marL="560705" marR="5715" indent="-228600" algn="just">
              <a:lnSpc>
                <a:spcPct val="90100"/>
              </a:lnSpc>
              <a:spcBef>
                <a:spcPts val="360"/>
              </a:spcBef>
            </a:pPr>
            <a:r>
              <a:rPr sz="1850" spc="-20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850" spc="-20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Nếu đưa TT mới vào sử </a:t>
            </a:r>
            <a:r>
              <a:rPr sz="2200" dirty="0">
                <a:latin typeface="Times New Roman"/>
                <a:cs typeface="Times New Roman"/>
              </a:rPr>
              <a:t>dụng </a:t>
            </a:r>
            <a:r>
              <a:rPr sz="2200" spc="-5" dirty="0">
                <a:latin typeface="Times New Roman"/>
                <a:cs typeface="Times New Roman"/>
              </a:rPr>
              <a:t>sẽ có các cơ hội chiến lược </a:t>
            </a:r>
            <a:r>
              <a:rPr sz="2200" spc="-80" dirty="0">
                <a:latin typeface="Times New Roman"/>
                <a:cs typeface="Times New Roman"/>
              </a:rPr>
              <a:t>nào? 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Các HTTT mới sẽ </a:t>
            </a:r>
            <a:r>
              <a:rPr sz="2200" dirty="0">
                <a:latin typeface="Times New Roman"/>
                <a:cs typeface="Times New Roman"/>
              </a:rPr>
              <a:t>đem </a:t>
            </a:r>
            <a:r>
              <a:rPr sz="2200" spc="-5" dirty="0">
                <a:latin typeface="Times New Roman"/>
                <a:cs typeface="Times New Roman"/>
              </a:rPr>
              <a:t>lại giá trị gia </a:t>
            </a:r>
            <a:r>
              <a:rPr sz="2200" dirty="0">
                <a:latin typeface="Times New Roman"/>
                <a:cs typeface="Times New Roman"/>
              </a:rPr>
              <a:t>tăng </a:t>
            </a:r>
            <a:r>
              <a:rPr sz="2200" spc="-5" dirty="0">
                <a:latin typeface="Times New Roman"/>
                <a:cs typeface="Times New Roman"/>
              </a:rPr>
              <a:t>lớn </a:t>
            </a:r>
            <a:r>
              <a:rPr sz="2200" dirty="0">
                <a:latin typeface="Times New Roman"/>
                <a:cs typeface="Times New Roman"/>
              </a:rPr>
              <a:t>nhất </a:t>
            </a:r>
            <a:r>
              <a:rPr sz="2200" spc="-5" dirty="0">
                <a:latin typeface="Times New Roman"/>
                <a:cs typeface="Times New Roman"/>
              </a:rPr>
              <a:t>ở giai đoạn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nào?</a:t>
            </a:r>
            <a:endParaRPr sz="2200">
              <a:latin typeface="Times New Roman"/>
              <a:cs typeface="Times New Roman"/>
            </a:endParaRPr>
          </a:p>
          <a:p>
            <a:pPr marL="332105" algn="just">
              <a:lnSpc>
                <a:spcPts val="2510"/>
              </a:lnSpc>
              <a:spcBef>
                <a:spcPts val="130"/>
              </a:spcBef>
            </a:pPr>
            <a:r>
              <a:rPr sz="1850" spc="-20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850" spc="254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Kế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hoạch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chiến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lược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KD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hiện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nay?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Có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khớp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với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chiến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lược</a:t>
            </a:r>
            <a:endParaRPr sz="2200">
              <a:latin typeface="Times New Roman"/>
              <a:cs typeface="Times New Roman"/>
            </a:endParaRPr>
          </a:p>
          <a:p>
            <a:pPr marL="560705" algn="just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các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dịch vụ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thông </a:t>
            </a:r>
            <a:r>
              <a:rPr sz="2200" spc="-5" dirty="0">
                <a:latin typeface="Times New Roman"/>
                <a:cs typeface="Times New Roman"/>
              </a:rPr>
              <a:t>tin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hiện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thời?</a:t>
            </a:r>
            <a:endParaRPr sz="2200">
              <a:latin typeface="Times New Roman"/>
              <a:cs typeface="Times New Roman"/>
            </a:endParaRPr>
          </a:p>
          <a:p>
            <a:pPr marL="560705" marR="5080" indent="-228600" algn="just">
              <a:lnSpc>
                <a:spcPts val="2380"/>
              </a:lnSpc>
              <a:spcBef>
                <a:spcPts val="430"/>
              </a:spcBef>
            </a:pPr>
            <a:r>
              <a:rPr sz="1850" spc="-20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850" spc="-20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Có </a:t>
            </a:r>
            <a:r>
              <a:rPr sz="2200" dirty="0">
                <a:latin typeface="Times New Roman"/>
                <a:cs typeface="Times New Roman"/>
              </a:rPr>
              <a:t>đủ </a:t>
            </a:r>
            <a:r>
              <a:rPr sz="2200" spc="-5" dirty="0">
                <a:latin typeface="Times New Roman"/>
                <a:cs typeface="Times New Roman"/>
              </a:rPr>
              <a:t>điều kiện </a:t>
            </a:r>
            <a:r>
              <a:rPr sz="2200" dirty="0">
                <a:latin typeface="Times New Roman"/>
                <a:cs typeface="Times New Roman"/>
              </a:rPr>
              <a:t>về </a:t>
            </a:r>
            <a:r>
              <a:rPr sz="2200" spc="-10" dirty="0">
                <a:latin typeface="Times New Roman"/>
                <a:cs typeface="Times New Roman"/>
              </a:rPr>
              <a:t>công </a:t>
            </a:r>
            <a:r>
              <a:rPr sz="2200" spc="-5" dirty="0">
                <a:latin typeface="Times New Roman"/>
                <a:cs typeface="Times New Roman"/>
              </a:rPr>
              <a:t>nghệ </a:t>
            </a:r>
            <a:r>
              <a:rPr sz="2200" dirty="0">
                <a:latin typeface="Times New Roman"/>
                <a:cs typeface="Times New Roman"/>
              </a:rPr>
              <a:t>và </a:t>
            </a:r>
            <a:r>
              <a:rPr sz="2200" spc="-5" dirty="0">
                <a:latin typeface="Times New Roman"/>
                <a:cs typeface="Times New Roman"/>
              </a:rPr>
              <a:t>vốn </a:t>
            </a:r>
            <a:r>
              <a:rPr sz="2200" spc="-10" dirty="0">
                <a:latin typeface="Times New Roman"/>
                <a:cs typeface="Times New Roman"/>
              </a:rPr>
              <a:t>để </a:t>
            </a:r>
            <a:r>
              <a:rPr sz="2200" spc="-5" dirty="0">
                <a:latin typeface="Times New Roman"/>
                <a:cs typeface="Times New Roman"/>
              </a:rPr>
              <a:t>phát triển </a:t>
            </a:r>
            <a:r>
              <a:rPr sz="2200" spc="-10" dirty="0">
                <a:latin typeface="Times New Roman"/>
                <a:cs typeface="Times New Roman"/>
              </a:rPr>
              <a:t>một </a:t>
            </a:r>
            <a:r>
              <a:rPr sz="2200" spc="-75" dirty="0">
                <a:latin typeface="Times New Roman"/>
                <a:cs typeface="Times New Roman"/>
              </a:rPr>
              <a:t>HTTT 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chiến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lược?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18704" y="5937503"/>
            <a:ext cx="469900" cy="241300"/>
            <a:chOff x="7918704" y="5937503"/>
            <a:chExt cx="469900" cy="241300"/>
          </a:xfrm>
        </p:grpSpPr>
        <p:sp>
          <p:nvSpPr>
            <p:cNvPr id="7" name="object 7"/>
            <p:cNvSpPr/>
            <p:nvPr/>
          </p:nvSpPr>
          <p:spPr>
            <a:xfrm>
              <a:off x="7924800" y="5943599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" y="228600"/>
                  </a:lnTo>
                  <a:lnTo>
                    <a:pt x="457200" y="200025"/>
                  </a:lnTo>
                  <a:lnTo>
                    <a:pt x="207136" y="200025"/>
                  </a:lnTo>
                  <a:lnTo>
                    <a:pt x="182147" y="194971"/>
                  </a:lnTo>
                  <a:lnTo>
                    <a:pt x="161717" y="181190"/>
                  </a:lnTo>
                  <a:lnTo>
                    <a:pt x="147932" y="160752"/>
                  </a:lnTo>
                  <a:lnTo>
                    <a:pt x="142875" y="135737"/>
                  </a:lnTo>
                  <a:lnTo>
                    <a:pt x="142875" y="71437"/>
                  </a:lnTo>
                  <a:lnTo>
                    <a:pt x="228600" y="71437"/>
                  </a:lnTo>
                  <a:lnTo>
                    <a:pt x="271399" y="28575"/>
                  </a:lnTo>
                  <a:lnTo>
                    <a:pt x="457200" y="28575"/>
                  </a:lnTo>
                  <a:lnTo>
                    <a:pt x="457200" y="0"/>
                  </a:lnTo>
                  <a:close/>
                </a:path>
                <a:path w="457200" h="228600">
                  <a:moveTo>
                    <a:pt x="457200" y="28575"/>
                  </a:moveTo>
                  <a:lnTo>
                    <a:pt x="271399" y="28575"/>
                  </a:lnTo>
                  <a:lnTo>
                    <a:pt x="314325" y="71437"/>
                  </a:lnTo>
                  <a:lnTo>
                    <a:pt x="292861" y="71437"/>
                  </a:lnTo>
                  <a:lnTo>
                    <a:pt x="292859" y="135737"/>
                  </a:lnTo>
                  <a:lnTo>
                    <a:pt x="274063" y="181192"/>
                  </a:lnTo>
                  <a:lnTo>
                    <a:pt x="228600" y="200025"/>
                  </a:lnTo>
                  <a:lnTo>
                    <a:pt x="457200" y="200025"/>
                  </a:lnTo>
                  <a:lnTo>
                    <a:pt x="457200" y="28575"/>
                  </a:lnTo>
                  <a:close/>
                </a:path>
                <a:path w="457200" h="228600">
                  <a:moveTo>
                    <a:pt x="250063" y="71437"/>
                  </a:moveTo>
                  <a:lnTo>
                    <a:pt x="185674" y="71437"/>
                  </a:lnTo>
                  <a:lnTo>
                    <a:pt x="185676" y="135737"/>
                  </a:lnTo>
                  <a:lnTo>
                    <a:pt x="187370" y="144073"/>
                  </a:lnTo>
                  <a:lnTo>
                    <a:pt x="191978" y="150883"/>
                  </a:lnTo>
                  <a:lnTo>
                    <a:pt x="198801" y="155477"/>
                  </a:lnTo>
                  <a:lnTo>
                    <a:pt x="207136" y="157162"/>
                  </a:lnTo>
                  <a:lnTo>
                    <a:pt x="228600" y="157162"/>
                  </a:lnTo>
                  <a:lnTo>
                    <a:pt x="236936" y="155477"/>
                  </a:lnTo>
                  <a:lnTo>
                    <a:pt x="243761" y="150882"/>
                  </a:lnTo>
                  <a:lnTo>
                    <a:pt x="248371" y="144068"/>
                  </a:lnTo>
                  <a:lnTo>
                    <a:pt x="250063" y="135737"/>
                  </a:lnTo>
                  <a:lnTo>
                    <a:pt x="250063" y="71437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1579" y="5966078"/>
              <a:ext cx="183642" cy="1836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24800" y="5943599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228600"/>
                  </a:moveTo>
                  <a:lnTo>
                    <a:pt x="457200" y="2286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2250" cy="6698615"/>
            <a:chOff x="0" y="0"/>
            <a:chExt cx="9112250" cy="6698615"/>
          </a:xfrm>
        </p:grpSpPr>
        <p:sp>
          <p:nvSpPr>
            <p:cNvPr id="3" name="object 3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8684641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4641" y="6691883"/>
                  </a:lnTo>
                  <a:lnTo>
                    <a:pt x="8733371" y="6688307"/>
                  </a:lnTo>
                  <a:lnTo>
                    <a:pt x="8779883" y="6677918"/>
                  </a:lnTo>
                  <a:lnTo>
                    <a:pt x="8823668" y="6661227"/>
                  </a:lnTo>
                  <a:lnTo>
                    <a:pt x="8864214" y="6638744"/>
                  </a:lnTo>
                  <a:lnTo>
                    <a:pt x="8901011" y="6610978"/>
                  </a:lnTo>
                  <a:lnTo>
                    <a:pt x="8933548" y="6578442"/>
                  </a:lnTo>
                  <a:lnTo>
                    <a:pt x="8961315" y="6541643"/>
                  </a:lnTo>
                  <a:lnTo>
                    <a:pt x="8983799" y="6501094"/>
                  </a:lnTo>
                  <a:lnTo>
                    <a:pt x="9000492" y="6457303"/>
                  </a:lnTo>
                  <a:lnTo>
                    <a:pt x="9010883" y="6410781"/>
                  </a:lnTo>
                  <a:lnTo>
                    <a:pt x="9014460" y="6362039"/>
                  </a:lnTo>
                  <a:lnTo>
                    <a:pt x="9014460" y="329819"/>
                  </a:lnTo>
                  <a:lnTo>
                    <a:pt x="9010883" y="281088"/>
                  </a:lnTo>
                  <a:lnTo>
                    <a:pt x="9000492" y="234576"/>
                  </a:lnTo>
                  <a:lnTo>
                    <a:pt x="8983799" y="190791"/>
                  </a:lnTo>
                  <a:lnTo>
                    <a:pt x="8961315" y="150245"/>
                  </a:lnTo>
                  <a:lnTo>
                    <a:pt x="8933548" y="113448"/>
                  </a:lnTo>
                  <a:lnTo>
                    <a:pt x="8901011" y="80911"/>
                  </a:lnTo>
                  <a:lnTo>
                    <a:pt x="8864214" y="53144"/>
                  </a:lnTo>
                  <a:lnTo>
                    <a:pt x="8823668" y="30660"/>
                  </a:lnTo>
                  <a:lnTo>
                    <a:pt x="8779883" y="13967"/>
                  </a:lnTo>
                  <a:lnTo>
                    <a:pt x="8733371" y="3576"/>
                  </a:lnTo>
                  <a:lnTo>
                    <a:pt x="8684641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4641" y="0"/>
                  </a:lnTo>
                  <a:lnTo>
                    <a:pt x="8733371" y="3576"/>
                  </a:lnTo>
                  <a:lnTo>
                    <a:pt x="8779883" y="13967"/>
                  </a:lnTo>
                  <a:lnTo>
                    <a:pt x="8823668" y="30660"/>
                  </a:lnTo>
                  <a:lnTo>
                    <a:pt x="8864214" y="53144"/>
                  </a:lnTo>
                  <a:lnTo>
                    <a:pt x="8901011" y="80911"/>
                  </a:lnTo>
                  <a:lnTo>
                    <a:pt x="8933548" y="113448"/>
                  </a:lnTo>
                  <a:lnTo>
                    <a:pt x="8961315" y="150245"/>
                  </a:lnTo>
                  <a:lnTo>
                    <a:pt x="8983799" y="190791"/>
                  </a:lnTo>
                  <a:lnTo>
                    <a:pt x="9000492" y="234576"/>
                  </a:lnTo>
                  <a:lnTo>
                    <a:pt x="9010883" y="281088"/>
                  </a:lnTo>
                  <a:lnTo>
                    <a:pt x="9014460" y="329819"/>
                  </a:lnTo>
                  <a:lnTo>
                    <a:pt x="9014460" y="6362039"/>
                  </a:lnTo>
                  <a:lnTo>
                    <a:pt x="9010883" y="6410781"/>
                  </a:lnTo>
                  <a:lnTo>
                    <a:pt x="9000492" y="6457303"/>
                  </a:lnTo>
                  <a:lnTo>
                    <a:pt x="8983799" y="6501094"/>
                  </a:lnTo>
                  <a:lnTo>
                    <a:pt x="8961315" y="6541643"/>
                  </a:lnTo>
                  <a:lnTo>
                    <a:pt x="8933548" y="6578442"/>
                  </a:lnTo>
                  <a:lnTo>
                    <a:pt x="8901011" y="6610978"/>
                  </a:lnTo>
                  <a:lnTo>
                    <a:pt x="8864214" y="6638744"/>
                  </a:lnTo>
                  <a:lnTo>
                    <a:pt x="8823668" y="6661227"/>
                  </a:lnTo>
                  <a:lnTo>
                    <a:pt x="8779883" y="6677918"/>
                  </a:lnTo>
                  <a:lnTo>
                    <a:pt x="8733371" y="6688307"/>
                  </a:lnTo>
                  <a:lnTo>
                    <a:pt x="8684641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2080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022080" y="120396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027"/>
              <a:ext cx="8978265" cy="111760"/>
            </a:xfrm>
            <a:custGeom>
              <a:avLst/>
              <a:gdLst/>
              <a:ahLst/>
              <a:cxnLst/>
              <a:rect l="l" t="t" r="r" b="b"/>
              <a:pathLst>
                <a:path w="8978265" h="111760">
                  <a:moveTo>
                    <a:pt x="8977884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8977884" y="111251"/>
                  </a:lnTo>
                  <a:lnTo>
                    <a:pt x="8977884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6172200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383718"/>
            <a:ext cx="7359650" cy="1718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spc="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6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Lợi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ích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32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Chi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phí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cho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Đánh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giá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hiệu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quả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kinh</a:t>
            </a:r>
            <a:r>
              <a:rPr sz="3200" b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tế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2080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93065" rIns="0" bIns="0" rtlCol="0">
            <a:spAutoFit/>
          </a:bodyPr>
          <a:lstStyle/>
          <a:p>
            <a:pPr marL="541655">
              <a:lnSpc>
                <a:spcPct val="100000"/>
              </a:lnSpc>
              <a:spcBef>
                <a:spcPts val="3095"/>
              </a:spcBef>
            </a:pPr>
            <a:r>
              <a:rPr sz="4000" spc="-10" dirty="0">
                <a:solidFill>
                  <a:srgbClr val="FFFFFF"/>
                </a:solidFill>
              </a:rPr>
              <a:t>HIỆU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QUẢ</a:t>
            </a:r>
            <a:r>
              <a:rPr sz="4000" spc="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KINH </a:t>
            </a:r>
            <a:r>
              <a:rPr sz="4000" spc="-5" dirty="0">
                <a:solidFill>
                  <a:srgbClr val="FFFFFF"/>
                </a:solidFill>
              </a:rPr>
              <a:t>TẾ </a:t>
            </a:r>
            <a:r>
              <a:rPr sz="4000" spc="-10" dirty="0">
                <a:solidFill>
                  <a:srgbClr val="FFFFFF"/>
                </a:solidFill>
              </a:rPr>
              <a:t>CỦA</a:t>
            </a:r>
            <a:r>
              <a:rPr sz="4000" spc="-15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HTTTQL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15798"/>
            <a:ext cx="5941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Lợi</a:t>
            </a:r>
            <a:r>
              <a:rPr sz="4000" spc="-10" dirty="0"/>
              <a:t> </a:t>
            </a:r>
            <a:r>
              <a:rPr sz="4000" spc="-5" dirty="0"/>
              <a:t>ích</a:t>
            </a:r>
            <a:r>
              <a:rPr sz="4000" spc="-15" dirty="0"/>
              <a:t> </a:t>
            </a:r>
            <a:r>
              <a:rPr sz="4000" spc="-10" dirty="0"/>
              <a:t>kinh </a:t>
            </a:r>
            <a:r>
              <a:rPr sz="4000" spc="-5" dirty="0"/>
              <a:t>tế</a:t>
            </a:r>
            <a:r>
              <a:rPr sz="4000" spc="-15" dirty="0"/>
              <a:t> </a:t>
            </a:r>
            <a:r>
              <a:rPr sz="4000" spc="-10" dirty="0"/>
              <a:t>của HTTT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46304" y="3429000"/>
            <a:ext cx="5264150" cy="3238500"/>
            <a:chOff x="146304" y="3429000"/>
            <a:chExt cx="5264150" cy="3238500"/>
          </a:xfrm>
        </p:grpSpPr>
        <p:sp>
          <p:nvSpPr>
            <p:cNvPr id="5" name="object 5"/>
            <p:cNvSpPr/>
            <p:nvPr/>
          </p:nvSpPr>
          <p:spPr>
            <a:xfrm>
              <a:off x="14630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200" y="3428999"/>
              <a:ext cx="1905000" cy="2057400"/>
            </a:xfrm>
            <a:custGeom>
              <a:avLst/>
              <a:gdLst/>
              <a:ahLst/>
              <a:cxnLst/>
              <a:rect l="l" t="t" r="r" b="b"/>
              <a:pathLst>
                <a:path w="1905000" h="2057400">
                  <a:moveTo>
                    <a:pt x="1905000" y="1676400"/>
                  </a:moveTo>
                  <a:lnTo>
                    <a:pt x="152400" y="1676400"/>
                  </a:lnTo>
                  <a:lnTo>
                    <a:pt x="152400" y="2057400"/>
                  </a:lnTo>
                  <a:lnTo>
                    <a:pt x="1905000" y="2057400"/>
                  </a:lnTo>
                  <a:lnTo>
                    <a:pt x="1905000" y="1676400"/>
                  </a:lnTo>
                  <a:close/>
                </a:path>
                <a:path w="1905000" h="2057400">
                  <a:moveTo>
                    <a:pt x="1905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905000" y="3810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9D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2644" y="1157986"/>
            <a:ext cx="7583170" cy="4673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2340"/>
              </a:lnSpc>
              <a:spcBef>
                <a:spcPts val="105"/>
              </a:spcBef>
              <a:tabLst>
                <a:tab pos="337185" algn="l"/>
              </a:tabLst>
            </a:pPr>
            <a:r>
              <a:rPr sz="1700" spc="-200" dirty="0">
                <a:solidFill>
                  <a:srgbClr val="D24717"/>
                </a:solidFill>
                <a:latin typeface="Segoe UI Symbol"/>
                <a:cs typeface="Segoe UI Symbol"/>
              </a:rPr>
              <a:t>⚫	</a:t>
            </a:r>
            <a:r>
              <a:rPr sz="2000" b="1" dirty="0">
                <a:latin typeface="Times New Roman"/>
                <a:cs typeface="Times New Roman"/>
              </a:rPr>
              <a:t>Giá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thành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thông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tin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 ∑ các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khoản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chi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để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tạo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thông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tin</a:t>
            </a: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ts val="1980"/>
              </a:lnSpc>
              <a:tabLst>
                <a:tab pos="337185" algn="l"/>
              </a:tabLst>
            </a:pPr>
            <a:r>
              <a:rPr sz="1700" spc="-200" dirty="0">
                <a:solidFill>
                  <a:srgbClr val="D24717"/>
                </a:solidFill>
                <a:latin typeface="Segoe UI Symbol"/>
                <a:cs typeface="Segoe UI Symbol"/>
              </a:rPr>
              <a:t>⚫	</a:t>
            </a:r>
            <a:r>
              <a:rPr sz="2000" b="1" dirty="0">
                <a:latin typeface="Times New Roman"/>
                <a:cs typeface="Times New Roman"/>
              </a:rPr>
              <a:t>Giá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trị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của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một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HTTT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là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sự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thể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hiện bằng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tiền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tập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hợp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những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rủi</a:t>
            </a:r>
            <a:endParaRPr sz="2000">
              <a:latin typeface="Times New Roman"/>
              <a:cs typeface="Times New Roman"/>
            </a:endParaRPr>
          </a:p>
          <a:p>
            <a:pPr marL="337185" marR="55880">
              <a:lnSpc>
                <a:spcPct val="70000"/>
              </a:lnSpc>
              <a:spcBef>
                <a:spcPts val="360"/>
              </a:spcBef>
            </a:pPr>
            <a:r>
              <a:rPr sz="2000" b="1" spc="-20" dirty="0">
                <a:latin typeface="Times New Roman"/>
                <a:cs typeface="Times New Roman"/>
              </a:rPr>
              <a:t>ro</a:t>
            </a:r>
            <a:r>
              <a:rPr sz="2000" b="1" dirty="0">
                <a:latin typeface="Times New Roman"/>
                <a:cs typeface="Times New Roman"/>
              </a:rPr>
              <a:t> mà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tổ chức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tránh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được</a:t>
            </a:r>
            <a:r>
              <a:rPr sz="2000" b="1" dirty="0">
                <a:latin typeface="Times New Roman"/>
                <a:cs typeface="Times New Roman"/>
              </a:rPr>
              <a:t> và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những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cơ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hội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thuận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lợi</a:t>
            </a:r>
            <a:r>
              <a:rPr sz="2000" b="1" dirty="0">
                <a:latin typeface="Times New Roman"/>
                <a:cs typeface="Times New Roman"/>
              </a:rPr>
              <a:t> mà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tổ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chức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có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được nhờ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HTTT.</a:t>
            </a:r>
            <a:endParaRPr sz="2000">
              <a:latin typeface="Times New Roman"/>
              <a:cs typeface="Times New Roman"/>
            </a:endParaRPr>
          </a:p>
          <a:p>
            <a:pPr marL="382905">
              <a:lnSpc>
                <a:spcPts val="1850"/>
              </a:lnSpc>
            </a:pPr>
            <a:r>
              <a:rPr sz="1500" spc="-155" dirty="0">
                <a:solidFill>
                  <a:srgbClr val="9B2C1F"/>
                </a:solidFill>
                <a:latin typeface="Segoe UI Symbol"/>
                <a:cs typeface="Segoe UI Symbol"/>
              </a:rPr>
              <a:t>⚫ </a:t>
            </a:r>
            <a:r>
              <a:rPr sz="1500" spc="12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Nế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gọi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A1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A2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...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là thiệt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hại của c</a:t>
            </a:r>
            <a:r>
              <a:rPr sz="1800" spc="5" dirty="0">
                <a:latin typeface="Times New Roman"/>
                <a:cs typeface="Times New Roman"/>
              </a:rPr>
              <a:t>á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rủi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ro.</a:t>
            </a:r>
            <a:endParaRPr sz="1800">
              <a:latin typeface="Times New Roman"/>
              <a:cs typeface="Times New Roman"/>
            </a:endParaRPr>
          </a:p>
          <a:p>
            <a:pPr marL="977265">
              <a:lnSpc>
                <a:spcPts val="2275"/>
              </a:lnSpc>
            </a:pPr>
            <a:r>
              <a:rPr sz="2000" dirty="0">
                <a:latin typeface="Times New Roman"/>
                <a:cs typeface="Times New Roman"/>
              </a:rPr>
              <a:t>P1,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P2, ...Pn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là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xác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xuất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xảy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các rủi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</a:t>
            </a:r>
            <a:endParaRPr sz="2000">
              <a:latin typeface="Times New Roman"/>
              <a:cs typeface="Times New Roman"/>
            </a:endParaRPr>
          </a:p>
          <a:p>
            <a:pPr marL="977265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R1, R2,</a:t>
            </a:r>
            <a:r>
              <a:rPr sz="2000" dirty="0">
                <a:latin typeface="Times New Roman"/>
                <a:cs typeface="Times New Roman"/>
              </a:rPr>
              <a:t> ...,</a:t>
            </a:r>
            <a:r>
              <a:rPr sz="2000" spc="-5" dirty="0">
                <a:latin typeface="Times New Roman"/>
                <a:cs typeface="Times New Roman"/>
              </a:rPr>
              <a:t> Rn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là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tỷ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lệ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giảm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bớt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các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rủi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tránh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được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nhờ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HTTT</a:t>
            </a:r>
            <a:endParaRPr sz="2000">
              <a:latin typeface="Times New Roman"/>
              <a:cs typeface="Times New Roman"/>
            </a:endParaRPr>
          </a:p>
          <a:p>
            <a:pPr marL="977265">
              <a:lnSpc>
                <a:spcPts val="2340"/>
              </a:lnSpc>
            </a:pPr>
            <a:r>
              <a:rPr sz="2000" dirty="0">
                <a:latin typeface="Times New Roman"/>
                <a:cs typeface="Times New Roman"/>
              </a:rPr>
              <a:t>Thì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lợi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ích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tránh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được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rủi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 </a:t>
            </a:r>
            <a:r>
              <a:rPr sz="2000" spc="-5" dirty="0">
                <a:latin typeface="Times New Roman"/>
                <a:cs typeface="Times New Roman"/>
              </a:rPr>
              <a:t>là:</a:t>
            </a:r>
            <a:endParaRPr sz="2000">
              <a:latin typeface="Times New Roman"/>
              <a:cs typeface="Times New Roman"/>
            </a:endParaRPr>
          </a:p>
          <a:p>
            <a:pPr marL="2614295">
              <a:lnSpc>
                <a:spcPct val="100000"/>
              </a:lnSpc>
              <a:spcBef>
                <a:spcPts val="229"/>
              </a:spcBef>
            </a:pPr>
            <a:r>
              <a:rPr sz="1800" i="1" spc="295" dirty="0">
                <a:latin typeface="Times New Roman"/>
                <a:cs typeface="Times New Roman"/>
              </a:rPr>
              <a:t>P</a:t>
            </a:r>
            <a:r>
              <a:rPr sz="1800" i="1" spc="335" dirty="0">
                <a:latin typeface="Times New Roman"/>
                <a:cs typeface="Times New Roman"/>
              </a:rPr>
              <a:t>R</a:t>
            </a:r>
            <a:r>
              <a:rPr sz="1800" i="1" spc="114" dirty="0">
                <a:latin typeface="Times New Roman"/>
                <a:cs typeface="Times New Roman"/>
              </a:rPr>
              <a:t> </a:t>
            </a:r>
            <a:r>
              <a:rPr sz="1800" spc="300" dirty="0">
                <a:latin typeface="Symbol"/>
                <a:cs typeface="Symbol"/>
              </a:rPr>
              <a:t>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4050" spc="885" baseline="-8230" dirty="0">
                <a:latin typeface="Symbol"/>
                <a:cs typeface="Symbol"/>
              </a:rPr>
              <a:t></a:t>
            </a:r>
            <a:r>
              <a:rPr sz="4050" spc="-359" baseline="-8230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A</a:t>
            </a:r>
            <a:r>
              <a:rPr sz="1575" i="1" spc="127" baseline="-23809" dirty="0">
                <a:latin typeface="Times New Roman"/>
                <a:cs typeface="Times New Roman"/>
              </a:rPr>
              <a:t>i</a:t>
            </a:r>
            <a:r>
              <a:rPr sz="1575" i="1" spc="89" baseline="-23809" dirty="0">
                <a:latin typeface="Times New Roman"/>
                <a:cs typeface="Times New Roman"/>
              </a:rPr>
              <a:t> </a:t>
            </a:r>
            <a:r>
              <a:rPr sz="1800" i="1" spc="50" dirty="0">
                <a:latin typeface="Times New Roman"/>
                <a:cs typeface="Times New Roman"/>
              </a:rPr>
              <a:t>P</a:t>
            </a:r>
            <a:r>
              <a:rPr sz="1575" i="1" spc="127" baseline="-23809" dirty="0">
                <a:latin typeface="Times New Roman"/>
                <a:cs typeface="Times New Roman"/>
              </a:rPr>
              <a:t>i</a:t>
            </a:r>
            <a:r>
              <a:rPr sz="1575" i="1" spc="89" baseline="-23809" dirty="0">
                <a:latin typeface="Times New Roman"/>
                <a:cs typeface="Times New Roman"/>
              </a:rPr>
              <a:t> </a:t>
            </a:r>
            <a:r>
              <a:rPr sz="1800" i="1" spc="340" dirty="0">
                <a:latin typeface="Times New Roman"/>
                <a:cs typeface="Times New Roman"/>
              </a:rPr>
              <a:t>R</a:t>
            </a:r>
            <a:r>
              <a:rPr sz="1575" i="1" spc="127" baseline="-23809" dirty="0">
                <a:latin typeface="Times New Roman"/>
                <a:cs typeface="Times New Roman"/>
              </a:rPr>
              <a:t>i</a:t>
            </a:r>
            <a:endParaRPr sz="1575" baseline="-23809">
              <a:latin typeface="Times New Roman"/>
              <a:cs typeface="Times New Roman"/>
            </a:endParaRPr>
          </a:p>
          <a:p>
            <a:pPr marL="382905">
              <a:lnSpc>
                <a:spcPts val="2105"/>
              </a:lnSpc>
              <a:spcBef>
                <a:spcPts val="844"/>
              </a:spcBef>
            </a:pPr>
            <a:r>
              <a:rPr sz="1500" spc="-155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500" spc="28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Nếu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gọi C1, </a:t>
            </a:r>
            <a:r>
              <a:rPr sz="1800" spc="-5" dirty="0">
                <a:latin typeface="Times New Roman"/>
                <a:cs typeface="Times New Roman"/>
              </a:rPr>
              <a:t>C2,</a:t>
            </a:r>
            <a:r>
              <a:rPr sz="1800" dirty="0">
                <a:latin typeface="Times New Roman"/>
                <a:cs typeface="Times New Roman"/>
              </a:rPr>
              <a:t> ...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lợi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ích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tận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dụng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được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cơ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hội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thứ i (i 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1,2,...n).</a:t>
            </a:r>
            <a:endParaRPr sz="1800">
              <a:latin typeface="Times New Roman"/>
              <a:cs typeface="Times New Roman"/>
            </a:endParaRPr>
          </a:p>
          <a:p>
            <a:pPr marL="977265">
              <a:lnSpc>
                <a:spcPts val="2285"/>
              </a:lnSpc>
            </a:pPr>
            <a:r>
              <a:rPr sz="2000" dirty="0">
                <a:latin typeface="Times New Roman"/>
                <a:cs typeface="Times New Roman"/>
              </a:rPr>
              <a:t>P1,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P2, ...Pn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là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xác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xuất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xảy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các cơ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hội</a:t>
            </a:r>
            <a:endParaRPr sz="2000">
              <a:latin typeface="Times New Roman"/>
              <a:cs typeface="Times New Roman"/>
            </a:endParaRPr>
          </a:p>
          <a:p>
            <a:pPr marL="977265" marR="1209040">
              <a:lnSpc>
                <a:spcPts val="228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R1,</a:t>
            </a:r>
            <a:r>
              <a:rPr sz="2000" spc="-5" dirty="0">
                <a:latin typeface="Times New Roman"/>
                <a:cs typeface="Times New Roman"/>
              </a:rPr>
              <a:t> R2, </a:t>
            </a:r>
            <a:r>
              <a:rPr sz="2000" dirty="0">
                <a:latin typeface="Times New Roman"/>
                <a:cs typeface="Times New Roman"/>
              </a:rPr>
              <a:t>..., </a:t>
            </a:r>
            <a:r>
              <a:rPr sz="2000" spc="-5" dirty="0">
                <a:latin typeface="Times New Roman"/>
                <a:cs typeface="Times New Roman"/>
              </a:rPr>
              <a:t>Rn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là</a:t>
            </a:r>
            <a:r>
              <a:rPr sz="2000" dirty="0">
                <a:latin typeface="Times New Roman"/>
                <a:cs typeface="Times New Roman"/>
              </a:rPr>
              <a:t> tỷ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lệ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tận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dụng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các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cơ hội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của</a:t>
            </a:r>
            <a:r>
              <a:rPr sz="2000" spc="-5" dirty="0">
                <a:latin typeface="Times New Roman"/>
                <a:cs typeface="Times New Roman"/>
              </a:rPr>
              <a:t> HTTT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lợi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ích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tận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dụng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cơ</a:t>
            </a:r>
            <a:r>
              <a:rPr sz="2000" spc="5" dirty="0">
                <a:latin typeface="Times New Roman"/>
                <a:cs typeface="Times New Roman"/>
              </a:rPr>
              <a:t> hội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của</a:t>
            </a:r>
            <a:r>
              <a:rPr sz="2000" spc="-5" dirty="0">
                <a:latin typeface="Times New Roman"/>
                <a:cs typeface="Times New Roman"/>
              </a:rPr>
              <a:t> HTTT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là:</a:t>
            </a:r>
            <a:endParaRPr sz="2000">
              <a:latin typeface="Times New Roman"/>
              <a:cs typeface="Times New Roman"/>
            </a:endParaRPr>
          </a:p>
          <a:p>
            <a:pPr marL="2746375">
              <a:lnSpc>
                <a:spcPct val="100000"/>
              </a:lnSpc>
              <a:spcBef>
                <a:spcPts val="55"/>
              </a:spcBef>
            </a:pPr>
            <a:r>
              <a:rPr sz="1800" i="1" spc="190" dirty="0">
                <a:latin typeface="Times New Roman"/>
                <a:cs typeface="Times New Roman"/>
              </a:rPr>
              <a:t>C</a:t>
            </a:r>
            <a:r>
              <a:rPr sz="1800" i="1" spc="220" dirty="0">
                <a:latin typeface="Times New Roman"/>
                <a:cs typeface="Times New Roman"/>
              </a:rPr>
              <a:t>R</a:t>
            </a:r>
            <a:r>
              <a:rPr sz="1800" i="1" spc="65" dirty="0">
                <a:latin typeface="Times New Roman"/>
                <a:cs typeface="Times New Roman"/>
              </a:rPr>
              <a:t> </a:t>
            </a:r>
            <a:r>
              <a:rPr sz="1800" spc="200" dirty="0">
                <a:latin typeface="Symbol"/>
                <a:cs typeface="Symbol"/>
              </a:rPr>
              <a:t>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4050" spc="825" baseline="-8230" dirty="0">
                <a:latin typeface="Symbol"/>
                <a:cs typeface="Symbol"/>
              </a:rPr>
              <a:t></a:t>
            </a:r>
            <a:r>
              <a:rPr sz="1800" i="1" spc="310" dirty="0">
                <a:latin typeface="Times New Roman"/>
                <a:cs typeface="Times New Roman"/>
              </a:rPr>
              <a:t>C</a:t>
            </a:r>
            <a:r>
              <a:rPr sz="1575" i="1" spc="82" baseline="-23809" dirty="0">
                <a:latin typeface="Times New Roman"/>
                <a:cs typeface="Times New Roman"/>
              </a:rPr>
              <a:t>i</a:t>
            </a:r>
            <a:r>
              <a:rPr sz="1575" i="1" spc="52" baseline="-23809" dirty="0">
                <a:latin typeface="Times New Roman"/>
                <a:cs typeface="Times New Roman"/>
              </a:rPr>
              <a:t> </a:t>
            </a:r>
            <a:r>
              <a:rPr sz="1800" i="1" spc="-40" dirty="0">
                <a:latin typeface="Times New Roman"/>
                <a:cs typeface="Times New Roman"/>
              </a:rPr>
              <a:t>P</a:t>
            </a:r>
            <a:r>
              <a:rPr sz="1575" i="1" spc="82" baseline="-23809" dirty="0">
                <a:latin typeface="Times New Roman"/>
                <a:cs typeface="Times New Roman"/>
              </a:rPr>
              <a:t>i</a:t>
            </a:r>
            <a:r>
              <a:rPr sz="1575" i="1" spc="44" baseline="-23809" dirty="0">
                <a:latin typeface="Times New Roman"/>
                <a:cs typeface="Times New Roman"/>
              </a:rPr>
              <a:t> </a:t>
            </a:r>
            <a:r>
              <a:rPr sz="1800" i="1" spc="229" dirty="0">
                <a:latin typeface="Times New Roman"/>
                <a:cs typeface="Times New Roman"/>
              </a:rPr>
              <a:t>R</a:t>
            </a:r>
            <a:r>
              <a:rPr sz="1575" i="1" spc="82" baseline="-23809" dirty="0">
                <a:latin typeface="Times New Roman"/>
                <a:cs typeface="Times New Roman"/>
              </a:rPr>
              <a:t>i</a:t>
            </a:r>
            <a:endParaRPr sz="1575" baseline="-23809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  <a:spcBef>
                <a:spcPts val="970"/>
              </a:spcBef>
            </a:pPr>
            <a:r>
              <a:rPr sz="1500" spc="-155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1500" spc="27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Vậy,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lợi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ích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hàng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năm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của</a:t>
            </a:r>
            <a:r>
              <a:rPr sz="1800" spc="-5" dirty="0">
                <a:latin typeface="Times New Roman"/>
                <a:cs typeface="Times New Roman"/>
              </a:rPr>
              <a:t> HTTT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là: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 </a:t>
            </a:r>
            <a:r>
              <a:rPr sz="1800" spc="-10" dirty="0">
                <a:latin typeface="Times New Roman"/>
                <a:cs typeface="Times New Roman"/>
              </a:rPr>
              <a:t>PR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6598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Lợi</a:t>
            </a:r>
            <a:r>
              <a:rPr sz="3600" spc="-15" dirty="0"/>
              <a:t> </a:t>
            </a:r>
            <a:r>
              <a:rPr sz="3600" dirty="0"/>
              <a:t>ích</a:t>
            </a:r>
            <a:r>
              <a:rPr sz="3600" spc="-15" dirty="0"/>
              <a:t> </a:t>
            </a:r>
            <a:r>
              <a:rPr sz="3600" spc="-5" dirty="0"/>
              <a:t>kinh</a:t>
            </a:r>
            <a:r>
              <a:rPr sz="3600" spc="-15" dirty="0"/>
              <a:t> </a:t>
            </a:r>
            <a:r>
              <a:rPr sz="3600" spc="-5" dirty="0"/>
              <a:t>tế</a:t>
            </a:r>
            <a:r>
              <a:rPr sz="3600" spc="-15" dirty="0"/>
              <a:t> </a:t>
            </a:r>
            <a:r>
              <a:rPr sz="3600" spc="-5" dirty="0"/>
              <a:t>của</a:t>
            </a:r>
            <a:r>
              <a:rPr sz="3600" spc="-15" dirty="0"/>
              <a:t> </a:t>
            </a:r>
            <a:r>
              <a:rPr sz="3600" spc="-5" dirty="0"/>
              <a:t>HTTT</a:t>
            </a:r>
            <a:r>
              <a:rPr sz="3600" spc="-20" dirty="0"/>
              <a:t> </a:t>
            </a:r>
            <a:r>
              <a:rPr sz="3600" dirty="0"/>
              <a:t>(tiếp)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197305"/>
            <a:ext cx="7874000" cy="50990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78460" marR="170180" indent="-274320" algn="just">
              <a:lnSpc>
                <a:spcPct val="90000"/>
              </a:lnSpc>
              <a:spcBef>
                <a:spcPts val="434"/>
              </a:spcBef>
            </a:pPr>
            <a:r>
              <a:rPr sz="235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350" spc="-254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Phương pháp chuyên gia: dựa vào ý kiến đánh </a:t>
            </a:r>
            <a:r>
              <a:rPr sz="2800" spc="-140" dirty="0">
                <a:latin typeface="Times New Roman"/>
                <a:cs typeface="Times New Roman"/>
              </a:rPr>
              <a:t>giá 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chuyên </a:t>
            </a:r>
            <a:r>
              <a:rPr sz="2800" dirty="0">
                <a:latin typeface="Times New Roman"/>
                <a:cs typeface="Times New Roman"/>
              </a:rPr>
              <a:t>gia </a:t>
            </a:r>
            <a:r>
              <a:rPr sz="2800" spc="-10" dirty="0">
                <a:latin typeface="Times New Roman"/>
                <a:cs typeface="Times New Roman"/>
              </a:rPr>
              <a:t>để ước </a:t>
            </a:r>
            <a:r>
              <a:rPr sz="2800" dirty="0">
                <a:latin typeface="Times New Roman"/>
                <a:cs typeface="Times New Roman"/>
              </a:rPr>
              <a:t>lượng </a:t>
            </a:r>
            <a:r>
              <a:rPr sz="2800" spc="-5" dirty="0">
                <a:latin typeface="Times New Roman"/>
                <a:cs typeface="Times New Roman"/>
              </a:rPr>
              <a:t>lợi ích gián </a:t>
            </a:r>
            <a:r>
              <a:rPr sz="2800" spc="-10" dirty="0">
                <a:latin typeface="Times New Roman"/>
                <a:cs typeface="Times New Roman"/>
              </a:rPr>
              <a:t>tiếp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như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652780" marR="172085" indent="-228600" algn="just">
              <a:lnSpc>
                <a:spcPts val="2590"/>
              </a:lnSpc>
              <a:spcBef>
                <a:spcPts val="450"/>
              </a:spcBef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Nế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Pt(</a:t>
            </a:r>
            <a:r>
              <a:rPr sz="2400" dirty="0">
                <a:latin typeface="Times New Roman"/>
                <a:cs typeface="Times New Roman"/>
              </a:rPr>
              <a:t>i)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à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à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lợi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ích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ực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tiếp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TT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năm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thứ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</a:t>
            </a:r>
            <a:r>
              <a:rPr sz="2400" spc="-110" dirty="0">
                <a:latin typeface="Times New Roman"/>
                <a:cs typeface="Times New Roman"/>
              </a:rPr>
              <a:t>ì </a:t>
            </a:r>
            <a:r>
              <a:rPr sz="2400" dirty="0">
                <a:latin typeface="Times New Roman"/>
                <a:cs typeface="Times New Roman"/>
              </a:rPr>
              <a:t> lợi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ích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gián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Pg(i)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là:</a:t>
            </a:r>
            <a:endParaRPr sz="2400">
              <a:latin typeface="Times New Roman"/>
              <a:cs typeface="Times New Roman"/>
            </a:endParaRPr>
          </a:p>
          <a:p>
            <a:pPr marL="3204210">
              <a:lnSpc>
                <a:spcPct val="100000"/>
              </a:lnSpc>
              <a:spcBef>
                <a:spcPts val="85"/>
              </a:spcBef>
            </a:pPr>
            <a:r>
              <a:rPr sz="2400" b="1" dirty="0">
                <a:latin typeface="Times New Roman"/>
                <a:cs typeface="Times New Roman"/>
              </a:rPr>
              <a:t>Pg(i)=a.Pt(i).m</a:t>
            </a:r>
            <a:endParaRPr sz="24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  <a:spcBef>
                <a:spcPts val="110"/>
              </a:spcBef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đó: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735"/>
              </a:lnSpc>
              <a:spcBef>
                <a:spcPts val="105"/>
              </a:spcBef>
            </a:pPr>
            <a:r>
              <a:rPr sz="2050" spc="-250" dirty="0">
                <a:solidFill>
                  <a:srgbClr val="E6B0AB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E6B0A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là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ỉ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ệ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Pg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i)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</a:t>
            </a:r>
            <a:r>
              <a:rPr sz="2400" spc="-15" dirty="0">
                <a:latin typeface="Times New Roman"/>
                <a:cs typeface="Times New Roman"/>
              </a:rPr>
              <a:t>ố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15" dirty="0">
                <a:latin typeface="Times New Roman"/>
                <a:cs typeface="Times New Roman"/>
              </a:rPr>
              <a:t>ớ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t(i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inh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ghiệm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nhiều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tổ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chức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thì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nằm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khoảng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0,5.</a:t>
            </a:r>
            <a:endParaRPr sz="2400">
              <a:latin typeface="Times New Roman"/>
              <a:cs typeface="Times New Roman"/>
            </a:endParaRPr>
          </a:p>
          <a:p>
            <a:pPr marL="927100" marR="170815" indent="-228600" algn="just">
              <a:lnSpc>
                <a:spcPct val="90000"/>
              </a:lnSpc>
              <a:spcBef>
                <a:spcPts val="409"/>
              </a:spcBef>
            </a:pPr>
            <a:r>
              <a:rPr sz="2050" spc="-254" dirty="0">
                <a:solidFill>
                  <a:srgbClr val="E6B0AB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E6B0A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 l</a:t>
            </a:r>
            <a:r>
              <a:rPr sz="2400" dirty="0">
                <a:latin typeface="Times New Roman"/>
                <a:cs typeface="Times New Roman"/>
              </a:rPr>
              <a:t>à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hệ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số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chất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lượng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ủa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TT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đánh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giá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</a:t>
            </a:r>
            <a:r>
              <a:rPr sz="2400" spc="-120" dirty="0">
                <a:latin typeface="Times New Roman"/>
                <a:cs typeface="Times New Roman"/>
              </a:rPr>
              <a:t>á</a:t>
            </a:r>
            <a:r>
              <a:rPr sz="2400" spc="-110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 chuyên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gia.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nếu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có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trên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90%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chuyên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gia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đánh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giá cao </a:t>
            </a:r>
            <a:r>
              <a:rPr sz="2400" spc="-40" dirty="0">
                <a:latin typeface="Times New Roman"/>
                <a:cs typeface="Times New Roman"/>
              </a:rPr>
              <a:t>HTTT,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 = 0,5 nếu có từ </a:t>
            </a:r>
            <a:r>
              <a:rPr sz="2400" spc="-5" dirty="0">
                <a:latin typeface="Times New Roman"/>
                <a:cs typeface="Times New Roman"/>
              </a:rPr>
              <a:t>50% </a:t>
            </a:r>
            <a:r>
              <a:rPr sz="2400" dirty="0">
                <a:latin typeface="Times New Roman"/>
                <a:cs typeface="Times New Roman"/>
              </a:rPr>
              <a:t>- 90% </a:t>
            </a:r>
            <a:r>
              <a:rPr sz="2400" spc="-5" dirty="0">
                <a:latin typeface="Times New Roman"/>
                <a:cs typeface="Times New Roman"/>
              </a:rPr>
              <a:t>chuyên </a:t>
            </a:r>
            <a:r>
              <a:rPr sz="2400" dirty="0">
                <a:latin typeface="Times New Roman"/>
                <a:cs typeface="Times New Roman"/>
              </a:rPr>
              <a:t> gia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đánh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giá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tốt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về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HTTT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m=0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nếu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có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dưới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50%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590"/>
              </a:lnSpc>
              <a:tabLst>
                <a:tab pos="927100" algn="l"/>
                <a:tab pos="7860665" algn="l"/>
              </a:tabLst>
            </a:pPr>
            <a:r>
              <a:rPr sz="2400" strike="sngStrike" dirty="0">
                <a:latin typeface="Times New Roman"/>
                <a:cs typeface="Times New Roman"/>
              </a:rPr>
              <a:t> 	chuyên</a:t>
            </a:r>
            <a:r>
              <a:rPr sz="2400" strike="sngStrike" spc="-20" dirty="0">
                <a:latin typeface="Times New Roman"/>
                <a:cs typeface="Times New Roman"/>
              </a:rPr>
              <a:t> </a:t>
            </a:r>
            <a:r>
              <a:rPr sz="2400" strike="sngStrike" dirty="0">
                <a:latin typeface="Times New Roman"/>
                <a:cs typeface="Times New Roman"/>
              </a:rPr>
              <a:t>gia</a:t>
            </a:r>
            <a:r>
              <a:rPr sz="2400" strike="sngStrike" spc="-20" dirty="0">
                <a:latin typeface="Times New Roman"/>
                <a:cs typeface="Times New Roman"/>
              </a:rPr>
              <a:t> </a:t>
            </a:r>
            <a:r>
              <a:rPr sz="2400" strike="sngStrike" dirty="0">
                <a:latin typeface="Times New Roman"/>
                <a:cs typeface="Times New Roman"/>
              </a:rPr>
              <a:t>cho</a:t>
            </a:r>
            <a:r>
              <a:rPr sz="2400" strike="sngStrike" spc="-20" dirty="0">
                <a:latin typeface="Times New Roman"/>
                <a:cs typeface="Times New Roman"/>
              </a:rPr>
              <a:t> </a:t>
            </a:r>
            <a:r>
              <a:rPr sz="2400" strike="sngStrike" dirty="0">
                <a:latin typeface="Times New Roman"/>
                <a:cs typeface="Times New Roman"/>
              </a:rPr>
              <a:t>rằng</a:t>
            </a:r>
            <a:r>
              <a:rPr sz="2400" strike="sngStrike" spc="-10" dirty="0">
                <a:latin typeface="Times New Roman"/>
                <a:cs typeface="Times New Roman"/>
              </a:rPr>
              <a:t> </a:t>
            </a:r>
            <a:r>
              <a:rPr sz="2400" strike="sngStrike" spc="-5" dirty="0">
                <a:latin typeface="Times New Roman"/>
                <a:cs typeface="Times New Roman"/>
              </a:rPr>
              <a:t>HTTT</a:t>
            </a:r>
            <a:r>
              <a:rPr sz="2400" strike="sngStrike" spc="-55" dirty="0">
                <a:latin typeface="Times New Roman"/>
                <a:cs typeface="Times New Roman"/>
              </a:rPr>
              <a:t> </a:t>
            </a:r>
            <a:r>
              <a:rPr sz="2400" strike="sngStrike" dirty="0">
                <a:latin typeface="Times New Roman"/>
                <a:cs typeface="Times New Roman"/>
              </a:rPr>
              <a:t>hoạt</a:t>
            </a:r>
            <a:r>
              <a:rPr sz="2400" strike="sngStrike" spc="-15" dirty="0">
                <a:latin typeface="Times New Roman"/>
                <a:cs typeface="Times New Roman"/>
              </a:rPr>
              <a:t> </a:t>
            </a:r>
            <a:r>
              <a:rPr sz="2400" strike="sngStrike" dirty="0">
                <a:latin typeface="Times New Roman"/>
                <a:cs typeface="Times New Roman"/>
              </a:rPr>
              <a:t>động</a:t>
            </a:r>
            <a:r>
              <a:rPr sz="2400" strike="sngStrike" spc="-10" dirty="0">
                <a:latin typeface="Times New Roman"/>
                <a:cs typeface="Times New Roman"/>
              </a:rPr>
              <a:t> </a:t>
            </a:r>
            <a:r>
              <a:rPr sz="2400" strike="sngStrike" dirty="0">
                <a:latin typeface="Times New Roman"/>
                <a:cs typeface="Times New Roman"/>
              </a:rPr>
              <a:t>tốt.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444" y="415798"/>
            <a:ext cx="4224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6FC0"/>
                </a:solidFill>
                <a:latin typeface="Arial"/>
                <a:cs typeface="Arial"/>
              </a:rPr>
              <a:t>Chi</a:t>
            </a:r>
            <a:r>
              <a:rPr sz="40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6FC0"/>
                </a:solidFill>
                <a:latin typeface="Arial"/>
                <a:cs typeface="Arial"/>
              </a:rPr>
              <a:t>phí</a:t>
            </a:r>
            <a:r>
              <a:rPr sz="4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6FC0"/>
                </a:solidFill>
                <a:latin typeface="Arial"/>
                <a:cs typeface="Arial"/>
              </a:rPr>
              <a:t>cho</a:t>
            </a:r>
            <a:r>
              <a:rPr sz="4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06FC0"/>
                </a:solidFill>
                <a:latin typeface="Arial"/>
                <a:cs typeface="Arial"/>
              </a:rPr>
              <a:t>HTTT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1235963"/>
            <a:ext cx="8540750" cy="5431790"/>
          </a:xfrm>
          <a:custGeom>
            <a:avLst/>
            <a:gdLst/>
            <a:ahLst/>
            <a:cxnLst/>
            <a:rect l="l" t="t" r="r" b="b"/>
            <a:pathLst>
              <a:path w="8540750" h="5431790">
                <a:moveTo>
                  <a:pt x="457200" y="5202936"/>
                </a:moveTo>
                <a:lnTo>
                  <a:pt x="452551" y="5156873"/>
                </a:lnTo>
                <a:lnTo>
                  <a:pt x="439229" y="5113960"/>
                </a:lnTo>
                <a:lnTo>
                  <a:pt x="418147" y="5075136"/>
                </a:lnTo>
                <a:lnTo>
                  <a:pt x="390232" y="5041303"/>
                </a:lnTo>
                <a:lnTo>
                  <a:pt x="356400" y="5013388"/>
                </a:lnTo>
                <a:lnTo>
                  <a:pt x="317576" y="4992306"/>
                </a:lnTo>
                <a:lnTo>
                  <a:pt x="274662" y="4978984"/>
                </a:lnTo>
                <a:lnTo>
                  <a:pt x="228600" y="4974336"/>
                </a:lnTo>
                <a:lnTo>
                  <a:pt x="182524" y="4978984"/>
                </a:lnTo>
                <a:lnTo>
                  <a:pt x="139611" y="4992306"/>
                </a:lnTo>
                <a:lnTo>
                  <a:pt x="100787" y="5013388"/>
                </a:lnTo>
                <a:lnTo>
                  <a:pt x="66954" y="5041303"/>
                </a:lnTo>
                <a:lnTo>
                  <a:pt x="39039" y="5075136"/>
                </a:lnTo>
                <a:lnTo>
                  <a:pt x="17957" y="5113960"/>
                </a:lnTo>
                <a:lnTo>
                  <a:pt x="4635" y="5156873"/>
                </a:lnTo>
                <a:lnTo>
                  <a:pt x="0" y="5202936"/>
                </a:lnTo>
                <a:lnTo>
                  <a:pt x="4635" y="5249011"/>
                </a:lnTo>
                <a:lnTo>
                  <a:pt x="17957" y="5291925"/>
                </a:lnTo>
                <a:lnTo>
                  <a:pt x="39039" y="5330749"/>
                </a:lnTo>
                <a:lnTo>
                  <a:pt x="66954" y="5364581"/>
                </a:lnTo>
                <a:lnTo>
                  <a:pt x="100787" y="5392496"/>
                </a:lnTo>
                <a:lnTo>
                  <a:pt x="139611" y="5413578"/>
                </a:lnTo>
                <a:lnTo>
                  <a:pt x="182524" y="5426900"/>
                </a:lnTo>
                <a:lnTo>
                  <a:pt x="228600" y="5431536"/>
                </a:lnTo>
                <a:lnTo>
                  <a:pt x="274662" y="5426900"/>
                </a:lnTo>
                <a:lnTo>
                  <a:pt x="317576" y="5413578"/>
                </a:lnTo>
                <a:lnTo>
                  <a:pt x="356400" y="5392496"/>
                </a:lnTo>
                <a:lnTo>
                  <a:pt x="390232" y="5364581"/>
                </a:lnTo>
                <a:lnTo>
                  <a:pt x="418147" y="5330749"/>
                </a:lnTo>
                <a:lnTo>
                  <a:pt x="439229" y="5291925"/>
                </a:lnTo>
                <a:lnTo>
                  <a:pt x="452551" y="5249011"/>
                </a:lnTo>
                <a:lnTo>
                  <a:pt x="457200" y="5202936"/>
                </a:lnTo>
                <a:close/>
              </a:path>
              <a:path w="8540750" h="5431790">
                <a:moveTo>
                  <a:pt x="8540496" y="214630"/>
                </a:moveTo>
                <a:lnTo>
                  <a:pt x="8534819" y="165442"/>
                </a:lnTo>
                <a:lnTo>
                  <a:pt x="8518665" y="120269"/>
                </a:lnTo>
                <a:lnTo>
                  <a:pt x="8493328" y="80416"/>
                </a:lnTo>
                <a:lnTo>
                  <a:pt x="8460080" y="47167"/>
                </a:lnTo>
                <a:lnTo>
                  <a:pt x="8420227" y="21831"/>
                </a:lnTo>
                <a:lnTo>
                  <a:pt x="8375053" y="5676"/>
                </a:lnTo>
                <a:lnTo>
                  <a:pt x="8325866" y="0"/>
                </a:lnTo>
                <a:lnTo>
                  <a:pt x="982726" y="0"/>
                </a:lnTo>
                <a:lnTo>
                  <a:pt x="933513" y="5676"/>
                </a:lnTo>
                <a:lnTo>
                  <a:pt x="888339" y="21831"/>
                </a:lnTo>
                <a:lnTo>
                  <a:pt x="848487" y="47167"/>
                </a:lnTo>
                <a:lnTo>
                  <a:pt x="815238" y="80416"/>
                </a:lnTo>
                <a:lnTo>
                  <a:pt x="789901" y="120269"/>
                </a:lnTo>
                <a:lnTo>
                  <a:pt x="773760" y="165442"/>
                </a:lnTo>
                <a:lnTo>
                  <a:pt x="768096" y="214630"/>
                </a:lnTo>
                <a:lnTo>
                  <a:pt x="768096" y="1073150"/>
                </a:lnTo>
                <a:lnTo>
                  <a:pt x="773760" y="1122349"/>
                </a:lnTo>
                <a:lnTo>
                  <a:pt x="789901" y="1167523"/>
                </a:lnTo>
                <a:lnTo>
                  <a:pt x="815238" y="1207376"/>
                </a:lnTo>
                <a:lnTo>
                  <a:pt x="848487" y="1240624"/>
                </a:lnTo>
                <a:lnTo>
                  <a:pt x="888339" y="1265961"/>
                </a:lnTo>
                <a:lnTo>
                  <a:pt x="933513" y="1282115"/>
                </a:lnTo>
                <a:lnTo>
                  <a:pt x="982726" y="1287780"/>
                </a:lnTo>
                <a:lnTo>
                  <a:pt x="8325866" y="1287780"/>
                </a:lnTo>
                <a:lnTo>
                  <a:pt x="8375053" y="1282115"/>
                </a:lnTo>
                <a:lnTo>
                  <a:pt x="8420227" y="1265961"/>
                </a:lnTo>
                <a:lnTo>
                  <a:pt x="8460080" y="1240624"/>
                </a:lnTo>
                <a:lnTo>
                  <a:pt x="8493328" y="1207376"/>
                </a:lnTo>
                <a:lnTo>
                  <a:pt x="8518665" y="1167523"/>
                </a:lnTo>
                <a:lnTo>
                  <a:pt x="8534819" y="1122349"/>
                </a:lnTo>
                <a:lnTo>
                  <a:pt x="8540496" y="1073150"/>
                </a:lnTo>
                <a:lnTo>
                  <a:pt x="8540496" y="21463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4191" y="1381455"/>
            <a:ext cx="464693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-5" dirty="0">
                <a:solidFill>
                  <a:srgbClr val="FFFFFF"/>
                </a:solidFill>
                <a:latin typeface="Arial"/>
                <a:cs typeface="Arial"/>
              </a:rPr>
              <a:t>Chi</a:t>
            </a:r>
            <a:r>
              <a:rPr sz="5500" b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0" b="0" spc="-5" dirty="0">
                <a:solidFill>
                  <a:srgbClr val="FFFFFF"/>
                </a:solidFill>
                <a:latin typeface="Arial"/>
                <a:cs typeface="Arial"/>
              </a:rPr>
              <a:t>phí</a:t>
            </a:r>
            <a:r>
              <a:rPr sz="5500" b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0" b="0" spc="-5" dirty="0">
                <a:solidFill>
                  <a:srgbClr val="FFFFFF"/>
                </a:solidFill>
                <a:latin typeface="Arial"/>
                <a:cs typeface="Arial"/>
              </a:rPr>
              <a:t>cố </a:t>
            </a:r>
            <a:r>
              <a:rPr sz="55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5500" b="0" spc="-5" dirty="0">
                <a:solidFill>
                  <a:srgbClr val="FFFFFF"/>
                </a:solidFill>
                <a:latin typeface="Arial"/>
                <a:cs typeface="Arial"/>
              </a:rPr>
              <a:t>ịnh</a:t>
            </a:r>
            <a:endParaRPr sz="5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3803903"/>
            <a:ext cx="7772400" cy="1287780"/>
          </a:xfrm>
          <a:custGeom>
            <a:avLst/>
            <a:gdLst/>
            <a:ahLst/>
            <a:cxnLst/>
            <a:rect l="l" t="t" r="r" b="b"/>
            <a:pathLst>
              <a:path w="7772400" h="1287779">
                <a:moveTo>
                  <a:pt x="7557770" y="0"/>
                </a:moveTo>
                <a:lnTo>
                  <a:pt x="214630" y="0"/>
                </a:lnTo>
                <a:lnTo>
                  <a:pt x="165419" y="5670"/>
                </a:lnTo>
                <a:lnTo>
                  <a:pt x="120244" y="21823"/>
                </a:lnTo>
                <a:lnTo>
                  <a:pt x="80393" y="47166"/>
                </a:lnTo>
                <a:lnTo>
                  <a:pt x="47154" y="80409"/>
                </a:lnTo>
                <a:lnTo>
                  <a:pt x="21816" y="120261"/>
                </a:lnTo>
                <a:lnTo>
                  <a:pt x="5668" y="165431"/>
                </a:lnTo>
                <a:lnTo>
                  <a:pt x="0" y="214630"/>
                </a:lnTo>
                <a:lnTo>
                  <a:pt x="0" y="1073150"/>
                </a:lnTo>
                <a:lnTo>
                  <a:pt x="5668" y="1122348"/>
                </a:lnTo>
                <a:lnTo>
                  <a:pt x="21816" y="1167518"/>
                </a:lnTo>
                <a:lnTo>
                  <a:pt x="47154" y="1207370"/>
                </a:lnTo>
                <a:lnTo>
                  <a:pt x="80393" y="1240613"/>
                </a:lnTo>
                <a:lnTo>
                  <a:pt x="120244" y="1265956"/>
                </a:lnTo>
                <a:lnTo>
                  <a:pt x="165419" y="1282109"/>
                </a:lnTo>
                <a:lnTo>
                  <a:pt x="214630" y="1287780"/>
                </a:lnTo>
                <a:lnTo>
                  <a:pt x="7557770" y="1287780"/>
                </a:lnTo>
                <a:lnTo>
                  <a:pt x="7606968" y="1282109"/>
                </a:lnTo>
                <a:lnTo>
                  <a:pt x="7652138" y="1265956"/>
                </a:lnTo>
                <a:lnTo>
                  <a:pt x="7691990" y="1240613"/>
                </a:lnTo>
                <a:lnTo>
                  <a:pt x="7725233" y="1207370"/>
                </a:lnTo>
                <a:lnTo>
                  <a:pt x="7750576" y="1167518"/>
                </a:lnTo>
                <a:lnTo>
                  <a:pt x="7766729" y="1122348"/>
                </a:lnTo>
                <a:lnTo>
                  <a:pt x="7772400" y="1073150"/>
                </a:lnTo>
                <a:lnTo>
                  <a:pt x="7772400" y="214630"/>
                </a:lnTo>
                <a:lnTo>
                  <a:pt x="7766729" y="165431"/>
                </a:lnTo>
                <a:lnTo>
                  <a:pt x="7750576" y="120261"/>
                </a:lnTo>
                <a:lnTo>
                  <a:pt x="7725233" y="80409"/>
                </a:lnTo>
                <a:lnTo>
                  <a:pt x="7691990" y="47166"/>
                </a:lnTo>
                <a:lnTo>
                  <a:pt x="7652138" y="21823"/>
                </a:lnTo>
                <a:lnTo>
                  <a:pt x="7606968" y="5670"/>
                </a:lnTo>
                <a:lnTo>
                  <a:pt x="755777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8588" y="2485085"/>
            <a:ext cx="6931659" cy="32492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9085" marR="5080" indent="-287020">
              <a:lnSpc>
                <a:spcPts val="4470"/>
              </a:lnSpc>
              <a:spcBef>
                <a:spcPts val="819"/>
              </a:spcBef>
            </a:pPr>
            <a:r>
              <a:rPr sz="4300" spc="-5" dirty="0">
                <a:latin typeface="Arial"/>
                <a:cs typeface="Arial"/>
              </a:rPr>
              <a:t>•</a:t>
            </a:r>
            <a:r>
              <a:rPr sz="4300" spc="-445" dirty="0">
                <a:latin typeface="Arial"/>
                <a:cs typeface="Arial"/>
              </a:rPr>
              <a:t> </a:t>
            </a:r>
            <a:r>
              <a:rPr sz="4300" spc="-10" dirty="0">
                <a:latin typeface="Arial"/>
                <a:cs typeface="Arial"/>
              </a:rPr>
              <a:t>Ch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10" dirty="0">
                <a:latin typeface="Arial"/>
                <a:cs typeface="Arial"/>
              </a:rPr>
              <a:t>ph</a:t>
            </a:r>
            <a:r>
              <a:rPr sz="4300" spc="-5" dirty="0">
                <a:latin typeface="Arial"/>
                <a:cs typeface="Arial"/>
              </a:rPr>
              <a:t>í xây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-10" dirty="0">
                <a:latin typeface="Arial"/>
                <a:cs typeface="Arial"/>
              </a:rPr>
              <a:t>d</a:t>
            </a:r>
            <a:r>
              <a:rPr sz="4300" spc="5" dirty="0">
                <a:latin typeface="Arial"/>
                <a:cs typeface="Arial"/>
              </a:rPr>
              <a:t>ự</a:t>
            </a:r>
            <a:r>
              <a:rPr sz="4300" spc="-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g và</a:t>
            </a:r>
            <a:r>
              <a:rPr sz="4300" dirty="0">
                <a:latin typeface="Arial"/>
                <a:cs typeface="Arial"/>
              </a:rPr>
              <a:t> c</a:t>
            </a:r>
            <a:r>
              <a:rPr sz="4300" spc="-10" dirty="0">
                <a:latin typeface="Arial"/>
                <a:cs typeface="Arial"/>
              </a:rPr>
              <a:t>à</a:t>
            </a:r>
            <a:r>
              <a:rPr sz="4300" spc="-5" dirty="0">
                <a:latin typeface="Arial"/>
                <a:cs typeface="Arial"/>
              </a:rPr>
              <a:t>i </a:t>
            </a:r>
            <a:r>
              <a:rPr sz="4300" spc="-5" dirty="0">
                <a:latin typeface="Times New Roman"/>
                <a:cs typeface="Times New Roman"/>
              </a:rPr>
              <a:t>đ</a:t>
            </a:r>
            <a:r>
              <a:rPr sz="4300" spc="-10" dirty="0">
                <a:latin typeface="Arial"/>
                <a:cs typeface="Arial"/>
              </a:rPr>
              <a:t>ặt  </a:t>
            </a:r>
            <a:r>
              <a:rPr sz="4300" spc="-5" dirty="0">
                <a:latin typeface="Arial"/>
                <a:cs typeface="Arial"/>
              </a:rPr>
              <a:t>hệ</a:t>
            </a:r>
            <a:r>
              <a:rPr sz="4300" spc="-10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thống</a:t>
            </a:r>
            <a:endParaRPr sz="43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70"/>
              </a:spcBef>
            </a:pPr>
            <a:r>
              <a:rPr sz="5500" spc="-10" dirty="0">
                <a:solidFill>
                  <a:srgbClr val="FFFFFF"/>
                </a:solidFill>
                <a:latin typeface="Arial"/>
                <a:cs typeface="Arial"/>
              </a:rPr>
              <a:t>Chi</a:t>
            </a:r>
            <a:r>
              <a:rPr sz="5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0" spc="-5" dirty="0">
                <a:solidFill>
                  <a:srgbClr val="FFFFFF"/>
                </a:solidFill>
                <a:latin typeface="Arial"/>
                <a:cs typeface="Arial"/>
              </a:rPr>
              <a:t>phí</a:t>
            </a:r>
            <a:r>
              <a:rPr sz="5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0" spc="-5" dirty="0">
                <a:solidFill>
                  <a:srgbClr val="FFFFFF"/>
                </a:solidFill>
                <a:latin typeface="Arial"/>
                <a:cs typeface="Arial"/>
              </a:rPr>
              <a:t>biến</a:t>
            </a:r>
            <a:r>
              <a:rPr sz="5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5500" dirty="0">
                <a:solidFill>
                  <a:srgbClr val="FFFFFF"/>
                </a:solidFill>
                <a:latin typeface="Arial"/>
                <a:cs typeface="Arial"/>
              </a:rPr>
              <a:t>ổi</a:t>
            </a:r>
            <a:endParaRPr sz="5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4300" spc="-5" dirty="0">
                <a:latin typeface="Arial"/>
                <a:cs typeface="Arial"/>
              </a:rPr>
              <a:t>•</a:t>
            </a:r>
            <a:r>
              <a:rPr sz="4300" spc="-445" dirty="0">
                <a:latin typeface="Arial"/>
                <a:cs typeface="Arial"/>
              </a:rPr>
              <a:t> </a:t>
            </a:r>
            <a:r>
              <a:rPr sz="4300" spc="-10" dirty="0">
                <a:latin typeface="Arial"/>
                <a:cs typeface="Arial"/>
              </a:rPr>
              <a:t>Ch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10" dirty="0">
                <a:latin typeface="Arial"/>
                <a:cs typeface="Arial"/>
              </a:rPr>
              <a:t>ph</a:t>
            </a:r>
            <a:r>
              <a:rPr sz="4300" spc="-5" dirty="0">
                <a:latin typeface="Arial"/>
                <a:cs typeface="Arial"/>
              </a:rPr>
              <a:t>í vận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-10" dirty="0">
                <a:latin typeface="Arial"/>
                <a:cs typeface="Arial"/>
              </a:rPr>
              <a:t>hàn</a:t>
            </a:r>
            <a:r>
              <a:rPr sz="4300" spc="-5" dirty="0">
                <a:latin typeface="Arial"/>
                <a:cs typeface="Arial"/>
              </a:rPr>
              <a:t>h</a:t>
            </a:r>
            <a:r>
              <a:rPr sz="4300" spc="20" dirty="0">
                <a:latin typeface="Arial"/>
                <a:cs typeface="Arial"/>
              </a:rPr>
              <a:t> </a:t>
            </a:r>
            <a:r>
              <a:rPr sz="4300" spc="-10" dirty="0">
                <a:latin typeface="Arial"/>
                <a:cs typeface="Arial"/>
              </a:rPr>
              <a:t>h</a:t>
            </a:r>
            <a:r>
              <a:rPr sz="4300" spc="-5" dirty="0">
                <a:latin typeface="Arial"/>
                <a:cs typeface="Arial"/>
              </a:rPr>
              <a:t>ệ thống</a:t>
            </a:r>
            <a:endParaRPr sz="43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3326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Chi</a:t>
            </a:r>
            <a:r>
              <a:rPr sz="3600" spc="-25" dirty="0"/>
              <a:t> </a:t>
            </a:r>
            <a:r>
              <a:rPr sz="3600" dirty="0"/>
              <a:t>phí</a:t>
            </a:r>
            <a:r>
              <a:rPr sz="3600" spc="-25" dirty="0"/>
              <a:t> </a:t>
            </a:r>
            <a:r>
              <a:rPr sz="3600" spc="-5" dirty="0"/>
              <a:t>cố</a:t>
            </a:r>
            <a:r>
              <a:rPr sz="3600" spc="-30" dirty="0"/>
              <a:t> </a:t>
            </a:r>
            <a:r>
              <a:rPr sz="3600" spc="-5" dirty="0"/>
              <a:t>định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578991"/>
            <a:ext cx="7613015" cy="39585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6385" marR="5080" indent="-274320">
              <a:lnSpc>
                <a:spcPts val="3020"/>
              </a:lnSpc>
              <a:spcBef>
                <a:spcPts val="480"/>
              </a:spcBef>
              <a:tabLst>
                <a:tab pos="952500" algn="l"/>
                <a:tab pos="1560830" algn="l"/>
                <a:tab pos="2048510" algn="l"/>
                <a:tab pos="2835275" algn="l"/>
                <a:tab pos="3499485" algn="l"/>
                <a:tab pos="4557395" algn="l"/>
                <a:tab pos="5340985" algn="l"/>
                <a:tab pos="5967730" algn="l"/>
                <a:tab pos="6990080" algn="l"/>
              </a:tabLst>
            </a:pPr>
            <a:r>
              <a:rPr sz="2350" spc="-265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350" spc="19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</a:t>
            </a:r>
            <a:r>
              <a:rPr sz="2800" dirty="0">
                <a:latin typeface="Times New Roman"/>
                <a:cs typeface="Times New Roman"/>
              </a:rPr>
              <a:t>	ph</a:t>
            </a:r>
            <a:r>
              <a:rPr sz="2800" spc="-5" dirty="0">
                <a:latin typeface="Times New Roman"/>
                <a:cs typeface="Times New Roman"/>
              </a:rPr>
              <a:t>í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ố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đ</a:t>
            </a:r>
            <a:r>
              <a:rPr sz="2800" dirty="0">
                <a:latin typeface="Times New Roman"/>
                <a:cs typeface="Times New Roman"/>
              </a:rPr>
              <a:t>ị</a:t>
            </a:r>
            <a:r>
              <a:rPr sz="2800" spc="-5" dirty="0">
                <a:latin typeface="Times New Roman"/>
                <a:cs typeface="Times New Roman"/>
              </a:rPr>
              <a:t>nh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ch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H</a:t>
            </a:r>
            <a:r>
              <a:rPr sz="2800" spc="-5" dirty="0">
                <a:latin typeface="Times New Roman"/>
                <a:cs typeface="Times New Roman"/>
              </a:rPr>
              <a:t>TTT</a:t>
            </a:r>
            <a:r>
              <a:rPr sz="2800" dirty="0">
                <a:latin typeface="Times New Roman"/>
                <a:cs typeface="Times New Roman"/>
              </a:rPr>
              <a:t>	gồ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các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oản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ục  sau:</a:t>
            </a:r>
            <a:endParaRPr sz="28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80"/>
              </a:spcBef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15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5" dirty="0">
                <a:latin typeface="Times New Roman"/>
                <a:cs typeface="Times New Roman"/>
              </a:rPr>
              <a:t>tk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phí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phân t</a:t>
            </a:r>
            <a:r>
              <a:rPr sz="2400" spc="5" dirty="0">
                <a:latin typeface="Times New Roman"/>
                <a:cs typeface="Times New Roman"/>
              </a:rPr>
              <a:t>í</a:t>
            </a:r>
            <a:r>
              <a:rPr sz="2400" dirty="0">
                <a:latin typeface="Times New Roman"/>
                <a:cs typeface="Times New Roman"/>
              </a:rPr>
              <a:t>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ết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kế</a:t>
            </a:r>
            <a:endParaRPr sz="24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25"/>
              </a:spcBef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Cx</a:t>
            </a:r>
            <a:r>
              <a:rPr sz="2400" b="1" spc="-15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phí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xây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dựng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hực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hiện)</a:t>
            </a:r>
            <a:endParaRPr sz="24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05"/>
              </a:spcBef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Cmm: </a:t>
            </a:r>
            <a:r>
              <a:rPr sz="2400" dirty="0">
                <a:latin typeface="Times New Roman"/>
                <a:cs typeface="Times New Roman"/>
              </a:rPr>
              <a:t>chi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phí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áy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óc </a:t>
            </a:r>
            <a:r>
              <a:rPr sz="2400" spc="5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học</a:t>
            </a:r>
            <a:endParaRPr sz="24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10"/>
              </a:spcBef>
              <a:tabLst>
                <a:tab pos="2252980" algn="l"/>
              </a:tabLst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Ccđ: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 phí	cài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đặt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hệ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</a:t>
            </a:r>
            <a:endParaRPr sz="24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20"/>
              </a:spcBef>
            </a:pPr>
            <a:r>
              <a:rPr sz="2050" spc="-25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Ctb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ị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phụ</a:t>
            </a:r>
            <a:r>
              <a:rPr sz="2400" dirty="0">
                <a:latin typeface="Times New Roman"/>
                <a:cs typeface="Times New Roman"/>
              </a:rPr>
              <a:t>c vụ</a:t>
            </a:r>
            <a:endParaRPr sz="24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10"/>
              </a:spcBef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Ccđ</a:t>
            </a:r>
            <a:r>
              <a:rPr sz="2400" b="1" spc="5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Chi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phí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cố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khác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350" spc="-265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350" spc="-22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Vậy:</a:t>
            </a:r>
            <a:endParaRPr sz="28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25"/>
              </a:spcBef>
            </a:pPr>
            <a:r>
              <a:rPr sz="2400" b="1" spc="-5" dirty="0">
                <a:latin typeface="Times New Roman"/>
                <a:cs typeface="Times New Roman"/>
              </a:rPr>
              <a:t>CPCĐ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 CPttk</a:t>
            </a:r>
            <a:r>
              <a:rPr sz="2400" b="1" dirty="0">
                <a:latin typeface="Times New Roman"/>
                <a:cs typeface="Times New Roman"/>
              </a:rPr>
              <a:t> +</a:t>
            </a:r>
            <a:r>
              <a:rPr sz="2400" b="1" spc="-5" dirty="0">
                <a:latin typeface="Times New Roman"/>
                <a:cs typeface="Times New Roman"/>
              </a:rPr>
              <a:t> Cxd+Cmm+Ccđ+Ctbpv+Ccđk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2250" cy="6698615"/>
            <a:chOff x="0" y="0"/>
            <a:chExt cx="9112250" cy="6698615"/>
          </a:xfrm>
        </p:grpSpPr>
        <p:sp>
          <p:nvSpPr>
            <p:cNvPr id="3" name="object 3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8684641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4641" y="6691883"/>
                  </a:lnTo>
                  <a:lnTo>
                    <a:pt x="8733371" y="6688307"/>
                  </a:lnTo>
                  <a:lnTo>
                    <a:pt x="8779883" y="6677918"/>
                  </a:lnTo>
                  <a:lnTo>
                    <a:pt x="8823668" y="6661227"/>
                  </a:lnTo>
                  <a:lnTo>
                    <a:pt x="8864214" y="6638744"/>
                  </a:lnTo>
                  <a:lnTo>
                    <a:pt x="8901011" y="6610978"/>
                  </a:lnTo>
                  <a:lnTo>
                    <a:pt x="8933548" y="6578442"/>
                  </a:lnTo>
                  <a:lnTo>
                    <a:pt x="8961315" y="6541643"/>
                  </a:lnTo>
                  <a:lnTo>
                    <a:pt x="8983799" y="6501094"/>
                  </a:lnTo>
                  <a:lnTo>
                    <a:pt x="9000492" y="6457303"/>
                  </a:lnTo>
                  <a:lnTo>
                    <a:pt x="9010883" y="6410781"/>
                  </a:lnTo>
                  <a:lnTo>
                    <a:pt x="9014460" y="6362039"/>
                  </a:lnTo>
                  <a:lnTo>
                    <a:pt x="9014460" y="329819"/>
                  </a:lnTo>
                  <a:lnTo>
                    <a:pt x="9010883" y="281088"/>
                  </a:lnTo>
                  <a:lnTo>
                    <a:pt x="9000492" y="234576"/>
                  </a:lnTo>
                  <a:lnTo>
                    <a:pt x="8983799" y="190791"/>
                  </a:lnTo>
                  <a:lnTo>
                    <a:pt x="8961315" y="150245"/>
                  </a:lnTo>
                  <a:lnTo>
                    <a:pt x="8933548" y="113448"/>
                  </a:lnTo>
                  <a:lnTo>
                    <a:pt x="8901011" y="80911"/>
                  </a:lnTo>
                  <a:lnTo>
                    <a:pt x="8864214" y="53144"/>
                  </a:lnTo>
                  <a:lnTo>
                    <a:pt x="8823668" y="30660"/>
                  </a:lnTo>
                  <a:lnTo>
                    <a:pt x="8779883" y="13967"/>
                  </a:lnTo>
                  <a:lnTo>
                    <a:pt x="8733371" y="3576"/>
                  </a:lnTo>
                  <a:lnTo>
                    <a:pt x="8684641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4641" y="0"/>
                  </a:lnTo>
                  <a:lnTo>
                    <a:pt x="8733371" y="3576"/>
                  </a:lnTo>
                  <a:lnTo>
                    <a:pt x="8779883" y="13967"/>
                  </a:lnTo>
                  <a:lnTo>
                    <a:pt x="8823668" y="30660"/>
                  </a:lnTo>
                  <a:lnTo>
                    <a:pt x="8864214" y="53144"/>
                  </a:lnTo>
                  <a:lnTo>
                    <a:pt x="8901011" y="80911"/>
                  </a:lnTo>
                  <a:lnTo>
                    <a:pt x="8933548" y="113448"/>
                  </a:lnTo>
                  <a:lnTo>
                    <a:pt x="8961315" y="150245"/>
                  </a:lnTo>
                  <a:lnTo>
                    <a:pt x="8983799" y="190791"/>
                  </a:lnTo>
                  <a:lnTo>
                    <a:pt x="9000492" y="234576"/>
                  </a:lnTo>
                  <a:lnTo>
                    <a:pt x="9010883" y="281088"/>
                  </a:lnTo>
                  <a:lnTo>
                    <a:pt x="9014460" y="329819"/>
                  </a:lnTo>
                  <a:lnTo>
                    <a:pt x="9014460" y="6362039"/>
                  </a:lnTo>
                  <a:lnTo>
                    <a:pt x="9010883" y="6410781"/>
                  </a:lnTo>
                  <a:lnTo>
                    <a:pt x="9000492" y="6457303"/>
                  </a:lnTo>
                  <a:lnTo>
                    <a:pt x="8983799" y="6501094"/>
                  </a:lnTo>
                  <a:lnTo>
                    <a:pt x="8961315" y="6541643"/>
                  </a:lnTo>
                  <a:lnTo>
                    <a:pt x="8933548" y="6578442"/>
                  </a:lnTo>
                  <a:lnTo>
                    <a:pt x="8901011" y="6610978"/>
                  </a:lnTo>
                  <a:lnTo>
                    <a:pt x="8864214" y="6638744"/>
                  </a:lnTo>
                  <a:lnTo>
                    <a:pt x="8823668" y="6661227"/>
                  </a:lnTo>
                  <a:lnTo>
                    <a:pt x="8779883" y="6677918"/>
                  </a:lnTo>
                  <a:lnTo>
                    <a:pt x="8733371" y="6688307"/>
                  </a:lnTo>
                  <a:lnTo>
                    <a:pt x="8684641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2080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022080" y="120396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027"/>
              <a:ext cx="8978265" cy="111760"/>
            </a:xfrm>
            <a:custGeom>
              <a:avLst/>
              <a:gdLst/>
              <a:ahLst/>
              <a:cxnLst/>
              <a:rect l="l" t="t" r="r" b="b"/>
              <a:pathLst>
                <a:path w="8978265" h="111760">
                  <a:moveTo>
                    <a:pt x="8977884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8977884" y="111251"/>
                  </a:lnTo>
                  <a:lnTo>
                    <a:pt x="8977884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6172200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383718"/>
            <a:ext cx="7630795" cy="1718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spc="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6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Hệ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thống</a:t>
            </a:r>
            <a:r>
              <a:rPr sz="3200" b="1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thông</a:t>
            </a:r>
            <a:r>
              <a:rPr sz="3200" b="1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tin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32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Hệ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thống</a:t>
            </a:r>
            <a:r>
              <a:rPr sz="3200" b="1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thông</a:t>
            </a:r>
            <a:r>
              <a:rPr sz="32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tin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dựa</a:t>
            </a:r>
            <a:r>
              <a:rPr sz="32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trên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máy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tính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Lịch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sử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phát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triển</a:t>
            </a:r>
            <a:r>
              <a:rPr sz="32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2080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93065" rIns="0" bIns="0" rtlCol="0">
            <a:spAutoFit/>
          </a:bodyPr>
          <a:lstStyle/>
          <a:p>
            <a:pPr marL="83820" algn="ctr">
              <a:lnSpc>
                <a:spcPct val="100000"/>
              </a:lnSpc>
              <a:spcBef>
                <a:spcPts val="3095"/>
              </a:spcBef>
            </a:pPr>
            <a:r>
              <a:rPr sz="4000" spc="-10" dirty="0">
                <a:solidFill>
                  <a:srgbClr val="FFFFFF"/>
                </a:solidFill>
              </a:rPr>
              <a:t>HTTT</a:t>
            </a:r>
            <a:r>
              <a:rPr sz="4000" spc="-1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DỰA</a:t>
            </a:r>
            <a:r>
              <a:rPr sz="4000" spc="-16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TRÊN</a:t>
            </a:r>
            <a:r>
              <a:rPr sz="400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MÁY</a:t>
            </a:r>
            <a:r>
              <a:rPr sz="4000" spc="-6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TÍNH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3884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Chi</a:t>
            </a:r>
            <a:r>
              <a:rPr sz="3600" spc="-40" dirty="0"/>
              <a:t> </a:t>
            </a:r>
            <a:r>
              <a:rPr sz="3600" dirty="0"/>
              <a:t>phí</a:t>
            </a:r>
            <a:r>
              <a:rPr sz="3600" spc="-30" dirty="0"/>
              <a:t> </a:t>
            </a:r>
            <a:r>
              <a:rPr sz="3600" dirty="0"/>
              <a:t>biến</a:t>
            </a:r>
            <a:r>
              <a:rPr sz="3600" spc="-35" dirty="0"/>
              <a:t> </a:t>
            </a:r>
            <a:r>
              <a:rPr sz="3600" spc="-5" dirty="0"/>
              <a:t>động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154633"/>
            <a:ext cx="8302625" cy="45662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6385" marR="5080" indent="-274320" algn="just">
              <a:lnSpc>
                <a:spcPct val="80000"/>
              </a:lnSpc>
              <a:spcBef>
                <a:spcPts val="770"/>
              </a:spcBef>
            </a:pPr>
            <a:r>
              <a:rPr sz="235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350" spc="12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khoản </a:t>
            </a:r>
            <a:r>
              <a:rPr sz="2800" spc="-5" dirty="0">
                <a:latin typeface="Times New Roman"/>
                <a:cs typeface="Times New Roman"/>
              </a:rPr>
              <a:t>chi </a:t>
            </a:r>
            <a:r>
              <a:rPr sz="2800" spc="-10" dirty="0">
                <a:latin typeface="Times New Roman"/>
                <a:cs typeface="Times New Roman"/>
              </a:rPr>
              <a:t>để </a:t>
            </a:r>
            <a:r>
              <a:rPr sz="2800" dirty="0">
                <a:latin typeface="Times New Roman"/>
                <a:cs typeface="Times New Roman"/>
              </a:rPr>
              <a:t>khai </a:t>
            </a:r>
            <a:r>
              <a:rPr sz="2800" spc="-5" dirty="0">
                <a:latin typeface="Times New Roman"/>
                <a:cs typeface="Times New Roman"/>
              </a:rPr>
              <a:t>thác và vận hành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spc="-70" dirty="0">
                <a:latin typeface="Times New Roman"/>
                <a:cs typeface="Times New Roman"/>
              </a:rPr>
              <a:t>thống, 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gồm </a:t>
            </a:r>
            <a:r>
              <a:rPr sz="2800" spc="-5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khoản </a:t>
            </a:r>
            <a:r>
              <a:rPr sz="2800" spc="-5" dirty="0">
                <a:latin typeface="Times New Roman"/>
                <a:cs typeface="Times New Roman"/>
              </a:rPr>
              <a:t>chi thường </a:t>
            </a:r>
            <a:r>
              <a:rPr sz="2800" dirty="0">
                <a:latin typeface="Times New Roman"/>
                <a:cs typeface="Times New Roman"/>
              </a:rPr>
              <a:t>xuyên và đột xuất trong </a:t>
            </a:r>
            <a:r>
              <a:rPr sz="2800" spc="-5" dirty="0">
                <a:latin typeface="Times New Roman"/>
                <a:cs typeface="Times New Roman"/>
              </a:rPr>
              <a:t>thời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gian khai thác. </a:t>
            </a:r>
            <a:r>
              <a:rPr sz="2800" spc="-10" dirty="0">
                <a:latin typeface="Times New Roman"/>
                <a:cs typeface="Times New Roman"/>
              </a:rPr>
              <a:t>Đây </a:t>
            </a:r>
            <a:r>
              <a:rPr sz="2800" spc="-5" dirty="0">
                <a:latin typeface="Times New Roman"/>
                <a:cs typeface="Times New Roman"/>
              </a:rPr>
              <a:t>là chi </a:t>
            </a:r>
            <a:r>
              <a:rPr sz="2800" dirty="0">
                <a:latin typeface="Times New Roman"/>
                <a:cs typeface="Times New Roman"/>
              </a:rPr>
              <a:t>phí </a:t>
            </a:r>
            <a:r>
              <a:rPr sz="2800" spc="-5" dirty="0">
                <a:latin typeface="Times New Roman"/>
                <a:cs typeface="Times New Roman"/>
              </a:rPr>
              <a:t>theo thời gian </a:t>
            </a:r>
            <a:r>
              <a:rPr sz="2800" dirty="0">
                <a:latin typeface="Times New Roman"/>
                <a:cs typeface="Times New Roman"/>
              </a:rPr>
              <a:t>vì </a:t>
            </a:r>
            <a:r>
              <a:rPr sz="2800" spc="-10" dirty="0">
                <a:latin typeface="Times New Roman"/>
                <a:cs typeface="Times New Roman"/>
              </a:rPr>
              <a:t>vậy </a:t>
            </a:r>
            <a:r>
              <a:rPr sz="2800" spc="-5" dirty="0">
                <a:latin typeface="Times New Roman"/>
                <a:cs typeface="Times New Roman"/>
              </a:rPr>
              <a:t>sẽ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được tính theo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kì, </a:t>
            </a:r>
            <a:r>
              <a:rPr sz="2800" spc="-5" dirty="0">
                <a:latin typeface="Times New Roman"/>
                <a:cs typeface="Times New Roman"/>
              </a:rPr>
              <a:t>chủ yếu là năm. </a:t>
            </a:r>
            <a:r>
              <a:rPr sz="2800" spc="-10" dirty="0">
                <a:latin typeface="Times New Roman"/>
                <a:cs typeface="Times New Roman"/>
              </a:rPr>
              <a:t>Nó </a:t>
            </a:r>
            <a:r>
              <a:rPr sz="2800" dirty="0">
                <a:latin typeface="Times New Roman"/>
                <a:cs typeface="Times New Roman"/>
              </a:rPr>
              <a:t>gồm </a:t>
            </a:r>
            <a:r>
              <a:rPr sz="2800" spc="-15" dirty="0">
                <a:latin typeface="Times New Roman"/>
                <a:cs typeface="Times New Roman"/>
              </a:rPr>
              <a:t>các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khoản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mục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332740">
              <a:lnSpc>
                <a:spcPts val="2960"/>
              </a:lnSpc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1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Ctl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 </a:t>
            </a:r>
            <a:r>
              <a:rPr sz="2800" dirty="0">
                <a:latin typeface="Times New Roman"/>
                <a:cs typeface="Times New Roman"/>
              </a:rPr>
              <a:t>ph</a:t>
            </a:r>
            <a:r>
              <a:rPr sz="2800" spc="-5" dirty="0">
                <a:latin typeface="Times New Roman"/>
                <a:cs typeface="Times New Roman"/>
              </a:rPr>
              <a:t>í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ù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ân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lực</a:t>
            </a:r>
            <a:endParaRPr sz="2800">
              <a:latin typeface="Times New Roman"/>
              <a:cs typeface="Times New Roman"/>
            </a:endParaRPr>
          </a:p>
          <a:p>
            <a:pPr marL="332740">
              <a:lnSpc>
                <a:spcPts val="3085"/>
              </a:lnSpc>
            </a:pPr>
            <a:r>
              <a:rPr sz="2350" spc="-265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350" spc="-16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Cđ</a:t>
            </a:r>
            <a:r>
              <a:rPr sz="2800" b="1" dirty="0">
                <a:latin typeface="Times New Roman"/>
                <a:cs typeface="Times New Roman"/>
              </a:rPr>
              <a:t>v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 </a:t>
            </a:r>
            <a:r>
              <a:rPr sz="2800" dirty="0">
                <a:latin typeface="Times New Roman"/>
                <a:cs typeface="Times New Roman"/>
              </a:rPr>
              <a:t>ph</a:t>
            </a:r>
            <a:r>
              <a:rPr sz="2800" spc="-5" dirty="0">
                <a:latin typeface="Times New Roman"/>
                <a:cs typeface="Times New Roman"/>
              </a:rPr>
              <a:t>í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đầu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vào,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văn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phòn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ẩ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...</a:t>
            </a:r>
            <a:endParaRPr sz="2800">
              <a:latin typeface="Times New Roman"/>
              <a:cs typeface="Times New Roman"/>
            </a:endParaRPr>
          </a:p>
          <a:p>
            <a:pPr marL="332740">
              <a:lnSpc>
                <a:spcPts val="3090"/>
              </a:lnSpc>
            </a:pPr>
            <a:r>
              <a:rPr sz="2350" spc="-26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350" spc="-16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Cđt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phí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tiền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điện, tr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yền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ô</a:t>
            </a:r>
            <a:r>
              <a:rPr sz="2800" spc="-5" dirty="0">
                <a:latin typeface="Times New Roman"/>
                <a:cs typeface="Times New Roman"/>
              </a:rPr>
              <a:t>ng</a:t>
            </a:r>
            <a:endParaRPr sz="2800">
              <a:latin typeface="Times New Roman"/>
              <a:cs typeface="Times New Roman"/>
            </a:endParaRPr>
          </a:p>
          <a:p>
            <a:pPr marL="332740">
              <a:lnSpc>
                <a:spcPts val="3090"/>
              </a:lnSpc>
            </a:pPr>
            <a:r>
              <a:rPr sz="2350" spc="-265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350" spc="-16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Cbt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10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 </a:t>
            </a:r>
            <a:r>
              <a:rPr sz="2800" dirty="0">
                <a:latin typeface="Times New Roman"/>
                <a:cs typeface="Times New Roman"/>
              </a:rPr>
              <a:t>ph</a:t>
            </a:r>
            <a:r>
              <a:rPr sz="2800" spc="-5" dirty="0">
                <a:latin typeface="Times New Roman"/>
                <a:cs typeface="Times New Roman"/>
              </a:rPr>
              <a:t>í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bảo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</a:t>
            </a:r>
            <a:r>
              <a:rPr sz="2800" dirty="0">
                <a:latin typeface="Times New Roman"/>
                <a:cs typeface="Times New Roman"/>
              </a:rPr>
              <a:t>ì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sử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chữa</a:t>
            </a:r>
            <a:endParaRPr sz="2800">
              <a:latin typeface="Times New Roman"/>
              <a:cs typeface="Times New Roman"/>
            </a:endParaRPr>
          </a:p>
          <a:p>
            <a:pPr marL="332740">
              <a:lnSpc>
                <a:spcPts val="3185"/>
              </a:lnSpc>
            </a:pPr>
            <a:r>
              <a:rPr sz="2350" spc="-265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350" spc="-16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Cbđ</a:t>
            </a:r>
            <a:r>
              <a:rPr sz="2800" b="1" spc="-20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 </a:t>
            </a:r>
            <a:r>
              <a:rPr sz="2800" dirty="0">
                <a:latin typeface="Times New Roman"/>
                <a:cs typeface="Times New Roman"/>
              </a:rPr>
              <a:t>ph</a:t>
            </a:r>
            <a:r>
              <a:rPr sz="2800" spc="-5" dirty="0">
                <a:latin typeface="Times New Roman"/>
                <a:cs typeface="Times New Roman"/>
              </a:rPr>
              <a:t>í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ến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độn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</a:t>
            </a:r>
            <a:r>
              <a:rPr sz="2800" spc="-5" dirty="0">
                <a:latin typeface="Times New Roman"/>
                <a:cs typeface="Times New Roman"/>
              </a:rPr>
              <a:t>ác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5"/>
              </a:lnSpc>
            </a:pPr>
            <a:r>
              <a:rPr sz="235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350" spc="-18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Vậy chi phí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biến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động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năm</a:t>
            </a:r>
            <a:r>
              <a:rPr sz="2800" dirty="0">
                <a:latin typeface="Times New Roman"/>
                <a:cs typeface="Times New Roman"/>
              </a:rPr>
              <a:t> thứ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 sẽ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là:</a:t>
            </a:r>
            <a:endParaRPr sz="2800">
              <a:latin typeface="Times New Roman"/>
              <a:cs typeface="Times New Roman"/>
            </a:endParaRPr>
          </a:p>
          <a:p>
            <a:pPr marL="332740">
              <a:lnSpc>
                <a:spcPts val="3010"/>
              </a:lnSpc>
            </a:pPr>
            <a:r>
              <a:rPr sz="2600" b="1" dirty="0">
                <a:latin typeface="Times New Roman"/>
                <a:cs typeface="Times New Roman"/>
              </a:rPr>
              <a:t>CPBĐ(i)=Ctl(i)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+ Cđv(i)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+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Cđtt(i)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+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Cbtsc(i)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+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Cbđk(i)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0"/>
            <a:ext cx="6477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Đánh </a:t>
            </a:r>
            <a:r>
              <a:rPr sz="3600" dirty="0"/>
              <a:t>giá </a:t>
            </a:r>
            <a:r>
              <a:rPr sz="3600" spc="-5" dirty="0"/>
              <a:t>hiệu </a:t>
            </a:r>
            <a:r>
              <a:rPr sz="3600" dirty="0"/>
              <a:t>quả </a:t>
            </a:r>
            <a:r>
              <a:rPr sz="3600" spc="-5" dirty="0"/>
              <a:t>kinh tế của </a:t>
            </a:r>
            <a:r>
              <a:rPr sz="3600" spc="-994" dirty="0"/>
              <a:t> </a:t>
            </a:r>
            <a:r>
              <a:rPr sz="3600" spc="-5" dirty="0"/>
              <a:t>HTTT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744" y="1192733"/>
            <a:ext cx="7536815" cy="45459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99085" marR="349250" indent="-274320">
              <a:lnSpc>
                <a:spcPts val="3240"/>
              </a:lnSpc>
              <a:spcBef>
                <a:spcPts val="509"/>
              </a:spcBef>
            </a:pPr>
            <a:r>
              <a:rPr sz="2550" spc="-31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550" spc="4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Hiệ</a:t>
            </a:r>
            <a:r>
              <a:rPr sz="3000" dirty="0">
                <a:latin typeface="Times New Roman"/>
                <a:cs typeface="Times New Roman"/>
              </a:rPr>
              <a:t>u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quả t</a:t>
            </a:r>
            <a:r>
              <a:rPr sz="3000" spc="-15" dirty="0">
                <a:latin typeface="Times New Roman"/>
                <a:cs typeface="Times New Roman"/>
              </a:rPr>
              <a:t>ư</a:t>
            </a:r>
            <a:r>
              <a:rPr sz="3000" dirty="0">
                <a:latin typeface="Times New Roman"/>
                <a:cs typeface="Times New Roman"/>
              </a:rPr>
              <a:t>ơng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đối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và hiệu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quả tuyệt đối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Times New Roman"/>
                <a:cs typeface="Times New Roman"/>
              </a:rPr>
              <a:t>của </a:t>
            </a:r>
            <a:r>
              <a:rPr sz="3000" dirty="0">
                <a:latin typeface="Times New Roman"/>
                <a:cs typeface="Times New Roman"/>
              </a:rPr>
              <a:t> HTTT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được tính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như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các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loại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đầu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tư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khác.</a:t>
            </a:r>
            <a:endParaRPr sz="3000">
              <a:latin typeface="Times New Roman"/>
              <a:cs typeface="Times New Roman"/>
            </a:endParaRPr>
          </a:p>
          <a:p>
            <a:pPr marL="573405" marR="17780" indent="-228600">
              <a:lnSpc>
                <a:spcPts val="2810"/>
              </a:lnSpc>
              <a:spcBef>
                <a:spcPts val="420"/>
              </a:spcBef>
            </a:pPr>
            <a:r>
              <a:rPr sz="2200" spc="-26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200" spc="-3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ọ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 là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ố năm</a:t>
            </a:r>
            <a:r>
              <a:rPr sz="2600" spc="-10" dirty="0">
                <a:latin typeface="Times New Roman"/>
                <a:cs typeface="Times New Roman"/>
              </a:rPr>
              <a:t> s</a:t>
            </a:r>
            <a:r>
              <a:rPr sz="2600" dirty="0">
                <a:latin typeface="Times New Roman"/>
                <a:cs typeface="Times New Roman"/>
              </a:rPr>
              <a:t>ử d</a:t>
            </a:r>
            <a:r>
              <a:rPr sz="2600" spc="10" dirty="0">
                <a:latin typeface="Times New Roman"/>
                <a:cs typeface="Times New Roman"/>
              </a:rPr>
              <a:t>ụ</a:t>
            </a:r>
            <a:r>
              <a:rPr sz="2600" dirty="0">
                <a:latin typeface="Times New Roman"/>
                <a:cs typeface="Times New Roman"/>
              </a:rPr>
              <a:t>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TTT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và chu</a:t>
            </a:r>
            <a:r>
              <a:rPr sz="2600" spc="10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ển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hết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về </a:t>
            </a:r>
            <a:r>
              <a:rPr sz="2600" spc="-120" dirty="0">
                <a:latin typeface="Times New Roman"/>
                <a:cs typeface="Times New Roman"/>
              </a:rPr>
              <a:t>giá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trị tiền </a:t>
            </a:r>
            <a:r>
              <a:rPr sz="2600" dirty="0">
                <a:latin typeface="Times New Roman"/>
                <a:cs typeface="Times New Roman"/>
              </a:rPr>
              <a:t>tệ theo thời gian tưong </a:t>
            </a:r>
            <a:r>
              <a:rPr sz="2600" spc="-5" dirty="0">
                <a:latin typeface="Times New Roman"/>
                <a:cs typeface="Times New Roman"/>
              </a:rPr>
              <a:t>lai </a:t>
            </a:r>
            <a:r>
              <a:rPr sz="2600" dirty="0">
                <a:latin typeface="Times New Roman"/>
                <a:cs typeface="Times New Roman"/>
              </a:rPr>
              <a:t>thì tổng chi phí </a:t>
            </a:r>
            <a:r>
              <a:rPr sz="2600" spc="-5" dirty="0">
                <a:latin typeface="Times New Roman"/>
                <a:cs typeface="Times New Roman"/>
              </a:rPr>
              <a:t>sẽ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là:</a:t>
            </a:r>
            <a:endParaRPr sz="26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40"/>
              </a:spcBef>
            </a:pPr>
            <a:r>
              <a:rPr sz="2600" b="1" dirty="0">
                <a:latin typeface="Times New Roman"/>
                <a:cs typeface="Times New Roman"/>
              </a:rPr>
              <a:t>TCP</a:t>
            </a:r>
            <a:r>
              <a:rPr sz="2600" b="1" spc="-1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=CPCĐ(1+Lãi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suất)</a:t>
            </a:r>
            <a:r>
              <a:rPr sz="2550" b="1" baseline="26143" dirty="0">
                <a:latin typeface="Times New Roman"/>
                <a:cs typeface="Times New Roman"/>
              </a:rPr>
              <a:t>n</a:t>
            </a:r>
            <a:r>
              <a:rPr sz="2550" b="1" spc="307" baseline="26143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  <a:p>
            <a:pPr marL="1853564">
              <a:lnSpc>
                <a:spcPct val="100000"/>
              </a:lnSpc>
              <a:spcBef>
                <a:spcPts val="95"/>
              </a:spcBef>
            </a:pPr>
            <a:r>
              <a:rPr sz="2600" b="1" dirty="0">
                <a:latin typeface="Times New Roman"/>
                <a:cs typeface="Times New Roman"/>
              </a:rPr>
              <a:t>+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Symbol"/>
                <a:cs typeface="Symbol"/>
              </a:rPr>
              <a:t></a:t>
            </a:r>
            <a:r>
              <a:rPr sz="2600" b="1" dirty="0">
                <a:latin typeface="Times New Roman"/>
                <a:cs typeface="Times New Roman"/>
              </a:rPr>
              <a:t>CPBĐ(i)(1+Lãi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suất)</a:t>
            </a:r>
            <a:r>
              <a:rPr sz="2550" b="1" baseline="26143" dirty="0">
                <a:latin typeface="Times New Roman"/>
                <a:cs typeface="Times New Roman"/>
              </a:rPr>
              <a:t>n-i</a:t>
            </a:r>
            <a:endParaRPr sz="2550" baseline="26143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85"/>
              </a:spcBef>
            </a:pPr>
            <a:r>
              <a:rPr sz="2200" spc="-260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200" spc="-30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5" dirty="0">
                <a:latin typeface="Times New Roman"/>
                <a:cs typeface="Times New Roman"/>
              </a:rPr>
              <a:t>ổ</a:t>
            </a:r>
            <a:r>
              <a:rPr sz="2600" dirty="0">
                <a:latin typeface="Times New Roman"/>
                <a:cs typeface="Times New Roman"/>
              </a:rPr>
              <a:t>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thu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5" dirty="0">
                <a:latin typeface="Times New Roman"/>
                <a:cs typeface="Times New Roman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ập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ẽ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</a:t>
            </a:r>
            <a:r>
              <a:rPr sz="2600" spc="-10" dirty="0">
                <a:latin typeface="Times New Roman"/>
                <a:cs typeface="Times New Roman"/>
              </a:rPr>
              <a:t>à</a:t>
            </a:r>
            <a:r>
              <a:rPr sz="260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95"/>
              </a:spcBef>
            </a:pPr>
            <a:r>
              <a:rPr sz="2600" b="1" dirty="0">
                <a:latin typeface="Times New Roman"/>
                <a:cs typeface="Times New Roman"/>
              </a:rPr>
              <a:t>TTN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 </a:t>
            </a:r>
            <a:r>
              <a:rPr sz="2600" b="1" dirty="0">
                <a:latin typeface="Symbol"/>
                <a:cs typeface="Symbol"/>
              </a:rPr>
              <a:t>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TN(i)(1+Lãi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suất)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550" b="1" spc="7" baseline="26143" dirty="0">
                <a:latin typeface="Times New Roman"/>
                <a:cs typeface="Times New Roman"/>
              </a:rPr>
              <a:t>n-i</a:t>
            </a:r>
            <a:endParaRPr sz="2550" baseline="26143">
              <a:latin typeface="Times New Roman"/>
              <a:cs typeface="Times New Roman"/>
            </a:endParaRPr>
          </a:p>
          <a:p>
            <a:pPr marL="299085" marR="657860" indent="-274320">
              <a:lnSpc>
                <a:spcPts val="3240"/>
              </a:lnSpc>
              <a:spcBef>
                <a:spcPts val="620"/>
              </a:spcBef>
            </a:pPr>
            <a:r>
              <a:rPr sz="2550" spc="-31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550" spc="4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Đ</a:t>
            </a:r>
            <a:r>
              <a:rPr sz="3000" dirty="0">
                <a:latin typeface="Times New Roman"/>
                <a:cs typeface="Times New Roman"/>
              </a:rPr>
              <a:t>ể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xây d</a:t>
            </a:r>
            <a:r>
              <a:rPr sz="3000" spc="-10" dirty="0">
                <a:latin typeface="Times New Roman"/>
                <a:cs typeface="Times New Roman"/>
              </a:rPr>
              <a:t>ự</a:t>
            </a:r>
            <a:r>
              <a:rPr sz="3000" dirty="0">
                <a:latin typeface="Times New Roman"/>
                <a:cs typeface="Times New Roman"/>
              </a:rPr>
              <a:t>ng </a:t>
            </a:r>
            <a:r>
              <a:rPr sz="3000" spc="-5" dirty="0">
                <a:latin typeface="Times New Roman"/>
                <a:cs typeface="Times New Roman"/>
              </a:rPr>
              <a:t>HT</a:t>
            </a:r>
            <a:r>
              <a:rPr sz="3000" spc="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T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có h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ệu quả thì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TTN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spc="-420" dirty="0">
                <a:latin typeface="Times New Roman"/>
                <a:cs typeface="Times New Roman"/>
              </a:rPr>
              <a:t>&gt; </a:t>
            </a:r>
            <a:r>
              <a:rPr sz="3000" b="1" dirty="0">
                <a:latin typeface="Times New Roman"/>
                <a:cs typeface="Times New Roman"/>
              </a:rPr>
              <a:t> TCP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356362"/>
            <a:ext cx="71005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35" dirty="0"/>
              <a:t> </a:t>
            </a:r>
            <a:r>
              <a:rPr dirty="0"/>
              <a:t>phương</a:t>
            </a:r>
            <a:r>
              <a:rPr spc="-35" dirty="0"/>
              <a:t> </a:t>
            </a:r>
            <a:r>
              <a:rPr dirty="0"/>
              <a:t>pháp</a:t>
            </a:r>
            <a:r>
              <a:rPr spc="-40" dirty="0"/>
              <a:t> </a:t>
            </a:r>
            <a:r>
              <a:rPr dirty="0"/>
              <a:t>đánh</a:t>
            </a:r>
            <a:r>
              <a:rPr spc="-35" dirty="0"/>
              <a:t> </a:t>
            </a:r>
            <a:r>
              <a:rPr dirty="0"/>
              <a:t>giá</a:t>
            </a:r>
            <a:r>
              <a:rPr spc="-30" dirty="0"/>
              <a:t> </a:t>
            </a:r>
            <a:r>
              <a:rPr spc="-5" dirty="0"/>
              <a:t>hiệu</a:t>
            </a:r>
            <a:r>
              <a:rPr spc="-20" dirty="0"/>
              <a:t> </a:t>
            </a:r>
            <a:r>
              <a:rPr dirty="0"/>
              <a:t>quả </a:t>
            </a:r>
            <a:r>
              <a:rPr spc="-875" dirty="0"/>
              <a:t> </a:t>
            </a:r>
            <a:r>
              <a:rPr spc="-5" dirty="0"/>
              <a:t>của</a:t>
            </a:r>
            <a:r>
              <a:rPr spc="-35" dirty="0"/>
              <a:t> </a:t>
            </a:r>
            <a:r>
              <a:rPr dirty="0"/>
              <a:t>HTTT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6304" y="2743200"/>
            <a:ext cx="8086725" cy="3924300"/>
            <a:chOff x="146304" y="2743200"/>
            <a:chExt cx="8086725" cy="3924300"/>
          </a:xfrm>
        </p:grpSpPr>
        <p:sp>
          <p:nvSpPr>
            <p:cNvPr id="5" name="object 5"/>
            <p:cNvSpPr/>
            <p:nvPr/>
          </p:nvSpPr>
          <p:spPr>
            <a:xfrm>
              <a:off x="14630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171" y="2743200"/>
              <a:ext cx="1036384" cy="2850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5896" y="2743200"/>
              <a:ext cx="1082040" cy="2941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1924" y="2743200"/>
              <a:ext cx="1082039" cy="2941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9475" y="2743200"/>
              <a:ext cx="1082039" cy="2941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7027" y="2743200"/>
              <a:ext cx="1082039" cy="2941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4580" y="2743200"/>
              <a:ext cx="1082040" cy="2941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0608" y="2743200"/>
              <a:ext cx="1082040" cy="2941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1171" y="3621024"/>
              <a:ext cx="1036384" cy="2865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5896" y="3621024"/>
              <a:ext cx="1082040" cy="2956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01924" y="3621024"/>
              <a:ext cx="1082039" cy="2956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89475" y="3621024"/>
              <a:ext cx="1082039" cy="2956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77027" y="3621024"/>
              <a:ext cx="1082039" cy="29565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64580" y="3621024"/>
              <a:ext cx="1082040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50608" y="3621024"/>
              <a:ext cx="1082040" cy="2956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1171" y="4500372"/>
              <a:ext cx="1036384" cy="28508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15896" y="4500372"/>
              <a:ext cx="1082040" cy="2941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01924" y="4500372"/>
              <a:ext cx="1082039" cy="2941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89475" y="4500372"/>
              <a:ext cx="1082039" cy="2941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77027" y="4500372"/>
              <a:ext cx="1082039" cy="2941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64580" y="4500372"/>
              <a:ext cx="1082040" cy="2941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50608" y="4500372"/>
              <a:ext cx="1082040" cy="2941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382013" y="2298268"/>
            <a:ext cx="6764020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Phương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pháp</a:t>
            </a:r>
            <a:r>
              <a:rPr sz="24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phân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 tích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 cân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bằng</a:t>
            </a:r>
            <a:r>
              <a:rPr sz="24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chi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 phí</a:t>
            </a:r>
            <a:endParaRPr sz="2400">
              <a:latin typeface="Arial"/>
              <a:cs typeface="Arial"/>
            </a:endParaRPr>
          </a:p>
          <a:p>
            <a:pPr marL="12700" marR="2171700">
              <a:lnSpc>
                <a:spcPct val="240200"/>
              </a:lnSpc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Phương</a:t>
            </a:r>
            <a:r>
              <a:rPr sz="24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pháp</a:t>
            </a:r>
            <a:r>
              <a:rPr sz="2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phân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tích</a:t>
            </a:r>
            <a:r>
              <a:rPr sz="2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tiền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1F5F"/>
                </a:solidFill>
                <a:latin typeface="Arial"/>
                <a:cs typeface="Arial"/>
              </a:rPr>
              <a:t>dư </a:t>
            </a:r>
            <a:r>
              <a:rPr sz="2400" b="1" spc="-6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Phương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pháp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kinh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nghiệm </a:t>
            </a:r>
            <a:r>
              <a:rPr sz="24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Phương</a:t>
            </a:r>
            <a:r>
              <a:rPr sz="24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pháp</a:t>
            </a:r>
            <a:r>
              <a:rPr sz="24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so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sánh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51171" y="5378196"/>
            <a:ext cx="6981825" cy="294640"/>
            <a:chOff x="1251171" y="5378196"/>
            <a:chExt cx="6981825" cy="294640"/>
          </a:xfrm>
        </p:grpSpPr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51171" y="5378196"/>
              <a:ext cx="1036384" cy="28508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15896" y="5378196"/>
              <a:ext cx="1082040" cy="2941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01924" y="5378196"/>
              <a:ext cx="1082039" cy="29413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89476" y="5378196"/>
              <a:ext cx="1082039" cy="2941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77027" y="5378196"/>
              <a:ext cx="1082039" cy="2941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64580" y="5378196"/>
              <a:ext cx="1082040" cy="2941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50607" y="5378196"/>
              <a:ext cx="1082040" cy="294131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Phương</a:t>
            </a:r>
            <a:r>
              <a:rPr spc="-45" dirty="0"/>
              <a:t> </a:t>
            </a:r>
            <a:r>
              <a:rPr dirty="0"/>
              <a:t>pháp</a:t>
            </a:r>
            <a:r>
              <a:rPr spc="-40" dirty="0"/>
              <a:t> </a:t>
            </a:r>
            <a:r>
              <a:rPr dirty="0"/>
              <a:t>phân</a:t>
            </a:r>
            <a:r>
              <a:rPr spc="-30" dirty="0"/>
              <a:t> </a:t>
            </a:r>
            <a:r>
              <a:rPr dirty="0"/>
              <a:t>tích</a:t>
            </a:r>
            <a:r>
              <a:rPr spc="-30" dirty="0"/>
              <a:t> </a:t>
            </a:r>
            <a:r>
              <a:rPr dirty="0"/>
              <a:t>điểm</a:t>
            </a:r>
            <a:r>
              <a:rPr spc="-35" dirty="0"/>
              <a:t> </a:t>
            </a:r>
            <a:r>
              <a:rPr spc="-5" dirty="0"/>
              <a:t>cân</a:t>
            </a:r>
            <a:r>
              <a:rPr spc="-10" dirty="0"/>
              <a:t> </a:t>
            </a:r>
            <a:r>
              <a:rPr spc="-5" dirty="0"/>
              <a:t>bằng </a:t>
            </a:r>
            <a:r>
              <a:rPr spc="-869" dirty="0"/>
              <a:t> </a:t>
            </a:r>
            <a:r>
              <a:rPr dirty="0"/>
              <a:t>chi</a:t>
            </a:r>
            <a:r>
              <a:rPr spc="-30" dirty="0"/>
              <a:t> </a:t>
            </a:r>
            <a:r>
              <a:rPr dirty="0"/>
              <a:t>phí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6304" y="4038600"/>
            <a:ext cx="7321550" cy="2628900"/>
            <a:chOff x="146304" y="4038600"/>
            <a:chExt cx="7321550" cy="2628900"/>
          </a:xfrm>
        </p:grpSpPr>
        <p:sp>
          <p:nvSpPr>
            <p:cNvPr id="5" name="object 5"/>
            <p:cNvSpPr/>
            <p:nvPr/>
          </p:nvSpPr>
          <p:spPr>
            <a:xfrm>
              <a:off x="14630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599" y="4038600"/>
              <a:ext cx="5334000" cy="26121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93444" y="1239977"/>
            <a:ext cx="7617459" cy="2480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5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Phương </a:t>
            </a:r>
            <a:r>
              <a:rPr sz="2600" dirty="0">
                <a:latin typeface="Times New Roman"/>
                <a:cs typeface="Times New Roman"/>
              </a:rPr>
              <a:t>pháp </a:t>
            </a:r>
            <a:r>
              <a:rPr sz="2600" spc="-5" dirty="0">
                <a:latin typeface="Times New Roman"/>
                <a:cs typeface="Times New Roman"/>
              </a:rPr>
              <a:t>này so sánh chi </a:t>
            </a:r>
            <a:r>
              <a:rPr sz="2600" dirty="0">
                <a:latin typeface="Times New Roman"/>
                <a:cs typeface="Times New Roman"/>
              </a:rPr>
              <a:t>phí của việc </a:t>
            </a:r>
            <a:r>
              <a:rPr sz="2600" spc="-5" dirty="0">
                <a:latin typeface="Times New Roman"/>
                <a:cs typeface="Times New Roman"/>
              </a:rPr>
              <a:t>dùng </a:t>
            </a:r>
            <a:r>
              <a:rPr sz="2600" spc="-165" dirty="0">
                <a:latin typeface="Times New Roman"/>
                <a:cs typeface="Times New Roman"/>
              </a:rPr>
              <a:t>hệ 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thống </a:t>
            </a:r>
            <a:r>
              <a:rPr sz="2600" spc="-10" dirty="0">
                <a:latin typeface="Times New Roman"/>
                <a:cs typeface="Times New Roman"/>
              </a:rPr>
              <a:t>cũ</a:t>
            </a:r>
            <a:r>
              <a:rPr sz="2600" spc="6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 </a:t>
            </a:r>
            <a:r>
              <a:rPr sz="2600" dirty="0">
                <a:latin typeface="Times New Roman"/>
                <a:cs typeface="Times New Roman"/>
              </a:rPr>
              <a:t>với việc dùng </a:t>
            </a:r>
            <a:r>
              <a:rPr sz="2600" spc="-5" dirty="0">
                <a:latin typeface="Times New Roman"/>
                <a:cs typeface="Times New Roman"/>
              </a:rPr>
              <a:t>hệ thống mới. Điểm cân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bằng là </a:t>
            </a:r>
            <a:r>
              <a:rPr sz="2600" dirty="0">
                <a:latin typeface="Times New Roman"/>
                <a:cs typeface="Times New Roman"/>
              </a:rPr>
              <a:t>điểm </a:t>
            </a:r>
            <a:r>
              <a:rPr sz="2600" spc="-5" dirty="0">
                <a:latin typeface="Times New Roman"/>
                <a:cs typeface="Times New Roman"/>
              </a:rPr>
              <a:t>mà tại </a:t>
            </a:r>
            <a:r>
              <a:rPr sz="2600" spc="5" dirty="0">
                <a:latin typeface="Times New Roman"/>
                <a:cs typeface="Times New Roman"/>
              </a:rPr>
              <a:t>đó </a:t>
            </a:r>
            <a:r>
              <a:rPr sz="2600" dirty="0">
                <a:latin typeface="Times New Roman"/>
                <a:cs typeface="Times New Roman"/>
              </a:rPr>
              <a:t>chi </a:t>
            </a:r>
            <a:r>
              <a:rPr sz="2600" spc="5" dirty="0">
                <a:latin typeface="Times New Roman"/>
                <a:cs typeface="Times New Roman"/>
              </a:rPr>
              <a:t>phí </a:t>
            </a:r>
            <a:r>
              <a:rPr sz="2600" spc="-5" dirty="0">
                <a:latin typeface="Times New Roman"/>
                <a:cs typeface="Times New Roman"/>
              </a:rPr>
              <a:t>cho hệ thống mới </a:t>
            </a:r>
            <a:r>
              <a:rPr sz="2600" dirty="0">
                <a:latin typeface="Times New Roman"/>
                <a:cs typeface="Times New Roman"/>
              </a:rPr>
              <a:t>bằng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chi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phí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hệ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thống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cũ.</a:t>
            </a:r>
            <a:endParaRPr sz="2600">
              <a:latin typeface="Times New Roman"/>
              <a:cs typeface="Times New Roman"/>
            </a:endParaRPr>
          </a:p>
          <a:p>
            <a:pPr marL="286385" marR="8255" indent="-274320" algn="just">
              <a:lnSpc>
                <a:spcPct val="100000"/>
              </a:lnSpc>
              <a:spcBef>
                <a:spcPts val="605"/>
              </a:spcBef>
            </a:pPr>
            <a:r>
              <a:rPr sz="220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Ở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nước phát </a:t>
            </a:r>
            <a:r>
              <a:rPr sz="2600" spc="-5" dirty="0">
                <a:latin typeface="Times New Roman"/>
                <a:cs typeface="Times New Roman"/>
              </a:rPr>
              <a:t>triển một </a:t>
            </a:r>
            <a:r>
              <a:rPr sz="2600" dirty="0">
                <a:latin typeface="Times New Roman"/>
                <a:cs typeface="Times New Roman"/>
              </a:rPr>
              <a:t>HTTT thường </a:t>
            </a:r>
            <a:r>
              <a:rPr sz="2600" spc="-5" dirty="0">
                <a:latin typeface="Times New Roman"/>
                <a:cs typeface="Times New Roman"/>
              </a:rPr>
              <a:t>tồn tại từ </a:t>
            </a:r>
            <a:r>
              <a:rPr sz="2600" spc="-120" dirty="0">
                <a:latin typeface="Times New Roman"/>
                <a:cs typeface="Times New Roman"/>
              </a:rPr>
              <a:t>3-5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năm,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ở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Việt</a:t>
            </a:r>
            <a:r>
              <a:rPr sz="2600" spc="-5" dirty="0">
                <a:latin typeface="Times New Roman"/>
                <a:cs typeface="Times New Roman"/>
              </a:rPr>
              <a:t> Nam, </a:t>
            </a:r>
            <a:r>
              <a:rPr sz="2600" dirty="0">
                <a:latin typeface="Times New Roman"/>
                <a:cs typeface="Times New Roman"/>
              </a:rPr>
              <a:t>nó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tồn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tại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khoảng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4-6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năm.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3547"/>
            <a:ext cx="7002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Arial"/>
                <a:cs typeface="Arial"/>
              </a:rPr>
              <a:t>Ph</a:t>
            </a:r>
            <a:r>
              <a:rPr sz="4000" b="0" spc="-10" dirty="0">
                <a:latin typeface="Tahoma"/>
                <a:cs typeface="Tahoma"/>
              </a:rPr>
              <a:t>ươ</a:t>
            </a:r>
            <a:r>
              <a:rPr sz="4000" b="0" spc="-10" dirty="0">
                <a:latin typeface="Arial"/>
                <a:cs typeface="Arial"/>
              </a:rPr>
              <a:t>ng</a:t>
            </a:r>
            <a:r>
              <a:rPr sz="4000" b="0" dirty="0">
                <a:latin typeface="Arial"/>
                <a:cs typeface="Arial"/>
              </a:rPr>
              <a:t> </a:t>
            </a:r>
            <a:r>
              <a:rPr sz="4000" b="0" spc="-10" dirty="0">
                <a:latin typeface="Arial"/>
                <a:cs typeface="Arial"/>
              </a:rPr>
              <a:t>pháp</a:t>
            </a:r>
            <a:r>
              <a:rPr sz="4000" b="0" spc="10" dirty="0">
                <a:latin typeface="Arial"/>
                <a:cs typeface="Arial"/>
              </a:rPr>
              <a:t> </a:t>
            </a:r>
            <a:r>
              <a:rPr sz="4000" b="0" spc="-10" dirty="0">
                <a:latin typeface="Arial"/>
                <a:cs typeface="Arial"/>
              </a:rPr>
              <a:t>phân </a:t>
            </a:r>
            <a:r>
              <a:rPr sz="4000" b="0" dirty="0">
                <a:latin typeface="Arial"/>
                <a:cs typeface="Arial"/>
              </a:rPr>
              <a:t>tích</a:t>
            </a:r>
            <a:r>
              <a:rPr sz="4000" b="0" spc="15" dirty="0">
                <a:latin typeface="Arial"/>
                <a:cs typeface="Arial"/>
              </a:rPr>
              <a:t> </a:t>
            </a:r>
            <a:r>
              <a:rPr sz="4000" b="0" spc="-5" dirty="0">
                <a:latin typeface="Arial"/>
                <a:cs typeface="Arial"/>
              </a:rPr>
              <a:t>tiền</a:t>
            </a:r>
            <a:r>
              <a:rPr sz="4000" b="0" spc="10" dirty="0">
                <a:latin typeface="Arial"/>
                <a:cs typeface="Arial"/>
              </a:rPr>
              <a:t> </a:t>
            </a:r>
            <a:r>
              <a:rPr sz="4000" b="0" spc="-5" dirty="0">
                <a:latin typeface="Arial"/>
                <a:cs typeface="Arial"/>
              </a:rPr>
              <a:t>d</a:t>
            </a:r>
            <a:r>
              <a:rPr sz="4000" b="0" spc="-5" dirty="0">
                <a:latin typeface="Tahoma"/>
                <a:cs typeface="Tahoma"/>
              </a:rPr>
              <a:t>ư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4906517"/>
            <a:ext cx="8300720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6385" marR="5080" indent="-274320" algn="just">
              <a:lnSpc>
                <a:spcPct val="80000"/>
              </a:lnSpc>
              <a:spcBef>
                <a:spcPts val="675"/>
              </a:spcBef>
              <a:tabLst>
                <a:tab pos="8226425" algn="l"/>
              </a:tabLst>
            </a:pPr>
            <a:r>
              <a:rPr sz="205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050" spc="-25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latin typeface="Arial"/>
                <a:cs typeface="Arial"/>
              </a:rPr>
              <a:t>Phương </a:t>
            </a:r>
            <a:r>
              <a:rPr sz="2400" spc="-5" dirty="0">
                <a:latin typeface="Arial"/>
                <a:cs typeface="Arial"/>
              </a:rPr>
              <a:t>pháp này xem </a:t>
            </a:r>
            <a:r>
              <a:rPr sz="2400" spc="-10" dirty="0">
                <a:latin typeface="Arial"/>
                <a:cs typeface="Arial"/>
              </a:rPr>
              <a:t>xét </a:t>
            </a:r>
            <a:r>
              <a:rPr sz="2400" dirty="0">
                <a:latin typeface="Arial"/>
                <a:cs typeface="Arial"/>
              </a:rPr>
              <a:t>mối </a:t>
            </a:r>
            <a:r>
              <a:rPr sz="2400" spc="-10" dirty="0">
                <a:latin typeface="Arial"/>
                <a:cs typeface="Arial"/>
              </a:rPr>
              <a:t>liên </a:t>
            </a:r>
            <a:r>
              <a:rPr sz="2400" spc="-5" dirty="0">
                <a:latin typeface="Arial"/>
                <a:cs typeface="Arial"/>
              </a:rPr>
              <a:t>hệ giữa </a:t>
            </a:r>
            <a:r>
              <a:rPr sz="2400" dirty="0">
                <a:latin typeface="Arial"/>
                <a:cs typeface="Arial"/>
              </a:rPr>
              <a:t>chi </a:t>
            </a:r>
            <a:r>
              <a:rPr sz="2400" spc="-5" dirty="0">
                <a:latin typeface="Arial"/>
                <a:cs typeface="Arial"/>
              </a:rPr>
              <a:t>phí tích </a:t>
            </a:r>
            <a:r>
              <a:rPr sz="2400" spc="-90" dirty="0">
                <a:latin typeface="Arial"/>
                <a:cs typeface="Arial"/>
              </a:rPr>
              <a:t>luỹ 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lợi </a:t>
            </a:r>
            <a:r>
              <a:rPr sz="2400" dirty="0">
                <a:latin typeface="Arial"/>
                <a:cs typeface="Arial"/>
              </a:rPr>
              <a:t>ích </a:t>
            </a:r>
            <a:r>
              <a:rPr sz="2400" spc="-5" dirty="0">
                <a:latin typeface="Arial"/>
                <a:cs typeface="Arial"/>
              </a:rPr>
              <a:t>tích luỹ. Hiệu </a:t>
            </a:r>
            <a:r>
              <a:rPr sz="2400" dirty="0">
                <a:latin typeface="Arial"/>
                <a:cs typeface="Arial"/>
              </a:rPr>
              <a:t>của chúng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tiền </a:t>
            </a:r>
            <a:r>
              <a:rPr sz="2400" spc="-5" dirty="0">
                <a:latin typeface="Arial"/>
                <a:cs typeface="Arial"/>
              </a:rPr>
              <a:t>dư trong kì. Tổ </a:t>
            </a:r>
            <a:r>
              <a:rPr sz="2400" dirty="0">
                <a:latin typeface="Arial"/>
                <a:cs typeface="Arial"/>
              </a:rPr>
              <a:t> chức cố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tỉ suất </a:t>
            </a:r>
            <a:r>
              <a:rPr sz="2400" spc="-10" dirty="0">
                <a:latin typeface="Arial"/>
                <a:cs typeface="Arial"/>
              </a:rPr>
              <a:t>sinh </a:t>
            </a:r>
            <a:r>
              <a:rPr sz="2400" spc="-5" dirty="0">
                <a:latin typeface="Arial"/>
                <a:cs typeface="Arial"/>
              </a:rPr>
              <a:t>lợi nhuận. Nếu </a:t>
            </a:r>
            <a:r>
              <a:rPr sz="2400" dirty="0">
                <a:latin typeface="Arial"/>
                <a:cs typeface="Arial"/>
              </a:rPr>
              <a:t>tổng tiền </a:t>
            </a:r>
            <a:r>
              <a:rPr sz="2400" spc="-5" dirty="0">
                <a:latin typeface="Arial"/>
                <a:cs typeface="Arial"/>
              </a:rPr>
              <a:t>dư ước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u="sng" spc="-5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ượng</a:t>
            </a:r>
            <a:r>
              <a:rPr sz="2400" u="sng" spc="10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5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là dương</a:t>
            </a:r>
            <a:r>
              <a:rPr sz="2400" u="sng" spc="5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 </a:t>
            </a:r>
            <a:r>
              <a:rPr sz="2400" u="sng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thì</a:t>
            </a:r>
            <a:r>
              <a:rPr sz="2400" u="sng" spc="-20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5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việc</a:t>
            </a:r>
            <a:r>
              <a:rPr sz="2400" u="sng" spc="5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5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đầu </a:t>
            </a:r>
            <a:r>
              <a:rPr sz="2400" u="sng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tư</a:t>
            </a:r>
            <a:r>
              <a:rPr sz="2400" u="sng" spc="-10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5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này</a:t>
            </a:r>
            <a:r>
              <a:rPr sz="2400" u="sng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5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là</a:t>
            </a:r>
            <a:r>
              <a:rPr sz="2400" u="sng" spc="5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 </a:t>
            </a:r>
            <a:r>
              <a:rPr sz="2400" u="sng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thoả</a:t>
            </a:r>
            <a:r>
              <a:rPr sz="2400" u="sng" spc="-5" dirty="0">
                <a:uFill>
                  <a:solidFill>
                    <a:srgbClr val="AE3408"/>
                  </a:solidFill>
                </a:uFill>
                <a:latin typeface="Arial"/>
                <a:cs typeface="Arial"/>
              </a:rPr>
              <a:t> đáng	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0450" y="1517650"/>
          <a:ext cx="7172325" cy="3350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Kỳ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Tiền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ước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ượng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Tiền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ước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ượng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-100,000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8.877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-87,700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0.769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-61,520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0.675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33,750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131,000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0.592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77,552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0.519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79,850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Cộng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41,932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5863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Phương </a:t>
            </a:r>
            <a:r>
              <a:rPr sz="3600" dirty="0"/>
              <a:t>pháp</a:t>
            </a:r>
            <a:r>
              <a:rPr sz="3600" spc="-20" dirty="0"/>
              <a:t> </a:t>
            </a:r>
            <a:r>
              <a:rPr sz="3600" spc="-5" dirty="0"/>
              <a:t>kinh</a:t>
            </a:r>
            <a:r>
              <a:rPr sz="3600" spc="-30" dirty="0"/>
              <a:t> </a:t>
            </a:r>
            <a:r>
              <a:rPr sz="3600" spc="-5" dirty="0"/>
              <a:t>nghiệm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154633"/>
            <a:ext cx="7617459" cy="43186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6385" marR="5080" indent="-274320" algn="just">
              <a:lnSpc>
                <a:spcPct val="80000"/>
              </a:lnSpc>
              <a:spcBef>
                <a:spcPts val="770"/>
              </a:spcBef>
            </a:pPr>
            <a:r>
              <a:rPr sz="235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350" spc="-254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Phương pháp này dựa trên ý kiến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chuyên </a:t>
            </a:r>
            <a:r>
              <a:rPr sz="2800" spc="-140" dirty="0">
                <a:latin typeface="Times New Roman"/>
                <a:cs typeface="Times New Roman"/>
              </a:rPr>
              <a:t>gia 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hoặc những người </a:t>
            </a:r>
            <a:r>
              <a:rPr sz="2800" spc="-15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khả </a:t>
            </a:r>
            <a:r>
              <a:rPr sz="2800" spc="-5" dirty="0">
                <a:latin typeface="Times New Roman"/>
                <a:cs typeface="Times New Roman"/>
              </a:rPr>
              <a:t>năng đánh </a:t>
            </a:r>
            <a:r>
              <a:rPr sz="2800" dirty="0">
                <a:latin typeface="Times New Roman"/>
                <a:cs typeface="Times New Roman"/>
              </a:rPr>
              <a:t>giá hệ </a:t>
            </a:r>
            <a:r>
              <a:rPr sz="2800" spc="-5" dirty="0">
                <a:latin typeface="Times New Roman"/>
                <a:cs typeface="Times New Roman"/>
              </a:rPr>
              <a:t>thống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thông tin. </a:t>
            </a:r>
            <a:r>
              <a:rPr sz="2800" spc="-10" dirty="0">
                <a:latin typeface="Times New Roman"/>
                <a:cs typeface="Times New Roman"/>
              </a:rPr>
              <a:t>Đối </a:t>
            </a:r>
            <a:r>
              <a:rPr sz="2800" spc="-5" dirty="0">
                <a:latin typeface="Times New Roman"/>
                <a:cs typeface="Times New Roman"/>
              </a:rPr>
              <a:t>với người sử dụng thì </a:t>
            </a:r>
            <a:r>
              <a:rPr sz="2800" spc="-10" dirty="0">
                <a:latin typeface="Times New Roman"/>
                <a:cs typeface="Times New Roman"/>
              </a:rPr>
              <a:t>anh </a:t>
            </a:r>
            <a:r>
              <a:rPr sz="2800" spc="-5" dirty="0">
                <a:latin typeface="Times New Roman"/>
                <a:cs typeface="Times New Roman"/>
              </a:rPr>
              <a:t>ta chấp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nhận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trả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nhiêu.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80000"/>
              </a:lnSpc>
              <a:spcBef>
                <a:spcPts val="600"/>
              </a:spcBef>
            </a:pPr>
            <a:r>
              <a:rPr sz="235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350" spc="-18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James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J.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Ganagher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đã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thử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nghiệm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và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kết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luận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là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hầu </a:t>
            </a:r>
            <a:r>
              <a:rPr sz="2800" dirty="0">
                <a:latin typeface="Times New Roman"/>
                <a:cs typeface="Times New Roman"/>
              </a:rPr>
              <a:t>như </a:t>
            </a:r>
            <a:r>
              <a:rPr sz="2800" spc="-5" dirty="0">
                <a:latin typeface="Times New Roman"/>
                <a:cs typeface="Times New Roman"/>
              </a:rPr>
              <a:t>toàn </a:t>
            </a:r>
            <a:r>
              <a:rPr sz="2800" dirty="0">
                <a:latin typeface="Times New Roman"/>
                <a:cs typeface="Times New Roman"/>
              </a:rPr>
              <a:t>bộ </a:t>
            </a:r>
            <a:r>
              <a:rPr sz="2800" spc="-15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nhà </a:t>
            </a:r>
            <a:r>
              <a:rPr sz="2800" spc="-10" dirty="0">
                <a:latin typeface="Times New Roman"/>
                <a:cs typeface="Times New Roman"/>
              </a:rPr>
              <a:t>quản </a:t>
            </a:r>
            <a:r>
              <a:rPr sz="2800" spc="-5" dirty="0">
                <a:latin typeface="Times New Roman"/>
                <a:cs typeface="Times New Roman"/>
              </a:rPr>
              <a:t>lý </a:t>
            </a:r>
            <a:r>
              <a:rPr sz="2800" spc="-10" dirty="0">
                <a:latin typeface="Times New Roman"/>
                <a:cs typeface="Times New Roman"/>
              </a:rPr>
              <a:t>chấp </a:t>
            </a:r>
            <a:r>
              <a:rPr sz="2800" spc="-5" dirty="0">
                <a:latin typeface="Times New Roman"/>
                <a:cs typeface="Times New Roman"/>
              </a:rPr>
              <a:t>nhận </a:t>
            </a:r>
            <a:r>
              <a:rPr sz="2800" spc="-15" dirty="0">
                <a:latin typeface="Times New Roman"/>
                <a:cs typeface="Times New Roman"/>
              </a:rPr>
              <a:t>cách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thức này </a:t>
            </a:r>
            <a:r>
              <a:rPr sz="2800" dirty="0">
                <a:latin typeface="Times New Roman"/>
                <a:cs typeface="Times New Roman"/>
              </a:rPr>
              <a:t>vì họ </a:t>
            </a:r>
            <a:r>
              <a:rPr sz="2800" spc="-10" dirty="0">
                <a:latin typeface="Times New Roman"/>
                <a:cs typeface="Times New Roman"/>
              </a:rPr>
              <a:t>cho </a:t>
            </a:r>
            <a:r>
              <a:rPr sz="2800" spc="-5" dirty="0">
                <a:latin typeface="Times New Roman"/>
                <a:cs typeface="Times New Roman"/>
              </a:rPr>
              <a:t>rằng chỉ </a:t>
            </a:r>
            <a:r>
              <a:rPr sz="2800" spc="-15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họ </a:t>
            </a:r>
            <a:r>
              <a:rPr sz="2800" spc="-10" dirty="0">
                <a:latin typeface="Times New Roman"/>
                <a:cs typeface="Times New Roman"/>
              </a:rPr>
              <a:t>mới ước </a:t>
            </a:r>
            <a:r>
              <a:rPr sz="2800" spc="-5" dirty="0">
                <a:latin typeface="Times New Roman"/>
                <a:cs typeface="Times New Roman"/>
              </a:rPr>
              <a:t>lượng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được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hợp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lý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giá trị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bằng </a:t>
            </a:r>
            <a:r>
              <a:rPr sz="2800" dirty="0">
                <a:latin typeface="Times New Roman"/>
                <a:cs typeface="Times New Roman"/>
              </a:rPr>
              <a:t>tiền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 </a:t>
            </a:r>
            <a:r>
              <a:rPr sz="2800" spc="-10" dirty="0">
                <a:latin typeface="Times New Roman"/>
                <a:cs typeface="Times New Roman"/>
              </a:rPr>
              <a:t>HTTTQL.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ts val="3210"/>
              </a:lnSpc>
            </a:pPr>
            <a:r>
              <a:rPr sz="2350" spc="-265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350" spc="-18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Cần</a:t>
            </a:r>
            <a:r>
              <a:rPr sz="2800" spc="-5" dirty="0">
                <a:latin typeface="Times New Roman"/>
                <a:cs typeface="Times New Roman"/>
              </a:rPr>
              <a:t> chú ý</a:t>
            </a:r>
            <a:r>
              <a:rPr sz="2800" dirty="0">
                <a:latin typeface="Times New Roman"/>
                <a:cs typeface="Times New Roman"/>
              </a:rPr>
              <a:t> những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điểm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đây:</a:t>
            </a:r>
            <a:endParaRPr sz="2800">
              <a:latin typeface="Times New Roman"/>
              <a:cs typeface="Times New Roman"/>
            </a:endParaRPr>
          </a:p>
          <a:p>
            <a:pPr marL="332105" algn="just">
              <a:lnSpc>
                <a:spcPts val="2715"/>
              </a:lnSpc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Ng</a:t>
            </a:r>
            <a:r>
              <a:rPr sz="2400" spc="-10" dirty="0">
                <a:latin typeface="Times New Roman"/>
                <a:cs typeface="Times New Roman"/>
              </a:rPr>
              <a:t>ư</a:t>
            </a:r>
            <a:r>
              <a:rPr sz="2400" dirty="0">
                <a:latin typeface="Times New Roman"/>
                <a:cs typeface="Times New Roman"/>
              </a:rPr>
              <a:t>ời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có xu hướng ước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lượng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lê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60705" marR="6985" indent="-228600" algn="just">
              <a:lnSpc>
                <a:spcPct val="80000"/>
              </a:lnSpc>
              <a:spcBef>
                <a:spcPts val="490"/>
              </a:spcBef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ước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lượng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 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HTTT 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tăng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ấp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độ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á</a:t>
            </a:r>
            <a:r>
              <a:rPr sz="2400" spc="-70" dirty="0">
                <a:latin typeface="Times New Roman"/>
                <a:cs typeface="Times New Roman"/>
              </a:rPr>
              <a:t>ch </a:t>
            </a:r>
            <a:r>
              <a:rPr sz="2400" dirty="0">
                <a:latin typeface="Times New Roman"/>
                <a:cs typeface="Times New Roman"/>
              </a:rPr>
              <a:t> nhiệm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nhà</a:t>
            </a:r>
            <a:r>
              <a:rPr sz="2400" dirty="0">
                <a:latin typeface="Times New Roman"/>
                <a:cs typeface="Times New Roman"/>
              </a:rPr>
              <a:t> quản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lý.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490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Phương</a:t>
            </a:r>
            <a:r>
              <a:rPr sz="3600" dirty="0"/>
              <a:t> pháp</a:t>
            </a:r>
            <a:r>
              <a:rPr sz="3600" spc="-20" dirty="0"/>
              <a:t> </a:t>
            </a:r>
            <a:r>
              <a:rPr sz="3600" spc="-5" dirty="0"/>
              <a:t>so</a:t>
            </a:r>
            <a:r>
              <a:rPr sz="3600" spc="-20" dirty="0"/>
              <a:t> </a:t>
            </a:r>
            <a:r>
              <a:rPr sz="3600" spc="-5" dirty="0"/>
              <a:t>sánh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204925"/>
            <a:ext cx="7632065" cy="45980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5080" indent="-274320" algn="just">
              <a:lnSpc>
                <a:spcPct val="90000"/>
              </a:lnSpc>
              <a:spcBef>
                <a:spcPts val="390"/>
              </a:spcBef>
            </a:pPr>
            <a:r>
              <a:rPr sz="205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050" spc="5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Phương </a:t>
            </a:r>
            <a:r>
              <a:rPr sz="2400" dirty="0">
                <a:latin typeface="Times New Roman"/>
                <a:cs typeface="Times New Roman"/>
              </a:rPr>
              <a:t>pháp này </a:t>
            </a:r>
            <a:r>
              <a:rPr sz="2400" spc="-5" dirty="0">
                <a:latin typeface="Times New Roman"/>
                <a:cs typeface="Times New Roman"/>
              </a:rPr>
              <a:t>là đem </a:t>
            </a:r>
            <a:r>
              <a:rPr sz="2400" dirty="0">
                <a:latin typeface="Times New Roman"/>
                <a:cs typeface="Times New Roman"/>
              </a:rPr>
              <a:t>so sánh </a:t>
            </a:r>
            <a:r>
              <a:rPr sz="2400" spc="-5" dirty="0">
                <a:latin typeface="Times New Roman"/>
                <a:cs typeface="Times New Roman"/>
              </a:rPr>
              <a:t>HTTT </a:t>
            </a:r>
            <a:r>
              <a:rPr sz="2400" dirty="0">
                <a:latin typeface="Times New Roman"/>
                <a:cs typeface="Times New Roman"/>
              </a:rPr>
              <a:t>cần phải </a:t>
            </a:r>
            <a:r>
              <a:rPr sz="2400" spc="-5" dirty="0">
                <a:latin typeface="Times New Roman"/>
                <a:cs typeface="Times New Roman"/>
              </a:rPr>
              <a:t>xem </a:t>
            </a:r>
            <a:r>
              <a:rPr sz="2400" spc="-65" dirty="0">
                <a:latin typeface="Times New Roman"/>
                <a:cs typeface="Times New Roman"/>
              </a:rPr>
              <a:t>xét 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với </a:t>
            </a:r>
            <a:r>
              <a:rPr sz="2400" spc="-5" dirty="0">
                <a:latin typeface="Times New Roman"/>
                <a:cs typeface="Times New Roman"/>
              </a:rPr>
              <a:t>HTTT </a:t>
            </a:r>
            <a:r>
              <a:rPr sz="2400" dirty="0">
                <a:latin typeface="Times New Roman"/>
                <a:cs typeface="Times New Roman"/>
              </a:rPr>
              <a:t>tương tự hoặc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spc="-5" dirty="0">
                <a:latin typeface="Times New Roman"/>
                <a:cs typeface="Times New Roman"/>
              </a:rPr>
              <a:t>HTTT </a:t>
            </a:r>
            <a:r>
              <a:rPr sz="2400" dirty="0">
                <a:latin typeface="Times New Roman"/>
                <a:cs typeface="Times New Roman"/>
              </a:rPr>
              <a:t>trừu tượng được chọn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làm </a:t>
            </a:r>
            <a:r>
              <a:rPr sz="2400" spc="-5" dirty="0">
                <a:latin typeface="Times New Roman"/>
                <a:cs typeface="Times New Roman"/>
              </a:rPr>
              <a:t>mẫu. </a:t>
            </a:r>
            <a:r>
              <a:rPr sz="2400" spc="5" dirty="0">
                <a:latin typeface="Times New Roman"/>
                <a:cs typeface="Times New Roman"/>
              </a:rPr>
              <a:t>Tư </a:t>
            </a:r>
            <a:r>
              <a:rPr sz="2400" dirty="0">
                <a:latin typeface="Times New Roman"/>
                <a:cs typeface="Times New Roman"/>
              </a:rPr>
              <a:t>tưởng của phương pháp này là </a:t>
            </a:r>
            <a:r>
              <a:rPr sz="2400" spc="-5" dirty="0">
                <a:latin typeface="Times New Roman"/>
                <a:cs typeface="Times New Roman"/>
              </a:rPr>
              <a:t>giả </a:t>
            </a:r>
            <a:r>
              <a:rPr sz="2400" dirty="0">
                <a:latin typeface="Times New Roman"/>
                <a:cs typeface="Times New Roman"/>
              </a:rPr>
              <a:t>sử ta có hệ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 B là vật </a:t>
            </a:r>
            <a:r>
              <a:rPr sz="2400" spc="-5" dirty="0">
                <a:latin typeface="Times New Roman"/>
                <a:cs typeface="Times New Roman"/>
              </a:rPr>
              <a:t>chuẩn </a:t>
            </a:r>
            <a:r>
              <a:rPr sz="2400" dirty="0">
                <a:latin typeface="Times New Roman"/>
                <a:cs typeface="Times New Roman"/>
              </a:rPr>
              <a:t>và chúng ta </a:t>
            </a:r>
            <a:r>
              <a:rPr sz="2400" spc="-5" dirty="0">
                <a:latin typeface="Times New Roman"/>
                <a:cs typeface="Times New Roman"/>
              </a:rPr>
              <a:t>cần </a:t>
            </a:r>
            <a:r>
              <a:rPr sz="2400" dirty="0">
                <a:latin typeface="Times New Roman"/>
                <a:cs typeface="Times New Roman"/>
              </a:rPr>
              <a:t>đánh giá hệ thống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 thì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phải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đặt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câu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hỏi:</a:t>
            </a:r>
            <a:endParaRPr sz="2400">
              <a:latin typeface="Times New Roman"/>
              <a:cs typeface="Times New Roman"/>
            </a:endParaRPr>
          </a:p>
          <a:p>
            <a:pPr marL="332105" algn="just">
              <a:lnSpc>
                <a:spcPct val="100000"/>
              </a:lnSpc>
              <a:spcBef>
                <a:spcPts val="110"/>
              </a:spcBef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tr</a:t>
            </a:r>
            <a:r>
              <a:rPr sz="2400" dirty="0">
                <a:latin typeface="Times New Roman"/>
                <a:cs typeface="Times New Roman"/>
              </a:rPr>
              <a:t>ị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hệ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 l</a:t>
            </a:r>
            <a:r>
              <a:rPr sz="2400" dirty="0">
                <a:latin typeface="Times New Roman"/>
                <a:cs typeface="Times New Roman"/>
              </a:rPr>
              <a:t>à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ì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560705" marR="22225" indent="-228600" algn="just">
              <a:lnSpc>
                <a:spcPts val="2590"/>
              </a:lnSpc>
              <a:spcBef>
                <a:spcPts val="445"/>
              </a:spcBef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</a:t>
            </a:r>
            <a:r>
              <a:rPr sz="2050" spc="105" dirty="0">
                <a:solidFill>
                  <a:srgbClr val="9B2C1F"/>
                </a:solidFill>
                <a:latin typeface="Segoe UI Symbol"/>
                <a:cs typeface="Segoe UI Symbol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ệ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có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iá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lớn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hơn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hay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bé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hơn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á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hệ 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286385" marR="20955" indent="-274320" algn="just">
              <a:lnSpc>
                <a:spcPts val="2590"/>
              </a:lnSpc>
              <a:spcBef>
                <a:spcPts val="610"/>
              </a:spcBef>
            </a:pPr>
            <a:r>
              <a:rPr sz="205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050" spc="-25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Việc </a:t>
            </a:r>
            <a:r>
              <a:rPr sz="2400" dirty="0">
                <a:latin typeface="Times New Roman"/>
                <a:cs typeface="Times New Roman"/>
              </a:rPr>
              <a:t>trả lời câu </a:t>
            </a:r>
            <a:r>
              <a:rPr sz="2400" spc="-5" dirty="0">
                <a:latin typeface="Times New Roman"/>
                <a:cs typeface="Times New Roman"/>
              </a:rPr>
              <a:t>hỏi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bao </a:t>
            </a:r>
            <a:r>
              <a:rPr sz="2400" dirty="0">
                <a:latin typeface="Times New Roman"/>
                <a:cs typeface="Times New Roman"/>
              </a:rPr>
              <a:t>giờ cũng dễ hơn câu hỏi 1 và </a:t>
            </a:r>
            <a:r>
              <a:rPr sz="2400" spc="-160" dirty="0">
                <a:latin typeface="Times New Roman"/>
                <a:cs typeface="Times New Roman"/>
              </a:rPr>
              <a:t>dễ 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hơn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câu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hỏi trực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về giá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trị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hệ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286385" marR="22225" indent="-274320" algn="just">
              <a:lnSpc>
                <a:spcPct val="90000"/>
              </a:lnSpc>
              <a:spcBef>
                <a:spcPts val="565"/>
              </a:spcBef>
            </a:pPr>
            <a:r>
              <a:rPr sz="205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050" spc="-25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Cách </a:t>
            </a:r>
            <a:r>
              <a:rPr sz="2400" spc="-5" dirty="0">
                <a:latin typeface="Times New Roman"/>
                <a:cs typeface="Times New Roman"/>
              </a:rPr>
              <a:t>tiếp cận </a:t>
            </a:r>
            <a:r>
              <a:rPr sz="2400" dirty="0">
                <a:latin typeface="Times New Roman"/>
                <a:cs typeface="Times New Roman"/>
              </a:rPr>
              <a:t>này có </a:t>
            </a:r>
            <a:r>
              <a:rPr sz="2400" spc="-5" dirty="0">
                <a:latin typeface="Times New Roman"/>
                <a:cs typeface="Times New Roman"/>
              </a:rPr>
              <a:t>thể </a:t>
            </a:r>
            <a:r>
              <a:rPr sz="2400" dirty="0">
                <a:latin typeface="Times New Roman"/>
                <a:cs typeface="Times New Roman"/>
              </a:rPr>
              <a:t>sử dụng để xác </a:t>
            </a:r>
            <a:r>
              <a:rPr sz="2400" spc="-5" dirty="0">
                <a:latin typeface="Times New Roman"/>
                <a:cs typeface="Times New Roman"/>
              </a:rPr>
              <a:t>định </a:t>
            </a:r>
            <a:r>
              <a:rPr sz="2400" dirty="0">
                <a:latin typeface="Times New Roman"/>
                <a:cs typeface="Times New Roman"/>
              </a:rPr>
              <a:t>phương án </a:t>
            </a:r>
            <a:r>
              <a:rPr sz="2400" spc="-110" dirty="0">
                <a:latin typeface="Times New Roman"/>
                <a:cs typeface="Times New Roman"/>
              </a:rPr>
              <a:t>lợi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nhất </a:t>
            </a:r>
            <a:r>
              <a:rPr sz="2400" spc="-10" dirty="0">
                <a:latin typeface="Times New Roman"/>
                <a:cs typeface="Times New Roman"/>
              </a:rPr>
              <a:t>và </a:t>
            </a:r>
            <a:r>
              <a:rPr sz="2400" dirty="0">
                <a:latin typeface="Times New Roman"/>
                <a:cs typeface="Times New Roman"/>
              </a:rPr>
              <a:t>đảm bảo rằng </a:t>
            </a:r>
            <a:r>
              <a:rPr sz="2400" spc="-5" dirty="0">
                <a:latin typeface="Times New Roman"/>
                <a:cs typeface="Times New Roman"/>
              </a:rPr>
              <a:t>hệ </a:t>
            </a:r>
            <a:r>
              <a:rPr sz="2400" dirty="0">
                <a:latin typeface="Times New Roman"/>
                <a:cs typeface="Times New Roman"/>
              </a:rPr>
              <a:t>thống </a:t>
            </a:r>
            <a:r>
              <a:rPr sz="2400" spc="-5" dirty="0">
                <a:latin typeface="Times New Roman"/>
                <a:cs typeface="Times New Roman"/>
              </a:rPr>
              <a:t>được </a:t>
            </a:r>
            <a:r>
              <a:rPr sz="2400" dirty="0">
                <a:latin typeface="Times New Roman"/>
                <a:cs typeface="Times New Roman"/>
              </a:rPr>
              <a:t>xem xét có </a:t>
            </a:r>
            <a:r>
              <a:rPr sz="2400" spc="-5" dirty="0">
                <a:latin typeface="Times New Roman"/>
                <a:cs typeface="Times New Roman"/>
              </a:rPr>
              <a:t>đủ </a:t>
            </a:r>
            <a:r>
              <a:rPr sz="2400" dirty="0">
                <a:latin typeface="Times New Roman"/>
                <a:cs typeface="Times New Roman"/>
              </a:rPr>
              <a:t>lý </a:t>
            </a:r>
            <a:r>
              <a:rPr sz="2400" spc="-5" dirty="0">
                <a:latin typeface="Times New Roman"/>
                <a:cs typeface="Times New Roman"/>
              </a:rPr>
              <a:t>do </a:t>
            </a:r>
            <a:r>
              <a:rPr sz="2400" spc="-15" dirty="0">
                <a:latin typeface="Times New Roman"/>
                <a:cs typeface="Times New Roman"/>
              </a:rPr>
              <a:t>để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biện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 các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tiêu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nó.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12250" cy="6698615"/>
            <a:chOff x="0" y="0"/>
            <a:chExt cx="9112250" cy="6698615"/>
          </a:xfrm>
        </p:grpSpPr>
        <p:sp>
          <p:nvSpPr>
            <p:cNvPr id="3" name="object 3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8684641" y="0"/>
                  </a:moveTo>
                  <a:lnTo>
                    <a:pt x="329844" y="0"/>
                  </a:lnTo>
                  <a:lnTo>
                    <a:pt x="281102" y="3576"/>
                  </a:lnTo>
                  <a:lnTo>
                    <a:pt x="234580" y="13967"/>
                  </a:lnTo>
                  <a:lnTo>
                    <a:pt x="190789" y="30660"/>
                  </a:lnTo>
                  <a:lnTo>
                    <a:pt x="150240" y="53144"/>
                  </a:lnTo>
                  <a:lnTo>
                    <a:pt x="113441" y="80911"/>
                  </a:lnTo>
                  <a:lnTo>
                    <a:pt x="80905" y="113448"/>
                  </a:lnTo>
                  <a:lnTo>
                    <a:pt x="53139" y="150245"/>
                  </a:lnTo>
                  <a:lnTo>
                    <a:pt x="30656" y="190791"/>
                  </a:lnTo>
                  <a:lnTo>
                    <a:pt x="13965" y="234576"/>
                  </a:lnTo>
                  <a:lnTo>
                    <a:pt x="3576" y="281088"/>
                  </a:lnTo>
                  <a:lnTo>
                    <a:pt x="0" y="329819"/>
                  </a:lnTo>
                  <a:lnTo>
                    <a:pt x="0" y="6362039"/>
                  </a:lnTo>
                  <a:lnTo>
                    <a:pt x="3576" y="6410781"/>
                  </a:lnTo>
                  <a:lnTo>
                    <a:pt x="13965" y="6457303"/>
                  </a:lnTo>
                  <a:lnTo>
                    <a:pt x="30656" y="6501094"/>
                  </a:lnTo>
                  <a:lnTo>
                    <a:pt x="53139" y="6541643"/>
                  </a:lnTo>
                  <a:lnTo>
                    <a:pt x="80905" y="6578442"/>
                  </a:lnTo>
                  <a:lnTo>
                    <a:pt x="113441" y="6610978"/>
                  </a:lnTo>
                  <a:lnTo>
                    <a:pt x="150240" y="6638744"/>
                  </a:lnTo>
                  <a:lnTo>
                    <a:pt x="190789" y="6661227"/>
                  </a:lnTo>
                  <a:lnTo>
                    <a:pt x="234580" y="6677918"/>
                  </a:lnTo>
                  <a:lnTo>
                    <a:pt x="281102" y="6688307"/>
                  </a:lnTo>
                  <a:lnTo>
                    <a:pt x="329844" y="6691883"/>
                  </a:lnTo>
                  <a:lnTo>
                    <a:pt x="8684641" y="6691883"/>
                  </a:lnTo>
                  <a:lnTo>
                    <a:pt x="8733371" y="6688307"/>
                  </a:lnTo>
                  <a:lnTo>
                    <a:pt x="8779883" y="6677918"/>
                  </a:lnTo>
                  <a:lnTo>
                    <a:pt x="8823668" y="6661227"/>
                  </a:lnTo>
                  <a:lnTo>
                    <a:pt x="8864214" y="6638744"/>
                  </a:lnTo>
                  <a:lnTo>
                    <a:pt x="8901011" y="6610978"/>
                  </a:lnTo>
                  <a:lnTo>
                    <a:pt x="8933548" y="6578442"/>
                  </a:lnTo>
                  <a:lnTo>
                    <a:pt x="8961315" y="6541643"/>
                  </a:lnTo>
                  <a:lnTo>
                    <a:pt x="8983799" y="6501094"/>
                  </a:lnTo>
                  <a:lnTo>
                    <a:pt x="9000492" y="6457303"/>
                  </a:lnTo>
                  <a:lnTo>
                    <a:pt x="9010883" y="6410781"/>
                  </a:lnTo>
                  <a:lnTo>
                    <a:pt x="9014460" y="6362039"/>
                  </a:lnTo>
                  <a:lnTo>
                    <a:pt x="9014460" y="329819"/>
                  </a:lnTo>
                  <a:lnTo>
                    <a:pt x="9010883" y="281088"/>
                  </a:lnTo>
                  <a:lnTo>
                    <a:pt x="9000492" y="234576"/>
                  </a:lnTo>
                  <a:lnTo>
                    <a:pt x="8983799" y="190791"/>
                  </a:lnTo>
                  <a:lnTo>
                    <a:pt x="8961315" y="150245"/>
                  </a:lnTo>
                  <a:lnTo>
                    <a:pt x="8933548" y="113448"/>
                  </a:lnTo>
                  <a:lnTo>
                    <a:pt x="8901011" y="80911"/>
                  </a:lnTo>
                  <a:lnTo>
                    <a:pt x="8864214" y="53144"/>
                  </a:lnTo>
                  <a:lnTo>
                    <a:pt x="8823668" y="30660"/>
                  </a:lnTo>
                  <a:lnTo>
                    <a:pt x="8779883" y="13967"/>
                  </a:lnTo>
                  <a:lnTo>
                    <a:pt x="8733371" y="3576"/>
                  </a:lnTo>
                  <a:lnTo>
                    <a:pt x="8684641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488" y="0"/>
              <a:ext cx="9014460" cy="6692265"/>
            </a:xfrm>
            <a:custGeom>
              <a:avLst/>
              <a:gdLst/>
              <a:ahLst/>
              <a:cxnLst/>
              <a:rect l="l" t="t" r="r" b="b"/>
              <a:pathLst>
                <a:path w="901446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4641" y="0"/>
                  </a:lnTo>
                  <a:lnTo>
                    <a:pt x="8733371" y="3576"/>
                  </a:lnTo>
                  <a:lnTo>
                    <a:pt x="8779883" y="13967"/>
                  </a:lnTo>
                  <a:lnTo>
                    <a:pt x="8823668" y="30660"/>
                  </a:lnTo>
                  <a:lnTo>
                    <a:pt x="8864214" y="53144"/>
                  </a:lnTo>
                  <a:lnTo>
                    <a:pt x="8901011" y="80911"/>
                  </a:lnTo>
                  <a:lnTo>
                    <a:pt x="8933548" y="113448"/>
                  </a:lnTo>
                  <a:lnTo>
                    <a:pt x="8961315" y="150245"/>
                  </a:lnTo>
                  <a:lnTo>
                    <a:pt x="8983799" y="190791"/>
                  </a:lnTo>
                  <a:lnTo>
                    <a:pt x="9000492" y="234576"/>
                  </a:lnTo>
                  <a:lnTo>
                    <a:pt x="9010883" y="281088"/>
                  </a:lnTo>
                  <a:lnTo>
                    <a:pt x="9014460" y="329819"/>
                  </a:lnTo>
                  <a:lnTo>
                    <a:pt x="9014460" y="6362039"/>
                  </a:lnTo>
                  <a:lnTo>
                    <a:pt x="9010883" y="6410781"/>
                  </a:lnTo>
                  <a:lnTo>
                    <a:pt x="9000492" y="6457303"/>
                  </a:lnTo>
                  <a:lnTo>
                    <a:pt x="8983799" y="6501094"/>
                  </a:lnTo>
                  <a:lnTo>
                    <a:pt x="8961315" y="6541643"/>
                  </a:lnTo>
                  <a:lnTo>
                    <a:pt x="8933548" y="6578442"/>
                  </a:lnTo>
                  <a:lnTo>
                    <a:pt x="8901011" y="6610978"/>
                  </a:lnTo>
                  <a:lnTo>
                    <a:pt x="8864214" y="6638744"/>
                  </a:lnTo>
                  <a:lnTo>
                    <a:pt x="8823668" y="6661227"/>
                  </a:lnTo>
                  <a:lnTo>
                    <a:pt x="8779883" y="6677918"/>
                  </a:lnTo>
                  <a:lnTo>
                    <a:pt x="8733371" y="6688307"/>
                  </a:lnTo>
                  <a:lnTo>
                    <a:pt x="8684641" y="6691883"/>
                  </a:lnTo>
                  <a:lnTo>
                    <a:pt x="329844" y="6691883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" y="1984248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2080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022080" y="120396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129027"/>
              <a:ext cx="8978265" cy="111760"/>
            </a:xfrm>
            <a:custGeom>
              <a:avLst/>
              <a:gdLst/>
              <a:ahLst/>
              <a:cxnLst/>
              <a:rect l="l" t="t" r="r" b="b"/>
              <a:pathLst>
                <a:path w="8978265" h="111760">
                  <a:moveTo>
                    <a:pt x="8977884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8977884" y="111251"/>
                  </a:lnTo>
                  <a:lnTo>
                    <a:pt x="8977884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6172200"/>
              <a:ext cx="7848600" cy="0"/>
            </a:xfrm>
            <a:custGeom>
              <a:avLst/>
              <a:gdLst/>
              <a:ahLst/>
              <a:cxnLst/>
              <a:rect l="l" t="t" r="r" b="b"/>
              <a:pathLst>
                <a:path w="7848600">
                  <a:moveTo>
                    <a:pt x="0" y="0"/>
                  </a:moveTo>
                  <a:lnTo>
                    <a:pt x="7848600" y="0"/>
                  </a:lnTo>
                </a:path>
              </a:pathLst>
            </a:custGeom>
            <a:ln w="9144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8340" y="2459558"/>
            <a:ext cx="7920355" cy="3105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tabLst>
                <a:tab pos="1571625" algn="l"/>
                <a:tab pos="2852420" algn="l"/>
                <a:tab pos="3997960" algn="l"/>
                <a:tab pos="5187315" algn="l"/>
                <a:tab pos="6219190" algn="l"/>
                <a:tab pos="7049770" algn="l"/>
              </a:tabLst>
            </a:pPr>
            <a:r>
              <a:rPr sz="3200" spc="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8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Khái	n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ệ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,	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	p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â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n	lo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ạ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i,	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ô	hì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 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32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HTTT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trong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tổ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chức</a:t>
            </a:r>
            <a:endParaRPr sz="32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600"/>
              </a:spcBef>
            </a:pPr>
            <a:r>
              <a:rPr sz="3200" spc="5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585858"/>
                </a:solidFill>
                <a:latin typeface="Arial"/>
                <a:cs typeface="Arial"/>
              </a:rPr>
              <a:t>Vai</a:t>
            </a:r>
            <a:r>
              <a:rPr sz="3200" b="1" spc="20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trò</a:t>
            </a:r>
            <a:r>
              <a:rPr sz="3200" b="1" spc="2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gia</a:t>
            </a:r>
            <a:r>
              <a:rPr sz="3200" b="1" spc="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tăng</a:t>
            </a:r>
            <a:r>
              <a:rPr sz="3200" b="1" spc="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giá</a:t>
            </a:r>
            <a:r>
              <a:rPr sz="3200" b="1" spc="1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trị</a:t>
            </a:r>
            <a:r>
              <a:rPr sz="3200" b="1" spc="2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và</a:t>
            </a:r>
            <a:r>
              <a:rPr sz="3200" b="1" spc="20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vai</a:t>
            </a:r>
            <a:r>
              <a:rPr sz="3200" b="1" spc="2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trò</a:t>
            </a:r>
            <a:r>
              <a:rPr sz="3200" b="1" spc="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chiến </a:t>
            </a:r>
            <a:r>
              <a:rPr sz="3200" b="1" spc="-8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lược</a:t>
            </a:r>
            <a:r>
              <a:rPr sz="32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605"/>
              </a:spcBef>
              <a:tabLst>
                <a:tab pos="1388745" algn="l"/>
                <a:tab pos="3135630" algn="l"/>
                <a:tab pos="4277360" algn="l"/>
                <a:tab pos="5419090" algn="l"/>
                <a:tab pos="6177915" algn="l"/>
                <a:tab pos="7185659" algn="l"/>
              </a:tabLst>
            </a:pPr>
            <a:r>
              <a:rPr sz="3200" dirty="0">
                <a:solidFill>
                  <a:srgbClr val="D24717"/>
                </a:solidFill>
                <a:latin typeface="Wingdings"/>
                <a:cs typeface="Wingdings"/>
              </a:rPr>
              <a:t></a:t>
            </a:r>
            <a:r>
              <a:rPr sz="3200" spc="2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Các	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ph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ư</a:t>
            </a:r>
            <a:r>
              <a:rPr sz="3200" b="1" spc="5" dirty="0">
                <a:solidFill>
                  <a:srgbClr val="585858"/>
                </a:solidFill>
                <a:latin typeface="Arial"/>
                <a:cs typeface="Arial"/>
              </a:rPr>
              <a:t>ơ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g	</a:t>
            </a:r>
            <a:r>
              <a:rPr sz="3200" b="1" spc="-1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háp	đ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á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nh	giá	hi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ệ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u	q</a:t>
            </a:r>
            <a:r>
              <a:rPr sz="3200" b="1" spc="-20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ả  kinh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tế</a:t>
            </a:r>
            <a:r>
              <a:rPr sz="32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32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HTTT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59" y="457200"/>
            <a:ext cx="9022080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93065" rIns="0" bIns="0" rtlCol="0">
            <a:spAutoFit/>
          </a:bodyPr>
          <a:lstStyle/>
          <a:p>
            <a:pPr marL="83185" algn="ctr">
              <a:lnSpc>
                <a:spcPct val="100000"/>
              </a:lnSpc>
              <a:spcBef>
                <a:spcPts val="3095"/>
              </a:spcBef>
            </a:pPr>
            <a:r>
              <a:rPr sz="4000" spc="-10" dirty="0">
                <a:solidFill>
                  <a:srgbClr val="FFFFFF"/>
                </a:solidFill>
              </a:rPr>
              <a:t>KẾT</a:t>
            </a:r>
            <a:r>
              <a:rPr sz="4000" spc="-4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LUẬN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4088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Hệ</a:t>
            </a:r>
            <a:r>
              <a:rPr sz="3600" spc="-35" dirty="0"/>
              <a:t> </a:t>
            </a:r>
            <a:r>
              <a:rPr sz="3600" spc="-5" dirty="0"/>
              <a:t>thống</a:t>
            </a:r>
            <a:r>
              <a:rPr sz="3600" spc="-25" dirty="0"/>
              <a:t> </a:t>
            </a:r>
            <a:r>
              <a:rPr sz="3600" spc="-5" dirty="0"/>
              <a:t>thông</a:t>
            </a:r>
            <a:r>
              <a:rPr sz="3600" spc="-15" dirty="0"/>
              <a:t> </a:t>
            </a:r>
            <a:r>
              <a:rPr sz="3600" dirty="0"/>
              <a:t>tin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46304" y="4305046"/>
            <a:ext cx="2767965" cy="2362835"/>
            <a:chOff x="146304" y="4305046"/>
            <a:chExt cx="2767965" cy="2362835"/>
          </a:xfrm>
        </p:grpSpPr>
        <p:sp>
          <p:nvSpPr>
            <p:cNvPr id="5" name="object 5"/>
            <p:cNvSpPr/>
            <p:nvPr/>
          </p:nvSpPr>
          <p:spPr>
            <a:xfrm>
              <a:off x="146304" y="4311408"/>
              <a:ext cx="2761615" cy="2356485"/>
            </a:xfrm>
            <a:custGeom>
              <a:avLst/>
              <a:gdLst/>
              <a:ahLst/>
              <a:cxnLst/>
              <a:rect l="l" t="t" r="r" b="b"/>
              <a:pathLst>
                <a:path w="2761615" h="2356484">
                  <a:moveTo>
                    <a:pt x="457200" y="2127491"/>
                  </a:moveTo>
                  <a:lnTo>
                    <a:pt x="452551" y="2081428"/>
                  </a:lnTo>
                  <a:lnTo>
                    <a:pt x="439229" y="2038515"/>
                  </a:lnTo>
                  <a:lnTo>
                    <a:pt x="418147" y="1999691"/>
                  </a:lnTo>
                  <a:lnTo>
                    <a:pt x="390232" y="1965858"/>
                  </a:lnTo>
                  <a:lnTo>
                    <a:pt x="356400" y="1937943"/>
                  </a:lnTo>
                  <a:lnTo>
                    <a:pt x="317576" y="1916861"/>
                  </a:lnTo>
                  <a:lnTo>
                    <a:pt x="274662" y="1903539"/>
                  </a:lnTo>
                  <a:lnTo>
                    <a:pt x="228600" y="1898891"/>
                  </a:lnTo>
                  <a:lnTo>
                    <a:pt x="182524" y="1903539"/>
                  </a:lnTo>
                  <a:lnTo>
                    <a:pt x="139611" y="1916861"/>
                  </a:lnTo>
                  <a:lnTo>
                    <a:pt x="100787" y="1937943"/>
                  </a:lnTo>
                  <a:lnTo>
                    <a:pt x="66954" y="1965858"/>
                  </a:lnTo>
                  <a:lnTo>
                    <a:pt x="39039" y="1999691"/>
                  </a:lnTo>
                  <a:lnTo>
                    <a:pt x="17957" y="2038515"/>
                  </a:lnTo>
                  <a:lnTo>
                    <a:pt x="4635" y="2081428"/>
                  </a:lnTo>
                  <a:lnTo>
                    <a:pt x="0" y="2127491"/>
                  </a:lnTo>
                  <a:lnTo>
                    <a:pt x="4635" y="2173567"/>
                  </a:lnTo>
                  <a:lnTo>
                    <a:pt x="17957" y="2216480"/>
                  </a:lnTo>
                  <a:lnTo>
                    <a:pt x="39039" y="2255304"/>
                  </a:lnTo>
                  <a:lnTo>
                    <a:pt x="66954" y="2289137"/>
                  </a:lnTo>
                  <a:lnTo>
                    <a:pt x="100787" y="2317051"/>
                  </a:lnTo>
                  <a:lnTo>
                    <a:pt x="139611" y="2338133"/>
                  </a:lnTo>
                  <a:lnTo>
                    <a:pt x="182524" y="2351455"/>
                  </a:lnTo>
                  <a:lnTo>
                    <a:pt x="228600" y="2356091"/>
                  </a:lnTo>
                  <a:lnTo>
                    <a:pt x="274662" y="2351455"/>
                  </a:lnTo>
                  <a:lnTo>
                    <a:pt x="317576" y="2338133"/>
                  </a:lnTo>
                  <a:lnTo>
                    <a:pt x="356400" y="2317051"/>
                  </a:lnTo>
                  <a:lnTo>
                    <a:pt x="390232" y="2289137"/>
                  </a:lnTo>
                  <a:lnTo>
                    <a:pt x="418147" y="2255304"/>
                  </a:lnTo>
                  <a:lnTo>
                    <a:pt x="439229" y="2216480"/>
                  </a:lnTo>
                  <a:lnTo>
                    <a:pt x="452551" y="2173567"/>
                  </a:lnTo>
                  <a:lnTo>
                    <a:pt x="457200" y="2127491"/>
                  </a:lnTo>
                  <a:close/>
                </a:path>
                <a:path w="2761615" h="2356484">
                  <a:moveTo>
                    <a:pt x="2761475" y="0"/>
                  </a:moveTo>
                  <a:lnTo>
                    <a:pt x="1389888" y="0"/>
                  </a:lnTo>
                  <a:lnTo>
                    <a:pt x="1389888" y="1066787"/>
                  </a:lnTo>
                  <a:lnTo>
                    <a:pt x="2761475" y="1066787"/>
                  </a:lnTo>
                  <a:lnTo>
                    <a:pt x="276147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192" y="4311396"/>
              <a:ext cx="1371600" cy="1066800"/>
            </a:xfrm>
            <a:custGeom>
              <a:avLst/>
              <a:gdLst/>
              <a:ahLst/>
              <a:cxnLst/>
              <a:rect l="l" t="t" r="r" b="b"/>
              <a:pathLst>
                <a:path w="1371600" h="1066800">
                  <a:moveTo>
                    <a:pt x="0" y="1066799"/>
                  </a:moveTo>
                  <a:lnTo>
                    <a:pt x="1371599" y="1066799"/>
                  </a:lnTo>
                  <a:lnTo>
                    <a:pt x="1371599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67077" y="4690109"/>
            <a:ext cx="9093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Đầu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77741" y="4305046"/>
            <a:ext cx="1384300" cy="1079500"/>
            <a:chOff x="3777741" y="4305046"/>
            <a:chExt cx="1384300" cy="1079500"/>
          </a:xfrm>
        </p:grpSpPr>
        <p:sp>
          <p:nvSpPr>
            <p:cNvPr id="9" name="object 9"/>
            <p:cNvSpPr/>
            <p:nvPr/>
          </p:nvSpPr>
          <p:spPr>
            <a:xfrm>
              <a:off x="3784091" y="4311396"/>
              <a:ext cx="1371600" cy="1066800"/>
            </a:xfrm>
            <a:custGeom>
              <a:avLst/>
              <a:gdLst/>
              <a:ahLst/>
              <a:cxnLst/>
              <a:rect l="l" t="t" r="r" b="b"/>
              <a:pathLst>
                <a:path w="1371600" h="1066800">
                  <a:moveTo>
                    <a:pt x="1371600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1371600" y="106679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84091" y="4311396"/>
              <a:ext cx="1371600" cy="1066800"/>
            </a:xfrm>
            <a:custGeom>
              <a:avLst/>
              <a:gdLst/>
              <a:ahLst/>
              <a:cxnLst/>
              <a:rect l="l" t="t" r="r" b="b"/>
              <a:pathLst>
                <a:path w="1371600" h="1066800">
                  <a:moveTo>
                    <a:pt x="0" y="1066799"/>
                  </a:moveTo>
                  <a:lnTo>
                    <a:pt x="1371600" y="1066799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72203" y="4690109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Xử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lý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1991" y="4311396"/>
            <a:ext cx="1371600" cy="1066800"/>
          </a:xfrm>
          <a:prstGeom prst="rect">
            <a:avLst/>
          </a:prstGeom>
          <a:solidFill>
            <a:srgbClr val="D24717"/>
          </a:solidFill>
          <a:ln w="12192">
            <a:solidFill>
              <a:srgbClr val="9B310D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Đầu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22094" y="3727450"/>
            <a:ext cx="4777105" cy="1308100"/>
            <a:chOff x="2022094" y="3727450"/>
            <a:chExt cx="4777105" cy="1308100"/>
          </a:xfrm>
        </p:grpSpPr>
        <p:sp>
          <p:nvSpPr>
            <p:cNvPr id="14" name="object 14"/>
            <p:cNvSpPr/>
            <p:nvPr/>
          </p:nvSpPr>
          <p:spPr>
            <a:xfrm>
              <a:off x="2907791" y="4724400"/>
              <a:ext cx="876300" cy="304800"/>
            </a:xfrm>
            <a:custGeom>
              <a:avLst/>
              <a:gdLst/>
              <a:ahLst/>
              <a:cxnLst/>
              <a:rect l="l" t="t" r="r" b="b"/>
              <a:pathLst>
                <a:path w="876300" h="304800">
                  <a:moveTo>
                    <a:pt x="723899" y="0"/>
                  </a:moveTo>
                  <a:lnTo>
                    <a:pt x="723899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723899" y="228600"/>
                  </a:lnTo>
                  <a:lnTo>
                    <a:pt x="723899" y="304800"/>
                  </a:lnTo>
                  <a:lnTo>
                    <a:pt x="876299" y="152400"/>
                  </a:lnTo>
                  <a:lnTo>
                    <a:pt x="723899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7791" y="4724400"/>
              <a:ext cx="876300" cy="304800"/>
            </a:xfrm>
            <a:custGeom>
              <a:avLst/>
              <a:gdLst/>
              <a:ahLst/>
              <a:cxnLst/>
              <a:rect l="l" t="t" r="r" b="b"/>
              <a:pathLst>
                <a:path w="876300" h="304800">
                  <a:moveTo>
                    <a:pt x="0" y="76200"/>
                  </a:moveTo>
                  <a:lnTo>
                    <a:pt x="723899" y="76200"/>
                  </a:lnTo>
                  <a:lnTo>
                    <a:pt x="723899" y="0"/>
                  </a:lnTo>
                  <a:lnTo>
                    <a:pt x="876299" y="152400"/>
                  </a:lnTo>
                  <a:lnTo>
                    <a:pt x="723899" y="304800"/>
                  </a:lnTo>
                  <a:lnTo>
                    <a:pt x="723899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5692" y="4724400"/>
              <a:ext cx="876300" cy="304800"/>
            </a:xfrm>
            <a:custGeom>
              <a:avLst/>
              <a:gdLst/>
              <a:ahLst/>
              <a:cxnLst/>
              <a:rect l="l" t="t" r="r" b="b"/>
              <a:pathLst>
                <a:path w="876300" h="304800">
                  <a:moveTo>
                    <a:pt x="723900" y="0"/>
                  </a:moveTo>
                  <a:lnTo>
                    <a:pt x="7239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723900" y="228600"/>
                  </a:lnTo>
                  <a:lnTo>
                    <a:pt x="723900" y="304800"/>
                  </a:lnTo>
                  <a:lnTo>
                    <a:pt x="876300" y="1524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4B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55692" y="4724400"/>
              <a:ext cx="876300" cy="304800"/>
            </a:xfrm>
            <a:custGeom>
              <a:avLst/>
              <a:gdLst/>
              <a:ahLst/>
              <a:cxnLst/>
              <a:rect l="l" t="t" r="r" b="b"/>
              <a:pathLst>
                <a:path w="876300" h="304800">
                  <a:moveTo>
                    <a:pt x="0" y="76200"/>
                  </a:moveTo>
                  <a:lnTo>
                    <a:pt x="723900" y="76200"/>
                  </a:lnTo>
                  <a:lnTo>
                    <a:pt x="723900" y="0"/>
                  </a:lnTo>
                  <a:lnTo>
                    <a:pt x="876300" y="152400"/>
                  </a:lnTo>
                  <a:lnTo>
                    <a:pt x="723900" y="304800"/>
                  </a:lnTo>
                  <a:lnTo>
                    <a:pt x="7239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69592" y="3733800"/>
              <a:ext cx="4669790" cy="76200"/>
            </a:xfrm>
            <a:custGeom>
              <a:avLst/>
              <a:gdLst/>
              <a:ahLst/>
              <a:cxnLst/>
              <a:rect l="l" t="t" r="r" b="b"/>
              <a:pathLst>
                <a:path w="4669790" h="76200">
                  <a:moveTo>
                    <a:pt x="466953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669535" y="76200"/>
                  </a:lnTo>
                  <a:lnTo>
                    <a:pt x="4669535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69592" y="3733800"/>
              <a:ext cx="4669790" cy="76200"/>
            </a:xfrm>
            <a:custGeom>
              <a:avLst/>
              <a:gdLst/>
              <a:ahLst/>
              <a:cxnLst/>
              <a:rect l="l" t="t" r="r" b="b"/>
              <a:pathLst>
                <a:path w="4669790" h="76200">
                  <a:moveTo>
                    <a:pt x="0" y="76200"/>
                  </a:moveTo>
                  <a:lnTo>
                    <a:pt x="4669535" y="76200"/>
                  </a:lnTo>
                  <a:lnTo>
                    <a:pt x="466953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40067" y="3810000"/>
              <a:ext cx="152400" cy="501650"/>
            </a:xfrm>
            <a:custGeom>
              <a:avLst/>
              <a:gdLst/>
              <a:ahLst/>
              <a:cxnLst/>
              <a:rect l="l" t="t" r="r" b="b"/>
              <a:pathLst>
                <a:path w="152400" h="501650">
                  <a:moveTo>
                    <a:pt x="76200" y="0"/>
                  </a:moveTo>
                  <a:lnTo>
                    <a:pt x="0" y="76200"/>
                  </a:lnTo>
                  <a:lnTo>
                    <a:pt x="38100" y="76200"/>
                  </a:lnTo>
                  <a:lnTo>
                    <a:pt x="38100" y="501395"/>
                  </a:lnTo>
                  <a:lnTo>
                    <a:pt x="114300" y="501395"/>
                  </a:lnTo>
                  <a:lnTo>
                    <a:pt x="114300" y="762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40067" y="3810000"/>
              <a:ext cx="152400" cy="501650"/>
            </a:xfrm>
            <a:custGeom>
              <a:avLst/>
              <a:gdLst/>
              <a:ahLst/>
              <a:cxnLst/>
              <a:rect l="l" t="t" r="r" b="b"/>
              <a:pathLst>
                <a:path w="152400" h="501650">
                  <a:moveTo>
                    <a:pt x="0" y="76200"/>
                  </a:moveTo>
                  <a:lnTo>
                    <a:pt x="76200" y="0"/>
                  </a:lnTo>
                  <a:lnTo>
                    <a:pt x="152400" y="76200"/>
                  </a:lnTo>
                  <a:lnTo>
                    <a:pt x="114300" y="76200"/>
                  </a:lnTo>
                  <a:lnTo>
                    <a:pt x="114300" y="501395"/>
                  </a:lnTo>
                  <a:lnTo>
                    <a:pt x="38100" y="501395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683" y="3771900"/>
              <a:ext cx="152400" cy="577850"/>
            </a:xfrm>
            <a:custGeom>
              <a:avLst/>
              <a:gdLst/>
              <a:ahLst/>
              <a:cxnLst/>
              <a:rect l="l" t="t" r="r" b="b"/>
              <a:pathLst>
                <a:path w="152400" h="577850">
                  <a:moveTo>
                    <a:pt x="114300" y="0"/>
                  </a:moveTo>
                  <a:lnTo>
                    <a:pt x="38100" y="0"/>
                  </a:lnTo>
                  <a:lnTo>
                    <a:pt x="38100" y="501395"/>
                  </a:lnTo>
                  <a:lnTo>
                    <a:pt x="0" y="501395"/>
                  </a:lnTo>
                  <a:lnTo>
                    <a:pt x="76200" y="577595"/>
                  </a:lnTo>
                  <a:lnTo>
                    <a:pt x="152400" y="501395"/>
                  </a:lnTo>
                  <a:lnTo>
                    <a:pt x="114300" y="50139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9683" y="3771900"/>
              <a:ext cx="152400" cy="577850"/>
            </a:xfrm>
            <a:custGeom>
              <a:avLst/>
              <a:gdLst/>
              <a:ahLst/>
              <a:cxnLst/>
              <a:rect l="l" t="t" r="r" b="b"/>
              <a:pathLst>
                <a:path w="152400" h="577850">
                  <a:moveTo>
                    <a:pt x="0" y="501395"/>
                  </a:moveTo>
                  <a:lnTo>
                    <a:pt x="76200" y="577595"/>
                  </a:lnTo>
                  <a:lnTo>
                    <a:pt x="152400" y="501395"/>
                  </a:lnTo>
                  <a:lnTo>
                    <a:pt x="114300" y="501395"/>
                  </a:lnTo>
                  <a:lnTo>
                    <a:pt x="114300" y="0"/>
                  </a:lnTo>
                  <a:lnTo>
                    <a:pt x="38100" y="0"/>
                  </a:lnTo>
                  <a:lnTo>
                    <a:pt x="38100" y="501395"/>
                  </a:lnTo>
                  <a:lnTo>
                    <a:pt x="0" y="501395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28444" y="3777996"/>
              <a:ext cx="152400" cy="577850"/>
            </a:xfrm>
            <a:custGeom>
              <a:avLst/>
              <a:gdLst/>
              <a:ahLst/>
              <a:cxnLst/>
              <a:rect l="l" t="t" r="r" b="b"/>
              <a:pathLst>
                <a:path w="152400" h="577850">
                  <a:moveTo>
                    <a:pt x="114300" y="0"/>
                  </a:moveTo>
                  <a:lnTo>
                    <a:pt x="38100" y="0"/>
                  </a:lnTo>
                  <a:lnTo>
                    <a:pt x="38100" y="501395"/>
                  </a:lnTo>
                  <a:lnTo>
                    <a:pt x="0" y="501395"/>
                  </a:lnTo>
                  <a:lnTo>
                    <a:pt x="76200" y="577595"/>
                  </a:lnTo>
                  <a:lnTo>
                    <a:pt x="152400" y="501395"/>
                  </a:lnTo>
                  <a:lnTo>
                    <a:pt x="114300" y="50139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8444" y="3777996"/>
              <a:ext cx="152400" cy="577850"/>
            </a:xfrm>
            <a:custGeom>
              <a:avLst/>
              <a:gdLst/>
              <a:ahLst/>
              <a:cxnLst/>
              <a:rect l="l" t="t" r="r" b="b"/>
              <a:pathLst>
                <a:path w="152400" h="577850">
                  <a:moveTo>
                    <a:pt x="0" y="501395"/>
                  </a:moveTo>
                  <a:lnTo>
                    <a:pt x="76200" y="577595"/>
                  </a:lnTo>
                  <a:lnTo>
                    <a:pt x="152400" y="501395"/>
                  </a:lnTo>
                  <a:lnTo>
                    <a:pt x="114300" y="501395"/>
                  </a:lnTo>
                  <a:lnTo>
                    <a:pt x="114300" y="0"/>
                  </a:lnTo>
                  <a:lnTo>
                    <a:pt x="38100" y="0"/>
                  </a:lnTo>
                  <a:lnTo>
                    <a:pt x="38100" y="501395"/>
                  </a:lnTo>
                  <a:lnTo>
                    <a:pt x="0" y="501395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93444" y="1436573"/>
            <a:ext cx="7614920" cy="22555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5080" indent="-274320" algn="just">
              <a:lnSpc>
                <a:spcPct val="90000"/>
              </a:lnSpc>
              <a:spcBef>
                <a:spcPts val="390"/>
              </a:spcBef>
            </a:pPr>
            <a:r>
              <a:rPr sz="2050" spc="-25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050" spc="-24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Arial"/>
                <a:cs typeface="Arial"/>
              </a:rPr>
              <a:t>HTTT (Information System- </a:t>
            </a:r>
            <a:r>
              <a:rPr sz="2400" dirty="0">
                <a:latin typeface="Arial"/>
                <a:cs typeface="Arial"/>
              </a:rPr>
              <a:t>IS)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hệ thống </a:t>
            </a:r>
            <a:r>
              <a:rPr sz="2400" spc="-105" dirty="0">
                <a:latin typeface="Arial"/>
                <a:cs typeface="Arial"/>
              </a:rPr>
              <a:t>gồm 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yếu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nhau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cùng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làm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nhiệm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vụ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 thập,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lý, lưu </a:t>
            </a:r>
            <a:r>
              <a:rPr sz="2400" dirty="0">
                <a:latin typeface="Arial"/>
                <a:cs typeface="Arial"/>
              </a:rPr>
              <a:t>trữ và </a:t>
            </a:r>
            <a:r>
              <a:rPr sz="2400" spc="-5" dirty="0">
                <a:latin typeface="Arial"/>
                <a:cs typeface="Arial"/>
              </a:rPr>
              <a:t>phân phối </a:t>
            </a:r>
            <a:r>
              <a:rPr sz="2400" dirty="0">
                <a:latin typeface="Arial"/>
                <a:cs typeface="Arial"/>
              </a:rPr>
              <a:t>dữ </a:t>
            </a:r>
            <a:r>
              <a:rPr sz="2400" spc="-5" dirty="0">
                <a:latin typeface="Arial"/>
                <a:cs typeface="Arial"/>
              </a:rPr>
              <a:t>liệu </a:t>
            </a:r>
            <a:r>
              <a:rPr sz="2400" dirty="0">
                <a:latin typeface="Arial"/>
                <a:cs typeface="Arial"/>
              </a:rPr>
              <a:t>và thông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tin và cung cấp cơ chế </a:t>
            </a:r>
            <a:r>
              <a:rPr sz="2400" spc="-5" dirty="0">
                <a:latin typeface="Arial"/>
                <a:cs typeface="Arial"/>
              </a:rPr>
              <a:t>phản hồi để đạt được </a:t>
            </a:r>
            <a:r>
              <a:rPr sz="2400" dirty="0">
                <a:latin typeface="Arial"/>
                <a:cs typeface="Arial"/>
              </a:rPr>
              <a:t>mục tiêu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trước.</a:t>
            </a:r>
            <a:endParaRPr sz="2400">
              <a:latin typeface="Arial"/>
              <a:cs typeface="Arial"/>
            </a:endParaRPr>
          </a:p>
          <a:p>
            <a:pPr marR="622935" algn="ctr">
              <a:lnSpc>
                <a:spcPct val="100000"/>
              </a:lnSpc>
              <a:spcBef>
                <a:spcPts val="2140"/>
              </a:spcBef>
            </a:pPr>
            <a:r>
              <a:rPr sz="1800" dirty="0">
                <a:latin typeface="Arial"/>
                <a:cs typeface="Arial"/>
              </a:rPr>
              <a:t>Phản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hồi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82672" y="5859716"/>
            <a:ext cx="4032250" cy="347345"/>
            <a:chOff x="2582672" y="5859716"/>
            <a:chExt cx="4032250" cy="34734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8006" y="5865050"/>
              <a:ext cx="2234565" cy="3360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45688" y="5978905"/>
              <a:ext cx="1604010" cy="158115"/>
            </a:xfrm>
            <a:custGeom>
              <a:avLst/>
              <a:gdLst/>
              <a:ahLst/>
              <a:cxnLst/>
              <a:rect l="l" t="t" r="r" b="b"/>
              <a:pathLst>
                <a:path w="1604010" h="158114">
                  <a:moveTo>
                    <a:pt x="56387" y="82156"/>
                  </a:moveTo>
                  <a:lnTo>
                    <a:pt x="19431" y="91033"/>
                  </a:lnTo>
                  <a:lnTo>
                    <a:pt x="11811" y="93472"/>
                  </a:lnTo>
                  <a:lnTo>
                    <a:pt x="8255" y="95846"/>
                  </a:lnTo>
                  <a:lnTo>
                    <a:pt x="2793" y="99720"/>
                  </a:lnTo>
                  <a:lnTo>
                    <a:pt x="0" y="104622"/>
                  </a:lnTo>
                  <a:lnTo>
                    <a:pt x="0" y="110578"/>
                  </a:lnTo>
                  <a:lnTo>
                    <a:pt x="0" y="116433"/>
                  </a:lnTo>
                  <a:lnTo>
                    <a:pt x="2159" y="121500"/>
                  </a:lnTo>
                  <a:lnTo>
                    <a:pt x="6604" y="125755"/>
                  </a:lnTo>
                  <a:lnTo>
                    <a:pt x="10922" y="130022"/>
                  </a:lnTo>
                  <a:lnTo>
                    <a:pt x="16510" y="132156"/>
                  </a:lnTo>
                  <a:lnTo>
                    <a:pt x="23241" y="132156"/>
                  </a:lnTo>
                  <a:lnTo>
                    <a:pt x="30734" y="132156"/>
                  </a:lnTo>
                  <a:lnTo>
                    <a:pt x="56387" y="100507"/>
                  </a:lnTo>
                  <a:lnTo>
                    <a:pt x="56387" y="90487"/>
                  </a:lnTo>
                  <a:lnTo>
                    <a:pt x="56387" y="82156"/>
                  </a:lnTo>
                  <a:close/>
                </a:path>
                <a:path w="1604010" h="158114">
                  <a:moveTo>
                    <a:pt x="1178052" y="30505"/>
                  </a:moveTo>
                  <a:lnTo>
                    <a:pt x="1142095" y="58266"/>
                  </a:lnTo>
                  <a:lnTo>
                    <a:pt x="1139316" y="79032"/>
                  </a:lnTo>
                  <a:lnTo>
                    <a:pt x="1140009" y="90097"/>
                  </a:lnTo>
                  <a:lnTo>
                    <a:pt x="1162986" y="124421"/>
                  </a:lnTo>
                  <a:lnTo>
                    <a:pt x="1178052" y="127546"/>
                  </a:lnTo>
                  <a:lnTo>
                    <a:pt x="1185910" y="126765"/>
                  </a:lnTo>
                  <a:lnTo>
                    <a:pt x="1213770" y="99712"/>
                  </a:lnTo>
                  <a:lnTo>
                    <a:pt x="1216533" y="78727"/>
                  </a:lnTo>
                  <a:lnTo>
                    <a:pt x="1215842" y="67792"/>
                  </a:lnTo>
                  <a:lnTo>
                    <a:pt x="1193101" y="33635"/>
                  </a:lnTo>
                  <a:lnTo>
                    <a:pt x="1178052" y="30505"/>
                  </a:lnTo>
                  <a:close/>
                </a:path>
                <a:path w="1604010" h="158114">
                  <a:moveTo>
                    <a:pt x="623315" y="28422"/>
                  </a:moveTo>
                  <a:lnTo>
                    <a:pt x="614172" y="28422"/>
                  </a:lnTo>
                  <a:lnTo>
                    <a:pt x="606678" y="31750"/>
                  </a:lnTo>
                  <a:lnTo>
                    <a:pt x="591947" y="65481"/>
                  </a:lnTo>
                  <a:lnTo>
                    <a:pt x="654431" y="65481"/>
                  </a:lnTo>
                  <a:lnTo>
                    <a:pt x="631825" y="28422"/>
                  </a:lnTo>
                  <a:lnTo>
                    <a:pt x="623315" y="28422"/>
                  </a:lnTo>
                  <a:close/>
                </a:path>
                <a:path w="1604010" h="158114">
                  <a:moveTo>
                    <a:pt x="1561846" y="0"/>
                  </a:moveTo>
                  <a:lnTo>
                    <a:pt x="1603628" y="0"/>
                  </a:lnTo>
                  <a:lnTo>
                    <a:pt x="1603628" y="158051"/>
                  </a:lnTo>
                  <a:lnTo>
                    <a:pt x="1561846" y="158051"/>
                  </a:lnTo>
                  <a:lnTo>
                    <a:pt x="1561846" y="0"/>
                  </a:lnTo>
                  <a:close/>
                </a:path>
              </a:pathLst>
            </a:custGeom>
            <a:ln w="10668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9208" y="5973571"/>
              <a:ext cx="154432" cy="1723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220338" y="5978905"/>
              <a:ext cx="162560" cy="222250"/>
            </a:xfrm>
            <a:custGeom>
              <a:avLst/>
              <a:gdLst/>
              <a:ahLst/>
              <a:cxnLst/>
              <a:rect l="l" t="t" r="r" b="b"/>
              <a:pathLst>
                <a:path w="162560" h="222250">
                  <a:moveTo>
                    <a:pt x="0" y="0"/>
                  </a:moveTo>
                  <a:lnTo>
                    <a:pt x="44450" y="0"/>
                  </a:lnTo>
                  <a:lnTo>
                    <a:pt x="82296" y="112217"/>
                  </a:lnTo>
                  <a:lnTo>
                    <a:pt x="119252" y="0"/>
                  </a:lnTo>
                  <a:lnTo>
                    <a:pt x="162560" y="0"/>
                  </a:lnTo>
                  <a:lnTo>
                    <a:pt x="106680" y="152107"/>
                  </a:lnTo>
                  <a:lnTo>
                    <a:pt x="96774" y="179641"/>
                  </a:lnTo>
                  <a:lnTo>
                    <a:pt x="93090" y="188861"/>
                  </a:lnTo>
                  <a:lnTo>
                    <a:pt x="89535" y="195910"/>
                  </a:lnTo>
                  <a:lnTo>
                    <a:pt x="86233" y="200774"/>
                  </a:lnTo>
                  <a:lnTo>
                    <a:pt x="82931" y="205638"/>
                  </a:lnTo>
                  <a:lnTo>
                    <a:pt x="79121" y="209575"/>
                  </a:lnTo>
                  <a:lnTo>
                    <a:pt x="74802" y="212598"/>
                  </a:lnTo>
                  <a:lnTo>
                    <a:pt x="70485" y="215633"/>
                  </a:lnTo>
                  <a:lnTo>
                    <a:pt x="65150" y="217982"/>
                  </a:lnTo>
                  <a:lnTo>
                    <a:pt x="58800" y="219671"/>
                  </a:lnTo>
                  <a:lnTo>
                    <a:pt x="52577" y="221361"/>
                  </a:lnTo>
                  <a:lnTo>
                    <a:pt x="45465" y="222199"/>
                  </a:lnTo>
                  <a:lnTo>
                    <a:pt x="37464" y="222199"/>
                  </a:lnTo>
                  <a:lnTo>
                    <a:pt x="29463" y="222199"/>
                  </a:lnTo>
                  <a:lnTo>
                    <a:pt x="21590" y="221361"/>
                  </a:lnTo>
                  <a:lnTo>
                    <a:pt x="13843" y="219671"/>
                  </a:lnTo>
                  <a:lnTo>
                    <a:pt x="10160" y="186931"/>
                  </a:lnTo>
                  <a:lnTo>
                    <a:pt x="16637" y="188214"/>
                  </a:lnTo>
                  <a:lnTo>
                    <a:pt x="22606" y="188861"/>
                  </a:lnTo>
                  <a:lnTo>
                    <a:pt x="27812" y="188861"/>
                  </a:lnTo>
                  <a:lnTo>
                    <a:pt x="37591" y="188861"/>
                  </a:lnTo>
                  <a:lnTo>
                    <a:pt x="44703" y="186016"/>
                  </a:lnTo>
                  <a:lnTo>
                    <a:pt x="49402" y="180301"/>
                  </a:lnTo>
                  <a:lnTo>
                    <a:pt x="54101" y="174599"/>
                  </a:lnTo>
                  <a:lnTo>
                    <a:pt x="57658" y="167335"/>
                  </a:lnTo>
                  <a:lnTo>
                    <a:pt x="60071" y="15850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164" y="5970003"/>
              <a:ext cx="154812" cy="17228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03906" y="5923102"/>
              <a:ext cx="1301750" cy="217804"/>
            </a:xfrm>
            <a:custGeom>
              <a:avLst/>
              <a:gdLst/>
              <a:ahLst/>
              <a:cxnLst/>
              <a:rect l="l" t="t" r="r" b="b"/>
              <a:pathLst>
                <a:path w="1301750" h="217804">
                  <a:moveTo>
                    <a:pt x="1219708" y="52235"/>
                  </a:moveTo>
                  <a:lnTo>
                    <a:pt x="1266142" y="65334"/>
                  </a:lnTo>
                  <a:lnTo>
                    <a:pt x="1295638" y="101887"/>
                  </a:lnTo>
                  <a:lnTo>
                    <a:pt x="1301369" y="134391"/>
                  </a:lnTo>
                  <a:lnTo>
                    <a:pt x="1299918" y="151552"/>
                  </a:lnTo>
                  <a:lnTo>
                    <a:pt x="1278255" y="193840"/>
                  </a:lnTo>
                  <a:lnTo>
                    <a:pt x="1236749" y="215962"/>
                  </a:lnTo>
                  <a:lnTo>
                    <a:pt x="1219961" y="217436"/>
                  </a:lnTo>
                  <a:lnTo>
                    <a:pt x="1209224" y="216822"/>
                  </a:lnTo>
                  <a:lnTo>
                    <a:pt x="1169249" y="202127"/>
                  </a:lnTo>
                  <a:lnTo>
                    <a:pt x="1143980" y="168812"/>
                  </a:lnTo>
                  <a:lnTo>
                    <a:pt x="1138301" y="132600"/>
                  </a:lnTo>
                  <a:lnTo>
                    <a:pt x="1138924" y="122265"/>
                  </a:lnTo>
                  <a:lnTo>
                    <a:pt x="1154148" y="83097"/>
                  </a:lnTo>
                  <a:lnTo>
                    <a:pt x="1187257" y="58005"/>
                  </a:lnTo>
                  <a:lnTo>
                    <a:pt x="1219708" y="52235"/>
                  </a:lnTo>
                  <a:close/>
                </a:path>
                <a:path w="1301750" h="217804">
                  <a:moveTo>
                    <a:pt x="662558" y="52235"/>
                  </a:moveTo>
                  <a:lnTo>
                    <a:pt x="707171" y="65334"/>
                  </a:lnTo>
                  <a:lnTo>
                    <a:pt x="733361" y="105016"/>
                  </a:lnTo>
                  <a:lnTo>
                    <a:pt x="737743" y="146888"/>
                  </a:lnTo>
                  <a:lnTo>
                    <a:pt x="632968" y="146888"/>
                  </a:lnTo>
                  <a:lnTo>
                    <a:pt x="633751" y="155675"/>
                  </a:lnTo>
                  <a:lnTo>
                    <a:pt x="660326" y="185534"/>
                  </a:lnTo>
                  <a:lnTo>
                    <a:pt x="667257" y="186182"/>
                  </a:lnTo>
                  <a:lnTo>
                    <a:pt x="673734" y="186182"/>
                  </a:lnTo>
                  <a:lnTo>
                    <a:pt x="679322" y="184391"/>
                  </a:lnTo>
                  <a:lnTo>
                    <a:pt x="683768" y="180822"/>
                  </a:lnTo>
                  <a:lnTo>
                    <a:pt x="688213" y="177253"/>
                  </a:lnTo>
                  <a:lnTo>
                    <a:pt x="691515" y="171500"/>
                  </a:lnTo>
                  <a:lnTo>
                    <a:pt x="693801" y="163563"/>
                  </a:lnTo>
                  <a:lnTo>
                    <a:pt x="735583" y="170548"/>
                  </a:lnTo>
                  <a:lnTo>
                    <a:pt x="710183" y="205447"/>
                  </a:lnTo>
                  <a:lnTo>
                    <a:pt x="666749" y="217436"/>
                  </a:lnTo>
                  <a:lnTo>
                    <a:pt x="647509" y="215753"/>
                  </a:lnTo>
                  <a:lnTo>
                    <a:pt x="605790" y="190500"/>
                  </a:lnTo>
                  <a:lnTo>
                    <a:pt x="591145" y="151764"/>
                  </a:lnTo>
                  <a:lnTo>
                    <a:pt x="590169" y="136029"/>
                  </a:lnTo>
                  <a:lnTo>
                    <a:pt x="591452" y="117446"/>
                  </a:lnTo>
                  <a:lnTo>
                    <a:pt x="610616" y="74485"/>
                  </a:lnTo>
                  <a:lnTo>
                    <a:pt x="647531" y="53625"/>
                  </a:lnTo>
                  <a:lnTo>
                    <a:pt x="662558" y="52235"/>
                  </a:lnTo>
                  <a:close/>
                </a:path>
                <a:path w="1301750" h="217804">
                  <a:moveTo>
                    <a:pt x="247650" y="52235"/>
                  </a:moveTo>
                  <a:lnTo>
                    <a:pt x="293496" y="64655"/>
                  </a:lnTo>
                  <a:lnTo>
                    <a:pt x="318007" y="102539"/>
                  </a:lnTo>
                  <a:lnTo>
                    <a:pt x="276732" y="109982"/>
                  </a:lnTo>
                  <a:lnTo>
                    <a:pt x="275336" y="101739"/>
                  </a:lnTo>
                  <a:lnTo>
                    <a:pt x="272288" y="95542"/>
                  </a:lnTo>
                  <a:lnTo>
                    <a:pt x="267335" y="91376"/>
                  </a:lnTo>
                  <a:lnTo>
                    <a:pt x="262381" y="87210"/>
                  </a:lnTo>
                  <a:lnTo>
                    <a:pt x="256031" y="85128"/>
                  </a:lnTo>
                  <a:lnTo>
                    <a:pt x="248157" y="85128"/>
                  </a:lnTo>
                  <a:lnTo>
                    <a:pt x="216296" y="110332"/>
                  </a:lnTo>
                  <a:lnTo>
                    <a:pt x="213994" y="132003"/>
                  </a:lnTo>
                  <a:lnTo>
                    <a:pt x="214588" y="145038"/>
                  </a:lnTo>
                  <a:lnTo>
                    <a:pt x="234473" y="180446"/>
                  </a:lnTo>
                  <a:lnTo>
                    <a:pt x="248793" y="183349"/>
                  </a:lnTo>
                  <a:lnTo>
                    <a:pt x="256667" y="183349"/>
                  </a:lnTo>
                  <a:lnTo>
                    <a:pt x="279019" y="153289"/>
                  </a:lnTo>
                  <a:lnTo>
                    <a:pt x="320039" y="160286"/>
                  </a:lnTo>
                  <a:lnTo>
                    <a:pt x="303859" y="194912"/>
                  </a:lnTo>
                  <a:lnTo>
                    <a:pt x="261364" y="216534"/>
                  </a:lnTo>
                  <a:lnTo>
                    <a:pt x="246887" y="217436"/>
                  </a:lnTo>
                  <a:lnTo>
                    <a:pt x="230431" y="216067"/>
                  </a:lnTo>
                  <a:lnTo>
                    <a:pt x="191516" y="195554"/>
                  </a:lnTo>
                  <a:lnTo>
                    <a:pt x="172227" y="153283"/>
                  </a:lnTo>
                  <a:lnTo>
                    <a:pt x="170942" y="134988"/>
                  </a:lnTo>
                  <a:lnTo>
                    <a:pt x="172229" y="116498"/>
                  </a:lnTo>
                  <a:lnTo>
                    <a:pt x="191643" y="74041"/>
                  </a:lnTo>
                  <a:lnTo>
                    <a:pt x="230880" y="53597"/>
                  </a:lnTo>
                  <a:lnTo>
                    <a:pt x="247650" y="52235"/>
                  </a:lnTo>
                  <a:close/>
                </a:path>
                <a:path w="1301750" h="217804">
                  <a:moveTo>
                    <a:pt x="72770" y="52235"/>
                  </a:moveTo>
                  <a:lnTo>
                    <a:pt x="114426" y="58851"/>
                  </a:lnTo>
                  <a:lnTo>
                    <a:pt x="137906" y="90130"/>
                  </a:lnTo>
                  <a:lnTo>
                    <a:pt x="139319" y="113106"/>
                  </a:lnTo>
                  <a:lnTo>
                    <a:pt x="138811" y="161925"/>
                  </a:lnTo>
                  <a:lnTo>
                    <a:pt x="138949" y="171654"/>
                  </a:lnTo>
                  <a:lnTo>
                    <a:pt x="148336" y="213855"/>
                  </a:lnTo>
                  <a:lnTo>
                    <a:pt x="107061" y="213855"/>
                  </a:lnTo>
                  <a:lnTo>
                    <a:pt x="105918" y="211086"/>
                  </a:lnTo>
                  <a:lnTo>
                    <a:pt x="104520" y="206959"/>
                  </a:lnTo>
                  <a:lnTo>
                    <a:pt x="102996" y="201510"/>
                  </a:lnTo>
                  <a:lnTo>
                    <a:pt x="102235" y="199021"/>
                  </a:lnTo>
                  <a:lnTo>
                    <a:pt x="101854" y="197396"/>
                  </a:lnTo>
                  <a:lnTo>
                    <a:pt x="101473" y="196596"/>
                  </a:lnTo>
                  <a:lnTo>
                    <a:pt x="96043" y="201480"/>
                  </a:lnTo>
                  <a:lnTo>
                    <a:pt x="90424" y="205713"/>
                  </a:lnTo>
                  <a:lnTo>
                    <a:pt x="52577" y="217436"/>
                  </a:lnTo>
                  <a:lnTo>
                    <a:pt x="41028" y="216608"/>
                  </a:lnTo>
                  <a:lnTo>
                    <a:pt x="7929" y="197127"/>
                  </a:lnTo>
                  <a:lnTo>
                    <a:pt x="0" y="170700"/>
                  </a:lnTo>
                  <a:lnTo>
                    <a:pt x="0" y="161772"/>
                  </a:lnTo>
                  <a:lnTo>
                    <a:pt x="24383" y="130746"/>
                  </a:lnTo>
                  <a:lnTo>
                    <a:pt x="71131" y="118285"/>
                  </a:lnTo>
                  <a:lnTo>
                    <a:pt x="82391" y="115670"/>
                  </a:lnTo>
                  <a:lnTo>
                    <a:pt x="91412" y="113147"/>
                  </a:lnTo>
                  <a:lnTo>
                    <a:pt x="98170" y="110718"/>
                  </a:lnTo>
                  <a:lnTo>
                    <a:pt x="98170" y="106553"/>
                  </a:lnTo>
                  <a:lnTo>
                    <a:pt x="98170" y="98513"/>
                  </a:lnTo>
                  <a:lnTo>
                    <a:pt x="96266" y="92786"/>
                  </a:lnTo>
                  <a:lnTo>
                    <a:pt x="92329" y="89369"/>
                  </a:lnTo>
                  <a:lnTo>
                    <a:pt x="88264" y="85940"/>
                  </a:lnTo>
                  <a:lnTo>
                    <a:pt x="80771" y="84226"/>
                  </a:lnTo>
                  <a:lnTo>
                    <a:pt x="69850" y="84226"/>
                  </a:lnTo>
                  <a:lnTo>
                    <a:pt x="62356" y="84226"/>
                  </a:lnTo>
                  <a:lnTo>
                    <a:pt x="42291" y="104025"/>
                  </a:lnTo>
                  <a:lnTo>
                    <a:pt x="4318" y="97180"/>
                  </a:lnTo>
                  <a:lnTo>
                    <a:pt x="26288" y="63246"/>
                  </a:lnTo>
                  <a:lnTo>
                    <a:pt x="58293" y="52923"/>
                  </a:lnTo>
                  <a:lnTo>
                    <a:pt x="72770" y="52235"/>
                  </a:lnTo>
                  <a:close/>
                </a:path>
                <a:path w="1301750" h="217804">
                  <a:moveTo>
                    <a:pt x="1089659" y="0"/>
                  </a:moveTo>
                  <a:lnTo>
                    <a:pt x="1089659" y="55803"/>
                  </a:lnTo>
                  <a:lnTo>
                    <a:pt x="1118234" y="55803"/>
                  </a:lnTo>
                  <a:lnTo>
                    <a:pt x="1118234" y="89141"/>
                  </a:lnTo>
                  <a:lnTo>
                    <a:pt x="1089659" y="89141"/>
                  </a:lnTo>
                  <a:lnTo>
                    <a:pt x="1089659" y="152844"/>
                  </a:lnTo>
                  <a:lnTo>
                    <a:pt x="1089659" y="165735"/>
                  </a:lnTo>
                  <a:lnTo>
                    <a:pt x="1094232" y="180670"/>
                  </a:lnTo>
                  <a:lnTo>
                    <a:pt x="1096136" y="182067"/>
                  </a:lnTo>
                  <a:lnTo>
                    <a:pt x="1098549" y="182753"/>
                  </a:lnTo>
                  <a:lnTo>
                    <a:pt x="1101344" y="182753"/>
                  </a:lnTo>
                  <a:lnTo>
                    <a:pt x="1105154" y="182753"/>
                  </a:lnTo>
                  <a:lnTo>
                    <a:pt x="1110742" y="181419"/>
                  </a:lnTo>
                  <a:lnTo>
                    <a:pt x="1118108" y="178739"/>
                  </a:lnTo>
                  <a:lnTo>
                    <a:pt x="1121664" y="211188"/>
                  </a:lnTo>
                  <a:lnTo>
                    <a:pt x="1114165" y="213921"/>
                  </a:lnTo>
                  <a:lnTo>
                    <a:pt x="1106154" y="215874"/>
                  </a:lnTo>
                  <a:lnTo>
                    <a:pt x="1097643" y="217046"/>
                  </a:lnTo>
                  <a:lnTo>
                    <a:pt x="1088644" y="217436"/>
                  </a:lnTo>
                  <a:lnTo>
                    <a:pt x="1081151" y="217436"/>
                  </a:lnTo>
                  <a:lnTo>
                    <a:pt x="1074293" y="216166"/>
                  </a:lnTo>
                  <a:lnTo>
                    <a:pt x="1068323" y="213639"/>
                  </a:lnTo>
                  <a:lnTo>
                    <a:pt x="1062228" y="211112"/>
                  </a:lnTo>
                  <a:lnTo>
                    <a:pt x="1057783" y="207835"/>
                  </a:lnTo>
                  <a:lnTo>
                    <a:pt x="1054989" y="203809"/>
                  </a:lnTo>
                  <a:lnTo>
                    <a:pt x="1052195" y="199796"/>
                  </a:lnTo>
                  <a:lnTo>
                    <a:pt x="1047749" y="158051"/>
                  </a:lnTo>
                  <a:lnTo>
                    <a:pt x="1047749" y="89141"/>
                  </a:lnTo>
                  <a:lnTo>
                    <a:pt x="1028572" y="89141"/>
                  </a:lnTo>
                  <a:lnTo>
                    <a:pt x="1028572" y="55803"/>
                  </a:lnTo>
                  <a:lnTo>
                    <a:pt x="1047749" y="55803"/>
                  </a:lnTo>
                  <a:lnTo>
                    <a:pt x="1047749" y="24396"/>
                  </a:lnTo>
                  <a:lnTo>
                    <a:pt x="1089659" y="0"/>
                  </a:lnTo>
                  <a:close/>
                </a:path>
              </a:pathLst>
            </a:custGeom>
            <a:ln w="10668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3345" y="5913450"/>
              <a:ext cx="154559" cy="22884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88006" y="5865050"/>
              <a:ext cx="1861820" cy="276225"/>
            </a:xfrm>
            <a:custGeom>
              <a:avLst/>
              <a:gdLst/>
              <a:ahLst/>
              <a:cxnLst/>
              <a:rect l="l" t="t" r="r" b="b"/>
              <a:pathLst>
                <a:path w="1861820" h="276225">
                  <a:moveTo>
                    <a:pt x="1633473" y="53733"/>
                  </a:moveTo>
                  <a:lnTo>
                    <a:pt x="1675257" y="53733"/>
                  </a:lnTo>
                  <a:lnTo>
                    <a:pt x="1675257" y="133946"/>
                  </a:lnTo>
                  <a:lnTo>
                    <a:pt x="1685853" y="123595"/>
                  </a:lnTo>
                  <a:lnTo>
                    <a:pt x="1697450" y="116201"/>
                  </a:lnTo>
                  <a:lnTo>
                    <a:pt x="1710047" y="111765"/>
                  </a:lnTo>
                  <a:lnTo>
                    <a:pt x="1723644" y="110286"/>
                  </a:lnTo>
                  <a:lnTo>
                    <a:pt x="1730640" y="110622"/>
                  </a:lnTo>
                  <a:lnTo>
                    <a:pt x="1767078" y="129336"/>
                  </a:lnTo>
                  <a:lnTo>
                    <a:pt x="1771015" y="134886"/>
                  </a:lnTo>
                  <a:lnTo>
                    <a:pt x="1777365" y="179197"/>
                  </a:lnTo>
                  <a:lnTo>
                    <a:pt x="1777365" y="271907"/>
                  </a:lnTo>
                  <a:lnTo>
                    <a:pt x="1735455" y="271907"/>
                  </a:lnTo>
                  <a:lnTo>
                    <a:pt x="1735455" y="188417"/>
                  </a:lnTo>
                  <a:lnTo>
                    <a:pt x="1735312" y="177128"/>
                  </a:lnTo>
                  <a:lnTo>
                    <a:pt x="1724659" y="146227"/>
                  </a:lnTo>
                  <a:lnTo>
                    <a:pt x="1720722" y="143598"/>
                  </a:lnTo>
                  <a:lnTo>
                    <a:pt x="1715643" y="142278"/>
                  </a:lnTo>
                  <a:lnTo>
                    <a:pt x="1709673" y="142278"/>
                  </a:lnTo>
                  <a:lnTo>
                    <a:pt x="1702689" y="142278"/>
                  </a:lnTo>
                  <a:lnTo>
                    <a:pt x="1696466" y="143967"/>
                  </a:lnTo>
                  <a:lnTo>
                    <a:pt x="1691005" y="147345"/>
                  </a:lnTo>
                  <a:lnTo>
                    <a:pt x="1685544" y="150710"/>
                  </a:lnTo>
                  <a:lnTo>
                    <a:pt x="1675257" y="192735"/>
                  </a:lnTo>
                  <a:lnTo>
                    <a:pt x="1675257" y="271907"/>
                  </a:lnTo>
                  <a:lnTo>
                    <a:pt x="1633473" y="271907"/>
                  </a:lnTo>
                  <a:lnTo>
                    <a:pt x="1633473" y="53733"/>
                  </a:lnTo>
                  <a:close/>
                </a:path>
                <a:path w="1861820" h="276225">
                  <a:moveTo>
                    <a:pt x="1794129" y="50012"/>
                  </a:moveTo>
                  <a:lnTo>
                    <a:pt x="1841119" y="50012"/>
                  </a:lnTo>
                  <a:lnTo>
                    <a:pt x="1861566" y="94513"/>
                  </a:lnTo>
                  <a:lnTo>
                    <a:pt x="1835277" y="94513"/>
                  </a:lnTo>
                  <a:lnTo>
                    <a:pt x="1794129" y="50012"/>
                  </a:lnTo>
                  <a:close/>
                </a:path>
                <a:path w="1861820" h="276225">
                  <a:moveTo>
                    <a:pt x="1416558" y="50012"/>
                  </a:moveTo>
                  <a:lnTo>
                    <a:pt x="1455166" y="50012"/>
                  </a:lnTo>
                  <a:lnTo>
                    <a:pt x="1486027" y="93916"/>
                  </a:lnTo>
                  <a:lnTo>
                    <a:pt x="1452371" y="93916"/>
                  </a:lnTo>
                  <a:lnTo>
                    <a:pt x="1435099" y="71742"/>
                  </a:lnTo>
                  <a:lnTo>
                    <a:pt x="1418970" y="93916"/>
                  </a:lnTo>
                  <a:lnTo>
                    <a:pt x="1385189" y="93916"/>
                  </a:lnTo>
                  <a:lnTo>
                    <a:pt x="1416558" y="50012"/>
                  </a:lnTo>
                  <a:close/>
                </a:path>
                <a:path w="1861820" h="276225">
                  <a:moveTo>
                    <a:pt x="860806" y="50012"/>
                  </a:moveTo>
                  <a:lnTo>
                    <a:pt x="899541" y="50012"/>
                  </a:lnTo>
                  <a:lnTo>
                    <a:pt x="930274" y="93916"/>
                  </a:lnTo>
                  <a:lnTo>
                    <a:pt x="896619" y="93916"/>
                  </a:lnTo>
                  <a:lnTo>
                    <a:pt x="879347" y="71742"/>
                  </a:lnTo>
                  <a:lnTo>
                    <a:pt x="863345" y="93916"/>
                  </a:lnTo>
                  <a:lnTo>
                    <a:pt x="829564" y="93916"/>
                  </a:lnTo>
                  <a:lnTo>
                    <a:pt x="860806" y="50012"/>
                  </a:lnTo>
                  <a:close/>
                </a:path>
                <a:path w="1861820" h="276225">
                  <a:moveTo>
                    <a:pt x="289432" y="50012"/>
                  </a:moveTo>
                  <a:lnTo>
                    <a:pt x="336295" y="50012"/>
                  </a:lnTo>
                  <a:lnTo>
                    <a:pt x="295401" y="94513"/>
                  </a:lnTo>
                  <a:lnTo>
                    <a:pt x="268858" y="94513"/>
                  </a:lnTo>
                  <a:lnTo>
                    <a:pt x="289432" y="50012"/>
                  </a:lnTo>
                  <a:close/>
                </a:path>
                <a:path w="1861820" h="276225">
                  <a:moveTo>
                    <a:pt x="102107" y="50012"/>
                  </a:moveTo>
                  <a:lnTo>
                    <a:pt x="153703" y="63321"/>
                  </a:lnTo>
                  <a:lnTo>
                    <a:pt x="185294" y="101520"/>
                  </a:lnTo>
                  <a:lnTo>
                    <a:pt x="189483" y="113855"/>
                  </a:lnTo>
                  <a:lnTo>
                    <a:pt x="145923" y="124269"/>
                  </a:lnTo>
                  <a:lnTo>
                    <a:pt x="143418" y="116237"/>
                  </a:lnTo>
                  <a:lnTo>
                    <a:pt x="139890" y="109096"/>
                  </a:lnTo>
                  <a:lnTo>
                    <a:pt x="99821" y="87668"/>
                  </a:lnTo>
                  <a:lnTo>
                    <a:pt x="88294" y="88756"/>
                  </a:lnTo>
                  <a:lnTo>
                    <a:pt x="53877" y="115133"/>
                  </a:lnTo>
                  <a:lnTo>
                    <a:pt x="45466" y="161480"/>
                  </a:lnTo>
                  <a:lnTo>
                    <a:pt x="46394" y="180680"/>
                  </a:lnTo>
                  <a:lnTo>
                    <a:pt x="60325" y="220421"/>
                  </a:lnTo>
                  <a:lnTo>
                    <a:pt x="98932" y="237985"/>
                  </a:lnTo>
                  <a:lnTo>
                    <a:pt x="107459" y="237287"/>
                  </a:lnTo>
                  <a:lnTo>
                    <a:pt x="140049" y="212458"/>
                  </a:lnTo>
                  <a:lnTo>
                    <a:pt x="147319" y="191693"/>
                  </a:lnTo>
                  <a:lnTo>
                    <a:pt x="190119" y="205232"/>
                  </a:lnTo>
                  <a:lnTo>
                    <a:pt x="167973" y="248474"/>
                  </a:lnTo>
                  <a:lnTo>
                    <a:pt x="131444" y="271294"/>
                  </a:lnTo>
                  <a:lnTo>
                    <a:pt x="99441" y="275628"/>
                  </a:lnTo>
                  <a:lnTo>
                    <a:pt x="78678" y="273773"/>
                  </a:lnTo>
                  <a:lnTo>
                    <a:pt x="42916" y="258933"/>
                  </a:lnTo>
                  <a:lnTo>
                    <a:pt x="15751" y="229736"/>
                  </a:lnTo>
                  <a:lnTo>
                    <a:pt x="1758" y="189141"/>
                  </a:lnTo>
                  <a:lnTo>
                    <a:pt x="0" y="164757"/>
                  </a:lnTo>
                  <a:lnTo>
                    <a:pt x="1762" y="139044"/>
                  </a:lnTo>
                  <a:lnTo>
                    <a:pt x="15859" y="96739"/>
                  </a:lnTo>
                  <a:lnTo>
                    <a:pt x="43314" y="66964"/>
                  </a:lnTo>
                  <a:lnTo>
                    <a:pt x="80271" y="51896"/>
                  </a:lnTo>
                  <a:lnTo>
                    <a:pt x="102107" y="50012"/>
                  </a:lnTo>
                  <a:close/>
                </a:path>
                <a:path w="1861820" h="276225">
                  <a:moveTo>
                    <a:pt x="1435099" y="0"/>
                  </a:moveTo>
                  <a:lnTo>
                    <a:pt x="1481963" y="0"/>
                  </a:lnTo>
                  <a:lnTo>
                    <a:pt x="1442339" y="41973"/>
                  </a:lnTo>
                  <a:lnTo>
                    <a:pt x="1415922" y="41973"/>
                  </a:lnTo>
                  <a:lnTo>
                    <a:pt x="1435099" y="0"/>
                  </a:lnTo>
                  <a:close/>
                </a:path>
                <a:path w="1861820" h="276225">
                  <a:moveTo>
                    <a:pt x="879347" y="0"/>
                  </a:moveTo>
                  <a:lnTo>
                    <a:pt x="926210" y="0"/>
                  </a:lnTo>
                  <a:lnTo>
                    <a:pt x="886714" y="41973"/>
                  </a:lnTo>
                  <a:lnTo>
                    <a:pt x="860170" y="41973"/>
                  </a:lnTo>
                  <a:lnTo>
                    <a:pt x="879347" y="0"/>
                  </a:lnTo>
                  <a:close/>
                </a:path>
              </a:pathLst>
            </a:custGeom>
            <a:ln w="10668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9758" y="5915062"/>
              <a:ext cx="1679447" cy="2254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65801" y="6061062"/>
              <a:ext cx="56515" cy="50165"/>
            </a:xfrm>
            <a:custGeom>
              <a:avLst/>
              <a:gdLst/>
              <a:ahLst/>
              <a:cxnLst/>
              <a:rect l="l" t="t" r="r" b="b"/>
              <a:pathLst>
                <a:path w="56514" h="50164">
                  <a:moveTo>
                    <a:pt x="56387" y="0"/>
                  </a:moveTo>
                  <a:lnTo>
                    <a:pt x="19431" y="8877"/>
                  </a:lnTo>
                  <a:lnTo>
                    <a:pt x="11811" y="11315"/>
                  </a:lnTo>
                  <a:lnTo>
                    <a:pt x="8254" y="13690"/>
                  </a:lnTo>
                  <a:lnTo>
                    <a:pt x="2794" y="17564"/>
                  </a:lnTo>
                  <a:lnTo>
                    <a:pt x="0" y="22466"/>
                  </a:lnTo>
                  <a:lnTo>
                    <a:pt x="0" y="28422"/>
                  </a:lnTo>
                  <a:lnTo>
                    <a:pt x="0" y="34277"/>
                  </a:lnTo>
                  <a:lnTo>
                    <a:pt x="2159" y="39344"/>
                  </a:lnTo>
                  <a:lnTo>
                    <a:pt x="6603" y="43599"/>
                  </a:lnTo>
                  <a:lnTo>
                    <a:pt x="10922" y="47866"/>
                  </a:lnTo>
                  <a:lnTo>
                    <a:pt x="16510" y="49999"/>
                  </a:lnTo>
                  <a:lnTo>
                    <a:pt x="23240" y="49999"/>
                  </a:lnTo>
                  <a:lnTo>
                    <a:pt x="30734" y="49999"/>
                  </a:lnTo>
                  <a:lnTo>
                    <a:pt x="56387" y="18351"/>
                  </a:lnTo>
                  <a:lnTo>
                    <a:pt x="56387" y="8331"/>
                  </a:lnTo>
                  <a:lnTo>
                    <a:pt x="56387" y="0"/>
                  </a:lnTo>
                  <a:close/>
                </a:path>
              </a:pathLst>
            </a:custGeom>
            <a:ln w="10668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8516" y="5970003"/>
              <a:ext cx="154813" cy="17228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929758" y="5918784"/>
              <a:ext cx="1679575" cy="222250"/>
            </a:xfrm>
            <a:custGeom>
              <a:avLst/>
              <a:gdLst/>
              <a:ahLst/>
              <a:cxnLst/>
              <a:rect l="l" t="t" r="r" b="b"/>
              <a:pathLst>
                <a:path w="1679575" h="222250">
                  <a:moveTo>
                    <a:pt x="367029" y="56553"/>
                  </a:moveTo>
                  <a:lnTo>
                    <a:pt x="408686" y="63169"/>
                  </a:lnTo>
                  <a:lnTo>
                    <a:pt x="432165" y="94448"/>
                  </a:lnTo>
                  <a:lnTo>
                    <a:pt x="433577" y="117424"/>
                  </a:lnTo>
                  <a:lnTo>
                    <a:pt x="433069" y="166243"/>
                  </a:lnTo>
                  <a:lnTo>
                    <a:pt x="433208" y="175972"/>
                  </a:lnTo>
                  <a:lnTo>
                    <a:pt x="442594" y="218173"/>
                  </a:lnTo>
                  <a:lnTo>
                    <a:pt x="401319" y="218173"/>
                  </a:lnTo>
                  <a:lnTo>
                    <a:pt x="400176" y="215404"/>
                  </a:lnTo>
                  <a:lnTo>
                    <a:pt x="398779" y="211277"/>
                  </a:lnTo>
                  <a:lnTo>
                    <a:pt x="397255" y="205828"/>
                  </a:lnTo>
                  <a:lnTo>
                    <a:pt x="396493" y="203339"/>
                  </a:lnTo>
                  <a:lnTo>
                    <a:pt x="396113" y="201714"/>
                  </a:lnTo>
                  <a:lnTo>
                    <a:pt x="395731" y="200914"/>
                  </a:lnTo>
                  <a:lnTo>
                    <a:pt x="390302" y="205798"/>
                  </a:lnTo>
                  <a:lnTo>
                    <a:pt x="384682" y="210031"/>
                  </a:lnTo>
                  <a:lnTo>
                    <a:pt x="346837" y="221754"/>
                  </a:lnTo>
                  <a:lnTo>
                    <a:pt x="335287" y="220926"/>
                  </a:lnTo>
                  <a:lnTo>
                    <a:pt x="302188" y="201445"/>
                  </a:lnTo>
                  <a:lnTo>
                    <a:pt x="294258" y="175018"/>
                  </a:lnTo>
                  <a:lnTo>
                    <a:pt x="294258" y="166090"/>
                  </a:lnTo>
                  <a:lnTo>
                    <a:pt x="318642" y="135064"/>
                  </a:lnTo>
                  <a:lnTo>
                    <a:pt x="365390" y="122603"/>
                  </a:lnTo>
                  <a:lnTo>
                    <a:pt x="376650" y="119988"/>
                  </a:lnTo>
                  <a:lnTo>
                    <a:pt x="385671" y="117465"/>
                  </a:lnTo>
                  <a:lnTo>
                    <a:pt x="392429" y="115036"/>
                  </a:lnTo>
                  <a:lnTo>
                    <a:pt x="392429" y="110871"/>
                  </a:lnTo>
                  <a:lnTo>
                    <a:pt x="392429" y="102831"/>
                  </a:lnTo>
                  <a:lnTo>
                    <a:pt x="390525" y="97104"/>
                  </a:lnTo>
                  <a:lnTo>
                    <a:pt x="386588" y="93687"/>
                  </a:lnTo>
                  <a:lnTo>
                    <a:pt x="382524" y="90258"/>
                  </a:lnTo>
                  <a:lnTo>
                    <a:pt x="375030" y="88544"/>
                  </a:lnTo>
                  <a:lnTo>
                    <a:pt x="364108" y="88544"/>
                  </a:lnTo>
                  <a:lnTo>
                    <a:pt x="356615" y="88544"/>
                  </a:lnTo>
                  <a:lnTo>
                    <a:pt x="336550" y="108343"/>
                  </a:lnTo>
                  <a:lnTo>
                    <a:pt x="298576" y="101498"/>
                  </a:lnTo>
                  <a:lnTo>
                    <a:pt x="320548" y="67564"/>
                  </a:lnTo>
                  <a:lnTo>
                    <a:pt x="352551" y="57241"/>
                  </a:lnTo>
                  <a:lnTo>
                    <a:pt x="367029" y="56553"/>
                  </a:lnTo>
                  <a:close/>
                </a:path>
                <a:path w="1679575" h="222250">
                  <a:moveTo>
                    <a:pt x="61087" y="4318"/>
                  </a:moveTo>
                  <a:lnTo>
                    <a:pt x="61087" y="60121"/>
                  </a:lnTo>
                  <a:lnTo>
                    <a:pt x="89662" y="60121"/>
                  </a:lnTo>
                  <a:lnTo>
                    <a:pt x="89662" y="93459"/>
                  </a:lnTo>
                  <a:lnTo>
                    <a:pt x="61087" y="93459"/>
                  </a:lnTo>
                  <a:lnTo>
                    <a:pt x="61087" y="157162"/>
                  </a:lnTo>
                  <a:lnTo>
                    <a:pt x="61087" y="170053"/>
                  </a:lnTo>
                  <a:lnTo>
                    <a:pt x="61467" y="177571"/>
                  </a:lnTo>
                  <a:lnTo>
                    <a:pt x="61975" y="179705"/>
                  </a:lnTo>
                  <a:lnTo>
                    <a:pt x="62483" y="181838"/>
                  </a:lnTo>
                  <a:lnTo>
                    <a:pt x="63753" y="183603"/>
                  </a:lnTo>
                  <a:lnTo>
                    <a:pt x="65658" y="184988"/>
                  </a:lnTo>
                  <a:lnTo>
                    <a:pt x="67563" y="186385"/>
                  </a:lnTo>
                  <a:lnTo>
                    <a:pt x="69976" y="187071"/>
                  </a:lnTo>
                  <a:lnTo>
                    <a:pt x="72770" y="187071"/>
                  </a:lnTo>
                  <a:lnTo>
                    <a:pt x="76580" y="187071"/>
                  </a:lnTo>
                  <a:lnTo>
                    <a:pt x="82168" y="185737"/>
                  </a:lnTo>
                  <a:lnTo>
                    <a:pt x="89535" y="183057"/>
                  </a:lnTo>
                  <a:lnTo>
                    <a:pt x="93090" y="215506"/>
                  </a:lnTo>
                  <a:lnTo>
                    <a:pt x="85592" y="218239"/>
                  </a:lnTo>
                  <a:lnTo>
                    <a:pt x="77581" y="220192"/>
                  </a:lnTo>
                  <a:lnTo>
                    <a:pt x="69070" y="221364"/>
                  </a:lnTo>
                  <a:lnTo>
                    <a:pt x="60070" y="221754"/>
                  </a:lnTo>
                  <a:lnTo>
                    <a:pt x="52577" y="221754"/>
                  </a:lnTo>
                  <a:lnTo>
                    <a:pt x="45719" y="220484"/>
                  </a:lnTo>
                  <a:lnTo>
                    <a:pt x="39750" y="217957"/>
                  </a:lnTo>
                  <a:lnTo>
                    <a:pt x="33654" y="215430"/>
                  </a:lnTo>
                  <a:lnTo>
                    <a:pt x="29210" y="212153"/>
                  </a:lnTo>
                  <a:lnTo>
                    <a:pt x="26415" y="208127"/>
                  </a:lnTo>
                  <a:lnTo>
                    <a:pt x="23621" y="204114"/>
                  </a:lnTo>
                  <a:lnTo>
                    <a:pt x="19176" y="162369"/>
                  </a:lnTo>
                  <a:lnTo>
                    <a:pt x="19176" y="93459"/>
                  </a:lnTo>
                  <a:lnTo>
                    <a:pt x="0" y="93459"/>
                  </a:lnTo>
                  <a:lnTo>
                    <a:pt x="0" y="60121"/>
                  </a:lnTo>
                  <a:lnTo>
                    <a:pt x="19176" y="60121"/>
                  </a:lnTo>
                  <a:lnTo>
                    <a:pt x="19176" y="28714"/>
                  </a:lnTo>
                  <a:lnTo>
                    <a:pt x="61087" y="4318"/>
                  </a:lnTo>
                  <a:close/>
                </a:path>
                <a:path w="1679575" h="222250">
                  <a:moveTo>
                    <a:pt x="1506092" y="0"/>
                  </a:moveTo>
                  <a:lnTo>
                    <a:pt x="1679447" y="0"/>
                  </a:lnTo>
                  <a:lnTo>
                    <a:pt x="1679447" y="36906"/>
                  </a:lnTo>
                  <a:lnTo>
                    <a:pt x="1614932" y="36906"/>
                  </a:lnTo>
                  <a:lnTo>
                    <a:pt x="1614932" y="218173"/>
                  </a:lnTo>
                  <a:lnTo>
                    <a:pt x="1570863" y="218173"/>
                  </a:lnTo>
                  <a:lnTo>
                    <a:pt x="1570863" y="36906"/>
                  </a:lnTo>
                  <a:lnTo>
                    <a:pt x="1506092" y="36906"/>
                  </a:lnTo>
                  <a:lnTo>
                    <a:pt x="1506092" y="0"/>
                  </a:lnTo>
                  <a:close/>
                </a:path>
                <a:path w="1679575" h="222250">
                  <a:moveTo>
                    <a:pt x="1320164" y="0"/>
                  </a:moveTo>
                  <a:lnTo>
                    <a:pt x="1493519" y="0"/>
                  </a:lnTo>
                  <a:lnTo>
                    <a:pt x="1493519" y="36906"/>
                  </a:lnTo>
                  <a:lnTo>
                    <a:pt x="1429003" y="36906"/>
                  </a:lnTo>
                  <a:lnTo>
                    <a:pt x="1429003" y="218173"/>
                  </a:lnTo>
                  <a:lnTo>
                    <a:pt x="1384935" y="218173"/>
                  </a:lnTo>
                  <a:lnTo>
                    <a:pt x="1384935" y="36906"/>
                  </a:lnTo>
                  <a:lnTo>
                    <a:pt x="1320164" y="36906"/>
                  </a:lnTo>
                  <a:lnTo>
                    <a:pt x="1320164" y="0"/>
                  </a:lnTo>
                  <a:close/>
                </a:path>
                <a:path w="1679575" h="222250">
                  <a:moveTo>
                    <a:pt x="1134237" y="0"/>
                  </a:moveTo>
                  <a:lnTo>
                    <a:pt x="1307591" y="0"/>
                  </a:lnTo>
                  <a:lnTo>
                    <a:pt x="1307591" y="36906"/>
                  </a:lnTo>
                  <a:lnTo>
                    <a:pt x="1243076" y="36906"/>
                  </a:lnTo>
                  <a:lnTo>
                    <a:pt x="1243076" y="218173"/>
                  </a:lnTo>
                  <a:lnTo>
                    <a:pt x="1199006" y="218173"/>
                  </a:lnTo>
                  <a:lnTo>
                    <a:pt x="1199006" y="36906"/>
                  </a:lnTo>
                  <a:lnTo>
                    <a:pt x="1134237" y="36906"/>
                  </a:lnTo>
                  <a:lnTo>
                    <a:pt x="1134237" y="0"/>
                  </a:lnTo>
                  <a:close/>
                </a:path>
                <a:path w="1679575" h="222250">
                  <a:moveTo>
                    <a:pt x="930528" y="0"/>
                  </a:moveTo>
                  <a:lnTo>
                    <a:pt x="974598" y="0"/>
                  </a:lnTo>
                  <a:lnTo>
                    <a:pt x="974598" y="85864"/>
                  </a:lnTo>
                  <a:lnTo>
                    <a:pt x="1060957" y="85864"/>
                  </a:lnTo>
                  <a:lnTo>
                    <a:pt x="1060957" y="0"/>
                  </a:lnTo>
                  <a:lnTo>
                    <a:pt x="1105027" y="0"/>
                  </a:lnTo>
                  <a:lnTo>
                    <a:pt x="1105027" y="218173"/>
                  </a:lnTo>
                  <a:lnTo>
                    <a:pt x="1060957" y="218173"/>
                  </a:lnTo>
                  <a:lnTo>
                    <a:pt x="1060957" y="122783"/>
                  </a:lnTo>
                  <a:lnTo>
                    <a:pt x="974598" y="122783"/>
                  </a:lnTo>
                  <a:lnTo>
                    <a:pt x="974598" y="218173"/>
                  </a:lnTo>
                  <a:lnTo>
                    <a:pt x="930528" y="218173"/>
                  </a:lnTo>
                  <a:lnTo>
                    <a:pt x="930528" y="0"/>
                  </a:lnTo>
                  <a:close/>
                </a:path>
              </a:pathLst>
            </a:custGeom>
            <a:ln w="10668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84698" y="5913450"/>
              <a:ext cx="154559" cy="22884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049011" y="5915062"/>
              <a:ext cx="270510" cy="222250"/>
            </a:xfrm>
            <a:custGeom>
              <a:avLst/>
              <a:gdLst/>
              <a:ahLst/>
              <a:cxnLst/>
              <a:rect l="l" t="t" r="r" b="b"/>
              <a:pathLst>
                <a:path w="270510" h="222250">
                  <a:moveTo>
                    <a:pt x="0" y="3721"/>
                  </a:moveTo>
                  <a:lnTo>
                    <a:pt x="41783" y="3721"/>
                  </a:lnTo>
                  <a:lnTo>
                    <a:pt x="41783" y="83934"/>
                  </a:lnTo>
                  <a:lnTo>
                    <a:pt x="52379" y="73583"/>
                  </a:lnTo>
                  <a:lnTo>
                    <a:pt x="63976" y="66189"/>
                  </a:lnTo>
                  <a:lnTo>
                    <a:pt x="76573" y="61752"/>
                  </a:lnTo>
                  <a:lnTo>
                    <a:pt x="90170" y="60274"/>
                  </a:lnTo>
                  <a:lnTo>
                    <a:pt x="97166" y="60609"/>
                  </a:lnTo>
                  <a:lnTo>
                    <a:pt x="133603" y="79324"/>
                  </a:lnTo>
                  <a:lnTo>
                    <a:pt x="137540" y="84874"/>
                  </a:lnTo>
                  <a:lnTo>
                    <a:pt x="143890" y="129184"/>
                  </a:lnTo>
                  <a:lnTo>
                    <a:pt x="143890" y="221894"/>
                  </a:lnTo>
                  <a:lnTo>
                    <a:pt x="101980" y="221894"/>
                  </a:lnTo>
                  <a:lnTo>
                    <a:pt x="101980" y="138404"/>
                  </a:lnTo>
                  <a:lnTo>
                    <a:pt x="101838" y="127115"/>
                  </a:lnTo>
                  <a:lnTo>
                    <a:pt x="91186" y="96215"/>
                  </a:lnTo>
                  <a:lnTo>
                    <a:pt x="87249" y="93586"/>
                  </a:lnTo>
                  <a:lnTo>
                    <a:pt x="82168" y="92265"/>
                  </a:lnTo>
                  <a:lnTo>
                    <a:pt x="76200" y="92265"/>
                  </a:lnTo>
                  <a:lnTo>
                    <a:pt x="69214" y="92265"/>
                  </a:lnTo>
                  <a:lnTo>
                    <a:pt x="62991" y="93954"/>
                  </a:lnTo>
                  <a:lnTo>
                    <a:pt x="57530" y="97332"/>
                  </a:lnTo>
                  <a:lnTo>
                    <a:pt x="52070" y="100698"/>
                  </a:lnTo>
                  <a:lnTo>
                    <a:pt x="41783" y="142722"/>
                  </a:lnTo>
                  <a:lnTo>
                    <a:pt x="41783" y="221894"/>
                  </a:lnTo>
                  <a:lnTo>
                    <a:pt x="0" y="221894"/>
                  </a:lnTo>
                  <a:lnTo>
                    <a:pt x="0" y="3721"/>
                  </a:lnTo>
                  <a:close/>
                </a:path>
                <a:path w="270510" h="222250">
                  <a:moveTo>
                    <a:pt x="202818" y="0"/>
                  </a:moveTo>
                  <a:lnTo>
                    <a:pt x="249682" y="0"/>
                  </a:lnTo>
                  <a:lnTo>
                    <a:pt x="270255" y="44500"/>
                  </a:lnTo>
                  <a:lnTo>
                    <a:pt x="243966" y="44500"/>
                  </a:lnTo>
                  <a:lnTo>
                    <a:pt x="202818" y="0"/>
                  </a:lnTo>
                  <a:close/>
                </a:path>
              </a:pathLst>
            </a:custGeom>
            <a:ln w="10668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243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HTTT</a:t>
            </a:r>
            <a:r>
              <a:rPr sz="3600" spc="-90" dirty="0"/>
              <a:t> </a:t>
            </a:r>
            <a:r>
              <a:rPr sz="3600" dirty="0"/>
              <a:t>(tiếp)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46304" y="1554225"/>
            <a:ext cx="8547100" cy="5113655"/>
            <a:chOff x="146304" y="1554225"/>
            <a:chExt cx="8547100" cy="5113655"/>
          </a:xfrm>
        </p:grpSpPr>
        <p:sp>
          <p:nvSpPr>
            <p:cNvPr id="5" name="object 5"/>
            <p:cNvSpPr/>
            <p:nvPr/>
          </p:nvSpPr>
          <p:spPr>
            <a:xfrm>
              <a:off x="146304" y="62102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5936" y="1560575"/>
              <a:ext cx="6151245" cy="879475"/>
            </a:xfrm>
            <a:custGeom>
              <a:avLst/>
              <a:gdLst/>
              <a:ahLst/>
              <a:cxnLst/>
              <a:rect l="l" t="t" r="r" b="b"/>
              <a:pathLst>
                <a:path w="6151245" h="879475">
                  <a:moveTo>
                    <a:pt x="6004306" y="0"/>
                  </a:moveTo>
                  <a:lnTo>
                    <a:pt x="0" y="0"/>
                  </a:lnTo>
                  <a:lnTo>
                    <a:pt x="0" y="879348"/>
                  </a:lnTo>
                  <a:lnTo>
                    <a:pt x="6004306" y="879348"/>
                  </a:lnTo>
                  <a:lnTo>
                    <a:pt x="6050613" y="871872"/>
                  </a:lnTo>
                  <a:lnTo>
                    <a:pt x="6090842" y="851058"/>
                  </a:lnTo>
                  <a:lnTo>
                    <a:pt x="6122574" y="819326"/>
                  </a:lnTo>
                  <a:lnTo>
                    <a:pt x="6143388" y="779097"/>
                  </a:lnTo>
                  <a:lnTo>
                    <a:pt x="6150864" y="732789"/>
                  </a:lnTo>
                  <a:lnTo>
                    <a:pt x="6150864" y="146558"/>
                  </a:lnTo>
                  <a:lnTo>
                    <a:pt x="6143388" y="100250"/>
                  </a:lnTo>
                  <a:lnTo>
                    <a:pt x="6122574" y="60021"/>
                  </a:lnTo>
                  <a:lnTo>
                    <a:pt x="6090842" y="28289"/>
                  </a:lnTo>
                  <a:lnTo>
                    <a:pt x="6050613" y="7475"/>
                  </a:lnTo>
                  <a:lnTo>
                    <a:pt x="6004306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5936" y="1560575"/>
              <a:ext cx="6151245" cy="879475"/>
            </a:xfrm>
            <a:custGeom>
              <a:avLst/>
              <a:gdLst/>
              <a:ahLst/>
              <a:cxnLst/>
              <a:rect l="l" t="t" r="r" b="b"/>
              <a:pathLst>
                <a:path w="6151245" h="879475">
                  <a:moveTo>
                    <a:pt x="6150864" y="146558"/>
                  </a:moveTo>
                  <a:lnTo>
                    <a:pt x="6150864" y="732789"/>
                  </a:lnTo>
                  <a:lnTo>
                    <a:pt x="6143388" y="779097"/>
                  </a:lnTo>
                  <a:lnTo>
                    <a:pt x="6122574" y="819326"/>
                  </a:lnTo>
                  <a:lnTo>
                    <a:pt x="6090842" y="851058"/>
                  </a:lnTo>
                  <a:lnTo>
                    <a:pt x="6050613" y="871872"/>
                  </a:lnTo>
                  <a:lnTo>
                    <a:pt x="6004306" y="879348"/>
                  </a:lnTo>
                  <a:lnTo>
                    <a:pt x="0" y="879348"/>
                  </a:lnTo>
                  <a:lnTo>
                    <a:pt x="0" y="0"/>
                  </a:lnTo>
                  <a:lnTo>
                    <a:pt x="6004306" y="0"/>
                  </a:lnTo>
                  <a:lnTo>
                    <a:pt x="6050613" y="7475"/>
                  </a:lnTo>
                  <a:lnTo>
                    <a:pt x="6090842" y="28289"/>
                  </a:lnTo>
                  <a:lnTo>
                    <a:pt x="6122574" y="60021"/>
                  </a:lnTo>
                  <a:lnTo>
                    <a:pt x="6143388" y="100250"/>
                  </a:lnTo>
                  <a:lnTo>
                    <a:pt x="6150864" y="146558"/>
                  </a:lnTo>
                  <a:close/>
                </a:path>
              </a:pathLst>
            </a:custGeom>
            <a:ln w="12192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70758" y="1497024"/>
            <a:ext cx="544068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thập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và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nhập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dữ liệu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thô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chưa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qua </a:t>
            </a:r>
            <a:r>
              <a:rPr sz="1600" spc="-10" dirty="0">
                <a:latin typeface="Arial"/>
                <a:cs typeface="Arial"/>
              </a:rPr>
              <a:t>xử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lý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vào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hệ thống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Nhập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dữ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liệu: thủ công,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bán</a:t>
            </a:r>
            <a:r>
              <a:rPr sz="1600" spc="-5" dirty="0">
                <a:latin typeface="Arial"/>
                <a:cs typeface="Arial"/>
              </a:rPr>
              <a:t> thủ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công,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tự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động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hóa</a:t>
            </a:r>
            <a:endParaRPr sz="1600">
              <a:latin typeface="Arial"/>
              <a:cs typeface="Arial"/>
            </a:endParaRPr>
          </a:p>
          <a:p>
            <a:pPr marL="184785" marR="221615" indent="-172720">
              <a:lnSpc>
                <a:spcPts val="1660"/>
              </a:lnSpc>
              <a:spcBef>
                <a:spcPts val="28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Tính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chính xác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của dữ liệu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đầu vào</a:t>
            </a:r>
            <a:r>
              <a:rPr sz="1600" dirty="0">
                <a:latin typeface="Arial"/>
                <a:cs typeface="Arial"/>
              </a:rPr>
              <a:t> là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yếu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tố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quan</a:t>
            </a:r>
            <a:r>
              <a:rPr sz="1600" spc="-5" dirty="0">
                <a:latin typeface="Arial"/>
                <a:cs typeface="Arial"/>
              </a:rPr>
              <a:t> trọng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nhất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để đảm </a:t>
            </a:r>
            <a:r>
              <a:rPr sz="1600" spc="-10" dirty="0">
                <a:latin typeface="Arial"/>
                <a:cs typeface="Arial"/>
              </a:rPr>
              <a:t>bảo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đầu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 như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mong muốn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8050" y="1444497"/>
            <a:ext cx="1634489" cy="1113155"/>
            <a:chOff x="908050" y="1444497"/>
            <a:chExt cx="1634489" cy="1113155"/>
          </a:xfrm>
        </p:grpSpPr>
        <p:sp>
          <p:nvSpPr>
            <p:cNvPr id="10" name="object 10"/>
            <p:cNvSpPr/>
            <p:nvPr/>
          </p:nvSpPr>
          <p:spPr>
            <a:xfrm>
              <a:off x="914400" y="1450847"/>
              <a:ext cx="1621790" cy="1100455"/>
            </a:xfrm>
            <a:custGeom>
              <a:avLst/>
              <a:gdLst/>
              <a:ahLst/>
              <a:cxnLst/>
              <a:rect l="l" t="t" r="r" b="b"/>
              <a:pathLst>
                <a:path w="1621789" h="1100455">
                  <a:moveTo>
                    <a:pt x="1438148" y="0"/>
                  </a:moveTo>
                  <a:lnTo>
                    <a:pt x="183387" y="0"/>
                  </a:lnTo>
                  <a:lnTo>
                    <a:pt x="134636" y="6555"/>
                  </a:lnTo>
                  <a:lnTo>
                    <a:pt x="90828" y="25051"/>
                  </a:lnTo>
                  <a:lnTo>
                    <a:pt x="53713" y="53736"/>
                  </a:lnTo>
                  <a:lnTo>
                    <a:pt x="25037" y="90856"/>
                  </a:lnTo>
                  <a:lnTo>
                    <a:pt x="6550" y="134658"/>
                  </a:lnTo>
                  <a:lnTo>
                    <a:pt x="0" y="183387"/>
                  </a:lnTo>
                  <a:lnTo>
                    <a:pt x="0" y="916939"/>
                  </a:lnTo>
                  <a:lnTo>
                    <a:pt x="6550" y="965669"/>
                  </a:lnTo>
                  <a:lnTo>
                    <a:pt x="25037" y="1009471"/>
                  </a:lnTo>
                  <a:lnTo>
                    <a:pt x="53713" y="1046591"/>
                  </a:lnTo>
                  <a:lnTo>
                    <a:pt x="90828" y="1075276"/>
                  </a:lnTo>
                  <a:lnTo>
                    <a:pt x="134636" y="1093772"/>
                  </a:lnTo>
                  <a:lnTo>
                    <a:pt x="183387" y="1100327"/>
                  </a:lnTo>
                  <a:lnTo>
                    <a:pt x="1438148" y="1100327"/>
                  </a:lnTo>
                  <a:lnTo>
                    <a:pt x="1486877" y="1093772"/>
                  </a:lnTo>
                  <a:lnTo>
                    <a:pt x="1530679" y="1075276"/>
                  </a:lnTo>
                  <a:lnTo>
                    <a:pt x="1567799" y="1046591"/>
                  </a:lnTo>
                  <a:lnTo>
                    <a:pt x="1596484" y="1009471"/>
                  </a:lnTo>
                  <a:lnTo>
                    <a:pt x="1614980" y="965669"/>
                  </a:lnTo>
                  <a:lnTo>
                    <a:pt x="1621536" y="916939"/>
                  </a:lnTo>
                  <a:lnTo>
                    <a:pt x="1621536" y="183387"/>
                  </a:lnTo>
                  <a:lnTo>
                    <a:pt x="1614980" y="134658"/>
                  </a:lnTo>
                  <a:lnTo>
                    <a:pt x="1596484" y="90856"/>
                  </a:lnTo>
                  <a:lnTo>
                    <a:pt x="1567799" y="53736"/>
                  </a:lnTo>
                  <a:lnTo>
                    <a:pt x="1530679" y="25051"/>
                  </a:lnTo>
                  <a:lnTo>
                    <a:pt x="1486877" y="6555"/>
                  </a:lnTo>
                  <a:lnTo>
                    <a:pt x="143814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400" y="1450847"/>
              <a:ext cx="1621790" cy="1100455"/>
            </a:xfrm>
            <a:custGeom>
              <a:avLst/>
              <a:gdLst/>
              <a:ahLst/>
              <a:cxnLst/>
              <a:rect l="l" t="t" r="r" b="b"/>
              <a:pathLst>
                <a:path w="1621789" h="1100455">
                  <a:moveTo>
                    <a:pt x="0" y="183387"/>
                  </a:moveTo>
                  <a:lnTo>
                    <a:pt x="6550" y="134658"/>
                  </a:lnTo>
                  <a:lnTo>
                    <a:pt x="25037" y="90856"/>
                  </a:lnTo>
                  <a:lnTo>
                    <a:pt x="53713" y="53736"/>
                  </a:lnTo>
                  <a:lnTo>
                    <a:pt x="90828" y="25051"/>
                  </a:lnTo>
                  <a:lnTo>
                    <a:pt x="134636" y="6555"/>
                  </a:lnTo>
                  <a:lnTo>
                    <a:pt x="183387" y="0"/>
                  </a:lnTo>
                  <a:lnTo>
                    <a:pt x="1438148" y="0"/>
                  </a:lnTo>
                  <a:lnTo>
                    <a:pt x="1486877" y="6555"/>
                  </a:lnTo>
                  <a:lnTo>
                    <a:pt x="1530679" y="25051"/>
                  </a:lnTo>
                  <a:lnTo>
                    <a:pt x="1567799" y="53736"/>
                  </a:lnTo>
                  <a:lnTo>
                    <a:pt x="1596484" y="90856"/>
                  </a:lnTo>
                  <a:lnTo>
                    <a:pt x="1614980" y="134658"/>
                  </a:lnTo>
                  <a:lnTo>
                    <a:pt x="1621536" y="183387"/>
                  </a:lnTo>
                  <a:lnTo>
                    <a:pt x="1621536" y="916939"/>
                  </a:lnTo>
                  <a:lnTo>
                    <a:pt x="1614980" y="965669"/>
                  </a:lnTo>
                  <a:lnTo>
                    <a:pt x="1596484" y="1009471"/>
                  </a:lnTo>
                  <a:lnTo>
                    <a:pt x="1567799" y="1046591"/>
                  </a:lnTo>
                  <a:lnTo>
                    <a:pt x="1530679" y="1075276"/>
                  </a:lnTo>
                  <a:lnTo>
                    <a:pt x="1486877" y="1093772"/>
                  </a:lnTo>
                  <a:lnTo>
                    <a:pt x="1438148" y="1100327"/>
                  </a:lnTo>
                  <a:lnTo>
                    <a:pt x="183387" y="1100327"/>
                  </a:lnTo>
                  <a:lnTo>
                    <a:pt x="134636" y="1093772"/>
                  </a:lnTo>
                  <a:lnTo>
                    <a:pt x="90828" y="1075276"/>
                  </a:lnTo>
                  <a:lnTo>
                    <a:pt x="53713" y="1046591"/>
                  </a:lnTo>
                  <a:lnTo>
                    <a:pt x="25037" y="1009471"/>
                  </a:lnTo>
                  <a:lnTo>
                    <a:pt x="6550" y="965669"/>
                  </a:lnTo>
                  <a:lnTo>
                    <a:pt x="0" y="916939"/>
                  </a:lnTo>
                  <a:lnTo>
                    <a:pt x="0" y="1833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45235" y="1777110"/>
            <a:ext cx="116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Đầu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29585" y="2709417"/>
            <a:ext cx="6163945" cy="894080"/>
            <a:chOff x="2529585" y="2709417"/>
            <a:chExt cx="6163945" cy="894080"/>
          </a:xfrm>
        </p:grpSpPr>
        <p:sp>
          <p:nvSpPr>
            <p:cNvPr id="14" name="object 14"/>
            <p:cNvSpPr/>
            <p:nvPr/>
          </p:nvSpPr>
          <p:spPr>
            <a:xfrm>
              <a:off x="2535935" y="2715767"/>
              <a:ext cx="6151245" cy="881380"/>
            </a:xfrm>
            <a:custGeom>
              <a:avLst/>
              <a:gdLst/>
              <a:ahLst/>
              <a:cxnLst/>
              <a:rect l="l" t="t" r="r" b="b"/>
              <a:pathLst>
                <a:path w="6151245" h="881379">
                  <a:moveTo>
                    <a:pt x="6004052" y="0"/>
                  </a:moveTo>
                  <a:lnTo>
                    <a:pt x="0" y="0"/>
                  </a:lnTo>
                  <a:lnTo>
                    <a:pt x="0" y="880872"/>
                  </a:lnTo>
                  <a:lnTo>
                    <a:pt x="6004052" y="880872"/>
                  </a:lnTo>
                  <a:lnTo>
                    <a:pt x="6050434" y="873382"/>
                  </a:lnTo>
                  <a:lnTo>
                    <a:pt x="6090733" y="852529"/>
                  </a:lnTo>
                  <a:lnTo>
                    <a:pt x="6122521" y="820741"/>
                  </a:lnTo>
                  <a:lnTo>
                    <a:pt x="6143374" y="780442"/>
                  </a:lnTo>
                  <a:lnTo>
                    <a:pt x="6150864" y="734060"/>
                  </a:lnTo>
                  <a:lnTo>
                    <a:pt x="6150864" y="146812"/>
                  </a:lnTo>
                  <a:lnTo>
                    <a:pt x="6143374" y="100429"/>
                  </a:lnTo>
                  <a:lnTo>
                    <a:pt x="6122521" y="60130"/>
                  </a:lnTo>
                  <a:lnTo>
                    <a:pt x="6090733" y="28342"/>
                  </a:lnTo>
                  <a:lnTo>
                    <a:pt x="6050434" y="7489"/>
                  </a:lnTo>
                  <a:lnTo>
                    <a:pt x="6004052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5935" y="2715767"/>
              <a:ext cx="6151245" cy="881380"/>
            </a:xfrm>
            <a:custGeom>
              <a:avLst/>
              <a:gdLst/>
              <a:ahLst/>
              <a:cxnLst/>
              <a:rect l="l" t="t" r="r" b="b"/>
              <a:pathLst>
                <a:path w="6151245" h="881379">
                  <a:moveTo>
                    <a:pt x="6150864" y="146812"/>
                  </a:moveTo>
                  <a:lnTo>
                    <a:pt x="6150864" y="734060"/>
                  </a:lnTo>
                  <a:lnTo>
                    <a:pt x="6143374" y="780442"/>
                  </a:lnTo>
                  <a:lnTo>
                    <a:pt x="6122521" y="820741"/>
                  </a:lnTo>
                  <a:lnTo>
                    <a:pt x="6090733" y="852529"/>
                  </a:lnTo>
                  <a:lnTo>
                    <a:pt x="6050434" y="873382"/>
                  </a:lnTo>
                  <a:lnTo>
                    <a:pt x="6004052" y="880872"/>
                  </a:lnTo>
                  <a:lnTo>
                    <a:pt x="0" y="880872"/>
                  </a:lnTo>
                  <a:lnTo>
                    <a:pt x="0" y="0"/>
                  </a:lnTo>
                  <a:lnTo>
                    <a:pt x="6004052" y="0"/>
                  </a:lnTo>
                  <a:lnTo>
                    <a:pt x="6050434" y="7489"/>
                  </a:lnTo>
                  <a:lnTo>
                    <a:pt x="6090733" y="28342"/>
                  </a:lnTo>
                  <a:lnTo>
                    <a:pt x="6122521" y="60130"/>
                  </a:lnTo>
                  <a:lnTo>
                    <a:pt x="6143374" y="100429"/>
                  </a:lnTo>
                  <a:lnTo>
                    <a:pt x="6150864" y="146812"/>
                  </a:lnTo>
                  <a:close/>
                </a:path>
              </a:pathLst>
            </a:custGeom>
            <a:ln w="12192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70758" y="2758567"/>
            <a:ext cx="5464810" cy="75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Chuyển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đổi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dữ liệu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đầu vào thành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thông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tin </a:t>
            </a:r>
            <a:r>
              <a:rPr sz="1600" spc="-5" dirty="0">
                <a:latin typeface="Arial"/>
                <a:cs typeface="Arial"/>
              </a:rPr>
              <a:t>đầu ra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hữu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ích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Gồm: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tính toán,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 sánh, lọc,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tổng </a:t>
            </a:r>
            <a:r>
              <a:rPr sz="1600" spc="-10" dirty="0">
                <a:latin typeface="Arial"/>
                <a:cs typeface="Arial"/>
              </a:rPr>
              <a:t>hợp,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Thực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hiện thủ công </a:t>
            </a:r>
            <a:r>
              <a:rPr sz="1600" spc="-10" dirty="0">
                <a:latin typeface="Arial"/>
                <a:cs typeface="Arial"/>
              </a:rPr>
              <a:t>hoặc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nhờ</a:t>
            </a:r>
            <a:r>
              <a:rPr sz="1600" spc="-5" dirty="0">
                <a:latin typeface="Arial"/>
                <a:cs typeface="Arial"/>
              </a:rPr>
              <a:t> trợ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giúp của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máy tính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8050" y="2599689"/>
            <a:ext cx="1634489" cy="1113155"/>
            <a:chOff x="908050" y="2599689"/>
            <a:chExt cx="1634489" cy="1113155"/>
          </a:xfrm>
        </p:grpSpPr>
        <p:sp>
          <p:nvSpPr>
            <p:cNvPr id="18" name="object 18"/>
            <p:cNvSpPr/>
            <p:nvPr/>
          </p:nvSpPr>
          <p:spPr>
            <a:xfrm>
              <a:off x="914400" y="2606039"/>
              <a:ext cx="1621790" cy="1100455"/>
            </a:xfrm>
            <a:custGeom>
              <a:avLst/>
              <a:gdLst/>
              <a:ahLst/>
              <a:cxnLst/>
              <a:rect l="l" t="t" r="r" b="b"/>
              <a:pathLst>
                <a:path w="1621789" h="1100454">
                  <a:moveTo>
                    <a:pt x="1438148" y="0"/>
                  </a:moveTo>
                  <a:lnTo>
                    <a:pt x="183387" y="0"/>
                  </a:lnTo>
                  <a:lnTo>
                    <a:pt x="134636" y="6555"/>
                  </a:lnTo>
                  <a:lnTo>
                    <a:pt x="90828" y="25051"/>
                  </a:lnTo>
                  <a:lnTo>
                    <a:pt x="53713" y="53736"/>
                  </a:lnTo>
                  <a:lnTo>
                    <a:pt x="25037" y="90856"/>
                  </a:lnTo>
                  <a:lnTo>
                    <a:pt x="6550" y="134658"/>
                  </a:lnTo>
                  <a:lnTo>
                    <a:pt x="0" y="183387"/>
                  </a:lnTo>
                  <a:lnTo>
                    <a:pt x="0" y="916939"/>
                  </a:lnTo>
                  <a:lnTo>
                    <a:pt x="6550" y="965669"/>
                  </a:lnTo>
                  <a:lnTo>
                    <a:pt x="25037" y="1009471"/>
                  </a:lnTo>
                  <a:lnTo>
                    <a:pt x="53713" y="1046591"/>
                  </a:lnTo>
                  <a:lnTo>
                    <a:pt x="90828" y="1075276"/>
                  </a:lnTo>
                  <a:lnTo>
                    <a:pt x="134636" y="1093772"/>
                  </a:lnTo>
                  <a:lnTo>
                    <a:pt x="183387" y="1100328"/>
                  </a:lnTo>
                  <a:lnTo>
                    <a:pt x="1438148" y="1100328"/>
                  </a:lnTo>
                  <a:lnTo>
                    <a:pt x="1486877" y="1093772"/>
                  </a:lnTo>
                  <a:lnTo>
                    <a:pt x="1530679" y="1075276"/>
                  </a:lnTo>
                  <a:lnTo>
                    <a:pt x="1567799" y="1046591"/>
                  </a:lnTo>
                  <a:lnTo>
                    <a:pt x="1596484" y="1009471"/>
                  </a:lnTo>
                  <a:lnTo>
                    <a:pt x="1614980" y="965669"/>
                  </a:lnTo>
                  <a:lnTo>
                    <a:pt x="1621536" y="916939"/>
                  </a:lnTo>
                  <a:lnTo>
                    <a:pt x="1621536" y="183387"/>
                  </a:lnTo>
                  <a:lnTo>
                    <a:pt x="1614980" y="134658"/>
                  </a:lnTo>
                  <a:lnTo>
                    <a:pt x="1596484" y="90856"/>
                  </a:lnTo>
                  <a:lnTo>
                    <a:pt x="1567799" y="53736"/>
                  </a:lnTo>
                  <a:lnTo>
                    <a:pt x="1530679" y="25051"/>
                  </a:lnTo>
                  <a:lnTo>
                    <a:pt x="1486877" y="6555"/>
                  </a:lnTo>
                  <a:lnTo>
                    <a:pt x="143814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400" y="2606039"/>
              <a:ext cx="1621790" cy="1100455"/>
            </a:xfrm>
            <a:custGeom>
              <a:avLst/>
              <a:gdLst/>
              <a:ahLst/>
              <a:cxnLst/>
              <a:rect l="l" t="t" r="r" b="b"/>
              <a:pathLst>
                <a:path w="1621789" h="1100454">
                  <a:moveTo>
                    <a:pt x="0" y="183387"/>
                  </a:moveTo>
                  <a:lnTo>
                    <a:pt x="6550" y="134658"/>
                  </a:lnTo>
                  <a:lnTo>
                    <a:pt x="25037" y="90856"/>
                  </a:lnTo>
                  <a:lnTo>
                    <a:pt x="53713" y="53736"/>
                  </a:lnTo>
                  <a:lnTo>
                    <a:pt x="90828" y="25051"/>
                  </a:lnTo>
                  <a:lnTo>
                    <a:pt x="134636" y="6555"/>
                  </a:lnTo>
                  <a:lnTo>
                    <a:pt x="183387" y="0"/>
                  </a:lnTo>
                  <a:lnTo>
                    <a:pt x="1438148" y="0"/>
                  </a:lnTo>
                  <a:lnTo>
                    <a:pt x="1486877" y="6555"/>
                  </a:lnTo>
                  <a:lnTo>
                    <a:pt x="1530679" y="25051"/>
                  </a:lnTo>
                  <a:lnTo>
                    <a:pt x="1567799" y="53736"/>
                  </a:lnTo>
                  <a:lnTo>
                    <a:pt x="1596484" y="90856"/>
                  </a:lnTo>
                  <a:lnTo>
                    <a:pt x="1614980" y="134658"/>
                  </a:lnTo>
                  <a:lnTo>
                    <a:pt x="1621536" y="183387"/>
                  </a:lnTo>
                  <a:lnTo>
                    <a:pt x="1621536" y="916939"/>
                  </a:lnTo>
                  <a:lnTo>
                    <a:pt x="1614980" y="965669"/>
                  </a:lnTo>
                  <a:lnTo>
                    <a:pt x="1596484" y="1009471"/>
                  </a:lnTo>
                  <a:lnTo>
                    <a:pt x="1567799" y="1046591"/>
                  </a:lnTo>
                  <a:lnTo>
                    <a:pt x="1530679" y="1075276"/>
                  </a:lnTo>
                  <a:lnTo>
                    <a:pt x="1486877" y="1093772"/>
                  </a:lnTo>
                  <a:lnTo>
                    <a:pt x="1438148" y="1100328"/>
                  </a:lnTo>
                  <a:lnTo>
                    <a:pt x="183387" y="1100328"/>
                  </a:lnTo>
                  <a:lnTo>
                    <a:pt x="134636" y="1093772"/>
                  </a:lnTo>
                  <a:lnTo>
                    <a:pt x="90828" y="1075276"/>
                  </a:lnTo>
                  <a:lnTo>
                    <a:pt x="53713" y="1046591"/>
                  </a:lnTo>
                  <a:lnTo>
                    <a:pt x="25037" y="1009471"/>
                  </a:lnTo>
                  <a:lnTo>
                    <a:pt x="6550" y="965669"/>
                  </a:lnTo>
                  <a:lnTo>
                    <a:pt x="0" y="916939"/>
                  </a:lnTo>
                  <a:lnTo>
                    <a:pt x="0" y="183387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57122" y="2933191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Xử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lý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29585" y="3864609"/>
            <a:ext cx="6163945" cy="894080"/>
            <a:chOff x="2529585" y="3864609"/>
            <a:chExt cx="6163945" cy="894080"/>
          </a:xfrm>
        </p:grpSpPr>
        <p:sp>
          <p:nvSpPr>
            <p:cNvPr id="22" name="object 22"/>
            <p:cNvSpPr/>
            <p:nvPr/>
          </p:nvSpPr>
          <p:spPr>
            <a:xfrm>
              <a:off x="2535935" y="3870959"/>
              <a:ext cx="6151245" cy="881380"/>
            </a:xfrm>
            <a:custGeom>
              <a:avLst/>
              <a:gdLst/>
              <a:ahLst/>
              <a:cxnLst/>
              <a:rect l="l" t="t" r="r" b="b"/>
              <a:pathLst>
                <a:path w="6151245" h="881379">
                  <a:moveTo>
                    <a:pt x="6004052" y="0"/>
                  </a:moveTo>
                  <a:lnTo>
                    <a:pt x="0" y="0"/>
                  </a:lnTo>
                  <a:lnTo>
                    <a:pt x="0" y="880871"/>
                  </a:lnTo>
                  <a:lnTo>
                    <a:pt x="6004052" y="880871"/>
                  </a:lnTo>
                  <a:lnTo>
                    <a:pt x="6050434" y="873382"/>
                  </a:lnTo>
                  <a:lnTo>
                    <a:pt x="6090733" y="852529"/>
                  </a:lnTo>
                  <a:lnTo>
                    <a:pt x="6122521" y="820741"/>
                  </a:lnTo>
                  <a:lnTo>
                    <a:pt x="6143374" y="780442"/>
                  </a:lnTo>
                  <a:lnTo>
                    <a:pt x="6150864" y="734059"/>
                  </a:lnTo>
                  <a:lnTo>
                    <a:pt x="6150864" y="146812"/>
                  </a:lnTo>
                  <a:lnTo>
                    <a:pt x="6143374" y="100429"/>
                  </a:lnTo>
                  <a:lnTo>
                    <a:pt x="6122521" y="60130"/>
                  </a:lnTo>
                  <a:lnTo>
                    <a:pt x="6090733" y="28342"/>
                  </a:lnTo>
                  <a:lnTo>
                    <a:pt x="6050434" y="7489"/>
                  </a:lnTo>
                  <a:lnTo>
                    <a:pt x="6004052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5935" y="3870959"/>
              <a:ext cx="6151245" cy="881380"/>
            </a:xfrm>
            <a:custGeom>
              <a:avLst/>
              <a:gdLst/>
              <a:ahLst/>
              <a:cxnLst/>
              <a:rect l="l" t="t" r="r" b="b"/>
              <a:pathLst>
                <a:path w="6151245" h="881379">
                  <a:moveTo>
                    <a:pt x="6150864" y="146812"/>
                  </a:moveTo>
                  <a:lnTo>
                    <a:pt x="6150864" y="734059"/>
                  </a:lnTo>
                  <a:lnTo>
                    <a:pt x="6143374" y="780442"/>
                  </a:lnTo>
                  <a:lnTo>
                    <a:pt x="6122521" y="820741"/>
                  </a:lnTo>
                  <a:lnTo>
                    <a:pt x="6090733" y="852529"/>
                  </a:lnTo>
                  <a:lnTo>
                    <a:pt x="6050434" y="873382"/>
                  </a:lnTo>
                  <a:lnTo>
                    <a:pt x="6004052" y="880871"/>
                  </a:lnTo>
                  <a:lnTo>
                    <a:pt x="0" y="880871"/>
                  </a:lnTo>
                  <a:lnTo>
                    <a:pt x="0" y="0"/>
                  </a:lnTo>
                  <a:lnTo>
                    <a:pt x="6004052" y="0"/>
                  </a:lnTo>
                  <a:lnTo>
                    <a:pt x="6050434" y="7489"/>
                  </a:lnTo>
                  <a:lnTo>
                    <a:pt x="6090733" y="28342"/>
                  </a:lnTo>
                  <a:lnTo>
                    <a:pt x="6122521" y="60130"/>
                  </a:lnTo>
                  <a:lnTo>
                    <a:pt x="6143374" y="100429"/>
                  </a:lnTo>
                  <a:lnTo>
                    <a:pt x="6150864" y="146812"/>
                  </a:lnTo>
                  <a:close/>
                </a:path>
              </a:pathLst>
            </a:custGeom>
            <a:ln w="12192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70758" y="3914394"/>
            <a:ext cx="4700270" cy="75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Các</a:t>
            </a:r>
            <a:r>
              <a:rPr sz="1600" spc="-5" dirty="0">
                <a:latin typeface="Arial"/>
                <a:cs typeface="Arial"/>
              </a:rPr>
              <a:t> tài liệu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10" dirty="0">
                <a:latin typeface="Arial"/>
                <a:cs typeface="Arial"/>
              </a:rPr>
              <a:t> báo </a:t>
            </a:r>
            <a:r>
              <a:rPr sz="1600" spc="-5" dirty="0">
                <a:latin typeface="Arial"/>
                <a:cs typeface="Arial"/>
              </a:rPr>
              <a:t>cáo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Đầu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 của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này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có thể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đầu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vào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của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khác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Các thiết bị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đầu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ra: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máy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in, màn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hình,…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08050" y="3754882"/>
            <a:ext cx="1634489" cy="1113155"/>
            <a:chOff x="908050" y="3754882"/>
            <a:chExt cx="1634489" cy="1113155"/>
          </a:xfrm>
        </p:grpSpPr>
        <p:sp>
          <p:nvSpPr>
            <p:cNvPr id="26" name="object 26"/>
            <p:cNvSpPr/>
            <p:nvPr/>
          </p:nvSpPr>
          <p:spPr>
            <a:xfrm>
              <a:off x="914400" y="3761232"/>
              <a:ext cx="1621790" cy="1100455"/>
            </a:xfrm>
            <a:custGeom>
              <a:avLst/>
              <a:gdLst/>
              <a:ahLst/>
              <a:cxnLst/>
              <a:rect l="l" t="t" r="r" b="b"/>
              <a:pathLst>
                <a:path w="1621789" h="1100454">
                  <a:moveTo>
                    <a:pt x="1438148" y="0"/>
                  </a:moveTo>
                  <a:lnTo>
                    <a:pt x="183387" y="0"/>
                  </a:lnTo>
                  <a:lnTo>
                    <a:pt x="134636" y="6555"/>
                  </a:lnTo>
                  <a:lnTo>
                    <a:pt x="90828" y="25051"/>
                  </a:lnTo>
                  <a:lnTo>
                    <a:pt x="53713" y="53736"/>
                  </a:lnTo>
                  <a:lnTo>
                    <a:pt x="25037" y="90856"/>
                  </a:lnTo>
                  <a:lnTo>
                    <a:pt x="6550" y="134658"/>
                  </a:lnTo>
                  <a:lnTo>
                    <a:pt x="0" y="183388"/>
                  </a:lnTo>
                  <a:lnTo>
                    <a:pt x="0" y="916940"/>
                  </a:lnTo>
                  <a:lnTo>
                    <a:pt x="6550" y="965669"/>
                  </a:lnTo>
                  <a:lnTo>
                    <a:pt x="25037" y="1009471"/>
                  </a:lnTo>
                  <a:lnTo>
                    <a:pt x="53713" y="1046591"/>
                  </a:lnTo>
                  <a:lnTo>
                    <a:pt x="90828" y="1075276"/>
                  </a:lnTo>
                  <a:lnTo>
                    <a:pt x="134636" y="1093772"/>
                  </a:lnTo>
                  <a:lnTo>
                    <a:pt x="183387" y="1100328"/>
                  </a:lnTo>
                  <a:lnTo>
                    <a:pt x="1438148" y="1100328"/>
                  </a:lnTo>
                  <a:lnTo>
                    <a:pt x="1486877" y="1093772"/>
                  </a:lnTo>
                  <a:lnTo>
                    <a:pt x="1530679" y="1075276"/>
                  </a:lnTo>
                  <a:lnTo>
                    <a:pt x="1567799" y="1046591"/>
                  </a:lnTo>
                  <a:lnTo>
                    <a:pt x="1596484" y="1009471"/>
                  </a:lnTo>
                  <a:lnTo>
                    <a:pt x="1614980" y="965669"/>
                  </a:lnTo>
                  <a:lnTo>
                    <a:pt x="1621536" y="916940"/>
                  </a:lnTo>
                  <a:lnTo>
                    <a:pt x="1621536" y="183388"/>
                  </a:lnTo>
                  <a:lnTo>
                    <a:pt x="1614980" y="134658"/>
                  </a:lnTo>
                  <a:lnTo>
                    <a:pt x="1596484" y="90856"/>
                  </a:lnTo>
                  <a:lnTo>
                    <a:pt x="1567799" y="53736"/>
                  </a:lnTo>
                  <a:lnTo>
                    <a:pt x="1530679" y="25051"/>
                  </a:lnTo>
                  <a:lnTo>
                    <a:pt x="1486877" y="6555"/>
                  </a:lnTo>
                  <a:lnTo>
                    <a:pt x="143814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4400" y="3761232"/>
              <a:ext cx="1621790" cy="1100455"/>
            </a:xfrm>
            <a:custGeom>
              <a:avLst/>
              <a:gdLst/>
              <a:ahLst/>
              <a:cxnLst/>
              <a:rect l="l" t="t" r="r" b="b"/>
              <a:pathLst>
                <a:path w="1621789" h="1100454">
                  <a:moveTo>
                    <a:pt x="0" y="183388"/>
                  </a:moveTo>
                  <a:lnTo>
                    <a:pt x="6550" y="134658"/>
                  </a:lnTo>
                  <a:lnTo>
                    <a:pt x="25037" y="90856"/>
                  </a:lnTo>
                  <a:lnTo>
                    <a:pt x="53713" y="53736"/>
                  </a:lnTo>
                  <a:lnTo>
                    <a:pt x="90828" y="25051"/>
                  </a:lnTo>
                  <a:lnTo>
                    <a:pt x="134636" y="6555"/>
                  </a:lnTo>
                  <a:lnTo>
                    <a:pt x="183387" y="0"/>
                  </a:lnTo>
                  <a:lnTo>
                    <a:pt x="1438148" y="0"/>
                  </a:lnTo>
                  <a:lnTo>
                    <a:pt x="1486877" y="6555"/>
                  </a:lnTo>
                  <a:lnTo>
                    <a:pt x="1530679" y="25051"/>
                  </a:lnTo>
                  <a:lnTo>
                    <a:pt x="1567799" y="53736"/>
                  </a:lnTo>
                  <a:lnTo>
                    <a:pt x="1596484" y="90856"/>
                  </a:lnTo>
                  <a:lnTo>
                    <a:pt x="1614980" y="134658"/>
                  </a:lnTo>
                  <a:lnTo>
                    <a:pt x="1621536" y="183388"/>
                  </a:lnTo>
                  <a:lnTo>
                    <a:pt x="1621536" y="916940"/>
                  </a:lnTo>
                  <a:lnTo>
                    <a:pt x="1614980" y="965669"/>
                  </a:lnTo>
                  <a:lnTo>
                    <a:pt x="1596484" y="1009471"/>
                  </a:lnTo>
                  <a:lnTo>
                    <a:pt x="1567799" y="1046591"/>
                  </a:lnTo>
                  <a:lnTo>
                    <a:pt x="1530679" y="1075276"/>
                  </a:lnTo>
                  <a:lnTo>
                    <a:pt x="1486877" y="1093772"/>
                  </a:lnTo>
                  <a:lnTo>
                    <a:pt x="1438148" y="1100328"/>
                  </a:lnTo>
                  <a:lnTo>
                    <a:pt x="183387" y="1100328"/>
                  </a:lnTo>
                  <a:lnTo>
                    <a:pt x="134636" y="1093772"/>
                  </a:lnTo>
                  <a:lnTo>
                    <a:pt x="90828" y="1075276"/>
                  </a:lnTo>
                  <a:lnTo>
                    <a:pt x="53713" y="1046591"/>
                  </a:lnTo>
                  <a:lnTo>
                    <a:pt x="25037" y="1009471"/>
                  </a:lnTo>
                  <a:lnTo>
                    <a:pt x="6550" y="965669"/>
                  </a:lnTo>
                  <a:lnTo>
                    <a:pt x="0" y="916940"/>
                  </a:lnTo>
                  <a:lnTo>
                    <a:pt x="0" y="18338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54963" y="4089019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Đầu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29585" y="5021326"/>
            <a:ext cx="6163945" cy="892175"/>
            <a:chOff x="2529585" y="5021326"/>
            <a:chExt cx="6163945" cy="892175"/>
          </a:xfrm>
        </p:grpSpPr>
        <p:sp>
          <p:nvSpPr>
            <p:cNvPr id="30" name="object 30"/>
            <p:cNvSpPr/>
            <p:nvPr/>
          </p:nvSpPr>
          <p:spPr>
            <a:xfrm>
              <a:off x="2535935" y="5027676"/>
              <a:ext cx="6151245" cy="879475"/>
            </a:xfrm>
            <a:custGeom>
              <a:avLst/>
              <a:gdLst/>
              <a:ahLst/>
              <a:cxnLst/>
              <a:rect l="l" t="t" r="r" b="b"/>
              <a:pathLst>
                <a:path w="6151245" h="879475">
                  <a:moveTo>
                    <a:pt x="6004306" y="0"/>
                  </a:moveTo>
                  <a:lnTo>
                    <a:pt x="0" y="0"/>
                  </a:lnTo>
                  <a:lnTo>
                    <a:pt x="0" y="879348"/>
                  </a:lnTo>
                  <a:lnTo>
                    <a:pt x="6004306" y="879348"/>
                  </a:lnTo>
                  <a:lnTo>
                    <a:pt x="6050613" y="871875"/>
                  </a:lnTo>
                  <a:lnTo>
                    <a:pt x="6090842" y="851069"/>
                  </a:lnTo>
                  <a:lnTo>
                    <a:pt x="6122574" y="819343"/>
                  </a:lnTo>
                  <a:lnTo>
                    <a:pt x="6143388" y="779111"/>
                  </a:lnTo>
                  <a:lnTo>
                    <a:pt x="6150864" y="732790"/>
                  </a:lnTo>
                  <a:lnTo>
                    <a:pt x="6150864" y="146557"/>
                  </a:lnTo>
                  <a:lnTo>
                    <a:pt x="6143388" y="100250"/>
                  </a:lnTo>
                  <a:lnTo>
                    <a:pt x="6122574" y="60021"/>
                  </a:lnTo>
                  <a:lnTo>
                    <a:pt x="6090842" y="28289"/>
                  </a:lnTo>
                  <a:lnTo>
                    <a:pt x="6050613" y="7475"/>
                  </a:lnTo>
                  <a:lnTo>
                    <a:pt x="6004306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5935" y="5027676"/>
              <a:ext cx="6151245" cy="879475"/>
            </a:xfrm>
            <a:custGeom>
              <a:avLst/>
              <a:gdLst/>
              <a:ahLst/>
              <a:cxnLst/>
              <a:rect l="l" t="t" r="r" b="b"/>
              <a:pathLst>
                <a:path w="6151245" h="879475">
                  <a:moveTo>
                    <a:pt x="6150864" y="146557"/>
                  </a:moveTo>
                  <a:lnTo>
                    <a:pt x="6150864" y="732790"/>
                  </a:lnTo>
                  <a:lnTo>
                    <a:pt x="6143388" y="779111"/>
                  </a:lnTo>
                  <a:lnTo>
                    <a:pt x="6122574" y="819343"/>
                  </a:lnTo>
                  <a:lnTo>
                    <a:pt x="6090842" y="851069"/>
                  </a:lnTo>
                  <a:lnTo>
                    <a:pt x="6050613" y="871875"/>
                  </a:lnTo>
                  <a:lnTo>
                    <a:pt x="6004306" y="879348"/>
                  </a:lnTo>
                  <a:lnTo>
                    <a:pt x="0" y="879348"/>
                  </a:lnTo>
                  <a:lnTo>
                    <a:pt x="0" y="0"/>
                  </a:lnTo>
                  <a:lnTo>
                    <a:pt x="6004306" y="0"/>
                  </a:lnTo>
                  <a:lnTo>
                    <a:pt x="6050613" y="7475"/>
                  </a:lnTo>
                  <a:lnTo>
                    <a:pt x="6090842" y="28289"/>
                  </a:lnTo>
                  <a:lnTo>
                    <a:pt x="6122574" y="60021"/>
                  </a:lnTo>
                  <a:lnTo>
                    <a:pt x="6143388" y="100250"/>
                  </a:lnTo>
                  <a:lnTo>
                    <a:pt x="6150864" y="146557"/>
                  </a:lnTo>
                  <a:close/>
                </a:path>
              </a:pathLst>
            </a:custGeom>
            <a:ln w="12192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70758" y="5209997"/>
            <a:ext cx="5494655" cy="480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89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Kết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quả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đầu </a:t>
            </a:r>
            <a:r>
              <a:rPr sz="1600" spc="-10" dirty="0">
                <a:latin typeface="Arial"/>
                <a:cs typeface="Arial"/>
              </a:rPr>
              <a:t>ra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được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sử dụng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để thực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hiện thay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đổi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đối </a:t>
            </a:r>
            <a:r>
              <a:rPr sz="1600" dirty="0">
                <a:latin typeface="Arial"/>
                <a:cs typeface="Arial"/>
              </a:rPr>
              <a:t>với</a:t>
            </a:r>
            <a:endParaRPr sz="1600">
              <a:latin typeface="Arial"/>
              <a:cs typeface="Arial"/>
            </a:endParaRPr>
          </a:p>
          <a:p>
            <a:pPr marL="184785">
              <a:lnSpc>
                <a:spcPts val="1789"/>
              </a:lnSpc>
            </a:pPr>
            <a:r>
              <a:rPr sz="1600" spc="-5" dirty="0">
                <a:latin typeface="Arial"/>
                <a:cs typeface="Arial"/>
              </a:rPr>
              <a:t>các</a:t>
            </a:r>
            <a:r>
              <a:rPr sz="1600" spc="43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hoạt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động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nhập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dữ liệu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5" dirty="0">
                <a:latin typeface="Arial"/>
                <a:cs typeface="Arial"/>
              </a:rPr>
              <a:t> xử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lý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của </a:t>
            </a:r>
            <a:r>
              <a:rPr sz="1600" spc="-10" dirty="0">
                <a:latin typeface="Arial"/>
                <a:cs typeface="Arial"/>
              </a:rPr>
              <a:t>HT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08303" y="4910328"/>
            <a:ext cx="1633855" cy="1112520"/>
            <a:chOff x="908303" y="4910328"/>
            <a:chExt cx="1633855" cy="1112520"/>
          </a:xfrm>
        </p:grpSpPr>
        <p:sp>
          <p:nvSpPr>
            <p:cNvPr id="34" name="object 34"/>
            <p:cNvSpPr/>
            <p:nvPr/>
          </p:nvSpPr>
          <p:spPr>
            <a:xfrm>
              <a:off x="914399" y="4916424"/>
              <a:ext cx="1621790" cy="1100455"/>
            </a:xfrm>
            <a:custGeom>
              <a:avLst/>
              <a:gdLst/>
              <a:ahLst/>
              <a:cxnLst/>
              <a:rect l="l" t="t" r="r" b="b"/>
              <a:pathLst>
                <a:path w="1621789" h="1100454">
                  <a:moveTo>
                    <a:pt x="1438148" y="0"/>
                  </a:moveTo>
                  <a:lnTo>
                    <a:pt x="183387" y="0"/>
                  </a:lnTo>
                  <a:lnTo>
                    <a:pt x="134636" y="6555"/>
                  </a:lnTo>
                  <a:lnTo>
                    <a:pt x="90828" y="25051"/>
                  </a:lnTo>
                  <a:lnTo>
                    <a:pt x="53713" y="53736"/>
                  </a:lnTo>
                  <a:lnTo>
                    <a:pt x="25037" y="90856"/>
                  </a:lnTo>
                  <a:lnTo>
                    <a:pt x="6550" y="134658"/>
                  </a:lnTo>
                  <a:lnTo>
                    <a:pt x="0" y="183387"/>
                  </a:lnTo>
                  <a:lnTo>
                    <a:pt x="0" y="916939"/>
                  </a:lnTo>
                  <a:lnTo>
                    <a:pt x="6550" y="965691"/>
                  </a:lnTo>
                  <a:lnTo>
                    <a:pt x="25037" y="1009499"/>
                  </a:lnTo>
                  <a:lnTo>
                    <a:pt x="53713" y="1046614"/>
                  </a:lnTo>
                  <a:lnTo>
                    <a:pt x="90828" y="1075290"/>
                  </a:lnTo>
                  <a:lnTo>
                    <a:pt x="134636" y="1093777"/>
                  </a:lnTo>
                  <a:lnTo>
                    <a:pt x="183387" y="1100328"/>
                  </a:lnTo>
                  <a:lnTo>
                    <a:pt x="1438148" y="1100328"/>
                  </a:lnTo>
                  <a:lnTo>
                    <a:pt x="1486877" y="1093777"/>
                  </a:lnTo>
                  <a:lnTo>
                    <a:pt x="1530679" y="1075290"/>
                  </a:lnTo>
                  <a:lnTo>
                    <a:pt x="1567799" y="1046614"/>
                  </a:lnTo>
                  <a:lnTo>
                    <a:pt x="1596484" y="1009499"/>
                  </a:lnTo>
                  <a:lnTo>
                    <a:pt x="1614980" y="965691"/>
                  </a:lnTo>
                  <a:lnTo>
                    <a:pt x="1621536" y="916939"/>
                  </a:lnTo>
                  <a:lnTo>
                    <a:pt x="1621536" y="183387"/>
                  </a:lnTo>
                  <a:lnTo>
                    <a:pt x="1614980" y="134658"/>
                  </a:lnTo>
                  <a:lnTo>
                    <a:pt x="1596484" y="90856"/>
                  </a:lnTo>
                  <a:lnTo>
                    <a:pt x="1567799" y="53736"/>
                  </a:lnTo>
                  <a:lnTo>
                    <a:pt x="1530679" y="25051"/>
                  </a:lnTo>
                  <a:lnTo>
                    <a:pt x="1486877" y="6555"/>
                  </a:lnTo>
                  <a:lnTo>
                    <a:pt x="143814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4399" y="4916424"/>
              <a:ext cx="1621790" cy="1100455"/>
            </a:xfrm>
            <a:custGeom>
              <a:avLst/>
              <a:gdLst/>
              <a:ahLst/>
              <a:cxnLst/>
              <a:rect l="l" t="t" r="r" b="b"/>
              <a:pathLst>
                <a:path w="1621789" h="1100454">
                  <a:moveTo>
                    <a:pt x="0" y="183387"/>
                  </a:moveTo>
                  <a:lnTo>
                    <a:pt x="6550" y="134658"/>
                  </a:lnTo>
                  <a:lnTo>
                    <a:pt x="25037" y="90856"/>
                  </a:lnTo>
                  <a:lnTo>
                    <a:pt x="53713" y="53736"/>
                  </a:lnTo>
                  <a:lnTo>
                    <a:pt x="90828" y="25051"/>
                  </a:lnTo>
                  <a:lnTo>
                    <a:pt x="134636" y="6555"/>
                  </a:lnTo>
                  <a:lnTo>
                    <a:pt x="183387" y="0"/>
                  </a:lnTo>
                  <a:lnTo>
                    <a:pt x="1438148" y="0"/>
                  </a:lnTo>
                  <a:lnTo>
                    <a:pt x="1486877" y="6555"/>
                  </a:lnTo>
                  <a:lnTo>
                    <a:pt x="1530679" y="25051"/>
                  </a:lnTo>
                  <a:lnTo>
                    <a:pt x="1567799" y="53736"/>
                  </a:lnTo>
                  <a:lnTo>
                    <a:pt x="1596484" y="90856"/>
                  </a:lnTo>
                  <a:lnTo>
                    <a:pt x="1614980" y="134658"/>
                  </a:lnTo>
                  <a:lnTo>
                    <a:pt x="1621536" y="183387"/>
                  </a:lnTo>
                  <a:lnTo>
                    <a:pt x="1621536" y="916939"/>
                  </a:lnTo>
                  <a:lnTo>
                    <a:pt x="1614980" y="965691"/>
                  </a:lnTo>
                  <a:lnTo>
                    <a:pt x="1596484" y="1009499"/>
                  </a:lnTo>
                  <a:lnTo>
                    <a:pt x="1567799" y="1046614"/>
                  </a:lnTo>
                  <a:lnTo>
                    <a:pt x="1530679" y="1075290"/>
                  </a:lnTo>
                  <a:lnTo>
                    <a:pt x="1486877" y="1093777"/>
                  </a:lnTo>
                  <a:lnTo>
                    <a:pt x="1438148" y="1100328"/>
                  </a:lnTo>
                  <a:lnTo>
                    <a:pt x="183387" y="1100328"/>
                  </a:lnTo>
                  <a:lnTo>
                    <a:pt x="134636" y="1093777"/>
                  </a:lnTo>
                  <a:lnTo>
                    <a:pt x="90828" y="1075290"/>
                  </a:lnTo>
                  <a:lnTo>
                    <a:pt x="53713" y="1046614"/>
                  </a:lnTo>
                  <a:lnTo>
                    <a:pt x="25037" y="1009499"/>
                  </a:lnTo>
                  <a:lnTo>
                    <a:pt x="6550" y="965691"/>
                  </a:lnTo>
                  <a:lnTo>
                    <a:pt x="0" y="916939"/>
                  </a:lnTo>
                  <a:lnTo>
                    <a:pt x="0" y="1833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6655" y="5087239"/>
            <a:ext cx="1297305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64135" marR="5080" indent="-52069">
              <a:lnSpc>
                <a:spcPts val="2480"/>
              </a:lnSpc>
              <a:spcBef>
                <a:spcPts val="51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Thông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tin </a:t>
            </a:r>
            <a:r>
              <a:rPr sz="2400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phản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hồi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HTTT</a:t>
            </a:r>
            <a:r>
              <a:rPr sz="3600" spc="-30" dirty="0"/>
              <a:t> </a:t>
            </a:r>
            <a:r>
              <a:rPr sz="3600" dirty="0"/>
              <a:t>dựa</a:t>
            </a:r>
            <a:r>
              <a:rPr sz="3600" spc="-20" dirty="0"/>
              <a:t> </a:t>
            </a:r>
            <a:r>
              <a:rPr sz="3600" dirty="0"/>
              <a:t>trên</a:t>
            </a:r>
            <a:r>
              <a:rPr sz="3600" spc="-20" dirty="0"/>
              <a:t> </a:t>
            </a:r>
            <a:r>
              <a:rPr sz="3600" spc="-5" dirty="0"/>
              <a:t>máy</a:t>
            </a:r>
            <a:r>
              <a:rPr sz="3600" spc="-40" dirty="0"/>
              <a:t> </a:t>
            </a:r>
            <a:r>
              <a:rPr sz="3600" dirty="0"/>
              <a:t>tính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239977"/>
            <a:ext cx="7441565" cy="2385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489075" indent="-274320">
              <a:lnSpc>
                <a:spcPct val="100000"/>
              </a:lnSpc>
              <a:spcBef>
                <a:spcPts val="105"/>
              </a:spcBef>
            </a:pP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HTTT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dựa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trên</a:t>
            </a:r>
            <a:r>
              <a:rPr sz="2600" spc="-5" dirty="0">
                <a:latin typeface="Times New Roman"/>
                <a:cs typeface="Times New Roman"/>
              </a:rPr>
              <a:t> máy </a:t>
            </a:r>
            <a:r>
              <a:rPr sz="2600" dirty="0">
                <a:latin typeface="Times New Roman"/>
                <a:cs typeface="Times New Roman"/>
              </a:rPr>
              <a:t>tính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(Computer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Based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Information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 CBIS)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hệ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thống:</a:t>
            </a:r>
            <a:endParaRPr sz="2600">
              <a:latin typeface="Times New Roman"/>
              <a:cs typeface="Times New Roman"/>
            </a:endParaRPr>
          </a:p>
          <a:p>
            <a:pPr marL="560705" marR="5080" indent="-228600">
              <a:lnSpc>
                <a:spcPct val="100000"/>
              </a:lnSpc>
              <a:spcBef>
                <a:spcPts val="405"/>
              </a:spcBef>
              <a:tabLst>
                <a:tab pos="631190" algn="l"/>
              </a:tabLst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		</a:t>
            </a:r>
            <a:r>
              <a:rPr sz="2400" dirty="0">
                <a:latin typeface="Times New Roman"/>
                <a:cs typeface="Times New Roman"/>
              </a:rPr>
              <a:t>Tích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hợp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yếu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tố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phần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cứng,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phần</a:t>
            </a:r>
            <a:r>
              <a:rPr sz="2400" spc="-10" dirty="0">
                <a:latin typeface="Times New Roman"/>
                <a:cs typeface="Times New Roman"/>
              </a:rPr>
              <a:t> mềm,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CSDL, </a:t>
            </a:r>
            <a:r>
              <a:rPr sz="2400" dirty="0">
                <a:latin typeface="Times New Roman"/>
                <a:cs typeface="Times New Roman"/>
              </a:rPr>
              <a:t>viễn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thông,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 người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các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thủ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tục</a:t>
            </a:r>
            <a:endParaRPr sz="2400">
              <a:latin typeface="Times New Roman"/>
              <a:cs typeface="Times New Roman"/>
            </a:endParaRPr>
          </a:p>
          <a:p>
            <a:pPr marL="560705" marR="314960" indent="-228600">
              <a:lnSpc>
                <a:spcPct val="100000"/>
              </a:lnSpc>
              <a:spcBef>
                <a:spcPts val="409"/>
              </a:spcBef>
              <a:tabLst>
                <a:tab pos="636905" algn="l"/>
              </a:tabLst>
            </a:pPr>
            <a:r>
              <a:rPr sz="2050" spc="-254" dirty="0">
                <a:solidFill>
                  <a:srgbClr val="9B2C1F"/>
                </a:solidFill>
                <a:latin typeface="Segoe UI Symbol"/>
                <a:cs typeface="Segoe UI Symbol"/>
              </a:rPr>
              <a:t>⚫		</a:t>
            </a:r>
            <a:r>
              <a:rPr sz="2400" spc="-5" dirty="0">
                <a:latin typeface="Times New Roman"/>
                <a:cs typeface="Times New Roman"/>
              </a:rPr>
              <a:t>Nhiệm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vụ: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thập,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xử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lý,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lưu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trữ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biến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đổi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dữ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thành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thông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HTTT</a:t>
            </a:r>
            <a:r>
              <a:rPr sz="3600" spc="-20" dirty="0"/>
              <a:t> </a:t>
            </a:r>
            <a:r>
              <a:rPr sz="3600" dirty="0"/>
              <a:t>dựa</a:t>
            </a:r>
            <a:r>
              <a:rPr sz="3600" spc="-15" dirty="0"/>
              <a:t> </a:t>
            </a:r>
            <a:r>
              <a:rPr sz="3600" dirty="0"/>
              <a:t>trên</a:t>
            </a:r>
            <a:r>
              <a:rPr sz="3600" spc="-15" dirty="0"/>
              <a:t> </a:t>
            </a:r>
            <a:r>
              <a:rPr sz="3600" spc="-5" dirty="0"/>
              <a:t>máy</a:t>
            </a:r>
            <a:r>
              <a:rPr sz="3600" spc="-35" dirty="0"/>
              <a:t> </a:t>
            </a:r>
            <a:r>
              <a:rPr sz="3600" spc="-5" dirty="0"/>
              <a:t>tính</a:t>
            </a:r>
            <a:r>
              <a:rPr sz="3600" spc="-15" dirty="0"/>
              <a:t> </a:t>
            </a:r>
            <a:r>
              <a:rPr sz="3600" dirty="0"/>
              <a:t>(tiếp)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46304" y="1508760"/>
            <a:ext cx="6640195" cy="5158740"/>
            <a:chOff x="146304" y="1508760"/>
            <a:chExt cx="6640195" cy="5158740"/>
          </a:xfrm>
        </p:grpSpPr>
        <p:sp>
          <p:nvSpPr>
            <p:cNvPr id="5" name="object 5"/>
            <p:cNvSpPr/>
            <p:nvPr/>
          </p:nvSpPr>
          <p:spPr>
            <a:xfrm>
              <a:off x="14630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5727" y="1720596"/>
              <a:ext cx="4390644" cy="43068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35055" y="1725549"/>
              <a:ext cx="4312285" cy="4236720"/>
            </a:xfrm>
            <a:custGeom>
              <a:avLst/>
              <a:gdLst/>
              <a:ahLst/>
              <a:cxnLst/>
              <a:rect l="l" t="t" r="r" b="b"/>
              <a:pathLst>
                <a:path w="4312284" h="4236720">
                  <a:moveTo>
                    <a:pt x="2724192" y="0"/>
                  </a:moveTo>
                  <a:lnTo>
                    <a:pt x="2660692" y="232537"/>
                  </a:lnTo>
                  <a:lnTo>
                    <a:pt x="2709112" y="246453"/>
                  </a:lnTo>
                  <a:lnTo>
                    <a:pt x="2757039" y="261603"/>
                  </a:lnTo>
                  <a:lnTo>
                    <a:pt x="2804452" y="277971"/>
                  </a:lnTo>
                  <a:lnTo>
                    <a:pt x="2851332" y="295544"/>
                  </a:lnTo>
                  <a:lnTo>
                    <a:pt x="2897657" y="314305"/>
                  </a:lnTo>
                  <a:lnTo>
                    <a:pt x="2943407" y="334240"/>
                  </a:lnTo>
                  <a:lnTo>
                    <a:pt x="2988563" y="355334"/>
                  </a:lnTo>
                  <a:lnTo>
                    <a:pt x="3033102" y="377571"/>
                  </a:lnTo>
                  <a:lnTo>
                    <a:pt x="3077006" y="400936"/>
                  </a:lnTo>
                  <a:lnTo>
                    <a:pt x="3120252" y="425415"/>
                  </a:lnTo>
                  <a:lnTo>
                    <a:pt x="3162822" y="450991"/>
                  </a:lnTo>
                  <a:lnTo>
                    <a:pt x="3204694" y="477652"/>
                  </a:lnTo>
                  <a:lnTo>
                    <a:pt x="3245847" y="505380"/>
                  </a:lnTo>
                  <a:lnTo>
                    <a:pt x="3286263" y="534162"/>
                  </a:lnTo>
                  <a:lnTo>
                    <a:pt x="3325919" y="563981"/>
                  </a:lnTo>
                  <a:lnTo>
                    <a:pt x="3364795" y="594823"/>
                  </a:lnTo>
                  <a:lnTo>
                    <a:pt x="3402872" y="626674"/>
                  </a:lnTo>
                  <a:lnTo>
                    <a:pt x="3440128" y="659517"/>
                  </a:lnTo>
                  <a:lnTo>
                    <a:pt x="3476542" y="693338"/>
                  </a:lnTo>
                  <a:lnTo>
                    <a:pt x="3512096" y="728122"/>
                  </a:lnTo>
                  <a:lnTo>
                    <a:pt x="3546767" y="763853"/>
                  </a:lnTo>
                  <a:lnTo>
                    <a:pt x="3580536" y="800517"/>
                  </a:lnTo>
                  <a:lnTo>
                    <a:pt x="3613383" y="838098"/>
                  </a:lnTo>
                  <a:lnTo>
                    <a:pt x="3645285" y="876582"/>
                  </a:lnTo>
                  <a:lnTo>
                    <a:pt x="3676224" y="915953"/>
                  </a:lnTo>
                  <a:lnTo>
                    <a:pt x="3706178" y="956197"/>
                  </a:lnTo>
                  <a:lnTo>
                    <a:pt x="3735128" y="997298"/>
                  </a:lnTo>
                  <a:lnTo>
                    <a:pt x="3763052" y="1039240"/>
                  </a:lnTo>
                  <a:lnTo>
                    <a:pt x="3788598" y="1079805"/>
                  </a:lnTo>
                  <a:lnTo>
                    <a:pt x="3813008" y="1120761"/>
                  </a:lnTo>
                  <a:lnTo>
                    <a:pt x="3836284" y="1162089"/>
                  </a:lnTo>
                  <a:lnTo>
                    <a:pt x="3858432" y="1203770"/>
                  </a:lnTo>
                  <a:lnTo>
                    <a:pt x="3879455" y="1245785"/>
                  </a:lnTo>
                  <a:lnTo>
                    <a:pt x="3899357" y="1288116"/>
                  </a:lnTo>
                  <a:lnTo>
                    <a:pt x="3918143" y="1330743"/>
                  </a:lnTo>
                  <a:lnTo>
                    <a:pt x="3935816" y="1373647"/>
                  </a:lnTo>
                  <a:lnTo>
                    <a:pt x="3952381" y="1416809"/>
                  </a:lnTo>
                  <a:lnTo>
                    <a:pt x="3967842" y="1460211"/>
                  </a:lnTo>
                  <a:lnTo>
                    <a:pt x="3982202" y="1503833"/>
                  </a:lnTo>
                  <a:lnTo>
                    <a:pt x="3995466" y="1547657"/>
                  </a:lnTo>
                  <a:lnTo>
                    <a:pt x="4007638" y="1591663"/>
                  </a:lnTo>
                  <a:lnTo>
                    <a:pt x="4018721" y="1635832"/>
                  </a:lnTo>
                  <a:lnTo>
                    <a:pt x="4028721" y="1680146"/>
                  </a:lnTo>
                  <a:lnTo>
                    <a:pt x="4037640" y="1724586"/>
                  </a:lnTo>
                  <a:lnTo>
                    <a:pt x="4045484" y="1769132"/>
                  </a:lnTo>
                  <a:lnTo>
                    <a:pt x="4052255" y="1813766"/>
                  </a:lnTo>
                  <a:lnTo>
                    <a:pt x="4057959" y="1858469"/>
                  </a:lnTo>
                  <a:lnTo>
                    <a:pt x="4062599" y="1903221"/>
                  </a:lnTo>
                  <a:lnTo>
                    <a:pt x="4066179" y="1948004"/>
                  </a:lnTo>
                  <a:lnTo>
                    <a:pt x="4068704" y="1992799"/>
                  </a:lnTo>
                  <a:lnTo>
                    <a:pt x="4070177" y="2037587"/>
                  </a:lnTo>
                  <a:lnTo>
                    <a:pt x="4070602" y="2082348"/>
                  </a:lnTo>
                  <a:lnTo>
                    <a:pt x="4069984" y="2127065"/>
                  </a:lnTo>
                  <a:lnTo>
                    <a:pt x="4068326" y="2171717"/>
                  </a:lnTo>
                  <a:lnTo>
                    <a:pt x="4065633" y="2216286"/>
                  </a:lnTo>
                  <a:lnTo>
                    <a:pt x="4061909" y="2260754"/>
                  </a:lnTo>
                  <a:lnTo>
                    <a:pt x="4057157" y="2305100"/>
                  </a:lnTo>
                  <a:lnTo>
                    <a:pt x="4051382" y="2349307"/>
                  </a:lnTo>
                  <a:lnTo>
                    <a:pt x="4044588" y="2393354"/>
                  </a:lnTo>
                  <a:lnTo>
                    <a:pt x="4036779" y="2437224"/>
                  </a:lnTo>
                  <a:lnTo>
                    <a:pt x="4027958" y="2480897"/>
                  </a:lnTo>
                  <a:lnTo>
                    <a:pt x="4018131" y="2524354"/>
                  </a:lnTo>
                  <a:lnTo>
                    <a:pt x="4007301" y="2567576"/>
                  </a:lnTo>
                  <a:lnTo>
                    <a:pt x="3995472" y="2610545"/>
                  </a:lnTo>
                  <a:lnTo>
                    <a:pt x="3982648" y="2653241"/>
                  </a:lnTo>
                  <a:lnTo>
                    <a:pt x="3968834" y="2695646"/>
                  </a:lnTo>
                  <a:lnTo>
                    <a:pt x="3954032" y="2737739"/>
                  </a:lnTo>
                  <a:lnTo>
                    <a:pt x="3938248" y="2779504"/>
                  </a:lnTo>
                  <a:lnTo>
                    <a:pt x="3921486" y="2820919"/>
                  </a:lnTo>
                  <a:lnTo>
                    <a:pt x="3903749" y="2861968"/>
                  </a:lnTo>
                  <a:lnTo>
                    <a:pt x="3885041" y="2902629"/>
                  </a:lnTo>
                  <a:lnTo>
                    <a:pt x="3865367" y="2942886"/>
                  </a:lnTo>
                  <a:lnTo>
                    <a:pt x="3844731" y="2982718"/>
                  </a:lnTo>
                  <a:lnTo>
                    <a:pt x="3823136" y="3022106"/>
                  </a:lnTo>
                  <a:lnTo>
                    <a:pt x="3800588" y="3061033"/>
                  </a:lnTo>
                  <a:lnTo>
                    <a:pt x="3777089" y="3099478"/>
                  </a:lnTo>
                  <a:lnTo>
                    <a:pt x="3752643" y="3137423"/>
                  </a:lnTo>
                  <a:lnTo>
                    <a:pt x="3727256" y="3174848"/>
                  </a:lnTo>
                  <a:lnTo>
                    <a:pt x="3700931" y="3211736"/>
                  </a:lnTo>
                  <a:lnTo>
                    <a:pt x="3673672" y="3248066"/>
                  </a:lnTo>
                  <a:lnTo>
                    <a:pt x="3645483" y="3283820"/>
                  </a:lnTo>
                  <a:lnTo>
                    <a:pt x="3616368" y="3318979"/>
                  </a:lnTo>
                  <a:lnTo>
                    <a:pt x="3586331" y="3353524"/>
                  </a:lnTo>
                  <a:lnTo>
                    <a:pt x="3555377" y="3387437"/>
                  </a:lnTo>
                  <a:lnTo>
                    <a:pt x="3523509" y="3420697"/>
                  </a:lnTo>
                  <a:lnTo>
                    <a:pt x="3490731" y="3453286"/>
                  </a:lnTo>
                  <a:lnTo>
                    <a:pt x="3457048" y="3485185"/>
                  </a:lnTo>
                  <a:lnTo>
                    <a:pt x="3422463" y="3516376"/>
                  </a:lnTo>
                  <a:lnTo>
                    <a:pt x="3386981" y="3546839"/>
                  </a:lnTo>
                  <a:lnTo>
                    <a:pt x="3350606" y="3576555"/>
                  </a:lnTo>
                  <a:lnTo>
                    <a:pt x="3313341" y="3605505"/>
                  </a:lnTo>
                  <a:lnTo>
                    <a:pt x="3275191" y="3633670"/>
                  </a:lnTo>
                  <a:lnTo>
                    <a:pt x="3236160" y="3661032"/>
                  </a:lnTo>
                  <a:lnTo>
                    <a:pt x="3196251" y="3687572"/>
                  </a:lnTo>
                  <a:lnTo>
                    <a:pt x="3155077" y="3713513"/>
                  </a:lnTo>
                  <a:lnTo>
                    <a:pt x="3113500" y="3738281"/>
                  </a:lnTo>
                  <a:lnTo>
                    <a:pt x="3071539" y="3761881"/>
                  </a:lnTo>
                  <a:lnTo>
                    <a:pt x="3029216" y="3784317"/>
                  </a:lnTo>
                  <a:lnTo>
                    <a:pt x="2986549" y="3805593"/>
                  </a:lnTo>
                  <a:lnTo>
                    <a:pt x="2943559" y="3825714"/>
                  </a:lnTo>
                  <a:lnTo>
                    <a:pt x="2900264" y="3844683"/>
                  </a:lnTo>
                  <a:lnTo>
                    <a:pt x="2856687" y="3862505"/>
                  </a:lnTo>
                  <a:lnTo>
                    <a:pt x="2812845" y="3879184"/>
                  </a:lnTo>
                  <a:lnTo>
                    <a:pt x="2768759" y="3894725"/>
                  </a:lnTo>
                  <a:lnTo>
                    <a:pt x="2724448" y="3909132"/>
                  </a:lnTo>
                  <a:lnTo>
                    <a:pt x="2679934" y="3922408"/>
                  </a:lnTo>
                  <a:lnTo>
                    <a:pt x="2635234" y="3934558"/>
                  </a:lnTo>
                  <a:lnTo>
                    <a:pt x="2590370" y="3945587"/>
                  </a:lnTo>
                  <a:lnTo>
                    <a:pt x="2545361" y="3955499"/>
                  </a:lnTo>
                  <a:lnTo>
                    <a:pt x="2500228" y="3964298"/>
                  </a:lnTo>
                  <a:lnTo>
                    <a:pt x="2454988" y="3971988"/>
                  </a:lnTo>
                  <a:lnTo>
                    <a:pt x="2409664" y="3978573"/>
                  </a:lnTo>
                  <a:lnTo>
                    <a:pt x="2364274" y="3984058"/>
                  </a:lnTo>
                  <a:lnTo>
                    <a:pt x="2318838" y="3988447"/>
                  </a:lnTo>
                  <a:lnTo>
                    <a:pt x="2273377" y="3991744"/>
                  </a:lnTo>
                  <a:lnTo>
                    <a:pt x="2227909" y="3993954"/>
                  </a:lnTo>
                  <a:lnTo>
                    <a:pt x="2182456" y="3995080"/>
                  </a:lnTo>
                  <a:lnTo>
                    <a:pt x="2137036" y="3995127"/>
                  </a:lnTo>
                  <a:lnTo>
                    <a:pt x="2091670" y="3994100"/>
                  </a:lnTo>
                  <a:lnTo>
                    <a:pt x="2046377" y="3992002"/>
                  </a:lnTo>
                  <a:lnTo>
                    <a:pt x="2001178" y="3988838"/>
                  </a:lnTo>
                  <a:lnTo>
                    <a:pt x="1956091" y="3984611"/>
                  </a:lnTo>
                  <a:lnTo>
                    <a:pt x="1911138" y="3979327"/>
                  </a:lnTo>
                  <a:lnTo>
                    <a:pt x="1866337" y="3972990"/>
                  </a:lnTo>
                  <a:lnTo>
                    <a:pt x="1821709" y="3965603"/>
                  </a:lnTo>
                  <a:lnTo>
                    <a:pt x="1777274" y="3957171"/>
                  </a:lnTo>
                  <a:lnTo>
                    <a:pt x="1733051" y="3947699"/>
                  </a:lnTo>
                  <a:lnTo>
                    <a:pt x="1689060" y="3937190"/>
                  </a:lnTo>
                  <a:lnTo>
                    <a:pt x="1645321" y="3925649"/>
                  </a:lnTo>
                  <a:lnTo>
                    <a:pt x="1601855" y="3913079"/>
                  </a:lnTo>
                  <a:lnTo>
                    <a:pt x="1558680" y="3899486"/>
                  </a:lnTo>
                  <a:lnTo>
                    <a:pt x="1515816" y="3884874"/>
                  </a:lnTo>
                  <a:lnTo>
                    <a:pt x="1473284" y="3869246"/>
                  </a:lnTo>
                  <a:lnTo>
                    <a:pt x="1431103" y="3852608"/>
                  </a:lnTo>
                  <a:lnTo>
                    <a:pt x="1389294" y="3834962"/>
                  </a:lnTo>
                  <a:lnTo>
                    <a:pt x="1347875" y="3816314"/>
                  </a:lnTo>
                  <a:lnTo>
                    <a:pt x="1306867" y="3796668"/>
                  </a:lnTo>
                  <a:lnTo>
                    <a:pt x="1266290" y="3776028"/>
                  </a:lnTo>
                  <a:lnTo>
                    <a:pt x="1226164" y="3754399"/>
                  </a:lnTo>
                  <a:lnTo>
                    <a:pt x="1186507" y="3731784"/>
                  </a:lnTo>
                  <a:lnTo>
                    <a:pt x="1147342" y="3708187"/>
                  </a:lnTo>
                  <a:lnTo>
                    <a:pt x="1108686" y="3683614"/>
                  </a:lnTo>
                  <a:lnTo>
                    <a:pt x="1070560" y="3658068"/>
                  </a:lnTo>
                  <a:lnTo>
                    <a:pt x="1032984" y="3631554"/>
                  </a:lnTo>
                  <a:lnTo>
                    <a:pt x="995977" y="3604075"/>
                  </a:lnTo>
                  <a:lnTo>
                    <a:pt x="959560" y="3575636"/>
                  </a:lnTo>
                  <a:lnTo>
                    <a:pt x="923752" y="3546242"/>
                  </a:lnTo>
                  <a:lnTo>
                    <a:pt x="888573" y="3515896"/>
                  </a:lnTo>
                  <a:lnTo>
                    <a:pt x="854044" y="3484604"/>
                  </a:lnTo>
                  <a:lnTo>
                    <a:pt x="820183" y="3452368"/>
                  </a:lnTo>
                  <a:lnTo>
                    <a:pt x="787011" y="3419193"/>
                  </a:lnTo>
                  <a:lnTo>
                    <a:pt x="754547" y="3385085"/>
                  </a:lnTo>
                  <a:lnTo>
                    <a:pt x="722812" y="3350046"/>
                  </a:lnTo>
                  <a:lnTo>
                    <a:pt x="691825" y="3314081"/>
                  </a:lnTo>
                  <a:lnTo>
                    <a:pt x="661607" y="3277194"/>
                  </a:lnTo>
                  <a:lnTo>
                    <a:pt x="632176" y="3239390"/>
                  </a:lnTo>
                  <a:lnTo>
                    <a:pt x="603553" y="3200673"/>
                  </a:lnTo>
                  <a:lnTo>
                    <a:pt x="575757" y="3161047"/>
                  </a:lnTo>
                  <a:lnTo>
                    <a:pt x="548809" y="3120517"/>
                  </a:lnTo>
                  <a:lnTo>
                    <a:pt x="523269" y="3079952"/>
                  </a:lnTo>
                  <a:lnTo>
                    <a:pt x="498865" y="3038996"/>
                  </a:lnTo>
                  <a:lnTo>
                    <a:pt x="475594" y="2997668"/>
                  </a:lnTo>
                  <a:lnTo>
                    <a:pt x="453452" y="2955987"/>
                  </a:lnTo>
                  <a:lnTo>
                    <a:pt x="432434" y="2913972"/>
                  </a:lnTo>
                  <a:lnTo>
                    <a:pt x="412536" y="2871641"/>
                  </a:lnTo>
                  <a:lnTo>
                    <a:pt x="393755" y="2829014"/>
                  </a:lnTo>
                  <a:lnTo>
                    <a:pt x="376086" y="2786110"/>
                  </a:lnTo>
                  <a:lnTo>
                    <a:pt x="359526" y="2742948"/>
                  </a:lnTo>
                  <a:lnTo>
                    <a:pt x="344069" y="2699546"/>
                  </a:lnTo>
                  <a:lnTo>
                    <a:pt x="329713" y="2655923"/>
                  </a:lnTo>
                  <a:lnTo>
                    <a:pt x="316453" y="2612100"/>
                  </a:lnTo>
                  <a:lnTo>
                    <a:pt x="304285" y="2568093"/>
                  </a:lnTo>
                  <a:lnTo>
                    <a:pt x="293205" y="2523924"/>
                  </a:lnTo>
                  <a:lnTo>
                    <a:pt x="283209" y="2479609"/>
                  </a:lnTo>
                  <a:lnTo>
                    <a:pt x="274293" y="2435169"/>
                  </a:lnTo>
                  <a:lnTo>
                    <a:pt x="266453" y="2390623"/>
                  </a:lnTo>
                  <a:lnTo>
                    <a:pt x="259684" y="2345988"/>
                  </a:lnTo>
                  <a:lnTo>
                    <a:pt x="253984" y="2301285"/>
                  </a:lnTo>
                  <a:lnTo>
                    <a:pt x="249347" y="2256533"/>
                  </a:lnTo>
                  <a:lnTo>
                    <a:pt x="245769" y="2211749"/>
                  </a:lnTo>
                  <a:lnTo>
                    <a:pt x="243247" y="2166953"/>
                  </a:lnTo>
                  <a:lnTo>
                    <a:pt x="241777" y="2122165"/>
                  </a:lnTo>
                  <a:lnTo>
                    <a:pt x="241354" y="2077403"/>
                  </a:lnTo>
                  <a:lnTo>
                    <a:pt x="241975" y="2032686"/>
                  </a:lnTo>
                  <a:lnTo>
                    <a:pt x="243634" y="1988032"/>
                  </a:lnTo>
                  <a:lnTo>
                    <a:pt x="246330" y="1943462"/>
                  </a:lnTo>
                  <a:lnTo>
                    <a:pt x="250056" y="1898994"/>
                  </a:lnTo>
                  <a:lnTo>
                    <a:pt x="254809" y="1854646"/>
                  </a:lnTo>
                  <a:lnTo>
                    <a:pt x="260586" y="1810439"/>
                  </a:lnTo>
                  <a:lnTo>
                    <a:pt x="267382" y="1766390"/>
                  </a:lnTo>
                  <a:lnTo>
                    <a:pt x="275193" y="1722519"/>
                  </a:lnTo>
                  <a:lnTo>
                    <a:pt x="284014" y="1678844"/>
                  </a:lnTo>
                  <a:lnTo>
                    <a:pt x="293843" y="1635386"/>
                  </a:lnTo>
                  <a:lnTo>
                    <a:pt x="304674" y="1592162"/>
                  </a:lnTo>
                  <a:lnTo>
                    <a:pt x="316505" y="1549191"/>
                  </a:lnTo>
                  <a:lnTo>
                    <a:pt x="329330" y="1506493"/>
                  </a:lnTo>
                  <a:lnTo>
                    <a:pt x="343145" y="1464087"/>
                  </a:lnTo>
                  <a:lnTo>
                    <a:pt x="357948" y="1421991"/>
                  </a:lnTo>
                  <a:lnTo>
                    <a:pt x="373733" y="1380225"/>
                  </a:lnTo>
                  <a:lnTo>
                    <a:pt x="390496" y="1338807"/>
                  </a:lnTo>
                  <a:lnTo>
                    <a:pt x="408234" y="1297757"/>
                  </a:lnTo>
                  <a:lnTo>
                    <a:pt x="426942" y="1257092"/>
                  </a:lnTo>
                  <a:lnTo>
                    <a:pt x="446617" y="1216834"/>
                  </a:lnTo>
                  <a:lnTo>
                    <a:pt x="467254" y="1176999"/>
                  </a:lnTo>
                  <a:lnTo>
                    <a:pt x="488849" y="1137608"/>
                  </a:lnTo>
                  <a:lnTo>
                    <a:pt x="511398" y="1098678"/>
                  </a:lnTo>
                  <a:lnTo>
                    <a:pt x="534898" y="1060230"/>
                  </a:lnTo>
                  <a:lnTo>
                    <a:pt x="559343" y="1022282"/>
                  </a:lnTo>
                  <a:lnTo>
                    <a:pt x="584731" y="984854"/>
                  </a:lnTo>
                  <a:lnTo>
                    <a:pt x="611056" y="947963"/>
                  </a:lnTo>
                  <a:lnTo>
                    <a:pt x="638316" y="911629"/>
                  </a:lnTo>
                  <a:lnTo>
                    <a:pt x="666505" y="875871"/>
                  </a:lnTo>
                  <a:lnTo>
                    <a:pt x="695620" y="840708"/>
                  </a:lnTo>
                  <a:lnTo>
                    <a:pt x="725657" y="806159"/>
                  </a:lnTo>
                  <a:lnTo>
                    <a:pt x="756611" y="772243"/>
                  </a:lnTo>
                  <a:lnTo>
                    <a:pt x="788480" y="738978"/>
                  </a:lnTo>
                  <a:lnTo>
                    <a:pt x="821257" y="706385"/>
                  </a:lnTo>
                  <a:lnTo>
                    <a:pt x="854941" y="674481"/>
                  </a:lnTo>
                  <a:lnTo>
                    <a:pt x="889525" y="643286"/>
                  </a:lnTo>
                  <a:lnTo>
                    <a:pt x="925007" y="612818"/>
                  </a:lnTo>
                  <a:lnTo>
                    <a:pt x="961383" y="583097"/>
                  </a:lnTo>
                  <a:lnTo>
                    <a:pt x="998648" y="554142"/>
                  </a:lnTo>
                  <a:lnTo>
                    <a:pt x="1036798" y="525971"/>
                  </a:lnTo>
                  <a:lnTo>
                    <a:pt x="1075829" y="498603"/>
                  </a:lnTo>
                  <a:lnTo>
                    <a:pt x="1115737" y="472059"/>
                  </a:lnTo>
                  <a:lnTo>
                    <a:pt x="1175173" y="586866"/>
                  </a:lnTo>
                  <a:lnTo>
                    <a:pt x="1220385" y="272161"/>
                  </a:lnTo>
                  <a:lnTo>
                    <a:pt x="945049" y="142239"/>
                  </a:lnTo>
                  <a:lnTo>
                    <a:pt x="1004485" y="257175"/>
                  </a:lnTo>
                  <a:lnTo>
                    <a:pt x="962203" y="284596"/>
                  </a:lnTo>
                  <a:lnTo>
                    <a:pt x="920659" y="312938"/>
                  </a:lnTo>
                  <a:lnTo>
                    <a:pt x="879866" y="342185"/>
                  </a:lnTo>
                  <a:lnTo>
                    <a:pt x="839835" y="372321"/>
                  </a:lnTo>
                  <a:lnTo>
                    <a:pt x="800579" y="403328"/>
                  </a:lnTo>
                  <a:lnTo>
                    <a:pt x="762110" y="435193"/>
                  </a:lnTo>
                  <a:lnTo>
                    <a:pt x="724438" y="467897"/>
                  </a:lnTo>
                  <a:lnTo>
                    <a:pt x="687577" y="501425"/>
                  </a:lnTo>
                  <a:lnTo>
                    <a:pt x="651537" y="535762"/>
                  </a:lnTo>
                  <a:lnTo>
                    <a:pt x="616331" y="570890"/>
                  </a:lnTo>
                  <a:lnTo>
                    <a:pt x="581971" y="606794"/>
                  </a:lnTo>
                  <a:lnTo>
                    <a:pt x="548469" y="643457"/>
                  </a:lnTo>
                  <a:lnTo>
                    <a:pt x="515835" y="680864"/>
                  </a:lnTo>
                  <a:lnTo>
                    <a:pt x="484083" y="718998"/>
                  </a:lnTo>
                  <a:lnTo>
                    <a:pt x="453224" y="757844"/>
                  </a:lnTo>
                  <a:lnTo>
                    <a:pt x="423270" y="797385"/>
                  </a:lnTo>
                  <a:lnTo>
                    <a:pt x="394232" y="837605"/>
                  </a:lnTo>
                  <a:lnTo>
                    <a:pt x="366124" y="878487"/>
                  </a:lnTo>
                  <a:lnTo>
                    <a:pt x="338956" y="920017"/>
                  </a:lnTo>
                  <a:lnTo>
                    <a:pt x="312740" y="962177"/>
                  </a:lnTo>
                  <a:lnTo>
                    <a:pt x="287488" y="1004952"/>
                  </a:lnTo>
                  <a:lnTo>
                    <a:pt x="263212" y="1048325"/>
                  </a:lnTo>
                  <a:lnTo>
                    <a:pt x="239925" y="1092281"/>
                  </a:lnTo>
                  <a:lnTo>
                    <a:pt x="217637" y="1136802"/>
                  </a:lnTo>
                  <a:lnTo>
                    <a:pt x="196361" y="1181874"/>
                  </a:lnTo>
                  <a:lnTo>
                    <a:pt x="176108" y="1227480"/>
                  </a:lnTo>
                  <a:lnTo>
                    <a:pt x="156891" y="1273604"/>
                  </a:lnTo>
                  <a:lnTo>
                    <a:pt x="138721" y="1320229"/>
                  </a:lnTo>
                  <a:lnTo>
                    <a:pt x="121610" y="1367340"/>
                  </a:lnTo>
                  <a:lnTo>
                    <a:pt x="105570" y="1414921"/>
                  </a:lnTo>
                  <a:lnTo>
                    <a:pt x="90613" y="1462955"/>
                  </a:lnTo>
                  <a:lnTo>
                    <a:pt x="76750" y="1511427"/>
                  </a:lnTo>
                  <a:lnTo>
                    <a:pt x="64569" y="1558014"/>
                  </a:lnTo>
                  <a:lnTo>
                    <a:pt x="53466" y="1604629"/>
                  </a:lnTo>
                  <a:lnTo>
                    <a:pt x="43432" y="1651257"/>
                  </a:lnTo>
                  <a:lnTo>
                    <a:pt x="34460" y="1697885"/>
                  </a:lnTo>
                  <a:lnTo>
                    <a:pt x="26543" y="1744500"/>
                  </a:lnTo>
                  <a:lnTo>
                    <a:pt x="19672" y="1791088"/>
                  </a:lnTo>
                  <a:lnTo>
                    <a:pt x="13841" y="1837636"/>
                  </a:lnTo>
                  <a:lnTo>
                    <a:pt x="9040" y="1884130"/>
                  </a:lnTo>
                  <a:lnTo>
                    <a:pt x="5264" y="1930558"/>
                  </a:lnTo>
                  <a:lnTo>
                    <a:pt x="2503" y="1976904"/>
                  </a:lnTo>
                  <a:lnTo>
                    <a:pt x="751" y="2023157"/>
                  </a:lnTo>
                  <a:lnTo>
                    <a:pt x="0" y="2069302"/>
                  </a:lnTo>
                  <a:lnTo>
                    <a:pt x="241" y="2115326"/>
                  </a:lnTo>
                  <a:lnTo>
                    <a:pt x="1468" y="2161215"/>
                  </a:lnTo>
                  <a:lnTo>
                    <a:pt x="3672" y="2206957"/>
                  </a:lnTo>
                  <a:lnTo>
                    <a:pt x="6846" y="2252537"/>
                  </a:lnTo>
                  <a:lnTo>
                    <a:pt x="10983" y="2297943"/>
                  </a:lnTo>
                  <a:lnTo>
                    <a:pt x="16074" y="2343161"/>
                  </a:lnTo>
                  <a:lnTo>
                    <a:pt x="22112" y="2388176"/>
                  </a:lnTo>
                  <a:lnTo>
                    <a:pt x="29090" y="2432977"/>
                  </a:lnTo>
                  <a:lnTo>
                    <a:pt x="36998" y="2477549"/>
                  </a:lnTo>
                  <a:lnTo>
                    <a:pt x="45831" y="2521879"/>
                  </a:lnTo>
                  <a:lnTo>
                    <a:pt x="55580" y="2565954"/>
                  </a:lnTo>
                  <a:lnTo>
                    <a:pt x="66238" y="2609759"/>
                  </a:lnTo>
                  <a:lnTo>
                    <a:pt x="77796" y="2653282"/>
                  </a:lnTo>
                  <a:lnTo>
                    <a:pt x="90247" y="2696510"/>
                  </a:lnTo>
                  <a:lnTo>
                    <a:pt x="103584" y="2739428"/>
                  </a:lnTo>
                  <a:lnTo>
                    <a:pt x="117799" y="2782023"/>
                  </a:lnTo>
                  <a:lnTo>
                    <a:pt x="132884" y="2824282"/>
                  </a:lnTo>
                  <a:lnTo>
                    <a:pt x="148831" y="2866191"/>
                  </a:lnTo>
                  <a:lnTo>
                    <a:pt x="165633" y="2907738"/>
                  </a:lnTo>
                  <a:lnTo>
                    <a:pt x="183283" y="2948907"/>
                  </a:lnTo>
                  <a:lnTo>
                    <a:pt x="201771" y="2989687"/>
                  </a:lnTo>
                  <a:lnTo>
                    <a:pt x="221092" y="3030063"/>
                  </a:lnTo>
                  <a:lnTo>
                    <a:pt x="241236" y="3070022"/>
                  </a:lnTo>
                  <a:lnTo>
                    <a:pt x="262197" y="3109551"/>
                  </a:lnTo>
                  <a:lnTo>
                    <a:pt x="283967" y="3148636"/>
                  </a:lnTo>
                  <a:lnTo>
                    <a:pt x="306537" y="3187264"/>
                  </a:lnTo>
                  <a:lnTo>
                    <a:pt x="329901" y="3225420"/>
                  </a:lnTo>
                  <a:lnTo>
                    <a:pt x="354051" y="3263093"/>
                  </a:lnTo>
                  <a:lnTo>
                    <a:pt x="378979" y="3300268"/>
                  </a:lnTo>
                  <a:lnTo>
                    <a:pt x="404677" y="3336932"/>
                  </a:lnTo>
                  <a:lnTo>
                    <a:pt x="431137" y="3373071"/>
                  </a:lnTo>
                  <a:lnTo>
                    <a:pt x="458353" y="3408672"/>
                  </a:lnTo>
                  <a:lnTo>
                    <a:pt x="486316" y="3443722"/>
                  </a:lnTo>
                  <a:lnTo>
                    <a:pt x="515018" y="3478207"/>
                  </a:lnTo>
                  <a:lnTo>
                    <a:pt x="544452" y="3512114"/>
                  </a:lnTo>
                  <a:lnTo>
                    <a:pt x="574611" y="3545428"/>
                  </a:lnTo>
                  <a:lnTo>
                    <a:pt x="605486" y="3578138"/>
                  </a:lnTo>
                  <a:lnTo>
                    <a:pt x="637070" y="3610228"/>
                  </a:lnTo>
                  <a:lnTo>
                    <a:pt x="669356" y="3641686"/>
                  </a:lnTo>
                  <a:lnTo>
                    <a:pt x="702335" y="3672499"/>
                  </a:lnTo>
                  <a:lnTo>
                    <a:pt x="735999" y="3702653"/>
                  </a:lnTo>
                  <a:lnTo>
                    <a:pt x="770342" y="3732134"/>
                  </a:lnTo>
                  <a:lnTo>
                    <a:pt x="805356" y="3760929"/>
                  </a:lnTo>
                  <a:lnTo>
                    <a:pt x="841032" y="3789024"/>
                  </a:lnTo>
                  <a:lnTo>
                    <a:pt x="877363" y="3816407"/>
                  </a:lnTo>
                  <a:lnTo>
                    <a:pt x="914342" y="3843063"/>
                  </a:lnTo>
                  <a:lnTo>
                    <a:pt x="951961" y="3868979"/>
                  </a:lnTo>
                  <a:lnTo>
                    <a:pt x="990212" y="3894142"/>
                  </a:lnTo>
                  <a:lnTo>
                    <a:pt x="1029087" y="3918539"/>
                  </a:lnTo>
                  <a:lnTo>
                    <a:pt x="1068579" y="3942155"/>
                  </a:lnTo>
                  <a:lnTo>
                    <a:pt x="1108680" y="3964977"/>
                  </a:lnTo>
                  <a:lnTo>
                    <a:pt x="1149383" y="3986993"/>
                  </a:lnTo>
                  <a:lnTo>
                    <a:pt x="1190679" y="4008188"/>
                  </a:lnTo>
                  <a:lnTo>
                    <a:pt x="1232561" y="4028548"/>
                  </a:lnTo>
                  <a:lnTo>
                    <a:pt x="1275022" y="4048062"/>
                  </a:lnTo>
                  <a:lnTo>
                    <a:pt x="1318053" y="4066714"/>
                  </a:lnTo>
                  <a:lnTo>
                    <a:pt x="1361648" y="4084492"/>
                  </a:lnTo>
                  <a:lnTo>
                    <a:pt x="1405798" y="4101382"/>
                  </a:lnTo>
                  <a:lnTo>
                    <a:pt x="1450495" y="4117371"/>
                  </a:lnTo>
                  <a:lnTo>
                    <a:pt x="1495732" y="4132445"/>
                  </a:lnTo>
                  <a:lnTo>
                    <a:pt x="1541502" y="4146591"/>
                  </a:lnTo>
                  <a:lnTo>
                    <a:pt x="1587796" y="4159796"/>
                  </a:lnTo>
                  <a:lnTo>
                    <a:pt x="1634363" y="4171982"/>
                  </a:lnTo>
                  <a:lnTo>
                    <a:pt x="1680958" y="4183090"/>
                  </a:lnTo>
                  <a:lnTo>
                    <a:pt x="1727565" y="4193128"/>
                  </a:lnTo>
                  <a:lnTo>
                    <a:pt x="1774174" y="4202104"/>
                  </a:lnTo>
                  <a:lnTo>
                    <a:pt x="1820769" y="4210025"/>
                  </a:lnTo>
                  <a:lnTo>
                    <a:pt x="1867337" y="4216899"/>
                  </a:lnTo>
                  <a:lnTo>
                    <a:pt x="1913865" y="4222734"/>
                  </a:lnTo>
                  <a:lnTo>
                    <a:pt x="1960340" y="4227537"/>
                  </a:lnTo>
                  <a:lnTo>
                    <a:pt x="2006748" y="4231316"/>
                  </a:lnTo>
                  <a:lnTo>
                    <a:pt x="2053076" y="4234078"/>
                  </a:lnTo>
                  <a:lnTo>
                    <a:pt x="2099309" y="4235832"/>
                  </a:lnTo>
                  <a:lnTo>
                    <a:pt x="2145435" y="4236586"/>
                  </a:lnTo>
                  <a:lnTo>
                    <a:pt x="2191441" y="4236345"/>
                  </a:lnTo>
                  <a:lnTo>
                    <a:pt x="2237312" y="4235119"/>
                  </a:lnTo>
                  <a:lnTo>
                    <a:pt x="2283035" y="4232916"/>
                  </a:lnTo>
                  <a:lnTo>
                    <a:pt x="2328598" y="4229742"/>
                  </a:lnTo>
                  <a:lnTo>
                    <a:pt x="2373986" y="4225605"/>
                  </a:lnTo>
                  <a:lnTo>
                    <a:pt x="2419185" y="4220514"/>
                  </a:lnTo>
                  <a:lnTo>
                    <a:pt x="2464184" y="4214475"/>
                  </a:lnTo>
                  <a:lnTo>
                    <a:pt x="2508967" y="4207497"/>
                  </a:lnTo>
                  <a:lnTo>
                    <a:pt x="2553522" y="4199587"/>
                  </a:lnTo>
                  <a:lnTo>
                    <a:pt x="2597835" y="4190753"/>
                  </a:lnTo>
                  <a:lnTo>
                    <a:pt x="2641893" y="4181002"/>
                  </a:lnTo>
                  <a:lnTo>
                    <a:pt x="2685682" y="4170342"/>
                  </a:lnTo>
                  <a:lnTo>
                    <a:pt x="2729189" y="4158782"/>
                  </a:lnTo>
                  <a:lnTo>
                    <a:pt x="2772401" y="4146328"/>
                  </a:lnTo>
                  <a:lnTo>
                    <a:pt x="2815303" y="4132988"/>
                  </a:lnTo>
                  <a:lnTo>
                    <a:pt x="2857882" y="4118770"/>
                  </a:lnTo>
                  <a:lnTo>
                    <a:pt x="2900126" y="4103681"/>
                  </a:lnTo>
                  <a:lnTo>
                    <a:pt x="2942020" y="4087730"/>
                  </a:lnTo>
                  <a:lnTo>
                    <a:pt x="2983552" y="4070924"/>
                  </a:lnTo>
                  <a:lnTo>
                    <a:pt x="3024707" y="4053270"/>
                  </a:lnTo>
                  <a:lnTo>
                    <a:pt x="3065472" y="4034777"/>
                  </a:lnTo>
                  <a:lnTo>
                    <a:pt x="3105834" y="4015452"/>
                  </a:lnTo>
                  <a:lnTo>
                    <a:pt x="3145779" y="3995302"/>
                  </a:lnTo>
                  <a:lnTo>
                    <a:pt x="3185294" y="3974336"/>
                  </a:lnTo>
                  <a:lnTo>
                    <a:pt x="3224366" y="3952560"/>
                  </a:lnTo>
                  <a:lnTo>
                    <a:pt x="3262980" y="3929984"/>
                  </a:lnTo>
                  <a:lnTo>
                    <a:pt x="3301124" y="3906613"/>
                  </a:lnTo>
                  <a:lnTo>
                    <a:pt x="3338785" y="3882457"/>
                  </a:lnTo>
                  <a:lnTo>
                    <a:pt x="3375947" y="3857522"/>
                  </a:lnTo>
                  <a:lnTo>
                    <a:pt x="3412599" y="3831817"/>
                  </a:lnTo>
                  <a:lnTo>
                    <a:pt x="3448727" y="3805349"/>
                  </a:lnTo>
                  <a:lnTo>
                    <a:pt x="3484316" y="3778126"/>
                  </a:lnTo>
                  <a:lnTo>
                    <a:pt x="3519355" y="3750155"/>
                  </a:lnTo>
                  <a:lnTo>
                    <a:pt x="3553829" y="3721444"/>
                  </a:lnTo>
                  <a:lnTo>
                    <a:pt x="3587724" y="3692002"/>
                  </a:lnTo>
                  <a:lnTo>
                    <a:pt x="3621029" y="3661834"/>
                  </a:lnTo>
                  <a:lnTo>
                    <a:pt x="3653728" y="3630950"/>
                  </a:lnTo>
                  <a:lnTo>
                    <a:pt x="3685809" y="3599356"/>
                  </a:lnTo>
                  <a:lnTo>
                    <a:pt x="3717258" y="3567062"/>
                  </a:lnTo>
                  <a:lnTo>
                    <a:pt x="3748061" y="3534073"/>
                  </a:lnTo>
                  <a:lnTo>
                    <a:pt x="3778206" y="3500398"/>
                  </a:lnTo>
                  <a:lnTo>
                    <a:pt x="3807678" y="3466045"/>
                  </a:lnTo>
                  <a:lnTo>
                    <a:pt x="3836465" y="3431021"/>
                  </a:lnTo>
                  <a:lnTo>
                    <a:pt x="3864553" y="3395333"/>
                  </a:lnTo>
                  <a:lnTo>
                    <a:pt x="3891928" y="3358991"/>
                  </a:lnTo>
                  <a:lnTo>
                    <a:pt x="3918576" y="3322001"/>
                  </a:lnTo>
                  <a:lnTo>
                    <a:pt x="3944486" y="3284370"/>
                  </a:lnTo>
                  <a:lnTo>
                    <a:pt x="3969642" y="3246108"/>
                  </a:lnTo>
                  <a:lnTo>
                    <a:pt x="3994032" y="3207220"/>
                  </a:lnTo>
                  <a:lnTo>
                    <a:pt x="4017642" y="3167716"/>
                  </a:lnTo>
                  <a:lnTo>
                    <a:pt x="4040459" y="3127602"/>
                  </a:lnTo>
                  <a:lnTo>
                    <a:pt x="4062469" y="3086887"/>
                  </a:lnTo>
                  <a:lnTo>
                    <a:pt x="4083659" y="3045577"/>
                  </a:lnTo>
                  <a:lnTo>
                    <a:pt x="4104015" y="3003681"/>
                  </a:lnTo>
                  <a:lnTo>
                    <a:pt x="4123524" y="2961207"/>
                  </a:lnTo>
                  <a:lnTo>
                    <a:pt x="4142173" y="2918162"/>
                  </a:lnTo>
                  <a:lnTo>
                    <a:pt x="4159947" y="2874553"/>
                  </a:lnTo>
                  <a:lnTo>
                    <a:pt x="4176834" y="2830389"/>
                  </a:lnTo>
                  <a:lnTo>
                    <a:pt x="4192820" y="2785677"/>
                  </a:lnTo>
                  <a:lnTo>
                    <a:pt x="4207892" y="2740425"/>
                  </a:lnTo>
                  <a:lnTo>
                    <a:pt x="4222036" y="2694640"/>
                  </a:lnTo>
                  <a:lnTo>
                    <a:pt x="4235238" y="2648331"/>
                  </a:lnTo>
                  <a:lnTo>
                    <a:pt x="4247419" y="2601743"/>
                  </a:lnTo>
                  <a:lnTo>
                    <a:pt x="4258523" y="2555128"/>
                  </a:lnTo>
                  <a:lnTo>
                    <a:pt x="4268557" y="2508500"/>
                  </a:lnTo>
                  <a:lnTo>
                    <a:pt x="4277529" y="2461872"/>
                  </a:lnTo>
                  <a:lnTo>
                    <a:pt x="4285446" y="2415257"/>
                  </a:lnTo>
                  <a:lnTo>
                    <a:pt x="4292317" y="2368669"/>
                  </a:lnTo>
                  <a:lnTo>
                    <a:pt x="4298148" y="2322121"/>
                  </a:lnTo>
                  <a:lnTo>
                    <a:pt x="4302948" y="2275627"/>
                  </a:lnTo>
                  <a:lnTo>
                    <a:pt x="4306725" y="2229200"/>
                  </a:lnTo>
                  <a:lnTo>
                    <a:pt x="4309485" y="2182853"/>
                  </a:lnTo>
                  <a:lnTo>
                    <a:pt x="4311238" y="2136601"/>
                  </a:lnTo>
                  <a:lnTo>
                    <a:pt x="4311989" y="2090456"/>
                  </a:lnTo>
                  <a:lnTo>
                    <a:pt x="4311748" y="2044432"/>
                  </a:lnTo>
                  <a:lnTo>
                    <a:pt x="4310521" y="1998542"/>
                  </a:lnTo>
                  <a:lnTo>
                    <a:pt x="4308317" y="1952800"/>
                  </a:lnTo>
                  <a:lnTo>
                    <a:pt x="4305142" y="1907220"/>
                  </a:lnTo>
                  <a:lnTo>
                    <a:pt x="4301006" y="1861814"/>
                  </a:lnTo>
                  <a:lnTo>
                    <a:pt x="4295915" y="1816597"/>
                  </a:lnTo>
                  <a:lnTo>
                    <a:pt x="4289877" y="1771581"/>
                  </a:lnTo>
                  <a:lnTo>
                    <a:pt x="4282899" y="1726781"/>
                  </a:lnTo>
                  <a:lnTo>
                    <a:pt x="4274990" y="1682209"/>
                  </a:lnTo>
                  <a:lnTo>
                    <a:pt x="4266158" y="1637879"/>
                  </a:lnTo>
                  <a:lnTo>
                    <a:pt x="4256409" y="1593804"/>
                  </a:lnTo>
                  <a:lnTo>
                    <a:pt x="4245751" y="1549999"/>
                  </a:lnTo>
                  <a:lnTo>
                    <a:pt x="4234193" y="1506476"/>
                  </a:lnTo>
                  <a:lnTo>
                    <a:pt x="4221741" y="1463249"/>
                  </a:lnTo>
                  <a:lnTo>
                    <a:pt x="4208404" y="1420331"/>
                  </a:lnTo>
                  <a:lnTo>
                    <a:pt x="4194190" y="1377736"/>
                  </a:lnTo>
                  <a:lnTo>
                    <a:pt x="4179105" y="1335477"/>
                  </a:lnTo>
                  <a:lnTo>
                    <a:pt x="4163157" y="1293568"/>
                  </a:lnTo>
                  <a:lnTo>
                    <a:pt x="4146355" y="1252022"/>
                  </a:lnTo>
                  <a:lnTo>
                    <a:pt x="4128706" y="1210853"/>
                  </a:lnTo>
                  <a:lnTo>
                    <a:pt x="4110217" y="1170074"/>
                  </a:lnTo>
                  <a:lnTo>
                    <a:pt x="4090897" y="1129698"/>
                  </a:lnTo>
                  <a:lnTo>
                    <a:pt x="4070752" y="1089739"/>
                  </a:lnTo>
                  <a:lnTo>
                    <a:pt x="4049792" y="1050210"/>
                  </a:lnTo>
                  <a:lnTo>
                    <a:pt x="4028022" y="1011126"/>
                  </a:lnTo>
                  <a:lnTo>
                    <a:pt x="4005451" y="972499"/>
                  </a:lnTo>
                  <a:lnTo>
                    <a:pt x="3982087" y="934342"/>
                  </a:lnTo>
                  <a:lnTo>
                    <a:pt x="3957938" y="896670"/>
                  </a:lnTo>
                  <a:lnTo>
                    <a:pt x="3933010" y="859495"/>
                  </a:lnTo>
                  <a:lnTo>
                    <a:pt x="3907312" y="822832"/>
                  </a:lnTo>
                  <a:lnTo>
                    <a:pt x="3880852" y="786693"/>
                  </a:lnTo>
                  <a:lnTo>
                    <a:pt x="3853636" y="751093"/>
                  </a:lnTo>
                  <a:lnTo>
                    <a:pt x="3825673" y="716043"/>
                  </a:lnTo>
                  <a:lnTo>
                    <a:pt x="3796971" y="681559"/>
                  </a:lnTo>
                  <a:lnTo>
                    <a:pt x="3767536" y="647653"/>
                  </a:lnTo>
                  <a:lnTo>
                    <a:pt x="3737378" y="614339"/>
                  </a:lnTo>
                  <a:lnTo>
                    <a:pt x="3706502" y="581631"/>
                  </a:lnTo>
                  <a:lnTo>
                    <a:pt x="3674918" y="549541"/>
                  </a:lnTo>
                  <a:lnTo>
                    <a:pt x="3642633" y="518083"/>
                  </a:lnTo>
                  <a:lnTo>
                    <a:pt x="3609654" y="487271"/>
                  </a:lnTo>
                  <a:lnTo>
                    <a:pt x="3575989" y="457118"/>
                  </a:lnTo>
                  <a:lnTo>
                    <a:pt x="3541646" y="427638"/>
                  </a:lnTo>
                  <a:lnTo>
                    <a:pt x="3506633" y="398844"/>
                  </a:lnTo>
                  <a:lnTo>
                    <a:pt x="3470957" y="370749"/>
                  </a:lnTo>
                  <a:lnTo>
                    <a:pt x="3434625" y="343368"/>
                  </a:lnTo>
                  <a:lnTo>
                    <a:pt x="3397646" y="316712"/>
                  </a:lnTo>
                  <a:lnTo>
                    <a:pt x="3360028" y="290797"/>
                  </a:lnTo>
                  <a:lnTo>
                    <a:pt x="3321777" y="265635"/>
                  </a:lnTo>
                  <a:lnTo>
                    <a:pt x="3282902" y="241240"/>
                  </a:lnTo>
                  <a:lnTo>
                    <a:pt x="3243410" y="217624"/>
                  </a:lnTo>
                  <a:lnTo>
                    <a:pt x="3203308" y="194803"/>
                  </a:lnTo>
                  <a:lnTo>
                    <a:pt x="3162606" y="172789"/>
                  </a:lnTo>
                  <a:lnTo>
                    <a:pt x="3121310" y="151595"/>
                  </a:lnTo>
                  <a:lnTo>
                    <a:pt x="3079427" y="131236"/>
                  </a:lnTo>
                  <a:lnTo>
                    <a:pt x="3036967" y="111724"/>
                  </a:lnTo>
                  <a:lnTo>
                    <a:pt x="2993935" y="93072"/>
                  </a:lnTo>
                  <a:lnTo>
                    <a:pt x="2950341" y="75296"/>
                  </a:lnTo>
                  <a:lnTo>
                    <a:pt x="2906191" y="58407"/>
                  </a:lnTo>
                  <a:lnTo>
                    <a:pt x="2861494" y="42419"/>
                  </a:lnTo>
                  <a:lnTo>
                    <a:pt x="2816256" y="27347"/>
                  </a:lnTo>
                  <a:lnTo>
                    <a:pt x="2770487" y="13202"/>
                  </a:lnTo>
                  <a:lnTo>
                    <a:pt x="2724192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8080" y="1508760"/>
              <a:ext cx="1805939" cy="9433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75886" y="1657857"/>
            <a:ext cx="832485" cy="5645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034" marR="5080" indent="-13970" algn="just">
              <a:lnSpc>
                <a:spcPts val="1340"/>
              </a:lnSpc>
              <a:spcBef>
                <a:spcPts val="320"/>
              </a:spcBef>
            </a:pPr>
            <a:r>
              <a:rPr sz="1300" spc="-5" dirty="0">
                <a:latin typeface="Arial"/>
                <a:cs typeface="Arial"/>
              </a:rPr>
              <a:t>Phần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cứng </a:t>
            </a:r>
            <a:r>
              <a:rPr sz="1300" spc="-35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(Computer </a:t>
            </a:r>
            <a:r>
              <a:rPr sz="1300" spc="-35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Hardware)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4376" y="2435351"/>
            <a:ext cx="1804416" cy="94488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20995" y="2671063"/>
            <a:ext cx="1554480" cy="3937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365760">
              <a:lnSpc>
                <a:spcPts val="1340"/>
              </a:lnSpc>
              <a:spcBef>
                <a:spcPts val="320"/>
              </a:spcBef>
            </a:pPr>
            <a:r>
              <a:rPr sz="1300" spc="-5" dirty="0">
                <a:latin typeface="Arial"/>
                <a:cs typeface="Arial"/>
              </a:rPr>
              <a:t>Phần mềm 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(Computer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Software)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94376" y="4290059"/>
            <a:ext cx="1804416" cy="94487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677027" y="4525467"/>
            <a:ext cx="104076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455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Cơ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sở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dữ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liệu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ts val="1455"/>
              </a:lnSpc>
            </a:pPr>
            <a:r>
              <a:rPr sz="1300" spc="-5" dirty="0">
                <a:latin typeface="Arial"/>
                <a:cs typeface="Arial"/>
              </a:rPr>
              <a:t>(Database)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8352" y="5218176"/>
            <a:ext cx="2025396" cy="95097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703446" y="5282565"/>
            <a:ext cx="1774825" cy="7366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 marR="5080" indent="1270" algn="ctr">
              <a:lnSpc>
                <a:spcPct val="86400"/>
              </a:lnSpc>
              <a:spcBef>
                <a:spcPts val="305"/>
              </a:spcBef>
            </a:pPr>
            <a:r>
              <a:rPr sz="1300" spc="-15" dirty="0">
                <a:latin typeface="Arial"/>
                <a:cs typeface="Arial"/>
              </a:rPr>
              <a:t>Viễn</a:t>
            </a:r>
            <a:r>
              <a:rPr sz="1300" spc="-5" dirty="0">
                <a:latin typeface="Arial"/>
                <a:cs typeface="Arial"/>
              </a:rPr>
              <a:t> thông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và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mạng 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máy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tính 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(Telecommunication </a:t>
            </a:r>
            <a:r>
              <a:rPr sz="1300" spc="-10" dirty="0">
                <a:latin typeface="Arial"/>
                <a:cs typeface="Arial"/>
              </a:rPr>
              <a:t> and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Computer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Network)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3307" y="4290059"/>
            <a:ext cx="1802892" cy="94487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244979" y="4611370"/>
            <a:ext cx="14814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Con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người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(People)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83307" y="2435351"/>
            <a:ext cx="1802892" cy="94488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537586" y="2671063"/>
            <a:ext cx="894715" cy="3937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17780">
              <a:lnSpc>
                <a:spcPts val="1340"/>
              </a:lnSpc>
              <a:spcBef>
                <a:spcPts val="320"/>
              </a:spcBef>
            </a:pPr>
            <a:r>
              <a:rPr sz="1300" spc="-10" dirty="0">
                <a:latin typeface="Arial"/>
                <a:cs typeface="Arial"/>
              </a:rPr>
              <a:t>Các </a:t>
            </a:r>
            <a:r>
              <a:rPr sz="1300" spc="-5" dirty="0">
                <a:latin typeface="Arial"/>
                <a:cs typeface="Arial"/>
              </a:rPr>
              <a:t>thủ tục </a:t>
            </a:r>
            <a:r>
              <a:rPr sz="1300" spc="-35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(Procedure)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13096" y="1177454"/>
            <a:ext cx="2660015" cy="796290"/>
            <a:chOff x="5213096" y="1177454"/>
            <a:chExt cx="2660015" cy="796290"/>
          </a:xfrm>
        </p:grpSpPr>
        <p:sp>
          <p:nvSpPr>
            <p:cNvPr id="21" name="object 21"/>
            <p:cNvSpPr/>
            <p:nvPr/>
          </p:nvSpPr>
          <p:spPr>
            <a:xfrm>
              <a:off x="5219446" y="1183804"/>
              <a:ext cx="2647315" cy="783590"/>
            </a:xfrm>
            <a:custGeom>
              <a:avLst/>
              <a:gdLst/>
              <a:ahLst/>
              <a:cxnLst/>
              <a:rect l="l" t="t" r="r" b="b"/>
              <a:pathLst>
                <a:path w="2647315" h="783589">
                  <a:moveTo>
                    <a:pt x="42291" y="762342"/>
                  </a:moveTo>
                  <a:lnTo>
                    <a:pt x="40614" y="754100"/>
                  </a:lnTo>
                  <a:lnTo>
                    <a:pt x="36068" y="747356"/>
                  </a:lnTo>
                  <a:lnTo>
                    <a:pt x="29324" y="742810"/>
                  </a:lnTo>
                  <a:lnTo>
                    <a:pt x="21082" y="741133"/>
                  </a:lnTo>
                  <a:lnTo>
                    <a:pt x="12852" y="742810"/>
                  </a:lnTo>
                  <a:lnTo>
                    <a:pt x="6159" y="747356"/>
                  </a:lnTo>
                  <a:lnTo>
                    <a:pt x="1651" y="754100"/>
                  </a:lnTo>
                  <a:lnTo>
                    <a:pt x="0" y="762342"/>
                  </a:lnTo>
                  <a:lnTo>
                    <a:pt x="1651" y="770572"/>
                  </a:lnTo>
                  <a:lnTo>
                    <a:pt x="6159" y="777265"/>
                  </a:lnTo>
                  <a:lnTo>
                    <a:pt x="12852" y="781773"/>
                  </a:lnTo>
                  <a:lnTo>
                    <a:pt x="21082" y="783424"/>
                  </a:lnTo>
                  <a:lnTo>
                    <a:pt x="29324" y="781773"/>
                  </a:lnTo>
                  <a:lnTo>
                    <a:pt x="36068" y="777265"/>
                  </a:lnTo>
                  <a:lnTo>
                    <a:pt x="40614" y="770572"/>
                  </a:lnTo>
                  <a:lnTo>
                    <a:pt x="42291" y="762342"/>
                  </a:lnTo>
                  <a:close/>
                </a:path>
                <a:path w="2647315" h="783589">
                  <a:moveTo>
                    <a:pt x="2646769" y="372414"/>
                  </a:moveTo>
                  <a:lnTo>
                    <a:pt x="2640939" y="336765"/>
                  </a:lnTo>
                  <a:lnTo>
                    <a:pt x="2620441" y="302171"/>
                  </a:lnTo>
                  <a:lnTo>
                    <a:pt x="2584958" y="269963"/>
                  </a:lnTo>
                  <a:lnTo>
                    <a:pt x="2589276" y="264502"/>
                  </a:lnTo>
                  <a:lnTo>
                    <a:pt x="2592832" y="258914"/>
                  </a:lnTo>
                  <a:lnTo>
                    <a:pt x="2595753" y="253072"/>
                  </a:lnTo>
                  <a:lnTo>
                    <a:pt x="2604084" y="218986"/>
                  </a:lnTo>
                  <a:lnTo>
                    <a:pt x="2595981" y="186029"/>
                  </a:lnTo>
                  <a:lnTo>
                    <a:pt x="2573020" y="155714"/>
                  </a:lnTo>
                  <a:lnTo>
                    <a:pt x="2536748" y="129540"/>
                  </a:lnTo>
                  <a:lnTo>
                    <a:pt x="2488768" y="109004"/>
                  </a:lnTo>
                  <a:lnTo>
                    <a:pt x="2430653" y="95592"/>
                  </a:lnTo>
                  <a:lnTo>
                    <a:pt x="2420924" y="76225"/>
                  </a:lnTo>
                  <a:lnTo>
                    <a:pt x="2384387" y="41821"/>
                  </a:lnTo>
                  <a:lnTo>
                    <a:pt x="2309977" y="10706"/>
                  </a:lnTo>
                  <a:lnTo>
                    <a:pt x="2256980" y="1701"/>
                  </a:lnTo>
                  <a:lnTo>
                    <a:pt x="2202256" y="368"/>
                  </a:lnTo>
                  <a:lnTo>
                    <a:pt x="2148687" y="6578"/>
                  </a:lnTo>
                  <a:lnTo>
                    <a:pt x="2099144" y="20205"/>
                  </a:lnTo>
                  <a:lnTo>
                    <a:pt x="2056511" y="41109"/>
                  </a:lnTo>
                  <a:lnTo>
                    <a:pt x="2042147" y="31978"/>
                  </a:lnTo>
                  <a:lnTo>
                    <a:pt x="1989328" y="10756"/>
                  </a:lnTo>
                  <a:lnTo>
                    <a:pt x="1940471" y="1701"/>
                  </a:lnTo>
                  <a:lnTo>
                    <a:pt x="1890661" y="0"/>
                  </a:lnTo>
                  <a:lnTo>
                    <a:pt x="1842363" y="5219"/>
                  </a:lnTo>
                  <a:lnTo>
                    <a:pt x="1798040" y="16903"/>
                  </a:lnTo>
                  <a:lnTo>
                    <a:pt x="1760143" y="34607"/>
                  </a:lnTo>
                  <a:lnTo>
                    <a:pt x="1731137" y="57873"/>
                  </a:lnTo>
                  <a:lnTo>
                    <a:pt x="1718614" y="51574"/>
                  </a:lnTo>
                  <a:lnTo>
                    <a:pt x="1676527" y="36029"/>
                  </a:lnTo>
                  <a:lnTo>
                    <a:pt x="1625993" y="25209"/>
                  </a:lnTo>
                  <a:lnTo>
                    <a:pt x="1573987" y="21056"/>
                  </a:lnTo>
                  <a:lnTo>
                    <a:pt x="1522399" y="23241"/>
                  </a:lnTo>
                  <a:lnTo>
                    <a:pt x="1473161" y="31470"/>
                  </a:lnTo>
                  <a:lnTo>
                    <a:pt x="1428153" y="45402"/>
                  </a:lnTo>
                  <a:lnTo>
                    <a:pt x="1389303" y="64719"/>
                  </a:lnTo>
                  <a:lnTo>
                    <a:pt x="1358519" y="89115"/>
                  </a:lnTo>
                  <a:lnTo>
                    <a:pt x="1313726" y="77419"/>
                  </a:lnTo>
                  <a:lnTo>
                    <a:pt x="1266342" y="69989"/>
                  </a:lnTo>
                  <a:lnTo>
                    <a:pt x="1217383" y="66929"/>
                  </a:lnTo>
                  <a:lnTo>
                    <a:pt x="1167892" y="68287"/>
                  </a:lnTo>
                  <a:lnTo>
                    <a:pt x="1109205" y="75958"/>
                  </a:lnTo>
                  <a:lnTo>
                    <a:pt x="1056132" y="89420"/>
                  </a:lnTo>
                  <a:lnTo>
                    <a:pt x="1009713" y="107937"/>
                  </a:lnTo>
                  <a:lnTo>
                    <a:pt x="970940" y="130771"/>
                  </a:lnTo>
                  <a:lnTo>
                    <a:pt x="940854" y="157213"/>
                  </a:lnTo>
                  <a:lnTo>
                    <a:pt x="910793" y="217957"/>
                  </a:lnTo>
                  <a:lnTo>
                    <a:pt x="912876" y="250786"/>
                  </a:lnTo>
                  <a:lnTo>
                    <a:pt x="911352" y="253199"/>
                  </a:lnTo>
                  <a:lnTo>
                    <a:pt x="867244" y="258610"/>
                  </a:lnTo>
                  <a:lnTo>
                    <a:pt x="827214" y="269328"/>
                  </a:lnTo>
                  <a:lnTo>
                    <a:pt x="765556" y="304507"/>
                  </a:lnTo>
                  <a:lnTo>
                    <a:pt x="743381" y="335788"/>
                  </a:lnTo>
                  <a:lnTo>
                    <a:pt x="740295" y="368134"/>
                  </a:lnTo>
                  <a:lnTo>
                    <a:pt x="755142" y="399186"/>
                  </a:lnTo>
                  <a:lnTo>
                    <a:pt x="786803" y="426554"/>
                  </a:lnTo>
                  <a:lnTo>
                    <a:pt x="834136" y="447890"/>
                  </a:lnTo>
                  <a:lnTo>
                    <a:pt x="808964" y="466153"/>
                  </a:lnTo>
                  <a:lnTo>
                    <a:pt x="791857" y="486676"/>
                  </a:lnTo>
                  <a:lnTo>
                    <a:pt x="783247" y="508711"/>
                  </a:lnTo>
                  <a:lnTo>
                    <a:pt x="783590" y="531456"/>
                  </a:lnTo>
                  <a:lnTo>
                    <a:pt x="833615" y="590334"/>
                  </a:lnTo>
                  <a:lnTo>
                    <a:pt x="879792" y="610120"/>
                  </a:lnTo>
                  <a:lnTo>
                    <a:pt x="935405" y="621474"/>
                  </a:lnTo>
                  <a:lnTo>
                    <a:pt x="996950" y="622896"/>
                  </a:lnTo>
                  <a:lnTo>
                    <a:pt x="1000506" y="626325"/>
                  </a:lnTo>
                  <a:lnTo>
                    <a:pt x="1032776" y="650925"/>
                  </a:lnTo>
                  <a:lnTo>
                    <a:pt x="1070825" y="671817"/>
                  </a:lnTo>
                  <a:lnTo>
                    <a:pt x="1113688" y="688873"/>
                  </a:lnTo>
                  <a:lnTo>
                    <a:pt x="1160399" y="701954"/>
                  </a:lnTo>
                  <a:lnTo>
                    <a:pt x="1210005" y="710946"/>
                  </a:lnTo>
                  <a:lnTo>
                    <a:pt x="1261529" y="715708"/>
                  </a:lnTo>
                  <a:lnTo>
                    <a:pt x="1314005" y="716102"/>
                  </a:lnTo>
                  <a:lnTo>
                    <a:pt x="1366494" y="712012"/>
                  </a:lnTo>
                  <a:lnTo>
                    <a:pt x="1418005" y="703300"/>
                  </a:lnTo>
                  <a:lnTo>
                    <a:pt x="1467612" y="689825"/>
                  </a:lnTo>
                  <a:lnTo>
                    <a:pt x="1499717" y="711733"/>
                  </a:lnTo>
                  <a:lnTo>
                    <a:pt x="1537919" y="730135"/>
                  </a:lnTo>
                  <a:lnTo>
                    <a:pt x="1581277" y="744715"/>
                  </a:lnTo>
                  <a:lnTo>
                    <a:pt x="1628902" y="755103"/>
                  </a:lnTo>
                  <a:lnTo>
                    <a:pt x="1688071" y="761441"/>
                  </a:lnTo>
                  <a:lnTo>
                    <a:pt x="1746580" y="761225"/>
                  </a:lnTo>
                  <a:lnTo>
                    <a:pt x="1802942" y="754875"/>
                  </a:lnTo>
                  <a:lnTo>
                    <a:pt x="1855660" y="742835"/>
                  </a:lnTo>
                  <a:lnTo>
                    <a:pt x="1903222" y="725563"/>
                  </a:lnTo>
                  <a:lnTo>
                    <a:pt x="1944154" y="703478"/>
                  </a:lnTo>
                  <a:lnTo>
                    <a:pt x="1976945" y="677024"/>
                  </a:lnTo>
                  <a:lnTo>
                    <a:pt x="2000123" y="646645"/>
                  </a:lnTo>
                  <a:lnTo>
                    <a:pt x="2031161" y="655637"/>
                  </a:lnTo>
                  <a:lnTo>
                    <a:pt x="2064004" y="662190"/>
                  </a:lnTo>
                  <a:lnTo>
                    <a:pt x="2098167" y="666242"/>
                  </a:lnTo>
                  <a:lnTo>
                    <a:pt x="2133219" y="667727"/>
                  </a:lnTo>
                  <a:lnTo>
                    <a:pt x="2191740" y="664324"/>
                  </a:lnTo>
                  <a:lnTo>
                    <a:pt x="2245588" y="654113"/>
                  </a:lnTo>
                  <a:lnTo>
                    <a:pt x="2293201" y="637933"/>
                  </a:lnTo>
                  <a:lnTo>
                    <a:pt x="2333028" y="616597"/>
                  </a:lnTo>
                  <a:lnTo>
                    <a:pt x="2363546" y="590956"/>
                  </a:lnTo>
                  <a:lnTo>
                    <a:pt x="2390394" y="530059"/>
                  </a:lnTo>
                  <a:lnTo>
                    <a:pt x="2427909" y="525792"/>
                  </a:lnTo>
                  <a:lnTo>
                    <a:pt x="2498204" y="509689"/>
                  </a:lnTo>
                  <a:lnTo>
                    <a:pt x="2579598" y="471932"/>
                  </a:lnTo>
                  <a:lnTo>
                    <a:pt x="2615768" y="441363"/>
                  </a:lnTo>
                  <a:lnTo>
                    <a:pt x="2638272" y="407746"/>
                  </a:lnTo>
                  <a:lnTo>
                    <a:pt x="2646769" y="37241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6588" y="1842134"/>
              <a:ext cx="84582" cy="847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55005" y="1749932"/>
              <a:ext cx="127000" cy="1270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219446" y="1183804"/>
              <a:ext cx="2647315" cy="783590"/>
            </a:xfrm>
            <a:custGeom>
              <a:avLst/>
              <a:gdLst/>
              <a:ahLst/>
              <a:cxnLst/>
              <a:rect l="l" t="t" r="r" b="b"/>
              <a:pathLst>
                <a:path w="2647315" h="783589">
                  <a:moveTo>
                    <a:pt x="912876" y="250787"/>
                  </a:moveTo>
                  <a:lnTo>
                    <a:pt x="920468" y="186517"/>
                  </a:lnTo>
                  <a:lnTo>
                    <a:pt x="970946" y="130772"/>
                  </a:lnTo>
                  <a:lnTo>
                    <a:pt x="1009715" y="107927"/>
                  </a:lnTo>
                  <a:lnTo>
                    <a:pt x="1056143" y="89410"/>
                  </a:lnTo>
                  <a:lnTo>
                    <a:pt x="1109209" y="75953"/>
                  </a:lnTo>
                  <a:lnTo>
                    <a:pt x="1167891" y="68288"/>
                  </a:lnTo>
                  <a:lnTo>
                    <a:pt x="1217394" y="66917"/>
                  </a:lnTo>
                  <a:lnTo>
                    <a:pt x="1266348" y="69986"/>
                  </a:lnTo>
                  <a:lnTo>
                    <a:pt x="1313731" y="77414"/>
                  </a:lnTo>
                  <a:lnTo>
                    <a:pt x="1358519" y="89116"/>
                  </a:lnTo>
                  <a:lnTo>
                    <a:pt x="1389310" y="64715"/>
                  </a:lnTo>
                  <a:lnTo>
                    <a:pt x="1428162" y="45390"/>
                  </a:lnTo>
                  <a:lnTo>
                    <a:pt x="1473165" y="31459"/>
                  </a:lnTo>
                  <a:lnTo>
                    <a:pt x="1522411" y="23240"/>
                  </a:lnTo>
                  <a:lnTo>
                    <a:pt x="1573993" y="21051"/>
                  </a:lnTo>
                  <a:lnTo>
                    <a:pt x="1626000" y="25208"/>
                  </a:lnTo>
                  <a:lnTo>
                    <a:pt x="1676527" y="36030"/>
                  </a:lnTo>
                  <a:lnTo>
                    <a:pt x="1718621" y="51568"/>
                  </a:lnTo>
                  <a:lnTo>
                    <a:pt x="1731136" y="57874"/>
                  </a:lnTo>
                  <a:lnTo>
                    <a:pt x="1760148" y="34602"/>
                  </a:lnTo>
                  <a:lnTo>
                    <a:pt x="1798047" y="16900"/>
                  </a:lnTo>
                  <a:lnTo>
                    <a:pt x="1842373" y="5216"/>
                  </a:lnTo>
                  <a:lnTo>
                    <a:pt x="1890667" y="0"/>
                  </a:lnTo>
                  <a:lnTo>
                    <a:pt x="1940472" y="1697"/>
                  </a:lnTo>
                  <a:lnTo>
                    <a:pt x="1989327" y="10757"/>
                  </a:lnTo>
                  <a:lnTo>
                    <a:pt x="2026062" y="23838"/>
                  </a:lnTo>
                  <a:lnTo>
                    <a:pt x="2056510" y="41110"/>
                  </a:lnTo>
                  <a:lnTo>
                    <a:pt x="2099148" y="20198"/>
                  </a:lnTo>
                  <a:lnTo>
                    <a:pt x="2148689" y="6571"/>
                  </a:lnTo>
                  <a:lnTo>
                    <a:pt x="2202259" y="359"/>
                  </a:lnTo>
                  <a:lnTo>
                    <a:pt x="2256982" y="1693"/>
                  </a:lnTo>
                  <a:lnTo>
                    <a:pt x="2309984" y="10703"/>
                  </a:lnTo>
                  <a:lnTo>
                    <a:pt x="2358389" y="27521"/>
                  </a:lnTo>
                  <a:lnTo>
                    <a:pt x="2405379" y="58175"/>
                  </a:lnTo>
                  <a:lnTo>
                    <a:pt x="2430653" y="95593"/>
                  </a:lnTo>
                  <a:lnTo>
                    <a:pt x="2488779" y="108995"/>
                  </a:lnTo>
                  <a:lnTo>
                    <a:pt x="2536759" y="129535"/>
                  </a:lnTo>
                  <a:lnTo>
                    <a:pt x="2573020" y="155711"/>
                  </a:lnTo>
                  <a:lnTo>
                    <a:pt x="2595988" y="186026"/>
                  </a:lnTo>
                  <a:lnTo>
                    <a:pt x="2604090" y="218980"/>
                  </a:lnTo>
                  <a:lnTo>
                    <a:pt x="2595753" y="253073"/>
                  </a:lnTo>
                  <a:lnTo>
                    <a:pt x="2592831" y="258915"/>
                  </a:lnTo>
                  <a:lnTo>
                    <a:pt x="2589276" y="264503"/>
                  </a:lnTo>
                  <a:lnTo>
                    <a:pt x="2584957" y="269964"/>
                  </a:lnTo>
                  <a:lnTo>
                    <a:pt x="2620454" y="302160"/>
                  </a:lnTo>
                  <a:lnTo>
                    <a:pt x="2640950" y="336766"/>
                  </a:lnTo>
                  <a:lnTo>
                    <a:pt x="2646779" y="372414"/>
                  </a:lnTo>
                  <a:lnTo>
                    <a:pt x="2638275" y="407736"/>
                  </a:lnTo>
                  <a:lnTo>
                    <a:pt x="2615771" y="441362"/>
                  </a:lnTo>
                  <a:lnTo>
                    <a:pt x="2579599" y="471925"/>
                  </a:lnTo>
                  <a:lnTo>
                    <a:pt x="2530094" y="498056"/>
                  </a:lnTo>
                  <a:lnTo>
                    <a:pt x="2464006" y="518963"/>
                  </a:lnTo>
                  <a:lnTo>
                    <a:pt x="2390394" y="530060"/>
                  </a:lnTo>
                  <a:lnTo>
                    <a:pt x="2383179" y="561832"/>
                  </a:lnTo>
                  <a:lnTo>
                    <a:pt x="2333040" y="616595"/>
                  </a:lnTo>
                  <a:lnTo>
                    <a:pt x="2293209" y="637923"/>
                  </a:lnTo>
                  <a:lnTo>
                    <a:pt x="2245597" y="654109"/>
                  </a:lnTo>
                  <a:lnTo>
                    <a:pt x="2191751" y="664321"/>
                  </a:lnTo>
                  <a:lnTo>
                    <a:pt x="2133219" y="667728"/>
                  </a:lnTo>
                  <a:lnTo>
                    <a:pt x="2098170" y="666238"/>
                  </a:lnTo>
                  <a:lnTo>
                    <a:pt x="2064003" y="662187"/>
                  </a:lnTo>
                  <a:lnTo>
                    <a:pt x="2031170" y="655637"/>
                  </a:lnTo>
                  <a:lnTo>
                    <a:pt x="2000123" y="646646"/>
                  </a:lnTo>
                  <a:lnTo>
                    <a:pt x="1976952" y="677023"/>
                  </a:lnTo>
                  <a:lnTo>
                    <a:pt x="1944155" y="703472"/>
                  </a:lnTo>
                  <a:lnTo>
                    <a:pt x="1903226" y="725555"/>
                  </a:lnTo>
                  <a:lnTo>
                    <a:pt x="1855660" y="742832"/>
                  </a:lnTo>
                  <a:lnTo>
                    <a:pt x="1802950" y="754865"/>
                  </a:lnTo>
                  <a:lnTo>
                    <a:pt x="1746591" y="761214"/>
                  </a:lnTo>
                  <a:lnTo>
                    <a:pt x="1688077" y="761440"/>
                  </a:lnTo>
                  <a:lnTo>
                    <a:pt x="1628902" y="755104"/>
                  </a:lnTo>
                  <a:lnTo>
                    <a:pt x="1581286" y="744708"/>
                  </a:lnTo>
                  <a:lnTo>
                    <a:pt x="1537922" y="730132"/>
                  </a:lnTo>
                  <a:lnTo>
                    <a:pt x="1499725" y="711723"/>
                  </a:lnTo>
                  <a:lnTo>
                    <a:pt x="1467611" y="689826"/>
                  </a:lnTo>
                  <a:lnTo>
                    <a:pt x="1418017" y="703293"/>
                  </a:lnTo>
                  <a:lnTo>
                    <a:pt x="1366497" y="712007"/>
                  </a:lnTo>
                  <a:lnTo>
                    <a:pt x="1314014" y="716099"/>
                  </a:lnTo>
                  <a:lnTo>
                    <a:pt x="1261530" y="715699"/>
                  </a:lnTo>
                  <a:lnTo>
                    <a:pt x="1210008" y="710940"/>
                  </a:lnTo>
                  <a:lnTo>
                    <a:pt x="1160410" y="701951"/>
                  </a:lnTo>
                  <a:lnTo>
                    <a:pt x="1113698" y="688864"/>
                  </a:lnTo>
                  <a:lnTo>
                    <a:pt x="1070835" y="671810"/>
                  </a:lnTo>
                  <a:lnTo>
                    <a:pt x="1032783" y="650920"/>
                  </a:lnTo>
                  <a:lnTo>
                    <a:pt x="1000505" y="626326"/>
                  </a:lnTo>
                  <a:lnTo>
                    <a:pt x="996950" y="622897"/>
                  </a:lnTo>
                  <a:lnTo>
                    <a:pt x="935416" y="621470"/>
                  </a:lnTo>
                  <a:lnTo>
                    <a:pt x="879803" y="610114"/>
                  </a:lnTo>
                  <a:lnTo>
                    <a:pt x="833619" y="590326"/>
                  </a:lnTo>
                  <a:lnTo>
                    <a:pt x="800378" y="563607"/>
                  </a:lnTo>
                  <a:lnTo>
                    <a:pt x="783254" y="508702"/>
                  </a:lnTo>
                  <a:lnTo>
                    <a:pt x="791860" y="486673"/>
                  </a:lnTo>
                  <a:lnTo>
                    <a:pt x="808968" y="466145"/>
                  </a:lnTo>
                  <a:lnTo>
                    <a:pt x="834136" y="447891"/>
                  </a:lnTo>
                  <a:lnTo>
                    <a:pt x="786806" y="426554"/>
                  </a:lnTo>
                  <a:lnTo>
                    <a:pt x="755150" y="399176"/>
                  </a:lnTo>
                  <a:lnTo>
                    <a:pt x="740300" y="368128"/>
                  </a:lnTo>
                  <a:lnTo>
                    <a:pt x="743390" y="335781"/>
                  </a:lnTo>
                  <a:lnTo>
                    <a:pt x="765555" y="304508"/>
                  </a:lnTo>
                  <a:lnTo>
                    <a:pt x="827214" y="269329"/>
                  </a:lnTo>
                  <a:lnTo>
                    <a:pt x="867247" y="258609"/>
                  </a:lnTo>
                  <a:lnTo>
                    <a:pt x="911351" y="253200"/>
                  </a:lnTo>
                  <a:lnTo>
                    <a:pt x="912876" y="250787"/>
                  </a:lnTo>
                  <a:close/>
                </a:path>
                <a:path w="2647315" h="783589">
                  <a:moveTo>
                    <a:pt x="42290" y="762343"/>
                  </a:moveTo>
                  <a:lnTo>
                    <a:pt x="40620" y="770566"/>
                  </a:lnTo>
                  <a:lnTo>
                    <a:pt x="36068" y="777265"/>
                  </a:lnTo>
                  <a:lnTo>
                    <a:pt x="29325" y="781774"/>
                  </a:lnTo>
                  <a:lnTo>
                    <a:pt x="21081" y="783425"/>
                  </a:lnTo>
                  <a:lnTo>
                    <a:pt x="12858" y="781774"/>
                  </a:lnTo>
                  <a:lnTo>
                    <a:pt x="6159" y="777265"/>
                  </a:lnTo>
                  <a:lnTo>
                    <a:pt x="1650" y="770566"/>
                  </a:lnTo>
                  <a:lnTo>
                    <a:pt x="0" y="762343"/>
                  </a:lnTo>
                  <a:lnTo>
                    <a:pt x="1650" y="754100"/>
                  </a:lnTo>
                  <a:lnTo>
                    <a:pt x="6159" y="747357"/>
                  </a:lnTo>
                  <a:lnTo>
                    <a:pt x="12858" y="742805"/>
                  </a:lnTo>
                  <a:lnTo>
                    <a:pt x="21081" y="741134"/>
                  </a:lnTo>
                  <a:lnTo>
                    <a:pt x="29325" y="742805"/>
                  </a:lnTo>
                  <a:lnTo>
                    <a:pt x="36067" y="747357"/>
                  </a:lnTo>
                  <a:lnTo>
                    <a:pt x="40620" y="754100"/>
                  </a:lnTo>
                  <a:lnTo>
                    <a:pt x="42290" y="762343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0492" y="1836038"/>
              <a:ext cx="96774" cy="969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8909" y="1743836"/>
              <a:ext cx="139192" cy="1391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55614" y="1222374"/>
              <a:ext cx="1748155" cy="648335"/>
            </a:xfrm>
            <a:custGeom>
              <a:avLst/>
              <a:gdLst/>
              <a:ahLst/>
              <a:cxnLst/>
              <a:rect l="l" t="t" r="r" b="b"/>
              <a:pathLst>
                <a:path w="1748154" h="648335">
                  <a:moveTo>
                    <a:pt x="111760" y="420497"/>
                  </a:moveTo>
                  <a:lnTo>
                    <a:pt x="82599" y="420508"/>
                  </a:lnTo>
                  <a:lnTo>
                    <a:pt x="53927" y="418115"/>
                  </a:lnTo>
                  <a:lnTo>
                    <a:pt x="26231" y="413388"/>
                  </a:lnTo>
                  <a:lnTo>
                    <a:pt x="0" y="406400"/>
                  </a:lnTo>
                </a:path>
                <a:path w="1748154" h="648335">
                  <a:moveTo>
                    <a:pt x="210312" y="574294"/>
                  </a:moveTo>
                  <a:lnTo>
                    <a:pt x="198385" y="576649"/>
                  </a:lnTo>
                  <a:lnTo>
                    <a:pt x="186245" y="578564"/>
                  </a:lnTo>
                  <a:lnTo>
                    <a:pt x="173914" y="580026"/>
                  </a:lnTo>
                  <a:lnTo>
                    <a:pt x="161416" y="581025"/>
                  </a:lnTo>
                </a:path>
                <a:path w="1748154" h="648335">
                  <a:moveTo>
                    <a:pt x="631443" y="648208"/>
                  </a:moveTo>
                  <a:lnTo>
                    <a:pt x="622946" y="640851"/>
                  </a:lnTo>
                  <a:lnTo>
                    <a:pt x="615188" y="633269"/>
                  </a:lnTo>
                  <a:lnTo>
                    <a:pt x="608191" y="625473"/>
                  </a:lnTo>
                  <a:lnTo>
                    <a:pt x="601980" y="617474"/>
                  </a:lnTo>
                </a:path>
                <a:path w="1748154" h="648335">
                  <a:moveTo>
                    <a:pt x="1175892" y="571753"/>
                  </a:moveTo>
                  <a:lnTo>
                    <a:pt x="1174228" y="580227"/>
                  </a:lnTo>
                  <a:lnTo>
                    <a:pt x="1171717" y="588676"/>
                  </a:lnTo>
                  <a:lnTo>
                    <a:pt x="1168374" y="597078"/>
                  </a:lnTo>
                  <a:lnTo>
                    <a:pt x="1164209" y="605409"/>
                  </a:lnTo>
                </a:path>
                <a:path w="1748154" h="648335">
                  <a:moveTo>
                    <a:pt x="1409700" y="363600"/>
                  </a:moveTo>
                  <a:lnTo>
                    <a:pt x="1469518" y="385605"/>
                  </a:lnTo>
                  <a:lnTo>
                    <a:pt x="1514871" y="415242"/>
                  </a:lnTo>
                  <a:lnTo>
                    <a:pt x="1543484" y="450522"/>
                  </a:lnTo>
                  <a:lnTo>
                    <a:pt x="1553083" y="489458"/>
                  </a:lnTo>
                </a:path>
                <a:path w="1748154" h="648335">
                  <a:moveTo>
                    <a:pt x="1747901" y="229488"/>
                  </a:moveTo>
                  <a:lnTo>
                    <a:pt x="1735758" y="242782"/>
                  </a:lnTo>
                  <a:lnTo>
                    <a:pt x="1720961" y="255158"/>
                  </a:lnTo>
                  <a:lnTo>
                    <a:pt x="1703663" y="266511"/>
                  </a:lnTo>
                  <a:lnTo>
                    <a:pt x="1684019" y="276733"/>
                  </a:lnTo>
                </a:path>
                <a:path w="1748154" h="648335">
                  <a:moveTo>
                    <a:pt x="1594739" y="54483"/>
                  </a:moveTo>
                  <a:lnTo>
                    <a:pt x="1597152" y="61849"/>
                  </a:lnTo>
                  <a:lnTo>
                    <a:pt x="1598294" y="69214"/>
                  </a:lnTo>
                  <a:lnTo>
                    <a:pt x="1598040" y="76708"/>
                  </a:lnTo>
                </a:path>
                <a:path w="1748154" h="648335">
                  <a:moveTo>
                    <a:pt x="1187068" y="28448"/>
                  </a:moveTo>
                  <a:lnTo>
                    <a:pt x="1193776" y="20877"/>
                  </a:lnTo>
                  <a:lnTo>
                    <a:pt x="1201483" y="13604"/>
                  </a:lnTo>
                  <a:lnTo>
                    <a:pt x="1210143" y="6641"/>
                  </a:lnTo>
                  <a:lnTo>
                    <a:pt x="1219708" y="0"/>
                  </a:lnTo>
                </a:path>
                <a:path w="1748154" h="648335">
                  <a:moveTo>
                    <a:pt x="881126" y="42037"/>
                  </a:moveTo>
                  <a:lnTo>
                    <a:pt x="884035" y="35706"/>
                  </a:lnTo>
                  <a:lnTo>
                    <a:pt x="887634" y="29495"/>
                  </a:lnTo>
                  <a:lnTo>
                    <a:pt x="891948" y="23427"/>
                  </a:lnTo>
                  <a:lnTo>
                    <a:pt x="897001" y="17525"/>
                  </a:lnTo>
                </a:path>
                <a:path w="1748154" h="648335">
                  <a:moveTo>
                    <a:pt x="522096" y="50291"/>
                  </a:moveTo>
                  <a:lnTo>
                    <a:pt x="537404" y="55502"/>
                  </a:lnTo>
                  <a:lnTo>
                    <a:pt x="552069" y="61213"/>
                  </a:lnTo>
                  <a:lnTo>
                    <a:pt x="566066" y="67401"/>
                  </a:lnTo>
                  <a:lnTo>
                    <a:pt x="579374" y="74040"/>
                  </a:lnTo>
                </a:path>
                <a:path w="1748154" h="648335">
                  <a:moveTo>
                    <a:pt x="86740" y="237236"/>
                  </a:moveTo>
                  <a:lnTo>
                    <a:pt x="83548" y="231040"/>
                  </a:lnTo>
                  <a:lnTo>
                    <a:pt x="80819" y="224821"/>
                  </a:lnTo>
                  <a:lnTo>
                    <a:pt x="78543" y="218555"/>
                  </a:lnTo>
                  <a:lnTo>
                    <a:pt x="76708" y="212216"/>
                  </a:lnTo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29934" y="1282065"/>
            <a:ext cx="1030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Các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thiết bị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45758" y="1526286"/>
            <a:ext cx="798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máy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tính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93255" y="2729813"/>
            <a:ext cx="2157730" cy="1614170"/>
            <a:chOff x="6993255" y="2729813"/>
            <a:chExt cx="2157730" cy="1614170"/>
          </a:xfrm>
        </p:grpSpPr>
        <p:sp>
          <p:nvSpPr>
            <p:cNvPr id="31" name="object 31"/>
            <p:cNvSpPr/>
            <p:nvPr/>
          </p:nvSpPr>
          <p:spPr>
            <a:xfrm>
              <a:off x="7237879" y="2736163"/>
              <a:ext cx="1906905" cy="1601470"/>
            </a:xfrm>
            <a:custGeom>
              <a:avLst/>
              <a:gdLst/>
              <a:ahLst/>
              <a:cxnLst/>
              <a:rect l="l" t="t" r="r" b="b"/>
              <a:pathLst>
                <a:path w="1906904" h="1601470">
                  <a:moveTo>
                    <a:pt x="1165054" y="0"/>
                  </a:moveTo>
                  <a:lnTo>
                    <a:pt x="1122931" y="5017"/>
                  </a:lnTo>
                  <a:lnTo>
                    <a:pt x="1082950" y="20314"/>
                  </a:lnTo>
                  <a:lnTo>
                    <a:pt x="1046658" y="45300"/>
                  </a:lnTo>
                  <a:lnTo>
                    <a:pt x="1015606" y="79382"/>
                  </a:lnTo>
                  <a:lnTo>
                    <a:pt x="991340" y="121971"/>
                  </a:lnTo>
                  <a:lnTo>
                    <a:pt x="978824" y="108807"/>
                  </a:lnTo>
                  <a:lnTo>
                    <a:pt x="936730" y="76124"/>
                  </a:lnTo>
                  <a:lnTo>
                    <a:pt x="892640" y="55506"/>
                  </a:lnTo>
                  <a:lnTo>
                    <a:pt x="847232" y="45646"/>
                  </a:lnTo>
                  <a:lnTo>
                    <a:pt x="801786" y="46100"/>
                  </a:lnTo>
                  <a:lnTo>
                    <a:pt x="757580" y="56423"/>
                  </a:lnTo>
                  <a:lnTo>
                    <a:pt x="715892" y="76170"/>
                  </a:lnTo>
                  <a:lnTo>
                    <a:pt x="678001" y="104896"/>
                  </a:lnTo>
                  <a:lnTo>
                    <a:pt x="645185" y="142155"/>
                  </a:lnTo>
                  <a:lnTo>
                    <a:pt x="618722" y="187503"/>
                  </a:lnTo>
                  <a:lnTo>
                    <a:pt x="573934" y="163016"/>
                  </a:lnTo>
                  <a:lnTo>
                    <a:pt x="526551" y="147435"/>
                  </a:lnTo>
                  <a:lnTo>
                    <a:pt x="477597" y="140998"/>
                  </a:lnTo>
                  <a:lnTo>
                    <a:pt x="428095" y="143942"/>
                  </a:lnTo>
                  <a:lnTo>
                    <a:pt x="384902" y="154392"/>
                  </a:lnTo>
                  <a:lnTo>
                    <a:pt x="344534" y="171493"/>
                  </a:lnTo>
                  <a:lnTo>
                    <a:pt x="307381" y="194653"/>
                  </a:lnTo>
                  <a:lnTo>
                    <a:pt x="273838" y="223280"/>
                  </a:lnTo>
                  <a:lnTo>
                    <a:pt x="244297" y="256785"/>
                  </a:lnTo>
                  <a:lnTo>
                    <a:pt x="219150" y="294574"/>
                  </a:lnTo>
                  <a:lnTo>
                    <a:pt x="198790" y="336058"/>
                  </a:lnTo>
                  <a:lnTo>
                    <a:pt x="183610" y="380644"/>
                  </a:lnTo>
                  <a:lnTo>
                    <a:pt x="174003" y="427740"/>
                  </a:lnTo>
                  <a:lnTo>
                    <a:pt x="170362" y="476757"/>
                  </a:lnTo>
                  <a:lnTo>
                    <a:pt x="173079" y="527101"/>
                  </a:lnTo>
                  <a:lnTo>
                    <a:pt x="171555" y="532054"/>
                  </a:lnTo>
                  <a:lnTo>
                    <a:pt x="127450" y="543437"/>
                  </a:lnTo>
                  <a:lnTo>
                    <a:pt x="87417" y="565963"/>
                  </a:lnTo>
                  <a:lnTo>
                    <a:pt x="53004" y="598491"/>
                  </a:lnTo>
                  <a:lnTo>
                    <a:pt x="25759" y="639877"/>
                  </a:lnTo>
                  <a:lnTo>
                    <a:pt x="7931" y="686376"/>
                  </a:lnTo>
                  <a:lnTo>
                    <a:pt x="0" y="734747"/>
                  </a:lnTo>
                  <a:lnTo>
                    <a:pt x="1552" y="783179"/>
                  </a:lnTo>
                  <a:lnTo>
                    <a:pt x="12176" y="829857"/>
                  </a:lnTo>
                  <a:lnTo>
                    <a:pt x="31457" y="872970"/>
                  </a:lnTo>
                  <a:lnTo>
                    <a:pt x="58982" y="910705"/>
                  </a:lnTo>
                  <a:lnTo>
                    <a:pt x="94339" y="941248"/>
                  </a:lnTo>
                  <a:lnTo>
                    <a:pt x="69171" y="979509"/>
                  </a:lnTo>
                  <a:lnTo>
                    <a:pt x="52064" y="1022544"/>
                  </a:lnTo>
                  <a:lnTo>
                    <a:pt x="43457" y="1068746"/>
                  </a:lnTo>
                  <a:lnTo>
                    <a:pt x="43793" y="1116508"/>
                  </a:lnTo>
                  <a:lnTo>
                    <a:pt x="53952" y="1165768"/>
                  </a:lnTo>
                  <a:lnTo>
                    <a:pt x="73017" y="1209686"/>
                  </a:lnTo>
                  <a:lnTo>
                    <a:pt x="99710" y="1247107"/>
                  </a:lnTo>
                  <a:lnTo>
                    <a:pt x="132749" y="1276872"/>
                  </a:lnTo>
                  <a:lnTo>
                    <a:pt x="170856" y="1297824"/>
                  </a:lnTo>
                  <a:lnTo>
                    <a:pt x="212750" y="1308806"/>
                  </a:lnTo>
                  <a:lnTo>
                    <a:pt x="257153" y="1308659"/>
                  </a:lnTo>
                  <a:lnTo>
                    <a:pt x="260709" y="1315771"/>
                  </a:lnTo>
                  <a:lnTo>
                    <a:pt x="287180" y="1359337"/>
                  </a:lnTo>
                  <a:lnTo>
                    <a:pt x="317772" y="1397537"/>
                  </a:lnTo>
                  <a:lnTo>
                    <a:pt x="351928" y="1430210"/>
                  </a:lnTo>
                  <a:lnTo>
                    <a:pt x="389092" y="1457198"/>
                  </a:lnTo>
                  <a:lnTo>
                    <a:pt x="428705" y="1478339"/>
                  </a:lnTo>
                  <a:lnTo>
                    <a:pt x="470211" y="1493476"/>
                  </a:lnTo>
                  <a:lnTo>
                    <a:pt x="513053" y="1502448"/>
                  </a:lnTo>
                  <a:lnTo>
                    <a:pt x="556675" y="1505095"/>
                  </a:lnTo>
                  <a:lnTo>
                    <a:pt x="600519" y="1501259"/>
                  </a:lnTo>
                  <a:lnTo>
                    <a:pt x="644028" y="1490779"/>
                  </a:lnTo>
                  <a:lnTo>
                    <a:pt x="686646" y="1473495"/>
                  </a:lnTo>
                  <a:lnTo>
                    <a:pt x="727815" y="1449248"/>
                  </a:lnTo>
                  <a:lnTo>
                    <a:pt x="759928" y="1495127"/>
                  </a:lnTo>
                  <a:lnTo>
                    <a:pt x="798125" y="1533767"/>
                  </a:lnTo>
                  <a:lnTo>
                    <a:pt x="841490" y="1564406"/>
                  </a:lnTo>
                  <a:lnTo>
                    <a:pt x="889105" y="1586281"/>
                  </a:lnTo>
                  <a:lnTo>
                    <a:pt x="932144" y="1597351"/>
                  </a:lnTo>
                  <a:lnTo>
                    <a:pt x="975049" y="1601008"/>
                  </a:lnTo>
                  <a:lnTo>
                    <a:pt x="1017245" y="1597605"/>
                  </a:lnTo>
                  <a:lnTo>
                    <a:pt x="1058158" y="1587493"/>
                  </a:lnTo>
                  <a:lnTo>
                    <a:pt x="1097212" y="1571024"/>
                  </a:lnTo>
                  <a:lnTo>
                    <a:pt x="1133834" y="1548551"/>
                  </a:lnTo>
                  <a:lnTo>
                    <a:pt x="1167447" y="1520426"/>
                  </a:lnTo>
                  <a:lnTo>
                    <a:pt x="1197478" y="1487000"/>
                  </a:lnTo>
                  <a:lnTo>
                    <a:pt x="1223351" y="1448627"/>
                  </a:lnTo>
                  <a:lnTo>
                    <a:pt x="1244492" y="1405657"/>
                  </a:lnTo>
                  <a:lnTo>
                    <a:pt x="1260326" y="1358443"/>
                  </a:lnTo>
                  <a:lnTo>
                    <a:pt x="1291373" y="1377297"/>
                  </a:lnTo>
                  <a:lnTo>
                    <a:pt x="1324207" y="1391066"/>
                  </a:lnTo>
                  <a:lnTo>
                    <a:pt x="1358374" y="1399573"/>
                  </a:lnTo>
                  <a:lnTo>
                    <a:pt x="1393422" y="1402639"/>
                  </a:lnTo>
                  <a:lnTo>
                    <a:pt x="1439298" y="1398359"/>
                  </a:lnTo>
                  <a:lnTo>
                    <a:pt x="1482546" y="1385214"/>
                  </a:lnTo>
                  <a:lnTo>
                    <a:pt x="1522440" y="1364022"/>
                  </a:lnTo>
                  <a:lnTo>
                    <a:pt x="1558250" y="1335599"/>
                  </a:lnTo>
                  <a:lnTo>
                    <a:pt x="1589250" y="1300761"/>
                  </a:lnTo>
                  <a:lnTo>
                    <a:pt x="1614712" y="1260324"/>
                  </a:lnTo>
                  <a:lnTo>
                    <a:pt x="1633909" y="1215105"/>
                  </a:lnTo>
                  <a:lnTo>
                    <a:pt x="1646113" y="1165921"/>
                  </a:lnTo>
                  <a:lnTo>
                    <a:pt x="1650597" y="1113587"/>
                  </a:lnTo>
                  <a:lnTo>
                    <a:pt x="1688123" y="1104626"/>
                  </a:lnTo>
                  <a:lnTo>
                    <a:pt x="1724209" y="1090283"/>
                  </a:lnTo>
                  <a:lnTo>
                    <a:pt x="1758414" y="1070796"/>
                  </a:lnTo>
                  <a:lnTo>
                    <a:pt x="1790297" y="1046404"/>
                  </a:lnTo>
                  <a:lnTo>
                    <a:pt x="1823325" y="1012716"/>
                  </a:lnTo>
                  <a:lnTo>
                    <a:pt x="1851004" y="974838"/>
                  </a:lnTo>
                  <a:lnTo>
                    <a:pt x="1873245" y="933508"/>
                  </a:lnTo>
                  <a:lnTo>
                    <a:pt x="1889965" y="889469"/>
                  </a:lnTo>
                  <a:lnTo>
                    <a:pt x="1901076" y="843460"/>
                  </a:lnTo>
                  <a:lnTo>
                    <a:pt x="1906493" y="796220"/>
                  </a:lnTo>
                  <a:lnTo>
                    <a:pt x="1906130" y="748492"/>
                  </a:lnTo>
                  <a:lnTo>
                    <a:pt x="1899901" y="701014"/>
                  </a:lnTo>
                  <a:lnTo>
                    <a:pt x="1887720" y="654527"/>
                  </a:lnTo>
                  <a:lnTo>
                    <a:pt x="1869502" y="609771"/>
                  </a:lnTo>
                  <a:lnTo>
                    <a:pt x="1845161" y="567487"/>
                  </a:lnTo>
                  <a:lnTo>
                    <a:pt x="1848258" y="558826"/>
                  </a:lnTo>
                  <a:lnTo>
                    <a:pt x="1851082" y="550009"/>
                  </a:lnTo>
                  <a:lnTo>
                    <a:pt x="1853644" y="541073"/>
                  </a:lnTo>
                  <a:lnTo>
                    <a:pt x="1855956" y="532054"/>
                  </a:lnTo>
                  <a:lnTo>
                    <a:pt x="1863418" y="484204"/>
                  </a:lnTo>
                  <a:lnTo>
                    <a:pt x="1863341" y="436950"/>
                  </a:lnTo>
                  <a:lnTo>
                    <a:pt x="1856191" y="391225"/>
                  </a:lnTo>
                  <a:lnTo>
                    <a:pt x="1842433" y="347966"/>
                  </a:lnTo>
                  <a:lnTo>
                    <a:pt x="1822535" y="308106"/>
                  </a:lnTo>
                  <a:lnTo>
                    <a:pt x="1796962" y="272579"/>
                  </a:lnTo>
                  <a:lnTo>
                    <a:pt x="1766180" y="242321"/>
                  </a:lnTo>
                  <a:lnTo>
                    <a:pt x="1730656" y="218265"/>
                  </a:lnTo>
                  <a:lnTo>
                    <a:pt x="1690856" y="201346"/>
                  </a:lnTo>
                  <a:lnTo>
                    <a:pt x="1681136" y="160643"/>
                  </a:lnTo>
                  <a:lnTo>
                    <a:pt x="1665583" y="122702"/>
                  </a:lnTo>
                  <a:lnTo>
                    <a:pt x="1644600" y="88332"/>
                  </a:lnTo>
                  <a:lnTo>
                    <a:pt x="1618593" y="58344"/>
                  </a:lnTo>
                  <a:lnTo>
                    <a:pt x="1582832" y="30292"/>
                  </a:lnTo>
                  <a:lnTo>
                    <a:pt x="1544081" y="11497"/>
                  </a:lnTo>
                  <a:lnTo>
                    <a:pt x="1503554" y="1846"/>
                  </a:lnTo>
                  <a:lnTo>
                    <a:pt x="1462462" y="1226"/>
                  </a:lnTo>
                  <a:lnTo>
                    <a:pt x="1422019" y="9524"/>
                  </a:lnTo>
                  <a:lnTo>
                    <a:pt x="1383438" y="26626"/>
                  </a:lnTo>
                  <a:lnTo>
                    <a:pt x="1347932" y="52420"/>
                  </a:lnTo>
                  <a:lnTo>
                    <a:pt x="1316714" y="86792"/>
                  </a:lnTo>
                  <a:lnTo>
                    <a:pt x="1302359" y="67671"/>
                  </a:lnTo>
                  <a:lnTo>
                    <a:pt x="1286265" y="50597"/>
                  </a:lnTo>
                  <a:lnTo>
                    <a:pt x="1268600" y="35715"/>
                  </a:lnTo>
                  <a:lnTo>
                    <a:pt x="1249531" y="23165"/>
                  </a:lnTo>
                  <a:lnTo>
                    <a:pt x="1207770" y="5852"/>
                  </a:lnTo>
                  <a:lnTo>
                    <a:pt x="116505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99351" y="3046349"/>
              <a:ext cx="196850" cy="1778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21017" y="305562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50"/>
                  </a:lnTo>
                  <a:lnTo>
                    <a:pt x="6797" y="175503"/>
                  </a:lnTo>
                  <a:lnTo>
                    <a:pt x="25725" y="212110"/>
                  </a:lnTo>
                  <a:lnTo>
                    <a:pt x="54589" y="240974"/>
                  </a:lnTo>
                  <a:lnTo>
                    <a:pt x="91196" y="259902"/>
                  </a:lnTo>
                  <a:lnTo>
                    <a:pt x="133350" y="266700"/>
                  </a:lnTo>
                  <a:lnTo>
                    <a:pt x="175503" y="259902"/>
                  </a:lnTo>
                  <a:lnTo>
                    <a:pt x="212110" y="240974"/>
                  </a:lnTo>
                  <a:lnTo>
                    <a:pt x="240974" y="212110"/>
                  </a:lnTo>
                  <a:lnTo>
                    <a:pt x="259902" y="175503"/>
                  </a:lnTo>
                  <a:lnTo>
                    <a:pt x="266700" y="133350"/>
                  </a:lnTo>
                  <a:lnTo>
                    <a:pt x="259902" y="91196"/>
                  </a:lnTo>
                  <a:lnTo>
                    <a:pt x="240974" y="54589"/>
                  </a:lnTo>
                  <a:lnTo>
                    <a:pt x="212110" y="25725"/>
                  </a:lnTo>
                  <a:lnTo>
                    <a:pt x="175503" y="6797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37879" y="2736163"/>
              <a:ext cx="1906905" cy="1601470"/>
            </a:xfrm>
            <a:custGeom>
              <a:avLst/>
              <a:gdLst/>
              <a:ahLst/>
              <a:cxnLst/>
              <a:rect l="l" t="t" r="r" b="b"/>
              <a:pathLst>
                <a:path w="1906904" h="1601470">
                  <a:moveTo>
                    <a:pt x="173079" y="527101"/>
                  </a:moveTo>
                  <a:lnTo>
                    <a:pt x="170362" y="476757"/>
                  </a:lnTo>
                  <a:lnTo>
                    <a:pt x="174003" y="427740"/>
                  </a:lnTo>
                  <a:lnTo>
                    <a:pt x="183610" y="380644"/>
                  </a:lnTo>
                  <a:lnTo>
                    <a:pt x="198790" y="336058"/>
                  </a:lnTo>
                  <a:lnTo>
                    <a:pt x="219150" y="294574"/>
                  </a:lnTo>
                  <a:lnTo>
                    <a:pt x="244297" y="256785"/>
                  </a:lnTo>
                  <a:lnTo>
                    <a:pt x="273838" y="223280"/>
                  </a:lnTo>
                  <a:lnTo>
                    <a:pt x="307381" y="194653"/>
                  </a:lnTo>
                  <a:lnTo>
                    <a:pt x="344534" y="171493"/>
                  </a:lnTo>
                  <a:lnTo>
                    <a:pt x="384902" y="154392"/>
                  </a:lnTo>
                  <a:lnTo>
                    <a:pt x="428095" y="143942"/>
                  </a:lnTo>
                  <a:lnTo>
                    <a:pt x="477597" y="140998"/>
                  </a:lnTo>
                  <a:lnTo>
                    <a:pt x="526551" y="147435"/>
                  </a:lnTo>
                  <a:lnTo>
                    <a:pt x="573934" y="163016"/>
                  </a:lnTo>
                  <a:lnTo>
                    <a:pt x="618722" y="187503"/>
                  </a:lnTo>
                  <a:lnTo>
                    <a:pt x="645185" y="142155"/>
                  </a:lnTo>
                  <a:lnTo>
                    <a:pt x="678001" y="104896"/>
                  </a:lnTo>
                  <a:lnTo>
                    <a:pt x="715892" y="76170"/>
                  </a:lnTo>
                  <a:lnTo>
                    <a:pt x="757580" y="56423"/>
                  </a:lnTo>
                  <a:lnTo>
                    <a:pt x="801786" y="46100"/>
                  </a:lnTo>
                  <a:lnTo>
                    <a:pt x="847232" y="45646"/>
                  </a:lnTo>
                  <a:lnTo>
                    <a:pt x="892640" y="55506"/>
                  </a:lnTo>
                  <a:lnTo>
                    <a:pt x="936730" y="76124"/>
                  </a:lnTo>
                  <a:lnTo>
                    <a:pt x="978824" y="108807"/>
                  </a:lnTo>
                  <a:lnTo>
                    <a:pt x="991340" y="121971"/>
                  </a:lnTo>
                  <a:lnTo>
                    <a:pt x="1015606" y="79382"/>
                  </a:lnTo>
                  <a:lnTo>
                    <a:pt x="1046658" y="45300"/>
                  </a:lnTo>
                  <a:lnTo>
                    <a:pt x="1082950" y="20314"/>
                  </a:lnTo>
                  <a:lnTo>
                    <a:pt x="1122931" y="5017"/>
                  </a:lnTo>
                  <a:lnTo>
                    <a:pt x="1165054" y="0"/>
                  </a:lnTo>
                  <a:lnTo>
                    <a:pt x="1207770" y="5852"/>
                  </a:lnTo>
                  <a:lnTo>
                    <a:pt x="1249531" y="23165"/>
                  </a:lnTo>
                  <a:lnTo>
                    <a:pt x="1286265" y="50597"/>
                  </a:lnTo>
                  <a:lnTo>
                    <a:pt x="1316714" y="86792"/>
                  </a:lnTo>
                  <a:lnTo>
                    <a:pt x="1347932" y="52420"/>
                  </a:lnTo>
                  <a:lnTo>
                    <a:pt x="1383438" y="26626"/>
                  </a:lnTo>
                  <a:lnTo>
                    <a:pt x="1422019" y="9524"/>
                  </a:lnTo>
                  <a:lnTo>
                    <a:pt x="1462462" y="1226"/>
                  </a:lnTo>
                  <a:lnTo>
                    <a:pt x="1503554" y="1846"/>
                  </a:lnTo>
                  <a:lnTo>
                    <a:pt x="1544081" y="11497"/>
                  </a:lnTo>
                  <a:lnTo>
                    <a:pt x="1582832" y="30292"/>
                  </a:lnTo>
                  <a:lnTo>
                    <a:pt x="1618593" y="58344"/>
                  </a:lnTo>
                  <a:lnTo>
                    <a:pt x="1644600" y="88332"/>
                  </a:lnTo>
                  <a:lnTo>
                    <a:pt x="1665583" y="122702"/>
                  </a:lnTo>
                  <a:lnTo>
                    <a:pt x="1681136" y="160643"/>
                  </a:lnTo>
                  <a:lnTo>
                    <a:pt x="1690856" y="201346"/>
                  </a:lnTo>
                  <a:lnTo>
                    <a:pt x="1730656" y="218265"/>
                  </a:lnTo>
                  <a:lnTo>
                    <a:pt x="1766180" y="242321"/>
                  </a:lnTo>
                  <a:lnTo>
                    <a:pt x="1796962" y="272579"/>
                  </a:lnTo>
                  <a:lnTo>
                    <a:pt x="1822535" y="308106"/>
                  </a:lnTo>
                  <a:lnTo>
                    <a:pt x="1842433" y="347966"/>
                  </a:lnTo>
                  <a:lnTo>
                    <a:pt x="1856191" y="391225"/>
                  </a:lnTo>
                  <a:lnTo>
                    <a:pt x="1863341" y="436950"/>
                  </a:lnTo>
                  <a:lnTo>
                    <a:pt x="1863418" y="484204"/>
                  </a:lnTo>
                  <a:lnTo>
                    <a:pt x="1855956" y="532054"/>
                  </a:lnTo>
                  <a:lnTo>
                    <a:pt x="1853644" y="541073"/>
                  </a:lnTo>
                  <a:lnTo>
                    <a:pt x="1851082" y="550009"/>
                  </a:lnTo>
                  <a:lnTo>
                    <a:pt x="1848258" y="558826"/>
                  </a:lnTo>
                  <a:lnTo>
                    <a:pt x="1845161" y="567487"/>
                  </a:lnTo>
                  <a:lnTo>
                    <a:pt x="1869502" y="609771"/>
                  </a:lnTo>
                  <a:lnTo>
                    <a:pt x="1887720" y="654527"/>
                  </a:lnTo>
                  <a:lnTo>
                    <a:pt x="1899901" y="701014"/>
                  </a:lnTo>
                  <a:lnTo>
                    <a:pt x="1906130" y="748492"/>
                  </a:lnTo>
                  <a:lnTo>
                    <a:pt x="1906493" y="796220"/>
                  </a:lnTo>
                  <a:lnTo>
                    <a:pt x="1901076" y="843460"/>
                  </a:lnTo>
                  <a:lnTo>
                    <a:pt x="1889965" y="889469"/>
                  </a:lnTo>
                  <a:lnTo>
                    <a:pt x="1873245" y="933508"/>
                  </a:lnTo>
                  <a:lnTo>
                    <a:pt x="1851004" y="974838"/>
                  </a:lnTo>
                  <a:lnTo>
                    <a:pt x="1823325" y="1012716"/>
                  </a:lnTo>
                  <a:lnTo>
                    <a:pt x="1790297" y="1046404"/>
                  </a:lnTo>
                  <a:lnTo>
                    <a:pt x="1758414" y="1070796"/>
                  </a:lnTo>
                  <a:lnTo>
                    <a:pt x="1724209" y="1090283"/>
                  </a:lnTo>
                  <a:lnTo>
                    <a:pt x="1688123" y="1104626"/>
                  </a:lnTo>
                  <a:lnTo>
                    <a:pt x="1650597" y="1113587"/>
                  </a:lnTo>
                  <a:lnTo>
                    <a:pt x="1646113" y="1165921"/>
                  </a:lnTo>
                  <a:lnTo>
                    <a:pt x="1633909" y="1215105"/>
                  </a:lnTo>
                  <a:lnTo>
                    <a:pt x="1614712" y="1260324"/>
                  </a:lnTo>
                  <a:lnTo>
                    <a:pt x="1589250" y="1300761"/>
                  </a:lnTo>
                  <a:lnTo>
                    <a:pt x="1558250" y="1335599"/>
                  </a:lnTo>
                  <a:lnTo>
                    <a:pt x="1522440" y="1364022"/>
                  </a:lnTo>
                  <a:lnTo>
                    <a:pt x="1482546" y="1385214"/>
                  </a:lnTo>
                  <a:lnTo>
                    <a:pt x="1439298" y="1398359"/>
                  </a:lnTo>
                  <a:lnTo>
                    <a:pt x="1393422" y="1402639"/>
                  </a:lnTo>
                  <a:lnTo>
                    <a:pt x="1358374" y="1399573"/>
                  </a:lnTo>
                  <a:lnTo>
                    <a:pt x="1324207" y="1391066"/>
                  </a:lnTo>
                  <a:lnTo>
                    <a:pt x="1291373" y="1377297"/>
                  </a:lnTo>
                  <a:lnTo>
                    <a:pt x="1260326" y="1358443"/>
                  </a:lnTo>
                  <a:lnTo>
                    <a:pt x="1244492" y="1405657"/>
                  </a:lnTo>
                  <a:lnTo>
                    <a:pt x="1223351" y="1448627"/>
                  </a:lnTo>
                  <a:lnTo>
                    <a:pt x="1197478" y="1487000"/>
                  </a:lnTo>
                  <a:lnTo>
                    <a:pt x="1167447" y="1520426"/>
                  </a:lnTo>
                  <a:lnTo>
                    <a:pt x="1133834" y="1548551"/>
                  </a:lnTo>
                  <a:lnTo>
                    <a:pt x="1097212" y="1571024"/>
                  </a:lnTo>
                  <a:lnTo>
                    <a:pt x="1058158" y="1587493"/>
                  </a:lnTo>
                  <a:lnTo>
                    <a:pt x="1017245" y="1597605"/>
                  </a:lnTo>
                  <a:lnTo>
                    <a:pt x="975049" y="1601008"/>
                  </a:lnTo>
                  <a:lnTo>
                    <a:pt x="932144" y="1597351"/>
                  </a:lnTo>
                  <a:lnTo>
                    <a:pt x="889105" y="1586281"/>
                  </a:lnTo>
                  <a:lnTo>
                    <a:pt x="841490" y="1564406"/>
                  </a:lnTo>
                  <a:lnTo>
                    <a:pt x="798125" y="1533767"/>
                  </a:lnTo>
                  <a:lnTo>
                    <a:pt x="759928" y="1495127"/>
                  </a:lnTo>
                  <a:lnTo>
                    <a:pt x="727815" y="1449248"/>
                  </a:lnTo>
                  <a:lnTo>
                    <a:pt x="686646" y="1473495"/>
                  </a:lnTo>
                  <a:lnTo>
                    <a:pt x="644028" y="1490779"/>
                  </a:lnTo>
                  <a:lnTo>
                    <a:pt x="600519" y="1501259"/>
                  </a:lnTo>
                  <a:lnTo>
                    <a:pt x="556675" y="1505095"/>
                  </a:lnTo>
                  <a:lnTo>
                    <a:pt x="513053" y="1502448"/>
                  </a:lnTo>
                  <a:lnTo>
                    <a:pt x="470211" y="1493476"/>
                  </a:lnTo>
                  <a:lnTo>
                    <a:pt x="428705" y="1478339"/>
                  </a:lnTo>
                  <a:lnTo>
                    <a:pt x="389092" y="1457198"/>
                  </a:lnTo>
                  <a:lnTo>
                    <a:pt x="351928" y="1430210"/>
                  </a:lnTo>
                  <a:lnTo>
                    <a:pt x="317772" y="1397537"/>
                  </a:lnTo>
                  <a:lnTo>
                    <a:pt x="287180" y="1359337"/>
                  </a:lnTo>
                  <a:lnTo>
                    <a:pt x="260709" y="1315771"/>
                  </a:lnTo>
                  <a:lnTo>
                    <a:pt x="257153" y="1308659"/>
                  </a:lnTo>
                  <a:lnTo>
                    <a:pt x="212750" y="1308806"/>
                  </a:lnTo>
                  <a:lnTo>
                    <a:pt x="170856" y="1297824"/>
                  </a:lnTo>
                  <a:lnTo>
                    <a:pt x="132749" y="1276872"/>
                  </a:lnTo>
                  <a:lnTo>
                    <a:pt x="99710" y="1247107"/>
                  </a:lnTo>
                  <a:lnTo>
                    <a:pt x="73017" y="1209686"/>
                  </a:lnTo>
                  <a:lnTo>
                    <a:pt x="53952" y="1165768"/>
                  </a:lnTo>
                  <a:lnTo>
                    <a:pt x="43793" y="1116508"/>
                  </a:lnTo>
                  <a:lnTo>
                    <a:pt x="43457" y="1068746"/>
                  </a:lnTo>
                  <a:lnTo>
                    <a:pt x="52064" y="1022544"/>
                  </a:lnTo>
                  <a:lnTo>
                    <a:pt x="69171" y="979509"/>
                  </a:lnTo>
                  <a:lnTo>
                    <a:pt x="94339" y="941248"/>
                  </a:lnTo>
                  <a:lnTo>
                    <a:pt x="58982" y="910705"/>
                  </a:lnTo>
                  <a:lnTo>
                    <a:pt x="31457" y="872970"/>
                  </a:lnTo>
                  <a:lnTo>
                    <a:pt x="12176" y="829857"/>
                  </a:lnTo>
                  <a:lnTo>
                    <a:pt x="1552" y="783179"/>
                  </a:lnTo>
                  <a:lnTo>
                    <a:pt x="0" y="734747"/>
                  </a:lnTo>
                  <a:lnTo>
                    <a:pt x="7931" y="686376"/>
                  </a:lnTo>
                  <a:lnTo>
                    <a:pt x="25759" y="639877"/>
                  </a:lnTo>
                  <a:lnTo>
                    <a:pt x="53004" y="598491"/>
                  </a:lnTo>
                  <a:lnTo>
                    <a:pt x="87417" y="565963"/>
                  </a:lnTo>
                  <a:lnTo>
                    <a:pt x="127450" y="543437"/>
                  </a:lnTo>
                  <a:lnTo>
                    <a:pt x="171555" y="532054"/>
                  </a:lnTo>
                  <a:lnTo>
                    <a:pt x="173079" y="527101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3255" y="3040253"/>
              <a:ext cx="209042" cy="18999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121017" y="2817749"/>
              <a:ext cx="1961514" cy="1361440"/>
            </a:xfrm>
            <a:custGeom>
              <a:avLst/>
              <a:gdLst/>
              <a:ahLst/>
              <a:cxnLst/>
              <a:rect l="l" t="t" r="r" b="b"/>
              <a:pathLst>
                <a:path w="1961515" h="1361439">
                  <a:moveTo>
                    <a:pt x="266700" y="371221"/>
                  </a:moveTo>
                  <a:lnTo>
                    <a:pt x="259902" y="413374"/>
                  </a:lnTo>
                  <a:lnTo>
                    <a:pt x="240974" y="449981"/>
                  </a:lnTo>
                  <a:lnTo>
                    <a:pt x="212110" y="478845"/>
                  </a:lnTo>
                  <a:lnTo>
                    <a:pt x="175503" y="497773"/>
                  </a:lnTo>
                  <a:lnTo>
                    <a:pt x="133350" y="504571"/>
                  </a:lnTo>
                  <a:lnTo>
                    <a:pt x="91196" y="497773"/>
                  </a:lnTo>
                  <a:lnTo>
                    <a:pt x="54589" y="478845"/>
                  </a:lnTo>
                  <a:lnTo>
                    <a:pt x="25725" y="449981"/>
                  </a:lnTo>
                  <a:lnTo>
                    <a:pt x="6797" y="413374"/>
                  </a:lnTo>
                  <a:lnTo>
                    <a:pt x="0" y="371221"/>
                  </a:lnTo>
                  <a:lnTo>
                    <a:pt x="6797" y="329067"/>
                  </a:lnTo>
                  <a:lnTo>
                    <a:pt x="25725" y="292460"/>
                  </a:lnTo>
                  <a:lnTo>
                    <a:pt x="54589" y="263596"/>
                  </a:lnTo>
                  <a:lnTo>
                    <a:pt x="91196" y="244668"/>
                  </a:lnTo>
                  <a:lnTo>
                    <a:pt x="133350" y="237871"/>
                  </a:lnTo>
                  <a:lnTo>
                    <a:pt x="175503" y="244668"/>
                  </a:lnTo>
                  <a:lnTo>
                    <a:pt x="212110" y="263596"/>
                  </a:lnTo>
                  <a:lnTo>
                    <a:pt x="240974" y="292460"/>
                  </a:lnTo>
                  <a:lnTo>
                    <a:pt x="259902" y="329067"/>
                  </a:lnTo>
                  <a:lnTo>
                    <a:pt x="266700" y="371221"/>
                  </a:lnTo>
                  <a:close/>
                </a:path>
                <a:path w="1961515" h="1361439">
                  <a:moveTo>
                    <a:pt x="324992" y="882903"/>
                  </a:moveTo>
                  <a:lnTo>
                    <a:pt x="295832" y="882923"/>
                  </a:lnTo>
                  <a:lnTo>
                    <a:pt x="267160" y="877919"/>
                  </a:lnTo>
                  <a:lnTo>
                    <a:pt x="239464" y="868009"/>
                  </a:lnTo>
                  <a:lnTo>
                    <a:pt x="213232" y="853313"/>
                  </a:lnTo>
                </a:path>
                <a:path w="1961515" h="1361439">
                  <a:moveTo>
                    <a:pt x="423544" y="1205992"/>
                  </a:moveTo>
                  <a:lnTo>
                    <a:pt x="411618" y="1210873"/>
                  </a:lnTo>
                  <a:lnTo>
                    <a:pt x="399478" y="1214850"/>
                  </a:lnTo>
                  <a:lnTo>
                    <a:pt x="387147" y="1217922"/>
                  </a:lnTo>
                  <a:lnTo>
                    <a:pt x="374650" y="1220089"/>
                  </a:lnTo>
                </a:path>
                <a:path w="1961515" h="1361439">
                  <a:moveTo>
                    <a:pt x="844676" y="1361186"/>
                  </a:moveTo>
                  <a:lnTo>
                    <a:pt x="836179" y="1345785"/>
                  </a:lnTo>
                  <a:lnTo>
                    <a:pt x="828421" y="1329896"/>
                  </a:lnTo>
                  <a:lnTo>
                    <a:pt x="821424" y="1313555"/>
                  </a:lnTo>
                  <a:lnTo>
                    <a:pt x="815212" y="1296796"/>
                  </a:lnTo>
                </a:path>
                <a:path w="1961515" h="1361439">
                  <a:moveTo>
                    <a:pt x="1389126" y="1200531"/>
                  </a:moveTo>
                  <a:lnTo>
                    <a:pt x="1387461" y="1218459"/>
                  </a:lnTo>
                  <a:lnTo>
                    <a:pt x="1384950" y="1236233"/>
                  </a:lnTo>
                  <a:lnTo>
                    <a:pt x="1381607" y="1253841"/>
                  </a:lnTo>
                  <a:lnTo>
                    <a:pt x="1377441" y="1271270"/>
                  </a:lnTo>
                </a:path>
                <a:path w="1961515" h="1361439">
                  <a:moveTo>
                    <a:pt x="1622932" y="763524"/>
                  </a:moveTo>
                  <a:lnTo>
                    <a:pt x="1658754" y="787747"/>
                  </a:lnTo>
                  <a:lnTo>
                    <a:pt x="1690169" y="817774"/>
                  </a:lnTo>
                  <a:lnTo>
                    <a:pt x="1716755" y="852827"/>
                  </a:lnTo>
                  <a:lnTo>
                    <a:pt x="1738087" y="892133"/>
                  </a:lnTo>
                  <a:lnTo>
                    <a:pt x="1753741" y="934916"/>
                  </a:lnTo>
                  <a:lnTo>
                    <a:pt x="1763292" y="980400"/>
                  </a:lnTo>
                  <a:lnTo>
                    <a:pt x="1766315" y="1027811"/>
                  </a:lnTo>
                </a:path>
                <a:path w="1961515" h="1361439">
                  <a:moveTo>
                    <a:pt x="1961133" y="481964"/>
                  </a:moveTo>
                  <a:lnTo>
                    <a:pt x="1948991" y="509785"/>
                  </a:lnTo>
                  <a:lnTo>
                    <a:pt x="1934194" y="535749"/>
                  </a:lnTo>
                  <a:lnTo>
                    <a:pt x="1916896" y="559617"/>
                  </a:lnTo>
                  <a:lnTo>
                    <a:pt x="1897252" y="581151"/>
                  </a:lnTo>
                </a:path>
                <a:path w="1961515" h="1361439">
                  <a:moveTo>
                    <a:pt x="1807972" y="114300"/>
                  </a:moveTo>
                  <a:lnTo>
                    <a:pt x="1809541" y="125888"/>
                  </a:lnTo>
                  <a:lnTo>
                    <a:pt x="1810623" y="137572"/>
                  </a:lnTo>
                  <a:lnTo>
                    <a:pt x="1811204" y="149304"/>
                  </a:lnTo>
                  <a:lnTo>
                    <a:pt x="1811274" y="161036"/>
                  </a:lnTo>
                </a:path>
                <a:path w="1961515" h="1361439">
                  <a:moveTo>
                    <a:pt x="1400302" y="59689"/>
                  </a:moveTo>
                  <a:lnTo>
                    <a:pt x="1407009" y="43773"/>
                  </a:lnTo>
                  <a:lnTo>
                    <a:pt x="1414716" y="28463"/>
                  </a:lnTo>
                  <a:lnTo>
                    <a:pt x="1423376" y="13844"/>
                  </a:lnTo>
                  <a:lnTo>
                    <a:pt x="1432940" y="0"/>
                  </a:lnTo>
                </a:path>
                <a:path w="1961515" h="1361439">
                  <a:moveTo>
                    <a:pt x="1094358" y="88137"/>
                  </a:moveTo>
                  <a:lnTo>
                    <a:pt x="1097268" y="74830"/>
                  </a:lnTo>
                  <a:lnTo>
                    <a:pt x="1100867" y="61785"/>
                  </a:lnTo>
                  <a:lnTo>
                    <a:pt x="1105181" y="49025"/>
                  </a:lnTo>
                  <a:lnTo>
                    <a:pt x="1110233" y="36575"/>
                  </a:lnTo>
                </a:path>
                <a:path w="1961515" h="1361439">
                  <a:moveTo>
                    <a:pt x="735329" y="105537"/>
                  </a:moveTo>
                  <a:lnTo>
                    <a:pt x="750637" y="116534"/>
                  </a:lnTo>
                  <a:lnTo>
                    <a:pt x="765301" y="128555"/>
                  </a:lnTo>
                  <a:lnTo>
                    <a:pt x="779299" y="141577"/>
                  </a:lnTo>
                  <a:lnTo>
                    <a:pt x="792606" y="155575"/>
                  </a:lnTo>
                </a:path>
                <a:path w="1961515" h="1361439">
                  <a:moveTo>
                    <a:pt x="299974" y="498093"/>
                  </a:moveTo>
                  <a:lnTo>
                    <a:pt x="296781" y="485145"/>
                  </a:lnTo>
                  <a:lnTo>
                    <a:pt x="294052" y="472043"/>
                  </a:lnTo>
                  <a:lnTo>
                    <a:pt x="291776" y="458821"/>
                  </a:lnTo>
                  <a:lnTo>
                    <a:pt x="289940" y="445515"/>
                  </a:lnTo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50606" y="2988055"/>
            <a:ext cx="9525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16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Hệ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thống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Phần</a:t>
            </a: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mềm </a:t>
            </a:r>
            <a:r>
              <a:rPr sz="16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Ứng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dụng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42176" y="4994909"/>
            <a:ext cx="2256155" cy="1771014"/>
            <a:chOff x="6742176" y="4994909"/>
            <a:chExt cx="2256155" cy="1771014"/>
          </a:xfrm>
        </p:grpSpPr>
        <p:sp>
          <p:nvSpPr>
            <p:cNvPr id="39" name="object 39"/>
            <p:cNvSpPr/>
            <p:nvPr/>
          </p:nvSpPr>
          <p:spPr>
            <a:xfrm>
              <a:off x="7237987" y="5081850"/>
              <a:ext cx="1754505" cy="1677670"/>
            </a:xfrm>
            <a:custGeom>
              <a:avLst/>
              <a:gdLst/>
              <a:ahLst/>
              <a:cxnLst/>
              <a:rect l="l" t="t" r="r" b="b"/>
              <a:pathLst>
                <a:path w="1754504" h="1677670">
                  <a:moveTo>
                    <a:pt x="1071812" y="0"/>
                  </a:moveTo>
                  <a:lnTo>
                    <a:pt x="1033044" y="5253"/>
                  </a:lnTo>
                  <a:lnTo>
                    <a:pt x="996255" y="21284"/>
                  </a:lnTo>
                  <a:lnTo>
                    <a:pt x="962868" y="47469"/>
                  </a:lnTo>
                  <a:lnTo>
                    <a:pt x="934303" y="83187"/>
                  </a:lnTo>
                  <a:lnTo>
                    <a:pt x="911983" y="127816"/>
                  </a:lnTo>
                  <a:lnTo>
                    <a:pt x="900466" y="114009"/>
                  </a:lnTo>
                  <a:lnTo>
                    <a:pt x="861818" y="79683"/>
                  </a:lnTo>
                  <a:lnTo>
                    <a:pt x="821242" y="58091"/>
                  </a:lnTo>
                  <a:lnTo>
                    <a:pt x="779451" y="47772"/>
                  </a:lnTo>
                  <a:lnTo>
                    <a:pt x="737624" y="48262"/>
                  </a:lnTo>
                  <a:lnTo>
                    <a:pt x="696940" y="59093"/>
                  </a:lnTo>
                  <a:lnTo>
                    <a:pt x="658578" y="79801"/>
                  </a:lnTo>
                  <a:lnTo>
                    <a:pt x="623717" y="109919"/>
                  </a:lnTo>
                  <a:lnTo>
                    <a:pt x="593535" y="148982"/>
                  </a:lnTo>
                  <a:lnTo>
                    <a:pt x="569210" y="196523"/>
                  </a:lnTo>
                  <a:lnTo>
                    <a:pt x="528001" y="170823"/>
                  </a:lnTo>
                  <a:lnTo>
                    <a:pt x="484422" y="154470"/>
                  </a:lnTo>
                  <a:lnTo>
                    <a:pt x="439390" y="147713"/>
                  </a:lnTo>
                  <a:lnTo>
                    <a:pt x="393823" y="150803"/>
                  </a:lnTo>
                  <a:lnTo>
                    <a:pt x="354093" y="161736"/>
                  </a:lnTo>
                  <a:lnTo>
                    <a:pt x="316955" y="179643"/>
                  </a:lnTo>
                  <a:lnTo>
                    <a:pt x="282772" y="203903"/>
                  </a:lnTo>
                  <a:lnTo>
                    <a:pt x="251907" y="233897"/>
                  </a:lnTo>
                  <a:lnTo>
                    <a:pt x="224724" y="269002"/>
                  </a:lnTo>
                  <a:lnTo>
                    <a:pt x="201584" y="308598"/>
                  </a:lnTo>
                  <a:lnTo>
                    <a:pt x="182852" y="352065"/>
                  </a:lnTo>
                  <a:lnTo>
                    <a:pt x="168890" y="398782"/>
                  </a:lnTo>
                  <a:lnTo>
                    <a:pt x="160061" y="448128"/>
                  </a:lnTo>
                  <a:lnTo>
                    <a:pt x="156728" y="499482"/>
                  </a:lnTo>
                  <a:lnTo>
                    <a:pt x="159254" y="552225"/>
                  </a:lnTo>
                  <a:lnTo>
                    <a:pt x="157730" y="557444"/>
                  </a:lnTo>
                  <a:lnTo>
                    <a:pt x="117203" y="569349"/>
                  </a:lnTo>
                  <a:lnTo>
                    <a:pt x="80403" y="592941"/>
                  </a:lnTo>
                  <a:lnTo>
                    <a:pt x="48770" y="627010"/>
                  </a:lnTo>
                  <a:lnTo>
                    <a:pt x="23745" y="670347"/>
                  </a:lnTo>
                  <a:lnTo>
                    <a:pt x="7314" y="719072"/>
                  </a:lnTo>
                  <a:lnTo>
                    <a:pt x="0" y="769744"/>
                  </a:lnTo>
                  <a:lnTo>
                    <a:pt x="1418" y="820469"/>
                  </a:lnTo>
                  <a:lnTo>
                    <a:pt x="11186" y="869353"/>
                  </a:lnTo>
                  <a:lnTo>
                    <a:pt x="28918" y="914500"/>
                  </a:lnTo>
                  <a:lnTo>
                    <a:pt x="54230" y="954016"/>
                  </a:lnTo>
                  <a:lnTo>
                    <a:pt x="86737" y="986006"/>
                  </a:lnTo>
                  <a:lnTo>
                    <a:pt x="63615" y="1026088"/>
                  </a:lnTo>
                  <a:lnTo>
                    <a:pt x="47875" y="1071186"/>
                  </a:lnTo>
                  <a:lnTo>
                    <a:pt x="39946" y="1119621"/>
                  </a:lnTo>
                  <a:lnTo>
                    <a:pt x="40255" y="1169711"/>
                  </a:lnTo>
                  <a:lnTo>
                    <a:pt x="49591" y="1221303"/>
                  </a:lnTo>
                  <a:lnTo>
                    <a:pt x="67125" y="1267299"/>
                  </a:lnTo>
                  <a:lnTo>
                    <a:pt x="91677" y="1306489"/>
                  </a:lnTo>
                  <a:lnTo>
                    <a:pt x="122067" y="1337665"/>
                  </a:lnTo>
                  <a:lnTo>
                    <a:pt x="157116" y="1359620"/>
                  </a:lnTo>
                  <a:lnTo>
                    <a:pt x="195643" y="1371145"/>
                  </a:lnTo>
                  <a:lnTo>
                    <a:pt x="236470" y="1371032"/>
                  </a:lnTo>
                  <a:lnTo>
                    <a:pt x="239772" y="1378398"/>
                  </a:lnTo>
                  <a:lnTo>
                    <a:pt x="264126" y="1424053"/>
                  </a:lnTo>
                  <a:lnTo>
                    <a:pt x="292271" y="1464081"/>
                  </a:lnTo>
                  <a:lnTo>
                    <a:pt x="323695" y="1498317"/>
                  </a:lnTo>
                  <a:lnTo>
                    <a:pt x="357887" y="1526594"/>
                  </a:lnTo>
                  <a:lnTo>
                    <a:pt x="394334" y="1548744"/>
                  </a:lnTo>
                  <a:lnTo>
                    <a:pt x="432526" y="1564602"/>
                  </a:lnTo>
                  <a:lnTo>
                    <a:pt x="471951" y="1574000"/>
                  </a:lnTo>
                  <a:lnTo>
                    <a:pt x="512098" y="1576772"/>
                  </a:lnTo>
                  <a:lnTo>
                    <a:pt x="552454" y="1572750"/>
                  </a:lnTo>
                  <a:lnTo>
                    <a:pt x="592509" y="1561770"/>
                  </a:lnTo>
                  <a:lnTo>
                    <a:pt x="631750" y="1543663"/>
                  </a:lnTo>
                  <a:lnTo>
                    <a:pt x="669667" y="1518263"/>
                  </a:lnTo>
                  <a:lnTo>
                    <a:pt x="699149" y="1566343"/>
                  </a:lnTo>
                  <a:lnTo>
                    <a:pt x="734263" y="1606830"/>
                  </a:lnTo>
                  <a:lnTo>
                    <a:pt x="774162" y="1638912"/>
                  </a:lnTo>
                  <a:lnTo>
                    <a:pt x="818003" y="1661777"/>
                  </a:lnTo>
                  <a:lnTo>
                    <a:pt x="857602" y="1673379"/>
                  </a:lnTo>
                  <a:lnTo>
                    <a:pt x="897076" y="1677214"/>
                  </a:lnTo>
                  <a:lnTo>
                    <a:pt x="935895" y="1673652"/>
                  </a:lnTo>
                  <a:lnTo>
                    <a:pt x="973533" y="1663062"/>
                  </a:lnTo>
                  <a:lnTo>
                    <a:pt x="1009460" y="1645813"/>
                  </a:lnTo>
                  <a:lnTo>
                    <a:pt x="1043148" y="1622274"/>
                  </a:lnTo>
                  <a:lnTo>
                    <a:pt x="1074068" y="1592814"/>
                  </a:lnTo>
                  <a:lnTo>
                    <a:pt x="1101692" y="1557803"/>
                  </a:lnTo>
                  <a:lnTo>
                    <a:pt x="1125492" y="1517609"/>
                  </a:lnTo>
                  <a:lnTo>
                    <a:pt x="1144940" y="1472603"/>
                  </a:lnTo>
                  <a:lnTo>
                    <a:pt x="1159506" y="1423152"/>
                  </a:lnTo>
                  <a:lnTo>
                    <a:pt x="1188030" y="1442911"/>
                  </a:lnTo>
                  <a:lnTo>
                    <a:pt x="1218244" y="1457327"/>
                  </a:lnTo>
                  <a:lnTo>
                    <a:pt x="1249696" y="1466235"/>
                  </a:lnTo>
                  <a:lnTo>
                    <a:pt x="1281934" y="1469469"/>
                  </a:lnTo>
                  <a:lnTo>
                    <a:pt x="1324128" y="1464989"/>
                  </a:lnTo>
                  <a:lnTo>
                    <a:pt x="1363904" y="1451221"/>
                  </a:lnTo>
                  <a:lnTo>
                    <a:pt x="1400595" y="1429021"/>
                  </a:lnTo>
                  <a:lnTo>
                    <a:pt x="1433531" y="1399243"/>
                  </a:lnTo>
                  <a:lnTo>
                    <a:pt x="1462047" y="1362744"/>
                  </a:lnTo>
                  <a:lnTo>
                    <a:pt x="1485473" y="1320379"/>
                  </a:lnTo>
                  <a:lnTo>
                    <a:pt x="1503142" y="1273002"/>
                  </a:lnTo>
                  <a:lnTo>
                    <a:pt x="1514385" y="1221470"/>
                  </a:lnTo>
                  <a:lnTo>
                    <a:pt x="1518535" y="1166638"/>
                  </a:lnTo>
                  <a:lnTo>
                    <a:pt x="1553047" y="1157226"/>
                  </a:lnTo>
                  <a:lnTo>
                    <a:pt x="1617690" y="1121789"/>
                  </a:lnTo>
                  <a:lnTo>
                    <a:pt x="1647059" y="1096204"/>
                  </a:lnTo>
                  <a:lnTo>
                    <a:pt x="1677428" y="1060923"/>
                  </a:lnTo>
                  <a:lnTo>
                    <a:pt x="1702881" y="1021249"/>
                  </a:lnTo>
                  <a:lnTo>
                    <a:pt x="1723339" y="977958"/>
                  </a:lnTo>
                  <a:lnTo>
                    <a:pt x="1738721" y="931825"/>
                  </a:lnTo>
                  <a:lnTo>
                    <a:pt x="1748948" y="883626"/>
                  </a:lnTo>
                  <a:lnTo>
                    <a:pt x="1753941" y="834138"/>
                  </a:lnTo>
                  <a:lnTo>
                    <a:pt x="1753620" y="784136"/>
                  </a:lnTo>
                  <a:lnTo>
                    <a:pt x="1747906" y="734397"/>
                  </a:lnTo>
                  <a:lnTo>
                    <a:pt x="1736718" y="685697"/>
                  </a:lnTo>
                  <a:lnTo>
                    <a:pt x="1719978" y="638811"/>
                  </a:lnTo>
                  <a:lnTo>
                    <a:pt x="1697605" y="594516"/>
                  </a:lnTo>
                  <a:lnTo>
                    <a:pt x="1700439" y="585421"/>
                  </a:lnTo>
                  <a:lnTo>
                    <a:pt x="1703034" y="576204"/>
                  </a:lnTo>
                  <a:lnTo>
                    <a:pt x="1705392" y="566875"/>
                  </a:lnTo>
                  <a:lnTo>
                    <a:pt x="1707511" y="557444"/>
                  </a:lnTo>
                  <a:lnTo>
                    <a:pt x="1714356" y="507310"/>
                  </a:lnTo>
                  <a:lnTo>
                    <a:pt x="1714265" y="457798"/>
                  </a:lnTo>
                  <a:lnTo>
                    <a:pt x="1707666" y="409889"/>
                  </a:lnTo>
                  <a:lnTo>
                    <a:pt x="1694991" y="364562"/>
                  </a:lnTo>
                  <a:lnTo>
                    <a:pt x="1676668" y="322800"/>
                  </a:lnTo>
                  <a:lnTo>
                    <a:pt x="1653127" y="285582"/>
                  </a:lnTo>
                  <a:lnTo>
                    <a:pt x="1624798" y="253890"/>
                  </a:lnTo>
                  <a:lnTo>
                    <a:pt x="1592109" y="228702"/>
                  </a:lnTo>
                  <a:lnTo>
                    <a:pt x="1555492" y="211001"/>
                  </a:lnTo>
                  <a:lnTo>
                    <a:pt x="1546632" y="168279"/>
                  </a:lnTo>
                  <a:lnTo>
                    <a:pt x="1532331" y="128499"/>
                  </a:lnTo>
                  <a:lnTo>
                    <a:pt x="1513005" y="92504"/>
                  </a:lnTo>
                  <a:lnTo>
                    <a:pt x="1489071" y="61141"/>
                  </a:lnTo>
                  <a:lnTo>
                    <a:pt x="1451226" y="28337"/>
                  </a:lnTo>
                  <a:lnTo>
                    <a:pt x="1409992" y="8183"/>
                  </a:lnTo>
                  <a:lnTo>
                    <a:pt x="1367037" y="499"/>
                  </a:lnTo>
                  <a:lnTo>
                    <a:pt x="1324026" y="5104"/>
                  </a:lnTo>
                  <a:lnTo>
                    <a:pt x="1282626" y="21819"/>
                  </a:lnTo>
                  <a:lnTo>
                    <a:pt x="1244502" y="50464"/>
                  </a:lnTo>
                  <a:lnTo>
                    <a:pt x="1211322" y="90859"/>
                  </a:lnTo>
                  <a:lnTo>
                    <a:pt x="1198160" y="70835"/>
                  </a:lnTo>
                  <a:lnTo>
                    <a:pt x="1183366" y="52965"/>
                  </a:lnTo>
                  <a:lnTo>
                    <a:pt x="1167120" y="37406"/>
                  </a:lnTo>
                  <a:lnTo>
                    <a:pt x="1149600" y="24311"/>
                  </a:lnTo>
                  <a:lnTo>
                    <a:pt x="1111138" y="6145"/>
                  </a:lnTo>
                  <a:lnTo>
                    <a:pt x="10718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48272" y="5001005"/>
              <a:ext cx="93091" cy="9321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75018" y="5068315"/>
              <a:ext cx="186308" cy="18630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79742" y="5186679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700" y="0"/>
                  </a:moveTo>
                  <a:lnTo>
                    <a:pt x="95569" y="7128"/>
                  </a:lnTo>
                  <a:lnTo>
                    <a:pt x="57223" y="26972"/>
                  </a:lnTo>
                  <a:lnTo>
                    <a:pt x="26972" y="57223"/>
                  </a:lnTo>
                  <a:lnTo>
                    <a:pt x="7128" y="95569"/>
                  </a:lnTo>
                  <a:lnTo>
                    <a:pt x="0" y="139700"/>
                  </a:lnTo>
                  <a:lnTo>
                    <a:pt x="7128" y="183879"/>
                  </a:lnTo>
                  <a:lnTo>
                    <a:pt x="26972" y="222231"/>
                  </a:lnTo>
                  <a:lnTo>
                    <a:pt x="57223" y="252463"/>
                  </a:lnTo>
                  <a:lnTo>
                    <a:pt x="95569" y="272283"/>
                  </a:lnTo>
                  <a:lnTo>
                    <a:pt x="139700" y="279400"/>
                  </a:lnTo>
                  <a:lnTo>
                    <a:pt x="183879" y="272283"/>
                  </a:lnTo>
                  <a:lnTo>
                    <a:pt x="222231" y="252463"/>
                  </a:lnTo>
                  <a:lnTo>
                    <a:pt x="252463" y="222231"/>
                  </a:lnTo>
                  <a:lnTo>
                    <a:pt x="272283" y="183879"/>
                  </a:lnTo>
                  <a:lnTo>
                    <a:pt x="279400" y="139700"/>
                  </a:lnTo>
                  <a:lnTo>
                    <a:pt x="272283" y="95569"/>
                  </a:lnTo>
                  <a:lnTo>
                    <a:pt x="252463" y="57223"/>
                  </a:lnTo>
                  <a:lnTo>
                    <a:pt x="222231" y="26972"/>
                  </a:lnTo>
                  <a:lnTo>
                    <a:pt x="183879" y="712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37987" y="5081850"/>
              <a:ext cx="1754505" cy="1677670"/>
            </a:xfrm>
            <a:custGeom>
              <a:avLst/>
              <a:gdLst/>
              <a:ahLst/>
              <a:cxnLst/>
              <a:rect l="l" t="t" r="r" b="b"/>
              <a:pathLst>
                <a:path w="1754504" h="1677670">
                  <a:moveTo>
                    <a:pt x="159254" y="552225"/>
                  </a:moveTo>
                  <a:lnTo>
                    <a:pt x="156728" y="499482"/>
                  </a:lnTo>
                  <a:lnTo>
                    <a:pt x="160061" y="448128"/>
                  </a:lnTo>
                  <a:lnTo>
                    <a:pt x="168890" y="398782"/>
                  </a:lnTo>
                  <a:lnTo>
                    <a:pt x="182852" y="352065"/>
                  </a:lnTo>
                  <a:lnTo>
                    <a:pt x="201584" y="308598"/>
                  </a:lnTo>
                  <a:lnTo>
                    <a:pt x="224724" y="269002"/>
                  </a:lnTo>
                  <a:lnTo>
                    <a:pt x="251907" y="233897"/>
                  </a:lnTo>
                  <a:lnTo>
                    <a:pt x="282772" y="203903"/>
                  </a:lnTo>
                  <a:lnTo>
                    <a:pt x="316955" y="179643"/>
                  </a:lnTo>
                  <a:lnTo>
                    <a:pt x="354093" y="161736"/>
                  </a:lnTo>
                  <a:lnTo>
                    <a:pt x="393823" y="150803"/>
                  </a:lnTo>
                  <a:lnTo>
                    <a:pt x="439390" y="147713"/>
                  </a:lnTo>
                  <a:lnTo>
                    <a:pt x="484422" y="154470"/>
                  </a:lnTo>
                  <a:lnTo>
                    <a:pt x="528001" y="170823"/>
                  </a:lnTo>
                  <a:lnTo>
                    <a:pt x="569210" y="196523"/>
                  </a:lnTo>
                  <a:lnTo>
                    <a:pt x="593535" y="148982"/>
                  </a:lnTo>
                  <a:lnTo>
                    <a:pt x="623717" y="109919"/>
                  </a:lnTo>
                  <a:lnTo>
                    <a:pt x="658578" y="79801"/>
                  </a:lnTo>
                  <a:lnTo>
                    <a:pt x="696940" y="59093"/>
                  </a:lnTo>
                  <a:lnTo>
                    <a:pt x="737624" y="48262"/>
                  </a:lnTo>
                  <a:lnTo>
                    <a:pt x="779451" y="47772"/>
                  </a:lnTo>
                  <a:lnTo>
                    <a:pt x="821242" y="58091"/>
                  </a:lnTo>
                  <a:lnTo>
                    <a:pt x="861818" y="79683"/>
                  </a:lnTo>
                  <a:lnTo>
                    <a:pt x="900466" y="114009"/>
                  </a:lnTo>
                  <a:lnTo>
                    <a:pt x="911983" y="127816"/>
                  </a:lnTo>
                  <a:lnTo>
                    <a:pt x="934303" y="83187"/>
                  </a:lnTo>
                  <a:lnTo>
                    <a:pt x="962868" y="47469"/>
                  </a:lnTo>
                  <a:lnTo>
                    <a:pt x="996255" y="21284"/>
                  </a:lnTo>
                  <a:lnTo>
                    <a:pt x="1033044" y="5253"/>
                  </a:lnTo>
                  <a:lnTo>
                    <a:pt x="1071812" y="0"/>
                  </a:lnTo>
                  <a:lnTo>
                    <a:pt x="1111138" y="6145"/>
                  </a:lnTo>
                  <a:lnTo>
                    <a:pt x="1149600" y="24311"/>
                  </a:lnTo>
                  <a:lnTo>
                    <a:pt x="1183366" y="52965"/>
                  </a:lnTo>
                  <a:lnTo>
                    <a:pt x="1211322" y="90859"/>
                  </a:lnTo>
                  <a:lnTo>
                    <a:pt x="1244502" y="50464"/>
                  </a:lnTo>
                  <a:lnTo>
                    <a:pt x="1282626" y="21819"/>
                  </a:lnTo>
                  <a:lnTo>
                    <a:pt x="1324026" y="5104"/>
                  </a:lnTo>
                  <a:lnTo>
                    <a:pt x="1367037" y="499"/>
                  </a:lnTo>
                  <a:lnTo>
                    <a:pt x="1409992" y="8183"/>
                  </a:lnTo>
                  <a:lnTo>
                    <a:pt x="1451226" y="28337"/>
                  </a:lnTo>
                  <a:lnTo>
                    <a:pt x="1489071" y="61141"/>
                  </a:lnTo>
                  <a:lnTo>
                    <a:pt x="1513005" y="92504"/>
                  </a:lnTo>
                  <a:lnTo>
                    <a:pt x="1532331" y="128499"/>
                  </a:lnTo>
                  <a:lnTo>
                    <a:pt x="1546632" y="168279"/>
                  </a:lnTo>
                  <a:lnTo>
                    <a:pt x="1555492" y="211001"/>
                  </a:lnTo>
                  <a:lnTo>
                    <a:pt x="1592109" y="228702"/>
                  </a:lnTo>
                  <a:lnTo>
                    <a:pt x="1624798" y="253890"/>
                  </a:lnTo>
                  <a:lnTo>
                    <a:pt x="1653127" y="285582"/>
                  </a:lnTo>
                  <a:lnTo>
                    <a:pt x="1676668" y="322800"/>
                  </a:lnTo>
                  <a:lnTo>
                    <a:pt x="1694991" y="364562"/>
                  </a:lnTo>
                  <a:lnTo>
                    <a:pt x="1707666" y="409889"/>
                  </a:lnTo>
                  <a:lnTo>
                    <a:pt x="1714265" y="457798"/>
                  </a:lnTo>
                  <a:lnTo>
                    <a:pt x="1714356" y="507310"/>
                  </a:lnTo>
                  <a:lnTo>
                    <a:pt x="1707511" y="557444"/>
                  </a:lnTo>
                  <a:lnTo>
                    <a:pt x="1705392" y="566875"/>
                  </a:lnTo>
                  <a:lnTo>
                    <a:pt x="1703034" y="576204"/>
                  </a:lnTo>
                  <a:lnTo>
                    <a:pt x="1700439" y="585421"/>
                  </a:lnTo>
                  <a:lnTo>
                    <a:pt x="1697605" y="594516"/>
                  </a:lnTo>
                  <a:lnTo>
                    <a:pt x="1719978" y="638811"/>
                  </a:lnTo>
                  <a:lnTo>
                    <a:pt x="1736718" y="685697"/>
                  </a:lnTo>
                  <a:lnTo>
                    <a:pt x="1747906" y="734397"/>
                  </a:lnTo>
                  <a:lnTo>
                    <a:pt x="1753620" y="784136"/>
                  </a:lnTo>
                  <a:lnTo>
                    <a:pt x="1753941" y="834138"/>
                  </a:lnTo>
                  <a:lnTo>
                    <a:pt x="1748948" y="883626"/>
                  </a:lnTo>
                  <a:lnTo>
                    <a:pt x="1738721" y="931825"/>
                  </a:lnTo>
                  <a:lnTo>
                    <a:pt x="1723339" y="977958"/>
                  </a:lnTo>
                  <a:lnTo>
                    <a:pt x="1702881" y="1021249"/>
                  </a:lnTo>
                  <a:lnTo>
                    <a:pt x="1677428" y="1060923"/>
                  </a:lnTo>
                  <a:lnTo>
                    <a:pt x="1647059" y="1096204"/>
                  </a:lnTo>
                  <a:lnTo>
                    <a:pt x="1617690" y="1121789"/>
                  </a:lnTo>
                  <a:lnTo>
                    <a:pt x="1553047" y="1157226"/>
                  </a:lnTo>
                  <a:lnTo>
                    <a:pt x="1518535" y="1166638"/>
                  </a:lnTo>
                  <a:lnTo>
                    <a:pt x="1514385" y="1221470"/>
                  </a:lnTo>
                  <a:lnTo>
                    <a:pt x="1503142" y="1273002"/>
                  </a:lnTo>
                  <a:lnTo>
                    <a:pt x="1485473" y="1320379"/>
                  </a:lnTo>
                  <a:lnTo>
                    <a:pt x="1462047" y="1362744"/>
                  </a:lnTo>
                  <a:lnTo>
                    <a:pt x="1433531" y="1399243"/>
                  </a:lnTo>
                  <a:lnTo>
                    <a:pt x="1400595" y="1429021"/>
                  </a:lnTo>
                  <a:lnTo>
                    <a:pt x="1363904" y="1451221"/>
                  </a:lnTo>
                  <a:lnTo>
                    <a:pt x="1324128" y="1464989"/>
                  </a:lnTo>
                  <a:lnTo>
                    <a:pt x="1281934" y="1469469"/>
                  </a:lnTo>
                  <a:lnTo>
                    <a:pt x="1249696" y="1466235"/>
                  </a:lnTo>
                  <a:lnTo>
                    <a:pt x="1218244" y="1457327"/>
                  </a:lnTo>
                  <a:lnTo>
                    <a:pt x="1188030" y="1442911"/>
                  </a:lnTo>
                  <a:lnTo>
                    <a:pt x="1159506" y="1423152"/>
                  </a:lnTo>
                  <a:lnTo>
                    <a:pt x="1144940" y="1472603"/>
                  </a:lnTo>
                  <a:lnTo>
                    <a:pt x="1125492" y="1517609"/>
                  </a:lnTo>
                  <a:lnTo>
                    <a:pt x="1101692" y="1557803"/>
                  </a:lnTo>
                  <a:lnTo>
                    <a:pt x="1074068" y="1592814"/>
                  </a:lnTo>
                  <a:lnTo>
                    <a:pt x="1043148" y="1622274"/>
                  </a:lnTo>
                  <a:lnTo>
                    <a:pt x="1009460" y="1645813"/>
                  </a:lnTo>
                  <a:lnTo>
                    <a:pt x="973533" y="1663062"/>
                  </a:lnTo>
                  <a:lnTo>
                    <a:pt x="935895" y="1673652"/>
                  </a:lnTo>
                  <a:lnTo>
                    <a:pt x="897076" y="1677214"/>
                  </a:lnTo>
                  <a:lnTo>
                    <a:pt x="857602" y="1673379"/>
                  </a:lnTo>
                  <a:lnTo>
                    <a:pt x="818003" y="1661777"/>
                  </a:lnTo>
                  <a:lnTo>
                    <a:pt x="774162" y="1638912"/>
                  </a:lnTo>
                  <a:lnTo>
                    <a:pt x="734263" y="1606830"/>
                  </a:lnTo>
                  <a:lnTo>
                    <a:pt x="699149" y="1566343"/>
                  </a:lnTo>
                  <a:lnTo>
                    <a:pt x="669667" y="1518263"/>
                  </a:lnTo>
                  <a:lnTo>
                    <a:pt x="631750" y="1543663"/>
                  </a:lnTo>
                  <a:lnTo>
                    <a:pt x="592509" y="1561770"/>
                  </a:lnTo>
                  <a:lnTo>
                    <a:pt x="552454" y="1572750"/>
                  </a:lnTo>
                  <a:lnTo>
                    <a:pt x="512098" y="1576772"/>
                  </a:lnTo>
                  <a:lnTo>
                    <a:pt x="471951" y="1574000"/>
                  </a:lnTo>
                  <a:lnTo>
                    <a:pt x="432526" y="1564602"/>
                  </a:lnTo>
                  <a:lnTo>
                    <a:pt x="394334" y="1548744"/>
                  </a:lnTo>
                  <a:lnTo>
                    <a:pt x="357887" y="1526594"/>
                  </a:lnTo>
                  <a:lnTo>
                    <a:pt x="323695" y="1498317"/>
                  </a:lnTo>
                  <a:lnTo>
                    <a:pt x="292271" y="1464081"/>
                  </a:lnTo>
                  <a:lnTo>
                    <a:pt x="264126" y="1424053"/>
                  </a:lnTo>
                  <a:lnTo>
                    <a:pt x="239772" y="1378398"/>
                  </a:lnTo>
                  <a:lnTo>
                    <a:pt x="238756" y="1375947"/>
                  </a:lnTo>
                  <a:lnTo>
                    <a:pt x="237613" y="1373495"/>
                  </a:lnTo>
                  <a:lnTo>
                    <a:pt x="236470" y="1371032"/>
                  </a:lnTo>
                  <a:lnTo>
                    <a:pt x="195643" y="1371145"/>
                  </a:lnTo>
                  <a:lnTo>
                    <a:pt x="157116" y="1359620"/>
                  </a:lnTo>
                  <a:lnTo>
                    <a:pt x="122067" y="1337665"/>
                  </a:lnTo>
                  <a:lnTo>
                    <a:pt x="91677" y="1306489"/>
                  </a:lnTo>
                  <a:lnTo>
                    <a:pt x="67125" y="1267299"/>
                  </a:lnTo>
                  <a:lnTo>
                    <a:pt x="49591" y="1221303"/>
                  </a:lnTo>
                  <a:lnTo>
                    <a:pt x="40255" y="1169711"/>
                  </a:lnTo>
                  <a:lnTo>
                    <a:pt x="39946" y="1119621"/>
                  </a:lnTo>
                  <a:lnTo>
                    <a:pt x="47875" y="1071186"/>
                  </a:lnTo>
                  <a:lnTo>
                    <a:pt x="63615" y="1026088"/>
                  </a:lnTo>
                  <a:lnTo>
                    <a:pt x="86737" y="986006"/>
                  </a:lnTo>
                  <a:lnTo>
                    <a:pt x="54230" y="954016"/>
                  </a:lnTo>
                  <a:lnTo>
                    <a:pt x="28918" y="914500"/>
                  </a:lnTo>
                  <a:lnTo>
                    <a:pt x="11186" y="869353"/>
                  </a:lnTo>
                  <a:lnTo>
                    <a:pt x="1418" y="820469"/>
                  </a:lnTo>
                  <a:lnTo>
                    <a:pt x="0" y="769744"/>
                  </a:lnTo>
                  <a:lnTo>
                    <a:pt x="7314" y="719072"/>
                  </a:lnTo>
                  <a:lnTo>
                    <a:pt x="23745" y="670347"/>
                  </a:lnTo>
                  <a:lnTo>
                    <a:pt x="48770" y="627010"/>
                  </a:lnTo>
                  <a:lnTo>
                    <a:pt x="80403" y="592941"/>
                  </a:lnTo>
                  <a:lnTo>
                    <a:pt x="117203" y="569349"/>
                  </a:lnTo>
                  <a:lnTo>
                    <a:pt x="157730" y="557444"/>
                  </a:lnTo>
                  <a:lnTo>
                    <a:pt x="159254" y="552225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42176" y="4994909"/>
              <a:ext cx="105283" cy="10540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68922" y="5062219"/>
              <a:ext cx="198500" cy="1985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079742" y="5167248"/>
              <a:ext cx="1855470" cy="1426210"/>
            </a:xfrm>
            <a:custGeom>
              <a:avLst/>
              <a:gdLst/>
              <a:ahLst/>
              <a:cxnLst/>
              <a:rect l="l" t="t" r="r" b="b"/>
              <a:pathLst>
                <a:path w="1855470" h="1426209">
                  <a:moveTo>
                    <a:pt x="279400" y="159131"/>
                  </a:moveTo>
                  <a:lnTo>
                    <a:pt x="272283" y="203310"/>
                  </a:lnTo>
                  <a:lnTo>
                    <a:pt x="252463" y="241662"/>
                  </a:lnTo>
                  <a:lnTo>
                    <a:pt x="222231" y="271894"/>
                  </a:lnTo>
                  <a:lnTo>
                    <a:pt x="183879" y="291714"/>
                  </a:lnTo>
                  <a:lnTo>
                    <a:pt x="139700" y="298831"/>
                  </a:lnTo>
                  <a:lnTo>
                    <a:pt x="95569" y="291714"/>
                  </a:lnTo>
                  <a:lnTo>
                    <a:pt x="57223" y="271894"/>
                  </a:lnTo>
                  <a:lnTo>
                    <a:pt x="26972" y="241662"/>
                  </a:lnTo>
                  <a:lnTo>
                    <a:pt x="7128" y="203310"/>
                  </a:lnTo>
                  <a:lnTo>
                    <a:pt x="0" y="159131"/>
                  </a:lnTo>
                  <a:lnTo>
                    <a:pt x="7128" y="115000"/>
                  </a:lnTo>
                  <a:lnTo>
                    <a:pt x="26972" y="76654"/>
                  </a:lnTo>
                  <a:lnTo>
                    <a:pt x="57223" y="46403"/>
                  </a:lnTo>
                  <a:lnTo>
                    <a:pt x="95569" y="26559"/>
                  </a:lnTo>
                  <a:lnTo>
                    <a:pt x="139700" y="19431"/>
                  </a:lnTo>
                  <a:lnTo>
                    <a:pt x="183879" y="26559"/>
                  </a:lnTo>
                  <a:lnTo>
                    <a:pt x="222231" y="46403"/>
                  </a:lnTo>
                  <a:lnTo>
                    <a:pt x="252463" y="76654"/>
                  </a:lnTo>
                  <a:lnTo>
                    <a:pt x="272283" y="115000"/>
                  </a:lnTo>
                  <a:lnTo>
                    <a:pt x="279400" y="159131"/>
                  </a:lnTo>
                  <a:close/>
                </a:path>
                <a:path w="1855470" h="1426209">
                  <a:moveTo>
                    <a:pt x="349630" y="925004"/>
                  </a:moveTo>
                  <a:lnTo>
                    <a:pt x="322826" y="925060"/>
                  </a:lnTo>
                  <a:lnTo>
                    <a:pt x="296449" y="919834"/>
                  </a:lnTo>
                  <a:lnTo>
                    <a:pt x="270978" y="909461"/>
                  </a:lnTo>
                  <a:lnTo>
                    <a:pt x="246887" y="894080"/>
                  </a:lnTo>
                </a:path>
                <a:path w="1855470" h="1426209">
                  <a:moveTo>
                    <a:pt x="440308" y="1263472"/>
                  </a:moveTo>
                  <a:lnTo>
                    <a:pt x="429408" y="1268603"/>
                  </a:lnTo>
                  <a:lnTo>
                    <a:pt x="418258" y="1272789"/>
                  </a:lnTo>
                  <a:lnTo>
                    <a:pt x="406894" y="1276014"/>
                  </a:lnTo>
                  <a:lnTo>
                    <a:pt x="395350" y="1278267"/>
                  </a:lnTo>
                </a:path>
                <a:path w="1855470" h="1426209">
                  <a:moveTo>
                    <a:pt x="827785" y="1426108"/>
                  </a:moveTo>
                  <a:lnTo>
                    <a:pt x="819949" y="1409953"/>
                  </a:lnTo>
                  <a:lnTo>
                    <a:pt x="812815" y="1393288"/>
                  </a:lnTo>
                  <a:lnTo>
                    <a:pt x="806372" y="1376152"/>
                  </a:lnTo>
                  <a:lnTo>
                    <a:pt x="800607" y="1358582"/>
                  </a:lnTo>
                </a:path>
                <a:path w="1855470" h="1426209">
                  <a:moveTo>
                    <a:pt x="1328801" y="1257731"/>
                  </a:moveTo>
                  <a:lnTo>
                    <a:pt x="1327201" y="1276511"/>
                  </a:lnTo>
                  <a:lnTo>
                    <a:pt x="1324864" y="1295142"/>
                  </a:lnTo>
                  <a:lnTo>
                    <a:pt x="1321764" y="1313588"/>
                  </a:lnTo>
                  <a:lnTo>
                    <a:pt x="1317878" y="1331810"/>
                  </a:lnTo>
                </a:path>
                <a:path w="1855470" h="1426209">
                  <a:moveTo>
                    <a:pt x="1543811" y="799934"/>
                  </a:moveTo>
                  <a:lnTo>
                    <a:pt x="1576793" y="825322"/>
                  </a:lnTo>
                  <a:lnTo>
                    <a:pt x="1605705" y="856782"/>
                  </a:lnTo>
                  <a:lnTo>
                    <a:pt x="1630163" y="893504"/>
                  </a:lnTo>
                  <a:lnTo>
                    <a:pt x="1649782" y="934681"/>
                  </a:lnTo>
                  <a:lnTo>
                    <a:pt x="1664178" y="979503"/>
                  </a:lnTo>
                  <a:lnTo>
                    <a:pt x="1672967" y="1027161"/>
                  </a:lnTo>
                  <a:lnTo>
                    <a:pt x="1675764" y="1076845"/>
                  </a:lnTo>
                </a:path>
                <a:path w="1855470" h="1426209">
                  <a:moveTo>
                    <a:pt x="1854961" y="505015"/>
                  </a:moveTo>
                  <a:lnTo>
                    <a:pt x="1843793" y="534173"/>
                  </a:lnTo>
                  <a:lnTo>
                    <a:pt x="1830197" y="561371"/>
                  </a:lnTo>
                  <a:lnTo>
                    <a:pt x="1814314" y="586350"/>
                  </a:lnTo>
                  <a:lnTo>
                    <a:pt x="1796287" y="608850"/>
                  </a:lnTo>
                </a:path>
                <a:path w="1855470" h="1426209">
                  <a:moveTo>
                    <a:pt x="1713991" y="119760"/>
                  </a:moveTo>
                  <a:lnTo>
                    <a:pt x="1715470" y="131921"/>
                  </a:lnTo>
                  <a:lnTo>
                    <a:pt x="1716484" y="144176"/>
                  </a:lnTo>
                  <a:lnTo>
                    <a:pt x="1717045" y="156479"/>
                  </a:lnTo>
                  <a:lnTo>
                    <a:pt x="1717166" y="168782"/>
                  </a:lnTo>
                </a:path>
                <a:path w="1855470" h="1426209">
                  <a:moveTo>
                    <a:pt x="1338960" y="62611"/>
                  </a:moveTo>
                  <a:lnTo>
                    <a:pt x="1345146" y="45898"/>
                  </a:lnTo>
                  <a:lnTo>
                    <a:pt x="1352248" y="29876"/>
                  </a:lnTo>
                  <a:lnTo>
                    <a:pt x="1360231" y="14569"/>
                  </a:lnTo>
                  <a:lnTo>
                    <a:pt x="1369059" y="0"/>
                  </a:lnTo>
                </a:path>
                <a:path w="1855470" h="1426209">
                  <a:moveTo>
                    <a:pt x="1057528" y="92328"/>
                  </a:moveTo>
                  <a:lnTo>
                    <a:pt x="1060168" y="78432"/>
                  </a:lnTo>
                  <a:lnTo>
                    <a:pt x="1063498" y="64785"/>
                  </a:lnTo>
                  <a:lnTo>
                    <a:pt x="1067494" y="51448"/>
                  </a:lnTo>
                  <a:lnTo>
                    <a:pt x="1072133" y="38481"/>
                  </a:lnTo>
                </a:path>
                <a:path w="1855470" h="1426209">
                  <a:moveTo>
                    <a:pt x="727201" y="110616"/>
                  </a:moveTo>
                  <a:lnTo>
                    <a:pt x="741295" y="122132"/>
                  </a:lnTo>
                  <a:lnTo>
                    <a:pt x="754792" y="134731"/>
                  </a:lnTo>
                  <a:lnTo>
                    <a:pt x="767671" y="148353"/>
                  </a:lnTo>
                  <a:lnTo>
                    <a:pt x="779906" y="162940"/>
                  </a:lnTo>
                </a:path>
                <a:path w="1855470" h="1426209">
                  <a:moveTo>
                    <a:pt x="326643" y="521893"/>
                  </a:moveTo>
                  <a:lnTo>
                    <a:pt x="323715" y="508315"/>
                  </a:lnTo>
                  <a:lnTo>
                    <a:pt x="321214" y="494604"/>
                  </a:lnTo>
                  <a:lnTo>
                    <a:pt x="319143" y="480774"/>
                  </a:lnTo>
                  <a:lnTo>
                    <a:pt x="317500" y="466839"/>
                  </a:lnTo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579614" y="5370067"/>
            <a:ext cx="94741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tập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hợp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có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tổ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chức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dữ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liệu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và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thông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tin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25700" y="5276378"/>
            <a:ext cx="3268345" cy="1499235"/>
            <a:chOff x="525700" y="5276378"/>
            <a:chExt cx="3268345" cy="1499235"/>
          </a:xfrm>
        </p:grpSpPr>
        <p:sp>
          <p:nvSpPr>
            <p:cNvPr id="49" name="object 49"/>
            <p:cNvSpPr/>
            <p:nvPr/>
          </p:nvSpPr>
          <p:spPr>
            <a:xfrm>
              <a:off x="532050" y="5282728"/>
              <a:ext cx="2364105" cy="1486535"/>
            </a:xfrm>
            <a:custGeom>
              <a:avLst/>
              <a:gdLst/>
              <a:ahLst/>
              <a:cxnLst/>
              <a:rect l="l" t="t" r="r" b="b"/>
              <a:pathLst>
                <a:path w="2364105" h="1486534">
                  <a:moveTo>
                    <a:pt x="1836047" y="0"/>
                  </a:moveTo>
                  <a:lnTo>
                    <a:pt x="1790943" y="3182"/>
                  </a:lnTo>
                  <a:lnTo>
                    <a:pt x="1746996" y="12870"/>
                  </a:lnTo>
                  <a:lnTo>
                    <a:pt x="1705264" y="28990"/>
                  </a:lnTo>
                  <a:lnTo>
                    <a:pt x="1666801" y="51467"/>
                  </a:lnTo>
                  <a:lnTo>
                    <a:pt x="1632664" y="80227"/>
                  </a:lnTo>
                  <a:lnTo>
                    <a:pt x="1614913" y="62463"/>
                  </a:lnTo>
                  <a:lnTo>
                    <a:pt x="1573031" y="32793"/>
                  </a:lnTo>
                  <a:lnTo>
                    <a:pt x="1504138" y="6532"/>
                  </a:lnTo>
                  <a:lnTo>
                    <a:pt x="1457840" y="86"/>
                  </a:lnTo>
                  <a:lnTo>
                    <a:pt x="1411745" y="1469"/>
                  </a:lnTo>
                  <a:lnTo>
                    <a:pt x="1367138" y="10314"/>
                  </a:lnTo>
                  <a:lnTo>
                    <a:pt x="1325306" y="26255"/>
                  </a:lnTo>
                  <a:lnTo>
                    <a:pt x="1287533" y="48926"/>
                  </a:lnTo>
                  <a:lnTo>
                    <a:pt x="1255106" y="77961"/>
                  </a:lnTo>
                  <a:lnTo>
                    <a:pt x="1229312" y="112993"/>
                  </a:lnTo>
                  <a:lnTo>
                    <a:pt x="1213750" y="100736"/>
                  </a:lnTo>
                  <a:lnTo>
                    <a:pt x="1179770" y="79364"/>
                  </a:lnTo>
                  <a:lnTo>
                    <a:pt x="1112996" y="52798"/>
                  </a:lnTo>
                  <a:lnTo>
                    <a:pt x="1063071" y="43214"/>
                  </a:lnTo>
                  <a:lnTo>
                    <a:pt x="1012833" y="41276"/>
                  </a:lnTo>
                  <a:lnTo>
                    <a:pt x="963394" y="46691"/>
                  </a:lnTo>
                  <a:lnTo>
                    <a:pt x="915869" y="59167"/>
                  </a:lnTo>
                  <a:lnTo>
                    <a:pt x="871369" y="78412"/>
                  </a:lnTo>
                  <a:lnTo>
                    <a:pt x="831009" y="104131"/>
                  </a:lnTo>
                  <a:lnTo>
                    <a:pt x="795901" y="136034"/>
                  </a:lnTo>
                  <a:lnTo>
                    <a:pt x="767159" y="173826"/>
                  </a:lnTo>
                  <a:lnTo>
                    <a:pt x="723051" y="154946"/>
                  </a:lnTo>
                  <a:lnTo>
                    <a:pt x="676713" y="141351"/>
                  </a:lnTo>
                  <a:lnTo>
                    <a:pt x="628785" y="133145"/>
                  </a:lnTo>
                  <a:lnTo>
                    <a:pt x="579908" y="130431"/>
                  </a:lnTo>
                  <a:lnTo>
                    <a:pt x="530723" y="133313"/>
                  </a:lnTo>
                  <a:lnTo>
                    <a:pt x="481526" y="141947"/>
                  </a:lnTo>
                  <a:lnTo>
                    <a:pt x="435230" y="155817"/>
                  </a:lnTo>
                  <a:lnTo>
                    <a:pt x="392210" y="174499"/>
                  </a:lnTo>
                  <a:lnTo>
                    <a:pt x="352842" y="197569"/>
                  </a:lnTo>
                  <a:lnTo>
                    <a:pt x="317505" y="224602"/>
                  </a:lnTo>
                  <a:lnTo>
                    <a:pt x="286573" y="255175"/>
                  </a:lnTo>
                  <a:lnTo>
                    <a:pt x="260425" y="288861"/>
                  </a:lnTo>
                  <a:lnTo>
                    <a:pt x="239435" y="325238"/>
                  </a:lnTo>
                  <a:lnTo>
                    <a:pt x="223983" y="363880"/>
                  </a:lnTo>
                  <a:lnTo>
                    <a:pt x="214442" y="404363"/>
                  </a:lnTo>
                  <a:lnTo>
                    <a:pt x="211192" y="446263"/>
                  </a:lnTo>
                  <a:lnTo>
                    <a:pt x="214607" y="489155"/>
                  </a:lnTo>
                  <a:lnTo>
                    <a:pt x="212613" y="493777"/>
                  </a:lnTo>
                  <a:lnTo>
                    <a:pt x="158000" y="504326"/>
                  </a:lnTo>
                  <a:lnTo>
                    <a:pt x="108398" y="525237"/>
                  </a:lnTo>
                  <a:lnTo>
                    <a:pt x="65743" y="555437"/>
                  </a:lnTo>
                  <a:lnTo>
                    <a:pt x="31968" y="593853"/>
                  </a:lnTo>
                  <a:lnTo>
                    <a:pt x="9850" y="637039"/>
                  </a:lnTo>
                  <a:lnTo>
                    <a:pt x="0" y="681952"/>
                  </a:lnTo>
                  <a:lnTo>
                    <a:pt x="1907" y="726911"/>
                  </a:lnTo>
                  <a:lnTo>
                    <a:pt x="15063" y="770239"/>
                  </a:lnTo>
                  <a:lnTo>
                    <a:pt x="38957" y="810254"/>
                  </a:lnTo>
                  <a:lnTo>
                    <a:pt x="73079" y="845279"/>
                  </a:lnTo>
                  <a:lnTo>
                    <a:pt x="116919" y="873634"/>
                  </a:lnTo>
                  <a:lnTo>
                    <a:pt x="85736" y="909165"/>
                  </a:lnTo>
                  <a:lnTo>
                    <a:pt x="64506" y="949137"/>
                  </a:lnTo>
                  <a:lnTo>
                    <a:pt x="53800" y="992065"/>
                  </a:lnTo>
                  <a:lnTo>
                    <a:pt x="54193" y="1036461"/>
                  </a:lnTo>
                  <a:lnTo>
                    <a:pt x="64607" y="1076724"/>
                  </a:lnTo>
                  <a:lnTo>
                    <a:pt x="83621" y="1113291"/>
                  </a:lnTo>
                  <a:lnTo>
                    <a:pt x="110174" y="1145444"/>
                  </a:lnTo>
                  <a:lnTo>
                    <a:pt x="143200" y="1172467"/>
                  </a:lnTo>
                  <a:lnTo>
                    <a:pt x="181635" y="1193642"/>
                  </a:lnTo>
                  <a:lnTo>
                    <a:pt x="224416" y="1208252"/>
                  </a:lnTo>
                  <a:lnTo>
                    <a:pt x="270479" y="1215580"/>
                  </a:lnTo>
                  <a:lnTo>
                    <a:pt x="318760" y="1214909"/>
                  </a:lnTo>
                  <a:lnTo>
                    <a:pt x="323230" y="1221437"/>
                  </a:lnTo>
                  <a:lnTo>
                    <a:pt x="351028" y="1256426"/>
                  </a:lnTo>
                  <a:lnTo>
                    <a:pt x="382653" y="1287767"/>
                  </a:lnTo>
                  <a:lnTo>
                    <a:pt x="417672" y="1315366"/>
                  </a:lnTo>
                  <a:lnTo>
                    <a:pt x="455649" y="1339130"/>
                  </a:lnTo>
                  <a:lnTo>
                    <a:pt x="496150" y="1358967"/>
                  </a:lnTo>
                  <a:lnTo>
                    <a:pt x="538741" y="1374783"/>
                  </a:lnTo>
                  <a:lnTo>
                    <a:pt x="582986" y="1386485"/>
                  </a:lnTo>
                  <a:lnTo>
                    <a:pt x="628452" y="1393980"/>
                  </a:lnTo>
                  <a:lnTo>
                    <a:pt x="674704" y="1397176"/>
                  </a:lnTo>
                  <a:lnTo>
                    <a:pt x="721307" y="1395978"/>
                  </a:lnTo>
                  <a:lnTo>
                    <a:pt x="767826" y="1390295"/>
                  </a:lnTo>
                  <a:lnTo>
                    <a:pt x="813828" y="1380033"/>
                  </a:lnTo>
                  <a:lnTo>
                    <a:pt x="858878" y="1365100"/>
                  </a:lnTo>
                  <a:lnTo>
                    <a:pt x="902541" y="1345401"/>
                  </a:lnTo>
                  <a:lnTo>
                    <a:pt x="933718" y="1380014"/>
                  </a:lnTo>
                  <a:lnTo>
                    <a:pt x="969869" y="1410409"/>
                  </a:lnTo>
                  <a:lnTo>
                    <a:pt x="1010421" y="1436218"/>
                  </a:lnTo>
                  <a:lnTo>
                    <a:pt x="1054802" y="1457076"/>
                  </a:lnTo>
                  <a:lnTo>
                    <a:pt x="1102439" y="1472613"/>
                  </a:lnTo>
                  <a:lnTo>
                    <a:pt x="1151374" y="1482308"/>
                  </a:lnTo>
                  <a:lnTo>
                    <a:pt x="1200217" y="1486195"/>
                  </a:lnTo>
                  <a:lnTo>
                    <a:pt x="1248417" y="1484527"/>
                  </a:lnTo>
                  <a:lnTo>
                    <a:pt x="1295427" y="1477556"/>
                  </a:lnTo>
                  <a:lnTo>
                    <a:pt x="1340697" y="1465534"/>
                  </a:lnTo>
                  <a:lnTo>
                    <a:pt x="1383680" y="1448712"/>
                  </a:lnTo>
                  <a:lnTo>
                    <a:pt x="1423826" y="1427343"/>
                  </a:lnTo>
                  <a:lnTo>
                    <a:pt x="1460588" y="1401680"/>
                  </a:lnTo>
                  <a:lnTo>
                    <a:pt x="1493416" y="1371972"/>
                  </a:lnTo>
                  <a:lnTo>
                    <a:pt x="1521762" y="1338474"/>
                  </a:lnTo>
                  <a:lnTo>
                    <a:pt x="1545077" y="1301436"/>
                  </a:lnTo>
                  <a:lnTo>
                    <a:pt x="1562814" y="1261111"/>
                  </a:lnTo>
                  <a:lnTo>
                    <a:pt x="1601271" y="1278623"/>
                  </a:lnTo>
                  <a:lnTo>
                    <a:pt x="1641966" y="1291398"/>
                  </a:lnTo>
                  <a:lnTo>
                    <a:pt x="1684329" y="1299291"/>
                  </a:lnTo>
                  <a:lnTo>
                    <a:pt x="1727787" y="1302158"/>
                  </a:lnTo>
                  <a:lnTo>
                    <a:pt x="1779143" y="1298967"/>
                  </a:lnTo>
                  <a:lnTo>
                    <a:pt x="1827922" y="1289047"/>
                  </a:lnTo>
                  <a:lnTo>
                    <a:pt x="1873470" y="1272951"/>
                  </a:lnTo>
                  <a:lnTo>
                    <a:pt x="1915129" y="1251231"/>
                  </a:lnTo>
                  <a:lnTo>
                    <a:pt x="1952243" y="1224439"/>
                  </a:lnTo>
                  <a:lnTo>
                    <a:pt x="1984157" y="1193127"/>
                  </a:lnTo>
                  <a:lnTo>
                    <a:pt x="2010214" y="1157850"/>
                  </a:lnTo>
                  <a:lnTo>
                    <a:pt x="2029758" y="1119158"/>
                  </a:lnTo>
                  <a:lnTo>
                    <a:pt x="2042133" y="1077605"/>
                  </a:lnTo>
                  <a:lnTo>
                    <a:pt x="2046684" y="1033743"/>
                  </a:lnTo>
                  <a:lnTo>
                    <a:pt x="2093217" y="1025401"/>
                  </a:lnTo>
                  <a:lnTo>
                    <a:pt x="2137965" y="1012085"/>
                  </a:lnTo>
                  <a:lnTo>
                    <a:pt x="2180379" y="993990"/>
                  </a:lnTo>
                  <a:lnTo>
                    <a:pt x="2219912" y="971310"/>
                  </a:lnTo>
                  <a:lnTo>
                    <a:pt x="2260859" y="940039"/>
                  </a:lnTo>
                  <a:lnTo>
                    <a:pt x="2295171" y="904873"/>
                  </a:lnTo>
                  <a:lnTo>
                    <a:pt x="2322742" y="866500"/>
                  </a:lnTo>
                  <a:lnTo>
                    <a:pt x="2343466" y="825609"/>
                  </a:lnTo>
                  <a:lnTo>
                    <a:pt x="2357239" y="782886"/>
                  </a:lnTo>
                  <a:lnTo>
                    <a:pt x="2363954" y="739021"/>
                  </a:lnTo>
                  <a:lnTo>
                    <a:pt x="2363506" y="694701"/>
                  </a:lnTo>
                  <a:lnTo>
                    <a:pt x="2355791" y="650614"/>
                  </a:lnTo>
                  <a:lnTo>
                    <a:pt x="2340702" y="607449"/>
                  </a:lnTo>
                  <a:lnTo>
                    <a:pt x="2318135" y="565892"/>
                  </a:lnTo>
                  <a:lnTo>
                    <a:pt x="2287984" y="526632"/>
                  </a:lnTo>
                  <a:lnTo>
                    <a:pt x="2291817" y="518573"/>
                  </a:lnTo>
                  <a:lnTo>
                    <a:pt x="2295318" y="510403"/>
                  </a:lnTo>
                  <a:lnTo>
                    <a:pt x="2298485" y="502131"/>
                  </a:lnTo>
                  <a:lnTo>
                    <a:pt x="2301319" y="493765"/>
                  </a:lnTo>
                  <a:lnTo>
                    <a:pt x="2310554" y="449321"/>
                  </a:lnTo>
                  <a:lnTo>
                    <a:pt x="2310450" y="405434"/>
                  </a:lnTo>
                  <a:lnTo>
                    <a:pt x="2301582" y="362971"/>
                  </a:lnTo>
                  <a:lnTo>
                    <a:pt x="2284527" y="322798"/>
                  </a:lnTo>
                  <a:lnTo>
                    <a:pt x="2259860" y="285784"/>
                  </a:lnTo>
                  <a:lnTo>
                    <a:pt x="2228157" y="252796"/>
                  </a:lnTo>
                  <a:lnTo>
                    <a:pt x="2189995" y="224700"/>
                  </a:lnTo>
                  <a:lnTo>
                    <a:pt x="2145949" y="202363"/>
                  </a:lnTo>
                  <a:lnTo>
                    <a:pt x="2096595" y="186653"/>
                  </a:lnTo>
                  <a:lnTo>
                    <a:pt x="2084585" y="148823"/>
                  </a:lnTo>
                  <a:lnTo>
                    <a:pt x="2065289" y="113565"/>
                  </a:lnTo>
                  <a:lnTo>
                    <a:pt x="2039230" y="81640"/>
                  </a:lnTo>
                  <a:lnTo>
                    <a:pt x="2006933" y="53811"/>
                  </a:lnTo>
                  <a:lnTo>
                    <a:pt x="1967753" y="30229"/>
                  </a:lnTo>
                  <a:lnTo>
                    <a:pt x="1925508" y="13449"/>
                  </a:lnTo>
                  <a:lnTo>
                    <a:pt x="1881254" y="3397"/>
                  </a:lnTo>
                  <a:lnTo>
                    <a:pt x="183604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04971" y="5954737"/>
              <a:ext cx="82550" cy="825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07537" y="5916561"/>
              <a:ext cx="165100" cy="1651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27680" y="5879376"/>
              <a:ext cx="247649" cy="24765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32050" y="5282728"/>
              <a:ext cx="2364105" cy="1486535"/>
            </a:xfrm>
            <a:custGeom>
              <a:avLst/>
              <a:gdLst/>
              <a:ahLst/>
              <a:cxnLst/>
              <a:rect l="l" t="t" r="r" b="b"/>
              <a:pathLst>
                <a:path w="2364105" h="1486534">
                  <a:moveTo>
                    <a:pt x="214607" y="489155"/>
                  </a:moveTo>
                  <a:lnTo>
                    <a:pt x="211192" y="446263"/>
                  </a:lnTo>
                  <a:lnTo>
                    <a:pt x="214442" y="404363"/>
                  </a:lnTo>
                  <a:lnTo>
                    <a:pt x="223983" y="363880"/>
                  </a:lnTo>
                  <a:lnTo>
                    <a:pt x="239435" y="325238"/>
                  </a:lnTo>
                  <a:lnTo>
                    <a:pt x="260425" y="288861"/>
                  </a:lnTo>
                  <a:lnTo>
                    <a:pt x="286573" y="255175"/>
                  </a:lnTo>
                  <a:lnTo>
                    <a:pt x="317505" y="224602"/>
                  </a:lnTo>
                  <a:lnTo>
                    <a:pt x="352842" y="197569"/>
                  </a:lnTo>
                  <a:lnTo>
                    <a:pt x="392210" y="174499"/>
                  </a:lnTo>
                  <a:lnTo>
                    <a:pt x="435230" y="155817"/>
                  </a:lnTo>
                  <a:lnTo>
                    <a:pt x="481526" y="141947"/>
                  </a:lnTo>
                  <a:lnTo>
                    <a:pt x="530723" y="133313"/>
                  </a:lnTo>
                  <a:lnTo>
                    <a:pt x="579908" y="130431"/>
                  </a:lnTo>
                  <a:lnTo>
                    <a:pt x="628785" y="133145"/>
                  </a:lnTo>
                  <a:lnTo>
                    <a:pt x="676713" y="141351"/>
                  </a:lnTo>
                  <a:lnTo>
                    <a:pt x="723051" y="154946"/>
                  </a:lnTo>
                  <a:lnTo>
                    <a:pt x="767159" y="173826"/>
                  </a:lnTo>
                  <a:lnTo>
                    <a:pt x="795901" y="136034"/>
                  </a:lnTo>
                  <a:lnTo>
                    <a:pt x="831009" y="104131"/>
                  </a:lnTo>
                  <a:lnTo>
                    <a:pt x="871369" y="78412"/>
                  </a:lnTo>
                  <a:lnTo>
                    <a:pt x="915869" y="59167"/>
                  </a:lnTo>
                  <a:lnTo>
                    <a:pt x="963394" y="46691"/>
                  </a:lnTo>
                  <a:lnTo>
                    <a:pt x="1012833" y="41276"/>
                  </a:lnTo>
                  <a:lnTo>
                    <a:pt x="1063071" y="43214"/>
                  </a:lnTo>
                  <a:lnTo>
                    <a:pt x="1112996" y="52798"/>
                  </a:lnTo>
                  <a:lnTo>
                    <a:pt x="1161494" y="70321"/>
                  </a:lnTo>
                  <a:lnTo>
                    <a:pt x="1197212" y="89514"/>
                  </a:lnTo>
                  <a:lnTo>
                    <a:pt x="1229312" y="112993"/>
                  </a:lnTo>
                  <a:lnTo>
                    <a:pt x="1255106" y="77961"/>
                  </a:lnTo>
                  <a:lnTo>
                    <a:pt x="1287533" y="48926"/>
                  </a:lnTo>
                  <a:lnTo>
                    <a:pt x="1325306" y="26255"/>
                  </a:lnTo>
                  <a:lnTo>
                    <a:pt x="1367138" y="10314"/>
                  </a:lnTo>
                  <a:lnTo>
                    <a:pt x="1411745" y="1469"/>
                  </a:lnTo>
                  <a:lnTo>
                    <a:pt x="1457840" y="86"/>
                  </a:lnTo>
                  <a:lnTo>
                    <a:pt x="1504138" y="6532"/>
                  </a:lnTo>
                  <a:lnTo>
                    <a:pt x="1549352" y="21172"/>
                  </a:lnTo>
                  <a:lnTo>
                    <a:pt x="1594960" y="46604"/>
                  </a:lnTo>
                  <a:lnTo>
                    <a:pt x="1632664" y="80227"/>
                  </a:lnTo>
                  <a:lnTo>
                    <a:pt x="1666801" y="51467"/>
                  </a:lnTo>
                  <a:lnTo>
                    <a:pt x="1705264" y="28990"/>
                  </a:lnTo>
                  <a:lnTo>
                    <a:pt x="1746996" y="12870"/>
                  </a:lnTo>
                  <a:lnTo>
                    <a:pt x="1790943" y="3182"/>
                  </a:lnTo>
                  <a:lnTo>
                    <a:pt x="1836047" y="0"/>
                  </a:lnTo>
                  <a:lnTo>
                    <a:pt x="1881254" y="3397"/>
                  </a:lnTo>
                  <a:lnTo>
                    <a:pt x="1925508" y="13449"/>
                  </a:lnTo>
                  <a:lnTo>
                    <a:pt x="1967753" y="30229"/>
                  </a:lnTo>
                  <a:lnTo>
                    <a:pt x="2006933" y="53811"/>
                  </a:lnTo>
                  <a:lnTo>
                    <a:pt x="2039230" y="81640"/>
                  </a:lnTo>
                  <a:lnTo>
                    <a:pt x="2065289" y="113565"/>
                  </a:lnTo>
                  <a:lnTo>
                    <a:pt x="2084585" y="148823"/>
                  </a:lnTo>
                  <a:lnTo>
                    <a:pt x="2096595" y="186653"/>
                  </a:lnTo>
                  <a:lnTo>
                    <a:pt x="2145949" y="202363"/>
                  </a:lnTo>
                  <a:lnTo>
                    <a:pt x="2189995" y="224700"/>
                  </a:lnTo>
                  <a:lnTo>
                    <a:pt x="2228157" y="252796"/>
                  </a:lnTo>
                  <a:lnTo>
                    <a:pt x="2259860" y="285784"/>
                  </a:lnTo>
                  <a:lnTo>
                    <a:pt x="2284527" y="322798"/>
                  </a:lnTo>
                  <a:lnTo>
                    <a:pt x="2301582" y="362971"/>
                  </a:lnTo>
                  <a:lnTo>
                    <a:pt x="2310450" y="405434"/>
                  </a:lnTo>
                  <a:lnTo>
                    <a:pt x="2310554" y="449321"/>
                  </a:lnTo>
                  <a:lnTo>
                    <a:pt x="2301319" y="493765"/>
                  </a:lnTo>
                  <a:lnTo>
                    <a:pt x="2298485" y="502131"/>
                  </a:lnTo>
                  <a:lnTo>
                    <a:pt x="2295318" y="510403"/>
                  </a:lnTo>
                  <a:lnTo>
                    <a:pt x="2291817" y="518573"/>
                  </a:lnTo>
                  <a:lnTo>
                    <a:pt x="2287984" y="526632"/>
                  </a:lnTo>
                  <a:lnTo>
                    <a:pt x="2318135" y="565892"/>
                  </a:lnTo>
                  <a:lnTo>
                    <a:pt x="2340702" y="607449"/>
                  </a:lnTo>
                  <a:lnTo>
                    <a:pt x="2355791" y="650614"/>
                  </a:lnTo>
                  <a:lnTo>
                    <a:pt x="2363506" y="694701"/>
                  </a:lnTo>
                  <a:lnTo>
                    <a:pt x="2363954" y="739021"/>
                  </a:lnTo>
                  <a:lnTo>
                    <a:pt x="2357239" y="782886"/>
                  </a:lnTo>
                  <a:lnTo>
                    <a:pt x="2343466" y="825609"/>
                  </a:lnTo>
                  <a:lnTo>
                    <a:pt x="2322742" y="866500"/>
                  </a:lnTo>
                  <a:lnTo>
                    <a:pt x="2295171" y="904873"/>
                  </a:lnTo>
                  <a:lnTo>
                    <a:pt x="2260859" y="940039"/>
                  </a:lnTo>
                  <a:lnTo>
                    <a:pt x="2219912" y="971310"/>
                  </a:lnTo>
                  <a:lnTo>
                    <a:pt x="2180379" y="993990"/>
                  </a:lnTo>
                  <a:lnTo>
                    <a:pt x="2137965" y="1012085"/>
                  </a:lnTo>
                  <a:lnTo>
                    <a:pt x="2093217" y="1025401"/>
                  </a:lnTo>
                  <a:lnTo>
                    <a:pt x="2046684" y="1033743"/>
                  </a:lnTo>
                  <a:lnTo>
                    <a:pt x="2042133" y="1077605"/>
                  </a:lnTo>
                  <a:lnTo>
                    <a:pt x="2029758" y="1119158"/>
                  </a:lnTo>
                  <a:lnTo>
                    <a:pt x="2010214" y="1157850"/>
                  </a:lnTo>
                  <a:lnTo>
                    <a:pt x="1984157" y="1193127"/>
                  </a:lnTo>
                  <a:lnTo>
                    <a:pt x="1952243" y="1224439"/>
                  </a:lnTo>
                  <a:lnTo>
                    <a:pt x="1915129" y="1251231"/>
                  </a:lnTo>
                  <a:lnTo>
                    <a:pt x="1873470" y="1272951"/>
                  </a:lnTo>
                  <a:lnTo>
                    <a:pt x="1827922" y="1289047"/>
                  </a:lnTo>
                  <a:lnTo>
                    <a:pt x="1779143" y="1298967"/>
                  </a:lnTo>
                  <a:lnTo>
                    <a:pt x="1727787" y="1302158"/>
                  </a:lnTo>
                  <a:lnTo>
                    <a:pt x="1684329" y="1299291"/>
                  </a:lnTo>
                  <a:lnTo>
                    <a:pt x="1641966" y="1291398"/>
                  </a:lnTo>
                  <a:lnTo>
                    <a:pt x="1601271" y="1278623"/>
                  </a:lnTo>
                  <a:lnTo>
                    <a:pt x="1562814" y="1261111"/>
                  </a:lnTo>
                  <a:lnTo>
                    <a:pt x="1545077" y="1301436"/>
                  </a:lnTo>
                  <a:lnTo>
                    <a:pt x="1521762" y="1338474"/>
                  </a:lnTo>
                  <a:lnTo>
                    <a:pt x="1493416" y="1371972"/>
                  </a:lnTo>
                  <a:lnTo>
                    <a:pt x="1460588" y="1401680"/>
                  </a:lnTo>
                  <a:lnTo>
                    <a:pt x="1423826" y="1427343"/>
                  </a:lnTo>
                  <a:lnTo>
                    <a:pt x="1383680" y="1448712"/>
                  </a:lnTo>
                  <a:lnTo>
                    <a:pt x="1340697" y="1465534"/>
                  </a:lnTo>
                  <a:lnTo>
                    <a:pt x="1295427" y="1477556"/>
                  </a:lnTo>
                  <a:lnTo>
                    <a:pt x="1248417" y="1484527"/>
                  </a:lnTo>
                  <a:lnTo>
                    <a:pt x="1200217" y="1486195"/>
                  </a:lnTo>
                  <a:lnTo>
                    <a:pt x="1151374" y="1482308"/>
                  </a:lnTo>
                  <a:lnTo>
                    <a:pt x="1102439" y="1472613"/>
                  </a:lnTo>
                  <a:lnTo>
                    <a:pt x="1054802" y="1457076"/>
                  </a:lnTo>
                  <a:lnTo>
                    <a:pt x="1010421" y="1436218"/>
                  </a:lnTo>
                  <a:lnTo>
                    <a:pt x="969869" y="1410409"/>
                  </a:lnTo>
                  <a:lnTo>
                    <a:pt x="933718" y="1380014"/>
                  </a:lnTo>
                  <a:lnTo>
                    <a:pt x="902541" y="1345401"/>
                  </a:lnTo>
                  <a:lnTo>
                    <a:pt x="858878" y="1365100"/>
                  </a:lnTo>
                  <a:lnTo>
                    <a:pt x="813828" y="1380033"/>
                  </a:lnTo>
                  <a:lnTo>
                    <a:pt x="767826" y="1390295"/>
                  </a:lnTo>
                  <a:lnTo>
                    <a:pt x="721307" y="1395978"/>
                  </a:lnTo>
                  <a:lnTo>
                    <a:pt x="674704" y="1397176"/>
                  </a:lnTo>
                  <a:lnTo>
                    <a:pt x="628452" y="1393980"/>
                  </a:lnTo>
                  <a:lnTo>
                    <a:pt x="582986" y="1386485"/>
                  </a:lnTo>
                  <a:lnTo>
                    <a:pt x="538741" y="1374783"/>
                  </a:lnTo>
                  <a:lnTo>
                    <a:pt x="496150" y="1358967"/>
                  </a:lnTo>
                  <a:lnTo>
                    <a:pt x="455649" y="1339130"/>
                  </a:lnTo>
                  <a:lnTo>
                    <a:pt x="417672" y="1315366"/>
                  </a:lnTo>
                  <a:lnTo>
                    <a:pt x="382653" y="1287767"/>
                  </a:lnTo>
                  <a:lnTo>
                    <a:pt x="351028" y="1256426"/>
                  </a:lnTo>
                  <a:lnTo>
                    <a:pt x="323230" y="1221437"/>
                  </a:lnTo>
                  <a:lnTo>
                    <a:pt x="318760" y="1214909"/>
                  </a:lnTo>
                  <a:lnTo>
                    <a:pt x="270479" y="1215580"/>
                  </a:lnTo>
                  <a:lnTo>
                    <a:pt x="224416" y="1208252"/>
                  </a:lnTo>
                  <a:lnTo>
                    <a:pt x="181635" y="1193642"/>
                  </a:lnTo>
                  <a:lnTo>
                    <a:pt x="143200" y="1172467"/>
                  </a:lnTo>
                  <a:lnTo>
                    <a:pt x="110174" y="1145444"/>
                  </a:lnTo>
                  <a:lnTo>
                    <a:pt x="83621" y="1113291"/>
                  </a:lnTo>
                  <a:lnTo>
                    <a:pt x="64607" y="1076724"/>
                  </a:lnTo>
                  <a:lnTo>
                    <a:pt x="54193" y="1036461"/>
                  </a:lnTo>
                  <a:lnTo>
                    <a:pt x="53800" y="992065"/>
                  </a:lnTo>
                  <a:lnTo>
                    <a:pt x="64506" y="949137"/>
                  </a:lnTo>
                  <a:lnTo>
                    <a:pt x="85736" y="909165"/>
                  </a:lnTo>
                  <a:lnTo>
                    <a:pt x="116919" y="873634"/>
                  </a:lnTo>
                  <a:lnTo>
                    <a:pt x="73079" y="845279"/>
                  </a:lnTo>
                  <a:lnTo>
                    <a:pt x="38957" y="810254"/>
                  </a:lnTo>
                  <a:lnTo>
                    <a:pt x="15063" y="770239"/>
                  </a:lnTo>
                  <a:lnTo>
                    <a:pt x="1907" y="726911"/>
                  </a:lnTo>
                  <a:lnTo>
                    <a:pt x="0" y="681952"/>
                  </a:lnTo>
                  <a:lnTo>
                    <a:pt x="9850" y="637039"/>
                  </a:lnTo>
                  <a:lnTo>
                    <a:pt x="31968" y="593853"/>
                  </a:lnTo>
                  <a:lnTo>
                    <a:pt x="65743" y="555437"/>
                  </a:lnTo>
                  <a:lnTo>
                    <a:pt x="108398" y="525237"/>
                  </a:lnTo>
                  <a:lnTo>
                    <a:pt x="158000" y="504326"/>
                  </a:lnTo>
                  <a:lnTo>
                    <a:pt x="212613" y="493777"/>
                  </a:lnTo>
                  <a:lnTo>
                    <a:pt x="214607" y="489155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98875" y="5948641"/>
              <a:ext cx="94742" cy="9474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01440" y="5910465"/>
              <a:ext cx="177292" cy="1772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51510" y="5358130"/>
              <a:ext cx="2623820" cy="1264285"/>
            </a:xfrm>
            <a:custGeom>
              <a:avLst/>
              <a:gdLst/>
              <a:ahLst/>
              <a:cxnLst/>
              <a:rect l="l" t="t" r="r" b="b"/>
              <a:pathLst>
                <a:path w="2623820" h="1264284">
                  <a:moveTo>
                    <a:pt x="2623819" y="645071"/>
                  </a:moveTo>
                  <a:lnTo>
                    <a:pt x="2614080" y="693270"/>
                  </a:lnTo>
                  <a:lnTo>
                    <a:pt x="2587529" y="732629"/>
                  </a:lnTo>
                  <a:lnTo>
                    <a:pt x="2548167" y="759165"/>
                  </a:lnTo>
                  <a:lnTo>
                    <a:pt x="2499995" y="768896"/>
                  </a:lnTo>
                  <a:lnTo>
                    <a:pt x="2451768" y="759165"/>
                  </a:lnTo>
                  <a:lnTo>
                    <a:pt x="2412412" y="732629"/>
                  </a:lnTo>
                  <a:lnTo>
                    <a:pt x="2385891" y="693270"/>
                  </a:lnTo>
                  <a:lnTo>
                    <a:pt x="2376170" y="645071"/>
                  </a:lnTo>
                  <a:lnTo>
                    <a:pt x="2385891" y="596871"/>
                  </a:lnTo>
                  <a:lnTo>
                    <a:pt x="2412412" y="557512"/>
                  </a:lnTo>
                  <a:lnTo>
                    <a:pt x="2451768" y="530976"/>
                  </a:lnTo>
                  <a:lnTo>
                    <a:pt x="2499995" y="521246"/>
                  </a:lnTo>
                  <a:lnTo>
                    <a:pt x="2548167" y="530976"/>
                  </a:lnTo>
                  <a:lnTo>
                    <a:pt x="2587529" y="557512"/>
                  </a:lnTo>
                  <a:lnTo>
                    <a:pt x="2614080" y="596871"/>
                  </a:lnTo>
                  <a:lnTo>
                    <a:pt x="2623819" y="645071"/>
                  </a:lnTo>
                  <a:close/>
                </a:path>
                <a:path w="2623820" h="1264284">
                  <a:moveTo>
                    <a:pt x="138506" y="819861"/>
                  </a:moveTo>
                  <a:lnTo>
                    <a:pt x="102355" y="819909"/>
                  </a:lnTo>
                  <a:lnTo>
                    <a:pt x="66814" y="815276"/>
                  </a:lnTo>
                  <a:lnTo>
                    <a:pt x="32492" y="806080"/>
                  </a:lnTo>
                  <a:lnTo>
                    <a:pt x="0" y="792441"/>
                  </a:lnTo>
                </a:path>
                <a:path w="2623820" h="1264284">
                  <a:moveTo>
                    <a:pt x="260718" y="1119860"/>
                  </a:moveTo>
                  <a:lnTo>
                    <a:pt x="245969" y="1124414"/>
                  </a:lnTo>
                  <a:lnTo>
                    <a:pt x="230920" y="1128125"/>
                  </a:lnTo>
                  <a:lnTo>
                    <a:pt x="215619" y="1130983"/>
                  </a:lnTo>
                  <a:lnTo>
                    <a:pt x="200113" y="1132979"/>
                  </a:lnTo>
                </a:path>
                <a:path w="2623820" h="1264284">
                  <a:moveTo>
                    <a:pt x="782955" y="1264018"/>
                  </a:moveTo>
                  <a:lnTo>
                    <a:pt x="772435" y="1249695"/>
                  </a:lnTo>
                  <a:lnTo>
                    <a:pt x="762809" y="1234924"/>
                  </a:lnTo>
                  <a:lnTo>
                    <a:pt x="754112" y="1219735"/>
                  </a:lnTo>
                  <a:lnTo>
                    <a:pt x="746379" y="1204163"/>
                  </a:lnTo>
                </a:path>
                <a:path w="2623820" h="1264284">
                  <a:moveTo>
                    <a:pt x="1458214" y="1114767"/>
                  </a:moveTo>
                  <a:lnTo>
                    <a:pt x="1456074" y="1131419"/>
                  </a:lnTo>
                  <a:lnTo>
                    <a:pt x="1452911" y="1147937"/>
                  </a:lnTo>
                  <a:lnTo>
                    <a:pt x="1448748" y="1164288"/>
                  </a:lnTo>
                  <a:lnTo>
                    <a:pt x="1443609" y="1180439"/>
                  </a:lnTo>
                </a:path>
                <a:path w="2623820" h="1264284">
                  <a:moveTo>
                    <a:pt x="1748027" y="709002"/>
                  </a:moveTo>
                  <a:lnTo>
                    <a:pt x="1792440" y="731505"/>
                  </a:lnTo>
                  <a:lnTo>
                    <a:pt x="1831385" y="759389"/>
                  </a:lnTo>
                  <a:lnTo>
                    <a:pt x="1864340" y="791939"/>
                  </a:lnTo>
                  <a:lnTo>
                    <a:pt x="1890784" y="828436"/>
                  </a:lnTo>
                  <a:lnTo>
                    <a:pt x="1910195" y="868164"/>
                  </a:lnTo>
                  <a:lnTo>
                    <a:pt x="1922050" y="910405"/>
                  </a:lnTo>
                  <a:lnTo>
                    <a:pt x="1925827" y="954443"/>
                  </a:lnTo>
                </a:path>
                <a:path w="2623820" h="1264284">
                  <a:moveTo>
                    <a:pt x="2167382" y="447598"/>
                  </a:moveTo>
                  <a:lnTo>
                    <a:pt x="2152394" y="473439"/>
                  </a:lnTo>
                  <a:lnTo>
                    <a:pt x="2134060" y="497544"/>
                  </a:lnTo>
                  <a:lnTo>
                    <a:pt x="2112607" y="519682"/>
                  </a:lnTo>
                  <a:lnTo>
                    <a:pt x="2088261" y="539623"/>
                  </a:lnTo>
                </a:path>
                <a:path w="2623820" h="1264284">
                  <a:moveTo>
                    <a:pt x="1977516" y="106172"/>
                  </a:moveTo>
                  <a:lnTo>
                    <a:pt x="1979422" y="116905"/>
                  </a:lnTo>
                  <a:lnTo>
                    <a:pt x="1980755" y="127746"/>
                  </a:lnTo>
                  <a:lnTo>
                    <a:pt x="1981517" y="138658"/>
                  </a:lnTo>
                  <a:lnTo>
                    <a:pt x="1981708" y="149606"/>
                  </a:lnTo>
                </a:path>
                <a:path w="2623820" h="1264284">
                  <a:moveTo>
                    <a:pt x="1471930" y="55372"/>
                  </a:moveTo>
                  <a:lnTo>
                    <a:pt x="1480260" y="40594"/>
                  </a:lnTo>
                  <a:lnTo>
                    <a:pt x="1489805" y="26400"/>
                  </a:lnTo>
                  <a:lnTo>
                    <a:pt x="1500540" y="12848"/>
                  </a:lnTo>
                  <a:lnTo>
                    <a:pt x="1512442" y="0"/>
                  </a:lnTo>
                </a:path>
                <a:path w="2623820" h="1264284">
                  <a:moveTo>
                    <a:pt x="1092581" y="81788"/>
                  </a:moveTo>
                  <a:lnTo>
                    <a:pt x="1096174" y="69486"/>
                  </a:lnTo>
                  <a:lnTo>
                    <a:pt x="1100661" y="57388"/>
                  </a:lnTo>
                  <a:lnTo>
                    <a:pt x="1106029" y="45551"/>
                  </a:lnTo>
                  <a:lnTo>
                    <a:pt x="1112266" y="34036"/>
                  </a:lnTo>
                </a:path>
                <a:path w="2623820" h="1264284">
                  <a:moveTo>
                    <a:pt x="647446" y="98044"/>
                  </a:moveTo>
                  <a:lnTo>
                    <a:pt x="666414" y="108251"/>
                  </a:lnTo>
                  <a:lnTo>
                    <a:pt x="684609" y="119411"/>
                  </a:lnTo>
                  <a:lnTo>
                    <a:pt x="701970" y="131476"/>
                  </a:lnTo>
                  <a:lnTo>
                    <a:pt x="718439" y="144399"/>
                  </a:lnTo>
                </a:path>
                <a:path w="2623820" h="1264284">
                  <a:moveTo>
                    <a:pt x="107556" y="462559"/>
                  </a:moveTo>
                  <a:lnTo>
                    <a:pt x="103613" y="450522"/>
                  </a:lnTo>
                  <a:lnTo>
                    <a:pt x="100228" y="438367"/>
                  </a:lnTo>
                  <a:lnTo>
                    <a:pt x="97405" y="426110"/>
                  </a:lnTo>
                  <a:lnTo>
                    <a:pt x="95148" y="413766"/>
                  </a:lnTo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52296" y="5602325"/>
            <a:ext cx="13569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Mạng 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máy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tính </a:t>
            </a:r>
            <a:r>
              <a:rPr sz="16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Mạng viễn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thông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-8021" y="2061951"/>
            <a:ext cx="2239645" cy="2550795"/>
            <a:chOff x="-8021" y="2061951"/>
            <a:chExt cx="2239645" cy="2550795"/>
          </a:xfrm>
        </p:grpSpPr>
        <p:sp>
          <p:nvSpPr>
            <p:cNvPr id="59" name="object 59"/>
            <p:cNvSpPr/>
            <p:nvPr/>
          </p:nvSpPr>
          <p:spPr>
            <a:xfrm>
              <a:off x="-1671" y="2068301"/>
              <a:ext cx="1983739" cy="2266315"/>
            </a:xfrm>
            <a:custGeom>
              <a:avLst/>
              <a:gdLst/>
              <a:ahLst/>
              <a:cxnLst/>
              <a:rect l="l" t="t" r="r" b="b"/>
              <a:pathLst>
                <a:path w="1983739" h="2266315">
                  <a:moveTo>
                    <a:pt x="1540419" y="0"/>
                  </a:moveTo>
                  <a:lnTo>
                    <a:pt x="1502578" y="4853"/>
                  </a:lnTo>
                  <a:lnTo>
                    <a:pt x="1465713" y="19625"/>
                  </a:lnTo>
                  <a:lnTo>
                    <a:pt x="1430710" y="44203"/>
                  </a:lnTo>
                  <a:lnTo>
                    <a:pt x="1398457" y="78473"/>
                  </a:lnTo>
                  <a:lnTo>
                    <a:pt x="1369842" y="122321"/>
                  </a:lnTo>
                  <a:lnTo>
                    <a:pt x="1354963" y="95232"/>
                  </a:lnTo>
                  <a:lnTo>
                    <a:pt x="1319871" y="50008"/>
                  </a:lnTo>
                  <a:lnTo>
                    <a:pt x="1262083" y="9908"/>
                  </a:lnTo>
                  <a:lnTo>
                    <a:pt x="1223258" y="50"/>
                  </a:lnTo>
                  <a:lnTo>
                    <a:pt x="1184595" y="2143"/>
                  </a:lnTo>
                  <a:lnTo>
                    <a:pt x="1147176" y="15625"/>
                  </a:lnTo>
                  <a:lnTo>
                    <a:pt x="1112079" y="39937"/>
                  </a:lnTo>
                  <a:lnTo>
                    <a:pt x="1080386" y="74515"/>
                  </a:lnTo>
                  <a:lnTo>
                    <a:pt x="1053175" y="118801"/>
                  </a:lnTo>
                  <a:lnTo>
                    <a:pt x="1031527" y="172232"/>
                  </a:lnTo>
                  <a:lnTo>
                    <a:pt x="1018480" y="153571"/>
                  </a:lnTo>
                  <a:lnTo>
                    <a:pt x="990005" y="121011"/>
                  </a:lnTo>
                  <a:lnTo>
                    <a:pt x="938157" y="82598"/>
                  </a:lnTo>
                  <a:lnTo>
                    <a:pt x="900573" y="67835"/>
                  </a:lnTo>
                  <a:lnTo>
                    <a:pt x="862623" y="62592"/>
                  </a:lnTo>
                  <a:lnTo>
                    <a:pt x="824990" y="66544"/>
                  </a:lnTo>
                  <a:lnTo>
                    <a:pt x="788353" y="79363"/>
                  </a:lnTo>
                  <a:lnTo>
                    <a:pt x="753395" y="100725"/>
                  </a:lnTo>
                  <a:lnTo>
                    <a:pt x="720795" y="130302"/>
                  </a:lnTo>
                  <a:lnTo>
                    <a:pt x="691235" y="167770"/>
                  </a:lnTo>
                  <a:lnTo>
                    <a:pt x="665397" y="212801"/>
                  </a:lnTo>
                  <a:lnTo>
                    <a:pt x="643961" y="265069"/>
                  </a:lnTo>
                  <a:lnTo>
                    <a:pt x="597403" y="230333"/>
                  </a:lnTo>
                  <a:lnTo>
                    <a:pt x="548136" y="208252"/>
                  </a:lnTo>
                  <a:lnTo>
                    <a:pt x="497207" y="199150"/>
                  </a:lnTo>
                  <a:lnTo>
                    <a:pt x="445663" y="203347"/>
                  </a:lnTo>
                  <a:lnTo>
                    <a:pt x="376402" y="230835"/>
                  </a:lnTo>
                  <a:lnTo>
                    <a:pt x="344600" y="253073"/>
                  </a:lnTo>
                  <a:lnTo>
                    <a:pt x="314950" y="280430"/>
                  </a:lnTo>
                  <a:lnTo>
                    <a:pt x="287649" y="312499"/>
                  </a:lnTo>
                  <a:lnTo>
                    <a:pt x="262898" y="348875"/>
                  </a:lnTo>
                  <a:lnTo>
                    <a:pt x="240894" y="389148"/>
                  </a:lnTo>
                  <a:lnTo>
                    <a:pt x="221838" y="432913"/>
                  </a:lnTo>
                  <a:lnTo>
                    <a:pt x="205927" y="479761"/>
                  </a:lnTo>
                  <a:lnTo>
                    <a:pt x="193361" y="529287"/>
                  </a:lnTo>
                  <a:lnTo>
                    <a:pt x="184339" y="581083"/>
                  </a:lnTo>
                  <a:lnTo>
                    <a:pt x="179060" y="634741"/>
                  </a:lnTo>
                  <a:lnTo>
                    <a:pt x="177722" y="689855"/>
                  </a:lnTo>
                  <a:lnTo>
                    <a:pt x="180525" y="746018"/>
                  </a:lnTo>
                  <a:lnTo>
                    <a:pt x="178861" y="753003"/>
                  </a:lnTo>
                  <a:lnTo>
                    <a:pt x="141932" y="764551"/>
                  </a:lnTo>
                  <a:lnTo>
                    <a:pt x="107485" y="786438"/>
                  </a:lnTo>
                  <a:lnTo>
                    <a:pt x="76352" y="817816"/>
                  </a:lnTo>
                  <a:lnTo>
                    <a:pt x="49363" y="857838"/>
                  </a:lnTo>
                  <a:lnTo>
                    <a:pt x="27348" y="905657"/>
                  </a:lnTo>
                  <a:lnTo>
                    <a:pt x="12017" y="956557"/>
                  </a:lnTo>
                  <a:lnTo>
                    <a:pt x="2968" y="1009396"/>
                  </a:lnTo>
                  <a:lnTo>
                    <a:pt x="0" y="1062968"/>
                  </a:lnTo>
                  <a:lnTo>
                    <a:pt x="2910" y="1116069"/>
                  </a:lnTo>
                  <a:lnTo>
                    <a:pt x="11497" y="1167497"/>
                  </a:lnTo>
                  <a:lnTo>
                    <a:pt x="25561" y="1216045"/>
                  </a:lnTo>
                  <a:lnTo>
                    <a:pt x="44901" y="1260511"/>
                  </a:lnTo>
                  <a:lnTo>
                    <a:pt x="69314" y="1299689"/>
                  </a:lnTo>
                  <a:lnTo>
                    <a:pt x="98600" y="1332377"/>
                  </a:lnTo>
                  <a:lnTo>
                    <a:pt x="77024" y="1375097"/>
                  </a:lnTo>
                  <a:lnTo>
                    <a:pt x="60729" y="1422462"/>
                  </a:lnTo>
                  <a:lnTo>
                    <a:pt x="49962" y="1473295"/>
                  </a:lnTo>
                  <a:lnTo>
                    <a:pt x="44967" y="1526421"/>
                  </a:lnTo>
                  <a:lnTo>
                    <a:pt x="45993" y="1580662"/>
                  </a:lnTo>
                  <a:lnTo>
                    <a:pt x="53382" y="1635506"/>
                  </a:lnTo>
                  <a:lnTo>
                    <a:pt x="66550" y="1685990"/>
                  </a:lnTo>
                  <a:lnTo>
                    <a:pt x="84870" y="1731345"/>
                  </a:lnTo>
                  <a:lnTo>
                    <a:pt x="107715" y="1770805"/>
                  </a:lnTo>
                  <a:lnTo>
                    <a:pt x="134459" y="1803603"/>
                  </a:lnTo>
                  <a:lnTo>
                    <a:pt x="164475" y="1828971"/>
                  </a:lnTo>
                  <a:lnTo>
                    <a:pt x="231816" y="1854348"/>
                  </a:lnTo>
                  <a:lnTo>
                    <a:pt x="267888" y="1852823"/>
                  </a:lnTo>
                  <a:lnTo>
                    <a:pt x="271635" y="1862856"/>
                  </a:lnTo>
                  <a:lnTo>
                    <a:pt x="293290" y="1912824"/>
                  </a:lnTo>
                  <a:lnTo>
                    <a:pt x="317763" y="1957953"/>
                  </a:lnTo>
                  <a:lnTo>
                    <a:pt x="344757" y="1998126"/>
                  </a:lnTo>
                  <a:lnTo>
                    <a:pt x="373977" y="2033230"/>
                  </a:lnTo>
                  <a:lnTo>
                    <a:pt x="405126" y="2063149"/>
                  </a:lnTo>
                  <a:lnTo>
                    <a:pt x="437907" y="2087768"/>
                  </a:lnTo>
                  <a:lnTo>
                    <a:pt x="472024" y="2106972"/>
                  </a:lnTo>
                  <a:lnTo>
                    <a:pt x="543080" y="2128672"/>
                  </a:lnTo>
                  <a:lnTo>
                    <a:pt x="579426" y="2130939"/>
                  </a:lnTo>
                  <a:lnTo>
                    <a:pt x="615923" y="2127330"/>
                  </a:lnTo>
                  <a:lnTo>
                    <a:pt x="652274" y="2117730"/>
                  </a:lnTo>
                  <a:lnTo>
                    <a:pt x="688182" y="2102024"/>
                  </a:lnTo>
                  <a:lnTo>
                    <a:pt x="723352" y="2080096"/>
                  </a:lnTo>
                  <a:lnTo>
                    <a:pt x="757486" y="2051832"/>
                  </a:lnTo>
                  <a:lnTo>
                    <a:pt x="783635" y="2104652"/>
                  </a:lnTo>
                  <a:lnTo>
                    <a:pt x="813964" y="2151028"/>
                  </a:lnTo>
                  <a:lnTo>
                    <a:pt x="847988" y="2190400"/>
                  </a:lnTo>
                  <a:lnTo>
                    <a:pt x="885221" y="2222207"/>
                  </a:lnTo>
                  <a:lnTo>
                    <a:pt x="925177" y="2245888"/>
                  </a:lnTo>
                  <a:lnTo>
                    <a:pt x="963051" y="2259851"/>
                  </a:lnTo>
                  <a:lnTo>
                    <a:pt x="1000891" y="2266243"/>
                  </a:lnTo>
                  <a:lnTo>
                    <a:pt x="1038333" y="2265366"/>
                  </a:lnTo>
                  <a:lnTo>
                    <a:pt x="1110577" y="2243017"/>
                  </a:lnTo>
                  <a:lnTo>
                    <a:pt x="1144656" y="2222149"/>
                  </a:lnTo>
                  <a:lnTo>
                    <a:pt x="1176891" y="2195220"/>
                  </a:lnTo>
                  <a:lnTo>
                    <a:pt x="1206919" y="2162534"/>
                  </a:lnTo>
                  <a:lnTo>
                    <a:pt x="1234378" y="2124392"/>
                  </a:lnTo>
                  <a:lnTo>
                    <a:pt x="1258907" y="2081096"/>
                  </a:lnTo>
                  <a:lnTo>
                    <a:pt x="1280144" y="2032949"/>
                  </a:lnTo>
                  <a:lnTo>
                    <a:pt x="1297728" y="1980252"/>
                  </a:lnTo>
                  <a:lnTo>
                    <a:pt x="1311295" y="1923308"/>
                  </a:lnTo>
                  <a:lnTo>
                    <a:pt x="1343549" y="1949986"/>
                  </a:lnTo>
                  <a:lnTo>
                    <a:pt x="1377684" y="1969473"/>
                  </a:lnTo>
                  <a:lnTo>
                    <a:pt x="1413200" y="1981530"/>
                  </a:lnTo>
                  <a:lnTo>
                    <a:pt x="1449598" y="1985919"/>
                  </a:lnTo>
                  <a:lnTo>
                    <a:pt x="1485626" y="1982590"/>
                  </a:lnTo>
                  <a:lnTo>
                    <a:pt x="1553057" y="1954752"/>
                  </a:lnTo>
                  <a:lnTo>
                    <a:pt x="1583823" y="1931220"/>
                  </a:lnTo>
                  <a:lnTo>
                    <a:pt x="1612196" y="1901928"/>
                  </a:lnTo>
                  <a:lnTo>
                    <a:pt x="1637859" y="1867365"/>
                  </a:lnTo>
                  <a:lnTo>
                    <a:pt x="1660493" y="1828018"/>
                  </a:lnTo>
                  <a:lnTo>
                    <a:pt x="1679778" y="1784375"/>
                  </a:lnTo>
                  <a:lnTo>
                    <a:pt x="1695396" y="1736924"/>
                  </a:lnTo>
                  <a:lnTo>
                    <a:pt x="1707029" y="1686152"/>
                  </a:lnTo>
                  <a:lnTo>
                    <a:pt x="1714356" y="1632548"/>
                  </a:lnTo>
                  <a:lnTo>
                    <a:pt x="1717060" y="1576598"/>
                  </a:lnTo>
                  <a:lnTo>
                    <a:pt x="1756085" y="1563858"/>
                  </a:lnTo>
                  <a:lnTo>
                    <a:pt x="1793609" y="1543546"/>
                  </a:lnTo>
                  <a:lnTo>
                    <a:pt x="1829181" y="1515948"/>
                  </a:lnTo>
                  <a:lnTo>
                    <a:pt x="1862348" y="1481348"/>
                  </a:lnTo>
                  <a:lnTo>
                    <a:pt x="1888096" y="1447000"/>
                  </a:lnTo>
                  <a:lnTo>
                    <a:pt x="1910860" y="1409307"/>
                  </a:lnTo>
                  <a:lnTo>
                    <a:pt x="1930605" y="1368682"/>
                  </a:lnTo>
                  <a:lnTo>
                    <a:pt x="1947296" y="1325539"/>
                  </a:lnTo>
                  <a:lnTo>
                    <a:pt x="1960900" y="1280293"/>
                  </a:lnTo>
                  <a:lnTo>
                    <a:pt x="1971381" y="1233357"/>
                  </a:lnTo>
                  <a:lnTo>
                    <a:pt x="1978705" y="1185144"/>
                  </a:lnTo>
                  <a:lnTo>
                    <a:pt x="1982837" y="1136070"/>
                  </a:lnTo>
                  <a:lnTo>
                    <a:pt x="1983744" y="1086547"/>
                  </a:lnTo>
                  <a:lnTo>
                    <a:pt x="1981389" y="1036989"/>
                  </a:lnTo>
                  <a:lnTo>
                    <a:pt x="1975740" y="987811"/>
                  </a:lnTo>
                  <a:lnTo>
                    <a:pt x="1966760" y="939426"/>
                  </a:lnTo>
                  <a:lnTo>
                    <a:pt x="1954416" y="892248"/>
                  </a:lnTo>
                  <a:lnTo>
                    <a:pt x="1938674" y="846691"/>
                  </a:lnTo>
                  <a:lnTo>
                    <a:pt x="1919498" y="803168"/>
                  </a:lnTo>
                  <a:lnTo>
                    <a:pt x="1922709" y="790883"/>
                  </a:lnTo>
                  <a:lnTo>
                    <a:pt x="1930674" y="753003"/>
                  </a:lnTo>
                  <a:lnTo>
                    <a:pt x="1937627" y="697514"/>
                  </a:lnTo>
                  <a:lnTo>
                    <a:pt x="1939267" y="642433"/>
                  </a:lnTo>
                  <a:lnTo>
                    <a:pt x="1935861" y="588487"/>
                  </a:lnTo>
                  <a:lnTo>
                    <a:pt x="1927675" y="536398"/>
                  </a:lnTo>
                  <a:lnTo>
                    <a:pt x="1914978" y="486891"/>
                  </a:lnTo>
                  <a:lnTo>
                    <a:pt x="1898034" y="440690"/>
                  </a:lnTo>
                  <a:lnTo>
                    <a:pt x="1877112" y="398520"/>
                  </a:lnTo>
                  <a:lnTo>
                    <a:pt x="1852478" y="361104"/>
                  </a:lnTo>
                  <a:lnTo>
                    <a:pt x="1824398" y="329167"/>
                  </a:lnTo>
                  <a:lnTo>
                    <a:pt x="1793140" y="303434"/>
                  </a:lnTo>
                  <a:lnTo>
                    <a:pt x="1758970" y="284627"/>
                  </a:lnTo>
                  <a:lnTo>
                    <a:pt x="1748919" y="226955"/>
                  </a:lnTo>
                  <a:lnTo>
                    <a:pt x="1732760" y="173200"/>
                  </a:lnTo>
                  <a:lnTo>
                    <a:pt x="1710910" y="124518"/>
                  </a:lnTo>
                  <a:lnTo>
                    <a:pt x="1683786" y="82062"/>
                  </a:lnTo>
                  <a:lnTo>
                    <a:pt x="1650918" y="46097"/>
                  </a:lnTo>
                  <a:lnTo>
                    <a:pt x="1615477" y="20508"/>
                  </a:lnTo>
                  <a:lnTo>
                    <a:pt x="1578348" y="5180"/>
                  </a:lnTo>
                  <a:lnTo>
                    <a:pt x="154041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3922" y="4284217"/>
              <a:ext cx="301497" cy="32207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660270" y="3989070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165100" y="0"/>
                  </a:move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099"/>
                  </a:lnTo>
                  <a:lnTo>
                    <a:pt x="5897" y="208991"/>
                  </a:lnTo>
                  <a:lnTo>
                    <a:pt x="22540" y="248430"/>
                  </a:lnTo>
                  <a:lnTo>
                    <a:pt x="48355" y="281844"/>
                  </a:lnTo>
                  <a:lnTo>
                    <a:pt x="81769" y="307659"/>
                  </a:lnTo>
                  <a:lnTo>
                    <a:pt x="121208" y="324302"/>
                  </a:lnTo>
                  <a:lnTo>
                    <a:pt x="165100" y="330199"/>
                  </a:lnTo>
                  <a:lnTo>
                    <a:pt x="208991" y="324302"/>
                  </a:lnTo>
                  <a:lnTo>
                    <a:pt x="248430" y="307659"/>
                  </a:lnTo>
                  <a:lnTo>
                    <a:pt x="281844" y="281844"/>
                  </a:lnTo>
                  <a:lnTo>
                    <a:pt x="307659" y="248430"/>
                  </a:lnTo>
                  <a:lnTo>
                    <a:pt x="324302" y="208991"/>
                  </a:lnTo>
                  <a:lnTo>
                    <a:pt x="330200" y="165099"/>
                  </a:lnTo>
                  <a:lnTo>
                    <a:pt x="324302" y="121208"/>
                  </a:lnTo>
                  <a:lnTo>
                    <a:pt x="307659" y="81769"/>
                  </a:lnTo>
                  <a:lnTo>
                    <a:pt x="281844" y="48355"/>
                  </a:lnTo>
                  <a:lnTo>
                    <a:pt x="248430" y="22540"/>
                  </a:lnTo>
                  <a:lnTo>
                    <a:pt x="208991" y="5897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671" y="2068301"/>
              <a:ext cx="1983739" cy="2266315"/>
            </a:xfrm>
            <a:custGeom>
              <a:avLst/>
              <a:gdLst/>
              <a:ahLst/>
              <a:cxnLst/>
              <a:rect l="l" t="t" r="r" b="b"/>
              <a:pathLst>
                <a:path w="1983739" h="2266315">
                  <a:moveTo>
                    <a:pt x="180525" y="746018"/>
                  </a:moveTo>
                  <a:lnTo>
                    <a:pt x="177722" y="689855"/>
                  </a:lnTo>
                  <a:lnTo>
                    <a:pt x="179060" y="634741"/>
                  </a:lnTo>
                  <a:lnTo>
                    <a:pt x="184339" y="581083"/>
                  </a:lnTo>
                  <a:lnTo>
                    <a:pt x="193361" y="529287"/>
                  </a:lnTo>
                  <a:lnTo>
                    <a:pt x="205927" y="479761"/>
                  </a:lnTo>
                  <a:lnTo>
                    <a:pt x="221838" y="432913"/>
                  </a:lnTo>
                  <a:lnTo>
                    <a:pt x="240894" y="389148"/>
                  </a:lnTo>
                  <a:lnTo>
                    <a:pt x="262898" y="348875"/>
                  </a:lnTo>
                  <a:lnTo>
                    <a:pt x="287649" y="312499"/>
                  </a:lnTo>
                  <a:lnTo>
                    <a:pt x="314950" y="280430"/>
                  </a:lnTo>
                  <a:lnTo>
                    <a:pt x="344600" y="253073"/>
                  </a:lnTo>
                  <a:lnTo>
                    <a:pt x="376402" y="230835"/>
                  </a:lnTo>
                  <a:lnTo>
                    <a:pt x="445663" y="203347"/>
                  </a:lnTo>
                  <a:lnTo>
                    <a:pt x="497207" y="199150"/>
                  </a:lnTo>
                  <a:lnTo>
                    <a:pt x="548136" y="208252"/>
                  </a:lnTo>
                  <a:lnTo>
                    <a:pt x="597403" y="230333"/>
                  </a:lnTo>
                  <a:lnTo>
                    <a:pt x="643961" y="265069"/>
                  </a:lnTo>
                  <a:lnTo>
                    <a:pt x="665397" y="212801"/>
                  </a:lnTo>
                  <a:lnTo>
                    <a:pt x="691235" y="167770"/>
                  </a:lnTo>
                  <a:lnTo>
                    <a:pt x="720795" y="130302"/>
                  </a:lnTo>
                  <a:lnTo>
                    <a:pt x="753395" y="100725"/>
                  </a:lnTo>
                  <a:lnTo>
                    <a:pt x="788353" y="79363"/>
                  </a:lnTo>
                  <a:lnTo>
                    <a:pt x="824990" y="66544"/>
                  </a:lnTo>
                  <a:lnTo>
                    <a:pt x="862623" y="62592"/>
                  </a:lnTo>
                  <a:lnTo>
                    <a:pt x="900573" y="67835"/>
                  </a:lnTo>
                  <a:lnTo>
                    <a:pt x="938157" y="82598"/>
                  </a:lnTo>
                  <a:lnTo>
                    <a:pt x="974694" y="107208"/>
                  </a:lnTo>
                  <a:lnTo>
                    <a:pt x="1004620" y="136482"/>
                  </a:lnTo>
                  <a:lnTo>
                    <a:pt x="1031527" y="172232"/>
                  </a:lnTo>
                  <a:lnTo>
                    <a:pt x="1053175" y="118801"/>
                  </a:lnTo>
                  <a:lnTo>
                    <a:pt x="1080386" y="74515"/>
                  </a:lnTo>
                  <a:lnTo>
                    <a:pt x="1112079" y="39937"/>
                  </a:lnTo>
                  <a:lnTo>
                    <a:pt x="1147176" y="15625"/>
                  </a:lnTo>
                  <a:lnTo>
                    <a:pt x="1184595" y="2143"/>
                  </a:lnTo>
                  <a:lnTo>
                    <a:pt x="1223258" y="50"/>
                  </a:lnTo>
                  <a:lnTo>
                    <a:pt x="1262083" y="9908"/>
                  </a:lnTo>
                  <a:lnTo>
                    <a:pt x="1299992" y="32278"/>
                  </a:lnTo>
                  <a:lnTo>
                    <a:pt x="1338251" y="71061"/>
                  </a:lnTo>
                  <a:lnTo>
                    <a:pt x="1369842" y="122321"/>
                  </a:lnTo>
                  <a:lnTo>
                    <a:pt x="1398457" y="78473"/>
                  </a:lnTo>
                  <a:lnTo>
                    <a:pt x="1430710" y="44203"/>
                  </a:lnTo>
                  <a:lnTo>
                    <a:pt x="1465713" y="19625"/>
                  </a:lnTo>
                  <a:lnTo>
                    <a:pt x="1502578" y="4853"/>
                  </a:lnTo>
                  <a:lnTo>
                    <a:pt x="1540419" y="0"/>
                  </a:lnTo>
                  <a:lnTo>
                    <a:pt x="1578348" y="5180"/>
                  </a:lnTo>
                  <a:lnTo>
                    <a:pt x="1615477" y="20508"/>
                  </a:lnTo>
                  <a:lnTo>
                    <a:pt x="1650918" y="46097"/>
                  </a:lnTo>
                  <a:lnTo>
                    <a:pt x="1683786" y="82062"/>
                  </a:lnTo>
                  <a:lnTo>
                    <a:pt x="1710910" y="124518"/>
                  </a:lnTo>
                  <a:lnTo>
                    <a:pt x="1732760" y="173200"/>
                  </a:lnTo>
                  <a:lnTo>
                    <a:pt x="1748919" y="226955"/>
                  </a:lnTo>
                  <a:lnTo>
                    <a:pt x="1758970" y="284627"/>
                  </a:lnTo>
                  <a:lnTo>
                    <a:pt x="1793140" y="303434"/>
                  </a:lnTo>
                  <a:lnTo>
                    <a:pt x="1824398" y="329167"/>
                  </a:lnTo>
                  <a:lnTo>
                    <a:pt x="1852478" y="361104"/>
                  </a:lnTo>
                  <a:lnTo>
                    <a:pt x="1877112" y="398520"/>
                  </a:lnTo>
                  <a:lnTo>
                    <a:pt x="1898034" y="440690"/>
                  </a:lnTo>
                  <a:lnTo>
                    <a:pt x="1914978" y="486891"/>
                  </a:lnTo>
                  <a:lnTo>
                    <a:pt x="1927675" y="536398"/>
                  </a:lnTo>
                  <a:lnTo>
                    <a:pt x="1935861" y="588487"/>
                  </a:lnTo>
                  <a:lnTo>
                    <a:pt x="1939267" y="642433"/>
                  </a:lnTo>
                  <a:lnTo>
                    <a:pt x="1937627" y="697514"/>
                  </a:lnTo>
                  <a:lnTo>
                    <a:pt x="1930674" y="753003"/>
                  </a:lnTo>
                  <a:lnTo>
                    <a:pt x="1922709" y="790883"/>
                  </a:lnTo>
                  <a:lnTo>
                    <a:pt x="1919498" y="803168"/>
                  </a:lnTo>
                  <a:lnTo>
                    <a:pt x="1938674" y="846691"/>
                  </a:lnTo>
                  <a:lnTo>
                    <a:pt x="1954416" y="892248"/>
                  </a:lnTo>
                  <a:lnTo>
                    <a:pt x="1966760" y="939426"/>
                  </a:lnTo>
                  <a:lnTo>
                    <a:pt x="1975740" y="987811"/>
                  </a:lnTo>
                  <a:lnTo>
                    <a:pt x="1981389" y="1036989"/>
                  </a:lnTo>
                  <a:lnTo>
                    <a:pt x="1983744" y="1086547"/>
                  </a:lnTo>
                  <a:lnTo>
                    <a:pt x="1982837" y="1136070"/>
                  </a:lnTo>
                  <a:lnTo>
                    <a:pt x="1978705" y="1185144"/>
                  </a:lnTo>
                  <a:lnTo>
                    <a:pt x="1971381" y="1233357"/>
                  </a:lnTo>
                  <a:lnTo>
                    <a:pt x="1960900" y="1280293"/>
                  </a:lnTo>
                  <a:lnTo>
                    <a:pt x="1947296" y="1325539"/>
                  </a:lnTo>
                  <a:lnTo>
                    <a:pt x="1930605" y="1368682"/>
                  </a:lnTo>
                  <a:lnTo>
                    <a:pt x="1910860" y="1409307"/>
                  </a:lnTo>
                  <a:lnTo>
                    <a:pt x="1888096" y="1447000"/>
                  </a:lnTo>
                  <a:lnTo>
                    <a:pt x="1862348" y="1481348"/>
                  </a:lnTo>
                  <a:lnTo>
                    <a:pt x="1829181" y="1515948"/>
                  </a:lnTo>
                  <a:lnTo>
                    <a:pt x="1793609" y="1543546"/>
                  </a:lnTo>
                  <a:lnTo>
                    <a:pt x="1756085" y="1563858"/>
                  </a:lnTo>
                  <a:lnTo>
                    <a:pt x="1717060" y="1576598"/>
                  </a:lnTo>
                  <a:lnTo>
                    <a:pt x="1714356" y="1632548"/>
                  </a:lnTo>
                  <a:lnTo>
                    <a:pt x="1707029" y="1686152"/>
                  </a:lnTo>
                  <a:lnTo>
                    <a:pt x="1695396" y="1736924"/>
                  </a:lnTo>
                  <a:lnTo>
                    <a:pt x="1679778" y="1784375"/>
                  </a:lnTo>
                  <a:lnTo>
                    <a:pt x="1660493" y="1828018"/>
                  </a:lnTo>
                  <a:lnTo>
                    <a:pt x="1637859" y="1867365"/>
                  </a:lnTo>
                  <a:lnTo>
                    <a:pt x="1612196" y="1901928"/>
                  </a:lnTo>
                  <a:lnTo>
                    <a:pt x="1583823" y="1931220"/>
                  </a:lnTo>
                  <a:lnTo>
                    <a:pt x="1553057" y="1954752"/>
                  </a:lnTo>
                  <a:lnTo>
                    <a:pt x="1485626" y="1982590"/>
                  </a:lnTo>
                  <a:lnTo>
                    <a:pt x="1449598" y="1985919"/>
                  </a:lnTo>
                  <a:lnTo>
                    <a:pt x="1413200" y="1981530"/>
                  </a:lnTo>
                  <a:lnTo>
                    <a:pt x="1377684" y="1969473"/>
                  </a:lnTo>
                  <a:lnTo>
                    <a:pt x="1343549" y="1949986"/>
                  </a:lnTo>
                  <a:lnTo>
                    <a:pt x="1311295" y="1923308"/>
                  </a:lnTo>
                  <a:lnTo>
                    <a:pt x="1297728" y="1980252"/>
                  </a:lnTo>
                  <a:lnTo>
                    <a:pt x="1280144" y="2032949"/>
                  </a:lnTo>
                  <a:lnTo>
                    <a:pt x="1258907" y="2081096"/>
                  </a:lnTo>
                  <a:lnTo>
                    <a:pt x="1234378" y="2124392"/>
                  </a:lnTo>
                  <a:lnTo>
                    <a:pt x="1206919" y="2162534"/>
                  </a:lnTo>
                  <a:lnTo>
                    <a:pt x="1176891" y="2195220"/>
                  </a:lnTo>
                  <a:lnTo>
                    <a:pt x="1144656" y="2222149"/>
                  </a:lnTo>
                  <a:lnTo>
                    <a:pt x="1110577" y="2243017"/>
                  </a:lnTo>
                  <a:lnTo>
                    <a:pt x="1075016" y="2257524"/>
                  </a:lnTo>
                  <a:lnTo>
                    <a:pt x="1000891" y="2266243"/>
                  </a:lnTo>
                  <a:lnTo>
                    <a:pt x="963051" y="2259851"/>
                  </a:lnTo>
                  <a:lnTo>
                    <a:pt x="925177" y="2245888"/>
                  </a:lnTo>
                  <a:lnTo>
                    <a:pt x="885221" y="2222207"/>
                  </a:lnTo>
                  <a:lnTo>
                    <a:pt x="847988" y="2190400"/>
                  </a:lnTo>
                  <a:lnTo>
                    <a:pt x="813964" y="2151028"/>
                  </a:lnTo>
                  <a:lnTo>
                    <a:pt x="783635" y="2104652"/>
                  </a:lnTo>
                  <a:lnTo>
                    <a:pt x="757486" y="2051832"/>
                  </a:lnTo>
                  <a:lnTo>
                    <a:pt x="723352" y="2080096"/>
                  </a:lnTo>
                  <a:lnTo>
                    <a:pt x="688182" y="2102024"/>
                  </a:lnTo>
                  <a:lnTo>
                    <a:pt x="652274" y="2117730"/>
                  </a:lnTo>
                  <a:lnTo>
                    <a:pt x="615923" y="2127330"/>
                  </a:lnTo>
                  <a:lnTo>
                    <a:pt x="579426" y="2130939"/>
                  </a:lnTo>
                  <a:lnTo>
                    <a:pt x="543080" y="2128672"/>
                  </a:lnTo>
                  <a:lnTo>
                    <a:pt x="472024" y="2106972"/>
                  </a:lnTo>
                  <a:lnTo>
                    <a:pt x="437907" y="2087768"/>
                  </a:lnTo>
                  <a:lnTo>
                    <a:pt x="405126" y="2063149"/>
                  </a:lnTo>
                  <a:lnTo>
                    <a:pt x="373977" y="2033230"/>
                  </a:lnTo>
                  <a:lnTo>
                    <a:pt x="344757" y="1998126"/>
                  </a:lnTo>
                  <a:lnTo>
                    <a:pt x="317763" y="1957953"/>
                  </a:lnTo>
                  <a:lnTo>
                    <a:pt x="293290" y="1912824"/>
                  </a:lnTo>
                  <a:lnTo>
                    <a:pt x="271635" y="1862856"/>
                  </a:lnTo>
                  <a:lnTo>
                    <a:pt x="269120" y="1856125"/>
                  </a:lnTo>
                  <a:lnTo>
                    <a:pt x="267888" y="1852823"/>
                  </a:lnTo>
                  <a:lnTo>
                    <a:pt x="197136" y="1846141"/>
                  </a:lnTo>
                  <a:lnTo>
                    <a:pt x="134459" y="1803603"/>
                  </a:lnTo>
                  <a:lnTo>
                    <a:pt x="107715" y="1770805"/>
                  </a:lnTo>
                  <a:lnTo>
                    <a:pt x="84870" y="1731345"/>
                  </a:lnTo>
                  <a:lnTo>
                    <a:pt x="66550" y="1685990"/>
                  </a:lnTo>
                  <a:lnTo>
                    <a:pt x="53382" y="1635506"/>
                  </a:lnTo>
                  <a:lnTo>
                    <a:pt x="45993" y="1580662"/>
                  </a:lnTo>
                  <a:lnTo>
                    <a:pt x="44967" y="1526421"/>
                  </a:lnTo>
                  <a:lnTo>
                    <a:pt x="49962" y="1473295"/>
                  </a:lnTo>
                  <a:lnTo>
                    <a:pt x="60729" y="1422462"/>
                  </a:lnTo>
                  <a:lnTo>
                    <a:pt x="77024" y="1375097"/>
                  </a:lnTo>
                  <a:lnTo>
                    <a:pt x="98600" y="1332377"/>
                  </a:lnTo>
                  <a:lnTo>
                    <a:pt x="69314" y="1299689"/>
                  </a:lnTo>
                  <a:lnTo>
                    <a:pt x="44901" y="1260511"/>
                  </a:lnTo>
                  <a:lnTo>
                    <a:pt x="25561" y="1216045"/>
                  </a:lnTo>
                  <a:lnTo>
                    <a:pt x="11497" y="1167497"/>
                  </a:lnTo>
                  <a:lnTo>
                    <a:pt x="2910" y="1116069"/>
                  </a:lnTo>
                  <a:lnTo>
                    <a:pt x="0" y="1062968"/>
                  </a:lnTo>
                  <a:lnTo>
                    <a:pt x="2968" y="1009396"/>
                  </a:lnTo>
                  <a:lnTo>
                    <a:pt x="12017" y="956557"/>
                  </a:lnTo>
                  <a:lnTo>
                    <a:pt x="27348" y="905657"/>
                  </a:lnTo>
                  <a:lnTo>
                    <a:pt x="49363" y="857838"/>
                  </a:lnTo>
                  <a:lnTo>
                    <a:pt x="76352" y="817816"/>
                  </a:lnTo>
                  <a:lnTo>
                    <a:pt x="107485" y="786438"/>
                  </a:lnTo>
                  <a:lnTo>
                    <a:pt x="141932" y="764551"/>
                  </a:lnTo>
                  <a:lnTo>
                    <a:pt x="178861" y="753003"/>
                  </a:lnTo>
                  <a:lnTo>
                    <a:pt x="180525" y="746018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17826" y="4278122"/>
              <a:ext cx="313689" cy="33426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99054" y="2183257"/>
              <a:ext cx="1891664" cy="2136140"/>
            </a:xfrm>
            <a:custGeom>
              <a:avLst/>
              <a:gdLst/>
              <a:ahLst/>
              <a:cxnLst/>
              <a:rect l="l" t="t" r="r" b="b"/>
              <a:pathLst>
                <a:path w="1891664" h="2136140">
                  <a:moveTo>
                    <a:pt x="1891416" y="1970912"/>
                  </a:moveTo>
                  <a:lnTo>
                    <a:pt x="1885518" y="2014804"/>
                  </a:lnTo>
                  <a:lnTo>
                    <a:pt x="1868875" y="2054243"/>
                  </a:lnTo>
                  <a:lnTo>
                    <a:pt x="1843060" y="2087657"/>
                  </a:lnTo>
                  <a:lnTo>
                    <a:pt x="1809646" y="2113472"/>
                  </a:lnTo>
                  <a:lnTo>
                    <a:pt x="1770207" y="2130115"/>
                  </a:lnTo>
                  <a:lnTo>
                    <a:pt x="1726316" y="2136012"/>
                  </a:lnTo>
                  <a:lnTo>
                    <a:pt x="1682424" y="2130115"/>
                  </a:lnTo>
                  <a:lnTo>
                    <a:pt x="1642985" y="2113472"/>
                  </a:lnTo>
                  <a:lnTo>
                    <a:pt x="1609571" y="2087657"/>
                  </a:lnTo>
                  <a:lnTo>
                    <a:pt x="1583756" y="2054243"/>
                  </a:lnTo>
                  <a:lnTo>
                    <a:pt x="1567113" y="2014804"/>
                  </a:lnTo>
                  <a:lnTo>
                    <a:pt x="1561216" y="1970912"/>
                  </a:lnTo>
                  <a:lnTo>
                    <a:pt x="1567113" y="1927021"/>
                  </a:lnTo>
                  <a:lnTo>
                    <a:pt x="1583756" y="1887582"/>
                  </a:lnTo>
                  <a:lnTo>
                    <a:pt x="1609571" y="1854168"/>
                  </a:lnTo>
                  <a:lnTo>
                    <a:pt x="1642985" y="1828353"/>
                  </a:lnTo>
                  <a:lnTo>
                    <a:pt x="1682424" y="1811710"/>
                  </a:lnTo>
                  <a:lnTo>
                    <a:pt x="1726316" y="1805812"/>
                  </a:lnTo>
                  <a:lnTo>
                    <a:pt x="1770207" y="1811710"/>
                  </a:lnTo>
                  <a:lnTo>
                    <a:pt x="1809646" y="1828353"/>
                  </a:lnTo>
                  <a:lnTo>
                    <a:pt x="1843060" y="1854168"/>
                  </a:lnTo>
                  <a:lnTo>
                    <a:pt x="1868875" y="1887582"/>
                  </a:lnTo>
                  <a:lnTo>
                    <a:pt x="1885518" y="1927021"/>
                  </a:lnTo>
                  <a:lnTo>
                    <a:pt x="1891416" y="1970912"/>
                  </a:lnTo>
                  <a:close/>
                </a:path>
                <a:path w="1891664" h="2136140">
                  <a:moveTo>
                    <a:pt x="116171" y="1250441"/>
                  </a:moveTo>
                  <a:lnTo>
                    <a:pt x="85853" y="1250465"/>
                  </a:lnTo>
                  <a:lnTo>
                    <a:pt x="56044" y="1243393"/>
                  </a:lnTo>
                  <a:lnTo>
                    <a:pt x="27256" y="1229367"/>
                  </a:lnTo>
                  <a:lnTo>
                    <a:pt x="0" y="1208531"/>
                  </a:lnTo>
                </a:path>
                <a:path w="1891664" h="2136140">
                  <a:moveTo>
                    <a:pt x="218673" y="1707895"/>
                  </a:moveTo>
                  <a:lnTo>
                    <a:pt x="206303" y="1714871"/>
                  </a:lnTo>
                  <a:lnTo>
                    <a:pt x="193680" y="1720548"/>
                  </a:lnTo>
                  <a:lnTo>
                    <a:pt x="180847" y="1724915"/>
                  </a:lnTo>
                  <a:lnTo>
                    <a:pt x="167848" y="1727961"/>
                  </a:lnTo>
                </a:path>
                <a:path w="1891664" h="2136140">
                  <a:moveTo>
                    <a:pt x="656645" y="1927732"/>
                  </a:moveTo>
                  <a:lnTo>
                    <a:pt x="647823" y="1905930"/>
                  </a:lnTo>
                  <a:lnTo>
                    <a:pt x="639767" y="1883425"/>
                  </a:lnTo>
                  <a:lnTo>
                    <a:pt x="632492" y="1860278"/>
                  </a:lnTo>
                  <a:lnTo>
                    <a:pt x="626013" y="1836546"/>
                  </a:lnTo>
                </a:path>
                <a:path w="1891664" h="2136140">
                  <a:moveTo>
                    <a:pt x="1223015" y="1700148"/>
                  </a:moveTo>
                  <a:lnTo>
                    <a:pt x="1221233" y="1725574"/>
                  </a:lnTo>
                  <a:lnTo>
                    <a:pt x="1218570" y="1750774"/>
                  </a:lnTo>
                  <a:lnTo>
                    <a:pt x="1215049" y="1775712"/>
                  </a:lnTo>
                  <a:lnTo>
                    <a:pt x="1210696" y="1800351"/>
                  </a:lnTo>
                </a:path>
                <a:path w="1891664" h="2136140">
                  <a:moveTo>
                    <a:pt x="1466093" y="1081277"/>
                  </a:moveTo>
                  <a:lnTo>
                    <a:pt x="1498935" y="1110856"/>
                  </a:lnTo>
                  <a:lnTo>
                    <a:pt x="1528305" y="1146813"/>
                  </a:lnTo>
                  <a:lnTo>
                    <a:pt x="1553909" y="1188420"/>
                  </a:lnTo>
                  <a:lnTo>
                    <a:pt x="1575455" y="1234947"/>
                  </a:lnTo>
                  <a:lnTo>
                    <a:pt x="1592650" y="1285666"/>
                  </a:lnTo>
                  <a:lnTo>
                    <a:pt x="1605199" y="1339846"/>
                  </a:lnTo>
                  <a:lnTo>
                    <a:pt x="1612811" y="1396758"/>
                  </a:lnTo>
                  <a:lnTo>
                    <a:pt x="1615191" y="1455673"/>
                  </a:lnTo>
                </a:path>
                <a:path w="1891664" h="2136140">
                  <a:moveTo>
                    <a:pt x="1817883" y="682625"/>
                  </a:moveTo>
                  <a:lnTo>
                    <a:pt x="1805290" y="722018"/>
                  </a:lnTo>
                  <a:lnTo>
                    <a:pt x="1789911" y="758793"/>
                  </a:lnTo>
                  <a:lnTo>
                    <a:pt x="1771913" y="792567"/>
                  </a:lnTo>
                  <a:lnTo>
                    <a:pt x="1751462" y="822959"/>
                  </a:lnTo>
                </a:path>
                <a:path w="1891664" h="2136140">
                  <a:moveTo>
                    <a:pt x="1658498" y="161797"/>
                  </a:moveTo>
                  <a:lnTo>
                    <a:pt x="1660143" y="178246"/>
                  </a:lnTo>
                  <a:lnTo>
                    <a:pt x="1661276" y="194802"/>
                  </a:lnTo>
                  <a:lnTo>
                    <a:pt x="1661909" y="211429"/>
                  </a:lnTo>
                  <a:lnTo>
                    <a:pt x="1662054" y="228091"/>
                  </a:lnTo>
                </a:path>
                <a:path w="1891664" h="2136140">
                  <a:moveTo>
                    <a:pt x="1234445" y="84454"/>
                  </a:moveTo>
                  <a:lnTo>
                    <a:pt x="1241513" y="61972"/>
                  </a:lnTo>
                  <a:lnTo>
                    <a:pt x="1249558" y="40322"/>
                  </a:lnTo>
                  <a:lnTo>
                    <a:pt x="1258555" y="19625"/>
                  </a:lnTo>
                  <a:lnTo>
                    <a:pt x="1268481" y="0"/>
                  </a:lnTo>
                </a:path>
                <a:path w="1891664" h="2136140">
                  <a:moveTo>
                    <a:pt x="916360" y="124840"/>
                  </a:moveTo>
                  <a:lnTo>
                    <a:pt x="919381" y="106039"/>
                  </a:lnTo>
                  <a:lnTo>
                    <a:pt x="923139" y="87582"/>
                  </a:lnTo>
                  <a:lnTo>
                    <a:pt x="927626" y="69530"/>
                  </a:lnTo>
                  <a:lnTo>
                    <a:pt x="932832" y="51942"/>
                  </a:lnTo>
                </a:path>
                <a:path w="1891664" h="2136140">
                  <a:moveTo>
                    <a:pt x="543006" y="149605"/>
                  </a:moveTo>
                  <a:lnTo>
                    <a:pt x="558918" y="165123"/>
                  </a:lnTo>
                  <a:lnTo>
                    <a:pt x="574184" y="182117"/>
                  </a:lnTo>
                  <a:lnTo>
                    <a:pt x="588765" y="200540"/>
                  </a:lnTo>
                  <a:lnTo>
                    <a:pt x="602620" y="220344"/>
                  </a:lnTo>
                </a:path>
                <a:path w="1891664" h="2136140">
                  <a:moveTo>
                    <a:pt x="90213" y="705484"/>
                  </a:moveTo>
                  <a:lnTo>
                    <a:pt x="86903" y="687105"/>
                  </a:lnTo>
                  <a:lnTo>
                    <a:pt x="84064" y="668559"/>
                  </a:lnTo>
                  <a:lnTo>
                    <a:pt x="81699" y="649870"/>
                  </a:lnTo>
                  <a:lnTo>
                    <a:pt x="79811" y="631063"/>
                  </a:lnTo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51840" y="2391282"/>
            <a:ext cx="113538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Nhóm người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quản lý, vận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hành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và</a:t>
            </a:r>
            <a:r>
              <a:rPr sz="1600" b="1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bảo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trì</a:t>
            </a:r>
            <a:r>
              <a:rPr sz="1600" b="1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HT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Nhóm người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sử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dụng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156330" y="2575119"/>
            <a:ext cx="2413635" cy="2516505"/>
            <a:chOff x="3156330" y="2575119"/>
            <a:chExt cx="2413635" cy="2516505"/>
          </a:xfrm>
        </p:grpSpPr>
        <p:sp>
          <p:nvSpPr>
            <p:cNvPr id="67" name="object 67"/>
            <p:cNvSpPr/>
            <p:nvPr/>
          </p:nvSpPr>
          <p:spPr>
            <a:xfrm>
              <a:off x="3732489" y="2581215"/>
              <a:ext cx="1831339" cy="2504440"/>
            </a:xfrm>
            <a:custGeom>
              <a:avLst/>
              <a:gdLst/>
              <a:ahLst/>
              <a:cxnLst/>
              <a:rect l="l" t="t" r="r" b="b"/>
              <a:pathLst>
                <a:path w="1831339" h="2504440">
                  <a:moveTo>
                    <a:pt x="1421679" y="0"/>
                  </a:moveTo>
                  <a:lnTo>
                    <a:pt x="1352712" y="21654"/>
                  </a:lnTo>
                  <a:lnTo>
                    <a:pt x="1320396" y="48789"/>
                  </a:lnTo>
                  <a:lnTo>
                    <a:pt x="1290618" y="86633"/>
                  </a:lnTo>
                  <a:lnTo>
                    <a:pt x="1264198" y="135060"/>
                  </a:lnTo>
                  <a:lnTo>
                    <a:pt x="1250458" y="105166"/>
                  </a:lnTo>
                  <a:lnTo>
                    <a:pt x="1218120" y="55282"/>
                  </a:lnTo>
                  <a:lnTo>
                    <a:pt x="1164810" y="11003"/>
                  </a:lnTo>
                  <a:lnTo>
                    <a:pt x="1128962" y="83"/>
                  </a:lnTo>
                  <a:lnTo>
                    <a:pt x="1093264" y="2367"/>
                  </a:lnTo>
                  <a:lnTo>
                    <a:pt x="1026302" y="44071"/>
                  </a:lnTo>
                  <a:lnTo>
                    <a:pt x="997033" y="82252"/>
                  </a:lnTo>
                  <a:lnTo>
                    <a:pt x="971902" y="131161"/>
                  </a:lnTo>
                  <a:lnTo>
                    <a:pt x="951905" y="190178"/>
                  </a:lnTo>
                  <a:lnTo>
                    <a:pt x="939887" y="169644"/>
                  </a:lnTo>
                  <a:lnTo>
                    <a:pt x="913614" y="133671"/>
                  </a:lnTo>
                  <a:lnTo>
                    <a:pt x="865729" y="91251"/>
                  </a:lnTo>
                  <a:lnTo>
                    <a:pt x="831040" y="74952"/>
                  </a:lnTo>
                  <a:lnTo>
                    <a:pt x="796014" y="69165"/>
                  </a:lnTo>
                  <a:lnTo>
                    <a:pt x="761280" y="73530"/>
                  </a:lnTo>
                  <a:lnTo>
                    <a:pt x="695195" y="111282"/>
                  </a:lnTo>
                  <a:lnTo>
                    <a:pt x="665101" y="143948"/>
                  </a:lnTo>
                  <a:lnTo>
                    <a:pt x="637809" y="185329"/>
                  </a:lnTo>
                  <a:lnTo>
                    <a:pt x="613948" y="235064"/>
                  </a:lnTo>
                  <a:lnTo>
                    <a:pt x="594146" y="292794"/>
                  </a:lnTo>
                  <a:lnTo>
                    <a:pt x="551210" y="254492"/>
                  </a:lnTo>
                  <a:lnTo>
                    <a:pt x="505738" y="230120"/>
                  </a:lnTo>
                  <a:lnTo>
                    <a:pt x="458718" y="220035"/>
                  </a:lnTo>
                  <a:lnTo>
                    <a:pt x="411139" y="224595"/>
                  </a:lnTo>
                  <a:lnTo>
                    <a:pt x="351252" y="252162"/>
                  </a:lnTo>
                  <a:lnTo>
                    <a:pt x="297559" y="301213"/>
                  </a:lnTo>
                  <a:lnTo>
                    <a:pt x="273409" y="332879"/>
                  </a:lnTo>
                  <a:lnTo>
                    <a:pt x="251257" y="368818"/>
                  </a:lnTo>
                  <a:lnTo>
                    <a:pt x="231251" y="408665"/>
                  </a:lnTo>
                  <a:lnTo>
                    <a:pt x="213540" y="452052"/>
                  </a:lnTo>
                  <a:lnTo>
                    <a:pt x="198275" y="498614"/>
                  </a:lnTo>
                  <a:lnTo>
                    <a:pt x="185605" y="547984"/>
                  </a:lnTo>
                  <a:lnTo>
                    <a:pt x="175680" y="599798"/>
                  </a:lnTo>
                  <a:lnTo>
                    <a:pt x="168648" y="653689"/>
                  </a:lnTo>
                  <a:lnTo>
                    <a:pt x="164659" y="709290"/>
                  </a:lnTo>
                  <a:lnTo>
                    <a:pt x="163863" y="766237"/>
                  </a:lnTo>
                  <a:lnTo>
                    <a:pt x="166410" y="824162"/>
                  </a:lnTo>
                  <a:lnTo>
                    <a:pt x="164886" y="832036"/>
                  </a:lnTo>
                  <a:lnTo>
                    <a:pt x="99006" y="868946"/>
                  </a:lnTo>
                  <a:lnTo>
                    <a:pt x="70273" y="903615"/>
                  </a:lnTo>
                  <a:lnTo>
                    <a:pt x="45367" y="947844"/>
                  </a:lnTo>
                  <a:lnTo>
                    <a:pt x="25059" y="1000692"/>
                  </a:lnTo>
                  <a:lnTo>
                    <a:pt x="12032" y="1051200"/>
                  </a:lnTo>
                  <a:lnTo>
                    <a:pt x="3725" y="1103548"/>
                  </a:lnTo>
                  <a:lnTo>
                    <a:pt x="0" y="1156767"/>
                  </a:lnTo>
                  <a:lnTo>
                    <a:pt x="721" y="1209885"/>
                  </a:lnTo>
                  <a:lnTo>
                    <a:pt x="5755" y="1261931"/>
                  </a:lnTo>
                  <a:lnTo>
                    <a:pt x="14964" y="1311936"/>
                  </a:lnTo>
                  <a:lnTo>
                    <a:pt x="28213" y="1358927"/>
                  </a:lnTo>
                  <a:lnTo>
                    <a:pt x="45366" y="1401935"/>
                  </a:lnTo>
                  <a:lnTo>
                    <a:pt x="66289" y="1439988"/>
                  </a:lnTo>
                  <a:lnTo>
                    <a:pt x="90845" y="1472116"/>
                  </a:lnTo>
                  <a:lnTo>
                    <a:pt x="73880" y="1511054"/>
                  </a:lnTo>
                  <a:lnTo>
                    <a:pt x="60285" y="1553707"/>
                  </a:lnTo>
                  <a:lnTo>
                    <a:pt x="50189" y="1599323"/>
                  </a:lnTo>
                  <a:lnTo>
                    <a:pt x="43723" y="1647150"/>
                  </a:lnTo>
                  <a:lnTo>
                    <a:pt x="41018" y="1696439"/>
                  </a:lnTo>
                  <a:lnTo>
                    <a:pt x="42204" y="1746436"/>
                  </a:lnTo>
                  <a:lnTo>
                    <a:pt x="49041" y="1807048"/>
                  </a:lnTo>
                  <a:lnTo>
                    <a:pt x="61207" y="1862841"/>
                  </a:lnTo>
                  <a:lnTo>
                    <a:pt x="78126" y="1912966"/>
                  </a:lnTo>
                  <a:lnTo>
                    <a:pt x="99218" y="1956575"/>
                  </a:lnTo>
                  <a:lnTo>
                    <a:pt x="123906" y="1992820"/>
                  </a:lnTo>
                  <a:lnTo>
                    <a:pt x="151612" y="2020850"/>
                  </a:lnTo>
                  <a:lnTo>
                    <a:pt x="213764" y="2048875"/>
                  </a:lnTo>
                  <a:lnTo>
                    <a:pt x="247055" y="2047172"/>
                  </a:lnTo>
                  <a:lnTo>
                    <a:pt x="250484" y="2058221"/>
                  </a:lnTo>
                  <a:lnTo>
                    <a:pt x="270468" y="2113428"/>
                  </a:lnTo>
                  <a:lnTo>
                    <a:pt x="293055" y="2163292"/>
                  </a:lnTo>
                  <a:lnTo>
                    <a:pt x="317969" y="2207684"/>
                  </a:lnTo>
                  <a:lnTo>
                    <a:pt x="344938" y="2246478"/>
                  </a:lnTo>
                  <a:lnTo>
                    <a:pt x="373688" y="2279545"/>
                  </a:lnTo>
                  <a:lnTo>
                    <a:pt x="403944" y="2306757"/>
                  </a:lnTo>
                  <a:lnTo>
                    <a:pt x="467884" y="2343108"/>
                  </a:lnTo>
                  <a:lnTo>
                    <a:pt x="534569" y="2354508"/>
                  </a:lnTo>
                  <a:lnTo>
                    <a:pt x="568256" y="2350531"/>
                  </a:lnTo>
                  <a:lnTo>
                    <a:pt x="601808" y="2339934"/>
                  </a:lnTo>
                  <a:lnTo>
                    <a:pt x="634952" y="2322587"/>
                  </a:lnTo>
                  <a:lnTo>
                    <a:pt x="667414" y="2298364"/>
                  </a:lnTo>
                  <a:lnTo>
                    <a:pt x="698921" y="2267136"/>
                  </a:lnTo>
                  <a:lnTo>
                    <a:pt x="723092" y="2325447"/>
                  </a:lnTo>
                  <a:lnTo>
                    <a:pt x="751111" y="2376667"/>
                  </a:lnTo>
                  <a:lnTo>
                    <a:pt x="782524" y="2420170"/>
                  </a:lnTo>
                  <a:lnTo>
                    <a:pt x="816882" y="2455328"/>
                  </a:lnTo>
                  <a:lnTo>
                    <a:pt x="853734" y="2481512"/>
                  </a:lnTo>
                  <a:lnTo>
                    <a:pt x="888703" y="2496941"/>
                  </a:lnTo>
                  <a:lnTo>
                    <a:pt x="923637" y="2504002"/>
                  </a:lnTo>
                  <a:lnTo>
                    <a:pt x="958201" y="2503029"/>
                  </a:lnTo>
                  <a:lnTo>
                    <a:pt x="1024890" y="2478322"/>
                  </a:lnTo>
                  <a:lnTo>
                    <a:pt x="1056348" y="2455255"/>
                  </a:lnTo>
                  <a:lnTo>
                    <a:pt x="1086103" y="2425492"/>
                  </a:lnTo>
                  <a:lnTo>
                    <a:pt x="1113823" y="2389368"/>
                  </a:lnTo>
                  <a:lnTo>
                    <a:pt x="1139174" y="2347216"/>
                  </a:lnTo>
                  <a:lnTo>
                    <a:pt x="1161823" y="2299372"/>
                  </a:lnTo>
                  <a:lnTo>
                    <a:pt x="1181436" y="2246168"/>
                  </a:lnTo>
                  <a:lnTo>
                    <a:pt x="1197680" y="2187941"/>
                  </a:lnTo>
                  <a:lnTo>
                    <a:pt x="1210223" y="2125023"/>
                  </a:lnTo>
                  <a:lnTo>
                    <a:pt x="1239953" y="2154555"/>
                  </a:lnTo>
                  <a:lnTo>
                    <a:pt x="1271468" y="2176109"/>
                  </a:lnTo>
                  <a:lnTo>
                    <a:pt x="1304270" y="2189424"/>
                  </a:lnTo>
                  <a:lnTo>
                    <a:pt x="1337858" y="2194238"/>
                  </a:lnTo>
                  <a:lnTo>
                    <a:pt x="1371109" y="2190574"/>
                  </a:lnTo>
                  <a:lnTo>
                    <a:pt x="1433352" y="2159827"/>
                  </a:lnTo>
                  <a:lnTo>
                    <a:pt x="1461753" y="2133824"/>
                  </a:lnTo>
                  <a:lnTo>
                    <a:pt x="1487948" y="2101453"/>
                  </a:lnTo>
                  <a:lnTo>
                    <a:pt x="1511641" y="2063254"/>
                  </a:lnTo>
                  <a:lnTo>
                    <a:pt x="1532538" y="2019765"/>
                  </a:lnTo>
                  <a:lnTo>
                    <a:pt x="1550343" y="1971527"/>
                  </a:lnTo>
                  <a:lnTo>
                    <a:pt x="1564761" y="1919079"/>
                  </a:lnTo>
                  <a:lnTo>
                    <a:pt x="1575498" y="1862959"/>
                  </a:lnTo>
                  <a:lnTo>
                    <a:pt x="1582257" y="1803708"/>
                  </a:lnTo>
                  <a:lnTo>
                    <a:pt x="1584746" y="1741864"/>
                  </a:lnTo>
                  <a:lnTo>
                    <a:pt x="1620774" y="1727845"/>
                  </a:lnTo>
                  <a:lnTo>
                    <a:pt x="1655421" y="1705431"/>
                  </a:lnTo>
                  <a:lnTo>
                    <a:pt x="1688259" y="1674945"/>
                  </a:lnTo>
                  <a:lnTo>
                    <a:pt x="1718858" y="1636708"/>
                  </a:lnTo>
                  <a:lnTo>
                    <a:pt x="1741209" y="1601229"/>
                  </a:lnTo>
                  <a:lnTo>
                    <a:pt x="1761143" y="1562480"/>
                  </a:lnTo>
                  <a:lnTo>
                    <a:pt x="1778634" y="1520838"/>
                  </a:lnTo>
                  <a:lnTo>
                    <a:pt x="1793655" y="1476678"/>
                  </a:lnTo>
                  <a:lnTo>
                    <a:pt x="1806179" y="1430378"/>
                  </a:lnTo>
                  <a:lnTo>
                    <a:pt x="1816180" y="1382313"/>
                  </a:lnTo>
                  <a:lnTo>
                    <a:pt x="1823631" y="1332859"/>
                  </a:lnTo>
                  <a:lnTo>
                    <a:pt x="1828506" y="1282394"/>
                  </a:lnTo>
                  <a:lnTo>
                    <a:pt x="1830778" y="1231293"/>
                  </a:lnTo>
                  <a:lnTo>
                    <a:pt x="1830420" y="1179934"/>
                  </a:lnTo>
                  <a:lnTo>
                    <a:pt x="1827407" y="1128691"/>
                  </a:lnTo>
                  <a:lnTo>
                    <a:pt x="1821710" y="1077942"/>
                  </a:lnTo>
                  <a:lnTo>
                    <a:pt x="1813304" y="1028063"/>
                  </a:lnTo>
                  <a:lnTo>
                    <a:pt x="1802161" y="979430"/>
                  </a:lnTo>
                  <a:lnTo>
                    <a:pt x="1788257" y="932420"/>
                  </a:lnTo>
                  <a:lnTo>
                    <a:pt x="1771563" y="887408"/>
                  </a:lnTo>
                  <a:lnTo>
                    <a:pt x="1774565" y="873791"/>
                  </a:lnTo>
                  <a:lnTo>
                    <a:pt x="1781977" y="832036"/>
                  </a:lnTo>
                  <a:lnTo>
                    <a:pt x="1788038" y="775825"/>
                  </a:lnTo>
                  <a:lnTo>
                    <a:pt x="1789965" y="719935"/>
                  </a:lnTo>
                  <a:lnTo>
                    <a:pt x="1787948" y="664984"/>
                  </a:lnTo>
                  <a:lnTo>
                    <a:pt x="1782174" y="611588"/>
                  </a:lnTo>
                  <a:lnTo>
                    <a:pt x="1772834" y="560365"/>
                  </a:lnTo>
                  <a:lnTo>
                    <a:pt x="1760117" y="511933"/>
                  </a:lnTo>
                  <a:lnTo>
                    <a:pt x="1744211" y="466908"/>
                  </a:lnTo>
                  <a:lnTo>
                    <a:pt x="1725306" y="425909"/>
                  </a:lnTo>
                  <a:lnTo>
                    <a:pt x="1703592" y="389552"/>
                  </a:lnTo>
                  <a:lnTo>
                    <a:pt x="1679257" y="358456"/>
                  </a:lnTo>
                  <a:lnTo>
                    <a:pt x="1623481" y="314511"/>
                  </a:lnTo>
                  <a:lnTo>
                    <a:pt x="1616488" y="263184"/>
                  </a:lnTo>
                  <a:lnTo>
                    <a:pt x="1605849" y="214484"/>
                  </a:lnTo>
                  <a:lnTo>
                    <a:pt x="1591760" y="169058"/>
                  </a:lnTo>
                  <a:lnTo>
                    <a:pt x="1574416" y="127551"/>
                  </a:lnTo>
                  <a:lnTo>
                    <a:pt x="1554012" y="90610"/>
                  </a:lnTo>
                  <a:lnTo>
                    <a:pt x="1523678" y="50909"/>
                  </a:lnTo>
                  <a:lnTo>
                    <a:pt x="1490965" y="22656"/>
                  </a:lnTo>
                  <a:lnTo>
                    <a:pt x="1456692" y="5727"/>
                  </a:lnTo>
                  <a:lnTo>
                    <a:pt x="142167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62426" y="3187191"/>
              <a:ext cx="307339" cy="21577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464686" y="32506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32489" y="2581215"/>
              <a:ext cx="1831339" cy="2504440"/>
            </a:xfrm>
            <a:custGeom>
              <a:avLst/>
              <a:gdLst/>
              <a:ahLst/>
              <a:cxnLst/>
              <a:rect l="l" t="t" r="r" b="b"/>
              <a:pathLst>
                <a:path w="1831339" h="2504440">
                  <a:moveTo>
                    <a:pt x="166410" y="824162"/>
                  </a:moveTo>
                  <a:lnTo>
                    <a:pt x="163863" y="766237"/>
                  </a:lnTo>
                  <a:lnTo>
                    <a:pt x="164659" y="709290"/>
                  </a:lnTo>
                  <a:lnTo>
                    <a:pt x="168648" y="653689"/>
                  </a:lnTo>
                  <a:lnTo>
                    <a:pt x="175680" y="599798"/>
                  </a:lnTo>
                  <a:lnTo>
                    <a:pt x="185605" y="547984"/>
                  </a:lnTo>
                  <a:lnTo>
                    <a:pt x="198275" y="498614"/>
                  </a:lnTo>
                  <a:lnTo>
                    <a:pt x="213540" y="452052"/>
                  </a:lnTo>
                  <a:lnTo>
                    <a:pt x="231251" y="408665"/>
                  </a:lnTo>
                  <a:lnTo>
                    <a:pt x="251257" y="368818"/>
                  </a:lnTo>
                  <a:lnTo>
                    <a:pt x="273409" y="332879"/>
                  </a:lnTo>
                  <a:lnTo>
                    <a:pt x="297559" y="301213"/>
                  </a:lnTo>
                  <a:lnTo>
                    <a:pt x="351252" y="252162"/>
                  </a:lnTo>
                  <a:lnTo>
                    <a:pt x="411139" y="224595"/>
                  </a:lnTo>
                  <a:lnTo>
                    <a:pt x="458718" y="220035"/>
                  </a:lnTo>
                  <a:lnTo>
                    <a:pt x="505738" y="230120"/>
                  </a:lnTo>
                  <a:lnTo>
                    <a:pt x="551210" y="254492"/>
                  </a:lnTo>
                  <a:lnTo>
                    <a:pt x="594146" y="292794"/>
                  </a:lnTo>
                  <a:lnTo>
                    <a:pt x="613948" y="235064"/>
                  </a:lnTo>
                  <a:lnTo>
                    <a:pt x="637809" y="185329"/>
                  </a:lnTo>
                  <a:lnTo>
                    <a:pt x="665101" y="143948"/>
                  </a:lnTo>
                  <a:lnTo>
                    <a:pt x="695195" y="111282"/>
                  </a:lnTo>
                  <a:lnTo>
                    <a:pt x="727464" y="87689"/>
                  </a:lnTo>
                  <a:lnTo>
                    <a:pt x="796014" y="69165"/>
                  </a:lnTo>
                  <a:lnTo>
                    <a:pt x="831040" y="74952"/>
                  </a:lnTo>
                  <a:lnTo>
                    <a:pt x="865729" y="91251"/>
                  </a:lnTo>
                  <a:lnTo>
                    <a:pt x="899454" y="118423"/>
                  </a:lnTo>
                  <a:lnTo>
                    <a:pt x="927108" y="150777"/>
                  </a:lnTo>
                  <a:lnTo>
                    <a:pt x="951905" y="190178"/>
                  </a:lnTo>
                  <a:lnTo>
                    <a:pt x="971902" y="131161"/>
                  </a:lnTo>
                  <a:lnTo>
                    <a:pt x="997033" y="82252"/>
                  </a:lnTo>
                  <a:lnTo>
                    <a:pt x="1026302" y="44071"/>
                  </a:lnTo>
                  <a:lnTo>
                    <a:pt x="1058712" y="17236"/>
                  </a:lnTo>
                  <a:lnTo>
                    <a:pt x="1128962" y="83"/>
                  </a:lnTo>
                  <a:lnTo>
                    <a:pt x="1164810" y="11003"/>
                  </a:lnTo>
                  <a:lnTo>
                    <a:pt x="1199809" y="35746"/>
                  </a:lnTo>
                  <a:lnTo>
                    <a:pt x="1235051" y="78498"/>
                  </a:lnTo>
                  <a:lnTo>
                    <a:pt x="1264198" y="135060"/>
                  </a:lnTo>
                  <a:lnTo>
                    <a:pt x="1290618" y="86633"/>
                  </a:lnTo>
                  <a:lnTo>
                    <a:pt x="1320396" y="48789"/>
                  </a:lnTo>
                  <a:lnTo>
                    <a:pt x="1352712" y="21654"/>
                  </a:lnTo>
                  <a:lnTo>
                    <a:pt x="1386746" y="5350"/>
                  </a:lnTo>
                  <a:lnTo>
                    <a:pt x="1421679" y="0"/>
                  </a:lnTo>
                  <a:lnTo>
                    <a:pt x="1456692" y="5727"/>
                  </a:lnTo>
                  <a:lnTo>
                    <a:pt x="1490965" y="22656"/>
                  </a:lnTo>
                  <a:lnTo>
                    <a:pt x="1523678" y="50909"/>
                  </a:lnTo>
                  <a:lnTo>
                    <a:pt x="1554012" y="90610"/>
                  </a:lnTo>
                  <a:lnTo>
                    <a:pt x="1574416" y="127551"/>
                  </a:lnTo>
                  <a:lnTo>
                    <a:pt x="1591760" y="169058"/>
                  </a:lnTo>
                  <a:lnTo>
                    <a:pt x="1605849" y="214484"/>
                  </a:lnTo>
                  <a:lnTo>
                    <a:pt x="1616488" y="263184"/>
                  </a:lnTo>
                  <a:lnTo>
                    <a:pt x="1623481" y="314511"/>
                  </a:lnTo>
                  <a:lnTo>
                    <a:pt x="1652490" y="333236"/>
                  </a:lnTo>
                  <a:lnTo>
                    <a:pt x="1703592" y="389552"/>
                  </a:lnTo>
                  <a:lnTo>
                    <a:pt x="1725306" y="425909"/>
                  </a:lnTo>
                  <a:lnTo>
                    <a:pt x="1744211" y="466908"/>
                  </a:lnTo>
                  <a:lnTo>
                    <a:pt x="1760117" y="511933"/>
                  </a:lnTo>
                  <a:lnTo>
                    <a:pt x="1772834" y="560365"/>
                  </a:lnTo>
                  <a:lnTo>
                    <a:pt x="1782174" y="611588"/>
                  </a:lnTo>
                  <a:lnTo>
                    <a:pt x="1787948" y="664984"/>
                  </a:lnTo>
                  <a:lnTo>
                    <a:pt x="1789965" y="719935"/>
                  </a:lnTo>
                  <a:lnTo>
                    <a:pt x="1788038" y="775825"/>
                  </a:lnTo>
                  <a:lnTo>
                    <a:pt x="1781977" y="832036"/>
                  </a:lnTo>
                  <a:lnTo>
                    <a:pt x="1774565" y="873791"/>
                  </a:lnTo>
                  <a:lnTo>
                    <a:pt x="1771563" y="887408"/>
                  </a:lnTo>
                  <a:lnTo>
                    <a:pt x="1788257" y="932420"/>
                  </a:lnTo>
                  <a:lnTo>
                    <a:pt x="1802161" y="979430"/>
                  </a:lnTo>
                  <a:lnTo>
                    <a:pt x="1813304" y="1028063"/>
                  </a:lnTo>
                  <a:lnTo>
                    <a:pt x="1821710" y="1077942"/>
                  </a:lnTo>
                  <a:lnTo>
                    <a:pt x="1827407" y="1128691"/>
                  </a:lnTo>
                  <a:lnTo>
                    <a:pt x="1830420" y="1179934"/>
                  </a:lnTo>
                  <a:lnTo>
                    <a:pt x="1830778" y="1231293"/>
                  </a:lnTo>
                  <a:lnTo>
                    <a:pt x="1828506" y="1282394"/>
                  </a:lnTo>
                  <a:lnTo>
                    <a:pt x="1823631" y="1332859"/>
                  </a:lnTo>
                  <a:lnTo>
                    <a:pt x="1816180" y="1382313"/>
                  </a:lnTo>
                  <a:lnTo>
                    <a:pt x="1806179" y="1430378"/>
                  </a:lnTo>
                  <a:lnTo>
                    <a:pt x="1793655" y="1476678"/>
                  </a:lnTo>
                  <a:lnTo>
                    <a:pt x="1778634" y="1520838"/>
                  </a:lnTo>
                  <a:lnTo>
                    <a:pt x="1761143" y="1562480"/>
                  </a:lnTo>
                  <a:lnTo>
                    <a:pt x="1741209" y="1601229"/>
                  </a:lnTo>
                  <a:lnTo>
                    <a:pt x="1718858" y="1636708"/>
                  </a:lnTo>
                  <a:lnTo>
                    <a:pt x="1688259" y="1674945"/>
                  </a:lnTo>
                  <a:lnTo>
                    <a:pt x="1655421" y="1705431"/>
                  </a:lnTo>
                  <a:lnTo>
                    <a:pt x="1620774" y="1727845"/>
                  </a:lnTo>
                  <a:lnTo>
                    <a:pt x="1584746" y="1741864"/>
                  </a:lnTo>
                  <a:lnTo>
                    <a:pt x="1582257" y="1803708"/>
                  </a:lnTo>
                  <a:lnTo>
                    <a:pt x="1575498" y="1862959"/>
                  </a:lnTo>
                  <a:lnTo>
                    <a:pt x="1564761" y="1919079"/>
                  </a:lnTo>
                  <a:lnTo>
                    <a:pt x="1550343" y="1971527"/>
                  </a:lnTo>
                  <a:lnTo>
                    <a:pt x="1532538" y="2019765"/>
                  </a:lnTo>
                  <a:lnTo>
                    <a:pt x="1511641" y="2063254"/>
                  </a:lnTo>
                  <a:lnTo>
                    <a:pt x="1487948" y="2101453"/>
                  </a:lnTo>
                  <a:lnTo>
                    <a:pt x="1461753" y="2133824"/>
                  </a:lnTo>
                  <a:lnTo>
                    <a:pt x="1433352" y="2159827"/>
                  </a:lnTo>
                  <a:lnTo>
                    <a:pt x="1371109" y="2190574"/>
                  </a:lnTo>
                  <a:lnTo>
                    <a:pt x="1337858" y="2194238"/>
                  </a:lnTo>
                  <a:lnTo>
                    <a:pt x="1304270" y="2189424"/>
                  </a:lnTo>
                  <a:lnTo>
                    <a:pt x="1271468" y="2176109"/>
                  </a:lnTo>
                  <a:lnTo>
                    <a:pt x="1239953" y="2154555"/>
                  </a:lnTo>
                  <a:lnTo>
                    <a:pt x="1210223" y="2125023"/>
                  </a:lnTo>
                  <a:lnTo>
                    <a:pt x="1197680" y="2187941"/>
                  </a:lnTo>
                  <a:lnTo>
                    <a:pt x="1181436" y="2246168"/>
                  </a:lnTo>
                  <a:lnTo>
                    <a:pt x="1161823" y="2299372"/>
                  </a:lnTo>
                  <a:lnTo>
                    <a:pt x="1139174" y="2347216"/>
                  </a:lnTo>
                  <a:lnTo>
                    <a:pt x="1113823" y="2389368"/>
                  </a:lnTo>
                  <a:lnTo>
                    <a:pt x="1086103" y="2425492"/>
                  </a:lnTo>
                  <a:lnTo>
                    <a:pt x="1056348" y="2455255"/>
                  </a:lnTo>
                  <a:lnTo>
                    <a:pt x="1024890" y="2478322"/>
                  </a:lnTo>
                  <a:lnTo>
                    <a:pt x="958201" y="2503029"/>
                  </a:lnTo>
                  <a:lnTo>
                    <a:pt x="923637" y="2504002"/>
                  </a:lnTo>
                  <a:lnTo>
                    <a:pt x="888703" y="2496941"/>
                  </a:lnTo>
                  <a:lnTo>
                    <a:pt x="853734" y="2481512"/>
                  </a:lnTo>
                  <a:lnTo>
                    <a:pt x="816882" y="2455328"/>
                  </a:lnTo>
                  <a:lnTo>
                    <a:pt x="782524" y="2420170"/>
                  </a:lnTo>
                  <a:lnTo>
                    <a:pt x="751111" y="2376667"/>
                  </a:lnTo>
                  <a:lnTo>
                    <a:pt x="723092" y="2325447"/>
                  </a:lnTo>
                  <a:lnTo>
                    <a:pt x="698921" y="2267136"/>
                  </a:lnTo>
                  <a:lnTo>
                    <a:pt x="667414" y="2298364"/>
                  </a:lnTo>
                  <a:lnTo>
                    <a:pt x="634952" y="2322587"/>
                  </a:lnTo>
                  <a:lnTo>
                    <a:pt x="601808" y="2339934"/>
                  </a:lnTo>
                  <a:lnTo>
                    <a:pt x="568256" y="2350531"/>
                  </a:lnTo>
                  <a:lnTo>
                    <a:pt x="534569" y="2354508"/>
                  </a:lnTo>
                  <a:lnTo>
                    <a:pt x="501020" y="2351991"/>
                  </a:lnTo>
                  <a:lnTo>
                    <a:pt x="435434" y="2327988"/>
                  </a:lnTo>
                  <a:lnTo>
                    <a:pt x="373688" y="2279545"/>
                  </a:lnTo>
                  <a:lnTo>
                    <a:pt x="344938" y="2246478"/>
                  </a:lnTo>
                  <a:lnTo>
                    <a:pt x="317969" y="2207684"/>
                  </a:lnTo>
                  <a:lnTo>
                    <a:pt x="293055" y="2163292"/>
                  </a:lnTo>
                  <a:lnTo>
                    <a:pt x="270468" y="2113428"/>
                  </a:lnTo>
                  <a:lnTo>
                    <a:pt x="250484" y="2058221"/>
                  </a:lnTo>
                  <a:lnTo>
                    <a:pt x="248198" y="2050855"/>
                  </a:lnTo>
                  <a:lnTo>
                    <a:pt x="247055" y="2047172"/>
                  </a:lnTo>
                  <a:lnTo>
                    <a:pt x="181757" y="2039818"/>
                  </a:lnTo>
                  <a:lnTo>
                    <a:pt x="123906" y="1992820"/>
                  </a:lnTo>
                  <a:lnTo>
                    <a:pt x="99218" y="1956575"/>
                  </a:lnTo>
                  <a:lnTo>
                    <a:pt x="78126" y="1912966"/>
                  </a:lnTo>
                  <a:lnTo>
                    <a:pt x="61207" y="1862841"/>
                  </a:lnTo>
                  <a:lnTo>
                    <a:pt x="49041" y="1807048"/>
                  </a:lnTo>
                  <a:lnTo>
                    <a:pt x="42204" y="1746436"/>
                  </a:lnTo>
                  <a:lnTo>
                    <a:pt x="41018" y="1696439"/>
                  </a:lnTo>
                  <a:lnTo>
                    <a:pt x="43723" y="1647150"/>
                  </a:lnTo>
                  <a:lnTo>
                    <a:pt x="50189" y="1599323"/>
                  </a:lnTo>
                  <a:lnTo>
                    <a:pt x="60285" y="1553707"/>
                  </a:lnTo>
                  <a:lnTo>
                    <a:pt x="73880" y="1511054"/>
                  </a:lnTo>
                  <a:lnTo>
                    <a:pt x="90845" y="1472116"/>
                  </a:lnTo>
                  <a:lnTo>
                    <a:pt x="66289" y="1439988"/>
                  </a:lnTo>
                  <a:lnTo>
                    <a:pt x="45366" y="1401935"/>
                  </a:lnTo>
                  <a:lnTo>
                    <a:pt x="28213" y="1358927"/>
                  </a:lnTo>
                  <a:lnTo>
                    <a:pt x="14964" y="1311936"/>
                  </a:lnTo>
                  <a:lnTo>
                    <a:pt x="5755" y="1261931"/>
                  </a:lnTo>
                  <a:lnTo>
                    <a:pt x="721" y="1209885"/>
                  </a:lnTo>
                  <a:lnTo>
                    <a:pt x="0" y="1156767"/>
                  </a:lnTo>
                  <a:lnTo>
                    <a:pt x="3725" y="1103548"/>
                  </a:lnTo>
                  <a:lnTo>
                    <a:pt x="12032" y="1051200"/>
                  </a:lnTo>
                  <a:lnTo>
                    <a:pt x="25059" y="1000692"/>
                  </a:lnTo>
                  <a:lnTo>
                    <a:pt x="45367" y="947844"/>
                  </a:lnTo>
                  <a:lnTo>
                    <a:pt x="70273" y="903615"/>
                  </a:lnTo>
                  <a:lnTo>
                    <a:pt x="99006" y="868946"/>
                  </a:lnTo>
                  <a:lnTo>
                    <a:pt x="130800" y="844773"/>
                  </a:lnTo>
                  <a:lnTo>
                    <a:pt x="164886" y="832036"/>
                  </a:lnTo>
                  <a:lnTo>
                    <a:pt x="166410" y="824162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56330" y="3181095"/>
              <a:ext cx="319531" cy="22796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464686" y="2708147"/>
              <a:ext cx="2038985" cy="2130425"/>
            </a:xfrm>
            <a:custGeom>
              <a:avLst/>
              <a:gdLst/>
              <a:ahLst/>
              <a:cxnLst/>
              <a:rect l="l" t="t" r="r" b="b"/>
              <a:pathLst>
                <a:path w="2038985" h="2130425">
                  <a:moveTo>
                    <a:pt x="304800" y="694943"/>
                  </a:moveTo>
                  <a:lnTo>
                    <a:pt x="297033" y="743126"/>
                  </a:lnTo>
                  <a:lnTo>
                    <a:pt x="275405" y="784963"/>
                  </a:lnTo>
                  <a:lnTo>
                    <a:pt x="242419" y="817949"/>
                  </a:lnTo>
                  <a:lnTo>
                    <a:pt x="200582" y="839577"/>
                  </a:lnTo>
                  <a:lnTo>
                    <a:pt x="152400" y="847343"/>
                  </a:lnTo>
                  <a:lnTo>
                    <a:pt x="104217" y="839577"/>
                  </a:lnTo>
                  <a:lnTo>
                    <a:pt x="62380" y="817949"/>
                  </a:lnTo>
                  <a:lnTo>
                    <a:pt x="29394" y="784963"/>
                  </a:lnTo>
                  <a:lnTo>
                    <a:pt x="7766" y="743126"/>
                  </a:lnTo>
                  <a:lnTo>
                    <a:pt x="0" y="694943"/>
                  </a:lnTo>
                  <a:lnTo>
                    <a:pt x="7766" y="646761"/>
                  </a:lnTo>
                  <a:lnTo>
                    <a:pt x="29394" y="604924"/>
                  </a:lnTo>
                  <a:lnTo>
                    <a:pt x="62380" y="571938"/>
                  </a:lnTo>
                  <a:lnTo>
                    <a:pt x="104217" y="550310"/>
                  </a:lnTo>
                  <a:lnTo>
                    <a:pt x="152400" y="542543"/>
                  </a:lnTo>
                  <a:lnTo>
                    <a:pt x="200582" y="550310"/>
                  </a:lnTo>
                  <a:lnTo>
                    <a:pt x="242419" y="571938"/>
                  </a:lnTo>
                  <a:lnTo>
                    <a:pt x="275405" y="604924"/>
                  </a:lnTo>
                  <a:lnTo>
                    <a:pt x="297033" y="646761"/>
                  </a:lnTo>
                  <a:lnTo>
                    <a:pt x="304800" y="694943"/>
                  </a:lnTo>
                  <a:close/>
                </a:path>
                <a:path w="2038985" h="2130425">
                  <a:moveTo>
                    <a:pt x="467740" y="1381633"/>
                  </a:moveTo>
                  <a:lnTo>
                    <a:pt x="439795" y="1381714"/>
                  </a:lnTo>
                  <a:lnTo>
                    <a:pt x="412289" y="1373901"/>
                  </a:lnTo>
                  <a:lnTo>
                    <a:pt x="385712" y="1358397"/>
                  </a:lnTo>
                  <a:lnTo>
                    <a:pt x="360552" y="1335404"/>
                  </a:lnTo>
                </a:path>
                <a:path w="2038985" h="2130425">
                  <a:moveTo>
                    <a:pt x="562355" y="1887220"/>
                  </a:moveTo>
                  <a:lnTo>
                    <a:pt x="550979" y="1894834"/>
                  </a:lnTo>
                  <a:lnTo>
                    <a:pt x="539353" y="1901078"/>
                  </a:lnTo>
                  <a:lnTo>
                    <a:pt x="527512" y="1905918"/>
                  </a:lnTo>
                  <a:lnTo>
                    <a:pt x="515492" y="1909318"/>
                  </a:lnTo>
                </a:path>
                <a:path w="2038985" h="2130425">
                  <a:moveTo>
                    <a:pt x="966724" y="2130044"/>
                  </a:moveTo>
                  <a:lnTo>
                    <a:pt x="958584" y="2105929"/>
                  </a:lnTo>
                  <a:lnTo>
                    <a:pt x="951134" y="2081053"/>
                  </a:lnTo>
                  <a:lnTo>
                    <a:pt x="944399" y="2055463"/>
                  </a:lnTo>
                  <a:lnTo>
                    <a:pt x="938402" y="2029206"/>
                  </a:lnTo>
                </a:path>
                <a:path w="2038985" h="2130425">
                  <a:moveTo>
                    <a:pt x="1489455" y="1878583"/>
                  </a:moveTo>
                  <a:lnTo>
                    <a:pt x="1487814" y="1906619"/>
                  </a:lnTo>
                  <a:lnTo>
                    <a:pt x="1485376" y="1934464"/>
                  </a:lnTo>
                  <a:lnTo>
                    <a:pt x="1482151" y="1962022"/>
                  </a:lnTo>
                  <a:lnTo>
                    <a:pt x="1478152" y="1989201"/>
                  </a:lnTo>
                </a:path>
                <a:path w="2038985" h="2130425">
                  <a:moveTo>
                    <a:pt x="1713864" y="1194815"/>
                  </a:moveTo>
                  <a:lnTo>
                    <a:pt x="1740954" y="1223484"/>
                  </a:lnTo>
                  <a:lnTo>
                    <a:pt x="1765540" y="1257802"/>
                  </a:lnTo>
                  <a:lnTo>
                    <a:pt x="1787430" y="1297201"/>
                  </a:lnTo>
                  <a:lnTo>
                    <a:pt x="1806436" y="1341113"/>
                  </a:lnTo>
                  <a:lnTo>
                    <a:pt x="1822367" y="1388968"/>
                  </a:lnTo>
                  <a:lnTo>
                    <a:pt x="1835032" y="1440198"/>
                  </a:lnTo>
                  <a:lnTo>
                    <a:pt x="1844241" y="1494235"/>
                  </a:lnTo>
                  <a:lnTo>
                    <a:pt x="1849805" y="1550510"/>
                  </a:lnTo>
                  <a:lnTo>
                    <a:pt x="1851533" y="1608454"/>
                  </a:lnTo>
                </a:path>
                <a:path w="2038985" h="2130425">
                  <a:moveTo>
                    <a:pt x="2038603" y="754252"/>
                  </a:moveTo>
                  <a:lnTo>
                    <a:pt x="2026912" y="797861"/>
                  </a:lnTo>
                  <a:lnTo>
                    <a:pt x="2012696" y="838517"/>
                  </a:lnTo>
                  <a:lnTo>
                    <a:pt x="1996098" y="875839"/>
                  </a:lnTo>
                  <a:lnTo>
                    <a:pt x="1977263" y="909446"/>
                  </a:lnTo>
                </a:path>
                <a:path w="2038985" h="2130425">
                  <a:moveTo>
                    <a:pt x="1891538" y="178815"/>
                  </a:moveTo>
                  <a:lnTo>
                    <a:pt x="1893034" y="197052"/>
                  </a:lnTo>
                  <a:lnTo>
                    <a:pt x="1894077" y="215360"/>
                  </a:lnTo>
                  <a:lnTo>
                    <a:pt x="1894645" y="233715"/>
                  </a:lnTo>
                  <a:lnTo>
                    <a:pt x="1894713" y="252094"/>
                  </a:lnTo>
                </a:path>
                <a:path w="2038985" h="2130425">
                  <a:moveTo>
                    <a:pt x="1500124" y="93472"/>
                  </a:moveTo>
                  <a:lnTo>
                    <a:pt x="1506597" y="68579"/>
                  </a:lnTo>
                  <a:lnTo>
                    <a:pt x="1513998" y="44640"/>
                  </a:lnTo>
                  <a:lnTo>
                    <a:pt x="1522305" y="21748"/>
                  </a:lnTo>
                  <a:lnTo>
                    <a:pt x="1531492" y="0"/>
                  </a:lnTo>
                </a:path>
                <a:path w="2038985" h="2130425">
                  <a:moveTo>
                    <a:pt x="1206373" y="137922"/>
                  </a:moveTo>
                  <a:lnTo>
                    <a:pt x="1209182" y="117143"/>
                  </a:lnTo>
                  <a:lnTo>
                    <a:pt x="1212659" y="96758"/>
                  </a:lnTo>
                  <a:lnTo>
                    <a:pt x="1216802" y="76825"/>
                  </a:lnTo>
                  <a:lnTo>
                    <a:pt x="1221613" y="57403"/>
                  </a:lnTo>
                </a:path>
                <a:path w="2038985" h="2130425">
                  <a:moveTo>
                    <a:pt x="861822" y="165353"/>
                  </a:moveTo>
                  <a:lnTo>
                    <a:pt x="876486" y="182487"/>
                  </a:lnTo>
                  <a:lnTo>
                    <a:pt x="890555" y="201263"/>
                  </a:lnTo>
                  <a:lnTo>
                    <a:pt x="904005" y="221611"/>
                  </a:lnTo>
                  <a:lnTo>
                    <a:pt x="916813" y="243459"/>
                  </a:lnTo>
                </a:path>
                <a:path w="2038985" h="2130425">
                  <a:moveTo>
                    <a:pt x="443864" y="779526"/>
                  </a:moveTo>
                  <a:lnTo>
                    <a:pt x="440767" y="759237"/>
                  </a:lnTo>
                  <a:lnTo>
                    <a:pt x="438134" y="738758"/>
                  </a:lnTo>
                  <a:lnTo>
                    <a:pt x="435953" y="718089"/>
                  </a:lnTo>
                  <a:lnTo>
                    <a:pt x="434213" y="697229"/>
                  </a:lnTo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070096" y="2772917"/>
            <a:ext cx="102743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Chiến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lược,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chính sách, </a:t>
            </a:r>
            <a:r>
              <a:rPr sz="16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phương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pháp, quy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tắc liên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quan</a:t>
            </a:r>
            <a:r>
              <a:rPr sz="16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đến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sử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dụng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HTTT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518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Lịch</a:t>
            </a:r>
            <a:r>
              <a:rPr sz="3600" spc="-25" dirty="0"/>
              <a:t> </a:t>
            </a:r>
            <a:r>
              <a:rPr sz="3600" spc="-5" dirty="0"/>
              <a:t>sử</a:t>
            </a:r>
            <a:r>
              <a:rPr sz="3600" spc="-25" dirty="0"/>
              <a:t> </a:t>
            </a:r>
            <a:r>
              <a:rPr sz="3600" dirty="0"/>
              <a:t>phát</a:t>
            </a:r>
            <a:r>
              <a:rPr sz="3600" spc="-20" dirty="0"/>
              <a:t> </a:t>
            </a:r>
            <a:r>
              <a:rPr sz="3600" spc="-5" dirty="0"/>
              <a:t>triển</a:t>
            </a:r>
            <a:r>
              <a:rPr sz="3600" spc="-25" dirty="0"/>
              <a:t> </a:t>
            </a:r>
            <a:r>
              <a:rPr sz="3600" spc="-5" dirty="0"/>
              <a:t>HTTT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46304" y="1214374"/>
            <a:ext cx="8547100" cy="5453380"/>
            <a:chOff x="146304" y="1214374"/>
            <a:chExt cx="8547100" cy="5453380"/>
          </a:xfrm>
        </p:grpSpPr>
        <p:sp>
          <p:nvSpPr>
            <p:cNvPr id="5" name="object 5"/>
            <p:cNvSpPr/>
            <p:nvPr/>
          </p:nvSpPr>
          <p:spPr>
            <a:xfrm>
              <a:off x="14630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1566672"/>
              <a:ext cx="7772400" cy="4217035"/>
            </a:xfrm>
            <a:custGeom>
              <a:avLst/>
              <a:gdLst/>
              <a:ahLst/>
              <a:cxnLst/>
              <a:rect l="l" t="t" r="r" b="b"/>
              <a:pathLst>
                <a:path w="7772400" h="4217035">
                  <a:moveTo>
                    <a:pt x="0" y="4216908"/>
                  </a:moveTo>
                  <a:lnTo>
                    <a:pt x="7772400" y="4216908"/>
                  </a:lnTo>
                </a:path>
                <a:path w="7772400" h="4217035">
                  <a:moveTo>
                    <a:pt x="0" y="3162300"/>
                  </a:moveTo>
                  <a:lnTo>
                    <a:pt x="7772400" y="3162300"/>
                  </a:lnTo>
                </a:path>
                <a:path w="7772400" h="4217035">
                  <a:moveTo>
                    <a:pt x="0" y="2109216"/>
                  </a:moveTo>
                  <a:lnTo>
                    <a:pt x="7772400" y="2109216"/>
                  </a:lnTo>
                </a:path>
                <a:path w="7772400" h="4217035">
                  <a:moveTo>
                    <a:pt x="0" y="1054607"/>
                  </a:moveTo>
                  <a:lnTo>
                    <a:pt x="7772400" y="1054607"/>
                  </a:lnTo>
                </a:path>
                <a:path w="7772400" h="4217035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2192">
              <a:solidFill>
                <a:srgbClr val="A838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1220724"/>
              <a:ext cx="2021205" cy="346075"/>
            </a:xfrm>
            <a:custGeom>
              <a:avLst/>
              <a:gdLst/>
              <a:ahLst/>
              <a:cxnLst/>
              <a:rect l="l" t="t" r="r" b="b"/>
              <a:pathLst>
                <a:path w="2021205" h="346075">
                  <a:moveTo>
                    <a:pt x="1963166" y="0"/>
                  </a:moveTo>
                  <a:lnTo>
                    <a:pt x="57670" y="0"/>
                  </a:lnTo>
                  <a:lnTo>
                    <a:pt x="35222" y="4526"/>
                  </a:lnTo>
                  <a:lnTo>
                    <a:pt x="16890" y="16875"/>
                  </a:lnTo>
                  <a:lnTo>
                    <a:pt x="4531" y="35200"/>
                  </a:lnTo>
                  <a:lnTo>
                    <a:pt x="0" y="57658"/>
                  </a:lnTo>
                  <a:lnTo>
                    <a:pt x="0" y="345948"/>
                  </a:lnTo>
                  <a:lnTo>
                    <a:pt x="2020824" y="345948"/>
                  </a:lnTo>
                  <a:lnTo>
                    <a:pt x="2020824" y="57658"/>
                  </a:lnTo>
                  <a:lnTo>
                    <a:pt x="2016297" y="35200"/>
                  </a:lnTo>
                  <a:lnTo>
                    <a:pt x="2003948" y="16875"/>
                  </a:lnTo>
                  <a:lnTo>
                    <a:pt x="1985623" y="4526"/>
                  </a:lnTo>
                  <a:lnTo>
                    <a:pt x="196316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1220724"/>
              <a:ext cx="2021205" cy="346075"/>
            </a:xfrm>
            <a:custGeom>
              <a:avLst/>
              <a:gdLst/>
              <a:ahLst/>
              <a:cxnLst/>
              <a:rect l="l" t="t" r="r" b="b"/>
              <a:pathLst>
                <a:path w="2021205" h="346075">
                  <a:moveTo>
                    <a:pt x="57670" y="0"/>
                  </a:moveTo>
                  <a:lnTo>
                    <a:pt x="1963166" y="0"/>
                  </a:lnTo>
                  <a:lnTo>
                    <a:pt x="1985623" y="4526"/>
                  </a:lnTo>
                  <a:lnTo>
                    <a:pt x="2003948" y="16875"/>
                  </a:lnTo>
                  <a:lnTo>
                    <a:pt x="2016297" y="35200"/>
                  </a:lnTo>
                  <a:lnTo>
                    <a:pt x="2020824" y="57658"/>
                  </a:lnTo>
                  <a:lnTo>
                    <a:pt x="2020824" y="345948"/>
                  </a:lnTo>
                  <a:lnTo>
                    <a:pt x="0" y="345948"/>
                  </a:lnTo>
                  <a:lnTo>
                    <a:pt x="0" y="57658"/>
                  </a:lnTo>
                  <a:lnTo>
                    <a:pt x="4531" y="35200"/>
                  </a:lnTo>
                  <a:lnTo>
                    <a:pt x="16890" y="16875"/>
                  </a:lnTo>
                  <a:lnTo>
                    <a:pt x="35222" y="4526"/>
                  </a:lnTo>
                  <a:lnTo>
                    <a:pt x="57670" y="0"/>
                  </a:lnTo>
                  <a:close/>
                </a:path>
              </a:pathLst>
            </a:custGeom>
            <a:ln w="1219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2275332"/>
              <a:ext cx="2021205" cy="346075"/>
            </a:xfrm>
            <a:custGeom>
              <a:avLst/>
              <a:gdLst/>
              <a:ahLst/>
              <a:cxnLst/>
              <a:rect l="l" t="t" r="r" b="b"/>
              <a:pathLst>
                <a:path w="2021205" h="346075">
                  <a:moveTo>
                    <a:pt x="1963166" y="0"/>
                  </a:moveTo>
                  <a:lnTo>
                    <a:pt x="57670" y="0"/>
                  </a:lnTo>
                  <a:lnTo>
                    <a:pt x="35222" y="4526"/>
                  </a:lnTo>
                  <a:lnTo>
                    <a:pt x="16890" y="16875"/>
                  </a:lnTo>
                  <a:lnTo>
                    <a:pt x="4531" y="35200"/>
                  </a:lnTo>
                  <a:lnTo>
                    <a:pt x="0" y="57657"/>
                  </a:lnTo>
                  <a:lnTo>
                    <a:pt x="0" y="345947"/>
                  </a:lnTo>
                  <a:lnTo>
                    <a:pt x="2020824" y="345947"/>
                  </a:lnTo>
                  <a:lnTo>
                    <a:pt x="2020824" y="57657"/>
                  </a:lnTo>
                  <a:lnTo>
                    <a:pt x="2016297" y="35200"/>
                  </a:lnTo>
                  <a:lnTo>
                    <a:pt x="2003948" y="16875"/>
                  </a:lnTo>
                  <a:lnTo>
                    <a:pt x="1985623" y="4526"/>
                  </a:lnTo>
                  <a:lnTo>
                    <a:pt x="196316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400" y="2275332"/>
              <a:ext cx="2021205" cy="346075"/>
            </a:xfrm>
            <a:custGeom>
              <a:avLst/>
              <a:gdLst/>
              <a:ahLst/>
              <a:cxnLst/>
              <a:rect l="l" t="t" r="r" b="b"/>
              <a:pathLst>
                <a:path w="2021205" h="346075">
                  <a:moveTo>
                    <a:pt x="57670" y="0"/>
                  </a:moveTo>
                  <a:lnTo>
                    <a:pt x="1963166" y="0"/>
                  </a:lnTo>
                  <a:lnTo>
                    <a:pt x="1985623" y="4526"/>
                  </a:lnTo>
                  <a:lnTo>
                    <a:pt x="2003948" y="16875"/>
                  </a:lnTo>
                  <a:lnTo>
                    <a:pt x="2016297" y="35200"/>
                  </a:lnTo>
                  <a:lnTo>
                    <a:pt x="2020824" y="57657"/>
                  </a:lnTo>
                  <a:lnTo>
                    <a:pt x="2020824" y="345947"/>
                  </a:lnTo>
                  <a:lnTo>
                    <a:pt x="0" y="345947"/>
                  </a:lnTo>
                  <a:lnTo>
                    <a:pt x="0" y="57657"/>
                  </a:lnTo>
                  <a:lnTo>
                    <a:pt x="4531" y="35200"/>
                  </a:lnTo>
                  <a:lnTo>
                    <a:pt x="16890" y="16875"/>
                  </a:lnTo>
                  <a:lnTo>
                    <a:pt x="35222" y="4526"/>
                  </a:lnTo>
                  <a:lnTo>
                    <a:pt x="57670" y="0"/>
                  </a:lnTo>
                  <a:close/>
                </a:path>
              </a:pathLst>
            </a:custGeom>
            <a:ln w="1219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400" y="3329940"/>
              <a:ext cx="2021205" cy="346075"/>
            </a:xfrm>
            <a:custGeom>
              <a:avLst/>
              <a:gdLst/>
              <a:ahLst/>
              <a:cxnLst/>
              <a:rect l="l" t="t" r="r" b="b"/>
              <a:pathLst>
                <a:path w="2021205" h="346075">
                  <a:moveTo>
                    <a:pt x="1963166" y="0"/>
                  </a:moveTo>
                  <a:lnTo>
                    <a:pt x="57670" y="0"/>
                  </a:lnTo>
                  <a:lnTo>
                    <a:pt x="35222" y="4526"/>
                  </a:lnTo>
                  <a:lnTo>
                    <a:pt x="16890" y="16875"/>
                  </a:lnTo>
                  <a:lnTo>
                    <a:pt x="4531" y="35200"/>
                  </a:lnTo>
                  <a:lnTo>
                    <a:pt x="0" y="57658"/>
                  </a:lnTo>
                  <a:lnTo>
                    <a:pt x="0" y="345948"/>
                  </a:lnTo>
                  <a:lnTo>
                    <a:pt x="2020824" y="345948"/>
                  </a:lnTo>
                  <a:lnTo>
                    <a:pt x="2020824" y="57658"/>
                  </a:lnTo>
                  <a:lnTo>
                    <a:pt x="2016297" y="35200"/>
                  </a:lnTo>
                  <a:lnTo>
                    <a:pt x="2003948" y="16875"/>
                  </a:lnTo>
                  <a:lnTo>
                    <a:pt x="1985623" y="4526"/>
                  </a:lnTo>
                  <a:lnTo>
                    <a:pt x="196316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400" y="3329940"/>
              <a:ext cx="2021205" cy="346075"/>
            </a:xfrm>
            <a:custGeom>
              <a:avLst/>
              <a:gdLst/>
              <a:ahLst/>
              <a:cxnLst/>
              <a:rect l="l" t="t" r="r" b="b"/>
              <a:pathLst>
                <a:path w="2021205" h="346075">
                  <a:moveTo>
                    <a:pt x="57670" y="0"/>
                  </a:moveTo>
                  <a:lnTo>
                    <a:pt x="1963166" y="0"/>
                  </a:lnTo>
                  <a:lnTo>
                    <a:pt x="1985623" y="4526"/>
                  </a:lnTo>
                  <a:lnTo>
                    <a:pt x="2003948" y="16875"/>
                  </a:lnTo>
                  <a:lnTo>
                    <a:pt x="2016297" y="35200"/>
                  </a:lnTo>
                  <a:lnTo>
                    <a:pt x="2020824" y="57658"/>
                  </a:lnTo>
                  <a:lnTo>
                    <a:pt x="2020824" y="345948"/>
                  </a:lnTo>
                  <a:lnTo>
                    <a:pt x="0" y="345948"/>
                  </a:lnTo>
                  <a:lnTo>
                    <a:pt x="0" y="57658"/>
                  </a:lnTo>
                  <a:lnTo>
                    <a:pt x="4531" y="35200"/>
                  </a:lnTo>
                  <a:lnTo>
                    <a:pt x="16890" y="16875"/>
                  </a:lnTo>
                  <a:lnTo>
                    <a:pt x="35222" y="4526"/>
                  </a:lnTo>
                  <a:lnTo>
                    <a:pt x="57670" y="0"/>
                  </a:lnTo>
                  <a:close/>
                </a:path>
              </a:pathLst>
            </a:custGeom>
            <a:ln w="1219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6142" y="1210405"/>
            <a:ext cx="7597775" cy="27463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345"/>
              </a:spcBef>
              <a:tabLst>
                <a:tab pos="2033270" algn="l"/>
              </a:tabLst>
            </a:pPr>
            <a:r>
              <a:rPr sz="2700" b="1" spc="-7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Những</a:t>
            </a:r>
            <a:r>
              <a:rPr sz="2700" b="1" spc="22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năm</a:t>
            </a:r>
            <a:r>
              <a:rPr sz="2700" b="1" spc="15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spc="-7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50-60	</a:t>
            </a:r>
            <a:r>
              <a:rPr sz="1800" dirty="0">
                <a:latin typeface="Times New Roman"/>
                <a:cs typeface="Times New Roman"/>
              </a:rPr>
              <a:t>Các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xử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lý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dữ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liệu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điện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tử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Times New Roman"/>
                <a:cs typeface="Times New Roman"/>
              </a:rPr>
              <a:t>•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Xử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giao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dịch,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lưu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trữ,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ứng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dụng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kế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toán.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1445"/>
              </a:spcBef>
              <a:tabLst>
                <a:tab pos="2033270" algn="l"/>
              </a:tabLst>
            </a:pPr>
            <a:r>
              <a:rPr sz="2700" b="1" spc="-7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Những</a:t>
            </a:r>
            <a:r>
              <a:rPr sz="2700" b="1" spc="15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spc="-7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năm</a:t>
            </a:r>
            <a:r>
              <a:rPr sz="2700" b="1" spc="7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60-70	</a:t>
            </a:r>
            <a:r>
              <a:rPr sz="1800" dirty="0">
                <a:latin typeface="Times New Roman"/>
                <a:cs typeface="Times New Roman"/>
              </a:rPr>
              <a:t>Các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HTTT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quản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lý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đời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Times New Roman"/>
                <a:cs typeface="Times New Roman"/>
              </a:rPr>
              <a:t>•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cấp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các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báo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cáo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quản lý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chuẩn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mực,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định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kỳ,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hỗ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trợ quá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trình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quyết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định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1440"/>
              </a:spcBef>
              <a:tabLst>
                <a:tab pos="2033270" algn="l"/>
              </a:tabLst>
            </a:pPr>
            <a:r>
              <a:rPr sz="2700" b="1" spc="-7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Những</a:t>
            </a:r>
            <a:r>
              <a:rPr sz="2700" b="1" spc="15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spc="-7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năm</a:t>
            </a:r>
            <a:r>
              <a:rPr sz="2700" b="1" spc="7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70-80	</a:t>
            </a:r>
            <a:r>
              <a:rPr sz="1800" spc="-5" dirty="0">
                <a:latin typeface="Times New Roman"/>
                <a:cs typeface="Times New Roman"/>
              </a:rPr>
              <a:t>HTTT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hỗ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trợ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quyết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định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đời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Times New Roman"/>
                <a:cs typeface="Times New Roman"/>
              </a:rPr>
              <a:t>•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cấp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những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thông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giao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diện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hỏi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đáp,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hỗ trợ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quá trình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 quyết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định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7322" y="4169409"/>
            <a:ext cx="5332095" cy="5359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1860"/>
              </a:lnSpc>
              <a:spcBef>
                <a:spcPts val="409"/>
              </a:spcBef>
            </a:pPr>
            <a:r>
              <a:rPr sz="1800" spc="-5" dirty="0">
                <a:latin typeface="Times New Roman"/>
                <a:cs typeface="Times New Roman"/>
              </a:rPr>
              <a:t>Nhiều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loại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HTTT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mới </a:t>
            </a:r>
            <a:r>
              <a:rPr sz="1800" dirty="0">
                <a:latin typeface="Times New Roman"/>
                <a:cs typeface="Times New Roman"/>
              </a:rPr>
              <a:t>ra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đời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trong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đó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có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các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HTTT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hỗ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trợ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lãnh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đạo,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hệ chuyên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gia,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HTTT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quản lý chiến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lược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8050" y="4378197"/>
            <a:ext cx="2033905" cy="357505"/>
            <a:chOff x="908050" y="4378197"/>
            <a:chExt cx="2033905" cy="357505"/>
          </a:xfrm>
        </p:grpSpPr>
        <p:sp>
          <p:nvSpPr>
            <p:cNvPr id="16" name="object 16"/>
            <p:cNvSpPr/>
            <p:nvPr/>
          </p:nvSpPr>
          <p:spPr>
            <a:xfrm>
              <a:off x="914400" y="4384547"/>
              <a:ext cx="2021205" cy="344805"/>
            </a:xfrm>
            <a:custGeom>
              <a:avLst/>
              <a:gdLst/>
              <a:ahLst/>
              <a:cxnLst/>
              <a:rect l="l" t="t" r="r" b="b"/>
              <a:pathLst>
                <a:path w="2021205" h="344804">
                  <a:moveTo>
                    <a:pt x="1963420" y="0"/>
                  </a:moveTo>
                  <a:lnTo>
                    <a:pt x="57416" y="0"/>
                  </a:lnTo>
                  <a:lnTo>
                    <a:pt x="35066" y="4504"/>
                  </a:lnTo>
                  <a:lnTo>
                    <a:pt x="16816" y="16795"/>
                  </a:lnTo>
                  <a:lnTo>
                    <a:pt x="4511" y="35040"/>
                  </a:lnTo>
                  <a:lnTo>
                    <a:pt x="0" y="57403"/>
                  </a:lnTo>
                  <a:lnTo>
                    <a:pt x="0" y="344424"/>
                  </a:lnTo>
                  <a:lnTo>
                    <a:pt x="2020824" y="344424"/>
                  </a:lnTo>
                  <a:lnTo>
                    <a:pt x="2020824" y="57403"/>
                  </a:lnTo>
                  <a:lnTo>
                    <a:pt x="2016319" y="35040"/>
                  </a:lnTo>
                  <a:lnTo>
                    <a:pt x="2004028" y="16795"/>
                  </a:lnTo>
                  <a:lnTo>
                    <a:pt x="1985783" y="4504"/>
                  </a:lnTo>
                  <a:lnTo>
                    <a:pt x="196342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400" y="4384547"/>
              <a:ext cx="2021205" cy="344805"/>
            </a:xfrm>
            <a:custGeom>
              <a:avLst/>
              <a:gdLst/>
              <a:ahLst/>
              <a:cxnLst/>
              <a:rect l="l" t="t" r="r" b="b"/>
              <a:pathLst>
                <a:path w="2021205" h="344804">
                  <a:moveTo>
                    <a:pt x="57416" y="0"/>
                  </a:moveTo>
                  <a:lnTo>
                    <a:pt x="1963420" y="0"/>
                  </a:lnTo>
                  <a:lnTo>
                    <a:pt x="1985783" y="4504"/>
                  </a:lnTo>
                  <a:lnTo>
                    <a:pt x="2004028" y="16795"/>
                  </a:lnTo>
                  <a:lnTo>
                    <a:pt x="2016319" y="35040"/>
                  </a:lnTo>
                  <a:lnTo>
                    <a:pt x="2020824" y="57403"/>
                  </a:lnTo>
                  <a:lnTo>
                    <a:pt x="2020824" y="344424"/>
                  </a:lnTo>
                  <a:lnTo>
                    <a:pt x="0" y="344424"/>
                  </a:lnTo>
                  <a:lnTo>
                    <a:pt x="0" y="57403"/>
                  </a:lnTo>
                  <a:lnTo>
                    <a:pt x="4511" y="35040"/>
                  </a:lnTo>
                  <a:lnTo>
                    <a:pt x="16816" y="16795"/>
                  </a:lnTo>
                  <a:lnTo>
                    <a:pt x="35066" y="4504"/>
                  </a:lnTo>
                  <a:lnTo>
                    <a:pt x="57416" y="0"/>
                  </a:lnTo>
                  <a:close/>
                </a:path>
              </a:pathLst>
            </a:custGeom>
            <a:ln w="1219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36726" y="4394454"/>
            <a:ext cx="1777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Những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năm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80-90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6142" y="4711445"/>
            <a:ext cx="644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•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cấp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các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thông tin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tư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vấn,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hỗ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trợ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lãnh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dạo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cấp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quyết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định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08303" y="5433059"/>
            <a:ext cx="2033270" cy="356870"/>
            <a:chOff x="908303" y="5433059"/>
            <a:chExt cx="2033270" cy="356870"/>
          </a:xfrm>
        </p:grpSpPr>
        <p:sp>
          <p:nvSpPr>
            <p:cNvPr id="21" name="object 21"/>
            <p:cNvSpPr/>
            <p:nvPr/>
          </p:nvSpPr>
          <p:spPr>
            <a:xfrm>
              <a:off x="914399" y="5439155"/>
              <a:ext cx="2021205" cy="344805"/>
            </a:xfrm>
            <a:custGeom>
              <a:avLst/>
              <a:gdLst/>
              <a:ahLst/>
              <a:cxnLst/>
              <a:rect l="l" t="t" r="r" b="b"/>
              <a:pathLst>
                <a:path w="2021205" h="344804">
                  <a:moveTo>
                    <a:pt x="1963420" y="0"/>
                  </a:moveTo>
                  <a:lnTo>
                    <a:pt x="57416" y="0"/>
                  </a:lnTo>
                  <a:lnTo>
                    <a:pt x="35066" y="4504"/>
                  </a:lnTo>
                  <a:lnTo>
                    <a:pt x="16816" y="16795"/>
                  </a:lnTo>
                  <a:lnTo>
                    <a:pt x="4511" y="35040"/>
                  </a:lnTo>
                  <a:lnTo>
                    <a:pt x="0" y="57404"/>
                  </a:lnTo>
                  <a:lnTo>
                    <a:pt x="0" y="344424"/>
                  </a:lnTo>
                  <a:lnTo>
                    <a:pt x="2020824" y="344424"/>
                  </a:lnTo>
                  <a:lnTo>
                    <a:pt x="2020824" y="57404"/>
                  </a:lnTo>
                  <a:lnTo>
                    <a:pt x="2016319" y="35040"/>
                  </a:lnTo>
                  <a:lnTo>
                    <a:pt x="2004028" y="16795"/>
                  </a:lnTo>
                  <a:lnTo>
                    <a:pt x="1985783" y="4504"/>
                  </a:lnTo>
                  <a:lnTo>
                    <a:pt x="196342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399" y="5439155"/>
              <a:ext cx="2021205" cy="344805"/>
            </a:xfrm>
            <a:custGeom>
              <a:avLst/>
              <a:gdLst/>
              <a:ahLst/>
              <a:cxnLst/>
              <a:rect l="l" t="t" r="r" b="b"/>
              <a:pathLst>
                <a:path w="2021205" h="344804">
                  <a:moveTo>
                    <a:pt x="57416" y="0"/>
                  </a:moveTo>
                  <a:lnTo>
                    <a:pt x="1963420" y="0"/>
                  </a:lnTo>
                  <a:lnTo>
                    <a:pt x="1985783" y="4504"/>
                  </a:lnTo>
                  <a:lnTo>
                    <a:pt x="2004028" y="16795"/>
                  </a:lnTo>
                  <a:lnTo>
                    <a:pt x="2016319" y="35040"/>
                  </a:lnTo>
                  <a:lnTo>
                    <a:pt x="2020824" y="57404"/>
                  </a:lnTo>
                  <a:lnTo>
                    <a:pt x="2020824" y="344424"/>
                  </a:lnTo>
                  <a:lnTo>
                    <a:pt x="0" y="344424"/>
                  </a:lnTo>
                  <a:lnTo>
                    <a:pt x="0" y="57404"/>
                  </a:lnTo>
                  <a:lnTo>
                    <a:pt x="4511" y="35040"/>
                  </a:lnTo>
                  <a:lnTo>
                    <a:pt x="16816" y="16795"/>
                  </a:lnTo>
                  <a:lnTo>
                    <a:pt x="35066" y="4504"/>
                  </a:lnTo>
                  <a:lnTo>
                    <a:pt x="57416" y="0"/>
                  </a:lnTo>
                  <a:close/>
                </a:path>
              </a:pathLst>
            </a:custGeom>
            <a:ln w="1219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36142" y="5430113"/>
            <a:ext cx="6166485" cy="6356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340"/>
              </a:spcBef>
            </a:pPr>
            <a:r>
              <a:rPr sz="2700" b="1" spc="-7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Những năm </a:t>
            </a:r>
            <a:r>
              <a:rPr sz="2700" b="1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90-nay</a:t>
            </a:r>
            <a:r>
              <a:rPr sz="2700" b="1" spc="555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Các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HTTT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tích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hợp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Times New Roman"/>
                <a:cs typeface="Times New Roman"/>
              </a:rPr>
              <a:t>•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Tạo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cơ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hội</a:t>
            </a:r>
            <a:r>
              <a:rPr sz="1800" spc="-5" dirty="0">
                <a:latin typeface="Times New Roman"/>
                <a:cs typeface="Times New Roman"/>
              </a:rPr>
              <a:t> mới</a:t>
            </a:r>
            <a:r>
              <a:rPr sz="1800" dirty="0">
                <a:latin typeface="Times New Roman"/>
                <a:cs typeface="Times New Roman"/>
              </a:rPr>
              <a:t> cho việc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phối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hợp,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đổi </a:t>
            </a:r>
            <a:r>
              <a:rPr sz="1800" spc="-5" dirty="0">
                <a:latin typeface="Times New Roman"/>
                <a:cs typeface="Times New Roman"/>
              </a:rPr>
              <a:t>mới </a:t>
            </a:r>
            <a:r>
              <a:rPr sz="1800" dirty="0">
                <a:latin typeface="Times New Roman"/>
                <a:cs typeface="Times New Roman"/>
              </a:rPr>
              <a:t>hoạt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dộng kinh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doanh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" y="61722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478282"/>
            <a:ext cx="657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Các</a:t>
            </a:r>
            <a:r>
              <a:rPr sz="3600" spc="-20" dirty="0"/>
              <a:t> </a:t>
            </a:r>
            <a:r>
              <a:rPr sz="3600" spc="-5" dirty="0"/>
              <a:t>tiêu</a:t>
            </a:r>
            <a:r>
              <a:rPr sz="3600" spc="-20" dirty="0"/>
              <a:t> </a:t>
            </a:r>
            <a:r>
              <a:rPr sz="3600" spc="-5" dirty="0"/>
              <a:t>chuẩn</a:t>
            </a:r>
            <a:r>
              <a:rPr sz="3600" spc="5" dirty="0"/>
              <a:t> </a:t>
            </a:r>
            <a:r>
              <a:rPr sz="3600" dirty="0"/>
              <a:t>đánh</a:t>
            </a:r>
            <a:r>
              <a:rPr sz="3600" spc="-10" dirty="0"/>
              <a:t> </a:t>
            </a:r>
            <a:r>
              <a:rPr sz="3600" spc="-5" dirty="0"/>
              <a:t>giá</a:t>
            </a:r>
            <a:r>
              <a:rPr sz="3600" spc="-15" dirty="0"/>
              <a:t> </a:t>
            </a:r>
            <a:r>
              <a:rPr sz="3600" spc="-5" dirty="0"/>
              <a:t>HTTT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46304" y="5023103"/>
            <a:ext cx="7937500" cy="1644650"/>
            <a:chOff x="146304" y="5023103"/>
            <a:chExt cx="7937500" cy="1644650"/>
          </a:xfrm>
        </p:grpSpPr>
        <p:sp>
          <p:nvSpPr>
            <p:cNvPr id="5" name="object 5"/>
            <p:cNvSpPr/>
            <p:nvPr/>
          </p:nvSpPr>
          <p:spPr>
            <a:xfrm>
              <a:off x="146304" y="5029199"/>
              <a:ext cx="7931150" cy="1638300"/>
            </a:xfrm>
            <a:custGeom>
              <a:avLst/>
              <a:gdLst/>
              <a:ahLst/>
              <a:cxnLst/>
              <a:rect l="l" t="t" r="r" b="b"/>
              <a:pathLst>
                <a:path w="7931150" h="1638300">
                  <a:moveTo>
                    <a:pt x="457200" y="1409700"/>
                  </a:moveTo>
                  <a:lnTo>
                    <a:pt x="452551" y="1363637"/>
                  </a:lnTo>
                  <a:lnTo>
                    <a:pt x="439229" y="1320723"/>
                  </a:lnTo>
                  <a:lnTo>
                    <a:pt x="418147" y="1281899"/>
                  </a:lnTo>
                  <a:lnTo>
                    <a:pt x="390232" y="1248067"/>
                  </a:lnTo>
                  <a:lnTo>
                    <a:pt x="356400" y="1220152"/>
                  </a:lnTo>
                  <a:lnTo>
                    <a:pt x="317576" y="1199070"/>
                  </a:lnTo>
                  <a:lnTo>
                    <a:pt x="274662" y="1185748"/>
                  </a:lnTo>
                  <a:lnTo>
                    <a:pt x="228600" y="1181100"/>
                  </a:lnTo>
                  <a:lnTo>
                    <a:pt x="182524" y="1185748"/>
                  </a:lnTo>
                  <a:lnTo>
                    <a:pt x="139611" y="1199070"/>
                  </a:lnTo>
                  <a:lnTo>
                    <a:pt x="100787" y="1220152"/>
                  </a:lnTo>
                  <a:lnTo>
                    <a:pt x="66954" y="1248067"/>
                  </a:lnTo>
                  <a:lnTo>
                    <a:pt x="39039" y="1281899"/>
                  </a:lnTo>
                  <a:lnTo>
                    <a:pt x="17957" y="1320723"/>
                  </a:lnTo>
                  <a:lnTo>
                    <a:pt x="4635" y="1363637"/>
                  </a:lnTo>
                  <a:lnTo>
                    <a:pt x="0" y="1409700"/>
                  </a:lnTo>
                  <a:lnTo>
                    <a:pt x="4635" y="1455775"/>
                  </a:lnTo>
                  <a:lnTo>
                    <a:pt x="17957" y="1498688"/>
                  </a:lnTo>
                  <a:lnTo>
                    <a:pt x="39039" y="1537512"/>
                  </a:lnTo>
                  <a:lnTo>
                    <a:pt x="66954" y="1571345"/>
                  </a:lnTo>
                  <a:lnTo>
                    <a:pt x="100787" y="1599260"/>
                  </a:lnTo>
                  <a:lnTo>
                    <a:pt x="139611" y="1620342"/>
                  </a:lnTo>
                  <a:lnTo>
                    <a:pt x="182524" y="1633664"/>
                  </a:lnTo>
                  <a:lnTo>
                    <a:pt x="228600" y="1638300"/>
                  </a:lnTo>
                  <a:lnTo>
                    <a:pt x="274662" y="1633664"/>
                  </a:lnTo>
                  <a:lnTo>
                    <a:pt x="317576" y="1620342"/>
                  </a:lnTo>
                  <a:lnTo>
                    <a:pt x="356400" y="1599260"/>
                  </a:lnTo>
                  <a:lnTo>
                    <a:pt x="390232" y="1571345"/>
                  </a:lnTo>
                  <a:lnTo>
                    <a:pt x="418147" y="1537512"/>
                  </a:lnTo>
                  <a:lnTo>
                    <a:pt x="439229" y="1498688"/>
                  </a:lnTo>
                  <a:lnTo>
                    <a:pt x="452551" y="1455775"/>
                  </a:lnTo>
                  <a:lnTo>
                    <a:pt x="457200" y="1409700"/>
                  </a:lnTo>
                  <a:close/>
                </a:path>
                <a:path w="7931150" h="1638300">
                  <a:moveTo>
                    <a:pt x="7930896" y="0"/>
                  </a:moveTo>
                  <a:lnTo>
                    <a:pt x="7883271" y="0"/>
                  </a:lnTo>
                  <a:lnTo>
                    <a:pt x="7883271" y="157099"/>
                  </a:lnTo>
                  <a:lnTo>
                    <a:pt x="7847584" y="157099"/>
                  </a:lnTo>
                  <a:lnTo>
                    <a:pt x="7847584" y="264287"/>
                  </a:lnTo>
                  <a:lnTo>
                    <a:pt x="7839151" y="306006"/>
                  </a:lnTo>
                  <a:lnTo>
                    <a:pt x="7816177" y="340080"/>
                  </a:lnTo>
                  <a:lnTo>
                    <a:pt x="7782103" y="363054"/>
                  </a:lnTo>
                  <a:lnTo>
                    <a:pt x="7740396" y="371475"/>
                  </a:lnTo>
                  <a:lnTo>
                    <a:pt x="7704709" y="371475"/>
                  </a:lnTo>
                  <a:lnTo>
                    <a:pt x="7662989" y="363054"/>
                  </a:lnTo>
                  <a:lnTo>
                    <a:pt x="7628915" y="340080"/>
                  </a:lnTo>
                  <a:lnTo>
                    <a:pt x="7605941" y="306006"/>
                  </a:lnTo>
                  <a:lnTo>
                    <a:pt x="7597521" y="264287"/>
                  </a:lnTo>
                  <a:lnTo>
                    <a:pt x="7597521" y="157099"/>
                  </a:lnTo>
                  <a:lnTo>
                    <a:pt x="7668895" y="157099"/>
                  </a:lnTo>
                  <a:lnTo>
                    <a:pt x="7668895" y="264287"/>
                  </a:lnTo>
                  <a:lnTo>
                    <a:pt x="7671714" y="278244"/>
                  </a:lnTo>
                  <a:lnTo>
                    <a:pt x="7679372" y="289560"/>
                  </a:lnTo>
                  <a:lnTo>
                    <a:pt x="7690752" y="297192"/>
                  </a:lnTo>
                  <a:lnTo>
                    <a:pt x="7704709" y="299974"/>
                  </a:lnTo>
                  <a:lnTo>
                    <a:pt x="7740396" y="300101"/>
                  </a:lnTo>
                  <a:lnTo>
                    <a:pt x="7754264" y="297294"/>
                  </a:lnTo>
                  <a:lnTo>
                    <a:pt x="7765618" y="289623"/>
                  </a:lnTo>
                  <a:lnTo>
                    <a:pt x="7773276" y="278231"/>
                  </a:lnTo>
                  <a:lnTo>
                    <a:pt x="7776083" y="264287"/>
                  </a:lnTo>
                  <a:lnTo>
                    <a:pt x="7776083" y="157099"/>
                  </a:lnTo>
                  <a:lnTo>
                    <a:pt x="7740396" y="157099"/>
                  </a:lnTo>
                  <a:lnTo>
                    <a:pt x="7811770" y="85725"/>
                  </a:lnTo>
                  <a:lnTo>
                    <a:pt x="7883271" y="157099"/>
                  </a:lnTo>
                  <a:lnTo>
                    <a:pt x="7883271" y="0"/>
                  </a:lnTo>
                  <a:lnTo>
                    <a:pt x="7549896" y="0"/>
                  </a:lnTo>
                  <a:lnTo>
                    <a:pt x="7549896" y="457200"/>
                  </a:lnTo>
                  <a:lnTo>
                    <a:pt x="7930896" y="457200"/>
                  </a:lnTo>
                  <a:lnTo>
                    <a:pt x="7930896" y="371475"/>
                  </a:lnTo>
                  <a:lnTo>
                    <a:pt x="7930896" y="85725"/>
                  </a:lnTo>
                  <a:lnTo>
                    <a:pt x="793089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3824" y="51149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14249" y="0"/>
                  </a:moveTo>
                  <a:lnTo>
                    <a:pt x="142875" y="71374"/>
                  </a:lnTo>
                  <a:lnTo>
                    <a:pt x="178561" y="71374"/>
                  </a:lnTo>
                  <a:lnTo>
                    <a:pt x="178561" y="178562"/>
                  </a:lnTo>
                  <a:lnTo>
                    <a:pt x="175754" y="192516"/>
                  </a:lnTo>
                  <a:lnTo>
                    <a:pt x="168100" y="203898"/>
                  </a:lnTo>
                  <a:lnTo>
                    <a:pt x="156755" y="211566"/>
                  </a:lnTo>
                  <a:lnTo>
                    <a:pt x="142875" y="214375"/>
                  </a:lnTo>
                  <a:lnTo>
                    <a:pt x="107188" y="214249"/>
                  </a:lnTo>
                  <a:lnTo>
                    <a:pt x="93233" y="211458"/>
                  </a:lnTo>
                  <a:lnTo>
                    <a:pt x="81851" y="203834"/>
                  </a:lnTo>
                  <a:lnTo>
                    <a:pt x="74183" y="192496"/>
                  </a:lnTo>
                  <a:lnTo>
                    <a:pt x="71374" y="178562"/>
                  </a:lnTo>
                  <a:lnTo>
                    <a:pt x="71374" y="71374"/>
                  </a:lnTo>
                  <a:lnTo>
                    <a:pt x="0" y="71374"/>
                  </a:lnTo>
                  <a:lnTo>
                    <a:pt x="0" y="178562"/>
                  </a:lnTo>
                  <a:lnTo>
                    <a:pt x="8425" y="220277"/>
                  </a:lnTo>
                  <a:lnTo>
                    <a:pt x="31400" y="254349"/>
                  </a:lnTo>
                  <a:lnTo>
                    <a:pt x="65472" y="277324"/>
                  </a:lnTo>
                  <a:lnTo>
                    <a:pt x="107188" y="285750"/>
                  </a:lnTo>
                  <a:lnTo>
                    <a:pt x="142875" y="285750"/>
                  </a:lnTo>
                  <a:lnTo>
                    <a:pt x="184590" y="277324"/>
                  </a:lnTo>
                  <a:lnTo>
                    <a:pt x="218662" y="254349"/>
                  </a:lnTo>
                  <a:lnTo>
                    <a:pt x="241637" y="220277"/>
                  </a:lnTo>
                  <a:lnTo>
                    <a:pt x="250063" y="178562"/>
                  </a:lnTo>
                  <a:lnTo>
                    <a:pt x="250063" y="71374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7E2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96199" y="5029199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33375" y="157099"/>
                  </a:moveTo>
                  <a:lnTo>
                    <a:pt x="297688" y="157099"/>
                  </a:lnTo>
                  <a:lnTo>
                    <a:pt x="297688" y="264287"/>
                  </a:lnTo>
                  <a:lnTo>
                    <a:pt x="289262" y="306002"/>
                  </a:lnTo>
                  <a:lnTo>
                    <a:pt x="266287" y="340074"/>
                  </a:lnTo>
                  <a:lnTo>
                    <a:pt x="232215" y="363049"/>
                  </a:lnTo>
                  <a:lnTo>
                    <a:pt x="190500" y="371475"/>
                  </a:lnTo>
                  <a:lnTo>
                    <a:pt x="154813" y="371475"/>
                  </a:lnTo>
                  <a:lnTo>
                    <a:pt x="113097" y="363049"/>
                  </a:lnTo>
                  <a:lnTo>
                    <a:pt x="79025" y="340074"/>
                  </a:lnTo>
                  <a:lnTo>
                    <a:pt x="56050" y="306002"/>
                  </a:lnTo>
                  <a:lnTo>
                    <a:pt x="47625" y="264287"/>
                  </a:lnTo>
                  <a:lnTo>
                    <a:pt x="47625" y="157099"/>
                  </a:lnTo>
                  <a:lnTo>
                    <a:pt x="118999" y="157099"/>
                  </a:lnTo>
                  <a:lnTo>
                    <a:pt x="118999" y="264287"/>
                  </a:lnTo>
                  <a:lnTo>
                    <a:pt x="121808" y="278241"/>
                  </a:lnTo>
                  <a:lnTo>
                    <a:pt x="129476" y="289623"/>
                  </a:lnTo>
                  <a:lnTo>
                    <a:pt x="140858" y="297291"/>
                  </a:lnTo>
                  <a:lnTo>
                    <a:pt x="154813" y="300100"/>
                  </a:lnTo>
                  <a:lnTo>
                    <a:pt x="190500" y="299974"/>
                  </a:lnTo>
                  <a:lnTo>
                    <a:pt x="204380" y="297183"/>
                  </a:lnTo>
                  <a:lnTo>
                    <a:pt x="215725" y="289559"/>
                  </a:lnTo>
                  <a:lnTo>
                    <a:pt x="223379" y="278221"/>
                  </a:lnTo>
                  <a:lnTo>
                    <a:pt x="226186" y="264287"/>
                  </a:lnTo>
                  <a:lnTo>
                    <a:pt x="226186" y="157099"/>
                  </a:lnTo>
                  <a:lnTo>
                    <a:pt x="190500" y="157099"/>
                  </a:lnTo>
                  <a:lnTo>
                    <a:pt x="261874" y="85725"/>
                  </a:lnTo>
                  <a:lnTo>
                    <a:pt x="333375" y="157099"/>
                  </a:lnTo>
                  <a:close/>
                </a:path>
                <a:path w="381000" h="457200">
                  <a:moveTo>
                    <a:pt x="0" y="457200"/>
                  </a:moveTo>
                  <a:lnTo>
                    <a:pt x="381000" y="4572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3444" y="1163997"/>
            <a:ext cx="4031615" cy="28619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Tính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đầy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đủ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về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chức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năng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Tính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thân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thiện,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dễ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dàng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1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Tính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toàn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và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bền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vững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54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32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Tính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thích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nghi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và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mềm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dẻo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20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5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Tính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dễ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bảo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trì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60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r>
              <a:rPr sz="2200" spc="-20" dirty="0">
                <a:solidFill>
                  <a:srgbClr val="D24717"/>
                </a:solidFill>
                <a:latin typeface="Segoe UI Symbol"/>
                <a:cs typeface="Segoe UI Symbo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Khả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năng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hoạt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động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2706</Words>
  <Application>Microsoft Office PowerPoint</Application>
  <PresentationFormat>On-screen Show (4:3)</PresentationFormat>
  <Paragraphs>353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Segoe UI Symbol</vt:lpstr>
      <vt:lpstr>Symbol</vt:lpstr>
      <vt:lpstr>Tahoma</vt:lpstr>
      <vt:lpstr>Times New Roman</vt:lpstr>
      <vt:lpstr>Wingdings</vt:lpstr>
      <vt:lpstr>Office Theme</vt:lpstr>
      <vt:lpstr>PowerPoint Presentation</vt:lpstr>
      <vt:lpstr>Nội dung</vt:lpstr>
      <vt:lpstr>HTTT DỰA TRÊN MÁY TÍNH</vt:lpstr>
      <vt:lpstr>Hệ thống thông tin</vt:lpstr>
      <vt:lpstr>HTTT (tiếp)</vt:lpstr>
      <vt:lpstr>HTTT dựa trên máy tính</vt:lpstr>
      <vt:lpstr>HTTT dựa trên máy tính (tiếp)</vt:lpstr>
      <vt:lpstr>Lịch sử phát triển HTTT</vt:lpstr>
      <vt:lpstr>Các tiêu chuẩn đánh giá HTTT</vt:lpstr>
      <vt:lpstr>CÁC MÔ HÌNH BIỂU DIỄN HTTT</vt:lpstr>
      <vt:lpstr>Ba mô hình biểu diễn HTTT</vt:lpstr>
      <vt:lpstr>HTTT theo ba mô hình</vt:lpstr>
      <vt:lpstr>PHÂN LOẠI HTTT DỰA TRÊN  MÁY TÍNH</vt:lpstr>
      <vt:lpstr>Phân loại HTTT theo phạm vi hoạt  động</vt:lpstr>
      <vt:lpstr>Phân loại HTTT theo phạm vi hoạt động (tiếp)</vt:lpstr>
      <vt:lpstr>Phân loại HTTT theo lĩnh vực hoạt động</vt:lpstr>
      <vt:lpstr>Phân loại TT theo lĩnh vực hoạt động  (tiếp)</vt:lpstr>
      <vt:lpstr>Phân loại HTTT theo mục đích và đối  tượng phục vụ</vt:lpstr>
      <vt:lpstr>Phân loại HTTT theo mục đích và đối  tượng phục vụ (tiếp)</vt:lpstr>
      <vt:lpstr>Phân loại HTTT theo lĩnh vực chức  năng</vt:lpstr>
      <vt:lpstr>VAI TRÒ CỦA HTTT TRONG TỔ  CHỨC</vt:lpstr>
      <vt:lpstr>Vai trò gia tăng giá trị của HTTT</vt:lpstr>
      <vt:lpstr>Các HTTT gia tăng giá trị cho các quá  trình nghiệp vụ</vt:lpstr>
      <vt:lpstr>Vai trò chiến lược của HTTT trong môi  trường cạnh tranh</vt:lpstr>
      <vt:lpstr>HIỆU QUẢ KINH TẾ CỦA HTTTQL</vt:lpstr>
      <vt:lpstr>Lợi ích kinh tế của HTTT</vt:lpstr>
      <vt:lpstr>Lợi ích kinh tế của HTTT (tiếp)</vt:lpstr>
      <vt:lpstr>Chi phí cố định</vt:lpstr>
      <vt:lpstr>Chi phí cố định</vt:lpstr>
      <vt:lpstr>Chi phí biến động</vt:lpstr>
      <vt:lpstr>Đánh giá hiệu quả kinh tế của  HTTT</vt:lpstr>
      <vt:lpstr>Các phương pháp đánh giá hiệu quả  của HTTT</vt:lpstr>
      <vt:lpstr>Phương pháp phân tích điểm cân bằng  chi phí</vt:lpstr>
      <vt:lpstr>Phương pháp phân tích tiền dư</vt:lpstr>
      <vt:lpstr>Phương pháp kinh nghiệm</vt:lpstr>
      <vt:lpstr>Phương pháp so sánh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</dc:title>
  <dc:creator>epc</dc:creator>
  <cp:lastModifiedBy>Administrator</cp:lastModifiedBy>
  <cp:revision>1</cp:revision>
  <dcterms:created xsi:type="dcterms:W3CDTF">2022-04-25T11:19:33Z</dcterms:created>
  <dcterms:modified xsi:type="dcterms:W3CDTF">2022-04-25T12:00:16Z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2015-06-12T00:00:00Z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2022-04-25T00:00:00Z</vt:filetime>
  </property>
</Properties>
</file>