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3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8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129A5-92D1-4EC3-9DD9-7FDE76D1C1C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1D18-3751-48A9-BC87-4AA8CDCD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1582419"/>
            <a:ext cx="298196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34" y="0"/>
            <a:ext cx="9100566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5988" cy="6857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66369" y="6324980"/>
            <a:ext cx="8249284" cy="0"/>
          </a:xfrm>
          <a:custGeom>
            <a:avLst/>
            <a:gdLst/>
            <a:ahLst/>
            <a:cxnLst/>
            <a:rect l="l" t="t" r="r" b="b"/>
            <a:pathLst>
              <a:path w="8249284">
                <a:moveTo>
                  <a:pt x="0" y="0"/>
                </a:moveTo>
                <a:lnTo>
                  <a:pt x="8249031" y="0"/>
                </a:lnTo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65" y="-45465"/>
            <a:ext cx="8332469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9101" y="2512314"/>
            <a:ext cx="6506845" cy="318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9809" y="6463538"/>
            <a:ext cx="24809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0739" y="6463538"/>
            <a:ext cx="9017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4719" y="6463538"/>
            <a:ext cx="243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2"/>
              <a:ext cx="3721608" cy="68564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9794" y="2144156"/>
            <a:ext cx="5273675" cy="14833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295"/>
              </a:spcBef>
            </a:pPr>
            <a:r>
              <a:rPr sz="4400" spc="5" dirty="0">
                <a:solidFill>
                  <a:srgbClr val="974707"/>
                </a:solidFill>
              </a:rPr>
              <a:t>P</a:t>
            </a:r>
            <a:r>
              <a:rPr sz="3500" spc="5" dirty="0">
                <a:solidFill>
                  <a:srgbClr val="974707"/>
                </a:solidFill>
              </a:rPr>
              <a:t>HẦN</a:t>
            </a:r>
            <a:r>
              <a:rPr sz="3500" spc="190" dirty="0">
                <a:solidFill>
                  <a:srgbClr val="974707"/>
                </a:solidFill>
              </a:rPr>
              <a:t> </a:t>
            </a:r>
            <a:r>
              <a:rPr sz="4400" spc="-5" dirty="0">
                <a:solidFill>
                  <a:srgbClr val="974707"/>
                </a:solidFill>
              </a:rPr>
              <a:t>D: </a:t>
            </a:r>
            <a:r>
              <a:rPr sz="4400" spc="-10" dirty="0">
                <a:solidFill>
                  <a:srgbClr val="974707"/>
                </a:solidFill>
              </a:rPr>
              <a:t>C</a:t>
            </a:r>
            <a:r>
              <a:rPr sz="3500" spc="-10" dirty="0">
                <a:solidFill>
                  <a:srgbClr val="974707"/>
                </a:solidFill>
              </a:rPr>
              <a:t>ÁC</a:t>
            </a:r>
            <a:r>
              <a:rPr sz="3500" spc="195" dirty="0">
                <a:solidFill>
                  <a:srgbClr val="974707"/>
                </a:solidFill>
              </a:rPr>
              <a:t> </a:t>
            </a:r>
            <a:r>
              <a:rPr sz="4400" spc="20" dirty="0">
                <a:solidFill>
                  <a:srgbClr val="974707"/>
                </a:solidFill>
              </a:rPr>
              <a:t>HTTT</a:t>
            </a:r>
            <a:r>
              <a:rPr sz="4400" spc="-10" dirty="0">
                <a:solidFill>
                  <a:srgbClr val="974707"/>
                </a:solidFill>
              </a:rPr>
              <a:t> </a:t>
            </a:r>
            <a:r>
              <a:rPr sz="3500" spc="15" dirty="0">
                <a:solidFill>
                  <a:srgbClr val="974707"/>
                </a:solidFill>
              </a:rPr>
              <a:t>ỨNG </a:t>
            </a:r>
            <a:r>
              <a:rPr sz="3500" spc="20" dirty="0">
                <a:solidFill>
                  <a:srgbClr val="974707"/>
                </a:solidFill>
              </a:rPr>
              <a:t> </a:t>
            </a:r>
            <a:r>
              <a:rPr sz="3500" spc="10" dirty="0">
                <a:solidFill>
                  <a:srgbClr val="974707"/>
                </a:solidFill>
              </a:rPr>
              <a:t>DỤNG</a:t>
            </a:r>
            <a:r>
              <a:rPr sz="3500" spc="175" dirty="0">
                <a:solidFill>
                  <a:srgbClr val="974707"/>
                </a:solidFill>
              </a:rPr>
              <a:t> </a:t>
            </a:r>
            <a:r>
              <a:rPr sz="3500" dirty="0">
                <a:solidFill>
                  <a:srgbClr val="974707"/>
                </a:solidFill>
              </a:rPr>
              <a:t>TRONG</a:t>
            </a:r>
            <a:r>
              <a:rPr sz="3500" spc="180" dirty="0">
                <a:solidFill>
                  <a:srgbClr val="974707"/>
                </a:solidFill>
              </a:rPr>
              <a:t> </a:t>
            </a:r>
            <a:r>
              <a:rPr sz="3500" spc="10" dirty="0">
                <a:solidFill>
                  <a:srgbClr val="974707"/>
                </a:solidFill>
              </a:rPr>
              <a:t>KINH</a:t>
            </a:r>
            <a:r>
              <a:rPr sz="3500" spc="165" dirty="0">
                <a:solidFill>
                  <a:srgbClr val="974707"/>
                </a:solidFill>
              </a:rPr>
              <a:t> </a:t>
            </a:r>
            <a:r>
              <a:rPr sz="3500" dirty="0">
                <a:solidFill>
                  <a:srgbClr val="974707"/>
                </a:solidFill>
              </a:rPr>
              <a:t>DOANH</a:t>
            </a:r>
            <a:endParaRPr sz="35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749046"/>
            <a:ext cx="4772025" cy="12192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24130">
              <a:lnSpc>
                <a:spcPct val="117400"/>
              </a:lnSpc>
              <a:spcBef>
                <a:spcPts val="245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3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11:</a:t>
            </a:r>
            <a:r>
              <a:rPr sz="3600" spc="-20" dirty="0">
                <a:solidFill>
                  <a:srgbClr val="00AF50"/>
                </a:solidFill>
              </a:rPr>
              <a:t>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10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QUẢN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spc="-245" dirty="0">
                <a:solidFill>
                  <a:srgbClr val="00AF50"/>
                </a:solidFill>
              </a:rPr>
              <a:t>LÝ </a:t>
            </a:r>
            <a:r>
              <a:rPr sz="2850" spc="-630" dirty="0">
                <a:solidFill>
                  <a:srgbClr val="00AF50"/>
                </a:solidFill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MARKETING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481445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4400" spc="-5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44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Khái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quát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Marketing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ts val="3845"/>
                        </a:lnSpc>
                      </a:pPr>
                      <a:r>
                        <a:rPr sz="6600" spc="-7" baseline="-21464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607" baseline="-214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2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theo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R="398145" algn="ctr">
                        <a:lnSpc>
                          <a:spcPts val="268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lý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088514" algn="l"/>
                        </a:tabLst>
                      </a:pPr>
                      <a:r>
                        <a:rPr sz="6600" spc="-7" baseline="6313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Marketing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7376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/>
              <a:t>HTTT</a:t>
            </a:r>
            <a:r>
              <a:rPr sz="4400" spc="-65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19720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• Hỗ trợ các hoạt </a:t>
            </a:r>
            <a:r>
              <a:rPr sz="3200" spc="-10" dirty="0">
                <a:latin typeface="Arial"/>
                <a:cs typeface="Arial"/>
              </a:rPr>
              <a:t>động </a:t>
            </a:r>
            <a:r>
              <a:rPr sz="3200" spc="-5" dirty="0">
                <a:latin typeface="Arial"/>
                <a:cs typeface="Arial"/>
              </a:rPr>
              <a:t>quản lý ở các </a:t>
            </a:r>
            <a:r>
              <a:rPr sz="3200" spc="-10" dirty="0">
                <a:latin typeface="Arial"/>
                <a:cs typeface="Arial"/>
              </a:rPr>
              <a:t>lĩnh </a:t>
            </a:r>
            <a:r>
              <a:rPr sz="3200" spc="-5" dirty="0">
                <a:latin typeface="Arial"/>
                <a:cs typeface="Arial"/>
              </a:rPr>
              <a:t> vực </a:t>
            </a:r>
            <a:r>
              <a:rPr sz="3200" spc="-10" dirty="0">
                <a:latin typeface="Arial"/>
                <a:cs typeface="Arial"/>
              </a:rPr>
              <a:t>phát </a:t>
            </a:r>
            <a:r>
              <a:rPr sz="3200" spc="-5" dirty="0">
                <a:latin typeface="Arial"/>
                <a:cs typeface="Arial"/>
              </a:rPr>
              <a:t>triển sản </a:t>
            </a:r>
            <a:r>
              <a:rPr sz="3200" spc="-10" dirty="0">
                <a:latin typeface="Arial"/>
                <a:cs typeface="Arial"/>
              </a:rPr>
              <a:t>phẩm, </a:t>
            </a:r>
            <a:r>
              <a:rPr sz="3200" spc="-5" dirty="0">
                <a:latin typeface="Arial"/>
                <a:cs typeface="Arial"/>
              </a:rPr>
              <a:t>phân </a:t>
            </a:r>
            <a:r>
              <a:rPr sz="3200" spc="-10" dirty="0">
                <a:latin typeface="Arial"/>
                <a:cs typeface="Arial"/>
              </a:rPr>
              <a:t>phối và </a:t>
            </a:r>
            <a:r>
              <a:rPr sz="3200" spc="-5" dirty="0">
                <a:latin typeface="Arial"/>
                <a:cs typeface="Arial"/>
              </a:rPr>
              <a:t> định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giá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sản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phẩm,</a:t>
            </a:r>
            <a:r>
              <a:rPr sz="3200" spc="-5" dirty="0">
                <a:latin typeface="Arial"/>
                <a:cs typeface="Arial"/>
              </a:rPr>
              <a:t> đánh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giá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hiệu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quả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khuyến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mại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dự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báo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bán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hàng;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• Nhận </a:t>
            </a:r>
            <a:r>
              <a:rPr sz="3200" spc="-10" dirty="0">
                <a:latin typeface="Arial"/>
                <a:cs typeface="Arial"/>
              </a:rPr>
              <a:t>dữ </a:t>
            </a:r>
            <a:r>
              <a:rPr sz="3200" spc="-5" dirty="0">
                <a:latin typeface="Arial"/>
                <a:cs typeface="Arial"/>
              </a:rPr>
              <a:t>liệu </a:t>
            </a:r>
            <a:r>
              <a:rPr sz="3200" spc="-10" dirty="0">
                <a:latin typeface="Arial"/>
                <a:cs typeface="Arial"/>
              </a:rPr>
              <a:t>từ nhiều nguồn </a:t>
            </a:r>
            <a:r>
              <a:rPr sz="3200" spc="-5" dirty="0">
                <a:latin typeface="Arial"/>
                <a:cs typeface="Arial"/>
              </a:rPr>
              <a:t>khác </a:t>
            </a:r>
            <a:r>
              <a:rPr sz="3200" spc="-10" dirty="0">
                <a:latin typeface="Arial"/>
                <a:cs typeface="Arial"/>
              </a:rPr>
              <a:t>nhau, </a:t>
            </a:r>
            <a:r>
              <a:rPr sz="3200" spc="-5" dirty="0">
                <a:latin typeface="Arial"/>
                <a:cs typeface="Arial"/>
              </a:rPr>
              <a:t> xử</a:t>
            </a:r>
            <a:r>
              <a:rPr sz="3200" spc="8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lý</a:t>
            </a:r>
            <a:r>
              <a:rPr sz="3200" spc="8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spc="8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dữ</a:t>
            </a:r>
            <a:r>
              <a:rPr sz="3200" spc="8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liệu</a:t>
            </a:r>
            <a:r>
              <a:rPr sz="3200" spc="8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đó</a:t>
            </a:r>
            <a:r>
              <a:rPr sz="3200" spc="8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8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cung</a:t>
            </a:r>
            <a:r>
              <a:rPr sz="3200" spc="8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cấp</a:t>
            </a:r>
            <a:r>
              <a:rPr sz="3200" spc="8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thông tin hữu ích cho các </a:t>
            </a:r>
            <a:r>
              <a:rPr sz="3200" spc="-10" dirty="0">
                <a:latin typeface="Arial"/>
                <a:cs typeface="Arial"/>
              </a:rPr>
              <a:t>nhà </a:t>
            </a:r>
            <a:r>
              <a:rPr sz="3200" spc="-5" dirty="0">
                <a:latin typeface="Arial"/>
                <a:cs typeface="Arial"/>
              </a:rPr>
              <a:t>quản </a:t>
            </a:r>
            <a:r>
              <a:rPr sz="3200" spc="-10" dirty="0">
                <a:latin typeface="Arial"/>
                <a:cs typeface="Arial"/>
              </a:rPr>
              <a:t>lý </a:t>
            </a:r>
            <a:r>
              <a:rPr sz="3200" spc="-5" dirty="0">
                <a:latin typeface="Arial"/>
                <a:cs typeface="Arial"/>
              </a:rPr>
              <a:t> Marketing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 tổ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673" rIns="0" bIns="0" rtlCol="0">
            <a:spAutoFit/>
          </a:bodyPr>
          <a:lstStyle/>
          <a:p>
            <a:pPr marL="5994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Mô </a:t>
            </a:r>
            <a:r>
              <a:rPr dirty="0"/>
              <a:t>hình lập </a:t>
            </a:r>
            <a:r>
              <a:rPr spc="-60" dirty="0"/>
              <a:t>kế </a:t>
            </a:r>
            <a:r>
              <a:rPr dirty="0"/>
              <a:t>hoạch quản trị </a:t>
            </a:r>
            <a:r>
              <a:rPr spc="-890" dirty="0"/>
              <a:t> </a:t>
            </a:r>
            <a:r>
              <a:rPr spc="-20" dirty="0"/>
              <a:t>Marketing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5486400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49606"/>
            <a:ext cx="58172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Mô</a:t>
            </a:r>
            <a:r>
              <a:rPr sz="4400" spc="-30" dirty="0"/>
              <a:t> </a:t>
            </a:r>
            <a:r>
              <a:rPr sz="4400" spc="-5" dirty="0"/>
              <a:t>hình</a:t>
            </a:r>
            <a:r>
              <a:rPr sz="4400" spc="-20" dirty="0"/>
              <a:t> </a:t>
            </a:r>
            <a:r>
              <a:rPr sz="4400" spc="25" dirty="0"/>
              <a:t>HTTT</a:t>
            </a:r>
            <a:r>
              <a:rPr sz="4400" spc="-25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221102" y="2751454"/>
            <a:ext cx="2063750" cy="1362710"/>
            <a:chOff x="2221102" y="2751454"/>
            <a:chExt cx="2063750" cy="1362710"/>
          </a:xfrm>
        </p:grpSpPr>
        <p:sp>
          <p:nvSpPr>
            <p:cNvPr id="4" name="object 4"/>
            <p:cNvSpPr/>
            <p:nvPr/>
          </p:nvSpPr>
          <p:spPr>
            <a:xfrm>
              <a:off x="2233802" y="2764154"/>
              <a:ext cx="2038350" cy="1337310"/>
            </a:xfrm>
            <a:custGeom>
              <a:avLst/>
              <a:gdLst/>
              <a:ahLst/>
              <a:cxnLst/>
              <a:rect l="l" t="t" r="r" b="b"/>
              <a:pathLst>
                <a:path w="2038350" h="1337310">
                  <a:moveTo>
                    <a:pt x="2038350" y="0"/>
                  </a:moveTo>
                  <a:lnTo>
                    <a:pt x="0" y="0"/>
                  </a:lnTo>
                  <a:lnTo>
                    <a:pt x="0" y="1337310"/>
                  </a:lnTo>
                  <a:lnTo>
                    <a:pt x="2038350" y="1337310"/>
                  </a:lnTo>
                  <a:lnTo>
                    <a:pt x="2038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3802" y="2764154"/>
              <a:ext cx="2038350" cy="1337310"/>
            </a:xfrm>
            <a:custGeom>
              <a:avLst/>
              <a:gdLst/>
              <a:ahLst/>
              <a:cxnLst/>
              <a:rect l="l" t="t" r="r" b="b"/>
              <a:pathLst>
                <a:path w="2038350" h="1337310">
                  <a:moveTo>
                    <a:pt x="0" y="1337310"/>
                  </a:moveTo>
                  <a:lnTo>
                    <a:pt x="2038350" y="1337310"/>
                  </a:lnTo>
                  <a:lnTo>
                    <a:pt x="2038350" y="0"/>
                  </a:lnTo>
                  <a:lnTo>
                    <a:pt x="0" y="0"/>
                  </a:lnTo>
                  <a:lnTo>
                    <a:pt x="0" y="133731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1598" y="2906522"/>
            <a:ext cx="176148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95"/>
              </a:spcBef>
            </a:pP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QL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5517" y="1130680"/>
            <a:ext cx="1535430" cy="1301750"/>
            <a:chOff x="2485517" y="1130680"/>
            <a:chExt cx="1535430" cy="1301750"/>
          </a:xfrm>
        </p:grpSpPr>
        <p:sp>
          <p:nvSpPr>
            <p:cNvPr id="8" name="object 8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754760" y="0"/>
                  </a:moveTo>
                  <a:lnTo>
                    <a:pt x="682077" y="973"/>
                  </a:lnTo>
                  <a:lnTo>
                    <a:pt x="611346" y="3836"/>
                  </a:lnTo>
                  <a:lnTo>
                    <a:pt x="542886" y="8497"/>
                  </a:lnTo>
                  <a:lnTo>
                    <a:pt x="477013" y="14868"/>
                  </a:lnTo>
                  <a:lnTo>
                    <a:pt x="414042" y="22860"/>
                  </a:lnTo>
                  <a:lnTo>
                    <a:pt x="354291" y="32384"/>
                  </a:lnTo>
                  <a:lnTo>
                    <a:pt x="298076" y="43350"/>
                  </a:lnTo>
                  <a:lnTo>
                    <a:pt x="245713" y="55670"/>
                  </a:lnTo>
                  <a:lnTo>
                    <a:pt x="197518" y="69253"/>
                  </a:lnTo>
                  <a:lnTo>
                    <a:pt x="153809" y="84011"/>
                  </a:lnTo>
                  <a:lnTo>
                    <a:pt x="114901" y="99855"/>
                  </a:lnTo>
                  <a:lnTo>
                    <a:pt x="52754" y="134444"/>
                  </a:lnTo>
                  <a:lnTo>
                    <a:pt x="13610" y="172304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3610" y="1104045"/>
                  </a:lnTo>
                  <a:lnTo>
                    <a:pt x="52754" y="1141905"/>
                  </a:lnTo>
                  <a:lnTo>
                    <a:pt x="114901" y="1176494"/>
                  </a:lnTo>
                  <a:lnTo>
                    <a:pt x="153809" y="1192338"/>
                  </a:lnTo>
                  <a:lnTo>
                    <a:pt x="197518" y="1207096"/>
                  </a:lnTo>
                  <a:lnTo>
                    <a:pt x="245713" y="1220679"/>
                  </a:lnTo>
                  <a:lnTo>
                    <a:pt x="298076" y="1232999"/>
                  </a:lnTo>
                  <a:lnTo>
                    <a:pt x="354291" y="1243965"/>
                  </a:lnTo>
                  <a:lnTo>
                    <a:pt x="414042" y="1253489"/>
                  </a:lnTo>
                  <a:lnTo>
                    <a:pt x="477013" y="1261481"/>
                  </a:lnTo>
                  <a:lnTo>
                    <a:pt x="542886" y="1267852"/>
                  </a:lnTo>
                  <a:lnTo>
                    <a:pt x="611346" y="1272513"/>
                  </a:lnTo>
                  <a:lnTo>
                    <a:pt x="682077" y="1275376"/>
                  </a:lnTo>
                  <a:lnTo>
                    <a:pt x="754760" y="1276350"/>
                  </a:lnTo>
                  <a:lnTo>
                    <a:pt x="827444" y="1275376"/>
                  </a:lnTo>
                  <a:lnTo>
                    <a:pt x="898175" y="1272513"/>
                  </a:lnTo>
                  <a:lnTo>
                    <a:pt x="966635" y="1267852"/>
                  </a:lnTo>
                  <a:lnTo>
                    <a:pt x="1032508" y="1261481"/>
                  </a:lnTo>
                  <a:lnTo>
                    <a:pt x="1095479" y="1253489"/>
                  </a:lnTo>
                  <a:lnTo>
                    <a:pt x="1155230" y="1243965"/>
                  </a:lnTo>
                  <a:lnTo>
                    <a:pt x="1211445" y="1232999"/>
                  </a:lnTo>
                  <a:lnTo>
                    <a:pt x="1263808" y="1220679"/>
                  </a:lnTo>
                  <a:lnTo>
                    <a:pt x="1312003" y="1207096"/>
                  </a:lnTo>
                  <a:lnTo>
                    <a:pt x="1355712" y="1192338"/>
                  </a:lnTo>
                  <a:lnTo>
                    <a:pt x="1394620" y="1176494"/>
                  </a:lnTo>
                  <a:lnTo>
                    <a:pt x="1456767" y="1141905"/>
                  </a:lnTo>
                  <a:lnTo>
                    <a:pt x="1495911" y="1104045"/>
                  </a:lnTo>
                  <a:lnTo>
                    <a:pt x="1509521" y="1063625"/>
                  </a:lnTo>
                  <a:lnTo>
                    <a:pt x="1509521" y="212725"/>
                  </a:lnTo>
                  <a:lnTo>
                    <a:pt x="1495911" y="172304"/>
                  </a:lnTo>
                  <a:lnTo>
                    <a:pt x="1456767" y="134444"/>
                  </a:lnTo>
                  <a:lnTo>
                    <a:pt x="1394620" y="99855"/>
                  </a:lnTo>
                  <a:lnTo>
                    <a:pt x="1355712" y="84011"/>
                  </a:lnTo>
                  <a:lnTo>
                    <a:pt x="1312003" y="69253"/>
                  </a:lnTo>
                  <a:lnTo>
                    <a:pt x="1263808" y="55670"/>
                  </a:lnTo>
                  <a:lnTo>
                    <a:pt x="1211445" y="43350"/>
                  </a:lnTo>
                  <a:lnTo>
                    <a:pt x="1155230" y="32384"/>
                  </a:lnTo>
                  <a:lnTo>
                    <a:pt x="1095479" y="22860"/>
                  </a:lnTo>
                  <a:lnTo>
                    <a:pt x="1032508" y="14868"/>
                  </a:lnTo>
                  <a:lnTo>
                    <a:pt x="966635" y="8497"/>
                  </a:lnTo>
                  <a:lnTo>
                    <a:pt x="898175" y="3836"/>
                  </a:lnTo>
                  <a:lnTo>
                    <a:pt x="827444" y="973"/>
                  </a:lnTo>
                  <a:lnTo>
                    <a:pt x="75476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1509521" y="212725"/>
                  </a:moveTo>
                  <a:lnTo>
                    <a:pt x="1495911" y="253145"/>
                  </a:lnTo>
                  <a:lnTo>
                    <a:pt x="1456767" y="291005"/>
                  </a:lnTo>
                  <a:lnTo>
                    <a:pt x="1394620" y="325594"/>
                  </a:lnTo>
                  <a:lnTo>
                    <a:pt x="1355712" y="341438"/>
                  </a:lnTo>
                  <a:lnTo>
                    <a:pt x="1312003" y="356196"/>
                  </a:lnTo>
                  <a:lnTo>
                    <a:pt x="1263808" y="369779"/>
                  </a:lnTo>
                  <a:lnTo>
                    <a:pt x="1211445" y="382099"/>
                  </a:lnTo>
                  <a:lnTo>
                    <a:pt x="1155230" y="393065"/>
                  </a:lnTo>
                  <a:lnTo>
                    <a:pt x="1095479" y="402589"/>
                  </a:lnTo>
                  <a:lnTo>
                    <a:pt x="1032508" y="410581"/>
                  </a:lnTo>
                  <a:lnTo>
                    <a:pt x="966635" y="416952"/>
                  </a:lnTo>
                  <a:lnTo>
                    <a:pt x="898175" y="421613"/>
                  </a:lnTo>
                  <a:lnTo>
                    <a:pt x="827444" y="424476"/>
                  </a:lnTo>
                  <a:lnTo>
                    <a:pt x="754760" y="425450"/>
                  </a:lnTo>
                  <a:lnTo>
                    <a:pt x="682077" y="424476"/>
                  </a:lnTo>
                  <a:lnTo>
                    <a:pt x="611346" y="421613"/>
                  </a:lnTo>
                  <a:lnTo>
                    <a:pt x="542886" y="416952"/>
                  </a:lnTo>
                  <a:lnTo>
                    <a:pt x="477013" y="410581"/>
                  </a:lnTo>
                  <a:lnTo>
                    <a:pt x="414042" y="402589"/>
                  </a:lnTo>
                  <a:lnTo>
                    <a:pt x="354291" y="393065"/>
                  </a:lnTo>
                  <a:lnTo>
                    <a:pt x="298076" y="382099"/>
                  </a:lnTo>
                  <a:lnTo>
                    <a:pt x="245713" y="369779"/>
                  </a:lnTo>
                  <a:lnTo>
                    <a:pt x="197518" y="356196"/>
                  </a:lnTo>
                  <a:lnTo>
                    <a:pt x="153809" y="341438"/>
                  </a:lnTo>
                  <a:lnTo>
                    <a:pt x="114901" y="325594"/>
                  </a:lnTo>
                  <a:lnTo>
                    <a:pt x="52754" y="291005"/>
                  </a:lnTo>
                  <a:lnTo>
                    <a:pt x="13610" y="253145"/>
                  </a:lnTo>
                  <a:lnTo>
                    <a:pt x="3455" y="233210"/>
                  </a:lnTo>
                  <a:lnTo>
                    <a:pt x="0" y="212725"/>
                  </a:lnTo>
                </a:path>
                <a:path w="1510029" h="1276350">
                  <a:moveTo>
                    <a:pt x="0" y="212725"/>
                  </a:moveTo>
                  <a:lnTo>
                    <a:pt x="13610" y="172304"/>
                  </a:lnTo>
                  <a:lnTo>
                    <a:pt x="52754" y="134444"/>
                  </a:lnTo>
                  <a:lnTo>
                    <a:pt x="114901" y="99855"/>
                  </a:lnTo>
                  <a:lnTo>
                    <a:pt x="153809" y="84011"/>
                  </a:lnTo>
                  <a:lnTo>
                    <a:pt x="197518" y="69253"/>
                  </a:lnTo>
                  <a:lnTo>
                    <a:pt x="245713" y="55670"/>
                  </a:lnTo>
                  <a:lnTo>
                    <a:pt x="298076" y="43350"/>
                  </a:lnTo>
                  <a:lnTo>
                    <a:pt x="354291" y="32384"/>
                  </a:lnTo>
                  <a:lnTo>
                    <a:pt x="414042" y="22860"/>
                  </a:lnTo>
                  <a:lnTo>
                    <a:pt x="477013" y="14868"/>
                  </a:lnTo>
                  <a:lnTo>
                    <a:pt x="542886" y="8497"/>
                  </a:lnTo>
                  <a:lnTo>
                    <a:pt x="611346" y="3836"/>
                  </a:lnTo>
                  <a:lnTo>
                    <a:pt x="682077" y="973"/>
                  </a:lnTo>
                  <a:lnTo>
                    <a:pt x="754760" y="0"/>
                  </a:lnTo>
                  <a:lnTo>
                    <a:pt x="827444" y="973"/>
                  </a:lnTo>
                  <a:lnTo>
                    <a:pt x="898175" y="3836"/>
                  </a:lnTo>
                  <a:lnTo>
                    <a:pt x="966635" y="8497"/>
                  </a:lnTo>
                  <a:lnTo>
                    <a:pt x="1032508" y="14868"/>
                  </a:lnTo>
                  <a:lnTo>
                    <a:pt x="1095479" y="22860"/>
                  </a:lnTo>
                  <a:lnTo>
                    <a:pt x="1155230" y="32384"/>
                  </a:lnTo>
                  <a:lnTo>
                    <a:pt x="1211445" y="43350"/>
                  </a:lnTo>
                  <a:lnTo>
                    <a:pt x="1263808" y="55670"/>
                  </a:lnTo>
                  <a:lnTo>
                    <a:pt x="1312003" y="69253"/>
                  </a:lnTo>
                  <a:lnTo>
                    <a:pt x="1355712" y="84011"/>
                  </a:lnTo>
                  <a:lnTo>
                    <a:pt x="1394620" y="99855"/>
                  </a:lnTo>
                  <a:lnTo>
                    <a:pt x="1456767" y="134444"/>
                  </a:lnTo>
                  <a:lnTo>
                    <a:pt x="1495911" y="172304"/>
                  </a:lnTo>
                  <a:lnTo>
                    <a:pt x="1509521" y="212725"/>
                  </a:lnTo>
                  <a:lnTo>
                    <a:pt x="1509521" y="1063625"/>
                  </a:lnTo>
                  <a:lnTo>
                    <a:pt x="1495911" y="1104045"/>
                  </a:lnTo>
                  <a:lnTo>
                    <a:pt x="1456767" y="1141905"/>
                  </a:lnTo>
                  <a:lnTo>
                    <a:pt x="1394620" y="1176494"/>
                  </a:lnTo>
                  <a:lnTo>
                    <a:pt x="1355712" y="1192338"/>
                  </a:lnTo>
                  <a:lnTo>
                    <a:pt x="1312003" y="1207096"/>
                  </a:lnTo>
                  <a:lnTo>
                    <a:pt x="1263808" y="1220679"/>
                  </a:lnTo>
                  <a:lnTo>
                    <a:pt x="1211445" y="1232999"/>
                  </a:lnTo>
                  <a:lnTo>
                    <a:pt x="1155230" y="1243965"/>
                  </a:lnTo>
                  <a:lnTo>
                    <a:pt x="1095479" y="1253489"/>
                  </a:lnTo>
                  <a:lnTo>
                    <a:pt x="1032508" y="1261481"/>
                  </a:lnTo>
                  <a:lnTo>
                    <a:pt x="966635" y="1267852"/>
                  </a:lnTo>
                  <a:lnTo>
                    <a:pt x="898175" y="1272513"/>
                  </a:lnTo>
                  <a:lnTo>
                    <a:pt x="827444" y="1275376"/>
                  </a:lnTo>
                  <a:lnTo>
                    <a:pt x="754760" y="1276350"/>
                  </a:lnTo>
                  <a:lnTo>
                    <a:pt x="682077" y="1275376"/>
                  </a:lnTo>
                  <a:lnTo>
                    <a:pt x="611346" y="1272513"/>
                  </a:lnTo>
                  <a:lnTo>
                    <a:pt x="542886" y="1267852"/>
                  </a:lnTo>
                  <a:lnTo>
                    <a:pt x="477013" y="1261481"/>
                  </a:lnTo>
                  <a:lnTo>
                    <a:pt x="414042" y="1253489"/>
                  </a:lnTo>
                  <a:lnTo>
                    <a:pt x="354291" y="1243965"/>
                  </a:lnTo>
                  <a:lnTo>
                    <a:pt x="298076" y="1232999"/>
                  </a:lnTo>
                  <a:lnTo>
                    <a:pt x="245713" y="1220679"/>
                  </a:lnTo>
                  <a:lnTo>
                    <a:pt x="197518" y="1207096"/>
                  </a:lnTo>
                  <a:lnTo>
                    <a:pt x="153809" y="1192338"/>
                  </a:lnTo>
                  <a:lnTo>
                    <a:pt x="114901" y="1176494"/>
                  </a:lnTo>
                  <a:lnTo>
                    <a:pt x="52754" y="1141905"/>
                  </a:lnTo>
                  <a:lnTo>
                    <a:pt x="13610" y="1104045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41929" y="1561591"/>
            <a:ext cx="10204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 từ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bên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ngoài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37655" y="1581022"/>
            <a:ext cx="2367280" cy="851535"/>
            <a:chOff x="6637655" y="1581022"/>
            <a:chExt cx="2367280" cy="851535"/>
          </a:xfrm>
        </p:grpSpPr>
        <p:sp>
          <p:nvSpPr>
            <p:cNvPr id="12" name="object 12"/>
            <p:cNvSpPr/>
            <p:nvPr/>
          </p:nvSpPr>
          <p:spPr>
            <a:xfrm>
              <a:off x="6650355" y="1593722"/>
              <a:ext cx="2341880" cy="826135"/>
            </a:xfrm>
            <a:custGeom>
              <a:avLst/>
              <a:gdLst/>
              <a:ahLst/>
              <a:cxnLst/>
              <a:rect l="l" t="t" r="r" b="b"/>
              <a:pathLst>
                <a:path w="2341879" h="826135">
                  <a:moveTo>
                    <a:pt x="2341626" y="0"/>
                  </a:moveTo>
                  <a:lnTo>
                    <a:pt x="0" y="0"/>
                  </a:lnTo>
                  <a:lnTo>
                    <a:pt x="0" y="826008"/>
                  </a:lnTo>
                  <a:lnTo>
                    <a:pt x="2341626" y="826008"/>
                  </a:lnTo>
                  <a:lnTo>
                    <a:pt x="234162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0355" y="1593722"/>
              <a:ext cx="2341880" cy="826135"/>
            </a:xfrm>
            <a:custGeom>
              <a:avLst/>
              <a:gdLst/>
              <a:ahLst/>
              <a:cxnLst/>
              <a:rect l="l" t="t" r="r" b="b"/>
              <a:pathLst>
                <a:path w="2341879" h="826135">
                  <a:moveTo>
                    <a:pt x="0" y="826008"/>
                  </a:moveTo>
                  <a:lnTo>
                    <a:pt x="2341626" y="826008"/>
                  </a:lnTo>
                  <a:lnTo>
                    <a:pt x="2341626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20992" y="1528063"/>
            <a:ext cx="18008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giúp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ra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quyết định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38163" y="2671191"/>
            <a:ext cx="2353945" cy="749300"/>
          </a:xfrm>
          <a:custGeom>
            <a:avLst/>
            <a:gdLst/>
            <a:ahLst/>
            <a:cxnLst/>
            <a:rect l="l" t="t" r="r" b="b"/>
            <a:pathLst>
              <a:path w="2353945" h="749300">
                <a:moveTo>
                  <a:pt x="2353818" y="0"/>
                </a:moveTo>
                <a:lnTo>
                  <a:pt x="0" y="0"/>
                </a:lnTo>
                <a:lnTo>
                  <a:pt x="0" y="749046"/>
                </a:lnTo>
                <a:lnTo>
                  <a:pt x="2353818" y="749046"/>
                </a:lnTo>
                <a:lnTo>
                  <a:pt x="23538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8163" y="2671191"/>
            <a:ext cx="2353945" cy="7493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32434" marR="161925" indent="-26289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giúp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lãnh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đạo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7819" y="1910333"/>
            <a:ext cx="5196205" cy="3801110"/>
            <a:chOff x="1607819" y="1910333"/>
            <a:chExt cx="5196205" cy="38011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3298697"/>
              <a:ext cx="779526" cy="3070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9348" y="3373627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3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3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0305" y="5350763"/>
              <a:ext cx="1246632" cy="3604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1580" y="5372226"/>
              <a:ext cx="1051560" cy="209550"/>
            </a:xfrm>
            <a:custGeom>
              <a:avLst/>
              <a:gdLst/>
              <a:ahLst/>
              <a:cxnLst/>
              <a:rect l="l" t="t" r="r" b="b"/>
              <a:pathLst>
                <a:path w="1051560" h="209550">
                  <a:moveTo>
                    <a:pt x="978963" y="167654"/>
                  </a:moveTo>
                  <a:lnTo>
                    <a:pt x="933958" y="185801"/>
                  </a:lnTo>
                  <a:lnTo>
                    <a:pt x="930783" y="193167"/>
                  </a:lnTo>
                  <a:lnTo>
                    <a:pt x="933323" y="199517"/>
                  </a:lnTo>
                  <a:lnTo>
                    <a:pt x="935990" y="205994"/>
                  </a:lnTo>
                  <a:lnTo>
                    <a:pt x="943356" y="209169"/>
                  </a:lnTo>
                  <a:lnTo>
                    <a:pt x="949706" y="206502"/>
                  </a:lnTo>
                  <a:lnTo>
                    <a:pt x="1029486" y="174371"/>
                  </a:lnTo>
                  <a:lnTo>
                    <a:pt x="1025017" y="174371"/>
                  </a:lnTo>
                  <a:lnTo>
                    <a:pt x="978963" y="167654"/>
                  </a:lnTo>
                  <a:close/>
                </a:path>
                <a:path w="1051560" h="209550">
                  <a:moveTo>
                    <a:pt x="1002203" y="158272"/>
                  </a:moveTo>
                  <a:lnTo>
                    <a:pt x="978963" y="167654"/>
                  </a:lnTo>
                  <a:lnTo>
                    <a:pt x="1025017" y="174371"/>
                  </a:lnTo>
                  <a:lnTo>
                    <a:pt x="1025411" y="171704"/>
                  </a:lnTo>
                  <a:lnTo>
                    <a:pt x="1019048" y="171704"/>
                  </a:lnTo>
                  <a:lnTo>
                    <a:pt x="1002203" y="158272"/>
                  </a:lnTo>
                  <a:close/>
                </a:path>
                <a:path w="1051560" h="209550">
                  <a:moveTo>
                    <a:pt x="960247" y="92710"/>
                  </a:moveTo>
                  <a:lnTo>
                    <a:pt x="952373" y="93599"/>
                  </a:lnTo>
                  <a:lnTo>
                    <a:pt x="943737" y="104521"/>
                  </a:lnTo>
                  <a:lnTo>
                    <a:pt x="944626" y="112395"/>
                  </a:lnTo>
                  <a:lnTo>
                    <a:pt x="982780" y="142783"/>
                  </a:lnTo>
                  <a:lnTo>
                    <a:pt x="1028700" y="149479"/>
                  </a:lnTo>
                  <a:lnTo>
                    <a:pt x="1025017" y="174371"/>
                  </a:lnTo>
                  <a:lnTo>
                    <a:pt x="1029486" y="174371"/>
                  </a:lnTo>
                  <a:lnTo>
                    <a:pt x="1051560" y="165481"/>
                  </a:lnTo>
                  <a:lnTo>
                    <a:pt x="960247" y="92710"/>
                  </a:lnTo>
                  <a:close/>
                </a:path>
                <a:path w="1051560" h="209550">
                  <a:moveTo>
                    <a:pt x="1022096" y="150241"/>
                  </a:moveTo>
                  <a:lnTo>
                    <a:pt x="1002203" y="158272"/>
                  </a:lnTo>
                  <a:lnTo>
                    <a:pt x="1019048" y="171704"/>
                  </a:lnTo>
                  <a:lnTo>
                    <a:pt x="1022096" y="150241"/>
                  </a:lnTo>
                  <a:close/>
                </a:path>
                <a:path w="1051560" h="209550">
                  <a:moveTo>
                    <a:pt x="1028587" y="150241"/>
                  </a:moveTo>
                  <a:lnTo>
                    <a:pt x="1022096" y="150241"/>
                  </a:lnTo>
                  <a:lnTo>
                    <a:pt x="1019048" y="171704"/>
                  </a:lnTo>
                  <a:lnTo>
                    <a:pt x="1025411" y="171704"/>
                  </a:lnTo>
                  <a:lnTo>
                    <a:pt x="1028587" y="150241"/>
                  </a:lnTo>
                  <a:close/>
                </a:path>
                <a:path w="1051560" h="209550">
                  <a:moveTo>
                    <a:pt x="3556" y="0"/>
                  </a:moveTo>
                  <a:lnTo>
                    <a:pt x="0" y="24892"/>
                  </a:lnTo>
                  <a:lnTo>
                    <a:pt x="978963" y="167654"/>
                  </a:lnTo>
                  <a:lnTo>
                    <a:pt x="1002203" y="158272"/>
                  </a:lnTo>
                  <a:lnTo>
                    <a:pt x="982780" y="142783"/>
                  </a:lnTo>
                  <a:lnTo>
                    <a:pt x="3556" y="0"/>
                  </a:lnTo>
                  <a:close/>
                </a:path>
                <a:path w="1051560" h="209550">
                  <a:moveTo>
                    <a:pt x="982780" y="142783"/>
                  </a:moveTo>
                  <a:lnTo>
                    <a:pt x="1002203" y="158272"/>
                  </a:lnTo>
                  <a:lnTo>
                    <a:pt x="1022096" y="150241"/>
                  </a:lnTo>
                  <a:lnTo>
                    <a:pt x="1028587" y="150241"/>
                  </a:lnTo>
                  <a:lnTo>
                    <a:pt x="1028700" y="149479"/>
                  </a:lnTo>
                  <a:lnTo>
                    <a:pt x="982780" y="14278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9637" y="4094226"/>
              <a:ext cx="107441" cy="1363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3359" y="4115180"/>
              <a:ext cx="0" cy="1269365"/>
            </a:xfrm>
            <a:custGeom>
              <a:avLst/>
              <a:gdLst/>
              <a:ahLst/>
              <a:cxnLst/>
              <a:rect l="l" t="t" r="r" b="b"/>
              <a:pathLst>
                <a:path h="1269364">
                  <a:moveTo>
                    <a:pt x="0" y="0"/>
                  </a:moveTo>
                  <a:lnTo>
                    <a:pt x="0" y="1268984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9" y="2045969"/>
              <a:ext cx="111251" cy="2127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24041" y="2066924"/>
              <a:ext cx="4445" cy="2033270"/>
            </a:xfrm>
            <a:custGeom>
              <a:avLst/>
              <a:gdLst/>
              <a:ahLst/>
              <a:cxnLst/>
              <a:rect l="l" t="t" r="r" b="b"/>
              <a:pathLst>
                <a:path w="4445" h="2033270">
                  <a:moveTo>
                    <a:pt x="3937" y="0"/>
                  </a:moveTo>
                  <a:lnTo>
                    <a:pt x="0" y="2033143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19" y="1910333"/>
              <a:ext cx="421385" cy="3070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1848" y="1985263"/>
              <a:ext cx="226568" cy="1176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511" y="3967733"/>
              <a:ext cx="421386" cy="3070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4041" y="4042663"/>
              <a:ext cx="226567" cy="1176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656082" y="0"/>
                  </a:moveTo>
                  <a:lnTo>
                    <a:pt x="589003" y="1284"/>
                  </a:lnTo>
                  <a:lnTo>
                    <a:pt x="523862" y="5054"/>
                  </a:lnTo>
                  <a:lnTo>
                    <a:pt x="460988" y="11184"/>
                  </a:lnTo>
                  <a:lnTo>
                    <a:pt x="400710" y="19550"/>
                  </a:lnTo>
                  <a:lnTo>
                    <a:pt x="343360" y="30026"/>
                  </a:lnTo>
                  <a:lnTo>
                    <a:pt x="289266" y="42487"/>
                  </a:lnTo>
                  <a:lnTo>
                    <a:pt x="238758" y="56809"/>
                  </a:lnTo>
                  <a:lnTo>
                    <a:pt x="192166" y="72866"/>
                  </a:lnTo>
                  <a:lnTo>
                    <a:pt x="149821" y="90533"/>
                  </a:lnTo>
                  <a:lnTo>
                    <a:pt x="112051" y="109686"/>
                  </a:lnTo>
                  <a:lnTo>
                    <a:pt x="79188" y="130199"/>
                  </a:lnTo>
                  <a:lnTo>
                    <a:pt x="29497" y="174806"/>
                  </a:lnTo>
                  <a:lnTo>
                    <a:pt x="3387" y="223353"/>
                  </a:lnTo>
                  <a:lnTo>
                    <a:pt x="0" y="248792"/>
                  </a:lnTo>
                  <a:lnTo>
                    <a:pt x="0" y="1243964"/>
                  </a:lnTo>
                  <a:lnTo>
                    <a:pt x="13329" y="1294108"/>
                  </a:lnTo>
                  <a:lnTo>
                    <a:pt x="51560" y="1340810"/>
                  </a:lnTo>
                  <a:lnTo>
                    <a:pt x="112051" y="1383071"/>
                  </a:lnTo>
                  <a:lnTo>
                    <a:pt x="149821" y="1402224"/>
                  </a:lnTo>
                  <a:lnTo>
                    <a:pt x="192166" y="1419891"/>
                  </a:lnTo>
                  <a:lnTo>
                    <a:pt x="238758" y="1435948"/>
                  </a:lnTo>
                  <a:lnTo>
                    <a:pt x="289266" y="1450270"/>
                  </a:lnTo>
                  <a:lnTo>
                    <a:pt x="343360" y="1462731"/>
                  </a:lnTo>
                  <a:lnTo>
                    <a:pt x="400710" y="1473207"/>
                  </a:lnTo>
                  <a:lnTo>
                    <a:pt x="460988" y="1481573"/>
                  </a:lnTo>
                  <a:lnTo>
                    <a:pt x="523862" y="1487703"/>
                  </a:lnTo>
                  <a:lnTo>
                    <a:pt x="589003" y="1491473"/>
                  </a:lnTo>
                  <a:lnTo>
                    <a:pt x="656082" y="1492758"/>
                  </a:lnTo>
                  <a:lnTo>
                    <a:pt x="723160" y="1491473"/>
                  </a:lnTo>
                  <a:lnTo>
                    <a:pt x="788301" y="1487703"/>
                  </a:lnTo>
                  <a:lnTo>
                    <a:pt x="851175" y="1481573"/>
                  </a:lnTo>
                  <a:lnTo>
                    <a:pt x="911453" y="1473207"/>
                  </a:lnTo>
                  <a:lnTo>
                    <a:pt x="968803" y="1462731"/>
                  </a:lnTo>
                  <a:lnTo>
                    <a:pt x="1022897" y="1450270"/>
                  </a:lnTo>
                  <a:lnTo>
                    <a:pt x="1073405" y="1435948"/>
                  </a:lnTo>
                  <a:lnTo>
                    <a:pt x="1119997" y="1419891"/>
                  </a:lnTo>
                  <a:lnTo>
                    <a:pt x="1162342" y="1402224"/>
                  </a:lnTo>
                  <a:lnTo>
                    <a:pt x="1200112" y="1383071"/>
                  </a:lnTo>
                  <a:lnTo>
                    <a:pt x="1232975" y="1362558"/>
                  </a:lnTo>
                  <a:lnTo>
                    <a:pt x="1282666" y="1317951"/>
                  </a:lnTo>
                  <a:lnTo>
                    <a:pt x="1308776" y="1269404"/>
                  </a:lnTo>
                  <a:lnTo>
                    <a:pt x="1312164" y="1243964"/>
                  </a:lnTo>
                  <a:lnTo>
                    <a:pt x="1312164" y="248792"/>
                  </a:lnTo>
                  <a:lnTo>
                    <a:pt x="1298834" y="198649"/>
                  </a:lnTo>
                  <a:lnTo>
                    <a:pt x="1260603" y="151947"/>
                  </a:lnTo>
                  <a:lnTo>
                    <a:pt x="1200112" y="109686"/>
                  </a:lnTo>
                  <a:lnTo>
                    <a:pt x="1162342" y="90533"/>
                  </a:lnTo>
                  <a:lnTo>
                    <a:pt x="1119997" y="72866"/>
                  </a:lnTo>
                  <a:lnTo>
                    <a:pt x="1073405" y="56809"/>
                  </a:lnTo>
                  <a:lnTo>
                    <a:pt x="1022897" y="42487"/>
                  </a:lnTo>
                  <a:lnTo>
                    <a:pt x="968803" y="30026"/>
                  </a:lnTo>
                  <a:lnTo>
                    <a:pt x="911453" y="19550"/>
                  </a:lnTo>
                  <a:lnTo>
                    <a:pt x="851175" y="11184"/>
                  </a:lnTo>
                  <a:lnTo>
                    <a:pt x="788301" y="5054"/>
                  </a:lnTo>
                  <a:lnTo>
                    <a:pt x="723160" y="1284"/>
                  </a:lnTo>
                  <a:lnTo>
                    <a:pt x="65608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1312164" y="248792"/>
                  </a:moveTo>
                  <a:lnTo>
                    <a:pt x="1298834" y="298936"/>
                  </a:lnTo>
                  <a:lnTo>
                    <a:pt x="1260603" y="345638"/>
                  </a:lnTo>
                  <a:lnTo>
                    <a:pt x="1200112" y="387899"/>
                  </a:lnTo>
                  <a:lnTo>
                    <a:pt x="1162342" y="407052"/>
                  </a:lnTo>
                  <a:lnTo>
                    <a:pt x="1119997" y="424719"/>
                  </a:lnTo>
                  <a:lnTo>
                    <a:pt x="1073405" y="440776"/>
                  </a:lnTo>
                  <a:lnTo>
                    <a:pt x="1022897" y="455098"/>
                  </a:lnTo>
                  <a:lnTo>
                    <a:pt x="968803" y="467559"/>
                  </a:lnTo>
                  <a:lnTo>
                    <a:pt x="911453" y="478035"/>
                  </a:lnTo>
                  <a:lnTo>
                    <a:pt x="851175" y="486401"/>
                  </a:lnTo>
                  <a:lnTo>
                    <a:pt x="788301" y="492531"/>
                  </a:lnTo>
                  <a:lnTo>
                    <a:pt x="723160" y="496301"/>
                  </a:lnTo>
                  <a:lnTo>
                    <a:pt x="656082" y="497586"/>
                  </a:lnTo>
                  <a:lnTo>
                    <a:pt x="589003" y="496301"/>
                  </a:lnTo>
                  <a:lnTo>
                    <a:pt x="523862" y="492531"/>
                  </a:lnTo>
                  <a:lnTo>
                    <a:pt x="460988" y="486401"/>
                  </a:lnTo>
                  <a:lnTo>
                    <a:pt x="400710" y="478035"/>
                  </a:lnTo>
                  <a:lnTo>
                    <a:pt x="343360" y="467559"/>
                  </a:lnTo>
                  <a:lnTo>
                    <a:pt x="289266" y="455098"/>
                  </a:lnTo>
                  <a:lnTo>
                    <a:pt x="238758" y="440776"/>
                  </a:lnTo>
                  <a:lnTo>
                    <a:pt x="192166" y="424719"/>
                  </a:lnTo>
                  <a:lnTo>
                    <a:pt x="149821" y="407052"/>
                  </a:lnTo>
                  <a:lnTo>
                    <a:pt x="112051" y="387899"/>
                  </a:lnTo>
                  <a:lnTo>
                    <a:pt x="79188" y="367386"/>
                  </a:lnTo>
                  <a:lnTo>
                    <a:pt x="29497" y="322779"/>
                  </a:lnTo>
                  <a:lnTo>
                    <a:pt x="3387" y="274232"/>
                  </a:lnTo>
                  <a:lnTo>
                    <a:pt x="0" y="248792"/>
                  </a:lnTo>
                </a:path>
                <a:path w="1312545" h="1492885">
                  <a:moveTo>
                    <a:pt x="0" y="248792"/>
                  </a:moveTo>
                  <a:lnTo>
                    <a:pt x="13329" y="198649"/>
                  </a:lnTo>
                  <a:lnTo>
                    <a:pt x="51560" y="151947"/>
                  </a:lnTo>
                  <a:lnTo>
                    <a:pt x="112051" y="109686"/>
                  </a:lnTo>
                  <a:lnTo>
                    <a:pt x="149821" y="90533"/>
                  </a:lnTo>
                  <a:lnTo>
                    <a:pt x="192166" y="72866"/>
                  </a:lnTo>
                  <a:lnTo>
                    <a:pt x="238758" y="56809"/>
                  </a:lnTo>
                  <a:lnTo>
                    <a:pt x="289266" y="42487"/>
                  </a:lnTo>
                  <a:lnTo>
                    <a:pt x="343360" y="30026"/>
                  </a:lnTo>
                  <a:lnTo>
                    <a:pt x="400710" y="19550"/>
                  </a:lnTo>
                  <a:lnTo>
                    <a:pt x="460988" y="11184"/>
                  </a:lnTo>
                  <a:lnTo>
                    <a:pt x="523862" y="5054"/>
                  </a:lnTo>
                  <a:lnTo>
                    <a:pt x="589003" y="1284"/>
                  </a:lnTo>
                  <a:lnTo>
                    <a:pt x="656082" y="0"/>
                  </a:lnTo>
                  <a:lnTo>
                    <a:pt x="723160" y="1284"/>
                  </a:lnTo>
                  <a:lnTo>
                    <a:pt x="788301" y="5054"/>
                  </a:lnTo>
                  <a:lnTo>
                    <a:pt x="851175" y="11184"/>
                  </a:lnTo>
                  <a:lnTo>
                    <a:pt x="911453" y="19550"/>
                  </a:lnTo>
                  <a:lnTo>
                    <a:pt x="968803" y="30026"/>
                  </a:lnTo>
                  <a:lnTo>
                    <a:pt x="1022897" y="42487"/>
                  </a:lnTo>
                  <a:lnTo>
                    <a:pt x="1073405" y="56809"/>
                  </a:lnTo>
                  <a:lnTo>
                    <a:pt x="1119997" y="72866"/>
                  </a:lnTo>
                  <a:lnTo>
                    <a:pt x="1162342" y="90533"/>
                  </a:lnTo>
                  <a:lnTo>
                    <a:pt x="1200112" y="109686"/>
                  </a:lnTo>
                  <a:lnTo>
                    <a:pt x="1232975" y="130199"/>
                  </a:lnTo>
                  <a:lnTo>
                    <a:pt x="1282666" y="174806"/>
                  </a:lnTo>
                  <a:lnTo>
                    <a:pt x="1308776" y="223353"/>
                  </a:lnTo>
                  <a:lnTo>
                    <a:pt x="1312164" y="248792"/>
                  </a:lnTo>
                  <a:lnTo>
                    <a:pt x="1312164" y="1243964"/>
                  </a:lnTo>
                  <a:lnTo>
                    <a:pt x="1298834" y="1294108"/>
                  </a:lnTo>
                  <a:lnTo>
                    <a:pt x="1260603" y="1340810"/>
                  </a:lnTo>
                  <a:lnTo>
                    <a:pt x="1200112" y="1383071"/>
                  </a:lnTo>
                  <a:lnTo>
                    <a:pt x="1162342" y="1402224"/>
                  </a:lnTo>
                  <a:lnTo>
                    <a:pt x="1119997" y="1419891"/>
                  </a:lnTo>
                  <a:lnTo>
                    <a:pt x="1073405" y="1435948"/>
                  </a:lnTo>
                  <a:lnTo>
                    <a:pt x="1022897" y="1450270"/>
                  </a:lnTo>
                  <a:lnTo>
                    <a:pt x="968803" y="1462731"/>
                  </a:lnTo>
                  <a:lnTo>
                    <a:pt x="911453" y="1473207"/>
                  </a:lnTo>
                  <a:lnTo>
                    <a:pt x="851175" y="1481573"/>
                  </a:lnTo>
                  <a:lnTo>
                    <a:pt x="788301" y="1487703"/>
                  </a:lnTo>
                  <a:lnTo>
                    <a:pt x="723160" y="1491473"/>
                  </a:lnTo>
                  <a:lnTo>
                    <a:pt x="656082" y="1492758"/>
                  </a:lnTo>
                  <a:lnTo>
                    <a:pt x="589003" y="1491473"/>
                  </a:lnTo>
                  <a:lnTo>
                    <a:pt x="523862" y="1487703"/>
                  </a:lnTo>
                  <a:lnTo>
                    <a:pt x="460988" y="1481573"/>
                  </a:lnTo>
                  <a:lnTo>
                    <a:pt x="400710" y="1473207"/>
                  </a:lnTo>
                  <a:lnTo>
                    <a:pt x="343360" y="1462731"/>
                  </a:lnTo>
                  <a:lnTo>
                    <a:pt x="289266" y="1450270"/>
                  </a:lnTo>
                  <a:lnTo>
                    <a:pt x="238758" y="1435948"/>
                  </a:lnTo>
                  <a:lnTo>
                    <a:pt x="192166" y="1419891"/>
                  </a:lnTo>
                  <a:lnTo>
                    <a:pt x="149821" y="1402224"/>
                  </a:lnTo>
                  <a:lnTo>
                    <a:pt x="112051" y="1383071"/>
                  </a:lnTo>
                  <a:lnTo>
                    <a:pt x="79188" y="1362558"/>
                  </a:lnTo>
                  <a:lnTo>
                    <a:pt x="29497" y="1317951"/>
                  </a:lnTo>
                  <a:lnTo>
                    <a:pt x="3387" y="1269404"/>
                  </a:lnTo>
                  <a:lnTo>
                    <a:pt x="0" y="1243964"/>
                  </a:lnTo>
                  <a:lnTo>
                    <a:pt x="0" y="24879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88738" y="3176523"/>
            <a:ext cx="100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CSDL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Marketing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0355" y="3729609"/>
            <a:ext cx="2341880" cy="744220"/>
          </a:xfrm>
          <a:prstGeom prst="rect">
            <a:avLst/>
          </a:prstGeom>
          <a:solidFill>
            <a:srgbClr val="FFFF00"/>
          </a:solidFill>
          <a:ln w="25146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41350" marR="256540" indent="-37973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chuyên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Marketing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3480" y="2781935"/>
            <a:ext cx="6143625" cy="1301750"/>
            <a:chOff x="673480" y="2781935"/>
            <a:chExt cx="6143625" cy="130175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465" y="2912364"/>
              <a:ext cx="421386" cy="3070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6995" y="2987294"/>
              <a:ext cx="226568" cy="1176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481584" y="0"/>
                  </a:moveTo>
                  <a:lnTo>
                    <a:pt x="416234" y="1942"/>
                  </a:lnTo>
                  <a:lnTo>
                    <a:pt x="353558" y="7599"/>
                  </a:lnTo>
                  <a:lnTo>
                    <a:pt x="294127" y="16718"/>
                  </a:lnTo>
                  <a:lnTo>
                    <a:pt x="238517" y="29045"/>
                  </a:lnTo>
                  <a:lnTo>
                    <a:pt x="187300" y="44326"/>
                  </a:lnTo>
                  <a:lnTo>
                    <a:pt x="141050" y="62309"/>
                  </a:lnTo>
                  <a:lnTo>
                    <a:pt x="100342" y="82739"/>
                  </a:lnTo>
                  <a:lnTo>
                    <a:pt x="65749" y="105362"/>
                  </a:lnTo>
                  <a:lnTo>
                    <a:pt x="17202" y="156177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7202" y="1120172"/>
                  </a:lnTo>
                  <a:lnTo>
                    <a:pt x="65749" y="1170987"/>
                  </a:lnTo>
                  <a:lnTo>
                    <a:pt x="100342" y="1193610"/>
                  </a:lnTo>
                  <a:lnTo>
                    <a:pt x="141050" y="1214040"/>
                  </a:lnTo>
                  <a:lnTo>
                    <a:pt x="187300" y="1232023"/>
                  </a:lnTo>
                  <a:lnTo>
                    <a:pt x="238517" y="1247304"/>
                  </a:lnTo>
                  <a:lnTo>
                    <a:pt x="294127" y="1259631"/>
                  </a:lnTo>
                  <a:lnTo>
                    <a:pt x="353558" y="1268750"/>
                  </a:lnTo>
                  <a:lnTo>
                    <a:pt x="416234" y="1274407"/>
                  </a:lnTo>
                  <a:lnTo>
                    <a:pt x="481584" y="1276350"/>
                  </a:lnTo>
                  <a:lnTo>
                    <a:pt x="546925" y="1274407"/>
                  </a:lnTo>
                  <a:lnTo>
                    <a:pt x="609596" y="1268750"/>
                  </a:lnTo>
                  <a:lnTo>
                    <a:pt x="669024" y="1259631"/>
                  </a:lnTo>
                  <a:lnTo>
                    <a:pt x="724633" y="1247304"/>
                  </a:lnTo>
                  <a:lnTo>
                    <a:pt x="775851" y="1232023"/>
                  </a:lnTo>
                  <a:lnTo>
                    <a:pt x="822102" y="1214040"/>
                  </a:lnTo>
                  <a:lnTo>
                    <a:pt x="862813" y="1193610"/>
                  </a:lnTo>
                  <a:lnTo>
                    <a:pt x="897410" y="1170987"/>
                  </a:lnTo>
                  <a:lnTo>
                    <a:pt x="945963" y="1120172"/>
                  </a:lnTo>
                  <a:lnTo>
                    <a:pt x="963168" y="1063625"/>
                  </a:lnTo>
                  <a:lnTo>
                    <a:pt x="963168" y="212725"/>
                  </a:lnTo>
                  <a:lnTo>
                    <a:pt x="945963" y="156177"/>
                  </a:lnTo>
                  <a:lnTo>
                    <a:pt x="897410" y="105362"/>
                  </a:lnTo>
                  <a:lnTo>
                    <a:pt x="862813" y="82739"/>
                  </a:lnTo>
                  <a:lnTo>
                    <a:pt x="822102" y="62309"/>
                  </a:lnTo>
                  <a:lnTo>
                    <a:pt x="775851" y="44326"/>
                  </a:lnTo>
                  <a:lnTo>
                    <a:pt x="724633" y="29045"/>
                  </a:lnTo>
                  <a:lnTo>
                    <a:pt x="669024" y="16718"/>
                  </a:lnTo>
                  <a:lnTo>
                    <a:pt x="609596" y="7599"/>
                  </a:lnTo>
                  <a:lnTo>
                    <a:pt x="546925" y="1942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963168" y="212725"/>
                  </a:moveTo>
                  <a:lnTo>
                    <a:pt x="945963" y="269272"/>
                  </a:lnTo>
                  <a:lnTo>
                    <a:pt x="897410" y="320087"/>
                  </a:lnTo>
                  <a:lnTo>
                    <a:pt x="862813" y="342710"/>
                  </a:lnTo>
                  <a:lnTo>
                    <a:pt x="822102" y="363140"/>
                  </a:lnTo>
                  <a:lnTo>
                    <a:pt x="775851" y="381123"/>
                  </a:lnTo>
                  <a:lnTo>
                    <a:pt x="724633" y="396404"/>
                  </a:lnTo>
                  <a:lnTo>
                    <a:pt x="669024" y="408731"/>
                  </a:lnTo>
                  <a:lnTo>
                    <a:pt x="609596" y="417850"/>
                  </a:lnTo>
                  <a:lnTo>
                    <a:pt x="546925" y="423507"/>
                  </a:lnTo>
                  <a:lnTo>
                    <a:pt x="481584" y="425450"/>
                  </a:lnTo>
                  <a:lnTo>
                    <a:pt x="416234" y="423507"/>
                  </a:lnTo>
                  <a:lnTo>
                    <a:pt x="353558" y="417850"/>
                  </a:lnTo>
                  <a:lnTo>
                    <a:pt x="294127" y="408731"/>
                  </a:lnTo>
                  <a:lnTo>
                    <a:pt x="238517" y="396404"/>
                  </a:lnTo>
                  <a:lnTo>
                    <a:pt x="187300" y="381123"/>
                  </a:lnTo>
                  <a:lnTo>
                    <a:pt x="141050" y="363140"/>
                  </a:lnTo>
                  <a:lnTo>
                    <a:pt x="100342" y="342710"/>
                  </a:lnTo>
                  <a:lnTo>
                    <a:pt x="65749" y="320087"/>
                  </a:lnTo>
                  <a:lnTo>
                    <a:pt x="17202" y="269272"/>
                  </a:lnTo>
                  <a:lnTo>
                    <a:pt x="4396" y="241588"/>
                  </a:lnTo>
                  <a:lnTo>
                    <a:pt x="0" y="212725"/>
                  </a:lnTo>
                </a:path>
                <a:path w="963294" h="1276350">
                  <a:moveTo>
                    <a:pt x="0" y="212725"/>
                  </a:moveTo>
                  <a:lnTo>
                    <a:pt x="17202" y="156177"/>
                  </a:lnTo>
                  <a:lnTo>
                    <a:pt x="65749" y="105362"/>
                  </a:lnTo>
                  <a:lnTo>
                    <a:pt x="100342" y="82739"/>
                  </a:lnTo>
                  <a:lnTo>
                    <a:pt x="141050" y="62309"/>
                  </a:lnTo>
                  <a:lnTo>
                    <a:pt x="187300" y="44326"/>
                  </a:lnTo>
                  <a:lnTo>
                    <a:pt x="238517" y="29045"/>
                  </a:lnTo>
                  <a:lnTo>
                    <a:pt x="294127" y="16718"/>
                  </a:lnTo>
                  <a:lnTo>
                    <a:pt x="353558" y="7599"/>
                  </a:lnTo>
                  <a:lnTo>
                    <a:pt x="416234" y="1942"/>
                  </a:lnTo>
                  <a:lnTo>
                    <a:pt x="481584" y="0"/>
                  </a:lnTo>
                  <a:lnTo>
                    <a:pt x="546925" y="1942"/>
                  </a:lnTo>
                  <a:lnTo>
                    <a:pt x="609596" y="7599"/>
                  </a:lnTo>
                  <a:lnTo>
                    <a:pt x="669024" y="16718"/>
                  </a:lnTo>
                  <a:lnTo>
                    <a:pt x="724633" y="29045"/>
                  </a:lnTo>
                  <a:lnTo>
                    <a:pt x="775851" y="44326"/>
                  </a:lnTo>
                  <a:lnTo>
                    <a:pt x="822102" y="62309"/>
                  </a:lnTo>
                  <a:lnTo>
                    <a:pt x="862813" y="82739"/>
                  </a:lnTo>
                  <a:lnTo>
                    <a:pt x="897410" y="105362"/>
                  </a:lnTo>
                  <a:lnTo>
                    <a:pt x="945963" y="156177"/>
                  </a:lnTo>
                  <a:lnTo>
                    <a:pt x="963168" y="212725"/>
                  </a:lnTo>
                  <a:lnTo>
                    <a:pt x="963168" y="1063625"/>
                  </a:lnTo>
                  <a:lnTo>
                    <a:pt x="945963" y="1120172"/>
                  </a:lnTo>
                  <a:lnTo>
                    <a:pt x="897410" y="1170987"/>
                  </a:lnTo>
                  <a:lnTo>
                    <a:pt x="862813" y="1193610"/>
                  </a:lnTo>
                  <a:lnTo>
                    <a:pt x="822102" y="1214040"/>
                  </a:lnTo>
                  <a:lnTo>
                    <a:pt x="775851" y="1232023"/>
                  </a:lnTo>
                  <a:lnTo>
                    <a:pt x="724633" y="1247304"/>
                  </a:lnTo>
                  <a:lnTo>
                    <a:pt x="669024" y="1259631"/>
                  </a:lnTo>
                  <a:lnTo>
                    <a:pt x="609596" y="1268750"/>
                  </a:lnTo>
                  <a:lnTo>
                    <a:pt x="546925" y="1274407"/>
                  </a:lnTo>
                  <a:lnTo>
                    <a:pt x="481584" y="1276350"/>
                  </a:lnTo>
                  <a:lnTo>
                    <a:pt x="416234" y="1274407"/>
                  </a:lnTo>
                  <a:lnTo>
                    <a:pt x="353558" y="1268750"/>
                  </a:lnTo>
                  <a:lnTo>
                    <a:pt x="294127" y="1259631"/>
                  </a:lnTo>
                  <a:lnTo>
                    <a:pt x="238517" y="1247304"/>
                  </a:lnTo>
                  <a:lnTo>
                    <a:pt x="187300" y="1232023"/>
                  </a:lnTo>
                  <a:lnTo>
                    <a:pt x="141050" y="1214040"/>
                  </a:lnTo>
                  <a:lnTo>
                    <a:pt x="100342" y="1193610"/>
                  </a:lnTo>
                  <a:lnTo>
                    <a:pt x="65749" y="1170987"/>
                  </a:lnTo>
                  <a:lnTo>
                    <a:pt x="17202" y="1120172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3627" y="3213100"/>
            <a:ext cx="67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nội</a:t>
            </a:r>
            <a:r>
              <a:rPr sz="2000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99816" y="2398776"/>
            <a:ext cx="5142865" cy="3935729"/>
            <a:chOff x="3099816" y="2398776"/>
            <a:chExt cx="5142865" cy="3935729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9816" y="2398776"/>
              <a:ext cx="307085" cy="5699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94558" y="2419731"/>
              <a:ext cx="118110" cy="375920"/>
            </a:xfrm>
            <a:custGeom>
              <a:avLst/>
              <a:gdLst/>
              <a:ahLst/>
              <a:cxnLst/>
              <a:rect l="l" t="t" r="r" b="b"/>
              <a:pathLst>
                <a:path w="118110" h="375919">
                  <a:moveTo>
                    <a:pt x="13969" y="259842"/>
                  </a:moveTo>
                  <a:lnTo>
                    <a:pt x="8000" y="263398"/>
                  </a:lnTo>
                  <a:lnTo>
                    <a:pt x="2031" y="266827"/>
                  </a:lnTo>
                  <a:lnTo>
                    <a:pt x="0" y="274574"/>
                  </a:lnTo>
                  <a:lnTo>
                    <a:pt x="3429" y="280543"/>
                  </a:lnTo>
                  <a:lnTo>
                    <a:pt x="58801" y="375412"/>
                  </a:lnTo>
                  <a:lnTo>
                    <a:pt x="73403" y="350393"/>
                  </a:lnTo>
                  <a:lnTo>
                    <a:pt x="46228" y="350393"/>
                  </a:lnTo>
                  <a:lnTo>
                    <a:pt x="46228" y="303765"/>
                  </a:lnTo>
                  <a:lnTo>
                    <a:pt x="25273" y="267843"/>
                  </a:lnTo>
                  <a:lnTo>
                    <a:pt x="21717" y="261874"/>
                  </a:lnTo>
                  <a:lnTo>
                    <a:pt x="13969" y="259842"/>
                  </a:lnTo>
                  <a:close/>
                </a:path>
                <a:path w="118110" h="375919">
                  <a:moveTo>
                    <a:pt x="46228" y="303765"/>
                  </a:moveTo>
                  <a:lnTo>
                    <a:pt x="46228" y="350393"/>
                  </a:lnTo>
                  <a:lnTo>
                    <a:pt x="71374" y="350393"/>
                  </a:lnTo>
                  <a:lnTo>
                    <a:pt x="71374" y="344043"/>
                  </a:lnTo>
                  <a:lnTo>
                    <a:pt x="47879" y="344043"/>
                  </a:lnTo>
                  <a:lnTo>
                    <a:pt x="58801" y="325319"/>
                  </a:lnTo>
                  <a:lnTo>
                    <a:pt x="46228" y="303765"/>
                  </a:lnTo>
                  <a:close/>
                </a:path>
                <a:path w="118110" h="375919">
                  <a:moveTo>
                    <a:pt x="103631" y="259842"/>
                  </a:moveTo>
                  <a:lnTo>
                    <a:pt x="95884" y="261874"/>
                  </a:lnTo>
                  <a:lnTo>
                    <a:pt x="92329" y="267843"/>
                  </a:lnTo>
                  <a:lnTo>
                    <a:pt x="71374" y="303765"/>
                  </a:lnTo>
                  <a:lnTo>
                    <a:pt x="71374" y="350393"/>
                  </a:lnTo>
                  <a:lnTo>
                    <a:pt x="73403" y="350393"/>
                  </a:lnTo>
                  <a:lnTo>
                    <a:pt x="114172" y="280543"/>
                  </a:lnTo>
                  <a:lnTo>
                    <a:pt x="117602" y="274574"/>
                  </a:lnTo>
                  <a:lnTo>
                    <a:pt x="115569" y="266827"/>
                  </a:lnTo>
                  <a:lnTo>
                    <a:pt x="109601" y="263398"/>
                  </a:lnTo>
                  <a:lnTo>
                    <a:pt x="103631" y="259842"/>
                  </a:lnTo>
                  <a:close/>
                </a:path>
                <a:path w="118110" h="375919">
                  <a:moveTo>
                    <a:pt x="58801" y="325319"/>
                  </a:moveTo>
                  <a:lnTo>
                    <a:pt x="47879" y="344043"/>
                  </a:lnTo>
                  <a:lnTo>
                    <a:pt x="69722" y="344043"/>
                  </a:lnTo>
                  <a:lnTo>
                    <a:pt x="58801" y="325319"/>
                  </a:lnTo>
                  <a:close/>
                </a:path>
                <a:path w="118110" h="375919">
                  <a:moveTo>
                    <a:pt x="71374" y="303765"/>
                  </a:moveTo>
                  <a:lnTo>
                    <a:pt x="58801" y="325319"/>
                  </a:lnTo>
                  <a:lnTo>
                    <a:pt x="69722" y="344043"/>
                  </a:lnTo>
                  <a:lnTo>
                    <a:pt x="71374" y="344043"/>
                  </a:lnTo>
                  <a:lnTo>
                    <a:pt x="71374" y="303765"/>
                  </a:lnTo>
                  <a:close/>
                </a:path>
                <a:path w="118110" h="375919">
                  <a:moveTo>
                    <a:pt x="71374" y="0"/>
                  </a:moveTo>
                  <a:lnTo>
                    <a:pt x="46228" y="0"/>
                  </a:lnTo>
                  <a:lnTo>
                    <a:pt x="46228" y="303765"/>
                  </a:lnTo>
                  <a:lnTo>
                    <a:pt x="58801" y="325319"/>
                  </a:lnTo>
                  <a:lnTo>
                    <a:pt x="71373" y="303765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02633" y="4749927"/>
              <a:ext cx="3927475" cy="1572260"/>
            </a:xfrm>
            <a:custGeom>
              <a:avLst/>
              <a:gdLst/>
              <a:ahLst/>
              <a:cxnLst/>
              <a:rect l="l" t="t" r="r" b="b"/>
              <a:pathLst>
                <a:path w="3927475" h="1572260">
                  <a:moveTo>
                    <a:pt x="3380993" y="267970"/>
                  </a:moveTo>
                  <a:lnTo>
                    <a:pt x="0" y="267970"/>
                  </a:lnTo>
                  <a:lnTo>
                    <a:pt x="0" y="1515402"/>
                  </a:lnTo>
                  <a:lnTo>
                    <a:pt x="194976" y="1536719"/>
                  </a:lnTo>
                  <a:lnTo>
                    <a:pt x="316584" y="1547901"/>
                  </a:lnTo>
                  <a:lnTo>
                    <a:pt x="431941" y="1556793"/>
                  </a:lnTo>
                  <a:lnTo>
                    <a:pt x="541432" y="1563510"/>
                  </a:lnTo>
                  <a:lnTo>
                    <a:pt x="645439" y="1568166"/>
                  </a:lnTo>
                  <a:lnTo>
                    <a:pt x="744350" y="1570876"/>
                  </a:lnTo>
                  <a:lnTo>
                    <a:pt x="838547" y="1571754"/>
                  </a:lnTo>
                  <a:lnTo>
                    <a:pt x="928416" y="1570914"/>
                  </a:lnTo>
                  <a:lnTo>
                    <a:pt x="1014342" y="1568471"/>
                  </a:lnTo>
                  <a:lnTo>
                    <a:pt x="1096708" y="1564540"/>
                  </a:lnTo>
                  <a:lnTo>
                    <a:pt x="1175901" y="1559236"/>
                  </a:lnTo>
                  <a:lnTo>
                    <a:pt x="1252304" y="1552671"/>
                  </a:lnTo>
                  <a:lnTo>
                    <a:pt x="1326302" y="1544962"/>
                  </a:lnTo>
                  <a:lnTo>
                    <a:pt x="1398281" y="1536223"/>
                  </a:lnTo>
                  <a:lnTo>
                    <a:pt x="1468623" y="1526567"/>
                  </a:lnTo>
                  <a:lnTo>
                    <a:pt x="1571913" y="1510617"/>
                  </a:lnTo>
                  <a:lnTo>
                    <a:pt x="2091586" y="1417341"/>
                  </a:lnTo>
                  <a:lnTo>
                    <a:pt x="2205254" y="1398686"/>
                  </a:lnTo>
                  <a:lnTo>
                    <a:pt x="2325196" y="1380932"/>
                  </a:lnTo>
                  <a:lnTo>
                    <a:pt x="2452710" y="1364467"/>
                  </a:lnTo>
                  <a:lnTo>
                    <a:pt x="2542568" y="1354396"/>
                  </a:lnTo>
                  <a:lnTo>
                    <a:pt x="2636753" y="1345184"/>
                  </a:lnTo>
                  <a:lnTo>
                    <a:pt x="2735649" y="1336945"/>
                  </a:lnTo>
                  <a:lnTo>
                    <a:pt x="2839642" y="1329794"/>
                  </a:lnTo>
                  <a:lnTo>
                    <a:pt x="2949116" y="1323846"/>
                  </a:lnTo>
                  <a:lnTo>
                    <a:pt x="3064456" y="1319213"/>
                  </a:lnTo>
                  <a:lnTo>
                    <a:pt x="3186046" y="1316012"/>
                  </a:lnTo>
                  <a:lnTo>
                    <a:pt x="3380993" y="1314145"/>
                  </a:lnTo>
                  <a:lnTo>
                    <a:pt x="3380993" y="267970"/>
                  </a:lnTo>
                  <a:close/>
                </a:path>
                <a:path w="3927475" h="1572260">
                  <a:moveTo>
                    <a:pt x="3636391" y="132334"/>
                  </a:moveTo>
                  <a:lnTo>
                    <a:pt x="278511" y="132334"/>
                  </a:lnTo>
                  <a:lnTo>
                    <a:pt x="278511" y="267970"/>
                  </a:lnTo>
                  <a:lnTo>
                    <a:pt x="3380993" y="267970"/>
                  </a:lnTo>
                  <a:lnTo>
                    <a:pt x="3380993" y="1192377"/>
                  </a:lnTo>
                  <a:lnTo>
                    <a:pt x="3460829" y="1188732"/>
                  </a:lnTo>
                  <a:lnTo>
                    <a:pt x="3542639" y="1186226"/>
                  </a:lnTo>
                  <a:lnTo>
                    <a:pt x="3636391" y="1185087"/>
                  </a:lnTo>
                  <a:lnTo>
                    <a:pt x="3636391" y="132334"/>
                  </a:lnTo>
                  <a:close/>
                </a:path>
                <a:path w="3927475" h="1572260">
                  <a:moveTo>
                    <a:pt x="3927347" y="0"/>
                  </a:moveTo>
                  <a:lnTo>
                    <a:pt x="540384" y="0"/>
                  </a:lnTo>
                  <a:lnTo>
                    <a:pt x="540384" y="132334"/>
                  </a:lnTo>
                  <a:lnTo>
                    <a:pt x="3636391" y="132334"/>
                  </a:lnTo>
                  <a:lnTo>
                    <a:pt x="3636391" y="1054925"/>
                  </a:lnTo>
                  <a:lnTo>
                    <a:pt x="3820539" y="1050307"/>
                  </a:lnTo>
                  <a:lnTo>
                    <a:pt x="3927347" y="1049451"/>
                  </a:lnTo>
                  <a:lnTo>
                    <a:pt x="392734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02633" y="4749927"/>
              <a:ext cx="3927475" cy="1572260"/>
            </a:xfrm>
            <a:custGeom>
              <a:avLst/>
              <a:gdLst/>
              <a:ahLst/>
              <a:cxnLst/>
              <a:rect l="l" t="t" r="r" b="b"/>
              <a:pathLst>
                <a:path w="3927475" h="1572260">
                  <a:moveTo>
                    <a:pt x="0" y="267970"/>
                  </a:moveTo>
                  <a:lnTo>
                    <a:pt x="3380993" y="267970"/>
                  </a:lnTo>
                  <a:lnTo>
                    <a:pt x="3380993" y="1314145"/>
                  </a:lnTo>
                  <a:lnTo>
                    <a:pt x="3314272" y="1314357"/>
                  </a:lnTo>
                  <a:lnTo>
                    <a:pt x="3249306" y="1314984"/>
                  </a:lnTo>
                  <a:lnTo>
                    <a:pt x="3186046" y="1316012"/>
                  </a:lnTo>
                  <a:lnTo>
                    <a:pt x="3124446" y="1317427"/>
                  </a:lnTo>
                  <a:lnTo>
                    <a:pt x="3064456" y="1319213"/>
                  </a:lnTo>
                  <a:lnTo>
                    <a:pt x="3006029" y="1321358"/>
                  </a:lnTo>
                  <a:lnTo>
                    <a:pt x="2949116" y="1323846"/>
                  </a:lnTo>
                  <a:lnTo>
                    <a:pt x="2893670" y="1326663"/>
                  </a:lnTo>
                  <a:lnTo>
                    <a:pt x="2839642" y="1329794"/>
                  </a:lnTo>
                  <a:lnTo>
                    <a:pt x="2786984" y="1333227"/>
                  </a:lnTo>
                  <a:lnTo>
                    <a:pt x="2735649" y="1336945"/>
                  </a:lnTo>
                  <a:lnTo>
                    <a:pt x="2685588" y="1340936"/>
                  </a:lnTo>
                  <a:lnTo>
                    <a:pt x="2636753" y="1345184"/>
                  </a:lnTo>
                  <a:lnTo>
                    <a:pt x="2589095" y="1349676"/>
                  </a:lnTo>
                  <a:lnTo>
                    <a:pt x="2542568" y="1354396"/>
                  </a:lnTo>
                  <a:lnTo>
                    <a:pt x="2497122" y="1359331"/>
                  </a:lnTo>
                  <a:lnTo>
                    <a:pt x="2452710" y="1364467"/>
                  </a:lnTo>
                  <a:lnTo>
                    <a:pt x="2409284" y="1369788"/>
                  </a:lnTo>
                  <a:lnTo>
                    <a:pt x="2366795" y="1375281"/>
                  </a:lnTo>
                  <a:lnTo>
                    <a:pt x="2325196" y="1380932"/>
                  </a:lnTo>
                  <a:lnTo>
                    <a:pt x="2284438" y="1386726"/>
                  </a:lnTo>
                  <a:lnTo>
                    <a:pt x="2244473" y="1392649"/>
                  </a:lnTo>
                  <a:lnTo>
                    <a:pt x="2205254" y="1398686"/>
                  </a:lnTo>
                  <a:lnTo>
                    <a:pt x="2166732" y="1404823"/>
                  </a:lnTo>
                  <a:lnTo>
                    <a:pt x="2128858" y="1411046"/>
                  </a:lnTo>
                  <a:lnTo>
                    <a:pt x="2054866" y="1423693"/>
                  </a:lnTo>
                  <a:lnTo>
                    <a:pt x="1982893" y="1436511"/>
                  </a:lnTo>
                  <a:lnTo>
                    <a:pt x="1912554" y="1449387"/>
                  </a:lnTo>
                  <a:lnTo>
                    <a:pt x="1843465" y="1462205"/>
                  </a:lnTo>
                  <a:lnTo>
                    <a:pt x="1809269" y="1468557"/>
                  </a:lnTo>
                  <a:lnTo>
                    <a:pt x="1741334" y="1481075"/>
                  </a:lnTo>
                  <a:lnTo>
                    <a:pt x="1673686" y="1493250"/>
                  </a:lnTo>
                  <a:lnTo>
                    <a:pt x="1605941" y="1504966"/>
                  </a:lnTo>
                  <a:lnTo>
                    <a:pt x="1537715" y="1516110"/>
                  </a:lnTo>
                  <a:lnTo>
                    <a:pt x="1468623" y="1526567"/>
                  </a:lnTo>
                  <a:lnTo>
                    <a:pt x="1398281" y="1536223"/>
                  </a:lnTo>
                  <a:lnTo>
                    <a:pt x="1326302" y="1544962"/>
                  </a:lnTo>
                  <a:lnTo>
                    <a:pt x="1252304" y="1552671"/>
                  </a:lnTo>
                  <a:lnTo>
                    <a:pt x="1175901" y="1559236"/>
                  </a:lnTo>
                  <a:lnTo>
                    <a:pt x="1136677" y="1562053"/>
                  </a:lnTo>
                  <a:lnTo>
                    <a:pt x="1096708" y="1564540"/>
                  </a:lnTo>
                  <a:lnTo>
                    <a:pt x="1055946" y="1566685"/>
                  </a:lnTo>
                  <a:lnTo>
                    <a:pt x="1014342" y="1568471"/>
                  </a:lnTo>
                  <a:lnTo>
                    <a:pt x="971848" y="1569886"/>
                  </a:lnTo>
                  <a:lnTo>
                    <a:pt x="928416" y="1570914"/>
                  </a:lnTo>
                  <a:lnTo>
                    <a:pt x="883999" y="1571541"/>
                  </a:lnTo>
                  <a:lnTo>
                    <a:pt x="838547" y="1571754"/>
                  </a:lnTo>
                  <a:lnTo>
                    <a:pt x="792013" y="1571536"/>
                  </a:lnTo>
                  <a:lnTo>
                    <a:pt x="744350" y="1570876"/>
                  </a:lnTo>
                  <a:lnTo>
                    <a:pt x="695508" y="1569757"/>
                  </a:lnTo>
                  <a:lnTo>
                    <a:pt x="645439" y="1568166"/>
                  </a:lnTo>
                  <a:lnTo>
                    <a:pt x="594097" y="1566089"/>
                  </a:lnTo>
                  <a:lnTo>
                    <a:pt x="541432" y="1563510"/>
                  </a:lnTo>
                  <a:lnTo>
                    <a:pt x="487396" y="1560416"/>
                  </a:lnTo>
                  <a:lnTo>
                    <a:pt x="431941" y="1556793"/>
                  </a:lnTo>
                  <a:lnTo>
                    <a:pt x="375020" y="1552626"/>
                  </a:lnTo>
                  <a:lnTo>
                    <a:pt x="316584" y="1547901"/>
                  </a:lnTo>
                  <a:lnTo>
                    <a:pt x="256586" y="1542603"/>
                  </a:lnTo>
                  <a:lnTo>
                    <a:pt x="194976" y="1536719"/>
                  </a:lnTo>
                  <a:lnTo>
                    <a:pt x="131707" y="1530233"/>
                  </a:lnTo>
                  <a:lnTo>
                    <a:pt x="66731" y="1523132"/>
                  </a:lnTo>
                  <a:lnTo>
                    <a:pt x="0" y="1515402"/>
                  </a:lnTo>
                  <a:lnTo>
                    <a:pt x="0" y="267970"/>
                  </a:lnTo>
                  <a:close/>
                </a:path>
                <a:path w="3927475" h="1572260">
                  <a:moveTo>
                    <a:pt x="278511" y="267970"/>
                  </a:moveTo>
                  <a:lnTo>
                    <a:pt x="278511" y="132334"/>
                  </a:lnTo>
                  <a:lnTo>
                    <a:pt x="3636391" y="132334"/>
                  </a:lnTo>
                  <a:lnTo>
                    <a:pt x="3636391" y="1185087"/>
                  </a:lnTo>
                  <a:lnTo>
                    <a:pt x="3542639" y="1186226"/>
                  </a:lnTo>
                  <a:lnTo>
                    <a:pt x="3460829" y="1188732"/>
                  </a:lnTo>
                  <a:lnTo>
                    <a:pt x="3402951" y="1191238"/>
                  </a:lnTo>
                  <a:lnTo>
                    <a:pt x="3380993" y="1192377"/>
                  </a:lnTo>
                </a:path>
                <a:path w="3927475" h="1572260">
                  <a:moveTo>
                    <a:pt x="540384" y="132334"/>
                  </a:moveTo>
                  <a:lnTo>
                    <a:pt x="540384" y="0"/>
                  </a:lnTo>
                  <a:lnTo>
                    <a:pt x="3927347" y="0"/>
                  </a:lnTo>
                  <a:lnTo>
                    <a:pt x="3927347" y="1049451"/>
                  </a:lnTo>
                  <a:lnTo>
                    <a:pt x="3820539" y="1050307"/>
                  </a:lnTo>
                  <a:lnTo>
                    <a:pt x="3727338" y="1052188"/>
                  </a:lnTo>
                  <a:lnTo>
                    <a:pt x="3661404" y="1054070"/>
                  </a:lnTo>
                  <a:lnTo>
                    <a:pt x="3636391" y="1054925"/>
                  </a:lnTo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381500" y="5012182"/>
            <a:ext cx="285178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Nghiên</a:t>
            </a:r>
            <a:r>
              <a:rPr sz="16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cứu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Marketing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bán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hàng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theo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khách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hàng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 cáo bán hàng theo bộ phận 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Phân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phối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sản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phẩm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Phát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triển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sản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phẩm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07941" y="3220211"/>
            <a:ext cx="2457450" cy="328930"/>
            <a:chOff x="4107941" y="3220211"/>
            <a:chExt cx="2457450" cy="32893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41" y="3241547"/>
              <a:ext cx="779526" cy="30708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49470" y="3316477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2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2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559" y="3220211"/>
              <a:ext cx="560832" cy="3070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45326" y="3289172"/>
              <a:ext cx="366395" cy="117475"/>
            </a:xfrm>
            <a:custGeom>
              <a:avLst/>
              <a:gdLst/>
              <a:ahLst/>
              <a:cxnLst/>
              <a:rect l="l" t="t" r="r" b="b"/>
              <a:pathLst>
                <a:path w="366395" h="117475">
                  <a:moveTo>
                    <a:pt x="294299" y="73014"/>
                  </a:moveTo>
                  <a:lnTo>
                    <a:pt x="257048" y="91821"/>
                  </a:lnTo>
                  <a:lnTo>
                    <a:pt x="250825" y="94868"/>
                  </a:lnTo>
                  <a:lnTo>
                    <a:pt x="248412" y="102488"/>
                  </a:lnTo>
                  <a:lnTo>
                    <a:pt x="251460" y="108712"/>
                  </a:lnTo>
                  <a:lnTo>
                    <a:pt x="254635" y="114935"/>
                  </a:lnTo>
                  <a:lnTo>
                    <a:pt x="262255" y="117348"/>
                  </a:lnTo>
                  <a:lnTo>
                    <a:pt x="268350" y="114173"/>
                  </a:lnTo>
                  <a:lnTo>
                    <a:pt x="344467" y="75818"/>
                  </a:lnTo>
                  <a:lnTo>
                    <a:pt x="340740" y="75818"/>
                  </a:lnTo>
                  <a:lnTo>
                    <a:pt x="294299" y="73014"/>
                  </a:lnTo>
                  <a:close/>
                </a:path>
                <a:path w="366395" h="117475">
                  <a:moveTo>
                    <a:pt x="316627" y="61743"/>
                  </a:moveTo>
                  <a:lnTo>
                    <a:pt x="294299" y="73014"/>
                  </a:lnTo>
                  <a:lnTo>
                    <a:pt x="340740" y="75818"/>
                  </a:lnTo>
                  <a:lnTo>
                    <a:pt x="340871" y="73660"/>
                  </a:lnTo>
                  <a:lnTo>
                    <a:pt x="334518" y="73660"/>
                  </a:lnTo>
                  <a:lnTo>
                    <a:pt x="316627" y="61743"/>
                  </a:lnTo>
                  <a:close/>
                </a:path>
                <a:path w="366395" h="117475">
                  <a:moveTo>
                    <a:pt x="269239" y="0"/>
                  </a:moveTo>
                  <a:lnTo>
                    <a:pt x="261493" y="1524"/>
                  </a:lnTo>
                  <a:lnTo>
                    <a:pt x="257683" y="7238"/>
                  </a:lnTo>
                  <a:lnTo>
                    <a:pt x="253746" y="13080"/>
                  </a:lnTo>
                  <a:lnTo>
                    <a:pt x="255270" y="20827"/>
                  </a:lnTo>
                  <a:lnTo>
                    <a:pt x="295795" y="47867"/>
                  </a:lnTo>
                  <a:lnTo>
                    <a:pt x="342264" y="50673"/>
                  </a:lnTo>
                  <a:lnTo>
                    <a:pt x="340740" y="75818"/>
                  </a:lnTo>
                  <a:lnTo>
                    <a:pt x="344467" y="75818"/>
                  </a:lnTo>
                  <a:lnTo>
                    <a:pt x="366395" y="64769"/>
                  </a:lnTo>
                  <a:lnTo>
                    <a:pt x="275082" y="3810"/>
                  </a:lnTo>
                  <a:lnTo>
                    <a:pt x="269239" y="0"/>
                  </a:lnTo>
                  <a:close/>
                </a:path>
                <a:path w="366395" h="117475">
                  <a:moveTo>
                    <a:pt x="335788" y="52069"/>
                  </a:moveTo>
                  <a:lnTo>
                    <a:pt x="316627" y="61743"/>
                  </a:lnTo>
                  <a:lnTo>
                    <a:pt x="334518" y="73660"/>
                  </a:lnTo>
                  <a:lnTo>
                    <a:pt x="335788" y="52069"/>
                  </a:lnTo>
                  <a:close/>
                </a:path>
                <a:path w="366395" h="117475">
                  <a:moveTo>
                    <a:pt x="342180" y="52069"/>
                  </a:moveTo>
                  <a:lnTo>
                    <a:pt x="335788" y="52069"/>
                  </a:lnTo>
                  <a:lnTo>
                    <a:pt x="334518" y="73660"/>
                  </a:lnTo>
                  <a:lnTo>
                    <a:pt x="340871" y="73660"/>
                  </a:lnTo>
                  <a:lnTo>
                    <a:pt x="342180" y="52069"/>
                  </a:lnTo>
                  <a:close/>
                </a:path>
                <a:path w="366395" h="117475">
                  <a:moveTo>
                    <a:pt x="1524" y="30099"/>
                  </a:moveTo>
                  <a:lnTo>
                    <a:pt x="0" y="55244"/>
                  </a:lnTo>
                  <a:lnTo>
                    <a:pt x="294299" y="73014"/>
                  </a:lnTo>
                  <a:lnTo>
                    <a:pt x="316627" y="61743"/>
                  </a:lnTo>
                  <a:lnTo>
                    <a:pt x="295795" y="47867"/>
                  </a:lnTo>
                  <a:lnTo>
                    <a:pt x="1524" y="30099"/>
                  </a:lnTo>
                  <a:close/>
                </a:path>
                <a:path w="366395" h="117475">
                  <a:moveTo>
                    <a:pt x="295795" y="47867"/>
                  </a:moveTo>
                  <a:lnTo>
                    <a:pt x="316627" y="61743"/>
                  </a:lnTo>
                  <a:lnTo>
                    <a:pt x="335788" y="52069"/>
                  </a:lnTo>
                  <a:lnTo>
                    <a:pt x="342180" y="52069"/>
                  </a:lnTo>
                  <a:lnTo>
                    <a:pt x="342264" y="50673"/>
                  </a:lnTo>
                  <a:lnTo>
                    <a:pt x="295795" y="4786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47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Phân </a:t>
            </a:r>
            <a:r>
              <a:rPr dirty="0"/>
              <a:t>loại </a:t>
            </a:r>
            <a:r>
              <a:rPr spc="15" dirty="0"/>
              <a:t>HTTT </a:t>
            </a:r>
            <a:r>
              <a:rPr spc="-20" dirty="0"/>
              <a:t>Marketing </a:t>
            </a:r>
            <a:r>
              <a:rPr dirty="0"/>
              <a:t>theo </a:t>
            </a:r>
            <a:r>
              <a:rPr spc="-5" dirty="0"/>
              <a:t>mức </a:t>
            </a:r>
            <a:r>
              <a:rPr spc="-890" dirty="0"/>
              <a:t> </a:t>
            </a:r>
            <a:r>
              <a:rPr dirty="0"/>
              <a:t>quản</a:t>
            </a:r>
            <a:r>
              <a:rPr spc="-5" dirty="0"/>
              <a:t> </a:t>
            </a:r>
            <a:r>
              <a:rPr dirty="0"/>
              <a:t>lý</a:t>
            </a:r>
          </a:p>
        </p:txBody>
      </p:sp>
      <p:sp>
        <p:nvSpPr>
          <p:cNvPr id="3" name="object 3"/>
          <p:cNvSpPr/>
          <p:nvPr/>
        </p:nvSpPr>
        <p:spPr>
          <a:xfrm>
            <a:off x="849630" y="1597152"/>
            <a:ext cx="1868805" cy="4297045"/>
          </a:xfrm>
          <a:custGeom>
            <a:avLst/>
            <a:gdLst/>
            <a:ahLst/>
            <a:cxnLst/>
            <a:rect l="l" t="t" r="r" b="b"/>
            <a:pathLst>
              <a:path w="1868805" h="4297045">
                <a:moveTo>
                  <a:pt x="1681607" y="0"/>
                </a:moveTo>
                <a:lnTo>
                  <a:pt x="186842" y="0"/>
                </a:lnTo>
                <a:lnTo>
                  <a:pt x="137173" y="6676"/>
                </a:lnTo>
                <a:lnTo>
                  <a:pt x="92540" y="25517"/>
                </a:lnTo>
                <a:lnTo>
                  <a:pt x="54725" y="54737"/>
                </a:lnTo>
                <a:lnTo>
                  <a:pt x="25510" y="92550"/>
                </a:lnTo>
                <a:lnTo>
                  <a:pt x="6674" y="137171"/>
                </a:lnTo>
                <a:lnTo>
                  <a:pt x="0" y="186817"/>
                </a:lnTo>
                <a:lnTo>
                  <a:pt x="0" y="4110075"/>
                </a:lnTo>
                <a:lnTo>
                  <a:pt x="6674" y="4159744"/>
                </a:lnTo>
                <a:lnTo>
                  <a:pt x="25510" y="4204377"/>
                </a:lnTo>
                <a:lnTo>
                  <a:pt x="54725" y="4242192"/>
                </a:lnTo>
                <a:lnTo>
                  <a:pt x="92540" y="4271407"/>
                </a:lnTo>
                <a:lnTo>
                  <a:pt x="137173" y="4290243"/>
                </a:lnTo>
                <a:lnTo>
                  <a:pt x="186842" y="4296918"/>
                </a:lnTo>
                <a:lnTo>
                  <a:pt x="1681607" y="4296918"/>
                </a:lnTo>
                <a:lnTo>
                  <a:pt x="1731252" y="4290243"/>
                </a:lnTo>
                <a:lnTo>
                  <a:pt x="1775873" y="4271407"/>
                </a:lnTo>
                <a:lnTo>
                  <a:pt x="1813687" y="4242192"/>
                </a:lnTo>
                <a:lnTo>
                  <a:pt x="1842906" y="4204377"/>
                </a:lnTo>
                <a:lnTo>
                  <a:pt x="1861747" y="4159744"/>
                </a:lnTo>
                <a:lnTo>
                  <a:pt x="1868424" y="4110075"/>
                </a:lnTo>
                <a:lnTo>
                  <a:pt x="1868424" y="186817"/>
                </a:lnTo>
                <a:lnTo>
                  <a:pt x="1861747" y="137171"/>
                </a:lnTo>
                <a:lnTo>
                  <a:pt x="1842906" y="92550"/>
                </a:lnTo>
                <a:lnTo>
                  <a:pt x="1813687" y="54737"/>
                </a:lnTo>
                <a:lnTo>
                  <a:pt x="1775873" y="25517"/>
                </a:lnTo>
                <a:lnTo>
                  <a:pt x="1731252" y="6676"/>
                </a:lnTo>
                <a:lnTo>
                  <a:pt x="16816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2567" y="1649221"/>
            <a:ext cx="1081405" cy="10763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6045" marR="5080" indent="-93980">
              <a:lnSpc>
                <a:spcPts val="3950"/>
              </a:lnSpc>
              <a:spcBef>
                <a:spcPts val="540"/>
              </a:spcBef>
            </a:pPr>
            <a:r>
              <a:rPr sz="3600" spc="-5" dirty="0">
                <a:latin typeface="Calibri"/>
                <a:cs typeface="Calibri"/>
              </a:rPr>
              <a:t>Chiến  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dirty="0">
                <a:latin typeface="Arial"/>
                <a:cs typeface="Arial"/>
              </a:rPr>
              <a:t>ư</a:t>
            </a:r>
            <a:r>
              <a:rPr sz="3600" dirty="0">
                <a:latin typeface="Calibri"/>
                <a:cs typeface="Calibri"/>
              </a:rPr>
              <a:t>ợc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729" y="2874898"/>
            <a:ext cx="2063750" cy="1322070"/>
            <a:chOff x="752729" y="2874898"/>
            <a:chExt cx="2063750" cy="1322070"/>
          </a:xfrm>
        </p:grpSpPr>
        <p:sp>
          <p:nvSpPr>
            <p:cNvPr id="6" name="object 6"/>
            <p:cNvSpPr/>
            <p:nvPr/>
          </p:nvSpPr>
          <p:spPr>
            <a:xfrm>
              <a:off x="765429" y="2887598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1908683" y="0"/>
                  </a:moveTo>
                  <a:lnTo>
                    <a:pt x="129616" y="0"/>
                  </a:lnTo>
                  <a:lnTo>
                    <a:pt x="79161" y="10187"/>
                  </a:lnTo>
                  <a:lnTo>
                    <a:pt x="37961" y="37972"/>
                  </a:lnTo>
                  <a:lnTo>
                    <a:pt x="10185" y="79188"/>
                  </a:lnTo>
                  <a:lnTo>
                    <a:pt x="0" y="129666"/>
                  </a:lnTo>
                  <a:lnTo>
                    <a:pt x="0" y="1166495"/>
                  </a:lnTo>
                  <a:lnTo>
                    <a:pt x="10185" y="1216973"/>
                  </a:lnTo>
                  <a:lnTo>
                    <a:pt x="37961" y="1258189"/>
                  </a:lnTo>
                  <a:lnTo>
                    <a:pt x="79161" y="1285974"/>
                  </a:lnTo>
                  <a:lnTo>
                    <a:pt x="129616" y="1296162"/>
                  </a:lnTo>
                  <a:lnTo>
                    <a:pt x="1908683" y="1296162"/>
                  </a:lnTo>
                  <a:lnTo>
                    <a:pt x="1959161" y="1285974"/>
                  </a:lnTo>
                  <a:lnTo>
                    <a:pt x="2000377" y="1258189"/>
                  </a:lnTo>
                  <a:lnTo>
                    <a:pt x="2028162" y="1216973"/>
                  </a:lnTo>
                  <a:lnTo>
                    <a:pt x="2038350" y="1166495"/>
                  </a:lnTo>
                  <a:lnTo>
                    <a:pt x="2038350" y="129666"/>
                  </a:lnTo>
                  <a:lnTo>
                    <a:pt x="2028162" y="79188"/>
                  </a:lnTo>
                  <a:lnTo>
                    <a:pt x="2000377" y="37973"/>
                  </a:lnTo>
                  <a:lnTo>
                    <a:pt x="1959161" y="10187"/>
                  </a:lnTo>
                  <a:lnTo>
                    <a:pt x="190868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429" y="2887598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0" y="129666"/>
                  </a:moveTo>
                  <a:lnTo>
                    <a:pt x="10185" y="79188"/>
                  </a:lnTo>
                  <a:lnTo>
                    <a:pt x="37961" y="37972"/>
                  </a:lnTo>
                  <a:lnTo>
                    <a:pt x="79161" y="10187"/>
                  </a:lnTo>
                  <a:lnTo>
                    <a:pt x="129616" y="0"/>
                  </a:lnTo>
                  <a:lnTo>
                    <a:pt x="1908683" y="0"/>
                  </a:lnTo>
                  <a:lnTo>
                    <a:pt x="1959161" y="10187"/>
                  </a:lnTo>
                  <a:lnTo>
                    <a:pt x="2000377" y="37973"/>
                  </a:lnTo>
                  <a:lnTo>
                    <a:pt x="2028162" y="79188"/>
                  </a:lnTo>
                  <a:lnTo>
                    <a:pt x="2038350" y="129666"/>
                  </a:lnTo>
                  <a:lnTo>
                    <a:pt x="2038350" y="1166495"/>
                  </a:lnTo>
                  <a:lnTo>
                    <a:pt x="2028162" y="1216973"/>
                  </a:lnTo>
                  <a:lnTo>
                    <a:pt x="2000377" y="1258189"/>
                  </a:lnTo>
                  <a:lnTo>
                    <a:pt x="1959161" y="1285974"/>
                  </a:lnTo>
                  <a:lnTo>
                    <a:pt x="1908683" y="1296162"/>
                  </a:lnTo>
                  <a:lnTo>
                    <a:pt x="129616" y="1296162"/>
                  </a:lnTo>
                  <a:lnTo>
                    <a:pt x="79161" y="1285974"/>
                  </a:lnTo>
                  <a:lnTo>
                    <a:pt x="37961" y="1258189"/>
                  </a:lnTo>
                  <a:lnTo>
                    <a:pt x="10185" y="1216973"/>
                  </a:lnTo>
                  <a:lnTo>
                    <a:pt x="0" y="1166495"/>
                  </a:lnTo>
                  <a:lnTo>
                    <a:pt x="0" y="12966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7336" y="3275330"/>
            <a:ext cx="149225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8005" marR="5080" indent="-53594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729" y="4369942"/>
            <a:ext cx="2063750" cy="1322070"/>
            <a:chOff x="752729" y="4369942"/>
            <a:chExt cx="2063750" cy="1322070"/>
          </a:xfrm>
        </p:grpSpPr>
        <p:sp>
          <p:nvSpPr>
            <p:cNvPr id="10" name="object 10"/>
            <p:cNvSpPr/>
            <p:nvPr/>
          </p:nvSpPr>
          <p:spPr>
            <a:xfrm>
              <a:off x="765429" y="4382642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1908683" y="0"/>
                  </a:moveTo>
                  <a:lnTo>
                    <a:pt x="129616" y="0"/>
                  </a:lnTo>
                  <a:lnTo>
                    <a:pt x="79161" y="10187"/>
                  </a:lnTo>
                  <a:lnTo>
                    <a:pt x="37961" y="37972"/>
                  </a:lnTo>
                  <a:lnTo>
                    <a:pt x="10185" y="79188"/>
                  </a:lnTo>
                  <a:lnTo>
                    <a:pt x="0" y="129666"/>
                  </a:lnTo>
                  <a:lnTo>
                    <a:pt x="0" y="1166494"/>
                  </a:lnTo>
                  <a:lnTo>
                    <a:pt x="10185" y="1216978"/>
                  </a:lnTo>
                  <a:lnTo>
                    <a:pt x="37961" y="1258193"/>
                  </a:lnTo>
                  <a:lnTo>
                    <a:pt x="79161" y="1285976"/>
                  </a:lnTo>
                  <a:lnTo>
                    <a:pt x="129616" y="1296161"/>
                  </a:lnTo>
                  <a:lnTo>
                    <a:pt x="1908683" y="1296161"/>
                  </a:lnTo>
                  <a:lnTo>
                    <a:pt x="1959161" y="1285976"/>
                  </a:lnTo>
                  <a:lnTo>
                    <a:pt x="2000377" y="1258193"/>
                  </a:lnTo>
                  <a:lnTo>
                    <a:pt x="2028162" y="1216978"/>
                  </a:lnTo>
                  <a:lnTo>
                    <a:pt x="2038350" y="1166494"/>
                  </a:lnTo>
                  <a:lnTo>
                    <a:pt x="2038350" y="129666"/>
                  </a:lnTo>
                  <a:lnTo>
                    <a:pt x="2028162" y="79188"/>
                  </a:lnTo>
                  <a:lnTo>
                    <a:pt x="2000377" y="37972"/>
                  </a:lnTo>
                  <a:lnTo>
                    <a:pt x="1959161" y="10187"/>
                  </a:lnTo>
                  <a:lnTo>
                    <a:pt x="190868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429" y="4382642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0" y="129666"/>
                  </a:moveTo>
                  <a:lnTo>
                    <a:pt x="10185" y="79188"/>
                  </a:lnTo>
                  <a:lnTo>
                    <a:pt x="37961" y="37972"/>
                  </a:lnTo>
                  <a:lnTo>
                    <a:pt x="79161" y="10187"/>
                  </a:lnTo>
                  <a:lnTo>
                    <a:pt x="129616" y="0"/>
                  </a:lnTo>
                  <a:lnTo>
                    <a:pt x="1908683" y="0"/>
                  </a:lnTo>
                  <a:lnTo>
                    <a:pt x="1959161" y="10187"/>
                  </a:lnTo>
                  <a:lnTo>
                    <a:pt x="2000377" y="37972"/>
                  </a:lnTo>
                  <a:lnTo>
                    <a:pt x="2028162" y="79188"/>
                  </a:lnTo>
                  <a:lnTo>
                    <a:pt x="2038350" y="129666"/>
                  </a:lnTo>
                  <a:lnTo>
                    <a:pt x="2038350" y="1166494"/>
                  </a:lnTo>
                  <a:lnTo>
                    <a:pt x="2028162" y="1216978"/>
                  </a:lnTo>
                  <a:lnTo>
                    <a:pt x="2000377" y="1258193"/>
                  </a:lnTo>
                  <a:lnTo>
                    <a:pt x="1959161" y="1285976"/>
                  </a:lnTo>
                  <a:lnTo>
                    <a:pt x="1908683" y="1296161"/>
                  </a:lnTo>
                  <a:lnTo>
                    <a:pt x="129616" y="1296161"/>
                  </a:lnTo>
                  <a:lnTo>
                    <a:pt x="79161" y="1285976"/>
                  </a:lnTo>
                  <a:lnTo>
                    <a:pt x="37961" y="1258193"/>
                  </a:lnTo>
                  <a:lnTo>
                    <a:pt x="10185" y="1216978"/>
                  </a:lnTo>
                  <a:lnTo>
                    <a:pt x="0" y="1166494"/>
                  </a:lnTo>
                  <a:lnTo>
                    <a:pt x="0" y="12966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2932" y="4770628"/>
            <a:ext cx="186055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3560" marR="5080" indent="-531495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phát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triển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3898" y="1597152"/>
            <a:ext cx="2548255" cy="4297045"/>
            <a:chOff x="2993898" y="1597152"/>
            <a:chExt cx="2548255" cy="4297045"/>
          </a:xfrm>
        </p:grpSpPr>
        <p:sp>
          <p:nvSpPr>
            <p:cNvPr id="14" name="object 14"/>
            <p:cNvSpPr/>
            <p:nvPr/>
          </p:nvSpPr>
          <p:spPr>
            <a:xfrm>
              <a:off x="2993898" y="1597152"/>
              <a:ext cx="2548255" cy="4297045"/>
            </a:xfrm>
            <a:custGeom>
              <a:avLst/>
              <a:gdLst/>
              <a:ahLst/>
              <a:cxnLst/>
              <a:rect l="l" t="t" r="r" b="b"/>
              <a:pathLst>
                <a:path w="2548254" h="4297045">
                  <a:moveTo>
                    <a:pt x="2293366" y="0"/>
                  </a:moveTo>
                  <a:lnTo>
                    <a:pt x="254762" y="0"/>
                  </a:lnTo>
                  <a:lnTo>
                    <a:pt x="208964" y="4104"/>
                  </a:lnTo>
                  <a:lnTo>
                    <a:pt x="165861" y="15936"/>
                  </a:lnTo>
                  <a:lnTo>
                    <a:pt x="126172" y="34779"/>
                  </a:lnTo>
                  <a:lnTo>
                    <a:pt x="90615" y="59911"/>
                  </a:lnTo>
                  <a:lnTo>
                    <a:pt x="59911" y="90615"/>
                  </a:lnTo>
                  <a:lnTo>
                    <a:pt x="34779" y="126172"/>
                  </a:lnTo>
                  <a:lnTo>
                    <a:pt x="15936" y="165861"/>
                  </a:lnTo>
                  <a:lnTo>
                    <a:pt x="4104" y="208964"/>
                  </a:lnTo>
                  <a:lnTo>
                    <a:pt x="0" y="254762"/>
                  </a:lnTo>
                  <a:lnTo>
                    <a:pt x="0" y="4042105"/>
                  </a:lnTo>
                  <a:lnTo>
                    <a:pt x="4104" y="4087907"/>
                  </a:lnTo>
                  <a:lnTo>
                    <a:pt x="15936" y="4131017"/>
                  </a:lnTo>
                  <a:lnTo>
                    <a:pt x="34779" y="4170713"/>
                  </a:lnTo>
                  <a:lnTo>
                    <a:pt x="59911" y="4206277"/>
                  </a:lnTo>
                  <a:lnTo>
                    <a:pt x="90615" y="4236989"/>
                  </a:lnTo>
                  <a:lnTo>
                    <a:pt x="126172" y="4262128"/>
                  </a:lnTo>
                  <a:lnTo>
                    <a:pt x="165861" y="4280976"/>
                  </a:lnTo>
                  <a:lnTo>
                    <a:pt x="208964" y="4292812"/>
                  </a:lnTo>
                  <a:lnTo>
                    <a:pt x="254762" y="4296918"/>
                  </a:lnTo>
                  <a:lnTo>
                    <a:pt x="2293366" y="4296918"/>
                  </a:lnTo>
                  <a:lnTo>
                    <a:pt x="2339163" y="4292812"/>
                  </a:lnTo>
                  <a:lnTo>
                    <a:pt x="2382266" y="4280976"/>
                  </a:lnTo>
                  <a:lnTo>
                    <a:pt x="2421955" y="4262128"/>
                  </a:lnTo>
                  <a:lnTo>
                    <a:pt x="2457512" y="4236989"/>
                  </a:lnTo>
                  <a:lnTo>
                    <a:pt x="2488216" y="4206277"/>
                  </a:lnTo>
                  <a:lnTo>
                    <a:pt x="2513348" y="4170713"/>
                  </a:lnTo>
                  <a:lnTo>
                    <a:pt x="2532191" y="4131017"/>
                  </a:lnTo>
                  <a:lnTo>
                    <a:pt x="2544023" y="4087907"/>
                  </a:lnTo>
                  <a:lnTo>
                    <a:pt x="2548128" y="4042105"/>
                  </a:lnTo>
                  <a:lnTo>
                    <a:pt x="2548128" y="254762"/>
                  </a:lnTo>
                  <a:lnTo>
                    <a:pt x="2544023" y="208964"/>
                  </a:lnTo>
                  <a:lnTo>
                    <a:pt x="2532191" y="165861"/>
                  </a:lnTo>
                  <a:lnTo>
                    <a:pt x="2513348" y="126172"/>
                  </a:lnTo>
                  <a:lnTo>
                    <a:pt x="2488216" y="90615"/>
                  </a:lnTo>
                  <a:lnTo>
                    <a:pt x="2457512" y="59911"/>
                  </a:lnTo>
                  <a:lnTo>
                    <a:pt x="2421955" y="34779"/>
                  </a:lnTo>
                  <a:lnTo>
                    <a:pt x="2382266" y="15936"/>
                  </a:lnTo>
                  <a:lnTo>
                    <a:pt x="2339163" y="4104"/>
                  </a:lnTo>
                  <a:lnTo>
                    <a:pt x="2293366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0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0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0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0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97326" y="2939287"/>
            <a:ext cx="154051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71500" marR="5080" indent="-559435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6848" y="3596513"/>
            <a:ext cx="2063114" cy="651510"/>
            <a:chOff x="3236848" y="3596513"/>
            <a:chExt cx="2063114" cy="651510"/>
          </a:xfrm>
        </p:grpSpPr>
        <p:sp>
          <p:nvSpPr>
            <p:cNvPr id="19" name="object 19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80561" y="3661664"/>
            <a:ext cx="157416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60070" marR="5080" indent="-548005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giá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sản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phẩm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36848" y="4318889"/>
            <a:ext cx="2063114" cy="651510"/>
            <a:chOff x="3236848" y="4318889"/>
            <a:chExt cx="2063114" cy="651510"/>
          </a:xfrm>
        </p:grpSpPr>
        <p:sp>
          <p:nvSpPr>
            <p:cNvPr id="23" name="object 23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75228" y="4384040"/>
            <a:ext cx="158559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93725" marR="5080" indent="-58166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xúc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tiến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bán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36848" y="5041265"/>
            <a:ext cx="2063114" cy="651510"/>
            <a:chOff x="3236848" y="5041265"/>
            <a:chExt cx="2063114" cy="651510"/>
          </a:xfrm>
        </p:grpSpPr>
        <p:sp>
          <p:nvSpPr>
            <p:cNvPr id="27" name="object 27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3041"/>
                  </a:lnTo>
                  <a:lnTo>
                    <a:pt x="4925" y="587395"/>
                  </a:lnTo>
                  <a:lnTo>
                    <a:pt x="18351" y="607280"/>
                  </a:lnTo>
                  <a:lnTo>
                    <a:pt x="38254" y="62068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86"/>
                  </a:lnTo>
                  <a:lnTo>
                    <a:pt x="2019236" y="607280"/>
                  </a:lnTo>
                  <a:lnTo>
                    <a:pt x="2032662" y="587395"/>
                  </a:lnTo>
                  <a:lnTo>
                    <a:pt x="2037588" y="56304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3041"/>
                  </a:lnTo>
                  <a:lnTo>
                    <a:pt x="2032662" y="587395"/>
                  </a:lnTo>
                  <a:lnTo>
                    <a:pt x="2019236" y="607280"/>
                  </a:lnTo>
                  <a:lnTo>
                    <a:pt x="1999333" y="62068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86"/>
                  </a:lnTo>
                  <a:lnTo>
                    <a:pt x="18351" y="607280"/>
                  </a:lnTo>
                  <a:lnTo>
                    <a:pt x="4925" y="587395"/>
                  </a:lnTo>
                  <a:lnTo>
                    <a:pt x="0" y="563041"/>
                  </a:lnTo>
                  <a:lnTo>
                    <a:pt x="0" y="6261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68191" y="5211826"/>
            <a:ext cx="1399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phân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phối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33288" y="1597152"/>
            <a:ext cx="3103245" cy="4297045"/>
          </a:xfrm>
          <a:custGeom>
            <a:avLst/>
            <a:gdLst/>
            <a:ahLst/>
            <a:cxnLst/>
            <a:rect l="l" t="t" r="r" b="b"/>
            <a:pathLst>
              <a:path w="3103245" h="4297045">
                <a:moveTo>
                  <a:pt x="2792603" y="0"/>
                </a:moveTo>
                <a:lnTo>
                  <a:pt x="310261" y="0"/>
                </a:lnTo>
                <a:lnTo>
                  <a:pt x="264419" y="3364"/>
                </a:lnTo>
                <a:lnTo>
                  <a:pt x="220664" y="13138"/>
                </a:lnTo>
                <a:lnTo>
                  <a:pt x="179475" y="28841"/>
                </a:lnTo>
                <a:lnTo>
                  <a:pt x="141333" y="49992"/>
                </a:lnTo>
                <a:lnTo>
                  <a:pt x="106718" y="76111"/>
                </a:lnTo>
                <a:lnTo>
                  <a:pt x="76111" y="106718"/>
                </a:lnTo>
                <a:lnTo>
                  <a:pt x="49992" y="141333"/>
                </a:lnTo>
                <a:lnTo>
                  <a:pt x="28841" y="179475"/>
                </a:lnTo>
                <a:lnTo>
                  <a:pt x="13138" y="220664"/>
                </a:lnTo>
                <a:lnTo>
                  <a:pt x="3364" y="264419"/>
                </a:lnTo>
                <a:lnTo>
                  <a:pt x="0" y="310261"/>
                </a:lnTo>
                <a:lnTo>
                  <a:pt x="0" y="3986657"/>
                </a:lnTo>
                <a:lnTo>
                  <a:pt x="3364" y="4032501"/>
                </a:lnTo>
                <a:lnTo>
                  <a:pt x="13138" y="4076258"/>
                </a:lnTo>
                <a:lnTo>
                  <a:pt x="28841" y="4117447"/>
                </a:lnTo>
                <a:lnTo>
                  <a:pt x="49992" y="4155589"/>
                </a:lnTo>
                <a:lnTo>
                  <a:pt x="76111" y="4190204"/>
                </a:lnTo>
                <a:lnTo>
                  <a:pt x="106718" y="4220810"/>
                </a:lnTo>
                <a:lnTo>
                  <a:pt x="141333" y="4246928"/>
                </a:lnTo>
                <a:lnTo>
                  <a:pt x="179475" y="4268078"/>
                </a:lnTo>
                <a:lnTo>
                  <a:pt x="220664" y="4283780"/>
                </a:lnTo>
                <a:lnTo>
                  <a:pt x="264419" y="4293553"/>
                </a:lnTo>
                <a:lnTo>
                  <a:pt x="310261" y="4296918"/>
                </a:lnTo>
                <a:lnTo>
                  <a:pt x="2792603" y="4296918"/>
                </a:lnTo>
                <a:lnTo>
                  <a:pt x="2838444" y="4293553"/>
                </a:lnTo>
                <a:lnTo>
                  <a:pt x="2882199" y="4283780"/>
                </a:lnTo>
                <a:lnTo>
                  <a:pt x="2923388" y="4268078"/>
                </a:lnTo>
                <a:lnTo>
                  <a:pt x="2961530" y="4246928"/>
                </a:lnTo>
                <a:lnTo>
                  <a:pt x="2996145" y="4220810"/>
                </a:lnTo>
                <a:lnTo>
                  <a:pt x="3026752" y="4190204"/>
                </a:lnTo>
                <a:lnTo>
                  <a:pt x="3052871" y="4155589"/>
                </a:lnTo>
                <a:lnTo>
                  <a:pt x="3074022" y="4117447"/>
                </a:lnTo>
                <a:lnTo>
                  <a:pt x="3089725" y="4076258"/>
                </a:lnTo>
                <a:lnTo>
                  <a:pt x="3099499" y="4032501"/>
                </a:lnTo>
                <a:lnTo>
                  <a:pt x="3102864" y="3986657"/>
                </a:lnTo>
                <a:lnTo>
                  <a:pt x="3102864" y="310261"/>
                </a:lnTo>
                <a:lnTo>
                  <a:pt x="3099499" y="264419"/>
                </a:lnTo>
                <a:lnTo>
                  <a:pt x="3089725" y="220664"/>
                </a:lnTo>
                <a:lnTo>
                  <a:pt x="3074022" y="179475"/>
                </a:lnTo>
                <a:lnTo>
                  <a:pt x="3052871" y="141333"/>
                </a:lnTo>
                <a:lnTo>
                  <a:pt x="3026752" y="106718"/>
                </a:lnTo>
                <a:lnTo>
                  <a:pt x="2996145" y="76111"/>
                </a:lnTo>
                <a:lnTo>
                  <a:pt x="2961530" y="49992"/>
                </a:lnTo>
                <a:lnTo>
                  <a:pt x="2923388" y="28841"/>
                </a:lnTo>
                <a:lnTo>
                  <a:pt x="2882199" y="13138"/>
                </a:lnTo>
                <a:lnTo>
                  <a:pt x="2838444" y="3364"/>
                </a:lnTo>
                <a:lnTo>
                  <a:pt x="2792603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75254" y="1899919"/>
            <a:ext cx="5107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0" algn="l"/>
              </a:tabLst>
            </a:pPr>
            <a:r>
              <a:rPr sz="3600" spc="-5" dirty="0">
                <a:latin typeface="Calibri"/>
                <a:cs typeface="Calibri"/>
              </a:rPr>
              <a:t>Chiến </a:t>
            </a:r>
            <a:r>
              <a:rPr sz="3600" spc="-10" dirty="0">
                <a:latin typeface="Calibri"/>
                <a:cs typeface="Calibri"/>
              </a:rPr>
              <a:t>thuật	</a:t>
            </a:r>
            <a:r>
              <a:rPr sz="3600" spc="-100" dirty="0">
                <a:latin typeface="Calibri"/>
                <a:cs typeface="Calibri"/>
              </a:rPr>
              <a:t>Tác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nghiệp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55080" y="2874136"/>
            <a:ext cx="2860040" cy="455930"/>
            <a:chOff x="5855080" y="2874136"/>
            <a:chExt cx="2860040" cy="455930"/>
          </a:xfrm>
        </p:grpSpPr>
        <p:sp>
          <p:nvSpPr>
            <p:cNvPr id="33" name="object 33"/>
            <p:cNvSpPr/>
            <p:nvPr/>
          </p:nvSpPr>
          <p:spPr>
            <a:xfrm>
              <a:off x="5867780" y="288683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2791587" y="0"/>
                  </a:moveTo>
                  <a:lnTo>
                    <a:pt x="43053" y="0"/>
                  </a:lnTo>
                  <a:lnTo>
                    <a:pt x="26306" y="3387"/>
                  </a:lnTo>
                  <a:lnTo>
                    <a:pt x="12620" y="12620"/>
                  </a:lnTo>
                  <a:lnTo>
                    <a:pt x="3387" y="26306"/>
                  </a:lnTo>
                  <a:lnTo>
                    <a:pt x="0" y="43052"/>
                  </a:lnTo>
                  <a:lnTo>
                    <a:pt x="0" y="387476"/>
                  </a:lnTo>
                  <a:lnTo>
                    <a:pt x="3387" y="404223"/>
                  </a:lnTo>
                  <a:lnTo>
                    <a:pt x="12620" y="417909"/>
                  </a:lnTo>
                  <a:lnTo>
                    <a:pt x="26306" y="427142"/>
                  </a:lnTo>
                  <a:lnTo>
                    <a:pt x="43053" y="430529"/>
                  </a:lnTo>
                  <a:lnTo>
                    <a:pt x="2791587" y="430529"/>
                  </a:lnTo>
                  <a:lnTo>
                    <a:pt x="2808333" y="427142"/>
                  </a:lnTo>
                  <a:lnTo>
                    <a:pt x="2822019" y="417909"/>
                  </a:lnTo>
                  <a:lnTo>
                    <a:pt x="2831252" y="404223"/>
                  </a:lnTo>
                  <a:lnTo>
                    <a:pt x="2834640" y="387476"/>
                  </a:lnTo>
                  <a:lnTo>
                    <a:pt x="2834640" y="43052"/>
                  </a:lnTo>
                  <a:lnTo>
                    <a:pt x="2831252" y="26306"/>
                  </a:lnTo>
                  <a:lnTo>
                    <a:pt x="2822019" y="12620"/>
                  </a:lnTo>
                  <a:lnTo>
                    <a:pt x="2808333" y="3387"/>
                  </a:lnTo>
                  <a:lnTo>
                    <a:pt x="27915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780" y="288683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0" y="43052"/>
                  </a:moveTo>
                  <a:lnTo>
                    <a:pt x="3387" y="26306"/>
                  </a:lnTo>
                  <a:lnTo>
                    <a:pt x="12620" y="12620"/>
                  </a:lnTo>
                  <a:lnTo>
                    <a:pt x="26306" y="3387"/>
                  </a:lnTo>
                  <a:lnTo>
                    <a:pt x="43053" y="0"/>
                  </a:lnTo>
                  <a:lnTo>
                    <a:pt x="2791587" y="0"/>
                  </a:lnTo>
                  <a:lnTo>
                    <a:pt x="2808333" y="3387"/>
                  </a:lnTo>
                  <a:lnTo>
                    <a:pt x="2822019" y="12620"/>
                  </a:lnTo>
                  <a:lnTo>
                    <a:pt x="2831252" y="26306"/>
                  </a:lnTo>
                  <a:lnTo>
                    <a:pt x="2834640" y="43052"/>
                  </a:lnTo>
                  <a:lnTo>
                    <a:pt x="2834640" y="387476"/>
                  </a:lnTo>
                  <a:lnTo>
                    <a:pt x="2831252" y="404223"/>
                  </a:lnTo>
                  <a:lnTo>
                    <a:pt x="2822019" y="417909"/>
                  </a:lnTo>
                  <a:lnTo>
                    <a:pt x="2808333" y="427142"/>
                  </a:lnTo>
                  <a:lnTo>
                    <a:pt x="2791587" y="430529"/>
                  </a:lnTo>
                  <a:lnTo>
                    <a:pt x="43053" y="430529"/>
                  </a:lnTo>
                  <a:lnTo>
                    <a:pt x="26306" y="427142"/>
                  </a:lnTo>
                  <a:lnTo>
                    <a:pt x="12620" y="417909"/>
                  </a:lnTo>
                  <a:lnTo>
                    <a:pt x="3387" y="404223"/>
                  </a:lnTo>
                  <a:lnTo>
                    <a:pt x="0" y="387476"/>
                  </a:lnTo>
                  <a:lnTo>
                    <a:pt x="0" y="4305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22466" y="2946654"/>
            <a:ext cx="1525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khách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55080" y="3346577"/>
            <a:ext cx="2860040" cy="455930"/>
            <a:chOff x="5855080" y="3346577"/>
            <a:chExt cx="2860040" cy="455930"/>
          </a:xfrm>
        </p:grpSpPr>
        <p:sp>
          <p:nvSpPr>
            <p:cNvPr id="37" name="object 37"/>
            <p:cNvSpPr/>
            <p:nvPr/>
          </p:nvSpPr>
          <p:spPr>
            <a:xfrm>
              <a:off x="5867780" y="3359277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2791587" y="0"/>
                  </a:moveTo>
                  <a:lnTo>
                    <a:pt x="43053" y="0"/>
                  </a:lnTo>
                  <a:lnTo>
                    <a:pt x="26306" y="3387"/>
                  </a:lnTo>
                  <a:lnTo>
                    <a:pt x="12620" y="12620"/>
                  </a:lnTo>
                  <a:lnTo>
                    <a:pt x="3387" y="26306"/>
                  </a:lnTo>
                  <a:lnTo>
                    <a:pt x="0" y="43052"/>
                  </a:lnTo>
                  <a:lnTo>
                    <a:pt x="0" y="387477"/>
                  </a:lnTo>
                  <a:lnTo>
                    <a:pt x="3387" y="404223"/>
                  </a:lnTo>
                  <a:lnTo>
                    <a:pt x="12620" y="417909"/>
                  </a:lnTo>
                  <a:lnTo>
                    <a:pt x="26306" y="427142"/>
                  </a:lnTo>
                  <a:lnTo>
                    <a:pt x="43053" y="430530"/>
                  </a:lnTo>
                  <a:lnTo>
                    <a:pt x="2791587" y="430530"/>
                  </a:lnTo>
                  <a:lnTo>
                    <a:pt x="2808333" y="427142"/>
                  </a:lnTo>
                  <a:lnTo>
                    <a:pt x="2822019" y="417909"/>
                  </a:lnTo>
                  <a:lnTo>
                    <a:pt x="2831252" y="404223"/>
                  </a:lnTo>
                  <a:lnTo>
                    <a:pt x="2834640" y="387477"/>
                  </a:lnTo>
                  <a:lnTo>
                    <a:pt x="2834640" y="43052"/>
                  </a:lnTo>
                  <a:lnTo>
                    <a:pt x="2831252" y="26306"/>
                  </a:lnTo>
                  <a:lnTo>
                    <a:pt x="2822019" y="12620"/>
                  </a:lnTo>
                  <a:lnTo>
                    <a:pt x="2808333" y="3387"/>
                  </a:lnTo>
                  <a:lnTo>
                    <a:pt x="27915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67780" y="3359277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0" y="43052"/>
                  </a:moveTo>
                  <a:lnTo>
                    <a:pt x="3387" y="26306"/>
                  </a:lnTo>
                  <a:lnTo>
                    <a:pt x="12620" y="12620"/>
                  </a:lnTo>
                  <a:lnTo>
                    <a:pt x="26306" y="3387"/>
                  </a:lnTo>
                  <a:lnTo>
                    <a:pt x="43053" y="0"/>
                  </a:lnTo>
                  <a:lnTo>
                    <a:pt x="2791587" y="0"/>
                  </a:lnTo>
                  <a:lnTo>
                    <a:pt x="2808333" y="3387"/>
                  </a:lnTo>
                  <a:lnTo>
                    <a:pt x="2822019" y="12620"/>
                  </a:lnTo>
                  <a:lnTo>
                    <a:pt x="2831252" y="26306"/>
                  </a:lnTo>
                  <a:lnTo>
                    <a:pt x="2834640" y="43052"/>
                  </a:lnTo>
                  <a:lnTo>
                    <a:pt x="2834640" y="387477"/>
                  </a:lnTo>
                  <a:lnTo>
                    <a:pt x="2831252" y="404223"/>
                  </a:lnTo>
                  <a:lnTo>
                    <a:pt x="2822019" y="417909"/>
                  </a:lnTo>
                  <a:lnTo>
                    <a:pt x="2808333" y="427142"/>
                  </a:lnTo>
                  <a:lnTo>
                    <a:pt x="2791587" y="430530"/>
                  </a:lnTo>
                  <a:lnTo>
                    <a:pt x="43053" y="430530"/>
                  </a:lnTo>
                  <a:lnTo>
                    <a:pt x="26306" y="427142"/>
                  </a:lnTo>
                  <a:lnTo>
                    <a:pt x="12620" y="417909"/>
                  </a:lnTo>
                  <a:lnTo>
                    <a:pt x="3387" y="404223"/>
                  </a:lnTo>
                  <a:lnTo>
                    <a:pt x="0" y="387477"/>
                  </a:lnTo>
                  <a:lnTo>
                    <a:pt x="0" y="4305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14743" y="3419347"/>
            <a:ext cx="11398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liên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hệ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55080" y="3819016"/>
            <a:ext cx="2860040" cy="455930"/>
            <a:chOff x="5855080" y="3819016"/>
            <a:chExt cx="2860040" cy="455930"/>
          </a:xfrm>
        </p:grpSpPr>
        <p:sp>
          <p:nvSpPr>
            <p:cNvPr id="41" name="object 41"/>
            <p:cNvSpPr/>
            <p:nvPr/>
          </p:nvSpPr>
          <p:spPr>
            <a:xfrm>
              <a:off x="5867780" y="383171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2791587" y="0"/>
                  </a:moveTo>
                  <a:lnTo>
                    <a:pt x="43053" y="0"/>
                  </a:lnTo>
                  <a:lnTo>
                    <a:pt x="26306" y="3387"/>
                  </a:lnTo>
                  <a:lnTo>
                    <a:pt x="12620" y="12620"/>
                  </a:lnTo>
                  <a:lnTo>
                    <a:pt x="3387" y="26306"/>
                  </a:lnTo>
                  <a:lnTo>
                    <a:pt x="0" y="43052"/>
                  </a:lnTo>
                  <a:lnTo>
                    <a:pt x="0" y="387476"/>
                  </a:lnTo>
                  <a:lnTo>
                    <a:pt x="3387" y="404223"/>
                  </a:lnTo>
                  <a:lnTo>
                    <a:pt x="12620" y="417909"/>
                  </a:lnTo>
                  <a:lnTo>
                    <a:pt x="26306" y="427142"/>
                  </a:lnTo>
                  <a:lnTo>
                    <a:pt x="43053" y="430529"/>
                  </a:lnTo>
                  <a:lnTo>
                    <a:pt x="2791587" y="430529"/>
                  </a:lnTo>
                  <a:lnTo>
                    <a:pt x="2808333" y="427142"/>
                  </a:lnTo>
                  <a:lnTo>
                    <a:pt x="2822019" y="417909"/>
                  </a:lnTo>
                  <a:lnTo>
                    <a:pt x="2831252" y="404223"/>
                  </a:lnTo>
                  <a:lnTo>
                    <a:pt x="2834640" y="387476"/>
                  </a:lnTo>
                  <a:lnTo>
                    <a:pt x="2834640" y="43052"/>
                  </a:lnTo>
                  <a:lnTo>
                    <a:pt x="2831252" y="26306"/>
                  </a:lnTo>
                  <a:lnTo>
                    <a:pt x="2822019" y="12620"/>
                  </a:lnTo>
                  <a:lnTo>
                    <a:pt x="2808333" y="3387"/>
                  </a:lnTo>
                  <a:lnTo>
                    <a:pt x="27915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7780" y="383171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0" y="43052"/>
                  </a:moveTo>
                  <a:lnTo>
                    <a:pt x="3387" y="26306"/>
                  </a:lnTo>
                  <a:lnTo>
                    <a:pt x="12620" y="12620"/>
                  </a:lnTo>
                  <a:lnTo>
                    <a:pt x="26306" y="3387"/>
                  </a:lnTo>
                  <a:lnTo>
                    <a:pt x="43053" y="0"/>
                  </a:lnTo>
                  <a:lnTo>
                    <a:pt x="2791587" y="0"/>
                  </a:lnTo>
                  <a:lnTo>
                    <a:pt x="2808333" y="3387"/>
                  </a:lnTo>
                  <a:lnTo>
                    <a:pt x="2822019" y="12620"/>
                  </a:lnTo>
                  <a:lnTo>
                    <a:pt x="2831252" y="26306"/>
                  </a:lnTo>
                  <a:lnTo>
                    <a:pt x="2834640" y="43052"/>
                  </a:lnTo>
                  <a:lnTo>
                    <a:pt x="2834640" y="387476"/>
                  </a:lnTo>
                  <a:lnTo>
                    <a:pt x="2831252" y="404223"/>
                  </a:lnTo>
                  <a:lnTo>
                    <a:pt x="2822019" y="417909"/>
                  </a:lnTo>
                  <a:lnTo>
                    <a:pt x="2808333" y="427142"/>
                  </a:lnTo>
                  <a:lnTo>
                    <a:pt x="2791587" y="430529"/>
                  </a:lnTo>
                  <a:lnTo>
                    <a:pt x="43053" y="430529"/>
                  </a:lnTo>
                  <a:lnTo>
                    <a:pt x="26306" y="427142"/>
                  </a:lnTo>
                  <a:lnTo>
                    <a:pt x="12620" y="417909"/>
                  </a:lnTo>
                  <a:lnTo>
                    <a:pt x="3387" y="404223"/>
                  </a:lnTo>
                  <a:lnTo>
                    <a:pt x="0" y="387476"/>
                  </a:lnTo>
                  <a:lnTo>
                    <a:pt x="0" y="4305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55231" y="3891788"/>
            <a:ext cx="1459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hướng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dẫn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55080" y="4291457"/>
            <a:ext cx="2860040" cy="455930"/>
            <a:chOff x="5855080" y="4291457"/>
            <a:chExt cx="2860040" cy="455930"/>
          </a:xfrm>
        </p:grpSpPr>
        <p:sp>
          <p:nvSpPr>
            <p:cNvPr id="45" name="object 45"/>
            <p:cNvSpPr/>
            <p:nvPr/>
          </p:nvSpPr>
          <p:spPr>
            <a:xfrm>
              <a:off x="5867780" y="4304157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2791587" y="0"/>
                  </a:moveTo>
                  <a:lnTo>
                    <a:pt x="43053" y="0"/>
                  </a:lnTo>
                  <a:lnTo>
                    <a:pt x="26306" y="3387"/>
                  </a:lnTo>
                  <a:lnTo>
                    <a:pt x="12620" y="12620"/>
                  </a:lnTo>
                  <a:lnTo>
                    <a:pt x="3387" y="26306"/>
                  </a:lnTo>
                  <a:lnTo>
                    <a:pt x="0" y="43053"/>
                  </a:lnTo>
                  <a:lnTo>
                    <a:pt x="0" y="387477"/>
                  </a:lnTo>
                  <a:lnTo>
                    <a:pt x="3387" y="404223"/>
                  </a:lnTo>
                  <a:lnTo>
                    <a:pt x="12620" y="417909"/>
                  </a:lnTo>
                  <a:lnTo>
                    <a:pt x="26306" y="427142"/>
                  </a:lnTo>
                  <a:lnTo>
                    <a:pt x="43053" y="430530"/>
                  </a:lnTo>
                  <a:lnTo>
                    <a:pt x="2791587" y="430530"/>
                  </a:lnTo>
                  <a:lnTo>
                    <a:pt x="2808333" y="427142"/>
                  </a:lnTo>
                  <a:lnTo>
                    <a:pt x="2822019" y="417909"/>
                  </a:lnTo>
                  <a:lnTo>
                    <a:pt x="2831252" y="404223"/>
                  </a:lnTo>
                  <a:lnTo>
                    <a:pt x="2834640" y="387477"/>
                  </a:lnTo>
                  <a:lnTo>
                    <a:pt x="2834640" y="43053"/>
                  </a:lnTo>
                  <a:lnTo>
                    <a:pt x="2831252" y="26306"/>
                  </a:lnTo>
                  <a:lnTo>
                    <a:pt x="2822019" y="12620"/>
                  </a:lnTo>
                  <a:lnTo>
                    <a:pt x="2808333" y="3387"/>
                  </a:lnTo>
                  <a:lnTo>
                    <a:pt x="27915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7780" y="4304157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0" y="43053"/>
                  </a:moveTo>
                  <a:lnTo>
                    <a:pt x="3387" y="26306"/>
                  </a:lnTo>
                  <a:lnTo>
                    <a:pt x="12620" y="12620"/>
                  </a:lnTo>
                  <a:lnTo>
                    <a:pt x="26306" y="3387"/>
                  </a:lnTo>
                  <a:lnTo>
                    <a:pt x="43053" y="0"/>
                  </a:lnTo>
                  <a:lnTo>
                    <a:pt x="2791587" y="0"/>
                  </a:lnTo>
                  <a:lnTo>
                    <a:pt x="2808333" y="3387"/>
                  </a:lnTo>
                  <a:lnTo>
                    <a:pt x="2822019" y="12620"/>
                  </a:lnTo>
                  <a:lnTo>
                    <a:pt x="2831252" y="26306"/>
                  </a:lnTo>
                  <a:lnTo>
                    <a:pt x="2834640" y="43053"/>
                  </a:lnTo>
                  <a:lnTo>
                    <a:pt x="2834640" y="387477"/>
                  </a:lnTo>
                  <a:lnTo>
                    <a:pt x="2831252" y="404223"/>
                  </a:lnTo>
                  <a:lnTo>
                    <a:pt x="2822019" y="417909"/>
                  </a:lnTo>
                  <a:lnTo>
                    <a:pt x="2808333" y="427142"/>
                  </a:lnTo>
                  <a:lnTo>
                    <a:pt x="2791587" y="430530"/>
                  </a:lnTo>
                  <a:lnTo>
                    <a:pt x="43053" y="430530"/>
                  </a:lnTo>
                  <a:lnTo>
                    <a:pt x="26306" y="427142"/>
                  </a:lnTo>
                  <a:lnTo>
                    <a:pt x="12620" y="417909"/>
                  </a:lnTo>
                  <a:lnTo>
                    <a:pt x="3387" y="404223"/>
                  </a:lnTo>
                  <a:lnTo>
                    <a:pt x="0" y="387477"/>
                  </a:lnTo>
                  <a:lnTo>
                    <a:pt x="0" y="4305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709409" y="4364482"/>
            <a:ext cx="1149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855080" y="4763896"/>
            <a:ext cx="2860040" cy="455930"/>
            <a:chOff x="5855080" y="4763896"/>
            <a:chExt cx="2860040" cy="455930"/>
          </a:xfrm>
        </p:grpSpPr>
        <p:sp>
          <p:nvSpPr>
            <p:cNvPr id="49" name="object 49"/>
            <p:cNvSpPr/>
            <p:nvPr/>
          </p:nvSpPr>
          <p:spPr>
            <a:xfrm>
              <a:off x="5867780" y="477659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2791587" y="0"/>
                  </a:moveTo>
                  <a:lnTo>
                    <a:pt x="43053" y="0"/>
                  </a:lnTo>
                  <a:lnTo>
                    <a:pt x="26306" y="3387"/>
                  </a:lnTo>
                  <a:lnTo>
                    <a:pt x="12620" y="12620"/>
                  </a:lnTo>
                  <a:lnTo>
                    <a:pt x="3387" y="26306"/>
                  </a:lnTo>
                  <a:lnTo>
                    <a:pt x="0" y="43052"/>
                  </a:lnTo>
                  <a:lnTo>
                    <a:pt x="0" y="387476"/>
                  </a:lnTo>
                  <a:lnTo>
                    <a:pt x="3387" y="404223"/>
                  </a:lnTo>
                  <a:lnTo>
                    <a:pt x="12620" y="417909"/>
                  </a:lnTo>
                  <a:lnTo>
                    <a:pt x="26306" y="427142"/>
                  </a:lnTo>
                  <a:lnTo>
                    <a:pt x="43053" y="430529"/>
                  </a:lnTo>
                  <a:lnTo>
                    <a:pt x="2791587" y="430529"/>
                  </a:lnTo>
                  <a:lnTo>
                    <a:pt x="2808333" y="427142"/>
                  </a:lnTo>
                  <a:lnTo>
                    <a:pt x="2822019" y="417909"/>
                  </a:lnTo>
                  <a:lnTo>
                    <a:pt x="2831252" y="404223"/>
                  </a:lnTo>
                  <a:lnTo>
                    <a:pt x="2834640" y="387476"/>
                  </a:lnTo>
                  <a:lnTo>
                    <a:pt x="2834640" y="43052"/>
                  </a:lnTo>
                  <a:lnTo>
                    <a:pt x="2831252" y="26306"/>
                  </a:lnTo>
                  <a:lnTo>
                    <a:pt x="2822019" y="12620"/>
                  </a:lnTo>
                  <a:lnTo>
                    <a:pt x="2808333" y="3387"/>
                  </a:lnTo>
                  <a:lnTo>
                    <a:pt x="27915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67780" y="4776596"/>
              <a:ext cx="2834640" cy="430530"/>
            </a:xfrm>
            <a:custGeom>
              <a:avLst/>
              <a:gdLst/>
              <a:ahLst/>
              <a:cxnLst/>
              <a:rect l="l" t="t" r="r" b="b"/>
              <a:pathLst>
                <a:path w="2834640" h="430529">
                  <a:moveTo>
                    <a:pt x="0" y="43052"/>
                  </a:moveTo>
                  <a:lnTo>
                    <a:pt x="3387" y="26306"/>
                  </a:lnTo>
                  <a:lnTo>
                    <a:pt x="12620" y="12620"/>
                  </a:lnTo>
                  <a:lnTo>
                    <a:pt x="26306" y="3387"/>
                  </a:lnTo>
                  <a:lnTo>
                    <a:pt x="43053" y="0"/>
                  </a:lnTo>
                  <a:lnTo>
                    <a:pt x="2791587" y="0"/>
                  </a:lnTo>
                  <a:lnTo>
                    <a:pt x="2808333" y="3387"/>
                  </a:lnTo>
                  <a:lnTo>
                    <a:pt x="2822019" y="12620"/>
                  </a:lnTo>
                  <a:lnTo>
                    <a:pt x="2831252" y="26306"/>
                  </a:lnTo>
                  <a:lnTo>
                    <a:pt x="2834640" y="43052"/>
                  </a:lnTo>
                  <a:lnTo>
                    <a:pt x="2834640" y="387476"/>
                  </a:lnTo>
                  <a:lnTo>
                    <a:pt x="2831252" y="404223"/>
                  </a:lnTo>
                  <a:lnTo>
                    <a:pt x="2822019" y="417909"/>
                  </a:lnTo>
                  <a:lnTo>
                    <a:pt x="2808333" y="427142"/>
                  </a:lnTo>
                  <a:lnTo>
                    <a:pt x="2791587" y="430529"/>
                  </a:lnTo>
                  <a:lnTo>
                    <a:pt x="43053" y="430529"/>
                  </a:lnTo>
                  <a:lnTo>
                    <a:pt x="26306" y="427142"/>
                  </a:lnTo>
                  <a:lnTo>
                    <a:pt x="12620" y="417909"/>
                  </a:lnTo>
                  <a:lnTo>
                    <a:pt x="3387" y="404223"/>
                  </a:lnTo>
                  <a:lnTo>
                    <a:pt x="0" y="387476"/>
                  </a:lnTo>
                  <a:lnTo>
                    <a:pt x="0" y="4305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18021" y="4836922"/>
            <a:ext cx="2534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điện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thoại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55208" y="5237226"/>
            <a:ext cx="2860040" cy="455295"/>
            <a:chOff x="5855208" y="5237226"/>
            <a:chExt cx="2860040" cy="455295"/>
          </a:xfrm>
        </p:grpSpPr>
        <p:sp>
          <p:nvSpPr>
            <p:cNvPr id="53" name="object 53"/>
            <p:cNvSpPr/>
            <p:nvPr/>
          </p:nvSpPr>
          <p:spPr>
            <a:xfrm>
              <a:off x="5867781" y="5249799"/>
              <a:ext cx="2834640" cy="429895"/>
            </a:xfrm>
            <a:custGeom>
              <a:avLst/>
              <a:gdLst/>
              <a:ahLst/>
              <a:cxnLst/>
              <a:rect l="l" t="t" r="r" b="b"/>
              <a:pathLst>
                <a:path w="2834640" h="429895">
                  <a:moveTo>
                    <a:pt x="2791714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5"/>
                  </a:lnTo>
                  <a:lnTo>
                    <a:pt x="0" y="386791"/>
                  </a:lnTo>
                  <a:lnTo>
                    <a:pt x="3367" y="403520"/>
                  </a:lnTo>
                  <a:lnTo>
                    <a:pt x="12557" y="417180"/>
                  </a:lnTo>
                  <a:lnTo>
                    <a:pt x="26199" y="426390"/>
                  </a:lnTo>
                  <a:lnTo>
                    <a:pt x="42926" y="429767"/>
                  </a:lnTo>
                  <a:lnTo>
                    <a:pt x="2791714" y="429767"/>
                  </a:lnTo>
                  <a:lnTo>
                    <a:pt x="2808386" y="426390"/>
                  </a:lnTo>
                  <a:lnTo>
                    <a:pt x="2822035" y="417180"/>
                  </a:lnTo>
                  <a:lnTo>
                    <a:pt x="2831254" y="403520"/>
                  </a:lnTo>
                  <a:lnTo>
                    <a:pt x="2834640" y="386791"/>
                  </a:lnTo>
                  <a:lnTo>
                    <a:pt x="2834640" y="42925"/>
                  </a:lnTo>
                  <a:lnTo>
                    <a:pt x="2831254" y="26199"/>
                  </a:lnTo>
                  <a:lnTo>
                    <a:pt x="2822035" y="12557"/>
                  </a:lnTo>
                  <a:lnTo>
                    <a:pt x="2808386" y="3367"/>
                  </a:lnTo>
                  <a:lnTo>
                    <a:pt x="27917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67781" y="5249799"/>
              <a:ext cx="2834640" cy="429895"/>
            </a:xfrm>
            <a:custGeom>
              <a:avLst/>
              <a:gdLst/>
              <a:ahLst/>
              <a:cxnLst/>
              <a:rect l="l" t="t" r="r" b="b"/>
              <a:pathLst>
                <a:path w="2834640" h="429895">
                  <a:moveTo>
                    <a:pt x="0" y="42925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2791714" y="0"/>
                  </a:lnTo>
                  <a:lnTo>
                    <a:pt x="2808386" y="3367"/>
                  </a:lnTo>
                  <a:lnTo>
                    <a:pt x="2822035" y="12557"/>
                  </a:lnTo>
                  <a:lnTo>
                    <a:pt x="2831254" y="26199"/>
                  </a:lnTo>
                  <a:lnTo>
                    <a:pt x="2834640" y="42925"/>
                  </a:lnTo>
                  <a:lnTo>
                    <a:pt x="2834640" y="386791"/>
                  </a:lnTo>
                  <a:lnTo>
                    <a:pt x="2831254" y="403520"/>
                  </a:lnTo>
                  <a:lnTo>
                    <a:pt x="2822035" y="417180"/>
                  </a:lnTo>
                  <a:lnTo>
                    <a:pt x="2808386" y="426390"/>
                  </a:lnTo>
                  <a:lnTo>
                    <a:pt x="2791714" y="429767"/>
                  </a:lnTo>
                  <a:lnTo>
                    <a:pt x="42926" y="429767"/>
                  </a:lnTo>
                  <a:lnTo>
                    <a:pt x="26199" y="426390"/>
                  </a:lnTo>
                  <a:lnTo>
                    <a:pt x="12557" y="417180"/>
                  </a:lnTo>
                  <a:lnTo>
                    <a:pt x="3367" y="403520"/>
                  </a:lnTo>
                  <a:lnTo>
                    <a:pt x="0" y="386791"/>
                  </a:lnTo>
                  <a:lnTo>
                    <a:pt x="0" y="4292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42303" y="5309615"/>
            <a:ext cx="20853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quảng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qua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8649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Phần</a:t>
            </a:r>
            <a:r>
              <a:rPr sz="4400" spc="-20" dirty="0"/>
              <a:t> </a:t>
            </a:r>
            <a:r>
              <a:rPr sz="4400" spc="-5" dirty="0"/>
              <a:t>mềm</a:t>
            </a:r>
            <a:r>
              <a:rPr sz="4400" spc="-20" dirty="0"/>
              <a:t> </a:t>
            </a:r>
            <a:r>
              <a:rPr sz="4400" spc="-5" dirty="0"/>
              <a:t>quản</a:t>
            </a:r>
            <a:r>
              <a:rPr sz="4400" spc="5" dirty="0"/>
              <a:t> </a:t>
            </a:r>
            <a:r>
              <a:rPr sz="4400" spc="-5" dirty="0"/>
              <a:t>lý</a:t>
            </a:r>
            <a:r>
              <a:rPr sz="4400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97" y="1439417"/>
            <a:ext cx="4748784" cy="4706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6297" y="1996948"/>
            <a:ext cx="1005840" cy="10185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91770">
              <a:lnSpc>
                <a:spcPts val="2530"/>
              </a:lnSpc>
              <a:spcBef>
                <a:spcPts val="375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Phần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mềm</a:t>
            </a:r>
            <a:r>
              <a:rPr sz="23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300">
              <a:latin typeface="Calibri"/>
              <a:cs typeface="Calibri"/>
            </a:endParaRPr>
          </a:p>
          <a:p>
            <a:pPr marL="200025">
              <a:lnSpc>
                <a:spcPts val="2480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621782" y="1575815"/>
            <a:ext cx="2671445" cy="63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mềm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vấn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sinh báo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cáo</a:t>
            </a:r>
            <a:endParaRPr sz="1400">
              <a:latin typeface="Times New Roman"/>
              <a:cs typeface="Times New Roman"/>
            </a:endParaRPr>
          </a:p>
          <a:p>
            <a:pPr marL="127000" marR="102235" indent="-114300">
              <a:lnSpc>
                <a:spcPts val="1450"/>
              </a:lnSpc>
              <a:spcBef>
                <a:spcPts val="254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đồ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họa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và các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hệ thống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phương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tiện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1782" y="2189225"/>
            <a:ext cx="27228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mềm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thống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kê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quản trị tệp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và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CSDL</a:t>
            </a:r>
            <a:endParaRPr sz="1400">
              <a:latin typeface="Times New Roman"/>
              <a:cs typeface="Times New Roman"/>
            </a:endParaRPr>
          </a:p>
          <a:p>
            <a:pPr marL="127000" marR="12700" indent="-114300">
              <a:lnSpc>
                <a:spcPts val="1450"/>
              </a:lnSpc>
              <a:spcBef>
                <a:spcPts val="250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xử lý văn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bản và chế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bản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điện tử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mềm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bảng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tính điện tử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điện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thoại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và</a:t>
            </a:r>
            <a:r>
              <a:rPr sz="1400" dirty="0">
                <a:latin typeface="Times New Roman"/>
                <a:cs typeface="Times New Roman"/>
              </a:rPr>
              <a:t> thư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điện tử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2082" y="4305553"/>
            <a:ext cx="1301750" cy="13392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3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Phần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mềm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Marketing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chuyên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biệt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782" y="3983482"/>
            <a:ext cx="2830830" cy="20180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291465" indent="-114300">
              <a:lnSpc>
                <a:spcPts val="1450"/>
              </a:lnSpc>
              <a:spcBef>
                <a:spcPts val="33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trợ giúp nhân viên bán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hàng</a:t>
            </a:r>
            <a:endParaRPr sz="1400">
              <a:latin typeface="Times New Roman"/>
              <a:cs typeface="Times New Roman"/>
            </a:endParaRPr>
          </a:p>
          <a:p>
            <a:pPr marL="127000" marR="20320" indent="-114300">
              <a:lnSpc>
                <a:spcPts val="1450"/>
              </a:lnSpc>
              <a:spcBef>
                <a:spcPts val="240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giúp quản lý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nhân viên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bán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hàng</a:t>
            </a:r>
            <a:endParaRPr sz="1400">
              <a:latin typeface="Times New Roman"/>
              <a:cs typeface="Times New Roman"/>
            </a:endParaRPr>
          </a:p>
          <a:p>
            <a:pPr marL="127000" marR="179705" indent="-114300">
              <a:lnSpc>
                <a:spcPts val="145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trợ giúp quản lý chương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trình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bán hàng qua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điện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thoại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Times New Roman"/>
                <a:cs typeface="Times New Roman"/>
              </a:rPr>
              <a:t>•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mềm </a:t>
            </a:r>
            <a:r>
              <a:rPr sz="1400" dirty="0">
                <a:latin typeface="Times New Roman"/>
                <a:cs typeface="Times New Roman"/>
              </a:rPr>
              <a:t>trợ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giúp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hỗ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trợ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khách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hàng</a:t>
            </a:r>
            <a:endParaRPr sz="1400">
              <a:latin typeface="Times New Roman"/>
              <a:cs typeface="Times New Roman"/>
            </a:endParaRPr>
          </a:p>
          <a:p>
            <a:pPr marL="127000" marR="94615" indent="-114300">
              <a:lnSpc>
                <a:spcPct val="86300"/>
              </a:lnSpc>
              <a:spcBef>
                <a:spcPts val="244"/>
              </a:spcBef>
            </a:pPr>
            <a:r>
              <a:rPr sz="1400" spc="-5" dirty="0">
                <a:latin typeface="Times New Roman"/>
                <a:cs typeface="Times New Roman"/>
              </a:rPr>
              <a:t>•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Phần mềm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cấp các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dịch vụ tích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hợp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nhiều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hoạt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động bán hàng và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939" y="1411985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4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12:</a:t>
            </a:r>
            <a:r>
              <a:rPr sz="3600" spc="-10" dirty="0">
                <a:solidFill>
                  <a:srgbClr val="00AF50"/>
                </a:solidFill>
              </a:rPr>
              <a:t>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10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QUẢN</a:t>
            </a:r>
            <a:r>
              <a:rPr sz="2850" spc="170" dirty="0">
                <a:solidFill>
                  <a:srgbClr val="00AF50"/>
                </a:solidFill>
              </a:rPr>
              <a:t> </a:t>
            </a:r>
            <a:r>
              <a:rPr sz="2850" spc="-114" dirty="0">
                <a:solidFill>
                  <a:srgbClr val="00AF50"/>
                </a:solidFill>
              </a:rPr>
              <a:t>LÝ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dirty="0">
                <a:solidFill>
                  <a:srgbClr val="00AF50"/>
                </a:solidFill>
              </a:rPr>
              <a:t>SẢN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-65" dirty="0">
                <a:solidFill>
                  <a:srgbClr val="00AF50"/>
                </a:solidFill>
              </a:rPr>
              <a:t>XUẤT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481445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4400" spc="-5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44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Khái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quát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sản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xuất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ts val="3825"/>
                        </a:lnSpc>
                      </a:pPr>
                      <a:r>
                        <a:rPr sz="6600" spc="-7" baseline="-2209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667" baseline="-220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sản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theo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R="328295" algn="ctr">
                        <a:lnSpc>
                          <a:spcPts val="2810"/>
                        </a:lnSpc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lý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1150"/>
                        </a:spcBef>
                        <a:tabLst>
                          <a:tab pos="2092325" algn="l"/>
                        </a:tabLst>
                      </a:pPr>
                      <a:r>
                        <a:rPr sz="6600" spc="-7" baseline="6944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sản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xuất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1187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/>
              <a:t>HTTT</a:t>
            </a:r>
            <a:r>
              <a:rPr sz="4400" spc="-20" dirty="0"/>
              <a:t> </a:t>
            </a:r>
            <a:r>
              <a:rPr sz="4400" spc="-5" dirty="0"/>
              <a:t>quản</a:t>
            </a:r>
            <a:r>
              <a:rPr sz="4400" spc="-10" dirty="0"/>
              <a:t> </a:t>
            </a:r>
            <a:r>
              <a:rPr sz="4400" spc="-5" dirty="0"/>
              <a:t>lý sản</a:t>
            </a:r>
            <a:r>
              <a:rPr sz="4400" spc="-15" dirty="0"/>
              <a:t> </a:t>
            </a:r>
            <a:r>
              <a:rPr sz="4400" spc="-25" dirty="0"/>
              <a:t>xuất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19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• Hỗ trợ </a:t>
            </a:r>
            <a:r>
              <a:rPr sz="3200" spc="-10" dirty="0">
                <a:latin typeface="Arial"/>
                <a:cs typeface="Arial"/>
              </a:rPr>
              <a:t>quá </a:t>
            </a:r>
            <a:r>
              <a:rPr sz="3200" spc="-5" dirty="0">
                <a:latin typeface="Arial"/>
                <a:cs typeface="Arial"/>
              </a:rPr>
              <a:t>trình ra quyết </a:t>
            </a:r>
            <a:r>
              <a:rPr sz="3200" spc="-10" dirty="0">
                <a:latin typeface="Arial"/>
                <a:cs typeface="Arial"/>
              </a:rPr>
              <a:t>định </a:t>
            </a:r>
            <a:r>
              <a:rPr sz="3200" spc="-5" dirty="0">
                <a:latin typeface="Arial"/>
                <a:cs typeface="Arial"/>
              </a:rPr>
              <a:t>đối với các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hoạt động phân phối </a:t>
            </a:r>
            <a:r>
              <a:rPr sz="3200" dirty="0">
                <a:latin typeface="Arial"/>
                <a:cs typeface="Arial"/>
              </a:rPr>
              <a:t>và </a:t>
            </a:r>
            <a:r>
              <a:rPr sz="3200" spc="-10" dirty="0">
                <a:latin typeface="Arial"/>
                <a:cs typeface="Arial"/>
              </a:rPr>
              <a:t>hoạch </a:t>
            </a:r>
            <a:r>
              <a:rPr sz="3200" spc="-5" dirty="0">
                <a:latin typeface="Arial"/>
                <a:cs typeface="Arial"/>
              </a:rPr>
              <a:t>định các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nguồn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sản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xuất.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5252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Mục </a:t>
            </a:r>
            <a:r>
              <a:rPr sz="4400" spc="-5" dirty="0">
                <a:latin typeface="Times New Roman"/>
                <a:cs typeface="Times New Roman"/>
              </a:rPr>
              <a:t>đích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5" dirty="0"/>
              <a:t>của</a:t>
            </a:r>
            <a:r>
              <a:rPr sz="4400" spc="5" dirty="0"/>
              <a:t> </a:t>
            </a:r>
            <a:r>
              <a:rPr sz="4400" spc="20" dirty="0"/>
              <a:t>HTTT</a:t>
            </a:r>
            <a:r>
              <a:rPr sz="4400" spc="-20" dirty="0"/>
              <a:t> </a:t>
            </a:r>
            <a:r>
              <a:rPr sz="4400" spc="-5" dirty="0"/>
              <a:t>sản</a:t>
            </a:r>
            <a:r>
              <a:rPr sz="4400" spc="-15" dirty="0"/>
              <a:t> </a:t>
            </a:r>
            <a:r>
              <a:rPr sz="4400" spc="-25" dirty="0"/>
              <a:t>xuất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919084" cy="446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35" dirty="0">
                <a:latin typeface="Arial"/>
                <a:cs typeface="Arial"/>
              </a:rPr>
              <a:t>Trợ</a:t>
            </a:r>
            <a:r>
              <a:rPr sz="2700" spc="-5" dirty="0">
                <a:latin typeface="Arial"/>
                <a:cs typeface="Arial"/>
              </a:rPr>
              <a:t> giúp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cho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quá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quản </a:t>
            </a:r>
            <a:r>
              <a:rPr sz="2700" dirty="0">
                <a:latin typeface="Arial"/>
                <a:cs typeface="Arial"/>
              </a:rPr>
              <a:t>lý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hàng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trữ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Kiểm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tra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chất</a:t>
            </a:r>
            <a:r>
              <a:rPr sz="2700" spc="29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lượng</a:t>
            </a:r>
            <a:r>
              <a:rPr sz="2700" spc="3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2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yếu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tố</a:t>
            </a:r>
            <a:r>
              <a:rPr sz="2700" spc="29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đầu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vào/</a:t>
            </a:r>
            <a:r>
              <a:rPr sz="2700" spc="29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đầu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quá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xuất;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Dự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trữ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giao/nhận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hàng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dự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trữ;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Hoạch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theo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dõi năng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lực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xuất;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Thiết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dịch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vụ;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Hoạch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điều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kiện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xuất;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Phân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chia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nguồn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nhân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lực;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Kiểm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hoạch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xuất;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Tìm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kiếm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công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nghệ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" dirty="0">
                <a:latin typeface="Arial"/>
                <a:cs typeface="Arial"/>
              </a:rPr>
              <a:t> dụng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trong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xuất;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Thiết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kế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công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nghệ.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345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Hệ</a:t>
            </a:r>
            <a:r>
              <a:rPr spc="-5" dirty="0"/>
              <a:t> thống thông </a:t>
            </a:r>
            <a:r>
              <a:rPr dirty="0"/>
              <a:t>tin</a:t>
            </a:r>
            <a:r>
              <a:rPr spc="-5" dirty="0"/>
              <a:t> </a:t>
            </a:r>
            <a:r>
              <a:rPr spc="-15" dirty="0"/>
              <a:t>với</a:t>
            </a:r>
            <a:r>
              <a:rPr spc="-5" dirty="0"/>
              <a:t> </a:t>
            </a:r>
            <a:r>
              <a:rPr spc="-10" dirty="0"/>
              <a:t>các</a:t>
            </a:r>
            <a:r>
              <a:rPr dirty="0"/>
              <a:t> quy</a:t>
            </a:r>
            <a:r>
              <a:rPr spc="-5" dirty="0"/>
              <a:t> trình </a:t>
            </a:r>
            <a:r>
              <a:rPr spc="-890" dirty="0"/>
              <a:t> </a:t>
            </a:r>
            <a:r>
              <a:rPr dirty="0"/>
              <a:t>sản</a:t>
            </a:r>
            <a:r>
              <a:rPr spc="-5" dirty="0"/>
              <a:t> </a:t>
            </a:r>
            <a:r>
              <a:rPr spc="-25" dirty="0"/>
              <a:t>xuất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239000" cy="472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121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Nội</a:t>
            </a:r>
            <a:r>
              <a:rPr sz="4400" spc="-80" dirty="0"/>
              <a:t> </a:t>
            </a:r>
            <a:r>
              <a:rPr sz="4400" spc="-5" dirty="0"/>
              <a:t>dung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56081" y="1584960"/>
            <a:ext cx="8225155" cy="4415155"/>
            <a:chOff x="656081" y="1584960"/>
            <a:chExt cx="8225155" cy="4415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81" y="1584960"/>
              <a:ext cx="8225028" cy="7078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81" y="2202942"/>
              <a:ext cx="8225028" cy="707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081" y="2820162"/>
              <a:ext cx="8225028" cy="7078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81" y="3438144"/>
              <a:ext cx="8225028" cy="7078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081" y="4056126"/>
              <a:ext cx="8225028" cy="7078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081" y="4674108"/>
              <a:ext cx="8225028" cy="7078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081" y="5292089"/>
              <a:ext cx="8225028" cy="7078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63853" y="1669542"/>
            <a:ext cx="5295900" cy="408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10: </a:t>
            </a:r>
            <a:r>
              <a:rPr sz="2300" spc="15" dirty="0">
                <a:latin typeface="Calibri"/>
                <a:cs typeface="Calibri"/>
              </a:rPr>
              <a:t>HTTT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tài</a:t>
            </a:r>
            <a:r>
              <a:rPr sz="2300" spc="-5" dirty="0">
                <a:latin typeface="Calibri"/>
                <a:cs typeface="Calibri"/>
              </a:rPr>
              <a:t> chính</a:t>
            </a:r>
            <a:endParaRPr sz="2300">
              <a:latin typeface="Calibri"/>
              <a:cs typeface="Calibri"/>
            </a:endParaRPr>
          </a:p>
          <a:p>
            <a:pPr marL="12700" marR="1883410">
              <a:lnSpc>
                <a:spcPct val="176300"/>
              </a:lnSpc>
            </a:pP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 </a:t>
            </a:r>
            <a:r>
              <a:rPr sz="2300" spc="-5" dirty="0">
                <a:latin typeface="Calibri"/>
                <a:cs typeface="Calibri"/>
              </a:rPr>
              <a:t>11: </a:t>
            </a:r>
            <a:r>
              <a:rPr sz="2300" spc="15" dirty="0">
                <a:latin typeface="Calibri"/>
                <a:cs typeface="Calibri"/>
              </a:rPr>
              <a:t>HTTT </a:t>
            </a:r>
            <a:r>
              <a:rPr sz="2300" spc="-15" dirty="0">
                <a:latin typeface="Calibri"/>
                <a:cs typeface="Calibri"/>
              </a:rPr>
              <a:t>Marketing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12: </a:t>
            </a:r>
            <a:r>
              <a:rPr sz="2300" spc="15" dirty="0">
                <a:latin typeface="Calibri"/>
                <a:cs typeface="Calibri"/>
              </a:rPr>
              <a:t>HTTT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sản </a:t>
            </a:r>
            <a:r>
              <a:rPr sz="2300" spc="-15" dirty="0">
                <a:latin typeface="Calibri"/>
                <a:cs typeface="Calibri"/>
              </a:rPr>
              <a:t>xuất</a:t>
            </a: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13: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15" dirty="0">
                <a:latin typeface="Calibri"/>
                <a:cs typeface="Calibri"/>
              </a:rPr>
              <a:t>HTTT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Quản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trị nguồn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nhân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lực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Ch</a:t>
            </a:r>
            <a:r>
              <a:rPr sz="2300" spc="-5" dirty="0">
                <a:latin typeface="Arial"/>
                <a:cs typeface="Arial"/>
              </a:rPr>
              <a:t>ươ</a:t>
            </a:r>
            <a:r>
              <a:rPr sz="2300" spc="-5" dirty="0">
                <a:latin typeface="Calibri"/>
                <a:cs typeface="Calibri"/>
              </a:rPr>
              <a:t>ng </a:t>
            </a:r>
            <a:r>
              <a:rPr sz="2300" dirty="0">
                <a:latin typeface="Calibri"/>
                <a:cs typeface="Calibri"/>
              </a:rPr>
              <a:t>14: </a:t>
            </a:r>
            <a:r>
              <a:rPr sz="2300" spc="-5" dirty="0">
                <a:latin typeface="Calibri"/>
                <a:cs typeface="Calibri"/>
              </a:rPr>
              <a:t>HT quản </a:t>
            </a:r>
            <a:r>
              <a:rPr sz="2300" dirty="0">
                <a:latin typeface="Calibri"/>
                <a:cs typeface="Calibri"/>
              </a:rPr>
              <a:t>trị </a:t>
            </a:r>
            <a:r>
              <a:rPr sz="2300" spc="-5" dirty="0">
                <a:latin typeface="Calibri"/>
                <a:cs typeface="Calibri"/>
              </a:rPr>
              <a:t>quan hệ </a:t>
            </a:r>
            <a:r>
              <a:rPr sz="2300" dirty="0">
                <a:latin typeface="Calibri"/>
                <a:cs typeface="Calibri"/>
              </a:rPr>
              <a:t>khách </a:t>
            </a:r>
            <a:r>
              <a:rPr sz="2300" spc="-5" dirty="0">
                <a:latin typeface="Calibri"/>
                <a:cs typeface="Calibri"/>
              </a:rPr>
              <a:t>hàng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15: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Các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TMĐT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trong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kinh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doanh 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</a:t>
            </a:r>
            <a:r>
              <a:rPr sz="2300" spc="-10" dirty="0">
                <a:latin typeface="Arial"/>
                <a:cs typeface="Arial"/>
              </a:rPr>
              <a:t>ươ</a:t>
            </a:r>
            <a:r>
              <a:rPr sz="2300" spc="-10" dirty="0">
                <a:latin typeface="Calibri"/>
                <a:cs typeface="Calibri"/>
              </a:rPr>
              <a:t>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16: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15" dirty="0">
                <a:latin typeface="Calibri"/>
                <a:cs typeface="Calibri"/>
              </a:rPr>
              <a:t>HTTT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tự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Arial"/>
                <a:cs typeface="Arial"/>
              </a:rPr>
              <a:t>đ</a:t>
            </a:r>
            <a:r>
              <a:rPr sz="2300" spc="-5" dirty="0">
                <a:latin typeface="Calibri"/>
                <a:cs typeface="Calibri"/>
              </a:rPr>
              <a:t>ộng </a:t>
            </a:r>
            <a:r>
              <a:rPr sz="2300" dirty="0">
                <a:latin typeface="Calibri"/>
                <a:cs typeface="Calibri"/>
              </a:rPr>
              <a:t>v</a:t>
            </a:r>
            <a:r>
              <a:rPr sz="2300" dirty="0">
                <a:latin typeface="Arial"/>
                <a:cs typeface="Arial"/>
              </a:rPr>
              <a:t>ă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 phòng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49606"/>
            <a:ext cx="5367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Mô</a:t>
            </a:r>
            <a:r>
              <a:rPr sz="4400" spc="-20" dirty="0"/>
              <a:t> </a:t>
            </a:r>
            <a:r>
              <a:rPr sz="4400" spc="-5" dirty="0"/>
              <a:t>hình</a:t>
            </a:r>
            <a:r>
              <a:rPr sz="4400" spc="-15" dirty="0"/>
              <a:t> </a:t>
            </a:r>
            <a:r>
              <a:rPr sz="4400" spc="25" dirty="0"/>
              <a:t>HTTT</a:t>
            </a:r>
            <a:r>
              <a:rPr sz="4400" spc="-20" dirty="0"/>
              <a:t> </a:t>
            </a:r>
            <a:r>
              <a:rPr sz="4400" spc="-5" dirty="0"/>
              <a:t>sản</a:t>
            </a:r>
            <a:r>
              <a:rPr sz="4400" spc="-20" dirty="0"/>
              <a:t> </a:t>
            </a:r>
            <a:r>
              <a:rPr sz="4400" spc="-25" dirty="0"/>
              <a:t>xuất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64282" y="2778632"/>
            <a:ext cx="2038350" cy="1337310"/>
          </a:xfrm>
          <a:custGeom>
            <a:avLst/>
            <a:gdLst/>
            <a:ahLst/>
            <a:cxnLst/>
            <a:rect l="l" t="t" r="r" b="b"/>
            <a:pathLst>
              <a:path w="2038350" h="1337310">
                <a:moveTo>
                  <a:pt x="2038349" y="0"/>
                </a:moveTo>
                <a:lnTo>
                  <a:pt x="0" y="0"/>
                </a:lnTo>
                <a:lnTo>
                  <a:pt x="0" y="1337309"/>
                </a:lnTo>
                <a:lnTo>
                  <a:pt x="2038349" y="1337309"/>
                </a:lnTo>
                <a:lnTo>
                  <a:pt x="203834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4282" y="2778632"/>
            <a:ext cx="2038350" cy="133731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220"/>
              </a:spcBef>
            </a:pP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QL</a:t>
            </a:r>
            <a:endParaRPr sz="32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Sản</a:t>
            </a:r>
            <a:r>
              <a:rPr sz="32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5517" y="1130680"/>
            <a:ext cx="1535430" cy="1301750"/>
            <a:chOff x="2485517" y="1130680"/>
            <a:chExt cx="1535430" cy="1301750"/>
          </a:xfrm>
        </p:grpSpPr>
        <p:sp>
          <p:nvSpPr>
            <p:cNvPr id="6" name="object 6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754760" y="0"/>
                  </a:moveTo>
                  <a:lnTo>
                    <a:pt x="682077" y="973"/>
                  </a:lnTo>
                  <a:lnTo>
                    <a:pt x="611346" y="3836"/>
                  </a:lnTo>
                  <a:lnTo>
                    <a:pt x="542886" y="8497"/>
                  </a:lnTo>
                  <a:lnTo>
                    <a:pt x="477013" y="14868"/>
                  </a:lnTo>
                  <a:lnTo>
                    <a:pt x="414042" y="22860"/>
                  </a:lnTo>
                  <a:lnTo>
                    <a:pt x="354291" y="32384"/>
                  </a:lnTo>
                  <a:lnTo>
                    <a:pt x="298076" y="43350"/>
                  </a:lnTo>
                  <a:lnTo>
                    <a:pt x="245713" y="55670"/>
                  </a:lnTo>
                  <a:lnTo>
                    <a:pt x="197518" y="69253"/>
                  </a:lnTo>
                  <a:lnTo>
                    <a:pt x="153809" y="84011"/>
                  </a:lnTo>
                  <a:lnTo>
                    <a:pt x="114901" y="99855"/>
                  </a:lnTo>
                  <a:lnTo>
                    <a:pt x="52754" y="134444"/>
                  </a:lnTo>
                  <a:lnTo>
                    <a:pt x="13610" y="172304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3610" y="1104045"/>
                  </a:lnTo>
                  <a:lnTo>
                    <a:pt x="52754" y="1141905"/>
                  </a:lnTo>
                  <a:lnTo>
                    <a:pt x="114901" y="1176494"/>
                  </a:lnTo>
                  <a:lnTo>
                    <a:pt x="153809" y="1192338"/>
                  </a:lnTo>
                  <a:lnTo>
                    <a:pt x="197518" y="1207096"/>
                  </a:lnTo>
                  <a:lnTo>
                    <a:pt x="245713" y="1220679"/>
                  </a:lnTo>
                  <a:lnTo>
                    <a:pt x="298076" y="1232999"/>
                  </a:lnTo>
                  <a:lnTo>
                    <a:pt x="354291" y="1243965"/>
                  </a:lnTo>
                  <a:lnTo>
                    <a:pt x="414042" y="1253489"/>
                  </a:lnTo>
                  <a:lnTo>
                    <a:pt x="477013" y="1261481"/>
                  </a:lnTo>
                  <a:lnTo>
                    <a:pt x="542886" y="1267852"/>
                  </a:lnTo>
                  <a:lnTo>
                    <a:pt x="611346" y="1272513"/>
                  </a:lnTo>
                  <a:lnTo>
                    <a:pt x="682077" y="1275376"/>
                  </a:lnTo>
                  <a:lnTo>
                    <a:pt x="754760" y="1276350"/>
                  </a:lnTo>
                  <a:lnTo>
                    <a:pt x="827444" y="1275376"/>
                  </a:lnTo>
                  <a:lnTo>
                    <a:pt x="898175" y="1272513"/>
                  </a:lnTo>
                  <a:lnTo>
                    <a:pt x="966635" y="1267852"/>
                  </a:lnTo>
                  <a:lnTo>
                    <a:pt x="1032508" y="1261481"/>
                  </a:lnTo>
                  <a:lnTo>
                    <a:pt x="1095479" y="1253489"/>
                  </a:lnTo>
                  <a:lnTo>
                    <a:pt x="1155230" y="1243965"/>
                  </a:lnTo>
                  <a:lnTo>
                    <a:pt x="1211445" y="1232999"/>
                  </a:lnTo>
                  <a:lnTo>
                    <a:pt x="1263808" y="1220679"/>
                  </a:lnTo>
                  <a:lnTo>
                    <a:pt x="1312003" y="1207096"/>
                  </a:lnTo>
                  <a:lnTo>
                    <a:pt x="1355712" y="1192338"/>
                  </a:lnTo>
                  <a:lnTo>
                    <a:pt x="1394620" y="1176494"/>
                  </a:lnTo>
                  <a:lnTo>
                    <a:pt x="1456767" y="1141905"/>
                  </a:lnTo>
                  <a:lnTo>
                    <a:pt x="1495911" y="1104045"/>
                  </a:lnTo>
                  <a:lnTo>
                    <a:pt x="1509521" y="1063625"/>
                  </a:lnTo>
                  <a:lnTo>
                    <a:pt x="1509521" y="212725"/>
                  </a:lnTo>
                  <a:lnTo>
                    <a:pt x="1495911" y="172304"/>
                  </a:lnTo>
                  <a:lnTo>
                    <a:pt x="1456767" y="134444"/>
                  </a:lnTo>
                  <a:lnTo>
                    <a:pt x="1394620" y="99855"/>
                  </a:lnTo>
                  <a:lnTo>
                    <a:pt x="1355712" y="84011"/>
                  </a:lnTo>
                  <a:lnTo>
                    <a:pt x="1312003" y="69253"/>
                  </a:lnTo>
                  <a:lnTo>
                    <a:pt x="1263808" y="55670"/>
                  </a:lnTo>
                  <a:lnTo>
                    <a:pt x="1211445" y="43350"/>
                  </a:lnTo>
                  <a:lnTo>
                    <a:pt x="1155230" y="32384"/>
                  </a:lnTo>
                  <a:lnTo>
                    <a:pt x="1095479" y="22860"/>
                  </a:lnTo>
                  <a:lnTo>
                    <a:pt x="1032508" y="14868"/>
                  </a:lnTo>
                  <a:lnTo>
                    <a:pt x="966635" y="8497"/>
                  </a:lnTo>
                  <a:lnTo>
                    <a:pt x="898175" y="3836"/>
                  </a:lnTo>
                  <a:lnTo>
                    <a:pt x="827444" y="973"/>
                  </a:lnTo>
                  <a:lnTo>
                    <a:pt x="75476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1509521" y="212725"/>
                  </a:moveTo>
                  <a:lnTo>
                    <a:pt x="1495911" y="253145"/>
                  </a:lnTo>
                  <a:lnTo>
                    <a:pt x="1456767" y="291005"/>
                  </a:lnTo>
                  <a:lnTo>
                    <a:pt x="1394620" y="325594"/>
                  </a:lnTo>
                  <a:lnTo>
                    <a:pt x="1355712" y="341438"/>
                  </a:lnTo>
                  <a:lnTo>
                    <a:pt x="1312003" y="356196"/>
                  </a:lnTo>
                  <a:lnTo>
                    <a:pt x="1263808" y="369779"/>
                  </a:lnTo>
                  <a:lnTo>
                    <a:pt x="1211445" y="382099"/>
                  </a:lnTo>
                  <a:lnTo>
                    <a:pt x="1155230" y="393065"/>
                  </a:lnTo>
                  <a:lnTo>
                    <a:pt x="1095479" y="402589"/>
                  </a:lnTo>
                  <a:lnTo>
                    <a:pt x="1032508" y="410581"/>
                  </a:lnTo>
                  <a:lnTo>
                    <a:pt x="966635" y="416952"/>
                  </a:lnTo>
                  <a:lnTo>
                    <a:pt x="898175" y="421613"/>
                  </a:lnTo>
                  <a:lnTo>
                    <a:pt x="827444" y="424476"/>
                  </a:lnTo>
                  <a:lnTo>
                    <a:pt x="754760" y="425450"/>
                  </a:lnTo>
                  <a:lnTo>
                    <a:pt x="682077" y="424476"/>
                  </a:lnTo>
                  <a:lnTo>
                    <a:pt x="611346" y="421613"/>
                  </a:lnTo>
                  <a:lnTo>
                    <a:pt x="542886" y="416952"/>
                  </a:lnTo>
                  <a:lnTo>
                    <a:pt x="477013" y="410581"/>
                  </a:lnTo>
                  <a:lnTo>
                    <a:pt x="414042" y="402589"/>
                  </a:lnTo>
                  <a:lnTo>
                    <a:pt x="354291" y="393065"/>
                  </a:lnTo>
                  <a:lnTo>
                    <a:pt x="298076" y="382099"/>
                  </a:lnTo>
                  <a:lnTo>
                    <a:pt x="245713" y="369779"/>
                  </a:lnTo>
                  <a:lnTo>
                    <a:pt x="197518" y="356196"/>
                  </a:lnTo>
                  <a:lnTo>
                    <a:pt x="153809" y="341438"/>
                  </a:lnTo>
                  <a:lnTo>
                    <a:pt x="114901" y="325594"/>
                  </a:lnTo>
                  <a:lnTo>
                    <a:pt x="52754" y="291005"/>
                  </a:lnTo>
                  <a:lnTo>
                    <a:pt x="13610" y="253145"/>
                  </a:lnTo>
                  <a:lnTo>
                    <a:pt x="3455" y="233210"/>
                  </a:lnTo>
                  <a:lnTo>
                    <a:pt x="0" y="212725"/>
                  </a:lnTo>
                </a:path>
                <a:path w="1510029" h="1276350">
                  <a:moveTo>
                    <a:pt x="0" y="212725"/>
                  </a:moveTo>
                  <a:lnTo>
                    <a:pt x="13610" y="172304"/>
                  </a:lnTo>
                  <a:lnTo>
                    <a:pt x="52754" y="134444"/>
                  </a:lnTo>
                  <a:lnTo>
                    <a:pt x="114901" y="99855"/>
                  </a:lnTo>
                  <a:lnTo>
                    <a:pt x="153809" y="84011"/>
                  </a:lnTo>
                  <a:lnTo>
                    <a:pt x="197518" y="69253"/>
                  </a:lnTo>
                  <a:lnTo>
                    <a:pt x="245713" y="55670"/>
                  </a:lnTo>
                  <a:lnTo>
                    <a:pt x="298076" y="43350"/>
                  </a:lnTo>
                  <a:lnTo>
                    <a:pt x="354291" y="32384"/>
                  </a:lnTo>
                  <a:lnTo>
                    <a:pt x="414042" y="22860"/>
                  </a:lnTo>
                  <a:lnTo>
                    <a:pt x="477013" y="14868"/>
                  </a:lnTo>
                  <a:lnTo>
                    <a:pt x="542886" y="8497"/>
                  </a:lnTo>
                  <a:lnTo>
                    <a:pt x="611346" y="3836"/>
                  </a:lnTo>
                  <a:lnTo>
                    <a:pt x="682077" y="973"/>
                  </a:lnTo>
                  <a:lnTo>
                    <a:pt x="754760" y="0"/>
                  </a:lnTo>
                  <a:lnTo>
                    <a:pt x="827444" y="973"/>
                  </a:lnTo>
                  <a:lnTo>
                    <a:pt x="898175" y="3836"/>
                  </a:lnTo>
                  <a:lnTo>
                    <a:pt x="966635" y="8497"/>
                  </a:lnTo>
                  <a:lnTo>
                    <a:pt x="1032508" y="14868"/>
                  </a:lnTo>
                  <a:lnTo>
                    <a:pt x="1095479" y="22860"/>
                  </a:lnTo>
                  <a:lnTo>
                    <a:pt x="1155230" y="32384"/>
                  </a:lnTo>
                  <a:lnTo>
                    <a:pt x="1211445" y="43350"/>
                  </a:lnTo>
                  <a:lnTo>
                    <a:pt x="1263808" y="55670"/>
                  </a:lnTo>
                  <a:lnTo>
                    <a:pt x="1312003" y="69253"/>
                  </a:lnTo>
                  <a:lnTo>
                    <a:pt x="1355712" y="84011"/>
                  </a:lnTo>
                  <a:lnTo>
                    <a:pt x="1394620" y="99855"/>
                  </a:lnTo>
                  <a:lnTo>
                    <a:pt x="1456767" y="134444"/>
                  </a:lnTo>
                  <a:lnTo>
                    <a:pt x="1495911" y="172304"/>
                  </a:lnTo>
                  <a:lnTo>
                    <a:pt x="1509521" y="212725"/>
                  </a:lnTo>
                  <a:lnTo>
                    <a:pt x="1509521" y="1063625"/>
                  </a:lnTo>
                  <a:lnTo>
                    <a:pt x="1495911" y="1104045"/>
                  </a:lnTo>
                  <a:lnTo>
                    <a:pt x="1456767" y="1141905"/>
                  </a:lnTo>
                  <a:lnTo>
                    <a:pt x="1394620" y="1176494"/>
                  </a:lnTo>
                  <a:lnTo>
                    <a:pt x="1355712" y="1192338"/>
                  </a:lnTo>
                  <a:lnTo>
                    <a:pt x="1312003" y="1207096"/>
                  </a:lnTo>
                  <a:lnTo>
                    <a:pt x="1263808" y="1220679"/>
                  </a:lnTo>
                  <a:lnTo>
                    <a:pt x="1211445" y="1232999"/>
                  </a:lnTo>
                  <a:lnTo>
                    <a:pt x="1155230" y="1243965"/>
                  </a:lnTo>
                  <a:lnTo>
                    <a:pt x="1095479" y="1253489"/>
                  </a:lnTo>
                  <a:lnTo>
                    <a:pt x="1032508" y="1261481"/>
                  </a:lnTo>
                  <a:lnTo>
                    <a:pt x="966635" y="1267852"/>
                  </a:lnTo>
                  <a:lnTo>
                    <a:pt x="898175" y="1272513"/>
                  </a:lnTo>
                  <a:lnTo>
                    <a:pt x="827444" y="1275376"/>
                  </a:lnTo>
                  <a:lnTo>
                    <a:pt x="754760" y="1276350"/>
                  </a:lnTo>
                  <a:lnTo>
                    <a:pt x="682077" y="1275376"/>
                  </a:lnTo>
                  <a:lnTo>
                    <a:pt x="611346" y="1272513"/>
                  </a:lnTo>
                  <a:lnTo>
                    <a:pt x="542886" y="1267852"/>
                  </a:lnTo>
                  <a:lnTo>
                    <a:pt x="477013" y="1261481"/>
                  </a:lnTo>
                  <a:lnTo>
                    <a:pt x="414042" y="1253489"/>
                  </a:lnTo>
                  <a:lnTo>
                    <a:pt x="354291" y="1243965"/>
                  </a:lnTo>
                  <a:lnTo>
                    <a:pt x="298076" y="1232999"/>
                  </a:lnTo>
                  <a:lnTo>
                    <a:pt x="245713" y="1220679"/>
                  </a:lnTo>
                  <a:lnTo>
                    <a:pt x="197518" y="1207096"/>
                  </a:lnTo>
                  <a:lnTo>
                    <a:pt x="153809" y="1192338"/>
                  </a:lnTo>
                  <a:lnTo>
                    <a:pt x="114901" y="1176494"/>
                  </a:lnTo>
                  <a:lnTo>
                    <a:pt x="52754" y="1141905"/>
                  </a:lnTo>
                  <a:lnTo>
                    <a:pt x="13610" y="1104045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41929" y="1561591"/>
            <a:ext cx="10204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 từ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bên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ngoài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355" y="1371980"/>
            <a:ext cx="2341880" cy="1047750"/>
          </a:xfrm>
          <a:custGeom>
            <a:avLst/>
            <a:gdLst/>
            <a:ahLst/>
            <a:cxnLst/>
            <a:rect l="l" t="t" r="r" b="b"/>
            <a:pathLst>
              <a:path w="2341879" h="1047750">
                <a:moveTo>
                  <a:pt x="2341626" y="0"/>
                </a:moveTo>
                <a:lnTo>
                  <a:pt x="0" y="0"/>
                </a:lnTo>
                <a:lnTo>
                  <a:pt x="0" y="1047750"/>
                </a:lnTo>
                <a:lnTo>
                  <a:pt x="2341626" y="1047750"/>
                </a:lnTo>
                <a:lnTo>
                  <a:pt x="23416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0355" y="1371980"/>
            <a:ext cx="2341880" cy="104775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179070" marR="173990" indent="103505">
              <a:lnSpc>
                <a:spcPct val="100000"/>
              </a:lnSpc>
              <a:spcBef>
                <a:spcPts val="1655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 giúp ra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quyết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định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sản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38163" y="2671191"/>
            <a:ext cx="2353945" cy="749300"/>
          </a:xfrm>
          <a:custGeom>
            <a:avLst/>
            <a:gdLst/>
            <a:ahLst/>
            <a:cxnLst/>
            <a:rect l="l" t="t" r="r" b="b"/>
            <a:pathLst>
              <a:path w="2353945" h="749300">
                <a:moveTo>
                  <a:pt x="2353818" y="0"/>
                </a:moveTo>
                <a:lnTo>
                  <a:pt x="0" y="0"/>
                </a:lnTo>
                <a:lnTo>
                  <a:pt x="0" y="749046"/>
                </a:lnTo>
                <a:lnTo>
                  <a:pt x="2353818" y="749046"/>
                </a:lnTo>
                <a:lnTo>
                  <a:pt x="23538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8163" y="2671191"/>
            <a:ext cx="2353945" cy="7493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41020" marR="161925" indent="-37211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giúp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lãnh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đạo sản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7819" y="1910333"/>
            <a:ext cx="5196205" cy="3789045"/>
            <a:chOff x="1607819" y="1910333"/>
            <a:chExt cx="5196205" cy="37890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3313175"/>
              <a:ext cx="810006" cy="3070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49094" y="3385692"/>
              <a:ext cx="615315" cy="118110"/>
            </a:xfrm>
            <a:custGeom>
              <a:avLst/>
              <a:gdLst/>
              <a:ahLst/>
              <a:cxnLst/>
              <a:rect l="l" t="t" r="r" b="b"/>
              <a:pathLst>
                <a:path w="615314" h="118110">
                  <a:moveTo>
                    <a:pt x="543538" y="72060"/>
                  </a:moveTo>
                  <a:lnTo>
                    <a:pt x="506984" y="92202"/>
                  </a:lnTo>
                  <a:lnTo>
                    <a:pt x="501015" y="95631"/>
                  </a:lnTo>
                  <a:lnTo>
                    <a:pt x="498729" y="103251"/>
                  </a:lnTo>
                  <a:lnTo>
                    <a:pt x="502157" y="109347"/>
                  </a:lnTo>
                  <a:lnTo>
                    <a:pt x="505460" y="115443"/>
                  </a:lnTo>
                  <a:lnTo>
                    <a:pt x="513080" y="117602"/>
                  </a:lnTo>
                  <a:lnTo>
                    <a:pt x="519175" y="114300"/>
                  </a:lnTo>
                  <a:lnTo>
                    <a:pt x="593695" y="73152"/>
                  </a:lnTo>
                  <a:lnTo>
                    <a:pt x="590042" y="73152"/>
                  </a:lnTo>
                  <a:lnTo>
                    <a:pt x="543538" y="72060"/>
                  </a:lnTo>
                  <a:close/>
                </a:path>
                <a:path w="615314" h="118110">
                  <a:moveTo>
                    <a:pt x="565322" y="60058"/>
                  </a:moveTo>
                  <a:lnTo>
                    <a:pt x="543538" y="72060"/>
                  </a:lnTo>
                  <a:lnTo>
                    <a:pt x="590042" y="73152"/>
                  </a:lnTo>
                  <a:lnTo>
                    <a:pt x="590086" y="71374"/>
                  </a:lnTo>
                  <a:lnTo>
                    <a:pt x="583692" y="71374"/>
                  </a:lnTo>
                  <a:lnTo>
                    <a:pt x="565322" y="60058"/>
                  </a:lnTo>
                  <a:close/>
                </a:path>
                <a:path w="615314" h="118110">
                  <a:moveTo>
                    <a:pt x="515874" y="0"/>
                  </a:moveTo>
                  <a:lnTo>
                    <a:pt x="508127" y="1905"/>
                  </a:lnTo>
                  <a:lnTo>
                    <a:pt x="504444" y="7747"/>
                  </a:lnTo>
                  <a:lnTo>
                    <a:pt x="500888" y="13716"/>
                  </a:lnTo>
                  <a:lnTo>
                    <a:pt x="502666" y="21462"/>
                  </a:lnTo>
                  <a:lnTo>
                    <a:pt x="543977" y="46910"/>
                  </a:lnTo>
                  <a:lnTo>
                    <a:pt x="590677" y="48006"/>
                  </a:lnTo>
                  <a:lnTo>
                    <a:pt x="590042" y="73152"/>
                  </a:lnTo>
                  <a:lnTo>
                    <a:pt x="593695" y="73152"/>
                  </a:lnTo>
                  <a:lnTo>
                    <a:pt x="615315" y="61214"/>
                  </a:lnTo>
                  <a:lnTo>
                    <a:pt x="515874" y="0"/>
                  </a:lnTo>
                  <a:close/>
                </a:path>
                <a:path w="615314" h="118110">
                  <a:moveTo>
                    <a:pt x="507" y="34162"/>
                  </a:moveTo>
                  <a:lnTo>
                    <a:pt x="0" y="59309"/>
                  </a:lnTo>
                  <a:lnTo>
                    <a:pt x="543538" y="72060"/>
                  </a:lnTo>
                  <a:lnTo>
                    <a:pt x="565322" y="60058"/>
                  </a:lnTo>
                  <a:lnTo>
                    <a:pt x="543977" y="46910"/>
                  </a:lnTo>
                  <a:lnTo>
                    <a:pt x="507" y="34162"/>
                  </a:lnTo>
                  <a:close/>
                </a:path>
                <a:path w="615314" h="118110">
                  <a:moveTo>
                    <a:pt x="584200" y="49657"/>
                  </a:moveTo>
                  <a:lnTo>
                    <a:pt x="565322" y="60058"/>
                  </a:lnTo>
                  <a:lnTo>
                    <a:pt x="583692" y="71374"/>
                  </a:lnTo>
                  <a:lnTo>
                    <a:pt x="584200" y="49657"/>
                  </a:lnTo>
                  <a:close/>
                </a:path>
                <a:path w="615314" h="118110">
                  <a:moveTo>
                    <a:pt x="590635" y="49657"/>
                  </a:moveTo>
                  <a:lnTo>
                    <a:pt x="584200" y="49657"/>
                  </a:lnTo>
                  <a:lnTo>
                    <a:pt x="583692" y="71374"/>
                  </a:lnTo>
                  <a:lnTo>
                    <a:pt x="590086" y="71374"/>
                  </a:lnTo>
                  <a:lnTo>
                    <a:pt x="590635" y="49657"/>
                  </a:lnTo>
                  <a:close/>
                </a:path>
                <a:path w="615314" h="118110">
                  <a:moveTo>
                    <a:pt x="543977" y="46910"/>
                  </a:moveTo>
                  <a:lnTo>
                    <a:pt x="565322" y="60058"/>
                  </a:lnTo>
                  <a:lnTo>
                    <a:pt x="584200" y="49657"/>
                  </a:lnTo>
                  <a:lnTo>
                    <a:pt x="590635" y="49657"/>
                  </a:lnTo>
                  <a:lnTo>
                    <a:pt x="590677" y="48006"/>
                  </a:lnTo>
                  <a:lnTo>
                    <a:pt x="543977" y="469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0305" y="5350763"/>
              <a:ext cx="1246632" cy="3482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51708" y="5372226"/>
              <a:ext cx="1051560" cy="198120"/>
            </a:xfrm>
            <a:custGeom>
              <a:avLst/>
              <a:gdLst/>
              <a:ahLst/>
              <a:cxnLst/>
              <a:rect l="l" t="t" r="r" b="b"/>
              <a:pathLst>
                <a:path w="1051560" h="198120">
                  <a:moveTo>
                    <a:pt x="978999" y="155894"/>
                  </a:moveTo>
                  <a:lnTo>
                    <a:pt x="933957" y="174625"/>
                  </a:lnTo>
                  <a:lnTo>
                    <a:pt x="931037" y="181991"/>
                  </a:lnTo>
                  <a:lnTo>
                    <a:pt x="933703" y="188341"/>
                  </a:lnTo>
                  <a:lnTo>
                    <a:pt x="936370" y="194818"/>
                  </a:lnTo>
                  <a:lnTo>
                    <a:pt x="943737" y="197866"/>
                  </a:lnTo>
                  <a:lnTo>
                    <a:pt x="1029520" y="162052"/>
                  </a:lnTo>
                  <a:lnTo>
                    <a:pt x="1025016" y="162052"/>
                  </a:lnTo>
                  <a:lnTo>
                    <a:pt x="978999" y="155894"/>
                  </a:lnTo>
                  <a:close/>
                </a:path>
                <a:path w="1051560" h="198120">
                  <a:moveTo>
                    <a:pt x="1001963" y="146329"/>
                  </a:moveTo>
                  <a:lnTo>
                    <a:pt x="978999" y="155894"/>
                  </a:lnTo>
                  <a:lnTo>
                    <a:pt x="1025016" y="162052"/>
                  </a:lnTo>
                  <a:lnTo>
                    <a:pt x="1025353" y="159512"/>
                  </a:lnTo>
                  <a:lnTo>
                    <a:pt x="1018920" y="159512"/>
                  </a:lnTo>
                  <a:lnTo>
                    <a:pt x="1001963" y="146329"/>
                  </a:lnTo>
                  <a:close/>
                </a:path>
                <a:path w="1051560" h="198120">
                  <a:moveTo>
                    <a:pt x="959230" y="81280"/>
                  </a:moveTo>
                  <a:lnTo>
                    <a:pt x="951356" y="82296"/>
                  </a:lnTo>
                  <a:lnTo>
                    <a:pt x="947165" y="87757"/>
                  </a:lnTo>
                  <a:lnTo>
                    <a:pt x="942847" y="93218"/>
                  </a:lnTo>
                  <a:lnTo>
                    <a:pt x="943863" y="101092"/>
                  </a:lnTo>
                  <a:lnTo>
                    <a:pt x="949325" y="105410"/>
                  </a:lnTo>
                  <a:lnTo>
                    <a:pt x="982235" y="130993"/>
                  </a:lnTo>
                  <a:lnTo>
                    <a:pt x="1028318" y="137160"/>
                  </a:lnTo>
                  <a:lnTo>
                    <a:pt x="1025016" y="162052"/>
                  </a:lnTo>
                  <a:lnTo>
                    <a:pt x="1029520" y="162052"/>
                  </a:lnTo>
                  <a:lnTo>
                    <a:pt x="1051432" y="152908"/>
                  </a:lnTo>
                  <a:lnTo>
                    <a:pt x="964818" y="85471"/>
                  </a:lnTo>
                  <a:lnTo>
                    <a:pt x="959230" y="81280"/>
                  </a:lnTo>
                  <a:close/>
                </a:path>
                <a:path w="1051560" h="198120">
                  <a:moveTo>
                    <a:pt x="1021841" y="138049"/>
                  </a:moveTo>
                  <a:lnTo>
                    <a:pt x="1001963" y="146329"/>
                  </a:lnTo>
                  <a:lnTo>
                    <a:pt x="1018920" y="159512"/>
                  </a:lnTo>
                  <a:lnTo>
                    <a:pt x="1021841" y="138049"/>
                  </a:lnTo>
                  <a:close/>
                </a:path>
                <a:path w="1051560" h="198120">
                  <a:moveTo>
                    <a:pt x="1028201" y="138049"/>
                  </a:moveTo>
                  <a:lnTo>
                    <a:pt x="1021841" y="138049"/>
                  </a:lnTo>
                  <a:lnTo>
                    <a:pt x="1018920" y="159512"/>
                  </a:lnTo>
                  <a:lnTo>
                    <a:pt x="1025353" y="159512"/>
                  </a:lnTo>
                  <a:lnTo>
                    <a:pt x="1028201" y="138049"/>
                  </a:lnTo>
                  <a:close/>
                </a:path>
                <a:path w="1051560" h="198120">
                  <a:moveTo>
                    <a:pt x="3301" y="0"/>
                  </a:moveTo>
                  <a:lnTo>
                    <a:pt x="0" y="24892"/>
                  </a:lnTo>
                  <a:lnTo>
                    <a:pt x="978999" y="155894"/>
                  </a:lnTo>
                  <a:lnTo>
                    <a:pt x="1001963" y="146329"/>
                  </a:lnTo>
                  <a:lnTo>
                    <a:pt x="982235" y="130993"/>
                  </a:lnTo>
                  <a:lnTo>
                    <a:pt x="3301" y="0"/>
                  </a:lnTo>
                  <a:close/>
                </a:path>
                <a:path w="1051560" h="198120">
                  <a:moveTo>
                    <a:pt x="982235" y="130993"/>
                  </a:moveTo>
                  <a:lnTo>
                    <a:pt x="1001963" y="146329"/>
                  </a:lnTo>
                  <a:lnTo>
                    <a:pt x="1021841" y="138049"/>
                  </a:lnTo>
                  <a:lnTo>
                    <a:pt x="1028201" y="138049"/>
                  </a:lnTo>
                  <a:lnTo>
                    <a:pt x="1028318" y="137160"/>
                  </a:lnTo>
                  <a:lnTo>
                    <a:pt x="982235" y="13099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9637" y="4094226"/>
              <a:ext cx="107441" cy="1363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3359" y="4115180"/>
              <a:ext cx="0" cy="1269365"/>
            </a:xfrm>
            <a:custGeom>
              <a:avLst/>
              <a:gdLst/>
              <a:ahLst/>
              <a:cxnLst/>
              <a:rect l="l" t="t" r="r" b="b"/>
              <a:pathLst>
                <a:path h="1269364">
                  <a:moveTo>
                    <a:pt x="0" y="0"/>
                  </a:moveTo>
                  <a:lnTo>
                    <a:pt x="0" y="1268984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9" y="2045969"/>
              <a:ext cx="111251" cy="21275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24041" y="2066924"/>
              <a:ext cx="4445" cy="2033270"/>
            </a:xfrm>
            <a:custGeom>
              <a:avLst/>
              <a:gdLst/>
              <a:ahLst/>
              <a:cxnLst/>
              <a:rect l="l" t="t" r="r" b="b"/>
              <a:pathLst>
                <a:path w="4445" h="2033270">
                  <a:moveTo>
                    <a:pt x="3937" y="0"/>
                  </a:moveTo>
                  <a:lnTo>
                    <a:pt x="0" y="2033143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19" y="1910333"/>
              <a:ext cx="421385" cy="3070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1848" y="1985263"/>
              <a:ext cx="226568" cy="117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511" y="3967733"/>
              <a:ext cx="421386" cy="3070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4041" y="4042663"/>
              <a:ext cx="226567" cy="1176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656082" y="0"/>
                  </a:moveTo>
                  <a:lnTo>
                    <a:pt x="589003" y="1284"/>
                  </a:lnTo>
                  <a:lnTo>
                    <a:pt x="523862" y="5054"/>
                  </a:lnTo>
                  <a:lnTo>
                    <a:pt x="460988" y="11184"/>
                  </a:lnTo>
                  <a:lnTo>
                    <a:pt x="400710" y="19550"/>
                  </a:lnTo>
                  <a:lnTo>
                    <a:pt x="343360" y="30026"/>
                  </a:lnTo>
                  <a:lnTo>
                    <a:pt x="289266" y="42487"/>
                  </a:lnTo>
                  <a:lnTo>
                    <a:pt x="238758" y="56809"/>
                  </a:lnTo>
                  <a:lnTo>
                    <a:pt x="192166" y="72866"/>
                  </a:lnTo>
                  <a:lnTo>
                    <a:pt x="149821" y="90533"/>
                  </a:lnTo>
                  <a:lnTo>
                    <a:pt x="112051" y="109686"/>
                  </a:lnTo>
                  <a:lnTo>
                    <a:pt x="79188" y="130199"/>
                  </a:lnTo>
                  <a:lnTo>
                    <a:pt x="29497" y="174806"/>
                  </a:lnTo>
                  <a:lnTo>
                    <a:pt x="3387" y="223353"/>
                  </a:lnTo>
                  <a:lnTo>
                    <a:pt x="0" y="248792"/>
                  </a:lnTo>
                  <a:lnTo>
                    <a:pt x="0" y="1243964"/>
                  </a:lnTo>
                  <a:lnTo>
                    <a:pt x="13329" y="1294108"/>
                  </a:lnTo>
                  <a:lnTo>
                    <a:pt x="51560" y="1340810"/>
                  </a:lnTo>
                  <a:lnTo>
                    <a:pt x="112051" y="1383071"/>
                  </a:lnTo>
                  <a:lnTo>
                    <a:pt x="149821" y="1402224"/>
                  </a:lnTo>
                  <a:lnTo>
                    <a:pt x="192166" y="1419891"/>
                  </a:lnTo>
                  <a:lnTo>
                    <a:pt x="238758" y="1435948"/>
                  </a:lnTo>
                  <a:lnTo>
                    <a:pt x="289266" y="1450270"/>
                  </a:lnTo>
                  <a:lnTo>
                    <a:pt x="343360" y="1462731"/>
                  </a:lnTo>
                  <a:lnTo>
                    <a:pt x="400710" y="1473207"/>
                  </a:lnTo>
                  <a:lnTo>
                    <a:pt x="460988" y="1481573"/>
                  </a:lnTo>
                  <a:lnTo>
                    <a:pt x="523862" y="1487703"/>
                  </a:lnTo>
                  <a:lnTo>
                    <a:pt x="589003" y="1491473"/>
                  </a:lnTo>
                  <a:lnTo>
                    <a:pt x="656082" y="1492758"/>
                  </a:lnTo>
                  <a:lnTo>
                    <a:pt x="723160" y="1491473"/>
                  </a:lnTo>
                  <a:lnTo>
                    <a:pt x="788301" y="1487703"/>
                  </a:lnTo>
                  <a:lnTo>
                    <a:pt x="851175" y="1481573"/>
                  </a:lnTo>
                  <a:lnTo>
                    <a:pt x="911453" y="1473207"/>
                  </a:lnTo>
                  <a:lnTo>
                    <a:pt x="968803" y="1462731"/>
                  </a:lnTo>
                  <a:lnTo>
                    <a:pt x="1022897" y="1450270"/>
                  </a:lnTo>
                  <a:lnTo>
                    <a:pt x="1073405" y="1435948"/>
                  </a:lnTo>
                  <a:lnTo>
                    <a:pt x="1119997" y="1419891"/>
                  </a:lnTo>
                  <a:lnTo>
                    <a:pt x="1162342" y="1402224"/>
                  </a:lnTo>
                  <a:lnTo>
                    <a:pt x="1200112" y="1383071"/>
                  </a:lnTo>
                  <a:lnTo>
                    <a:pt x="1232975" y="1362558"/>
                  </a:lnTo>
                  <a:lnTo>
                    <a:pt x="1282666" y="1317951"/>
                  </a:lnTo>
                  <a:lnTo>
                    <a:pt x="1308776" y="1269404"/>
                  </a:lnTo>
                  <a:lnTo>
                    <a:pt x="1312164" y="1243964"/>
                  </a:lnTo>
                  <a:lnTo>
                    <a:pt x="1312164" y="248792"/>
                  </a:lnTo>
                  <a:lnTo>
                    <a:pt x="1298834" y="198649"/>
                  </a:lnTo>
                  <a:lnTo>
                    <a:pt x="1260603" y="151947"/>
                  </a:lnTo>
                  <a:lnTo>
                    <a:pt x="1200112" y="109686"/>
                  </a:lnTo>
                  <a:lnTo>
                    <a:pt x="1162342" y="90533"/>
                  </a:lnTo>
                  <a:lnTo>
                    <a:pt x="1119997" y="72866"/>
                  </a:lnTo>
                  <a:lnTo>
                    <a:pt x="1073405" y="56809"/>
                  </a:lnTo>
                  <a:lnTo>
                    <a:pt x="1022897" y="42487"/>
                  </a:lnTo>
                  <a:lnTo>
                    <a:pt x="968803" y="30026"/>
                  </a:lnTo>
                  <a:lnTo>
                    <a:pt x="911453" y="19550"/>
                  </a:lnTo>
                  <a:lnTo>
                    <a:pt x="851175" y="11184"/>
                  </a:lnTo>
                  <a:lnTo>
                    <a:pt x="788301" y="5054"/>
                  </a:lnTo>
                  <a:lnTo>
                    <a:pt x="723160" y="1284"/>
                  </a:lnTo>
                  <a:lnTo>
                    <a:pt x="65608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1312164" y="248792"/>
                  </a:moveTo>
                  <a:lnTo>
                    <a:pt x="1298834" y="298936"/>
                  </a:lnTo>
                  <a:lnTo>
                    <a:pt x="1260603" y="345638"/>
                  </a:lnTo>
                  <a:lnTo>
                    <a:pt x="1200112" y="387899"/>
                  </a:lnTo>
                  <a:lnTo>
                    <a:pt x="1162342" y="407052"/>
                  </a:lnTo>
                  <a:lnTo>
                    <a:pt x="1119997" y="424719"/>
                  </a:lnTo>
                  <a:lnTo>
                    <a:pt x="1073405" y="440776"/>
                  </a:lnTo>
                  <a:lnTo>
                    <a:pt x="1022897" y="455098"/>
                  </a:lnTo>
                  <a:lnTo>
                    <a:pt x="968803" y="467559"/>
                  </a:lnTo>
                  <a:lnTo>
                    <a:pt x="911453" y="478035"/>
                  </a:lnTo>
                  <a:lnTo>
                    <a:pt x="851175" y="486401"/>
                  </a:lnTo>
                  <a:lnTo>
                    <a:pt x="788301" y="492531"/>
                  </a:lnTo>
                  <a:lnTo>
                    <a:pt x="723160" y="496301"/>
                  </a:lnTo>
                  <a:lnTo>
                    <a:pt x="656082" y="497586"/>
                  </a:lnTo>
                  <a:lnTo>
                    <a:pt x="589003" y="496301"/>
                  </a:lnTo>
                  <a:lnTo>
                    <a:pt x="523862" y="492531"/>
                  </a:lnTo>
                  <a:lnTo>
                    <a:pt x="460988" y="486401"/>
                  </a:lnTo>
                  <a:lnTo>
                    <a:pt x="400710" y="478035"/>
                  </a:lnTo>
                  <a:lnTo>
                    <a:pt x="343360" y="467559"/>
                  </a:lnTo>
                  <a:lnTo>
                    <a:pt x="289266" y="455098"/>
                  </a:lnTo>
                  <a:lnTo>
                    <a:pt x="238758" y="440776"/>
                  </a:lnTo>
                  <a:lnTo>
                    <a:pt x="192166" y="424719"/>
                  </a:lnTo>
                  <a:lnTo>
                    <a:pt x="149821" y="407052"/>
                  </a:lnTo>
                  <a:lnTo>
                    <a:pt x="112051" y="387899"/>
                  </a:lnTo>
                  <a:lnTo>
                    <a:pt x="79188" y="367386"/>
                  </a:lnTo>
                  <a:lnTo>
                    <a:pt x="29497" y="322779"/>
                  </a:lnTo>
                  <a:lnTo>
                    <a:pt x="3387" y="274232"/>
                  </a:lnTo>
                  <a:lnTo>
                    <a:pt x="0" y="248792"/>
                  </a:lnTo>
                </a:path>
                <a:path w="1312545" h="1492885">
                  <a:moveTo>
                    <a:pt x="0" y="248792"/>
                  </a:moveTo>
                  <a:lnTo>
                    <a:pt x="13329" y="198649"/>
                  </a:lnTo>
                  <a:lnTo>
                    <a:pt x="51560" y="151947"/>
                  </a:lnTo>
                  <a:lnTo>
                    <a:pt x="112051" y="109686"/>
                  </a:lnTo>
                  <a:lnTo>
                    <a:pt x="149821" y="90533"/>
                  </a:lnTo>
                  <a:lnTo>
                    <a:pt x="192166" y="72866"/>
                  </a:lnTo>
                  <a:lnTo>
                    <a:pt x="238758" y="56809"/>
                  </a:lnTo>
                  <a:lnTo>
                    <a:pt x="289266" y="42487"/>
                  </a:lnTo>
                  <a:lnTo>
                    <a:pt x="343360" y="30026"/>
                  </a:lnTo>
                  <a:lnTo>
                    <a:pt x="400710" y="19550"/>
                  </a:lnTo>
                  <a:lnTo>
                    <a:pt x="460988" y="11184"/>
                  </a:lnTo>
                  <a:lnTo>
                    <a:pt x="523862" y="5054"/>
                  </a:lnTo>
                  <a:lnTo>
                    <a:pt x="589003" y="1284"/>
                  </a:lnTo>
                  <a:lnTo>
                    <a:pt x="656082" y="0"/>
                  </a:lnTo>
                  <a:lnTo>
                    <a:pt x="723160" y="1284"/>
                  </a:lnTo>
                  <a:lnTo>
                    <a:pt x="788301" y="5054"/>
                  </a:lnTo>
                  <a:lnTo>
                    <a:pt x="851175" y="11184"/>
                  </a:lnTo>
                  <a:lnTo>
                    <a:pt x="911453" y="19550"/>
                  </a:lnTo>
                  <a:lnTo>
                    <a:pt x="968803" y="30026"/>
                  </a:lnTo>
                  <a:lnTo>
                    <a:pt x="1022897" y="42487"/>
                  </a:lnTo>
                  <a:lnTo>
                    <a:pt x="1073405" y="56809"/>
                  </a:lnTo>
                  <a:lnTo>
                    <a:pt x="1119997" y="72866"/>
                  </a:lnTo>
                  <a:lnTo>
                    <a:pt x="1162342" y="90533"/>
                  </a:lnTo>
                  <a:lnTo>
                    <a:pt x="1200112" y="109686"/>
                  </a:lnTo>
                  <a:lnTo>
                    <a:pt x="1232975" y="130199"/>
                  </a:lnTo>
                  <a:lnTo>
                    <a:pt x="1282666" y="174806"/>
                  </a:lnTo>
                  <a:lnTo>
                    <a:pt x="1308776" y="223353"/>
                  </a:lnTo>
                  <a:lnTo>
                    <a:pt x="1312164" y="248792"/>
                  </a:lnTo>
                  <a:lnTo>
                    <a:pt x="1312164" y="1243964"/>
                  </a:lnTo>
                  <a:lnTo>
                    <a:pt x="1298834" y="1294108"/>
                  </a:lnTo>
                  <a:lnTo>
                    <a:pt x="1260603" y="1340810"/>
                  </a:lnTo>
                  <a:lnTo>
                    <a:pt x="1200112" y="1383071"/>
                  </a:lnTo>
                  <a:lnTo>
                    <a:pt x="1162342" y="1402224"/>
                  </a:lnTo>
                  <a:lnTo>
                    <a:pt x="1119997" y="1419891"/>
                  </a:lnTo>
                  <a:lnTo>
                    <a:pt x="1073405" y="1435948"/>
                  </a:lnTo>
                  <a:lnTo>
                    <a:pt x="1022897" y="1450270"/>
                  </a:lnTo>
                  <a:lnTo>
                    <a:pt x="968803" y="1462731"/>
                  </a:lnTo>
                  <a:lnTo>
                    <a:pt x="911453" y="1473207"/>
                  </a:lnTo>
                  <a:lnTo>
                    <a:pt x="851175" y="1481573"/>
                  </a:lnTo>
                  <a:lnTo>
                    <a:pt x="788301" y="1487703"/>
                  </a:lnTo>
                  <a:lnTo>
                    <a:pt x="723160" y="1491473"/>
                  </a:lnTo>
                  <a:lnTo>
                    <a:pt x="656082" y="1492758"/>
                  </a:lnTo>
                  <a:lnTo>
                    <a:pt x="589003" y="1491473"/>
                  </a:lnTo>
                  <a:lnTo>
                    <a:pt x="523862" y="1487703"/>
                  </a:lnTo>
                  <a:lnTo>
                    <a:pt x="460988" y="1481573"/>
                  </a:lnTo>
                  <a:lnTo>
                    <a:pt x="400710" y="1473207"/>
                  </a:lnTo>
                  <a:lnTo>
                    <a:pt x="343360" y="1462731"/>
                  </a:lnTo>
                  <a:lnTo>
                    <a:pt x="289266" y="1450270"/>
                  </a:lnTo>
                  <a:lnTo>
                    <a:pt x="238758" y="1435948"/>
                  </a:lnTo>
                  <a:lnTo>
                    <a:pt x="192166" y="1419891"/>
                  </a:lnTo>
                  <a:lnTo>
                    <a:pt x="149821" y="1402224"/>
                  </a:lnTo>
                  <a:lnTo>
                    <a:pt x="112051" y="1383071"/>
                  </a:lnTo>
                  <a:lnTo>
                    <a:pt x="79188" y="1362558"/>
                  </a:lnTo>
                  <a:lnTo>
                    <a:pt x="29497" y="1317951"/>
                  </a:lnTo>
                  <a:lnTo>
                    <a:pt x="3387" y="1269404"/>
                  </a:lnTo>
                  <a:lnTo>
                    <a:pt x="0" y="1243964"/>
                  </a:lnTo>
                  <a:lnTo>
                    <a:pt x="0" y="24879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80940" y="3176523"/>
            <a:ext cx="81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CSDL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sản</a:t>
            </a:r>
            <a:r>
              <a:rPr sz="1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xuất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355" y="3729609"/>
            <a:ext cx="2341880" cy="744220"/>
          </a:xfrm>
          <a:prstGeom prst="rect">
            <a:avLst/>
          </a:prstGeom>
          <a:solidFill>
            <a:srgbClr val="FFFF00"/>
          </a:solidFill>
          <a:ln w="25146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49935" marR="256540" indent="-48895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chuyên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sản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xuất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3480" y="2781935"/>
            <a:ext cx="6143625" cy="1301750"/>
            <a:chOff x="673480" y="2781935"/>
            <a:chExt cx="6143625" cy="130175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465" y="2912364"/>
              <a:ext cx="421386" cy="3070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6995" y="2987294"/>
              <a:ext cx="226568" cy="1176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481584" y="0"/>
                  </a:moveTo>
                  <a:lnTo>
                    <a:pt x="416234" y="1942"/>
                  </a:lnTo>
                  <a:lnTo>
                    <a:pt x="353558" y="7599"/>
                  </a:lnTo>
                  <a:lnTo>
                    <a:pt x="294127" y="16718"/>
                  </a:lnTo>
                  <a:lnTo>
                    <a:pt x="238517" y="29045"/>
                  </a:lnTo>
                  <a:lnTo>
                    <a:pt x="187300" y="44326"/>
                  </a:lnTo>
                  <a:lnTo>
                    <a:pt x="141050" y="62309"/>
                  </a:lnTo>
                  <a:lnTo>
                    <a:pt x="100342" y="82739"/>
                  </a:lnTo>
                  <a:lnTo>
                    <a:pt x="65749" y="105362"/>
                  </a:lnTo>
                  <a:lnTo>
                    <a:pt x="17202" y="156177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7202" y="1120172"/>
                  </a:lnTo>
                  <a:lnTo>
                    <a:pt x="65749" y="1170987"/>
                  </a:lnTo>
                  <a:lnTo>
                    <a:pt x="100342" y="1193610"/>
                  </a:lnTo>
                  <a:lnTo>
                    <a:pt x="141050" y="1214040"/>
                  </a:lnTo>
                  <a:lnTo>
                    <a:pt x="187300" y="1232023"/>
                  </a:lnTo>
                  <a:lnTo>
                    <a:pt x="238517" y="1247304"/>
                  </a:lnTo>
                  <a:lnTo>
                    <a:pt x="294127" y="1259631"/>
                  </a:lnTo>
                  <a:lnTo>
                    <a:pt x="353558" y="1268750"/>
                  </a:lnTo>
                  <a:lnTo>
                    <a:pt x="416234" y="1274407"/>
                  </a:lnTo>
                  <a:lnTo>
                    <a:pt x="481584" y="1276350"/>
                  </a:lnTo>
                  <a:lnTo>
                    <a:pt x="546925" y="1274407"/>
                  </a:lnTo>
                  <a:lnTo>
                    <a:pt x="609596" y="1268750"/>
                  </a:lnTo>
                  <a:lnTo>
                    <a:pt x="669024" y="1259631"/>
                  </a:lnTo>
                  <a:lnTo>
                    <a:pt x="724633" y="1247304"/>
                  </a:lnTo>
                  <a:lnTo>
                    <a:pt x="775851" y="1232023"/>
                  </a:lnTo>
                  <a:lnTo>
                    <a:pt x="822102" y="1214040"/>
                  </a:lnTo>
                  <a:lnTo>
                    <a:pt x="862813" y="1193610"/>
                  </a:lnTo>
                  <a:lnTo>
                    <a:pt x="897410" y="1170987"/>
                  </a:lnTo>
                  <a:lnTo>
                    <a:pt x="945963" y="1120172"/>
                  </a:lnTo>
                  <a:lnTo>
                    <a:pt x="963168" y="1063625"/>
                  </a:lnTo>
                  <a:lnTo>
                    <a:pt x="963168" y="212725"/>
                  </a:lnTo>
                  <a:lnTo>
                    <a:pt x="945963" y="156177"/>
                  </a:lnTo>
                  <a:lnTo>
                    <a:pt x="897410" y="105362"/>
                  </a:lnTo>
                  <a:lnTo>
                    <a:pt x="862813" y="82739"/>
                  </a:lnTo>
                  <a:lnTo>
                    <a:pt x="822102" y="62309"/>
                  </a:lnTo>
                  <a:lnTo>
                    <a:pt x="775851" y="44326"/>
                  </a:lnTo>
                  <a:lnTo>
                    <a:pt x="724633" y="29045"/>
                  </a:lnTo>
                  <a:lnTo>
                    <a:pt x="669024" y="16718"/>
                  </a:lnTo>
                  <a:lnTo>
                    <a:pt x="609596" y="7599"/>
                  </a:lnTo>
                  <a:lnTo>
                    <a:pt x="546925" y="1942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963168" y="212725"/>
                  </a:moveTo>
                  <a:lnTo>
                    <a:pt x="945963" y="269272"/>
                  </a:lnTo>
                  <a:lnTo>
                    <a:pt x="897410" y="320087"/>
                  </a:lnTo>
                  <a:lnTo>
                    <a:pt x="862813" y="342710"/>
                  </a:lnTo>
                  <a:lnTo>
                    <a:pt x="822102" y="363140"/>
                  </a:lnTo>
                  <a:lnTo>
                    <a:pt x="775851" y="381123"/>
                  </a:lnTo>
                  <a:lnTo>
                    <a:pt x="724633" y="396404"/>
                  </a:lnTo>
                  <a:lnTo>
                    <a:pt x="669024" y="408731"/>
                  </a:lnTo>
                  <a:lnTo>
                    <a:pt x="609596" y="417850"/>
                  </a:lnTo>
                  <a:lnTo>
                    <a:pt x="546925" y="423507"/>
                  </a:lnTo>
                  <a:lnTo>
                    <a:pt x="481584" y="425450"/>
                  </a:lnTo>
                  <a:lnTo>
                    <a:pt x="416234" y="423507"/>
                  </a:lnTo>
                  <a:lnTo>
                    <a:pt x="353558" y="417850"/>
                  </a:lnTo>
                  <a:lnTo>
                    <a:pt x="294127" y="408731"/>
                  </a:lnTo>
                  <a:lnTo>
                    <a:pt x="238517" y="396404"/>
                  </a:lnTo>
                  <a:lnTo>
                    <a:pt x="187300" y="381123"/>
                  </a:lnTo>
                  <a:lnTo>
                    <a:pt x="141050" y="363140"/>
                  </a:lnTo>
                  <a:lnTo>
                    <a:pt x="100342" y="342710"/>
                  </a:lnTo>
                  <a:lnTo>
                    <a:pt x="65749" y="320087"/>
                  </a:lnTo>
                  <a:lnTo>
                    <a:pt x="17202" y="269272"/>
                  </a:lnTo>
                  <a:lnTo>
                    <a:pt x="4396" y="241588"/>
                  </a:lnTo>
                  <a:lnTo>
                    <a:pt x="0" y="212725"/>
                  </a:lnTo>
                </a:path>
                <a:path w="963294" h="1276350">
                  <a:moveTo>
                    <a:pt x="0" y="212725"/>
                  </a:moveTo>
                  <a:lnTo>
                    <a:pt x="17202" y="156177"/>
                  </a:lnTo>
                  <a:lnTo>
                    <a:pt x="65749" y="105362"/>
                  </a:lnTo>
                  <a:lnTo>
                    <a:pt x="100342" y="82739"/>
                  </a:lnTo>
                  <a:lnTo>
                    <a:pt x="141050" y="62309"/>
                  </a:lnTo>
                  <a:lnTo>
                    <a:pt x="187300" y="44326"/>
                  </a:lnTo>
                  <a:lnTo>
                    <a:pt x="238517" y="29045"/>
                  </a:lnTo>
                  <a:lnTo>
                    <a:pt x="294127" y="16718"/>
                  </a:lnTo>
                  <a:lnTo>
                    <a:pt x="353558" y="7599"/>
                  </a:lnTo>
                  <a:lnTo>
                    <a:pt x="416234" y="1942"/>
                  </a:lnTo>
                  <a:lnTo>
                    <a:pt x="481584" y="0"/>
                  </a:lnTo>
                  <a:lnTo>
                    <a:pt x="546925" y="1942"/>
                  </a:lnTo>
                  <a:lnTo>
                    <a:pt x="609596" y="7599"/>
                  </a:lnTo>
                  <a:lnTo>
                    <a:pt x="669024" y="16718"/>
                  </a:lnTo>
                  <a:lnTo>
                    <a:pt x="724633" y="29045"/>
                  </a:lnTo>
                  <a:lnTo>
                    <a:pt x="775851" y="44326"/>
                  </a:lnTo>
                  <a:lnTo>
                    <a:pt x="822102" y="62309"/>
                  </a:lnTo>
                  <a:lnTo>
                    <a:pt x="862813" y="82739"/>
                  </a:lnTo>
                  <a:lnTo>
                    <a:pt x="897410" y="105362"/>
                  </a:lnTo>
                  <a:lnTo>
                    <a:pt x="945963" y="156177"/>
                  </a:lnTo>
                  <a:lnTo>
                    <a:pt x="963168" y="212725"/>
                  </a:lnTo>
                  <a:lnTo>
                    <a:pt x="963168" y="1063625"/>
                  </a:lnTo>
                  <a:lnTo>
                    <a:pt x="945963" y="1120172"/>
                  </a:lnTo>
                  <a:lnTo>
                    <a:pt x="897410" y="1170987"/>
                  </a:lnTo>
                  <a:lnTo>
                    <a:pt x="862813" y="1193610"/>
                  </a:lnTo>
                  <a:lnTo>
                    <a:pt x="822102" y="1214040"/>
                  </a:lnTo>
                  <a:lnTo>
                    <a:pt x="775851" y="1232023"/>
                  </a:lnTo>
                  <a:lnTo>
                    <a:pt x="724633" y="1247304"/>
                  </a:lnTo>
                  <a:lnTo>
                    <a:pt x="669024" y="1259631"/>
                  </a:lnTo>
                  <a:lnTo>
                    <a:pt x="609596" y="1268750"/>
                  </a:lnTo>
                  <a:lnTo>
                    <a:pt x="546925" y="1274407"/>
                  </a:lnTo>
                  <a:lnTo>
                    <a:pt x="481584" y="1276350"/>
                  </a:lnTo>
                  <a:lnTo>
                    <a:pt x="416234" y="1274407"/>
                  </a:lnTo>
                  <a:lnTo>
                    <a:pt x="353558" y="1268750"/>
                  </a:lnTo>
                  <a:lnTo>
                    <a:pt x="294127" y="1259631"/>
                  </a:lnTo>
                  <a:lnTo>
                    <a:pt x="238517" y="1247304"/>
                  </a:lnTo>
                  <a:lnTo>
                    <a:pt x="187300" y="1232023"/>
                  </a:lnTo>
                  <a:lnTo>
                    <a:pt x="141050" y="1214040"/>
                  </a:lnTo>
                  <a:lnTo>
                    <a:pt x="100342" y="1193610"/>
                  </a:lnTo>
                  <a:lnTo>
                    <a:pt x="65749" y="1170987"/>
                  </a:lnTo>
                  <a:lnTo>
                    <a:pt x="17202" y="1120172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3627" y="3213100"/>
            <a:ext cx="67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nội</a:t>
            </a:r>
            <a:r>
              <a:rPr sz="2000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9816" y="2398776"/>
            <a:ext cx="307085" cy="56997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194557" y="2419730"/>
            <a:ext cx="5048250" cy="4066540"/>
            <a:chOff x="3194557" y="2419730"/>
            <a:chExt cx="5048250" cy="4066540"/>
          </a:xfrm>
        </p:grpSpPr>
        <p:sp>
          <p:nvSpPr>
            <p:cNvPr id="38" name="object 38"/>
            <p:cNvSpPr/>
            <p:nvPr/>
          </p:nvSpPr>
          <p:spPr>
            <a:xfrm>
              <a:off x="3194557" y="2419730"/>
              <a:ext cx="118110" cy="375920"/>
            </a:xfrm>
            <a:custGeom>
              <a:avLst/>
              <a:gdLst/>
              <a:ahLst/>
              <a:cxnLst/>
              <a:rect l="l" t="t" r="r" b="b"/>
              <a:pathLst>
                <a:path w="118110" h="375919">
                  <a:moveTo>
                    <a:pt x="13969" y="259842"/>
                  </a:moveTo>
                  <a:lnTo>
                    <a:pt x="8000" y="263398"/>
                  </a:lnTo>
                  <a:lnTo>
                    <a:pt x="2031" y="266827"/>
                  </a:lnTo>
                  <a:lnTo>
                    <a:pt x="0" y="274574"/>
                  </a:lnTo>
                  <a:lnTo>
                    <a:pt x="3429" y="280543"/>
                  </a:lnTo>
                  <a:lnTo>
                    <a:pt x="58801" y="375412"/>
                  </a:lnTo>
                  <a:lnTo>
                    <a:pt x="73403" y="350393"/>
                  </a:lnTo>
                  <a:lnTo>
                    <a:pt x="46228" y="350393"/>
                  </a:lnTo>
                  <a:lnTo>
                    <a:pt x="46228" y="303765"/>
                  </a:lnTo>
                  <a:lnTo>
                    <a:pt x="25273" y="267843"/>
                  </a:lnTo>
                  <a:lnTo>
                    <a:pt x="21717" y="261874"/>
                  </a:lnTo>
                  <a:lnTo>
                    <a:pt x="13969" y="259842"/>
                  </a:lnTo>
                  <a:close/>
                </a:path>
                <a:path w="118110" h="375919">
                  <a:moveTo>
                    <a:pt x="46228" y="303765"/>
                  </a:moveTo>
                  <a:lnTo>
                    <a:pt x="46228" y="350393"/>
                  </a:lnTo>
                  <a:lnTo>
                    <a:pt x="71374" y="350393"/>
                  </a:lnTo>
                  <a:lnTo>
                    <a:pt x="71374" y="344043"/>
                  </a:lnTo>
                  <a:lnTo>
                    <a:pt x="47879" y="344043"/>
                  </a:lnTo>
                  <a:lnTo>
                    <a:pt x="58801" y="325319"/>
                  </a:lnTo>
                  <a:lnTo>
                    <a:pt x="46228" y="303765"/>
                  </a:lnTo>
                  <a:close/>
                </a:path>
                <a:path w="118110" h="375919">
                  <a:moveTo>
                    <a:pt x="103631" y="259842"/>
                  </a:moveTo>
                  <a:lnTo>
                    <a:pt x="95884" y="261874"/>
                  </a:lnTo>
                  <a:lnTo>
                    <a:pt x="92329" y="267843"/>
                  </a:lnTo>
                  <a:lnTo>
                    <a:pt x="71374" y="303765"/>
                  </a:lnTo>
                  <a:lnTo>
                    <a:pt x="71374" y="350393"/>
                  </a:lnTo>
                  <a:lnTo>
                    <a:pt x="73403" y="350393"/>
                  </a:lnTo>
                  <a:lnTo>
                    <a:pt x="114172" y="280543"/>
                  </a:lnTo>
                  <a:lnTo>
                    <a:pt x="117602" y="274574"/>
                  </a:lnTo>
                  <a:lnTo>
                    <a:pt x="115569" y="266827"/>
                  </a:lnTo>
                  <a:lnTo>
                    <a:pt x="109601" y="263398"/>
                  </a:lnTo>
                  <a:lnTo>
                    <a:pt x="103631" y="259842"/>
                  </a:lnTo>
                  <a:close/>
                </a:path>
                <a:path w="118110" h="375919">
                  <a:moveTo>
                    <a:pt x="58801" y="325319"/>
                  </a:moveTo>
                  <a:lnTo>
                    <a:pt x="47879" y="344043"/>
                  </a:lnTo>
                  <a:lnTo>
                    <a:pt x="69722" y="344043"/>
                  </a:lnTo>
                  <a:lnTo>
                    <a:pt x="58801" y="325319"/>
                  </a:lnTo>
                  <a:close/>
                </a:path>
                <a:path w="118110" h="375919">
                  <a:moveTo>
                    <a:pt x="71374" y="303765"/>
                  </a:moveTo>
                  <a:lnTo>
                    <a:pt x="58801" y="325319"/>
                  </a:lnTo>
                  <a:lnTo>
                    <a:pt x="69722" y="344043"/>
                  </a:lnTo>
                  <a:lnTo>
                    <a:pt x="71374" y="344043"/>
                  </a:lnTo>
                  <a:lnTo>
                    <a:pt x="71374" y="303765"/>
                  </a:lnTo>
                  <a:close/>
                </a:path>
                <a:path w="118110" h="375919">
                  <a:moveTo>
                    <a:pt x="71374" y="0"/>
                  </a:moveTo>
                  <a:lnTo>
                    <a:pt x="46228" y="0"/>
                  </a:lnTo>
                  <a:lnTo>
                    <a:pt x="46228" y="303765"/>
                  </a:lnTo>
                  <a:lnTo>
                    <a:pt x="58801" y="325319"/>
                  </a:lnTo>
                  <a:lnTo>
                    <a:pt x="71373" y="303765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02632" y="4572380"/>
              <a:ext cx="3927475" cy="1901189"/>
            </a:xfrm>
            <a:custGeom>
              <a:avLst/>
              <a:gdLst/>
              <a:ahLst/>
              <a:cxnLst/>
              <a:rect l="l" t="t" r="r" b="b"/>
              <a:pathLst>
                <a:path w="3927475" h="1901189">
                  <a:moveTo>
                    <a:pt x="3380993" y="324104"/>
                  </a:moveTo>
                  <a:lnTo>
                    <a:pt x="0" y="324104"/>
                  </a:lnTo>
                  <a:lnTo>
                    <a:pt x="0" y="1832851"/>
                  </a:lnTo>
                  <a:lnTo>
                    <a:pt x="130019" y="1850573"/>
                  </a:lnTo>
                  <a:lnTo>
                    <a:pt x="253419" y="1865398"/>
                  </a:lnTo>
                  <a:lnTo>
                    <a:pt x="370463" y="1877448"/>
                  </a:lnTo>
                  <a:lnTo>
                    <a:pt x="481626" y="1886866"/>
                  </a:lnTo>
                  <a:lnTo>
                    <a:pt x="587244" y="1893782"/>
                  </a:lnTo>
                  <a:lnTo>
                    <a:pt x="638088" y="1896343"/>
                  </a:lnTo>
                  <a:lnTo>
                    <a:pt x="687685" y="1898329"/>
                  </a:lnTo>
                  <a:lnTo>
                    <a:pt x="736080" y="1899756"/>
                  </a:lnTo>
                  <a:lnTo>
                    <a:pt x="783320" y="1900641"/>
                  </a:lnTo>
                  <a:lnTo>
                    <a:pt x="829450" y="1901000"/>
                  </a:lnTo>
                  <a:lnTo>
                    <a:pt x="874517" y="1900850"/>
                  </a:lnTo>
                  <a:lnTo>
                    <a:pt x="918568" y="1900207"/>
                  </a:lnTo>
                  <a:lnTo>
                    <a:pt x="961648" y="1899089"/>
                  </a:lnTo>
                  <a:lnTo>
                    <a:pt x="1003804" y="1897511"/>
                  </a:lnTo>
                  <a:lnTo>
                    <a:pt x="1045081" y="1895492"/>
                  </a:lnTo>
                  <a:lnTo>
                    <a:pt x="1085527" y="1893046"/>
                  </a:lnTo>
                  <a:lnTo>
                    <a:pt x="1125186" y="1890191"/>
                  </a:lnTo>
                  <a:lnTo>
                    <a:pt x="1164107" y="1886943"/>
                  </a:lnTo>
                  <a:lnTo>
                    <a:pt x="1202334" y="1883320"/>
                  </a:lnTo>
                  <a:lnTo>
                    <a:pt x="1276892" y="1875011"/>
                  </a:lnTo>
                  <a:lnTo>
                    <a:pt x="1349258" y="1865395"/>
                  </a:lnTo>
                  <a:lnTo>
                    <a:pt x="1419724" y="1854615"/>
                  </a:lnTo>
                  <a:lnTo>
                    <a:pt x="1488735" y="1842793"/>
                  </a:lnTo>
                  <a:lnTo>
                    <a:pt x="1556637" y="1830066"/>
                  </a:lnTo>
                  <a:lnTo>
                    <a:pt x="1657219" y="1809570"/>
                  </a:lnTo>
                  <a:lnTo>
                    <a:pt x="2067851" y="1719202"/>
                  </a:lnTo>
                  <a:lnTo>
                    <a:pt x="2178824" y="1696759"/>
                  </a:lnTo>
                  <a:lnTo>
                    <a:pt x="2255963" y="1682302"/>
                  </a:lnTo>
                  <a:lnTo>
                    <a:pt x="2336060" y="1668404"/>
                  </a:lnTo>
                  <a:lnTo>
                    <a:pt x="2419483" y="1655198"/>
                  </a:lnTo>
                  <a:lnTo>
                    <a:pt x="2506602" y="1642817"/>
                  </a:lnTo>
                  <a:lnTo>
                    <a:pt x="2597788" y="1631394"/>
                  </a:lnTo>
                  <a:lnTo>
                    <a:pt x="2693409" y="1621063"/>
                  </a:lnTo>
                  <a:lnTo>
                    <a:pt x="2793836" y="1611956"/>
                  </a:lnTo>
                  <a:lnTo>
                    <a:pt x="2899439" y="1604206"/>
                  </a:lnTo>
                  <a:lnTo>
                    <a:pt x="3010586" y="1597946"/>
                  </a:lnTo>
                  <a:lnTo>
                    <a:pt x="3127647" y="1593311"/>
                  </a:lnTo>
                  <a:lnTo>
                    <a:pt x="3250993" y="1590432"/>
                  </a:lnTo>
                  <a:lnTo>
                    <a:pt x="3380993" y="1589443"/>
                  </a:lnTo>
                  <a:lnTo>
                    <a:pt x="3380993" y="324104"/>
                  </a:lnTo>
                  <a:close/>
                </a:path>
                <a:path w="3927475" h="1901189">
                  <a:moveTo>
                    <a:pt x="3636391" y="160020"/>
                  </a:moveTo>
                  <a:lnTo>
                    <a:pt x="278511" y="160020"/>
                  </a:lnTo>
                  <a:lnTo>
                    <a:pt x="278511" y="324104"/>
                  </a:lnTo>
                  <a:lnTo>
                    <a:pt x="3380993" y="324104"/>
                  </a:lnTo>
                  <a:lnTo>
                    <a:pt x="3380993" y="1442161"/>
                  </a:lnTo>
                  <a:lnTo>
                    <a:pt x="3402951" y="1440782"/>
                  </a:lnTo>
                  <a:lnTo>
                    <a:pt x="3460829" y="1437747"/>
                  </a:lnTo>
                  <a:lnTo>
                    <a:pt x="3542639" y="1434713"/>
                  </a:lnTo>
                  <a:lnTo>
                    <a:pt x="3636391" y="1433334"/>
                  </a:lnTo>
                  <a:lnTo>
                    <a:pt x="3636391" y="160020"/>
                  </a:lnTo>
                  <a:close/>
                </a:path>
                <a:path w="3927475" h="1901189">
                  <a:moveTo>
                    <a:pt x="3927347" y="0"/>
                  </a:moveTo>
                  <a:lnTo>
                    <a:pt x="540384" y="0"/>
                  </a:lnTo>
                  <a:lnTo>
                    <a:pt x="540384" y="160020"/>
                  </a:lnTo>
                  <a:lnTo>
                    <a:pt x="3636391" y="160020"/>
                  </a:lnTo>
                  <a:lnTo>
                    <a:pt x="3636391" y="1275905"/>
                  </a:lnTo>
                  <a:lnTo>
                    <a:pt x="3727338" y="1272597"/>
                  </a:lnTo>
                  <a:lnTo>
                    <a:pt x="3820539" y="1270322"/>
                  </a:lnTo>
                  <a:lnTo>
                    <a:pt x="3927347" y="1269288"/>
                  </a:lnTo>
                  <a:lnTo>
                    <a:pt x="392734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02632" y="4572380"/>
              <a:ext cx="3927475" cy="1901189"/>
            </a:xfrm>
            <a:custGeom>
              <a:avLst/>
              <a:gdLst/>
              <a:ahLst/>
              <a:cxnLst/>
              <a:rect l="l" t="t" r="r" b="b"/>
              <a:pathLst>
                <a:path w="3927475" h="1901189">
                  <a:moveTo>
                    <a:pt x="0" y="324104"/>
                  </a:moveTo>
                  <a:lnTo>
                    <a:pt x="3380993" y="324104"/>
                  </a:lnTo>
                  <a:lnTo>
                    <a:pt x="3380993" y="1589443"/>
                  </a:lnTo>
                  <a:lnTo>
                    <a:pt x="3315139" y="1589693"/>
                  </a:lnTo>
                  <a:lnTo>
                    <a:pt x="3250993" y="1590432"/>
                  </a:lnTo>
                  <a:lnTo>
                    <a:pt x="3188512" y="1591643"/>
                  </a:lnTo>
                  <a:lnTo>
                    <a:pt x="3127647" y="1593311"/>
                  </a:lnTo>
                  <a:lnTo>
                    <a:pt x="3068354" y="1595417"/>
                  </a:lnTo>
                  <a:lnTo>
                    <a:pt x="3010586" y="1597946"/>
                  </a:lnTo>
                  <a:lnTo>
                    <a:pt x="2954296" y="1600881"/>
                  </a:lnTo>
                  <a:lnTo>
                    <a:pt x="2899439" y="1604206"/>
                  </a:lnTo>
                  <a:lnTo>
                    <a:pt x="2845967" y="1607903"/>
                  </a:lnTo>
                  <a:lnTo>
                    <a:pt x="2793836" y="1611956"/>
                  </a:lnTo>
                  <a:lnTo>
                    <a:pt x="2742999" y="1616348"/>
                  </a:lnTo>
                  <a:lnTo>
                    <a:pt x="2693409" y="1621063"/>
                  </a:lnTo>
                  <a:lnTo>
                    <a:pt x="2645021" y="1626084"/>
                  </a:lnTo>
                  <a:lnTo>
                    <a:pt x="2597788" y="1631394"/>
                  </a:lnTo>
                  <a:lnTo>
                    <a:pt x="2551664" y="1636978"/>
                  </a:lnTo>
                  <a:lnTo>
                    <a:pt x="2506602" y="1642817"/>
                  </a:lnTo>
                  <a:lnTo>
                    <a:pt x="2462557" y="1648896"/>
                  </a:lnTo>
                  <a:lnTo>
                    <a:pt x="2419483" y="1655198"/>
                  </a:lnTo>
                  <a:lnTo>
                    <a:pt x="2377332" y="1661706"/>
                  </a:lnTo>
                  <a:lnTo>
                    <a:pt x="2336060" y="1668404"/>
                  </a:lnTo>
                  <a:lnTo>
                    <a:pt x="2295619" y="1675275"/>
                  </a:lnTo>
                  <a:lnTo>
                    <a:pt x="2255963" y="1682302"/>
                  </a:lnTo>
                  <a:lnTo>
                    <a:pt x="2217047" y="1689469"/>
                  </a:lnTo>
                  <a:lnTo>
                    <a:pt x="2178824" y="1696759"/>
                  </a:lnTo>
                  <a:lnTo>
                    <a:pt x="2141248" y="1704156"/>
                  </a:lnTo>
                  <a:lnTo>
                    <a:pt x="2067851" y="1719202"/>
                  </a:lnTo>
                  <a:lnTo>
                    <a:pt x="1996487" y="1734474"/>
                  </a:lnTo>
                  <a:lnTo>
                    <a:pt x="1926786" y="1749839"/>
                  </a:lnTo>
                  <a:lnTo>
                    <a:pt x="1858378" y="1765164"/>
                  </a:lnTo>
                  <a:lnTo>
                    <a:pt x="1824544" y="1772770"/>
                  </a:lnTo>
                  <a:lnTo>
                    <a:pt x="1790894" y="1780317"/>
                  </a:lnTo>
                  <a:lnTo>
                    <a:pt x="1723964" y="1795163"/>
                  </a:lnTo>
                  <a:lnTo>
                    <a:pt x="1657219" y="1809570"/>
                  </a:lnTo>
                  <a:lnTo>
                    <a:pt x="1590288" y="1823405"/>
                  </a:lnTo>
                  <a:lnTo>
                    <a:pt x="1522802" y="1836534"/>
                  </a:lnTo>
                  <a:lnTo>
                    <a:pt x="1454391" y="1848825"/>
                  </a:lnTo>
                  <a:lnTo>
                    <a:pt x="1384686" y="1860145"/>
                  </a:lnTo>
                  <a:lnTo>
                    <a:pt x="1313317" y="1870359"/>
                  </a:lnTo>
                  <a:lnTo>
                    <a:pt x="1239913" y="1879337"/>
                  </a:lnTo>
                  <a:lnTo>
                    <a:pt x="1164107" y="1886943"/>
                  </a:lnTo>
                  <a:lnTo>
                    <a:pt x="1125186" y="1890191"/>
                  </a:lnTo>
                  <a:lnTo>
                    <a:pt x="1085527" y="1893046"/>
                  </a:lnTo>
                  <a:lnTo>
                    <a:pt x="1045081" y="1895492"/>
                  </a:lnTo>
                  <a:lnTo>
                    <a:pt x="1003804" y="1897511"/>
                  </a:lnTo>
                  <a:lnTo>
                    <a:pt x="961648" y="1899089"/>
                  </a:lnTo>
                  <a:lnTo>
                    <a:pt x="918568" y="1900207"/>
                  </a:lnTo>
                  <a:lnTo>
                    <a:pt x="874517" y="1900850"/>
                  </a:lnTo>
                  <a:lnTo>
                    <a:pt x="829450" y="1901000"/>
                  </a:lnTo>
                  <a:lnTo>
                    <a:pt x="783320" y="1900641"/>
                  </a:lnTo>
                  <a:lnTo>
                    <a:pt x="736080" y="1899756"/>
                  </a:lnTo>
                  <a:lnTo>
                    <a:pt x="687685" y="1898329"/>
                  </a:lnTo>
                  <a:lnTo>
                    <a:pt x="638088" y="1896343"/>
                  </a:lnTo>
                  <a:lnTo>
                    <a:pt x="587244" y="1893782"/>
                  </a:lnTo>
                  <a:lnTo>
                    <a:pt x="535105" y="1890628"/>
                  </a:lnTo>
                  <a:lnTo>
                    <a:pt x="481626" y="1886866"/>
                  </a:lnTo>
                  <a:lnTo>
                    <a:pt x="426761" y="1882478"/>
                  </a:lnTo>
                  <a:lnTo>
                    <a:pt x="370463" y="1877448"/>
                  </a:lnTo>
                  <a:lnTo>
                    <a:pt x="312686" y="1871759"/>
                  </a:lnTo>
                  <a:lnTo>
                    <a:pt x="253384" y="1865395"/>
                  </a:lnTo>
                  <a:lnTo>
                    <a:pt x="192510" y="1858338"/>
                  </a:lnTo>
                  <a:lnTo>
                    <a:pt x="130019" y="1850573"/>
                  </a:lnTo>
                  <a:lnTo>
                    <a:pt x="65864" y="1842083"/>
                  </a:lnTo>
                  <a:lnTo>
                    <a:pt x="0" y="1832851"/>
                  </a:lnTo>
                  <a:lnTo>
                    <a:pt x="0" y="324104"/>
                  </a:lnTo>
                  <a:close/>
                </a:path>
                <a:path w="3927475" h="1901189">
                  <a:moveTo>
                    <a:pt x="278511" y="324104"/>
                  </a:moveTo>
                  <a:lnTo>
                    <a:pt x="278511" y="160020"/>
                  </a:lnTo>
                  <a:lnTo>
                    <a:pt x="3636391" y="160020"/>
                  </a:lnTo>
                  <a:lnTo>
                    <a:pt x="3636391" y="1433334"/>
                  </a:lnTo>
                  <a:lnTo>
                    <a:pt x="3542639" y="1434713"/>
                  </a:lnTo>
                  <a:lnTo>
                    <a:pt x="3460829" y="1437747"/>
                  </a:lnTo>
                  <a:lnTo>
                    <a:pt x="3402951" y="1440782"/>
                  </a:lnTo>
                  <a:lnTo>
                    <a:pt x="3380993" y="1442161"/>
                  </a:lnTo>
                </a:path>
                <a:path w="3927475" h="1901189">
                  <a:moveTo>
                    <a:pt x="540384" y="160020"/>
                  </a:moveTo>
                  <a:lnTo>
                    <a:pt x="540384" y="0"/>
                  </a:lnTo>
                  <a:lnTo>
                    <a:pt x="3927347" y="0"/>
                  </a:lnTo>
                  <a:lnTo>
                    <a:pt x="3927347" y="1269288"/>
                  </a:lnTo>
                  <a:lnTo>
                    <a:pt x="3820539" y="1270322"/>
                  </a:lnTo>
                  <a:lnTo>
                    <a:pt x="3727338" y="1272597"/>
                  </a:lnTo>
                  <a:lnTo>
                    <a:pt x="3661404" y="1274871"/>
                  </a:lnTo>
                  <a:lnTo>
                    <a:pt x="3636391" y="1275905"/>
                  </a:lnTo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81500" y="5021834"/>
            <a:ext cx="30956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96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kiểm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tra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chất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lượng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 cáo kiểm tra tiến trình 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 cáo lập kế hoạch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NVL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 Lịch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sản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xuất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Mấu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thiết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kế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sản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phẩm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bằng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máy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tính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07941" y="3241548"/>
            <a:ext cx="779780" cy="307340"/>
            <a:chOff x="4107941" y="3241548"/>
            <a:chExt cx="779780" cy="307340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7941" y="3241548"/>
              <a:ext cx="779526" cy="3070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49470" y="3316478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2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2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004559" y="3220211"/>
            <a:ext cx="561340" cy="307340"/>
            <a:chOff x="6004559" y="3220211"/>
            <a:chExt cx="561340" cy="30734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4559" y="3220211"/>
              <a:ext cx="560832" cy="30708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6" y="3289172"/>
              <a:ext cx="366395" cy="117475"/>
            </a:xfrm>
            <a:custGeom>
              <a:avLst/>
              <a:gdLst/>
              <a:ahLst/>
              <a:cxnLst/>
              <a:rect l="l" t="t" r="r" b="b"/>
              <a:pathLst>
                <a:path w="366395" h="117475">
                  <a:moveTo>
                    <a:pt x="294299" y="73014"/>
                  </a:moveTo>
                  <a:lnTo>
                    <a:pt x="257048" y="91821"/>
                  </a:lnTo>
                  <a:lnTo>
                    <a:pt x="250825" y="94868"/>
                  </a:lnTo>
                  <a:lnTo>
                    <a:pt x="248412" y="102488"/>
                  </a:lnTo>
                  <a:lnTo>
                    <a:pt x="251460" y="108712"/>
                  </a:lnTo>
                  <a:lnTo>
                    <a:pt x="254635" y="114935"/>
                  </a:lnTo>
                  <a:lnTo>
                    <a:pt x="262255" y="117348"/>
                  </a:lnTo>
                  <a:lnTo>
                    <a:pt x="268350" y="114173"/>
                  </a:lnTo>
                  <a:lnTo>
                    <a:pt x="344467" y="75818"/>
                  </a:lnTo>
                  <a:lnTo>
                    <a:pt x="340740" y="75818"/>
                  </a:lnTo>
                  <a:lnTo>
                    <a:pt x="294299" y="73014"/>
                  </a:lnTo>
                  <a:close/>
                </a:path>
                <a:path w="366395" h="117475">
                  <a:moveTo>
                    <a:pt x="316627" y="61743"/>
                  </a:moveTo>
                  <a:lnTo>
                    <a:pt x="294299" y="73014"/>
                  </a:lnTo>
                  <a:lnTo>
                    <a:pt x="340740" y="75818"/>
                  </a:lnTo>
                  <a:lnTo>
                    <a:pt x="340871" y="73660"/>
                  </a:lnTo>
                  <a:lnTo>
                    <a:pt x="334518" y="73660"/>
                  </a:lnTo>
                  <a:lnTo>
                    <a:pt x="316627" y="61743"/>
                  </a:lnTo>
                  <a:close/>
                </a:path>
                <a:path w="366395" h="117475">
                  <a:moveTo>
                    <a:pt x="269239" y="0"/>
                  </a:moveTo>
                  <a:lnTo>
                    <a:pt x="261493" y="1524"/>
                  </a:lnTo>
                  <a:lnTo>
                    <a:pt x="257683" y="7238"/>
                  </a:lnTo>
                  <a:lnTo>
                    <a:pt x="253746" y="13080"/>
                  </a:lnTo>
                  <a:lnTo>
                    <a:pt x="255270" y="20827"/>
                  </a:lnTo>
                  <a:lnTo>
                    <a:pt x="295795" y="47867"/>
                  </a:lnTo>
                  <a:lnTo>
                    <a:pt x="342264" y="50673"/>
                  </a:lnTo>
                  <a:lnTo>
                    <a:pt x="340740" y="75818"/>
                  </a:lnTo>
                  <a:lnTo>
                    <a:pt x="344467" y="75818"/>
                  </a:lnTo>
                  <a:lnTo>
                    <a:pt x="366395" y="64769"/>
                  </a:lnTo>
                  <a:lnTo>
                    <a:pt x="275082" y="3810"/>
                  </a:lnTo>
                  <a:lnTo>
                    <a:pt x="269239" y="0"/>
                  </a:lnTo>
                  <a:close/>
                </a:path>
                <a:path w="366395" h="117475">
                  <a:moveTo>
                    <a:pt x="335788" y="52069"/>
                  </a:moveTo>
                  <a:lnTo>
                    <a:pt x="316627" y="61743"/>
                  </a:lnTo>
                  <a:lnTo>
                    <a:pt x="334518" y="73660"/>
                  </a:lnTo>
                  <a:lnTo>
                    <a:pt x="335788" y="52069"/>
                  </a:lnTo>
                  <a:close/>
                </a:path>
                <a:path w="366395" h="117475">
                  <a:moveTo>
                    <a:pt x="342180" y="52069"/>
                  </a:moveTo>
                  <a:lnTo>
                    <a:pt x="335788" y="52069"/>
                  </a:lnTo>
                  <a:lnTo>
                    <a:pt x="334518" y="73660"/>
                  </a:lnTo>
                  <a:lnTo>
                    <a:pt x="340871" y="73660"/>
                  </a:lnTo>
                  <a:lnTo>
                    <a:pt x="342180" y="52069"/>
                  </a:lnTo>
                  <a:close/>
                </a:path>
                <a:path w="366395" h="117475">
                  <a:moveTo>
                    <a:pt x="1524" y="30099"/>
                  </a:moveTo>
                  <a:lnTo>
                    <a:pt x="0" y="55244"/>
                  </a:lnTo>
                  <a:lnTo>
                    <a:pt x="294299" y="73014"/>
                  </a:lnTo>
                  <a:lnTo>
                    <a:pt x="316627" y="61743"/>
                  </a:lnTo>
                  <a:lnTo>
                    <a:pt x="295795" y="47867"/>
                  </a:lnTo>
                  <a:lnTo>
                    <a:pt x="1524" y="30099"/>
                  </a:lnTo>
                  <a:close/>
                </a:path>
                <a:path w="366395" h="117475">
                  <a:moveTo>
                    <a:pt x="295795" y="47867"/>
                  </a:moveTo>
                  <a:lnTo>
                    <a:pt x="316627" y="61743"/>
                  </a:lnTo>
                  <a:lnTo>
                    <a:pt x="335788" y="52069"/>
                  </a:lnTo>
                  <a:lnTo>
                    <a:pt x="342180" y="52069"/>
                  </a:lnTo>
                  <a:lnTo>
                    <a:pt x="342264" y="50673"/>
                  </a:lnTo>
                  <a:lnTo>
                    <a:pt x="295795" y="4786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47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Phân </a:t>
            </a:r>
            <a:r>
              <a:rPr dirty="0"/>
              <a:t>loại </a:t>
            </a:r>
            <a:r>
              <a:rPr spc="15" dirty="0"/>
              <a:t>HTTT </a:t>
            </a:r>
            <a:r>
              <a:rPr dirty="0"/>
              <a:t>quản lý sản </a:t>
            </a:r>
            <a:r>
              <a:rPr spc="-25" dirty="0"/>
              <a:t>xuất </a:t>
            </a:r>
            <a:r>
              <a:rPr dirty="0"/>
              <a:t>theo </a:t>
            </a:r>
            <a:r>
              <a:rPr spc="-89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quản</a:t>
            </a:r>
            <a:r>
              <a:rPr dirty="0"/>
              <a:t> lý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729" y="1597152"/>
            <a:ext cx="2063750" cy="4297045"/>
            <a:chOff x="752729" y="1597152"/>
            <a:chExt cx="2063750" cy="4297045"/>
          </a:xfrm>
        </p:grpSpPr>
        <p:sp>
          <p:nvSpPr>
            <p:cNvPr id="4" name="object 4"/>
            <p:cNvSpPr/>
            <p:nvPr/>
          </p:nvSpPr>
          <p:spPr>
            <a:xfrm>
              <a:off x="849630" y="1597152"/>
              <a:ext cx="1868805" cy="4297045"/>
            </a:xfrm>
            <a:custGeom>
              <a:avLst/>
              <a:gdLst/>
              <a:ahLst/>
              <a:cxnLst/>
              <a:rect l="l" t="t" r="r" b="b"/>
              <a:pathLst>
                <a:path w="1868805" h="4297045">
                  <a:moveTo>
                    <a:pt x="1681607" y="0"/>
                  </a:moveTo>
                  <a:lnTo>
                    <a:pt x="186842" y="0"/>
                  </a:lnTo>
                  <a:lnTo>
                    <a:pt x="137173" y="6676"/>
                  </a:lnTo>
                  <a:lnTo>
                    <a:pt x="92540" y="25517"/>
                  </a:lnTo>
                  <a:lnTo>
                    <a:pt x="54725" y="54737"/>
                  </a:lnTo>
                  <a:lnTo>
                    <a:pt x="25510" y="92550"/>
                  </a:lnTo>
                  <a:lnTo>
                    <a:pt x="6674" y="137171"/>
                  </a:lnTo>
                  <a:lnTo>
                    <a:pt x="0" y="186817"/>
                  </a:lnTo>
                  <a:lnTo>
                    <a:pt x="0" y="4110075"/>
                  </a:lnTo>
                  <a:lnTo>
                    <a:pt x="6674" y="4159744"/>
                  </a:lnTo>
                  <a:lnTo>
                    <a:pt x="25510" y="4204377"/>
                  </a:lnTo>
                  <a:lnTo>
                    <a:pt x="54725" y="4242192"/>
                  </a:lnTo>
                  <a:lnTo>
                    <a:pt x="92540" y="4271407"/>
                  </a:lnTo>
                  <a:lnTo>
                    <a:pt x="137173" y="4290243"/>
                  </a:lnTo>
                  <a:lnTo>
                    <a:pt x="186842" y="4296918"/>
                  </a:lnTo>
                  <a:lnTo>
                    <a:pt x="1681607" y="4296918"/>
                  </a:lnTo>
                  <a:lnTo>
                    <a:pt x="1731252" y="4290243"/>
                  </a:lnTo>
                  <a:lnTo>
                    <a:pt x="1775873" y="4271407"/>
                  </a:lnTo>
                  <a:lnTo>
                    <a:pt x="1813687" y="4242192"/>
                  </a:lnTo>
                  <a:lnTo>
                    <a:pt x="1842906" y="4204377"/>
                  </a:lnTo>
                  <a:lnTo>
                    <a:pt x="1861747" y="4159744"/>
                  </a:lnTo>
                  <a:lnTo>
                    <a:pt x="1868424" y="4110075"/>
                  </a:lnTo>
                  <a:lnTo>
                    <a:pt x="1868424" y="186817"/>
                  </a:lnTo>
                  <a:lnTo>
                    <a:pt x="1861747" y="137171"/>
                  </a:lnTo>
                  <a:lnTo>
                    <a:pt x="1842906" y="92550"/>
                  </a:lnTo>
                  <a:lnTo>
                    <a:pt x="1813687" y="54737"/>
                  </a:lnTo>
                  <a:lnTo>
                    <a:pt x="1775873" y="25517"/>
                  </a:lnTo>
                  <a:lnTo>
                    <a:pt x="1731252" y="6676"/>
                  </a:lnTo>
                  <a:lnTo>
                    <a:pt x="1681607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429" y="2886837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1975739" y="0"/>
                  </a:moveTo>
                  <a:lnTo>
                    <a:pt x="62560" y="0"/>
                  </a:lnTo>
                  <a:lnTo>
                    <a:pt x="38206" y="4925"/>
                  </a:lnTo>
                  <a:lnTo>
                    <a:pt x="18321" y="18351"/>
                  </a:lnTo>
                  <a:lnTo>
                    <a:pt x="4915" y="38254"/>
                  </a:lnTo>
                  <a:lnTo>
                    <a:pt x="0" y="62611"/>
                  </a:lnTo>
                  <a:lnTo>
                    <a:pt x="0" y="562990"/>
                  </a:lnTo>
                  <a:lnTo>
                    <a:pt x="4915" y="587347"/>
                  </a:lnTo>
                  <a:lnTo>
                    <a:pt x="18321" y="607250"/>
                  </a:lnTo>
                  <a:lnTo>
                    <a:pt x="38206" y="620676"/>
                  </a:lnTo>
                  <a:lnTo>
                    <a:pt x="62560" y="625601"/>
                  </a:lnTo>
                  <a:lnTo>
                    <a:pt x="1975739" y="625601"/>
                  </a:lnTo>
                  <a:lnTo>
                    <a:pt x="2000095" y="620676"/>
                  </a:lnTo>
                  <a:lnTo>
                    <a:pt x="2019998" y="607250"/>
                  </a:lnTo>
                  <a:lnTo>
                    <a:pt x="2033424" y="587347"/>
                  </a:lnTo>
                  <a:lnTo>
                    <a:pt x="2038350" y="562990"/>
                  </a:lnTo>
                  <a:lnTo>
                    <a:pt x="2038350" y="62611"/>
                  </a:lnTo>
                  <a:lnTo>
                    <a:pt x="2033424" y="38254"/>
                  </a:lnTo>
                  <a:lnTo>
                    <a:pt x="2019998" y="18351"/>
                  </a:lnTo>
                  <a:lnTo>
                    <a:pt x="2000095" y="4925"/>
                  </a:lnTo>
                  <a:lnTo>
                    <a:pt x="19757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429" y="2886837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0" y="62611"/>
                  </a:moveTo>
                  <a:lnTo>
                    <a:pt x="4915" y="38254"/>
                  </a:lnTo>
                  <a:lnTo>
                    <a:pt x="18321" y="18351"/>
                  </a:lnTo>
                  <a:lnTo>
                    <a:pt x="38206" y="4925"/>
                  </a:lnTo>
                  <a:lnTo>
                    <a:pt x="62560" y="0"/>
                  </a:lnTo>
                  <a:lnTo>
                    <a:pt x="1975739" y="0"/>
                  </a:lnTo>
                  <a:lnTo>
                    <a:pt x="2000095" y="4925"/>
                  </a:lnTo>
                  <a:lnTo>
                    <a:pt x="2019998" y="18351"/>
                  </a:lnTo>
                  <a:lnTo>
                    <a:pt x="2033424" y="38254"/>
                  </a:lnTo>
                  <a:lnTo>
                    <a:pt x="2038350" y="62611"/>
                  </a:lnTo>
                  <a:lnTo>
                    <a:pt x="2038350" y="562990"/>
                  </a:lnTo>
                  <a:lnTo>
                    <a:pt x="2033424" y="587347"/>
                  </a:lnTo>
                  <a:lnTo>
                    <a:pt x="2019998" y="607250"/>
                  </a:lnTo>
                  <a:lnTo>
                    <a:pt x="2000095" y="620676"/>
                  </a:lnTo>
                  <a:lnTo>
                    <a:pt x="1975739" y="625601"/>
                  </a:lnTo>
                  <a:lnTo>
                    <a:pt x="62560" y="625601"/>
                  </a:lnTo>
                  <a:lnTo>
                    <a:pt x="38206" y="620676"/>
                  </a:lnTo>
                  <a:lnTo>
                    <a:pt x="18321" y="607250"/>
                  </a:lnTo>
                  <a:lnTo>
                    <a:pt x="4915" y="587347"/>
                  </a:lnTo>
                  <a:lnTo>
                    <a:pt x="0" y="562990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2932" y="1649221"/>
            <a:ext cx="1860550" cy="17703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01955" marR="394335" algn="ctr">
              <a:lnSpc>
                <a:spcPts val="3950"/>
              </a:lnSpc>
              <a:spcBef>
                <a:spcPts val="540"/>
              </a:spcBef>
            </a:pPr>
            <a:r>
              <a:rPr sz="3600" spc="-5" dirty="0">
                <a:latin typeface="Calibri"/>
                <a:cs typeface="Calibri"/>
              </a:rPr>
              <a:t>Chiến  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dirty="0">
                <a:latin typeface="Arial"/>
                <a:cs typeface="Arial"/>
              </a:rPr>
              <a:t>ư</a:t>
            </a:r>
            <a:r>
              <a:rPr sz="3600" dirty="0">
                <a:latin typeface="Calibri"/>
                <a:cs typeface="Calibri"/>
              </a:rPr>
              <a:t>ợc</a:t>
            </a:r>
            <a:endParaRPr sz="3600">
              <a:latin typeface="Calibri"/>
              <a:cs typeface="Calibri"/>
            </a:endParaRPr>
          </a:p>
          <a:p>
            <a:pPr marL="12700" marR="5080" algn="ctr">
              <a:lnSpc>
                <a:spcPts val="1660"/>
              </a:lnSpc>
              <a:spcBef>
                <a:spcPts val="209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vị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doanh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nghiệp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2729" y="3596513"/>
            <a:ext cx="2063750" cy="2096135"/>
            <a:chOff x="752729" y="3596513"/>
            <a:chExt cx="2063750" cy="2096135"/>
          </a:xfrm>
        </p:grpSpPr>
        <p:sp>
          <p:nvSpPr>
            <p:cNvPr id="9" name="object 9"/>
            <p:cNvSpPr/>
            <p:nvPr/>
          </p:nvSpPr>
          <p:spPr>
            <a:xfrm>
              <a:off x="765429" y="3609213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1975739" y="0"/>
                  </a:moveTo>
                  <a:lnTo>
                    <a:pt x="62560" y="0"/>
                  </a:lnTo>
                  <a:lnTo>
                    <a:pt x="38206" y="4925"/>
                  </a:lnTo>
                  <a:lnTo>
                    <a:pt x="18321" y="18351"/>
                  </a:lnTo>
                  <a:lnTo>
                    <a:pt x="491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15" y="587347"/>
                  </a:lnTo>
                  <a:lnTo>
                    <a:pt x="18321" y="607250"/>
                  </a:lnTo>
                  <a:lnTo>
                    <a:pt x="38206" y="620676"/>
                  </a:lnTo>
                  <a:lnTo>
                    <a:pt x="62560" y="625601"/>
                  </a:lnTo>
                  <a:lnTo>
                    <a:pt x="1975739" y="625601"/>
                  </a:lnTo>
                  <a:lnTo>
                    <a:pt x="2000095" y="620676"/>
                  </a:lnTo>
                  <a:lnTo>
                    <a:pt x="2019998" y="607250"/>
                  </a:lnTo>
                  <a:lnTo>
                    <a:pt x="2033424" y="587347"/>
                  </a:lnTo>
                  <a:lnTo>
                    <a:pt x="2038350" y="562991"/>
                  </a:lnTo>
                  <a:lnTo>
                    <a:pt x="2038350" y="62611"/>
                  </a:lnTo>
                  <a:lnTo>
                    <a:pt x="2033424" y="38254"/>
                  </a:lnTo>
                  <a:lnTo>
                    <a:pt x="2019998" y="18351"/>
                  </a:lnTo>
                  <a:lnTo>
                    <a:pt x="2000095" y="4925"/>
                  </a:lnTo>
                  <a:lnTo>
                    <a:pt x="19757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429" y="3609213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0" y="62611"/>
                  </a:moveTo>
                  <a:lnTo>
                    <a:pt x="4915" y="38254"/>
                  </a:lnTo>
                  <a:lnTo>
                    <a:pt x="18321" y="18351"/>
                  </a:lnTo>
                  <a:lnTo>
                    <a:pt x="38206" y="4925"/>
                  </a:lnTo>
                  <a:lnTo>
                    <a:pt x="62560" y="0"/>
                  </a:lnTo>
                  <a:lnTo>
                    <a:pt x="1975739" y="0"/>
                  </a:lnTo>
                  <a:lnTo>
                    <a:pt x="2000095" y="4925"/>
                  </a:lnTo>
                  <a:lnTo>
                    <a:pt x="2019998" y="18351"/>
                  </a:lnTo>
                  <a:lnTo>
                    <a:pt x="2033424" y="38254"/>
                  </a:lnTo>
                  <a:lnTo>
                    <a:pt x="2038350" y="62611"/>
                  </a:lnTo>
                  <a:lnTo>
                    <a:pt x="2038350" y="562991"/>
                  </a:lnTo>
                  <a:lnTo>
                    <a:pt x="2033424" y="587347"/>
                  </a:lnTo>
                  <a:lnTo>
                    <a:pt x="2019998" y="607250"/>
                  </a:lnTo>
                  <a:lnTo>
                    <a:pt x="2000095" y="620676"/>
                  </a:lnTo>
                  <a:lnTo>
                    <a:pt x="1975739" y="625601"/>
                  </a:lnTo>
                  <a:lnTo>
                    <a:pt x="62560" y="625601"/>
                  </a:lnTo>
                  <a:lnTo>
                    <a:pt x="38206" y="620676"/>
                  </a:lnTo>
                  <a:lnTo>
                    <a:pt x="18321" y="607250"/>
                  </a:lnTo>
                  <a:lnTo>
                    <a:pt x="491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429" y="4331589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1975739" y="0"/>
                  </a:moveTo>
                  <a:lnTo>
                    <a:pt x="62560" y="0"/>
                  </a:lnTo>
                  <a:lnTo>
                    <a:pt x="38206" y="4925"/>
                  </a:lnTo>
                  <a:lnTo>
                    <a:pt x="18321" y="18351"/>
                  </a:lnTo>
                  <a:lnTo>
                    <a:pt x="491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15" y="587347"/>
                  </a:lnTo>
                  <a:lnTo>
                    <a:pt x="18321" y="607250"/>
                  </a:lnTo>
                  <a:lnTo>
                    <a:pt x="38206" y="620676"/>
                  </a:lnTo>
                  <a:lnTo>
                    <a:pt x="62560" y="625602"/>
                  </a:lnTo>
                  <a:lnTo>
                    <a:pt x="1975739" y="625602"/>
                  </a:lnTo>
                  <a:lnTo>
                    <a:pt x="2000095" y="620676"/>
                  </a:lnTo>
                  <a:lnTo>
                    <a:pt x="2019998" y="607250"/>
                  </a:lnTo>
                  <a:lnTo>
                    <a:pt x="2033424" y="587347"/>
                  </a:lnTo>
                  <a:lnTo>
                    <a:pt x="2038350" y="562991"/>
                  </a:lnTo>
                  <a:lnTo>
                    <a:pt x="2038350" y="62611"/>
                  </a:lnTo>
                  <a:lnTo>
                    <a:pt x="2033424" y="38254"/>
                  </a:lnTo>
                  <a:lnTo>
                    <a:pt x="2019998" y="18351"/>
                  </a:lnTo>
                  <a:lnTo>
                    <a:pt x="2000095" y="4925"/>
                  </a:lnTo>
                  <a:lnTo>
                    <a:pt x="19757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429" y="4331589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0" y="62611"/>
                  </a:moveTo>
                  <a:lnTo>
                    <a:pt x="4915" y="38254"/>
                  </a:lnTo>
                  <a:lnTo>
                    <a:pt x="18321" y="18351"/>
                  </a:lnTo>
                  <a:lnTo>
                    <a:pt x="38206" y="4925"/>
                  </a:lnTo>
                  <a:lnTo>
                    <a:pt x="62560" y="0"/>
                  </a:lnTo>
                  <a:lnTo>
                    <a:pt x="1975739" y="0"/>
                  </a:lnTo>
                  <a:lnTo>
                    <a:pt x="2000095" y="4925"/>
                  </a:lnTo>
                  <a:lnTo>
                    <a:pt x="2019998" y="18351"/>
                  </a:lnTo>
                  <a:lnTo>
                    <a:pt x="2033424" y="38254"/>
                  </a:lnTo>
                  <a:lnTo>
                    <a:pt x="2038350" y="62611"/>
                  </a:lnTo>
                  <a:lnTo>
                    <a:pt x="2038350" y="562991"/>
                  </a:lnTo>
                  <a:lnTo>
                    <a:pt x="2033424" y="587347"/>
                  </a:lnTo>
                  <a:lnTo>
                    <a:pt x="2019998" y="607250"/>
                  </a:lnTo>
                  <a:lnTo>
                    <a:pt x="2000095" y="620676"/>
                  </a:lnTo>
                  <a:lnTo>
                    <a:pt x="1975739" y="625602"/>
                  </a:lnTo>
                  <a:lnTo>
                    <a:pt x="62560" y="625602"/>
                  </a:lnTo>
                  <a:lnTo>
                    <a:pt x="38206" y="620676"/>
                  </a:lnTo>
                  <a:lnTo>
                    <a:pt x="18321" y="607250"/>
                  </a:lnTo>
                  <a:lnTo>
                    <a:pt x="491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429" y="5053965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1975739" y="0"/>
                  </a:moveTo>
                  <a:lnTo>
                    <a:pt x="62560" y="0"/>
                  </a:lnTo>
                  <a:lnTo>
                    <a:pt x="38206" y="4925"/>
                  </a:lnTo>
                  <a:lnTo>
                    <a:pt x="18321" y="18351"/>
                  </a:lnTo>
                  <a:lnTo>
                    <a:pt x="4915" y="38254"/>
                  </a:lnTo>
                  <a:lnTo>
                    <a:pt x="0" y="62611"/>
                  </a:lnTo>
                  <a:lnTo>
                    <a:pt x="0" y="563041"/>
                  </a:lnTo>
                  <a:lnTo>
                    <a:pt x="4915" y="587395"/>
                  </a:lnTo>
                  <a:lnTo>
                    <a:pt x="18321" y="607280"/>
                  </a:lnTo>
                  <a:lnTo>
                    <a:pt x="38206" y="620686"/>
                  </a:lnTo>
                  <a:lnTo>
                    <a:pt x="62560" y="625602"/>
                  </a:lnTo>
                  <a:lnTo>
                    <a:pt x="1975739" y="625602"/>
                  </a:lnTo>
                  <a:lnTo>
                    <a:pt x="2000095" y="620686"/>
                  </a:lnTo>
                  <a:lnTo>
                    <a:pt x="2019998" y="607280"/>
                  </a:lnTo>
                  <a:lnTo>
                    <a:pt x="2033424" y="587395"/>
                  </a:lnTo>
                  <a:lnTo>
                    <a:pt x="2038350" y="563041"/>
                  </a:lnTo>
                  <a:lnTo>
                    <a:pt x="2038350" y="62611"/>
                  </a:lnTo>
                  <a:lnTo>
                    <a:pt x="2033424" y="38254"/>
                  </a:lnTo>
                  <a:lnTo>
                    <a:pt x="2019998" y="18351"/>
                  </a:lnTo>
                  <a:lnTo>
                    <a:pt x="2000095" y="4925"/>
                  </a:lnTo>
                  <a:lnTo>
                    <a:pt x="19757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429" y="5053965"/>
              <a:ext cx="2038350" cy="626110"/>
            </a:xfrm>
            <a:custGeom>
              <a:avLst/>
              <a:gdLst/>
              <a:ahLst/>
              <a:cxnLst/>
              <a:rect l="l" t="t" r="r" b="b"/>
              <a:pathLst>
                <a:path w="2038350" h="626110">
                  <a:moveTo>
                    <a:pt x="0" y="62611"/>
                  </a:moveTo>
                  <a:lnTo>
                    <a:pt x="4915" y="38254"/>
                  </a:lnTo>
                  <a:lnTo>
                    <a:pt x="18321" y="18351"/>
                  </a:lnTo>
                  <a:lnTo>
                    <a:pt x="38206" y="4925"/>
                  </a:lnTo>
                  <a:lnTo>
                    <a:pt x="62560" y="0"/>
                  </a:lnTo>
                  <a:lnTo>
                    <a:pt x="1975739" y="0"/>
                  </a:lnTo>
                  <a:lnTo>
                    <a:pt x="2000095" y="4925"/>
                  </a:lnTo>
                  <a:lnTo>
                    <a:pt x="2019998" y="18351"/>
                  </a:lnTo>
                  <a:lnTo>
                    <a:pt x="2033424" y="38254"/>
                  </a:lnTo>
                  <a:lnTo>
                    <a:pt x="2038350" y="62611"/>
                  </a:lnTo>
                  <a:lnTo>
                    <a:pt x="2038350" y="563041"/>
                  </a:lnTo>
                  <a:lnTo>
                    <a:pt x="2033424" y="587395"/>
                  </a:lnTo>
                  <a:lnTo>
                    <a:pt x="2019998" y="607280"/>
                  </a:lnTo>
                  <a:lnTo>
                    <a:pt x="2000095" y="620686"/>
                  </a:lnTo>
                  <a:lnTo>
                    <a:pt x="1975739" y="625602"/>
                  </a:lnTo>
                  <a:lnTo>
                    <a:pt x="62560" y="625602"/>
                  </a:lnTo>
                  <a:lnTo>
                    <a:pt x="38206" y="620686"/>
                  </a:lnTo>
                  <a:lnTo>
                    <a:pt x="18321" y="607280"/>
                  </a:lnTo>
                  <a:lnTo>
                    <a:pt x="4915" y="587395"/>
                  </a:lnTo>
                  <a:lnTo>
                    <a:pt x="0" y="563041"/>
                  </a:lnTo>
                  <a:lnTo>
                    <a:pt x="0" y="6261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9696" y="3661664"/>
            <a:ext cx="1828800" cy="1925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 algn="ctr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đánh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giá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lập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nghệ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ctr">
              <a:lnSpc>
                <a:spcPts val="166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xác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quy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trình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thiết kế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sản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phẩm và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nghệ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789"/>
              </a:lnSpc>
              <a:spcBef>
                <a:spcPts val="126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triển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khai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78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doanh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nghiệp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93898" y="1597152"/>
            <a:ext cx="2548255" cy="4297045"/>
            <a:chOff x="2993898" y="1597152"/>
            <a:chExt cx="2548255" cy="4297045"/>
          </a:xfrm>
        </p:grpSpPr>
        <p:sp>
          <p:nvSpPr>
            <p:cNvPr id="17" name="object 17"/>
            <p:cNvSpPr/>
            <p:nvPr/>
          </p:nvSpPr>
          <p:spPr>
            <a:xfrm>
              <a:off x="2993898" y="1597152"/>
              <a:ext cx="2548255" cy="4297045"/>
            </a:xfrm>
            <a:custGeom>
              <a:avLst/>
              <a:gdLst/>
              <a:ahLst/>
              <a:cxnLst/>
              <a:rect l="l" t="t" r="r" b="b"/>
              <a:pathLst>
                <a:path w="2548254" h="4297045">
                  <a:moveTo>
                    <a:pt x="2293366" y="0"/>
                  </a:moveTo>
                  <a:lnTo>
                    <a:pt x="254762" y="0"/>
                  </a:lnTo>
                  <a:lnTo>
                    <a:pt x="208964" y="4104"/>
                  </a:lnTo>
                  <a:lnTo>
                    <a:pt x="165861" y="15936"/>
                  </a:lnTo>
                  <a:lnTo>
                    <a:pt x="126172" y="34779"/>
                  </a:lnTo>
                  <a:lnTo>
                    <a:pt x="90615" y="59911"/>
                  </a:lnTo>
                  <a:lnTo>
                    <a:pt x="59911" y="90615"/>
                  </a:lnTo>
                  <a:lnTo>
                    <a:pt x="34779" y="126172"/>
                  </a:lnTo>
                  <a:lnTo>
                    <a:pt x="15936" y="165861"/>
                  </a:lnTo>
                  <a:lnTo>
                    <a:pt x="4104" y="208964"/>
                  </a:lnTo>
                  <a:lnTo>
                    <a:pt x="0" y="254762"/>
                  </a:lnTo>
                  <a:lnTo>
                    <a:pt x="0" y="4042105"/>
                  </a:lnTo>
                  <a:lnTo>
                    <a:pt x="4104" y="4087907"/>
                  </a:lnTo>
                  <a:lnTo>
                    <a:pt x="15936" y="4131017"/>
                  </a:lnTo>
                  <a:lnTo>
                    <a:pt x="34779" y="4170713"/>
                  </a:lnTo>
                  <a:lnTo>
                    <a:pt x="59911" y="4206277"/>
                  </a:lnTo>
                  <a:lnTo>
                    <a:pt x="90615" y="4236989"/>
                  </a:lnTo>
                  <a:lnTo>
                    <a:pt x="126172" y="4262128"/>
                  </a:lnTo>
                  <a:lnTo>
                    <a:pt x="165861" y="4280976"/>
                  </a:lnTo>
                  <a:lnTo>
                    <a:pt x="208964" y="4292812"/>
                  </a:lnTo>
                  <a:lnTo>
                    <a:pt x="254762" y="4296918"/>
                  </a:lnTo>
                  <a:lnTo>
                    <a:pt x="2293366" y="4296918"/>
                  </a:lnTo>
                  <a:lnTo>
                    <a:pt x="2339163" y="4292812"/>
                  </a:lnTo>
                  <a:lnTo>
                    <a:pt x="2382266" y="4280976"/>
                  </a:lnTo>
                  <a:lnTo>
                    <a:pt x="2421955" y="4262128"/>
                  </a:lnTo>
                  <a:lnTo>
                    <a:pt x="2457512" y="4236989"/>
                  </a:lnTo>
                  <a:lnTo>
                    <a:pt x="2488216" y="4206277"/>
                  </a:lnTo>
                  <a:lnTo>
                    <a:pt x="2513348" y="4170713"/>
                  </a:lnTo>
                  <a:lnTo>
                    <a:pt x="2532191" y="4131017"/>
                  </a:lnTo>
                  <a:lnTo>
                    <a:pt x="2544023" y="4087907"/>
                  </a:lnTo>
                  <a:lnTo>
                    <a:pt x="2548128" y="4042105"/>
                  </a:lnTo>
                  <a:lnTo>
                    <a:pt x="2548128" y="254762"/>
                  </a:lnTo>
                  <a:lnTo>
                    <a:pt x="2544023" y="208964"/>
                  </a:lnTo>
                  <a:lnTo>
                    <a:pt x="2532191" y="165861"/>
                  </a:lnTo>
                  <a:lnTo>
                    <a:pt x="2513348" y="126172"/>
                  </a:lnTo>
                  <a:lnTo>
                    <a:pt x="2488216" y="90615"/>
                  </a:lnTo>
                  <a:lnTo>
                    <a:pt x="2457512" y="59911"/>
                  </a:lnTo>
                  <a:lnTo>
                    <a:pt x="2421955" y="34779"/>
                  </a:lnTo>
                  <a:lnTo>
                    <a:pt x="2382266" y="15936"/>
                  </a:lnTo>
                  <a:lnTo>
                    <a:pt x="2339163" y="4104"/>
                  </a:lnTo>
                  <a:lnTo>
                    <a:pt x="2293366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9549" y="2886837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1996313" y="0"/>
                  </a:moveTo>
                  <a:lnTo>
                    <a:pt x="41275" y="0"/>
                  </a:lnTo>
                  <a:lnTo>
                    <a:pt x="25181" y="3234"/>
                  </a:lnTo>
                  <a:lnTo>
                    <a:pt x="12064" y="12065"/>
                  </a:lnTo>
                  <a:lnTo>
                    <a:pt x="3234" y="25181"/>
                  </a:lnTo>
                  <a:lnTo>
                    <a:pt x="0" y="41275"/>
                  </a:lnTo>
                  <a:lnTo>
                    <a:pt x="0" y="370966"/>
                  </a:lnTo>
                  <a:lnTo>
                    <a:pt x="3234" y="387060"/>
                  </a:lnTo>
                  <a:lnTo>
                    <a:pt x="12065" y="400176"/>
                  </a:lnTo>
                  <a:lnTo>
                    <a:pt x="25181" y="409007"/>
                  </a:lnTo>
                  <a:lnTo>
                    <a:pt x="41275" y="412241"/>
                  </a:lnTo>
                  <a:lnTo>
                    <a:pt x="1996313" y="412241"/>
                  </a:lnTo>
                  <a:lnTo>
                    <a:pt x="2012406" y="409007"/>
                  </a:lnTo>
                  <a:lnTo>
                    <a:pt x="2025523" y="400176"/>
                  </a:lnTo>
                  <a:lnTo>
                    <a:pt x="2034353" y="387060"/>
                  </a:lnTo>
                  <a:lnTo>
                    <a:pt x="2037588" y="370966"/>
                  </a:lnTo>
                  <a:lnTo>
                    <a:pt x="2037588" y="41275"/>
                  </a:lnTo>
                  <a:lnTo>
                    <a:pt x="2034353" y="25181"/>
                  </a:lnTo>
                  <a:lnTo>
                    <a:pt x="2025522" y="12064"/>
                  </a:lnTo>
                  <a:lnTo>
                    <a:pt x="2012406" y="3234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9549" y="2886837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0" y="41275"/>
                  </a:moveTo>
                  <a:lnTo>
                    <a:pt x="3234" y="25181"/>
                  </a:lnTo>
                  <a:lnTo>
                    <a:pt x="12064" y="12065"/>
                  </a:lnTo>
                  <a:lnTo>
                    <a:pt x="25181" y="3234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406" y="3234"/>
                  </a:lnTo>
                  <a:lnTo>
                    <a:pt x="2025522" y="12064"/>
                  </a:lnTo>
                  <a:lnTo>
                    <a:pt x="2034353" y="25181"/>
                  </a:lnTo>
                  <a:lnTo>
                    <a:pt x="2037588" y="41275"/>
                  </a:lnTo>
                  <a:lnTo>
                    <a:pt x="2037588" y="370966"/>
                  </a:lnTo>
                  <a:lnTo>
                    <a:pt x="2034353" y="387060"/>
                  </a:lnTo>
                  <a:lnTo>
                    <a:pt x="2025523" y="400176"/>
                  </a:lnTo>
                  <a:lnTo>
                    <a:pt x="2012406" y="409007"/>
                  </a:lnTo>
                  <a:lnTo>
                    <a:pt x="1996313" y="412241"/>
                  </a:lnTo>
                  <a:lnTo>
                    <a:pt x="41275" y="412241"/>
                  </a:lnTo>
                  <a:lnTo>
                    <a:pt x="25181" y="409007"/>
                  </a:lnTo>
                  <a:lnTo>
                    <a:pt x="12065" y="400176"/>
                  </a:lnTo>
                  <a:lnTo>
                    <a:pt x="3234" y="387060"/>
                  </a:lnTo>
                  <a:lnTo>
                    <a:pt x="0" y="370966"/>
                  </a:lnTo>
                  <a:lnTo>
                    <a:pt x="0" y="412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08858" y="2832607"/>
            <a:ext cx="191770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5080" indent="-28575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kiểm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soát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trữ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6848" y="3350386"/>
            <a:ext cx="2063114" cy="438150"/>
            <a:chOff x="3236848" y="3350386"/>
            <a:chExt cx="2063114" cy="438150"/>
          </a:xfrm>
        </p:grpSpPr>
        <p:sp>
          <p:nvSpPr>
            <p:cNvPr id="22" name="object 22"/>
            <p:cNvSpPr/>
            <p:nvPr/>
          </p:nvSpPr>
          <p:spPr>
            <a:xfrm>
              <a:off x="3249548" y="3363086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1996313" y="0"/>
                  </a:moveTo>
                  <a:lnTo>
                    <a:pt x="41275" y="0"/>
                  </a:lnTo>
                  <a:lnTo>
                    <a:pt x="25181" y="3234"/>
                  </a:lnTo>
                  <a:lnTo>
                    <a:pt x="12064" y="12065"/>
                  </a:lnTo>
                  <a:lnTo>
                    <a:pt x="3234" y="25181"/>
                  </a:lnTo>
                  <a:lnTo>
                    <a:pt x="0" y="41275"/>
                  </a:lnTo>
                  <a:lnTo>
                    <a:pt x="0" y="370967"/>
                  </a:lnTo>
                  <a:lnTo>
                    <a:pt x="3234" y="387060"/>
                  </a:lnTo>
                  <a:lnTo>
                    <a:pt x="12065" y="400177"/>
                  </a:lnTo>
                  <a:lnTo>
                    <a:pt x="25181" y="409007"/>
                  </a:lnTo>
                  <a:lnTo>
                    <a:pt x="41275" y="412242"/>
                  </a:lnTo>
                  <a:lnTo>
                    <a:pt x="1996313" y="412242"/>
                  </a:lnTo>
                  <a:lnTo>
                    <a:pt x="2012406" y="409007"/>
                  </a:lnTo>
                  <a:lnTo>
                    <a:pt x="2025523" y="400177"/>
                  </a:lnTo>
                  <a:lnTo>
                    <a:pt x="2034353" y="387060"/>
                  </a:lnTo>
                  <a:lnTo>
                    <a:pt x="2037588" y="370967"/>
                  </a:lnTo>
                  <a:lnTo>
                    <a:pt x="2037588" y="41275"/>
                  </a:lnTo>
                  <a:lnTo>
                    <a:pt x="2034353" y="25181"/>
                  </a:lnTo>
                  <a:lnTo>
                    <a:pt x="2025522" y="12064"/>
                  </a:lnTo>
                  <a:lnTo>
                    <a:pt x="2012406" y="3234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9548" y="3363086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0" y="41275"/>
                  </a:moveTo>
                  <a:lnTo>
                    <a:pt x="3234" y="25181"/>
                  </a:lnTo>
                  <a:lnTo>
                    <a:pt x="12064" y="12065"/>
                  </a:lnTo>
                  <a:lnTo>
                    <a:pt x="25181" y="3234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406" y="3234"/>
                  </a:lnTo>
                  <a:lnTo>
                    <a:pt x="2025522" y="12064"/>
                  </a:lnTo>
                  <a:lnTo>
                    <a:pt x="2034353" y="25181"/>
                  </a:lnTo>
                  <a:lnTo>
                    <a:pt x="2037588" y="41275"/>
                  </a:lnTo>
                  <a:lnTo>
                    <a:pt x="2037588" y="370967"/>
                  </a:lnTo>
                  <a:lnTo>
                    <a:pt x="2034353" y="387060"/>
                  </a:lnTo>
                  <a:lnTo>
                    <a:pt x="2025523" y="400177"/>
                  </a:lnTo>
                  <a:lnTo>
                    <a:pt x="2012406" y="409007"/>
                  </a:lnTo>
                  <a:lnTo>
                    <a:pt x="1996313" y="412242"/>
                  </a:lnTo>
                  <a:lnTo>
                    <a:pt x="41275" y="412242"/>
                  </a:lnTo>
                  <a:lnTo>
                    <a:pt x="25181" y="409007"/>
                  </a:lnTo>
                  <a:lnTo>
                    <a:pt x="12065" y="400177"/>
                  </a:lnTo>
                  <a:lnTo>
                    <a:pt x="3234" y="387060"/>
                  </a:lnTo>
                  <a:lnTo>
                    <a:pt x="0" y="370967"/>
                  </a:lnTo>
                  <a:lnTo>
                    <a:pt x="0" y="412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45688" y="3308858"/>
            <a:ext cx="184594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204" marR="5080" indent="-23114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nhu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cầu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NVL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(MRP)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36848" y="3825875"/>
            <a:ext cx="2063114" cy="438784"/>
            <a:chOff x="3236848" y="3825875"/>
            <a:chExt cx="2063114" cy="438784"/>
          </a:xfrm>
        </p:grpSpPr>
        <p:sp>
          <p:nvSpPr>
            <p:cNvPr id="26" name="object 26"/>
            <p:cNvSpPr/>
            <p:nvPr/>
          </p:nvSpPr>
          <p:spPr>
            <a:xfrm>
              <a:off x="3249548" y="3838575"/>
              <a:ext cx="2037714" cy="413384"/>
            </a:xfrm>
            <a:custGeom>
              <a:avLst/>
              <a:gdLst/>
              <a:ahLst/>
              <a:cxnLst/>
              <a:rect l="l" t="t" r="r" b="b"/>
              <a:pathLst>
                <a:path w="2037714" h="413385">
                  <a:moveTo>
                    <a:pt x="1996313" y="0"/>
                  </a:moveTo>
                  <a:lnTo>
                    <a:pt x="41275" y="0"/>
                  </a:lnTo>
                  <a:lnTo>
                    <a:pt x="25235" y="3252"/>
                  </a:lnTo>
                  <a:lnTo>
                    <a:pt x="12112" y="12112"/>
                  </a:lnTo>
                  <a:lnTo>
                    <a:pt x="3252" y="25235"/>
                  </a:lnTo>
                  <a:lnTo>
                    <a:pt x="0" y="41275"/>
                  </a:lnTo>
                  <a:lnTo>
                    <a:pt x="0" y="371729"/>
                  </a:lnTo>
                  <a:lnTo>
                    <a:pt x="3252" y="387768"/>
                  </a:lnTo>
                  <a:lnTo>
                    <a:pt x="12112" y="400891"/>
                  </a:lnTo>
                  <a:lnTo>
                    <a:pt x="25235" y="409751"/>
                  </a:lnTo>
                  <a:lnTo>
                    <a:pt x="41275" y="413004"/>
                  </a:lnTo>
                  <a:lnTo>
                    <a:pt x="1996313" y="413004"/>
                  </a:lnTo>
                  <a:lnTo>
                    <a:pt x="2012352" y="409751"/>
                  </a:lnTo>
                  <a:lnTo>
                    <a:pt x="2025475" y="400891"/>
                  </a:lnTo>
                  <a:lnTo>
                    <a:pt x="2034335" y="387768"/>
                  </a:lnTo>
                  <a:lnTo>
                    <a:pt x="2037588" y="371729"/>
                  </a:lnTo>
                  <a:lnTo>
                    <a:pt x="2037588" y="41275"/>
                  </a:lnTo>
                  <a:lnTo>
                    <a:pt x="2034335" y="25235"/>
                  </a:lnTo>
                  <a:lnTo>
                    <a:pt x="2025475" y="12112"/>
                  </a:lnTo>
                  <a:lnTo>
                    <a:pt x="2012352" y="3252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9548" y="3838575"/>
              <a:ext cx="2037714" cy="413384"/>
            </a:xfrm>
            <a:custGeom>
              <a:avLst/>
              <a:gdLst/>
              <a:ahLst/>
              <a:cxnLst/>
              <a:rect l="l" t="t" r="r" b="b"/>
              <a:pathLst>
                <a:path w="2037714" h="413385">
                  <a:moveTo>
                    <a:pt x="0" y="41275"/>
                  </a:moveTo>
                  <a:lnTo>
                    <a:pt x="3252" y="25235"/>
                  </a:lnTo>
                  <a:lnTo>
                    <a:pt x="12112" y="12112"/>
                  </a:lnTo>
                  <a:lnTo>
                    <a:pt x="25235" y="3252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352" y="3252"/>
                  </a:lnTo>
                  <a:lnTo>
                    <a:pt x="2025475" y="12112"/>
                  </a:lnTo>
                  <a:lnTo>
                    <a:pt x="2034335" y="25235"/>
                  </a:lnTo>
                  <a:lnTo>
                    <a:pt x="2037588" y="41275"/>
                  </a:lnTo>
                  <a:lnTo>
                    <a:pt x="2037588" y="371729"/>
                  </a:lnTo>
                  <a:lnTo>
                    <a:pt x="2034335" y="387768"/>
                  </a:lnTo>
                  <a:lnTo>
                    <a:pt x="2025475" y="400891"/>
                  </a:lnTo>
                  <a:lnTo>
                    <a:pt x="2012352" y="409751"/>
                  </a:lnTo>
                  <a:lnTo>
                    <a:pt x="1996313" y="413004"/>
                  </a:lnTo>
                  <a:lnTo>
                    <a:pt x="41275" y="413004"/>
                  </a:lnTo>
                  <a:lnTo>
                    <a:pt x="25235" y="409751"/>
                  </a:lnTo>
                  <a:lnTo>
                    <a:pt x="12112" y="400891"/>
                  </a:lnTo>
                  <a:lnTo>
                    <a:pt x="3252" y="387768"/>
                  </a:lnTo>
                  <a:lnTo>
                    <a:pt x="0" y="371729"/>
                  </a:lnTo>
                  <a:lnTo>
                    <a:pt x="0" y="412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35350" y="3784853"/>
            <a:ext cx="166560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80059" marR="5080" indent="-467359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trữ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đúng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nơi,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đúng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lúc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36848" y="4302125"/>
            <a:ext cx="2063114" cy="438784"/>
            <a:chOff x="3236848" y="4302125"/>
            <a:chExt cx="2063114" cy="438784"/>
          </a:xfrm>
        </p:grpSpPr>
        <p:sp>
          <p:nvSpPr>
            <p:cNvPr id="30" name="object 30"/>
            <p:cNvSpPr/>
            <p:nvPr/>
          </p:nvSpPr>
          <p:spPr>
            <a:xfrm>
              <a:off x="3249548" y="4314825"/>
              <a:ext cx="2037714" cy="413384"/>
            </a:xfrm>
            <a:custGeom>
              <a:avLst/>
              <a:gdLst/>
              <a:ahLst/>
              <a:cxnLst/>
              <a:rect l="l" t="t" r="r" b="b"/>
              <a:pathLst>
                <a:path w="2037714" h="413385">
                  <a:moveTo>
                    <a:pt x="1996313" y="0"/>
                  </a:moveTo>
                  <a:lnTo>
                    <a:pt x="41275" y="0"/>
                  </a:lnTo>
                  <a:lnTo>
                    <a:pt x="25235" y="3252"/>
                  </a:lnTo>
                  <a:lnTo>
                    <a:pt x="12112" y="12112"/>
                  </a:lnTo>
                  <a:lnTo>
                    <a:pt x="3252" y="25235"/>
                  </a:lnTo>
                  <a:lnTo>
                    <a:pt x="0" y="41275"/>
                  </a:lnTo>
                  <a:lnTo>
                    <a:pt x="0" y="371729"/>
                  </a:lnTo>
                  <a:lnTo>
                    <a:pt x="3252" y="387768"/>
                  </a:lnTo>
                  <a:lnTo>
                    <a:pt x="12112" y="400891"/>
                  </a:lnTo>
                  <a:lnTo>
                    <a:pt x="25235" y="409751"/>
                  </a:lnTo>
                  <a:lnTo>
                    <a:pt x="41275" y="413004"/>
                  </a:lnTo>
                  <a:lnTo>
                    <a:pt x="1996313" y="413004"/>
                  </a:lnTo>
                  <a:lnTo>
                    <a:pt x="2012352" y="409751"/>
                  </a:lnTo>
                  <a:lnTo>
                    <a:pt x="2025475" y="400891"/>
                  </a:lnTo>
                  <a:lnTo>
                    <a:pt x="2034335" y="387768"/>
                  </a:lnTo>
                  <a:lnTo>
                    <a:pt x="2037588" y="371729"/>
                  </a:lnTo>
                  <a:lnTo>
                    <a:pt x="2037588" y="41275"/>
                  </a:lnTo>
                  <a:lnTo>
                    <a:pt x="2034335" y="25235"/>
                  </a:lnTo>
                  <a:lnTo>
                    <a:pt x="2025475" y="12112"/>
                  </a:lnTo>
                  <a:lnTo>
                    <a:pt x="2012352" y="3252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9548" y="4314825"/>
              <a:ext cx="2037714" cy="413384"/>
            </a:xfrm>
            <a:custGeom>
              <a:avLst/>
              <a:gdLst/>
              <a:ahLst/>
              <a:cxnLst/>
              <a:rect l="l" t="t" r="r" b="b"/>
              <a:pathLst>
                <a:path w="2037714" h="413385">
                  <a:moveTo>
                    <a:pt x="0" y="41275"/>
                  </a:moveTo>
                  <a:lnTo>
                    <a:pt x="3252" y="25235"/>
                  </a:lnTo>
                  <a:lnTo>
                    <a:pt x="12112" y="12112"/>
                  </a:lnTo>
                  <a:lnTo>
                    <a:pt x="25235" y="3252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352" y="3252"/>
                  </a:lnTo>
                  <a:lnTo>
                    <a:pt x="2025475" y="12112"/>
                  </a:lnTo>
                  <a:lnTo>
                    <a:pt x="2034335" y="25235"/>
                  </a:lnTo>
                  <a:lnTo>
                    <a:pt x="2037588" y="41275"/>
                  </a:lnTo>
                  <a:lnTo>
                    <a:pt x="2037588" y="371729"/>
                  </a:lnTo>
                  <a:lnTo>
                    <a:pt x="2034335" y="387768"/>
                  </a:lnTo>
                  <a:lnTo>
                    <a:pt x="2025475" y="400891"/>
                  </a:lnTo>
                  <a:lnTo>
                    <a:pt x="2012352" y="409751"/>
                  </a:lnTo>
                  <a:lnTo>
                    <a:pt x="1996313" y="413004"/>
                  </a:lnTo>
                  <a:lnTo>
                    <a:pt x="41275" y="413004"/>
                  </a:lnTo>
                  <a:lnTo>
                    <a:pt x="25235" y="409751"/>
                  </a:lnTo>
                  <a:lnTo>
                    <a:pt x="12112" y="400891"/>
                  </a:lnTo>
                  <a:lnTo>
                    <a:pt x="3252" y="387768"/>
                  </a:lnTo>
                  <a:lnTo>
                    <a:pt x="0" y="371729"/>
                  </a:lnTo>
                  <a:lnTo>
                    <a:pt x="0" y="412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24173" y="4260596"/>
            <a:ext cx="1688464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8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định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năng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78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sản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xuất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36848" y="4778375"/>
            <a:ext cx="2063114" cy="438150"/>
            <a:chOff x="3236848" y="4778375"/>
            <a:chExt cx="2063114" cy="438150"/>
          </a:xfrm>
        </p:grpSpPr>
        <p:sp>
          <p:nvSpPr>
            <p:cNvPr id="34" name="object 34"/>
            <p:cNvSpPr/>
            <p:nvPr/>
          </p:nvSpPr>
          <p:spPr>
            <a:xfrm>
              <a:off x="3249548" y="4791075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1996313" y="0"/>
                  </a:moveTo>
                  <a:lnTo>
                    <a:pt x="41275" y="0"/>
                  </a:lnTo>
                  <a:lnTo>
                    <a:pt x="25181" y="3234"/>
                  </a:lnTo>
                  <a:lnTo>
                    <a:pt x="12064" y="12064"/>
                  </a:lnTo>
                  <a:lnTo>
                    <a:pt x="3234" y="25181"/>
                  </a:lnTo>
                  <a:lnTo>
                    <a:pt x="0" y="41275"/>
                  </a:lnTo>
                  <a:lnTo>
                    <a:pt x="0" y="370967"/>
                  </a:lnTo>
                  <a:lnTo>
                    <a:pt x="3234" y="387060"/>
                  </a:lnTo>
                  <a:lnTo>
                    <a:pt x="12065" y="400177"/>
                  </a:lnTo>
                  <a:lnTo>
                    <a:pt x="25181" y="409007"/>
                  </a:lnTo>
                  <a:lnTo>
                    <a:pt x="41275" y="412242"/>
                  </a:lnTo>
                  <a:lnTo>
                    <a:pt x="1996313" y="412242"/>
                  </a:lnTo>
                  <a:lnTo>
                    <a:pt x="2012406" y="409007"/>
                  </a:lnTo>
                  <a:lnTo>
                    <a:pt x="2025523" y="400177"/>
                  </a:lnTo>
                  <a:lnTo>
                    <a:pt x="2034353" y="387060"/>
                  </a:lnTo>
                  <a:lnTo>
                    <a:pt x="2037588" y="370967"/>
                  </a:lnTo>
                  <a:lnTo>
                    <a:pt x="2037588" y="41275"/>
                  </a:lnTo>
                  <a:lnTo>
                    <a:pt x="2034353" y="25181"/>
                  </a:lnTo>
                  <a:lnTo>
                    <a:pt x="2025522" y="12064"/>
                  </a:lnTo>
                  <a:lnTo>
                    <a:pt x="2012406" y="3234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9548" y="4791075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0" y="41275"/>
                  </a:moveTo>
                  <a:lnTo>
                    <a:pt x="3234" y="25181"/>
                  </a:lnTo>
                  <a:lnTo>
                    <a:pt x="12064" y="12064"/>
                  </a:lnTo>
                  <a:lnTo>
                    <a:pt x="25181" y="3234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406" y="3234"/>
                  </a:lnTo>
                  <a:lnTo>
                    <a:pt x="2025522" y="12064"/>
                  </a:lnTo>
                  <a:lnTo>
                    <a:pt x="2034353" y="25181"/>
                  </a:lnTo>
                  <a:lnTo>
                    <a:pt x="2037588" y="41275"/>
                  </a:lnTo>
                  <a:lnTo>
                    <a:pt x="2037588" y="370967"/>
                  </a:lnTo>
                  <a:lnTo>
                    <a:pt x="2034353" y="387060"/>
                  </a:lnTo>
                  <a:lnTo>
                    <a:pt x="2025523" y="400177"/>
                  </a:lnTo>
                  <a:lnTo>
                    <a:pt x="2012406" y="409007"/>
                  </a:lnTo>
                  <a:lnTo>
                    <a:pt x="1996313" y="412242"/>
                  </a:lnTo>
                  <a:lnTo>
                    <a:pt x="41275" y="412242"/>
                  </a:lnTo>
                  <a:lnTo>
                    <a:pt x="25181" y="409007"/>
                  </a:lnTo>
                  <a:lnTo>
                    <a:pt x="12065" y="400177"/>
                  </a:lnTo>
                  <a:lnTo>
                    <a:pt x="3234" y="387060"/>
                  </a:lnTo>
                  <a:lnTo>
                    <a:pt x="0" y="370967"/>
                  </a:lnTo>
                  <a:lnTo>
                    <a:pt x="0" y="412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32555" y="4842255"/>
            <a:ext cx="1670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điều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độ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sản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xuất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36848" y="5254625"/>
            <a:ext cx="2063114" cy="438150"/>
            <a:chOff x="3236848" y="5254625"/>
            <a:chExt cx="2063114" cy="438150"/>
          </a:xfrm>
        </p:grpSpPr>
        <p:sp>
          <p:nvSpPr>
            <p:cNvPr id="38" name="object 38"/>
            <p:cNvSpPr/>
            <p:nvPr/>
          </p:nvSpPr>
          <p:spPr>
            <a:xfrm>
              <a:off x="3249548" y="5267325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1996313" y="0"/>
                  </a:moveTo>
                  <a:lnTo>
                    <a:pt x="41275" y="0"/>
                  </a:lnTo>
                  <a:lnTo>
                    <a:pt x="25181" y="3234"/>
                  </a:lnTo>
                  <a:lnTo>
                    <a:pt x="12064" y="12064"/>
                  </a:lnTo>
                  <a:lnTo>
                    <a:pt x="3234" y="25181"/>
                  </a:lnTo>
                  <a:lnTo>
                    <a:pt x="0" y="41275"/>
                  </a:lnTo>
                  <a:lnTo>
                    <a:pt x="0" y="371017"/>
                  </a:lnTo>
                  <a:lnTo>
                    <a:pt x="3234" y="387065"/>
                  </a:lnTo>
                  <a:lnTo>
                    <a:pt x="12065" y="400169"/>
                  </a:lnTo>
                  <a:lnTo>
                    <a:pt x="25181" y="409002"/>
                  </a:lnTo>
                  <a:lnTo>
                    <a:pt x="41275" y="412241"/>
                  </a:lnTo>
                  <a:lnTo>
                    <a:pt x="1996313" y="412241"/>
                  </a:lnTo>
                  <a:lnTo>
                    <a:pt x="2012406" y="409002"/>
                  </a:lnTo>
                  <a:lnTo>
                    <a:pt x="2025523" y="400169"/>
                  </a:lnTo>
                  <a:lnTo>
                    <a:pt x="2034353" y="387065"/>
                  </a:lnTo>
                  <a:lnTo>
                    <a:pt x="2037588" y="371017"/>
                  </a:lnTo>
                  <a:lnTo>
                    <a:pt x="2037588" y="41275"/>
                  </a:lnTo>
                  <a:lnTo>
                    <a:pt x="2034353" y="25181"/>
                  </a:lnTo>
                  <a:lnTo>
                    <a:pt x="2025522" y="12065"/>
                  </a:lnTo>
                  <a:lnTo>
                    <a:pt x="2012406" y="3234"/>
                  </a:lnTo>
                  <a:lnTo>
                    <a:pt x="19963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9548" y="5267325"/>
              <a:ext cx="2037714" cy="412750"/>
            </a:xfrm>
            <a:custGeom>
              <a:avLst/>
              <a:gdLst/>
              <a:ahLst/>
              <a:cxnLst/>
              <a:rect l="l" t="t" r="r" b="b"/>
              <a:pathLst>
                <a:path w="2037714" h="412750">
                  <a:moveTo>
                    <a:pt x="0" y="41275"/>
                  </a:moveTo>
                  <a:lnTo>
                    <a:pt x="3234" y="25181"/>
                  </a:lnTo>
                  <a:lnTo>
                    <a:pt x="12064" y="12064"/>
                  </a:lnTo>
                  <a:lnTo>
                    <a:pt x="25181" y="3234"/>
                  </a:lnTo>
                  <a:lnTo>
                    <a:pt x="41275" y="0"/>
                  </a:lnTo>
                  <a:lnTo>
                    <a:pt x="1996313" y="0"/>
                  </a:lnTo>
                  <a:lnTo>
                    <a:pt x="2012406" y="3234"/>
                  </a:lnTo>
                  <a:lnTo>
                    <a:pt x="2025522" y="12065"/>
                  </a:lnTo>
                  <a:lnTo>
                    <a:pt x="2034353" y="25181"/>
                  </a:lnTo>
                  <a:lnTo>
                    <a:pt x="2037588" y="41275"/>
                  </a:lnTo>
                  <a:lnTo>
                    <a:pt x="2037588" y="371017"/>
                  </a:lnTo>
                  <a:lnTo>
                    <a:pt x="2034353" y="387065"/>
                  </a:lnTo>
                  <a:lnTo>
                    <a:pt x="2025523" y="400169"/>
                  </a:lnTo>
                  <a:lnTo>
                    <a:pt x="2012406" y="409002"/>
                  </a:lnTo>
                  <a:lnTo>
                    <a:pt x="1996313" y="412241"/>
                  </a:lnTo>
                  <a:lnTo>
                    <a:pt x="41275" y="412241"/>
                  </a:lnTo>
                  <a:lnTo>
                    <a:pt x="25181" y="409002"/>
                  </a:lnTo>
                  <a:lnTo>
                    <a:pt x="12065" y="400169"/>
                  </a:lnTo>
                  <a:lnTo>
                    <a:pt x="3234" y="387065"/>
                  </a:lnTo>
                  <a:lnTo>
                    <a:pt x="0" y="371017"/>
                  </a:lnTo>
                  <a:lnTo>
                    <a:pt x="0" y="41275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71926" y="5213096"/>
            <a:ext cx="159131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6850" marR="5080" indent="-184785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phát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triển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sản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phẩm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33288" y="1597152"/>
            <a:ext cx="3103245" cy="4297045"/>
          </a:xfrm>
          <a:custGeom>
            <a:avLst/>
            <a:gdLst/>
            <a:ahLst/>
            <a:cxnLst/>
            <a:rect l="l" t="t" r="r" b="b"/>
            <a:pathLst>
              <a:path w="3103245" h="4297045">
                <a:moveTo>
                  <a:pt x="2792603" y="0"/>
                </a:moveTo>
                <a:lnTo>
                  <a:pt x="310261" y="0"/>
                </a:lnTo>
                <a:lnTo>
                  <a:pt x="264419" y="3364"/>
                </a:lnTo>
                <a:lnTo>
                  <a:pt x="220664" y="13138"/>
                </a:lnTo>
                <a:lnTo>
                  <a:pt x="179475" y="28841"/>
                </a:lnTo>
                <a:lnTo>
                  <a:pt x="141333" y="49992"/>
                </a:lnTo>
                <a:lnTo>
                  <a:pt x="106718" y="76111"/>
                </a:lnTo>
                <a:lnTo>
                  <a:pt x="76111" y="106718"/>
                </a:lnTo>
                <a:lnTo>
                  <a:pt x="49992" y="141333"/>
                </a:lnTo>
                <a:lnTo>
                  <a:pt x="28841" y="179475"/>
                </a:lnTo>
                <a:lnTo>
                  <a:pt x="13138" y="220664"/>
                </a:lnTo>
                <a:lnTo>
                  <a:pt x="3364" y="264419"/>
                </a:lnTo>
                <a:lnTo>
                  <a:pt x="0" y="310261"/>
                </a:lnTo>
                <a:lnTo>
                  <a:pt x="0" y="3986657"/>
                </a:lnTo>
                <a:lnTo>
                  <a:pt x="3364" y="4032501"/>
                </a:lnTo>
                <a:lnTo>
                  <a:pt x="13138" y="4076258"/>
                </a:lnTo>
                <a:lnTo>
                  <a:pt x="28841" y="4117447"/>
                </a:lnTo>
                <a:lnTo>
                  <a:pt x="49992" y="4155589"/>
                </a:lnTo>
                <a:lnTo>
                  <a:pt x="76111" y="4190204"/>
                </a:lnTo>
                <a:lnTo>
                  <a:pt x="106718" y="4220810"/>
                </a:lnTo>
                <a:lnTo>
                  <a:pt x="141333" y="4246928"/>
                </a:lnTo>
                <a:lnTo>
                  <a:pt x="179475" y="4268078"/>
                </a:lnTo>
                <a:lnTo>
                  <a:pt x="220664" y="4283780"/>
                </a:lnTo>
                <a:lnTo>
                  <a:pt x="264419" y="4293553"/>
                </a:lnTo>
                <a:lnTo>
                  <a:pt x="310261" y="4296918"/>
                </a:lnTo>
                <a:lnTo>
                  <a:pt x="2792603" y="4296918"/>
                </a:lnTo>
                <a:lnTo>
                  <a:pt x="2838444" y="4293553"/>
                </a:lnTo>
                <a:lnTo>
                  <a:pt x="2882199" y="4283780"/>
                </a:lnTo>
                <a:lnTo>
                  <a:pt x="2923388" y="4268078"/>
                </a:lnTo>
                <a:lnTo>
                  <a:pt x="2961530" y="4246928"/>
                </a:lnTo>
                <a:lnTo>
                  <a:pt x="2996145" y="4220810"/>
                </a:lnTo>
                <a:lnTo>
                  <a:pt x="3026752" y="4190204"/>
                </a:lnTo>
                <a:lnTo>
                  <a:pt x="3052871" y="4155589"/>
                </a:lnTo>
                <a:lnTo>
                  <a:pt x="3074022" y="4117447"/>
                </a:lnTo>
                <a:lnTo>
                  <a:pt x="3089725" y="4076258"/>
                </a:lnTo>
                <a:lnTo>
                  <a:pt x="3099499" y="4032501"/>
                </a:lnTo>
                <a:lnTo>
                  <a:pt x="3102864" y="3986657"/>
                </a:lnTo>
                <a:lnTo>
                  <a:pt x="3102864" y="310261"/>
                </a:lnTo>
                <a:lnTo>
                  <a:pt x="3099499" y="264419"/>
                </a:lnTo>
                <a:lnTo>
                  <a:pt x="3089725" y="220664"/>
                </a:lnTo>
                <a:lnTo>
                  <a:pt x="3074022" y="179475"/>
                </a:lnTo>
                <a:lnTo>
                  <a:pt x="3052871" y="141333"/>
                </a:lnTo>
                <a:lnTo>
                  <a:pt x="3026752" y="106718"/>
                </a:lnTo>
                <a:lnTo>
                  <a:pt x="2996145" y="76111"/>
                </a:lnTo>
                <a:lnTo>
                  <a:pt x="2961530" y="49992"/>
                </a:lnTo>
                <a:lnTo>
                  <a:pt x="2923388" y="28841"/>
                </a:lnTo>
                <a:lnTo>
                  <a:pt x="2882199" y="13138"/>
                </a:lnTo>
                <a:lnTo>
                  <a:pt x="2838444" y="3364"/>
                </a:lnTo>
                <a:lnTo>
                  <a:pt x="2792603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75254" y="1899919"/>
            <a:ext cx="5107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0" algn="l"/>
              </a:tabLst>
            </a:pPr>
            <a:r>
              <a:rPr sz="3600" spc="-5" dirty="0">
                <a:latin typeface="Calibri"/>
                <a:cs typeface="Calibri"/>
              </a:rPr>
              <a:t>Chiến </a:t>
            </a:r>
            <a:r>
              <a:rPr sz="3600" spc="-10" dirty="0">
                <a:latin typeface="Calibri"/>
                <a:cs typeface="Calibri"/>
              </a:rPr>
              <a:t>thuật	</a:t>
            </a:r>
            <a:r>
              <a:rPr sz="3600" spc="-100" dirty="0">
                <a:latin typeface="Calibri"/>
                <a:cs typeface="Calibri"/>
              </a:rPr>
              <a:t>Tác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nghiệp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855080" y="2874136"/>
            <a:ext cx="2860040" cy="476884"/>
            <a:chOff x="5855080" y="2874136"/>
            <a:chExt cx="2860040" cy="476884"/>
          </a:xfrm>
        </p:grpSpPr>
        <p:sp>
          <p:nvSpPr>
            <p:cNvPr id="44" name="object 44"/>
            <p:cNvSpPr/>
            <p:nvPr/>
          </p:nvSpPr>
          <p:spPr>
            <a:xfrm>
              <a:off x="5867780" y="2886836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2789554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8"/>
                  </a:lnTo>
                  <a:lnTo>
                    <a:pt x="3544" y="423564"/>
                  </a:lnTo>
                  <a:lnTo>
                    <a:pt x="13208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2789554" y="451103"/>
                  </a:lnTo>
                  <a:lnTo>
                    <a:pt x="2807100" y="447559"/>
                  </a:lnTo>
                  <a:lnTo>
                    <a:pt x="2821431" y="437896"/>
                  </a:lnTo>
                  <a:lnTo>
                    <a:pt x="2831095" y="423564"/>
                  </a:lnTo>
                  <a:lnTo>
                    <a:pt x="2834640" y="406018"/>
                  </a:lnTo>
                  <a:lnTo>
                    <a:pt x="2834640" y="45085"/>
                  </a:lnTo>
                  <a:lnTo>
                    <a:pt x="2831095" y="27539"/>
                  </a:lnTo>
                  <a:lnTo>
                    <a:pt x="2821431" y="13208"/>
                  </a:lnTo>
                  <a:lnTo>
                    <a:pt x="2807100" y="3544"/>
                  </a:lnTo>
                  <a:lnTo>
                    <a:pt x="27895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67780" y="2886836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0" y="45085"/>
                  </a:moveTo>
                  <a:lnTo>
                    <a:pt x="3544" y="27539"/>
                  </a:lnTo>
                  <a:lnTo>
                    <a:pt x="13208" y="13207"/>
                  </a:lnTo>
                  <a:lnTo>
                    <a:pt x="27539" y="3544"/>
                  </a:lnTo>
                  <a:lnTo>
                    <a:pt x="45085" y="0"/>
                  </a:lnTo>
                  <a:lnTo>
                    <a:pt x="2789554" y="0"/>
                  </a:lnTo>
                  <a:lnTo>
                    <a:pt x="2807100" y="3544"/>
                  </a:lnTo>
                  <a:lnTo>
                    <a:pt x="2821431" y="13208"/>
                  </a:lnTo>
                  <a:lnTo>
                    <a:pt x="2831095" y="27539"/>
                  </a:lnTo>
                  <a:lnTo>
                    <a:pt x="2834640" y="45085"/>
                  </a:lnTo>
                  <a:lnTo>
                    <a:pt x="2834640" y="406018"/>
                  </a:lnTo>
                  <a:lnTo>
                    <a:pt x="2831095" y="423564"/>
                  </a:lnTo>
                  <a:lnTo>
                    <a:pt x="2821431" y="437896"/>
                  </a:lnTo>
                  <a:lnTo>
                    <a:pt x="2807100" y="447559"/>
                  </a:lnTo>
                  <a:lnTo>
                    <a:pt x="2789554" y="451103"/>
                  </a:lnTo>
                  <a:lnTo>
                    <a:pt x="45085" y="451103"/>
                  </a:lnTo>
                  <a:lnTo>
                    <a:pt x="27539" y="447559"/>
                  </a:lnTo>
                  <a:lnTo>
                    <a:pt x="13208" y="437895"/>
                  </a:lnTo>
                  <a:lnTo>
                    <a:pt x="3544" y="423564"/>
                  </a:lnTo>
                  <a:lnTo>
                    <a:pt x="0" y="406018"/>
                  </a:lnTo>
                  <a:lnTo>
                    <a:pt x="0" y="4508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590283" y="2956813"/>
            <a:ext cx="138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mua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55080" y="3369436"/>
            <a:ext cx="2860040" cy="476884"/>
            <a:chOff x="5855080" y="3369436"/>
            <a:chExt cx="2860040" cy="476884"/>
          </a:xfrm>
        </p:grpSpPr>
        <p:sp>
          <p:nvSpPr>
            <p:cNvPr id="48" name="object 48"/>
            <p:cNvSpPr/>
            <p:nvPr/>
          </p:nvSpPr>
          <p:spPr>
            <a:xfrm>
              <a:off x="5867780" y="3382136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2789554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8" y="437895"/>
                  </a:lnTo>
                  <a:lnTo>
                    <a:pt x="27539" y="447559"/>
                  </a:lnTo>
                  <a:lnTo>
                    <a:pt x="45085" y="451104"/>
                  </a:lnTo>
                  <a:lnTo>
                    <a:pt x="2789554" y="451104"/>
                  </a:lnTo>
                  <a:lnTo>
                    <a:pt x="2807100" y="447559"/>
                  </a:lnTo>
                  <a:lnTo>
                    <a:pt x="2821431" y="437895"/>
                  </a:lnTo>
                  <a:lnTo>
                    <a:pt x="2831095" y="423564"/>
                  </a:lnTo>
                  <a:lnTo>
                    <a:pt x="2834640" y="406019"/>
                  </a:lnTo>
                  <a:lnTo>
                    <a:pt x="2834640" y="45085"/>
                  </a:lnTo>
                  <a:lnTo>
                    <a:pt x="2831095" y="27539"/>
                  </a:lnTo>
                  <a:lnTo>
                    <a:pt x="2821431" y="13208"/>
                  </a:lnTo>
                  <a:lnTo>
                    <a:pt x="2807100" y="3544"/>
                  </a:lnTo>
                  <a:lnTo>
                    <a:pt x="27895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67780" y="3382136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0" y="45085"/>
                  </a:moveTo>
                  <a:lnTo>
                    <a:pt x="3544" y="27539"/>
                  </a:lnTo>
                  <a:lnTo>
                    <a:pt x="13208" y="13207"/>
                  </a:lnTo>
                  <a:lnTo>
                    <a:pt x="27539" y="3544"/>
                  </a:lnTo>
                  <a:lnTo>
                    <a:pt x="45085" y="0"/>
                  </a:lnTo>
                  <a:lnTo>
                    <a:pt x="2789554" y="0"/>
                  </a:lnTo>
                  <a:lnTo>
                    <a:pt x="2807100" y="3544"/>
                  </a:lnTo>
                  <a:lnTo>
                    <a:pt x="2821431" y="13208"/>
                  </a:lnTo>
                  <a:lnTo>
                    <a:pt x="2831095" y="27539"/>
                  </a:lnTo>
                  <a:lnTo>
                    <a:pt x="2834640" y="45085"/>
                  </a:lnTo>
                  <a:lnTo>
                    <a:pt x="2834640" y="406019"/>
                  </a:lnTo>
                  <a:lnTo>
                    <a:pt x="2831095" y="423564"/>
                  </a:lnTo>
                  <a:lnTo>
                    <a:pt x="2821431" y="437895"/>
                  </a:lnTo>
                  <a:lnTo>
                    <a:pt x="2807100" y="447559"/>
                  </a:lnTo>
                  <a:lnTo>
                    <a:pt x="2789554" y="451104"/>
                  </a:lnTo>
                  <a:lnTo>
                    <a:pt x="45085" y="451104"/>
                  </a:lnTo>
                  <a:lnTo>
                    <a:pt x="27539" y="447559"/>
                  </a:lnTo>
                  <a:lnTo>
                    <a:pt x="13208" y="437895"/>
                  </a:lnTo>
                  <a:lnTo>
                    <a:pt x="3544" y="423564"/>
                  </a:lnTo>
                  <a:lnTo>
                    <a:pt x="0" y="406019"/>
                  </a:lnTo>
                  <a:lnTo>
                    <a:pt x="0" y="4508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568185" y="3452367"/>
            <a:ext cx="14338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nhận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946521" y="3864736"/>
            <a:ext cx="2677160" cy="341630"/>
            <a:chOff x="5946521" y="3864736"/>
            <a:chExt cx="2677160" cy="341630"/>
          </a:xfrm>
        </p:grpSpPr>
        <p:sp>
          <p:nvSpPr>
            <p:cNvPr id="52" name="object 52"/>
            <p:cNvSpPr/>
            <p:nvPr/>
          </p:nvSpPr>
          <p:spPr>
            <a:xfrm>
              <a:off x="5959221" y="3877436"/>
              <a:ext cx="2651760" cy="316230"/>
            </a:xfrm>
            <a:custGeom>
              <a:avLst/>
              <a:gdLst/>
              <a:ahLst/>
              <a:cxnLst/>
              <a:rect l="l" t="t" r="r" b="b"/>
              <a:pathLst>
                <a:path w="2651759" h="316229">
                  <a:moveTo>
                    <a:pt x="2620136" y="0"/>
                  </a:moveTo>
                  <a:lnTo>
                    <a:pt x="31623" y="0"/>
                  </a:lnTo>
                  <a:lnTo>
                    <a:pt x="19288" y="2476"/>
                  </a:lnTo>
                  <a:lnTo>
                    <a:pt x="9239" y="9239"/>
                  </a:lnTo>
                  <a:lnTo>
                    <a:pt x="2476" y="19288"/>
                  </a:lnTo>
                  <a:lnTo>
                    <a:pt x="0" y="31623"/>
                  </a:lnTo>
                  <a:lnTo>
                    <a:pt x="0" y="284606"/>
                  </a:lnTo>
                  <a:lnTo>
                    <a:pt x="2476" y="296941"/>
                  </a:lnTo>
                  <a:lnTo>
                    <a:pt x="9239" y="306990"/>
                  </a:lnTo>
                  <a:lnTo>
                    <a:pt x="19288" y="313753"/>
                  </a:lnTo>
                  <a:lnTo>
                    <a:pt x="31623" y="316230"/>
                  </a:lnTo>
                  <a:lnTo>
                    <a:pt x="2620136" y="316230"/>
                  </a:lnTo>
                  <a:lnTo>
                    <a:pt x="2632471" y="313753"/>
                  </a:lnTo>
                  <a:lnTo>
                    <a:pt x="2642520" y="306990"/>
                  </a:lnTo>
                  <a:lnTo>
                    <a:pt x="2649283" y="296941"/>
                  </a:lnTo>
                  <a:lnTo>
                    <a:pt x="2651759" y="284606"/>
                  </a:lnTo>
                  <a:lnTo>
                    <a:pt x="2651759" y="31623"/>
                  </a:lnTo>
                  <a:lnTo>
                    <a:pt x="2649283" y="19288"/>
                  </a:lnTo>
                  <a:lnTo>
                    <a:pt x="2642520" y="9239"/>
                  </a:lnTo>
                  <a:lnTo>
                    <a:pt x="2632471" y="2476"/>
                  </a:lnTo>
                  <a:lnTo>
                    <a:pt x="26201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59221" y="3877436"/>
              <a:ext cx="2651760" cy="316230"/>
            </a:xfrm>
            <a:custGeom>
              <a:avLst/>
              <a:gdLst/>
              <a:ahLst/>
              <a:cxnLst/>
              <a:rect l="l" t="t" r="r" b="b"/>
              <a:pathLst>
                <a:path w="2651759" h="316229">
                  <a:moveTo>
                    <a:pt x="0" y="31623"/>
                  </a:moveTo>
                  <a:lnTo>
                    <a:pt x="2476" y="19288"/>
                  </a:lnTo>
                  <a:lnTo>
                    <a:pt x="9239" y="9239"/>
                  </a:lnTo>
                  <a:lnTo>
                    <a:pt x="19288" y="2476"/>
                  </a:lnTo>
                  <a:lnTo>
                    <a:pt x="31623" y="0"/>
                  </a:lnTo>
                  <a:lnTo>
                    <a:pt x="2620136" y="0"/>
                  </a:lnTo>
                  <a:lnTo>
                    <a:pt x="2632471" y="2476"/>
                  </a:lnTo>
                  <a:lnTo>
                    <a:pt x="2642520" y="9239"/>
                  </a:lnTo>
                  <a:lnTo>
                    <a:pt x="2649283" y="19288"/>
                  </a:lnTo>
                  <a:lnTo>
                    <a:pt x="2651759" y="31623"/>
                  </a:lnTo>
                  <a:lnTo>
                    <a:pt x="2651759" y="284606"/>
                  </a:lnTo>
                  <a:lnTo>
                    <a:pt x="2649283" y="296941"/>
                  </a:lnTo>
                  <a:lnTo>
                    <a:pt x="2642520" y="306990"/>
                  </a:lnTo>
                  <a:lnTo>
                    <a:pt x="2632471" y="313753"/>
                  </a:lnTo>
                  <a:lnTo>
                    <a:pt x="2620136" y="316230"/>
                  </a:lnTo>
                  <a:lnTo>
                    <a:pt x="31623" y="316230"/>
                  </a:lnTo>
                  <a:lnTo>
                    <a:pt x="19288" y="313753"/>
                  </a:lnTo>
                  <a:lnTo>
                    <a:pt x="9239" y="306990"/>
                  </a:lnTo>
                  <a:lnTo>
                    <a:pt x="2476" y="296941"/>
                  </a:lnTo>
                  <a:lnTo>
                    <a:pt x="0" y="284606"/>
                  </a:lnTo>
                  <a:lnTo>
                    <a:pt x="0" y="31623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87605" y="3880358"/>
            <a:ext cx="25952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tra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chất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lượng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855080" y="4225163"/>
            <a:ext cx="2860040" cy="476884"/>
            <a:chOff x="5855080" y="4225163"/>
            <a:chExt cx="2860040" cy="476884"/>
          </a:xfrm>
        </p:grpSpPr>
        <p:sp>
          <p:nvSpPr>
            <p:cNvPr id="56" name="object 56"/>
            <p:cNvSpPr/>
            <p:nvPr/>
          </p:nvSpPr>
          <p:spPr>
            <a:xfrm>
              <a:off x="5867780" y="42378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2789554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8" y="437895"/>
                  </a:lnTo>
                  <a:lnTo>
                    <a:pt x="27539" y="447559"/>
                  </a:lnTo>
                  <a:lnTo>
                    <a:pt x="45085" y="451104"/>
                  </a:lnTo>
                  <a:lnTo>
                    <a:pt x="2789554" y="451104"/>
                  </a:lnTo>
                  <a:lnTo>
                    <a:pt x="2807100" y="447559"/>
                  </a:lnTo>
                  <a:lnTo>
                    <a:pt x="2821431" y="437895"/>
                  </a:lnTo>
                  <a:lnTo>
                    <a:pt x="2831095" y="423564"/>
                  </a:lnTo>
                  <a:lnTo>
                    <a:pt x="2834640" y="406019"/>
                  </a:lnTo>
                  <a:lnTo>
                    <a:pt x="2834640" y="45085"/>
                  </a:lnTo>
                  <a:lnTo>
                    <a:pt x="2831095" y="27539"/>
                  </a:lnTo>
                  <a:lnTo>
                    <a:pt x="2821431" y="13208"/>
                  </a:lnTo>
                  <a:lnTo>
                    <a:pt x="2807100" y="3544"/>
                  </a:lnTo>
                  <a:lnTo>
                    <a:pt x="27895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67780" y="42378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0" y="45085"/>
                  </a:moveTo>
                  <a:lnTo>
                    <a:pt x="3544" y="27539"/>
                  </a:lnTo>
                  <a:lnTo>
                    <a:pt x="13208" y="13208"/>
                  </a:lnTo>
                  <a:lnTo>
                    <a:pt x="27539" y="3544"/>
                  </a:lnTo>
                  <a:lnTo>
                    <a:pt x="45085" y="0"/>
                  </a:lnTo>
                  <a:lnTo>
                    <a:pt x="2789554" y="0"/>
                  </a:lnTo>
                  <a:lnTo>
                    <a:pt x="2807100" y="3544"/>
                  </a:lnTo>
                  <a:lnTo>
                    <a:pt x="2821431" y="13208"/>
                  </a:lnTo>
                  <a:lnTo>
                    <a:pt x="2831095" y="27539"/>
                  </a:lnTo>
                  <a:lnTo>
                    <a:pt x="2834640" y="45085"/>
                  </a:lnTo>
                  <a:lnTo>
                    <a:pt x="2834640" y="406019"/>
                  </a:lnTo>
                  <a:lnTo>
                    <a:pt x="2831095" y="423564"/>
                  </a:lnTo>
                  <a:lnTo>
                    <a:pt x="2821431" y="437895"/>
                  </a:lnTo>
                  <a:lnTo>
                    <a:pt x="2807100" y="447559"/>
                  </a:lnTo>
                  <a:lnTo>
                    <a:pt x="2789554" y="451104"/>
                  </a:lnTo>
                  <a:lnTo>
                    <a:pt x="45085" y="451104"/>
                  </a:lnTo>
                  <a:lnTo>
                    <a:pt x="27539" y="447559"/>
                  </a:lnTo>
                  <a:lnTo>
                    <a:pt x="13208" y="437895"/>
                  </a:lnTo>
                  <a:lnTo>
                    <a:pt x="3544" y="423564"/>
                  </a:lnTo>
                  <a:lnTo>
                    <a:pt x="0" y="406019"/>
                  </a:lnTo>
                  <a:lnTo>
                    <a:pt x="0" y="4508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590283" y="4308347"/>
            <a:ext cx="138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giao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55080" y="4720463"/>
            <a:ext cx="2860040" cy="476884"/>
            <a:chOff x="5855080" y="4720463"/>
            <a:chExt cx="2860040" cy="476884"/>
          </a:xfrm>
        </p:grpSpPr>
        <p:sp>
          <p:nvSpPr>
            <p:cNvPr id="60" name="object 60"/>
            <p:cNvSpPr/>
            <p:nvPr/>
          </p:nvSpPr>
          <p:spPr>
            <a:xfrm>
              <a:off x="5867780" y="47331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2789554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8" y="437895"/>
                  </a:lnTo>
                  <a:lnTo>
                    <a:pt x="27539" y="447559"/>
                  </a:lnTo>
                  <a:lnTo>
                    <a:pt x="45085" y="451104"/>
                  </a:lnTo>
                  <a:lnTo>
                    <a:pt x="2789554" y="451104"/>
                  </a:lnTo>
                  <a:lnTo>
                    <a:pt x="2807100" y="447559"/>
                  </a:lnTo>
                  <a:lnTo>
                    <a:pt x="2821431" y="437895"/>
                  </a:lnTo>
                  <a:lnTo>
                    <a:pt x="2831095" y="423564"/>
                  </a:lnTo>
                  <a:lnTo>
                    <a:pt x="2834640" y="406019"/>
                  </a:lnTo>
                  <a:lnTo>
                    <a:pt x="2834640" y="45085"/>
                  </a:lnTo>
                  <a:lnTo>
                    <a:pt x="2831095" y="27539"/>
                  </a:lnTo>
                  <a:lnTo>
                    <a:pt x="2821431" y="13208"/>
                  </a:lnTo>
                  <a:lnTo>
                    <a:pt x="2807100" y="3544"/>
                  </a:lnTo>
                  <a:lnTo>
                    <a:pt x="27895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7780" y="47331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0" y="45085"/>
                  </a:moveTo>
                  <a:lnTo>
                    <a:pt x="3544" y="27539"/>
                  </a:lnTo>
                  <a:lnTo>
                    <a:pt x="13208" y="13208"/>
                  </a:lnTo>
                  <a:lnTo>
                    <a:pt x="27539" y="3544"/>
                  </a:lnTo>
                  <a:lnTo>
                    <a:pt x="45085" y="0"/>
                  </a:lnTo>
                  <a:lnTo>
                    <a:pt x="2789554" y="0"/>
                  </a:lnTo>
                  <a:lnTo>
                    <a:pt x="2807100" y="3544"/>
                  </a:lnTo>
                  <a:lnTo>
                    <a:pt x="2821431" y="13208"/>
                  </a:lnTo>
                  <a:lnTo>
                    <a:pt x="2831095" y="27539"/>
                  </a:lnTo>
                  <a:lnTo>
                    <a:pt x="2834640" y="45085"/>
                  </a:lnTo>
                  <a:lnTo>
                    <a:pt x="2834640" y="406019"/>
                  </a:lnTo>
                  <a:lnTo>
                    <a:pt x="2831095" y="423564"/>
                  </a:lnTo>
                  <a:lnTo>
                    <a:pt x="2821431" y="437895"/>
                  </a:lnTo>
                  <a:lnTo>
                    <a:pt x="2807100" y="447559"/>
                  </a:lnTo>
                  <a:lnTo>
                    <a:pt x="2789554" y="451104"/>
                  </a:lnTo>
                  <a:lnTo>
                    <a:pt x="45085" y="451104"/>
                  </a:lnTo>
                  <a:lnTo>
                    <a:pt x="27539" y="447559"/>
                  </a:lnTo>
                  <a:lnTo>
                    <a:pt x="13208" y="437895"/>
                  </a:lnTo>
                  <a:lnTo>
                    <a:pt x="3544" y="423564"/>
                  </a:lnTo>
                  <a:lnTo>
                    <a:pt x="0" y="406019"/>
                  </a:lnTo>
                  <a:lnTo>
                    <a:pt x="0" y="4508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986779" y="4803902"/>
            <a:ext cx="2597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toán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chi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phí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giá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thành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5208" y="5215890"/>
            <a:ext cx="2860040" cy="476250"/>
            <a:chOff x="5855208" y="5215890"/>
            <a:chExt cx="2860040" cy="476250"/>
          </a:xfrm>
        </p:grpSpPr>
        <p:sp>
          <p:nvSpPr>
            <p:cNvPr id="64" name="object 64"/>
            <p:cNvSpPr/>
            <p:nvPr/>
          </p:nvSpPr>
          <p:spPr>
            <a:xfrm>
              <a:off x="5867781" y="52284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2789554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4"/>
                  </a:lnTo>
                  <a:lnTo>
                    <a:pt x="0" y="405993"/>
                  </a:lnTo>
                  <a:lnTo>
                    <a:pt x="3544" y="423554"/>
                  </a:lnTo>
                  <a:lnTo>
                    <a:pt x="13208" y="437892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2789554" y="451103"/>
                  </a:lnTo>
                  <a:lnTo>
                    <a:pt x="2807100" y="447559"/>
                  </a:lnTo>
                  <a:lnTo>
                    <a:pt x="2821431" y="437892"/>
                  </a:lnTo>
                  <a:lnTo>
                    <a:pt x="2831095" y="423554"/>
                  </a:lnTo>
                  <a:lnTo>
                    <a:pt x="2834640" y="405993"/>
                  </a:lnTo>
                  <a:lnTo>
                    <a:pt x="2834640" y="45084"/>
                  </a:lnTo>
                  <a:lnTo>
                    <a:pt x="2831095" y="27539"/>
                  </a:lnTo>
                  <a:lnTo>
                    <a:pt x="2821431" y="13208"/>
                  </a:lnTo>
                  <a:lnTo>
                    <a:pt x="2807100" y="3544"/>
                  </a:lnTo>
                  <a:lnTo>
                    <a:pt x="27895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67781" y="5228463"/>
              <a:ext cx="2834640" cy="451484"/>
            </a:xfrm>
            <a:custGeom>
              <a:avLst/>
              <a:gdLst/>
              <a:ahLst/>
              <a:cxnLst/>
              <a:rect l="l" t="t" r="r" b="b"/>
              <a:pathLst>
                <a:path w="2834640" h="451485">
                  <a:moveTo>
                    <a:pt x="0" y="45084"/>
                  </a:moveTo>
                  <a:lnTo>
                    <a:pt x="3544" y="27539"/>
                  </a:lnTo>
                  <a:lnTo>
                    <a:pt x="13208" y="13208"/>
                  </a:lnTo>
                  <a:lnTo>
                    <a:pt x="27539" y="3544"/>
                  </a:lnTo>
                  <a:lnTo>
                    <a:pt x="45085" y="0"/>
                  </a:lnTo>
                  <a:lnTo>
                    <a:pt x="2789554" y="0"/>
                  </a:lnTo>
                  <a:lnTo>
                    <a:pt x="2807100" y="3544"/>
                  </a:lnTo>
                  <a:lnTo>
                    <a:pt x="2821431" y="13208"/>
                  </a:lnTo>
                  <a:lnTo>
                    <a:pt x="2831095" y="27539"/>
                  </a:lnTo>
                  <a:lnTo>
                    <a:pt x="2834640" y="45084"/>
                  </a:lnTo>
                  <a:lnTo>
                    <a:pt x="2834640" y="405993"/>
                  </a:lnTo>
                  <a:lnTo>
                    <a:pt x="2831095" y="423554"/>
                  </a:lnTo>
                  <a:lnTo>
                    <a:pt x="2821431" y="437892"/>
                  </a:lnTo>
                  <a:lnTo>
                    <a:pt x="2807100" y="447559"/>
                  </a:lnTo>
                  <a:lnTo>
                    <a:pt x="2789554" y="451103"/>
                  </a:lnTo>
                  <a:lnTo>
                    <a:pt x="45085" y="451103"/>
                  </a:lnTo>
                  <a:lnTo>
                    <a:pt x="27539" y="447559"/>
                  </a:lnTo>
                  <a:lnTo>
                    <a:pt x="13208" y="437892"/>
                  </a:lnTo>
                  <a:lnTo>
                    <a:pt x="3544" y="423554"/>
                  </a:lnTo>
                  <a:lnTo>
                    <a:pt x="0" y="405993"/>
                  </a:lnTo>
                  <a:lnTo>
                    <a:pt x="0" y="4508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441694" y="5299202"/>
            <a:ext cx="1687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NVL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S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đồ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luốn</a:t>
            </a:r>
            <a:r>
              <a:rPr spc="-10" dirty="0"/>
              <a:t> </a:t>
            </a:r>
            <a:r>
              <a:rPr spc="-25" dirty="0"/>
              <a:t>vào/ra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5" dirty="0"/>
              <a:t>mô</a:t>
            </a:r>
            <a:r>
              <a:rPr spc="-35" dirty="0"/>
              <a:t> </a:t>
            </a:r>
            <a:r>
              <a:rPr dirty="0"/>
              <a:t>hình </a:t>
            </a:r>
            <a:r>
              <a:rPr spc="-890" dirty="0"/>
              <a:t> </a:t>
            </a:r>
            <a:r>
              <a:rPr spc="-20" dirty="0"/>
              <a:t>Reorder</a:t>
            </a:r>
            <a:r>
              <a:rPr spc="-5" dirty="0"/>
              <a:t> </a:t>
            </a:r>
            <a:r>
              <a:rPr spc="-2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0200" y="2306447"/>
            <a:ext cx="1535430" cy="2990850"/>
            <a:chOff x="1100200" y="2306447"/>
            <a:chExt cx="1535430" cy="2990850"/>
          </a:xfrm>
        </p:grpSpPr>
        <p:sp>
          <p:nvSpPr>
            <p:cNvPr id="4" name="object 4"/>
            <p:cNvSpPr/>
            <p:nvPr/>
          </p:nvSpPr>
          <p:spPr>
            <a:xfrm>
              <a:off x="1105280" y="2311527"/>
              <a:ext cx="1525270" cy="2980690"/>
            </a:xfrm>
            <a:custGeom>
              <a:avLst/>
              <a:gdLst/>
              <a:ahLst/>
              <a:cxnLst/>
              <a:rect l="l" t="t" r="r" b="b"/>
              <a:pathLst>
                <a:path w="1525270" h="2980690">
                  <a:moveTo>
                    <a:pt x="1524762" y="0"/>
                  </a:moveTo>
                  <a:lnTo>
                    <a:pt x="0" y="0"/>
                  </a:lnTo>
                  <a:lnTo>
                    <a:pt x="0" y="2980182"/>
                  </a:lnTo>
                  <a:lnTo>
                    <a:pt x="1524762" y="2980182"/>
                  </a:lnTo>
                  <a:lnTo>
                    <a:pt x="1524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280" y="2311527"/>
              <a:ext cx="1525270" cy="2980690"/>
            </a:xfrm>
            <a:custGeom>
              <a:avLst/>
              <a:gdLst/>
              <a:ahLst/>
              <a:cxnLst/>
              <a:rect l="l" t="t" r="r" b="b"/>
              <a:pathLst>
                <a:path w="1525270" h="2980690">
                  <a:moveTo>
                    <a:pt x="0" y="2980182"/>
                  </a:moveTo>
                  <a:lnTo>
                    <a:pt x="1524762" y="2980182"/>
                  </a:lnTo>
                  <a:lnTo>
                    <a:pt x="1524762" y="0"/>
                  </a:lnTo>
                  <a:lnTo>
                    <a:pt x="0" y="0"/>
                  </a:lnTo>
                  <a:lnTo>
                    <a:pt x="0" y="2980182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5280" y="2311526"/>
            <a:ext cx="1525270" cy="29806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Đầu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vào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0805" marR="126364">
              <a:lnSpc>
                <a:spcPct val="114999"/>
              </a:lnSpc>
              <a:spcBef>
                <a:spcPts val="1145"/>
              </a:spcBef>
            </a:pPr>
            <a:r>
              <a:rPr sz="1100" i="1" spc="-5" dirty="0">
                <a:latin typeface="Times New Roman"/>
                <a:cs typeface="Times New Roman"/>
              </a:rPr>
              <a:t>- Nhu cầu hàng năm về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các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loại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hàng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dự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trữ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100" i="1" dirty="0">
                <a:latin typeface="Times New Roman"/>
                <a:cs typeface="Times New Roman"/>
              </a:rPr>
              <a:t>-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Số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ngày</a:t>
            </a:r>
            <a:r>
              <a:rPr sz="1100" i="1" spc="-1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sản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xuất</a:t>
            </a: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100" i="1" spc="-5" dirty="0">
                <a:latin typeface="Times New Roman"/>
                <a:cs typeface="Times New Roman"/>
              </a:rPr>
              <a:t>trong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năm</a:t>
            </a:r>
            <a:endParaRPr sz="1100">
              <a:latin typeface="Times New Roman"/>
              <a:cs typeface="Times New Roman"/>
            </a:endParaRPr>
          </a:p>
          <a:p>
            <a:pPr marL="90805" marR="135255">
              <a:lnSpc>
                <a:spcPct val="114999"/>
              </a:lnSpc>
              <a:spcBef>
                <a:spcPts val="1000"/>
              </a:spcBef>
            </a:pPr>
            <a:r>
              <a:rPr sz="1100" i="1" spc="-5" dirty="0">
                <a:latin typeface="Times New Roman"/>
                <a:cs typeface="Times New Roman"/>
              </a:rPr>
              <a:t>- Thời gian vận chuyển </a:t>
            </a:r>
            <a:r>
              <a:rPr sz="1100" i="1" spc="-26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một đơn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hàng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1953" y="2306447"/>
            <a:ext cx="1438910" cy="2941955"/>
            <a:chOff x="5211953" y="2306447"/>
            <a:chExt cx="1438910" cy="2941955"/>
          </a:xfrm>
        </p:grpSpPr>
        <p:sp>
          <p:nvSpPr>
            <p:cNvPr id="8" name="object 8"/>
            <p:cNvSpPr/>
            <p:nvPr/>
          </p:nvSpPr>
          <p:spPr>
            <a:xfrm>
              <a:off x="5217033" y="2311527"/>
              <a:ext cx="1428750" cy="2931795"/>
            </a:xfrm>
            <a:custGeom>
              <a:avLst/>
              <a:gdLst/>
              <a:ahLst/>
              <a:cxnLst/>
              <a:rect l="l" t="t" r="r" b="b"/>
              <a:pathLst>
                <a:path w="1428750" h="2931795">
                  <a:moveTo>
                    <a:pt x="1428749" y="0"/>
                  </a:moveTo>
                  <a:lnTo>
                    <a:pt x="0" y="0"/>
                  </a:lnTo>
                  <a:lnTo>
                    <a:pt x="0" y="2931414"/>
                  </a:lnTo>
                  <a:lnTo>
                    <a:pt x="1428749" y="2931414"/>
                  </a:lnTo>
                  <a:lnTo>
                    <a:pt x="1428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7033" y="2311527"/>
              <a:ext cx="1428750" cy="2931795"/>
            </a:xfrm>
            <a:custGeom>
              <a:avLst/>
              <a:gdLst/>
              <a:ahLst/>
              <a:cxnLst/>
              <a:rect l="l" t="t" r="r" b="b"/>
              <a:pathLst>
                <a:path w="1428750" h="2931795">
                  <a:moveTo>
                    <a:pt x="0" y="2931414"/>
                  </a:moveTo>
                  <a:lnTo>
                    <a:pt x="1428749" y="2931414"/>
                  </a:lnTo>
                  <a:lnTo>
                    <a:pt x="1428749" y="0"/>
                  </a:lnTo>
                  <a:lnTo>
                    <a:pt x="0" y="0"/>
                  </a:lnTo>
                  <a:lnTo>
                    <a:pt x="0" y="2931414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7033" y="2311526"/>
            <a:ext cx="1428750" cy="2931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Đầu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 marR="229870">
              <a:lnSpc>
                <a:spcPct val="114999"/>
              </a:lnSpc>
            </a:pPr>
            <a:r>
              <a:rPr sz="1100" i="1" spc="-5" dirty="0">
                <a:latin typeface="Times New Roman"/>
                <a:cs typeface="Times New Roman"/>
              </a:rPr>
              <a:t>- Mức đặt hàng lại 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hay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mức tồn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kho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an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toàn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2454" y="2819273"/>
            <a:ext cx="1605915" cy="1940560"/>
            <a:chOff x="3132454" y="2819273"/>
            <a:chExt cx="1605915" cy="1940560"/>
          </a:xfrm>
        </p:grpSpPr>
        <p:sp>
          <p:nvSpPr>
            <p:cNvPr id="12" name="object 12"/>
            <p:cNvSpPr/>
            <p:nvPr/>
          </p:nvSpPr>
          <p:spPr>
            <a:xfrm>
              <a:off x="3137534" y="2824353"/>
              <a:ext cx="1595755" cy="1930400"/>
            </a:xfrm>
            <a:custGeom>
              <a:avLst/>
              <a:gdLst/>
              <a:ahLst/>
              <a:cxnLst/>
              <a:rect l="l" t="t" r="r" b="b"/>
              <a:pathLst>
                <a:path w="1595754" h="1930400">
                  <a:moveTo>
                    <a:pt x="1595627" y="0"/>
                  </a:moveTo>
                  <a:lnTo>
                    <a:pt x="0" y="0"/>
                  </a:lnTo>
                  <a:lnTo>
                    <a:pt x="0" y="1930146"/>
                  </a:lnTo>
                  <a:lnTo>
                    <a:pt x="1595627" y="1930146"/>
                  </a:lnTo>
                  <a:lnTo>
                    <a:pt x="1595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7534" y="2824353"/>
              <a:ext cx="1595755" cy="1930400"/>
            </a:xfrm>
            <a:custGeom>
              <a:avLst/>
              <a:gdLst/>
              <a:ahLst/>
              <a:cxnLst/>
              <a:rect l="l" t="t" r="r" b="b"/>
              <a:pathLst>
                <a:path w="1595754" h="1930400">
                  <a:moveTo>
                    <a:pt x="0" y="1930146"/>
                  </a:moveTo>
                  <a:lnTo>
                    <a:pt x="1595627" y="1930146"/>
                  </a:lnTo>
                  <a:lnTo>
                    <a:pt x="1595627" y="0"/>
                  </a:lnTo>
                  <a:lnTo>
                    <a:pt x="0" y="0"/>
                  </a:lnTo>
                  <a:lnTo>
                    <a:pt x="0" y="1930146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37535" y="2824352"/>
            <a:ext cx="159575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81610" marR="175260" indent="84455">
              <a:lnSpc>
                <a:spcPct val="114999"/>
              </a:lnSpc>
            </a:pPr>
            <a:r>
              <a:rPr sz="1200" spc="-5" dirty="0">
                <a:latin typeface="Times New Roman"/>
                <a:cs typeface="Times New Roman"/>
              </a:rPr>
              <a:t>PHƯƠNG PHÁP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REORDER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5857" y="3723004"/>
            <a:ext cx="2551430" cy="80010"/>
          </a:xfrm>
          <a:custGeom>
            <a:avLst/>
            <a:gdLst/>
            <a:ahLst/>
            <a:cxnLst/>
            <a:rect l="l" t="t" r="r" b="b"/>
            <a:pathLst>
              <a:path w="2551429" h="80010">
                <a:moveTo>
                  <a:pt x="471551" y="37846"/>
                </a:moveTo>
                <a:lnTo>
                  <a:pt x="459016" y="31623"/>
                </a:lnTo>
                <a:lnTo>
                  <a:pt x="395351" y="0"/>
                </a:lnTo>
                <a:lnTo>
                  <a:pt x="395401" y="31661"/>
                </a:lnTo>
                <a:lnTo>
                  <a:pt x="0" y="32766"/>
                </a:lnTo>
                <a:lnTo>
                  <a:pt x="0" y="45466"/>
                </a:lnTo>
                <a:lnTo>
                  <a:pt x="395414" y="44361"/>
                </a:lnTo>
                <a:lnTo>
                  <a:pt x="395478" y="76200"/>
                </a:lnTo>
                <a:lnTo>
                  <a:pt x="471551" y="37846"/>
                </a:lnTo>
                <a:close/>
              </a:path>
              <a:path w="2551429" h="80010">
                <a:moveTo>
                  <a:pt x="2551303" y="41656"/>
                </a:moveTo>
                <a:lnTo>
                  <a:pt x="2538742" y="35433"/>
                </a:lnTo>
                <a:lnTo>
                  <a:pt x="2474976" y="3810"/>
                </a:lnTo>
                <a:lnTo>
                  <a:pt x="2475077" y="35471"/>
                </a:lnTo>
                <a:lnTo>
                  <a:pt x="2067306" y="36576"/>
                </a:lnTo>
                <a:lnTo>
                  <a:pt x="2067306" y="49276"/>
                </a:lnTo>
                <a:lnTo>
                  <a:pt x="2475115" y="48171"/>
                </a:lnTo>
                <a:lnTo>
                  <a:pt x="2475230" y="80010"/>
                </a:lnTo>
                <a:lnTo>
                  <a:pt x="2551303" y="41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72142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</a:t>
            </a:r>
            <a:r>
              <a:rPr sz="4400" spc="-5" dirty="0">
                <a:latin typeface="Times New Roman"/>
                <a:cs typeface="Times New Roman"/>
              </a:rPr>
              <a:t>ơ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đồ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spc="-5" dirty="0"/>
              <a:t>luồng </a:t>
            </a:r>
            <a:r>
              <a:rPr sz="4400" spc="-25" dirty="0"/>
              <a:t>vào</a:t>
            </a:r>
            <a:r>
              <a:rPr sz="4400" spc="5" dirty="0"/>
              <a:t> </a:t>
            </a:r>
            <a:r>
              <a:rPr sz="4400" spc="-50" dirty="0"/>
              <a:t>ra</a:t>
            </a:r>
            <a:r>
              <a:rPr sz="4400" spc="-10" dirty="0"/>
              <a:t> </a:t>
            </a:r>
            <a:r>
              <a:rPr sz="4400" spc="-5" dirty="0"/>
              <a:t>của HT</a:t>
            </a:r>
            <a:r>
              <a:rPr sz="4400" spc="-10" dirty="0"/>
              <a:t> </a:t>
            </a:r>
            <a:r>
              <a:rPr sz="4400" dirty="0"/>
              <a:t>MRP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8207" y="1462150"/>
            <a:ext cx="4124960" cy="4749165"/>
            <a:chOff x="1148207" y="1462150"/>
            <a:chExt cx="4124960" cy="4749165"/>
          </a:xfrm>
        </p:grpSpPr>
        <p:sp>
          <p:nvSpPr>
            <p:cNvPr id="4" name="object 4"/>
            <p:cNvSpPr/>
            <p:nvPr/>
          </p:nvSpPr>
          <p:spPr>
            <a:xfrm>
              <a:off x="1153287" y="1467230"/>
              <a:ext cx="2361565" cy="4739005"/>
            </a:xfrm>
            <a:custGeom>
              <a:avLst/>
              <a:gdLst/>
              <a:ahLst/>
              <a:cxnLst/>
              <a:rect l="l" t="t" r="r" b="b"/>
              <a:pathLst>
                <a:path w="2361565" h="4739005">
                  <a:moveTo>
                    <a:pt x="2361438" y="0"/>
                  </a:moveTo>
                  <a:lnTo>
                    <a:pt x="0" y="0"/>
                  </a:lnTo>
                  <a:lnTo>
                    <a:pt x="0" y="4738878"/>
                  </a:lnTo>
                  <a:lnTo>
                    <a:pt x="2361438" y="4738878"/>
                  </a:lnTo>
                  <a:lnTo>
                    <a:pt x="2361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3287" y="1467230"/>
              <a:ext cx="2361565" cy="4739005"/>
            </a:xfrm>
            <a:custGeom>
              <a:avLst/>
              <a:gdLst/>
              <a:ahLst/>
              <a:cxnLst/>
              <a:rect l="l" t="t" r="r" b="b"/>
              <a:pathLst>
                <a:path w="2361565" h="4739005">
                  <a:moveTo>
                    <a:pt x="0" y="4738878"/>
                  </a:moveTo>
                  <a:lnTo>
                    <a:pt x="2361438" y="4738878"/>
                  </a:lnTo>
                  <a:lnTo>
                    <a:pt x="2361438" y="0"/>
                  </a:lnTo>
                  <a:lnTo>
                    <a:pt x="0" y="0"/>
                  </a:lnTo>
                  <a:lnTo>
                    <a:pt x="0" y="473887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2133" y="3136772"/>
              <a:ext cx="1156335" cy="1040130"/>
            </a:xfrm>
            <a:custGeom>
              <a:avLst/>
              <a:gdLst/>
              <a:ahLst/>
              <a:cxnLst/>
              <a:rect l="l" t="t" r="r" b="b"/>
              <a:pathLst>
                <a:path w="1156335" h="1040129">
                  <a:moveTo>
                    <a:pt x="1155953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155953" y="1040129"/>
                  </a:lnTo>
                  <a:lnTo>
                    <a:pt x="1155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2133" y="3136772"/>
              <a:ext cx="1156335" cy="1040130"/>
            </a:xfrm>
            <a:custGeom>
              <a:avLst/>
              <a:gdLst/>
              <a:ahLst/>
              <a:cxnLst/>
              <a:rect l="l" t="t" r="r" b="b"/>
              <a:pathLst>
                <a:path w="1156335" h="1040129">
                  <a:moveTo>
                    <a:pt x="0" y="1040129"/>
                  </a:moveTo>
                  <a:lnTo>
                    <a:pt x="1155953" y="1040129"/>
                  </a:lnTo>
                  <a:lnTo>
                    <a:pt x="1155953" y="0"/>
                  </a:lnTo>
                  <a:lnTo>
                    <a:pt x="0" y="0"/>
                  </a:lnTo>
                  <a:lnTo>
                    <a:pt x="0" y="1040129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12133" y="3136773"/>
            <a:ext cx="1156335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432434" marR="98425" indent="-327660">
              <a:lnSpc>
                <a:spcPct val="114999"/>
              </a:lnSpc>
            </a:pPr>
            <a:r>
              <a:rPr sz="1000" b="1" dirty="0">
                <a:latin typeface="Times New Roman"/>
                <a:cs typeface="Times New Roman"/>
              </a:rPr>
              <a:t>PHƯƠNG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PHÁP  MRP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4802" y="1597786"/>
            <a:ext cx="4512310" cy="2052320"/>
            <a:chOff x="1344802" y="1597786"/>
            <a:chExt cx="4512310" cy="2052320"/>
          </a:xfrm>
        </p:grpSpPr>
        <p:sp>
          <p:nvSpPr>
            <p:cNvPr id="10" name="object 10"/>
            <p:cNvSpPr/>
            <p:nvPr/>
          </p:nvSpPr>
          <p:spPr>
            <a:xfrm>
              <a:off x="3536823" y="3545077"/>
              <a:ext cx="2320290" cy="105410"/>
            </a:xfrm>
            <a:custGeom>
              <a:avLst/>
              <a:gdLst/>
              <a:ahLst/>
              <a:cxnLst/>
              <a:rect l="l" t="t" r="r" b="b"/>
              <a:pathLst>
                <a:path w="2320290" h="105410">
                  <a:moveTo>
                    <a:pt x="563753" y="66929"/>
                  </a:moveTo>
                  <a:lnTo>
                    <a:pt x="487680" y="28702"/>
                  </a:lnTo>
                  <a:lnTo>
                    <a:pt x="487616" y="60426"/>
                  </a:lnTo>
                  <a:lnTo>
                    <a:pt x="0" y="59309"/>
                  </a:lnTo>
                  <a:lnTo>
                    <a:pt x="0" y="72009"/>
                  </a:lnTo>
                  <a:lnTo>
                    <a:pt x="487603" y="73126"/>
                  </a:lnTo>
                  <a:lnTo>
                    <a:pt x="487553" y="104902"/>
                  </a:lnTo>
                  <a:lnTo>
                    <a:pt x="551256" y="73152"/>
                  </a:lnTo>
                  <a:lnTo>
                    <a:pt x="563753" y="66929"/>
                  </a:lnTo>
                  <a:close/>
                </a:path>
                <a:path w="2320290" h="105410">
                  <a:moveTo>
                    <a:pt x="2319909" y="37465"/>
                  </a:moveTo>
                  <a:lnTo>
                    <a:pt x="2307958" y="31623"/>
                  </a:lnTo>
                  <a:lnTo>
                    <a:pt x="2243328" y="0"/>
                  </a:lnTo>
                  <a:lnTo>
                    <a:pt x="2243632" y="31737"/>
                  </a:lnTo>
                  <a:lnTo>
                    <a:pt x="1731264" y="36322"/>
                  </a:lnTo>
                  <a:lnTo>
                    <a:pt x="1731264" y="49022"/>
                  </a:lnTo>
                  <a:lnTo>
                    <a:pt x="2243759" y="44437"/>
                  </a:lnTo>
                  <a:lnTo>
                    <a:pt x="2244090" y="76200"/>
                  </a:lnTo>
                  <a:lnTo>
                    <a:pt x="2319909" y="37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9882" y="1602866"/>
              <a:ext cx="763270" cy="643255"/>
            </a:xfrm>
            <a:custGeom>
              <a:avLst/>
              <a:gdLst/>
              <a:ahLst/>
              <a:cxnLst/>
              <a:rect l="l" t="t" r="r" b="b"/>
              <a:pathLst>
                <a:path w="763269" h="643255">
                  <a:moveTo>
                    <a:pt x="0" y="643127"/>
                  </a:moveTo>
                  <a:lnTo>
                    <a:pt x="762762" y="643127"/>
                  </a:lnTo>
                  <a:lnTo>
                    <a:pt x="762762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1205" y="1618031"/>
            <a:ext cx="431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indent="-81915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latin typeface="Times New Roman"/>
                <a:cs typeface="Times New Roman"/>
              </a:rPr>
              <a:t>Đơ</a:t>
            </a:r>
            <a:r>
              <a:rPr sz="1000" i="1" dirty="0">
                <a:latin typeface="Times New Roman"/>
                <a:cs typeface="Times New Roman"/>
              </a:rPr>
              <a:t>n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đ</a:t>
            </a:r>
            <a:r>
              <a:rPr sz="1000" i="1" spc="5" dirty="0">
                <a:latin typeface="Times New Roman"/>
                <a:cs typeface="Times New Roman"/>
              </a:rPr>
              <a:t>ặ</a:t>
            </a:r>
            <a:r>
              <a:rPr sz="1000" i="1" dirty="0">
                <a:latin typeface="Times New Roman"/>
                <a:cs typeface="Times New Roman"/>
              </a:rPr>
              <a:t>t  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9883" y="2412110"/>
            <a:ext cx="763270" cy="693420"/>
          </a:xfrm>
          <a:custGeom>
            <a:avLst/>
            <a:gdLst/>
            <a:ahLst/>
            <a:cxnLst/>
            <a:rect l="l" t="t" r="r" b="b"/>
            <a:pathLst>
              <a:path w="763269" h="693419">
                <a:moveTo>
                  <a:pt x="0" y="693420"/>
                </a:moveTo>
                <a:lnTo>
                  <a:pt x="762762" y="693420"/>
                </a:lnTo>
                <a:lnTo>
                  <a:pt x="762762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87677" y="2426517"/>
            <a:ext cx="497840" cy="3771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80"/>
              </a:spcBef>
            </a:pPr>
            <a:r>
              <a:rPr sz="1000" i="1" spc="-5" dirty="0">
                <a:latin typeface="Times New Roman"/>
                <a:cs typeface="Times New Roman"/>
              </a:rPr>
              <a:t>K</a:t>
            </a:r>
            <a:r>
              <a:rPr sz="1000" i="1" dirty="0">
                <a:latin typeface="Times New Roman"/>
                <a:cs typeface="Times New Roman"/>
              </a:rPr>
              <a:t>ế hoạch</a:t>
            </a:r>
            <a:endParaRPr sz="100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  <a:spcBef>
                <a:spcPts val="185"/>
              </a:spcBef>
            </a:pPr>
            <a:r>
              <a:rPr sz="1000" i="1" dirty="0">
                <a:latin typeface="Times New Roman"/>
                <a:cs typeface="Times New Roman"/>
              </a:rPr>
              <a:t>SX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49883" y="3337178"/>
            <a:ext cx="763270" cy="711200"/>
          </a:xfrm>
          <a:custGeom>
            <a:avLst/>
            <a:gdLst/>
            <a:ahLst/>
            <a:cxnLst/>
            <a:rect l="l" t="t" r="r" b="b"/>
            <a:pathLst>
              <a:path w="763269" h="711200">
                <a:moveTo>
                  <a:pt x="0" y="710946"/>
                </a:moveTo>
                <a:lnTo>
                  <a:pt x="762762" y="710946"/>
                </a:lnTo>
                <a:lnTo>
                  <a:pt x="762762" y="0"/>
                </a:lnTo>
                <a:lnTo>
                  <a:pt x="0" y="0"/>
                </a:lnTo>
                <a:lnTo>
                  <a:pt x="0" y="71094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1488" y="3351834"/>
            <a:ext cx="4908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6355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latin typeface="Times New Roman"/>
                <a:cs typeface="Times New Roman"/>
              </a:rPr>
              <a:t>Dự </a:t>
            </a:r>
            <a:r>
              <a:rPr sz="1000" i="1" dirty="0">
                <a:latin typeface="Times New Roman"/>
                <a:cs typeface="Times New Roman"/>
              </a:rPr>
              <a:t>báo 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</a:t>
            </a:r>
            <a:r>
              <a:rPr sz="1000" i="1" spc="5" dirty="0">
                <a:latin typeface="Times New Roman"/>
                <a:cs typeface="Times New Roman"/>
              </a:rPr>
              <a:t>á</a:t>
            </a:r>
            <a:r>
              <a:rPr sz="1000" i="1" dirty="0">
                <a:latin typeface="Times New Roman"/>
                <a:cs typeface="Times New Roman"/>
              </a:rPr>
              <a:t>n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</a:t>
            </a:r>
            <a:r>
              <a:rPr sz="1000" i="1" spc="5" dirty="0">
                <a:latin typeface="Times New Roman"/>
                <a:cs typeface="Times New Roman"/>
              </a:rPr>
              <a:t>à</a:t>
            </a:r>
            <a:r>
              <a:rPr sz="1000" i="1" dirty="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9883" y="4260722"/>
            <a:ext cx="763270" cy="711835"/>
          </a:xfrm>
          <a:custGeom>
            <a:avLst/>
            <a:gdLst/>
            <a:ahLst/>
            <a:cxnLst/>
            <a:rect l="l" t="t" r="r" b="b"/>
            <a:pathLst>
              <a:path w="763269" h="711835">
                <a:moveTo>
                  <a:pt x="0" y="711707"/>
                </a:moveTo>
                <a:lnTo>
                  <a:pt x="762762" y="711707"/>
                </a:lnTo>
                <a:lnTo>
                  <a:pt x="762762" y="0"/>
                </a:lnTo>
                <a:lnTo>
                  <a:pt x="0" y="0"/>
                </a:lnTo>
                <a:lnTo>
                  <a:pt x="0" y="711707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00632" y="4275383"/>
            <a:ext cx="473075" cy="3771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80"/>
              </a:spcBef>
            </a:pPr>
            <a:r>
              <a:rPr sz="1000" i="1" spc="-5" dirty="0">
                <a:latin typeface="Times New Roman"/>
                <a:cs typeface="Times New Roman"/>
              </a:rPr>
              <a:t>Tệp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hoá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1000" i="1" dirty="0">
                <a:latin typeface="Times New Roman"/>
                <a:cs typeface="Times New Roman"/>
              </a:rPr>
              <a:t>đơn NVL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9883" y="5186553"/>
            <a:ext cx="763270" cy="709930"/>
          </a:xfrm>
          <a:custGeom>
            <a:avLst/>
            <a:gdLst/>
            <a:ahLst/>
            <a:cxnLst/>
            <a:rect l="l" t="t" r="r" b="b"/>
            <a:pathLst>
              <a:path w="763269" h="709929">
                <a:moveTo>
                  <a:pt x="0" y="709422"/>
                </a:moveTo>
                <a:lnTo>
                  <a:pt x="762762" y="709422"/>
                </a:lnTo>
                <a:lnTo>
                  <a:pt x="762762" y="0"/>
                </a:lnTo>
                <a:lnTo>
                  <a:pt x="0" y="0"/>
                </a:lnTo>
                <a:lnTo>
                  <a:pt x="0" y="70942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91488" y="5201462"/>
            <a:ext cx="4902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79375">
              <a:lnSpc>
                <a:spcPct val="114999"/>
              </a:lnSpc>
              <a:spcBef>
                <a:spcPts val="100"/>
              </a:spcBef>
            </a:pPr>
            <a:r>
              <a:rPr sz="1000" i="1" spc="-5" dirty="0">
                <a:latin typeface="Times New Roman"/>
                <a:cs typeface="Times New Roman"/>
              </a:rPr>
              <a:t>Tệ</a:t>
            </a:r>
            <a:r>
              <a:rPr sz="1000" i="1" dirty="0">
                <a:latin typeface="Times New Roman"/>
                <a:cs typeface="Times New Roman"/>
              </a:rPr>
              <a:t>p hàng  dữ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trữ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07564" y="1822576"/>
            <a:ext cx="1273175" cy="3697604"/>
            <a:chOff x="2107564" y="1822576"/>
            <a:chExt cx="1273175" cy="3697604"/>
          </a:xfrm>
        </p:grpSpPr>
        <p:sp>
          <p:nvSpPr>
            <p:cNvPr id="22" name="object 22"/>
            <p:cNvSpPr/>
            <p:nvPr/>
          </p:nvSpPr>
          <p:spPr>
            <a:xfrm>
              <a:off x="3070478" y="1827656"/>
              <a:ext cx="76200" cy="1038860"/>
            </a:xfrm>
            <a:custGeom>
              <a:avLst/>
              <a:gdLst/>
              <a:ahLst/>
              <a:cxnLst/>
              <a:rect l="l" t="t" r="r" b="b"/>
              <a:pathLst>
                <a:path w="76200" h="1038860">
                  <a:moveTo>
                    <a:pt x="31865" y="962098"/>
                  </a:moveTo>
                  <a:lnTo>
                    <a:pt x="0" y="962151"/>
                  </a:lnTo>
                  <a:lnTo>
                    <a:pt x="38226" y="1038351"/>
                  </a:lnTo>
                  <a:lnTo>
                    <a:pt x="69818" y="974851"/>
                  </a:lnTo>
                  <a:lnTo>
                    <a:pt x="31876" y="974851"/>
                  </a:lnTo>
                  <a:lnTo>
                    <a:pt x="31865" y="962098"/>
                  </a:lnTo>
                  <a:close/>
                </a:path>
                <a:path w="76200" h="1038860">
                  <a:moveTo>
                    <a:pt x="44565" y="962077"/>
                  </a:moveTo>
                  <a:lnTo>
                    <a:pt x="31865" y="962098"/>
                  </a:lnTo>
                  <a:lnTo>
                    <a:pt x="31876" y="974851"/>
                  </a:lnTo>
                  <a:lnTo>
                    <a:pt x="44576" y="974851"/>
                  </a:lnTo>
                  <a:lnTo>
                    <a:pt x="44565" y="962077"/>
                  </a:lnTo>
                  <a:close/>
                </a:path>
                <a:path w="76200" h="1038860">
                  <a:moveTo>
                    <a:pt x="76200" y="962025"/>
                  </a:moveTo>
                  <a:lnTo>
                    <a:pt x="44565" y="962077"/>
                  </a:lnTo>
                  <a:lnTo>
                    <a:pt x="44576" y="974851"/>
                  </a:lnTo>
                  <a:lnTo>
                    <a:pt x="69818" y="974851"/>
                  </a:lnTo>
                  <a:lnTo>
                    <a:pt x="76200" y="962025"/>
                  </a:lnTo>
                  <a:close/>
                </a:path>
                <a:path w="76200" h="1038860">
                  <a:moveTo>
                    <a:pt x="43687" y="0"/>
                  </a:moveTo>
                  <a:lnTo>
                    <a:pt x="30987" y="0"/>
                  </a:lnTo>
                  <a:lnTo>
                    <a:pt x="31865" y="962098"/>
                  </a:lnTo>
                  <a:lnTo>
                    <a:pt x="44565" y="962077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12644" y="1827656"/>
              <a:ext cx="995680" cy="806450"/>
            </a:xfrm>
            <a:custGeom>
              <a:avLst/>
              <a:gdLst/>
              <a:ahLst/>
              <a:cxnLst/>
              <a:rect l="l" t="t" r="r" b="b"/>
              <a:pathLst>
                <a:path w="995680" h="806450">
                  <a:moveTo>
                    <a:pt x="995299" y="0"/>
                  </a:moveTo>
                  <a:lnTo>
                    <a:pt x="0" y="634"/>
                  </a:lnTo>
                </a:path>
                <a:path w="995680" h="806450">
                  <a:moveTo>
                    <a:pt x="0" y="805433"/>
                  </a:moveTo>
                  <a:lnTo>
                    <a:pt x="622427" y="806068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733" y="2633090"/>
              <a:ext cx="76200" cy="2311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12644" y="3573652"/>
              <a:ext cx="373380" cy="76200"/>
            </a:xfrm>
            <a:custGeom>
              <a:avLst/>
              <a:gdLst/>
              <a:ahLst/>
              <a:cxnLst/>
              <a:rect l="l" t="t" r="r" b="b"/>
              <a:pathLst>
                <a:path w="373380" h="76200">
                  <a:moveTo>
                    <a:pt x="296650" y="44529"/>
                  </a:moveTo>
                  <a:lnTo>
                    <a:pt x="296544" y="76200"/>
                  </a:lnTo>
                  <a:lnTo>
                    <a:pt x="360321" y="44577"/>
                  </a:lnTo>
                  <a:lnTo>
                    <a:pt x="309372" y="44577"/>
                  </a:lnTo>
                  <a:lnTo>
                    <a:pt x="296650" y="44529"/>
                  </a:lnTo>
                  <a:close/>
                </a:path>
                <a:path w="373380" h="76200">
                  <a:moveTo>
                    <a:pt x="296692" y="31830"/>
                  </a:moveTo>
                  <a:lnTo>
                    <a:pt x="296650" y="44529"/>
                  </a:lnTo>
                  <a:lnTo>
                    <a:pt x="309372" y="44577"/>
                  </a:lnTo>
                  <a:lnTo>
                    <a:pt x="309372" y="31876"/>
                  </a:lnTo>
                  <a:lnTo>
                    <a:pt x="296692" y="31830"/>
                  </a:lnTo>
                  <a:close/>
                </a:path>
                <a:path w="373380" h="76200">
                  <a:moveTo>
                    <a:pt x="296799" y="0"/>
                  </a:moveTo>
                  <a:lnTo>
                    <a:pt x="296692" y="31830"/>
                  </a:lnTo>
                  <a:lnTo>
                    <a:pt x="309372" y="31876"/>
                  </a:lnTo>
                  <a:lnTo>
                    <a:pt x="309372" y="44577"/>
                  </a:lnTo>
                  <a:lnTo>
                    <a:pt x="360321" y="44577"/>
                  </a:lnTo>
                  <a:lnTo>
                    <a:pt x="372872" y="38354"/>
                  </a:lnTo>
                  <a:lnTo>
                    <a:pt x="296799" y="0"/>
                  </a:lnTo>
                  <a:close/>
                </a:path>
                <a:path w="373380" h="76200">
                  <a:moveTo>
                    <a:pt x="0" y="30734"/>
                  </a:moveTo>
                  <a:lnTo>
                    <a:pt x="0" y="43434"/>
                  </a:lnTo>
                  <a:lnTo>
                    <a:pt x="296650" y="44529"/>
                  </a:lnTo>
                  <a:lnTo>
                    <a:pt x="296692" y="31830"/>
                  </a:lnTo>
                  <a:lnTo>
                    <a:pt x="0" y="30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2644" y="4605908"/>
              <a:ext cx="808990" cy="1270"/>
            </a:xfrm>
            <a:custGeom>
              <a:avLst/>
              <a:gdLst/>
              <a:ahLst/>
              <a:cxnLst/>
              <a:rect l="l" t="t" r="r" b="b"/>
              <a:pathLst>
                <a:path w="808989" h="1270">
                  <a:moveTo>
                    <a:pt x="0" y="0"/>
                  </a:moveTo>
                  <a:lnTo>
                    <a:pt x="808863" y="1270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8233" y="4374260"/>
              <a:ext cx="76200" cy="2311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112644" y="5514212"/>
              <a:ext cx="1118870" cy="635"/>
            </a:xfrm>
            <a:custGeom>
              <a:avLst/>
              <a:gdLst/>
              <a:ahLst/>
              <a:cxnLst/>
              <a:rect l="l" t="t" r="r" b="b"/>
              <a:pathLst>
                <a:path w="1118870" h="635">
                  <a:moveTo>
                    <a:pt x="0" y="0"/>
                  </a:moveTo>
                  <a:lnTo>
                    <a:pt x="1118743" y="634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4811" y="4357497"/>
              <a:ext cx="76200" cy="1146810"/>
            </a:xfrm>
            <a:custGeom>
              <a:avLst/>
              <a:gdLst/>
              <a:ahLst/>
              <a:cxnLst/>
              <a:rect l="l" t="t" r="r" b="b"/>
              <a:pathLst>
                <a:path w="76200" h="1146810">
                  <a:moveTo>
                    <a:pt x="44450" y="63500"/>
                  </a:moveTo>
                  <a:lnTo>
                    <a:pt x="31750" y="63500"/>
                  </a:lnTo>
                  <a:lnTo>
                    <a:pt x="30099" y="1146683"/>
                  </a:lnTo>
                  <a:lnTo>
                    <a:pt x="42799" y="1146683"/>
                  </a:lnTo>
                  <a:lnTo>
                    <a:pt x="44450" y="63500"/>
                  </a:lnTo>
                  <a:close/>
                </a:path>
                <a:path w="76200" h="1146810">
                  <a:moveTo>
                    <a:pt x="38226" y="0"/>
                  </a:moveTo>
                  <a:lnTo>
                    <a:pt x="0" y="76200"/>
                  </a:lnTo>
                  <a:lnTo>
                    <a:pt x="31730" y="76200"/>
                  </a:lnTo>
                  <a:lnTo>
                    <a:pt x="31750" y="63500"/>
                  </a:lnTo>
                  <a:lnTo>
                    <a:pt x="69871" y="63500"/>
                  </a:lnTo>
                  <a:lnTo>
                    <a:pt x="38226" y="0"/>
                  </a:lnTo>
                  <a:close/>
                </a:path>
                <a:path w="76200" h="1146810">
                  <a:moveTo>
                    <a:pt x="69871" y="63500"/>
                  </a:moveTo>
                  <a:lnTo>
                    <a:pt x="44450" y="63500"/>
                  </a:lnTo>
                  <a:lnTo>
                    <a:pt x="44430" y="76200"/>
                  </a:lnTo>
                  <a:lnTo>
                    <a:pt x="76200" y="76200"/>
                  </a:lnTo>
                  <a:lnTo>
                    <a:pt x="6987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9166" y="2864738"/>
              <a:ext cx="896619" cy="1503045"/>
            </a:xfrm>
            <a:custGeom>
              <a:avLst/>
              <a:gdLst/>
              <a:ahLst/>
              <a:cxnLst/>
              <a:rect l="l" t="t" r="r" b="b"/>
              <a:pathLst>
                <a:path w="896620" h="1503045">
                  <a:moveTo>
                    <a:pt x="0" y="1502664"/>
                  </a:moveTo>
                  <a:lnTo>
                    <a:pt x="896111" y="1502664"/>
                  </a:lnTo>
                  <a:lnTo>
                    <a:pt x="896111" y="0"/>
                  </a:lnTo>
                  <a:lnTo>
                    <a:pt x="0" y="0"/>
                  </a:lnTo>
                  <a:lnTo>
                    <a:pt x="0" y="1502664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75051" y="3181698"/>
            <a:ext cx="7156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151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LỊCH 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TRÌN</a:t>
            </a:r>
            <a:r>
              <a:rPr sz="1000" b="1" dirty="0">
                <a:latin typeface="Times New Roman"/>
                <a:cs typeface="Times New Roman"/>
              </a:rPr>
              <a:t>H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SẢN  </a:t>
            </a:r>
            <a:r>
              <a:rPr sz="1000" b="1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180"/>
              </a:spcBef>
            </a:pPr>
            <a:r>
              <a:rPr sz="1000" b="1" dirty="0">
                <a:latin typeface="Times New Roman"/>
                <a:cs typeface="Times New Roman"/>
              </a:rPr>
              <a:t>TỔNG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HỢP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51397" y="2407157"/>
            <a:ext cx="1637030" cy="3313429"/>
            <a:chOff x="5851397" y="2407157"/>
            <a:chExt cx="1637030" cy="3313429"/>
          </a:xfrm>
        </p:grpSpPr>
        <p:sp>
          <p:nvSpPr>
            <p:cNvPr id="33" name="object 33"/>
            <p:cNvSpPr/>
            <p:nvPr/>
          </p:nvSpPr>
          <p:spPr>
            <a:xfrm>
              <a:off x="5856350" y="2412110"/>
              <a:ext cx="1626870" cy="3303270"/>
            </a:xfrm>
            <a:custGeom>
              <a:avLst/>
              <a:gdLst/>
              <a:ahLst/>
              <a:cxnLst/>
              <a:rect l="l" t="t" r="r" b="b"/>
              <a:pathLst>
                <a:path w="1626870" h="3303270">
                  <a:moveTo>
                    <a:pt x="1626870" y="0"/>
                  </a:moveTo>
                  <a:lnTo>
                    <a:pt x="0" y="0"/>
                  </a:lnTo>
                  <a:lnTo>
                    <a:pt x="0" y="3303270"/>
                  </a:lnTo>
                  <a:lnTo>
                    <a:pt x="1626870" y="3303270"/>
                  </a:lnTo>
                  <a:lnTo>
                    <a:pt x="1626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56350" y="2412110"/>
              <a:ext cx="1626870" cy="3303270"/>
            </a:xfrm>
            <a:custGeom>
              <a:avLst/>
              <a:gdLst/>
              <a:ahLst/>
              <a:cxnLst/>
              <a:rect l="l" t="t" r="r" b="b"/>
              <a:pathLst>
                <a:path w="1626870" h="3303270">
                  <a:moveTo>
                    <a:pt x="0" y="3303270"/>
                  </a:moveTo>
                  <a:lnTo>
                    <a:pt x="1626870" y="3303270"/>
                  </a:lnTo>
                  <a:lnTo>
                    <a:pt x="1626870" y="0"/>
                  </a:lnTo>
                  <a:lnTo>
                    <a:pt x="0" y="0"/>
                  </a:lnTo>
                  <a:lnTo>
                    <a:pt x="0" y="330327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56351" y="2412110"/>
            <a:ext cx="1626870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 marR="285115" algn="just">
              <a:lnSpc>
                <a:spcPct val="114999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Liệt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kê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nhu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cầu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và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thời </a:t>
            </a:r>
            <a:r>
              <a:rPr sz="1000" i="1" spc="-2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gian cụ thể cho mỗi loại </a:t>
            </a:r>
            <a:r>
              <a:rPr sz="1000" i="1" spc="-2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NVL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1440" marR="270510">
              <a:lnSpc>
                <a:spcPct val="114999"/>
              </a:lnSpc>
              <a:spcBef>
                <a:spcPts val="855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Lệnh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phát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đơn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hàng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bổ </a:t>
            </a:r>
            <a:r>
              <a:rPr sz="1000" i="1" spc="-2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sung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Lệnh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sản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xuất,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gia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công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Báo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cáo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bất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thường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412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Phần</a:t>
            </a:r>
            <a:r>
              <a:rPr sz="4400" spc="-20" dirty="0"/>
              <a:t> </a:t>
            </a:r>
            <a:r>
              <a:rPr sz="4400" spc="-5" dirty="0"/>
              <a:t>mềm</a:t>
            </a:r>
            <a:r>
              <a:rPr sz="4400" spc="-15" dirty="0"/>
              <a:t> </a:t>
            </a:r>
            <a:r>
              <a:rPr sz="4400" spc="-5" dirty="0"/>
              <a:t>quản</a:t>
            </a:r>
            <a:r>
              <a:rPr sz="4400" spc="10" dirty="0"/>
              <a:t> </a:t>
            </a:r>
            <a:r>
              <a:rPr sz="4400" spc="-5" dirty="0"/>
              <a:t>lý</a:t>
            </a:r>
            <a:r>
              <a:rPr sz="4400" spc="-10" dirty="0"/>
              <a:t> </a:t>
            </a:r>
            <a:r>
              <a:rPr sz="4400" spc="-5" dirty="0"/>
              <a:t>sản</a:t>
            </a:r>
            <a:r>
              <a:rPr sz="4400" spc="-15" dirty="0"/>
              <a:t> </a:t>
            </a:r>
            <a:r>
              <a:rPr sz="4400" spc="-25" dirty="0"/>
              <a:t>xuất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571623" y="3578225"/>
            <a:ext cx="1148080" cy="499745"/>
            <a:chOff x="2571623" y="3578225"/>
            <a:chExt cx="1148080" cy="499745"/>
          </a:xfrm>
        </p:grpSpPr>
        <p:sp>
          <p:nvSpPr>
            <p:cNvPr id="4" name="object 4"/>
            <p:cNvSpPr/>
            <p:nvPr/>
          </p:nvSpPr>
          <p:spPr>
            <a:xfrm>
              <a:off x="2584323" y="3590925"/>
              <a:ext cx="1122680" cy="474345"/>
            </a:xfrm>
            <a:custGeom>
              <a:avLst/>
              <a:gdLst/>
              <a:ahLst/>
              <a:cxnLst/>
              <a:rect l="l" t="t" r="r" b="b"/>
              <a:pathLst>
                <a:path w="1122679" h="474345">
                  <a:moveTo>
                    <a:pt x="1075054" y="0"/>
                  </a:moveTo>
                  <a:lnTo>
                    <a:pt x="47370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0" y="473963"/>
                  </a:lnTo>
                  <a:lnTo>
                    <a:pt x="1075054" y="473963"/>
                  </a:lnTo>
                  <a:lnTo>
                    <a:pt x="1093493" y="470241"/>
                  </a:lnTo>
                  <a:lnTo>
                    <a:pt x="1108551" y="460089"/>
                  </a:lnTo>
                  <a:lnTo>
                    <a:pt x="1118703" y="445031"/>
                  </a:lnTo>
                  <a:lnTo>
                    <a:pt x="1122426" y="426593"/>
                  </a:lnTo>
                  <a:lnTo>
                    <a:pt x="1122426" y="47370"/>
                  </a:lnTo>
                  <a:lnTo>
                    <a:pt x="1118703" y="28932"/>
                  </a:lnTo>
                  <a:lnTo>
                    <a:pt x="1108551" y="13874"/>
                  </a:lnTo>
                  <a:lnTo>
                    <a:pt x="1093493" y="3722"/>
                  </a:lnTo>
                  <a:lnTo>
                    <a:pt x="10750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4323" y="3590925"/>
              <a:ext cx="1122680" cy="474345"/>
            </a:xfrm>
            <a:custGeom>
              <a:avLst/>
              <a:gdLst/>
              <a:ahLst/>
              <a:cxnLst/>
              <a:rect l="l" t="t" r="r" b="b"/>
              <a:pathLst>
                <a:path w="1122679" h="474345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0" y="0"/>
                  </a:lnTo>
                  <a:lnTo>
                    <a:pt x="1075054" y="0"/>
                  </a:lnTo>
                  <a:lnTo>
                    <a:pt x="1093493" y="3722"/>
                  </a:lnTo>
                  <a:lnTo>
                    <a:pt x="1108551" y="13874"/>
                  </a:lnTo>
                  <a:lnTo>
                    <a:pt x="1118703" y="28932"/>
                  </a:lnTo>
                  <a:lnTo>
                    <a:pt x="1122426" y="47370"/>
                  </a:lnTo>
                  <a:lnTo>
                    <a:pt x="1122426" y="426593"/>
                  </a:lnTo>
                  <a:lnTo>
                    <a:pt x="1118703" y="445031"/>
                  </a:lnTo>
                  <a:lnTo>
                    <a:pt x="1108551" y="460089"/>
                  </a:lnTo>
                  <a:lnTo>
                    <a:pt x="1093493" y="470241"/>
                  </a:lnTo>
                  <a:lnTo>
                    <a:pt x="1075054" y="473963"/>
                  </a:lnTo>
                  <a:lnTo>
                    <a:pt x="47370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66238" y="3462528"/>
            <a:ext cx="958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4742" y="3672840"/>
            <a:ext cx="1020444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7500" marR="5080" indent="-305435">
              <a:lnSpc>
                <a:spcPts val="1660"/>
              </a:lnSpc>
              <a:spcBef>
                <a:spcPts val="37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sản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xuất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3667" y="2405507"/>
            <a:ext cx="1354455" cy="1435100"/>
            <a:chOff x="3693667" y="2405507"/>
            <a:chExt cx="1354455" cy="1435100"/>
          </a:xfrm>
        </p:grpSpPr>
        <p:sp>
          <p:nvSpPr>
            <p:cNvPr id="9" name="object 9"/>
            <p:cNvSpPr/>
            <p:nvPr/>
          </p:nvSpPr>
          <p:spPr>
            <a:xfrm>
              <a:off x="3706367" y="2654808"/>
              <a:ext cx="379730" cy="1172845"/>
            </a:xfrm>
            <a:custGeom>
              <a:avLst/>
              <a:gdLst/>
              <a:ahLst/>
              <a:cxnLst/>
              <a:rect l="l" t="t" r="r" b="b"/>
              <a:pathLst>
                <a:path w="379729" h="1172845">
                  <a:moveTo>
                    <a:pt x="0" y="1172844"/>
                  </a:moveTo>
                  <a:lnTo>
                    <a:pt x="379476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6224" y="2418207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901319" y="473963"/>
                  </a:lnTo>
                  <a:lnTo>
                    <a:pt x="919757" y="470241"/>
                  </a:lnTo>
                  <a:lnTo>
                    <a:pt x="934815" y="460089"/>
                  </a:lnTo>
                  <a:lnTo>
                    <a:pt x="944967" y="445031"/>
                  </a:lnTo>
                  <a:lnTo>
                    <a:pt x="948689" y="426592"/>
                  </a:lnTo>
                  <a:lnTo>
                    <a:pt x="948689" y="47370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6224" y="2418207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89" y="47370"/>
                  </a:lnTo>
                  <a:lnTo>
                    <a:pt x="948689" y="426592"/>
                  </a:lnTo>
                  <a:lnTo>
                    <a:pt x="944967" y="445031"/>
                  </a:lnTo>
                  <a:lnTo>
                    <a:pt x="934815" y="460089"/>
                  </a:lnTo>
                  <a:lnTo>
                    <a:pt x="919757" y="470241"/>
                  </a:lnTo>
                  <a:lnTo>
                    <a:pt x="901319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0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9438" y="2184399"/>
            <a:ext cx="842010" cy="901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indent="635" algn="ctr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chung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1707" y="1587119"/>
            <a:ext cx="1354455" cy="1080770"/>
            <a:chOff x="5021707" y="1587119"/>
            <a:chExt cx="1354455" cy="1080770"/>
          </a:xfrm>
        </p:grpSpPr>
        <p:sp>
          <p:nvSpPr>
            <p:cNvPr id="14" name="object 14"/>
            <p:cNvSpPr/>
            <p:nvPr/>
          </p:nvSpPr>
          <p:spPr>
            <a:xfrm>
              <a:off x="5034407" y="1836674"/>
              <a:ext cx="379730" cy="818515"/>
            </a:xfrm>
            <a:custGeom>
              <a:avLst/>
              <a:gdLst/>
              <a:ahLst/>
              <a:cxnLst/>
              <a:rect l="l" t="t" r="r" b="b"/>
              <a:pathLst>
                <a:path w="379729" h="818514">
                  <a:moveTo>
                    <a:pt x="0" y="818134"/>
                  </a:moveTo>
                  <a:lnTo>
                    <a:pt x="379348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4391" y="1599819"/>
              <a:ext cx="948690" cy="474980"/>
            </a:xfrm>
            <a:custGeom>
              <a:avLst/>
              <a:gdLst/>
              <a:ahLst/>
              <a:cxnLst/>
              <a:rect l="l" t="t" r="r" b="b"/>
              <a:pathLst>
                <a:path w="948689" h="474980">
                  <a:moveTo>
                    <a:pt x="901192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7"/>
                  </a:lnTo>
                  <a:lnTo>
                    <a:pt x="0" y="427227"/>
                  </a:lnTo>
                  <a:lnTo>
                    <a:pt x="3724" y="445740"/>
                  </a:lnTo>
                  <a:lnTo>
                    <a:pt x="13890" y="460835"/>
                  </a:lnTo>
                  <a:lnTo>
                    <a:pt x="28985" y="471001"/>
                  </a:lnTo>
                  <a:lnTo>
                    <a:pt x="47498" y="474725"/>
                  </a:lnTo>
                  <a:lnTo>
                    <a:pt x="901192" y="474725"/>
                  </a:lnTo>
                  <a:lnTo>
                    <a:pt x="919704" y="471001"/>
                  </a:lnTo>
                  <a:lnTo>
                    <a:pt x="934799" y="460835"/>
                  </a:lnTo>
                  <a:lnTo>
                    <a:pt x="944965" y="445740"/>
                  </a:lnTo>
                  <a:lnTo>
                    <a:pt x="948689" y="427227"/>
                  </a:lnTo>
                  <a:lnTo>
                    <a:pt x="948689" y="47497"/>
                  </a:lnTo>
                  <a:lnTo>
                    <a:pt x="944965" y="28985"/>
                  </a:lnTo>
                  <a:lnTo>
                    <a:pt x="934799" y="13890"/>
                  </a:lnTo>
                  <a:lnTo>
                    <a:pt x="919704" y="3724"/>
                  </a:lnTo>
                  <a:lnTo>
                    <a:pt x="901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4391" y="1599819"/>
              <a:ext cx="948690" cy="474980"/>
            </a:xfrm>
            <a:custGeom>
              <a:avLst/>
              <a:gdLst/>
              <a:ahLst/>
              <a:cxnLst/>
              <a:rect l="l" t="t" r="r" b="b"/>
              <a:pathLst>
                <a:path w="948689" h="474980">
                  <a:moveTo>
                    <a:pt x="0" y="47497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901192" y="0"/>
                  </a:lnTo>
                  <a:lnTo>
                    <a:pt x="919704" y="3724"/>
                  </a:lnTo>
                  <a:lnTo>
                    <a:pt x="934799" y="13890"/>
                  </a:lnTo>
                  <a:lnTo>
                    <a:pt x="944965" y="28985"/>
                  </a:lnTo>
                  <a:lnTo>
                    <a:pt x="948689" y="47497"/>
                  </a:lnTo>
                  <a:lnTo>
                    <a:pt x="948689" y="427227"/>
                  </a:lnTo>
                  <a:lnTo>
                    <a:pt x="944965" y="445740"/>
                  </a:lnTo>
                  <a:lnTo>
                    <a:pt x="934799" y="460835"/>
                  </a:lnTo>
                  <a:lnTo>
                    <a:pt x="919704" y="471001"/>
                  </a:lnTo>
                  <a:lnTo>
                    <a:pt x="901192" y="474725"/>
                  </a:lnTo>
                  <a:lnTo>
                    <a:pt x="47498" y="474725"/>
                  </a:lnTo>
                  <a:lnTo>
                    <a:pt x="28985" y="471001"/>
                  </a:lnTo>
                  <a:lnTo>
                    <a:pt x="13890" y="460835"/>
                  </a:lnTo>
                  <a:lnTo>
                    <a:pt x="3724" y="445740"/>
                  </a:lnTo>
                  <a:lnTo>
                    <a:pt x="0" y="427227"/>
                  </a:lnTo>
                  <a:lnTo>
                    <a:pt x="0" y="47497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49721" y="1471422"/>
            <a:ext cx="47815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495" marR="5080" indent="-1143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 mềm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0746" y="1892045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bảng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21707" y="2132710"/>
            <a:ext cx="1354455" cy="535305"/>
            <a:chOff x="5021707" y="2132710"/>
            <a:chExt cx="1354455" cy="535305"/>
          </a:xfrm>
        </p:grpSpPr>
        <p:sp>
          <p:nvSpPr>
            <p:cNvPr id="20" name="object 20"/>
            <p:cNvSpPr/>
            <p:nvPr/>
          </p:nvSpPr>
          <p:spPr>
            <a:xfrm>
              <a:off x="5034407" y="2382138"/>
              <a:ext cx="379730" cy="273050"/>
            </a:xfrm>
            <a:custGeom>
              <a:avLst/>
              <a:gdLst/>
              <a:ahLst/>
              <a:cxnLst/>
              <a:rect l="l" t="t" r="r" b="b"/>
              <a:pathLst>
                <a:path w="379729" h="273050">
                  <a:moveTo>
                    <a:pt x="0" y="272669"/>
                  </a:moveTo>
                  <a:lnTo>
                    <a:pt x="379348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4391" y="2145410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901319" y="473963"/>
                  </a:lnTo>
                  <a:lnTo>
                    <a:pt x="919757" y="470241"/>
                  </a:lnTo>
                  <a:lnTo>
                    <a:pt x="934815" y="460089"/>
                  </a:lnTo>
                  <a:lnTo>
                    <a:pt x="944967" y="445031"/>
                  </a:lnTo>
                  <a:lnTo>
                    <a:pt x="948689" y="426592"/>
                  </a:lnTo>
                  <a:lnTo>
                    <a:pt x="948689" y="47371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4391" y="2145410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89" y="47371"/>
                  </a:lnTo>
                  <a:lnTo>
                    <a:pt x="948689" y="426592"/>
                  </a:lnTo>
                  <a:lnTo>
                    <a:pt x="944967" y="445031"/>
                  </a:lnTo>
                  <a:lnTo>
                    <a:pt x="934815" y="460089"/>
                  </a:lnTo>
                  <a:lnTo>
                    <a:pt x="919757" y="470241"/>
                  </a:lnTo>
                  <a:lnTo>
                    <a:pt x="901319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49721" y="2016760"/>
            <a:ext cx="47815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495" marR="5080" indent="-1143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 mềm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4764" y="2437637"/>
            <a:ext cx="5683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21707" y="2642107"/>
            <a:ext cx="1354455" cy="1081405"/>
            <a:chOff x="5021707" y="2642107"/>
            <a:chExt cx="1354455" cy="1081405"/>
          </a:xfrm>
        </p:grpSpPr>
        <p:sp>
          <p:nvSpPr>
            <p:cNvPr id="26" name="object 26"/>
            <p:cNvSpPr/>
            <p:nvPr/>
          </p:nvSpPr>
          <p:spPr>
            <a:xfrm>
              <a:off x="5034407" y="2654807"/>
              <a:ext cx="379730" cy="273050"/>
            </a:xfrm>
            <a:custGeom>
              <a:avLst/>
              <a:gdLst/>
              <a:ahLst/>
              <a:cxnLst/>
              <a:rect l="l" t="t" r="r" b="b"/>
              <a:pathLst>
                <a:path w="379729" h="273050">
                  <a:moveTo>
                    <a:pt x="0" y="0"/>
                  </a:moveTo>
                  <a:lnTo>
                    <a:pt x="379348" y="272795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4391" y="2691002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901319" y="473963"/>
                  </a:lnTo>
                  <a:lnTo>
                    <a:pt x="919757" y="470241"/>
                  </a:lnTo>
                  <a:lnTo>
                    <a:pt x="934815" y="460089"/>
                  </a:lnTo>
                  <a:lnTo>
                    <a:pt x="944967" y="445031"/>
                  </a:lnTo>
                  <a:lnTo>
                    <a:pt x="948689" y="426593"/>
                  </a:lnTo>
                  <a:lnTo>
                    <a:pt x="948689" y="47371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4391" y="2691002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89" y="47371"/>
                  </a:lnTo>
                  <a:lnTo>
                    <a:pt x="948689" y="426593"/>
                  </a:lnTo>
                  <a:lnTo>
                    <a:pt x="944967" y="445031"/>
                  </a:lnTo>
                  <a:lnTo>
                    <a:pt x="934815" y="460089"/>
                  </a:lnTo>
                  <a:lnTo>
                    <a:pt x="919757" y="470241"/>
                  </a:lnTo>
                  <a:lnTo>
                    <a:pt x="901319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4407" y="2654807"/>
              <a:ext cx="379730" cy="818515"/>
            </a:xfrm>
            <a:custGeom>
              <a:avLst/>
              <a:gdLst/>
              <a:ahLst/>
              <a:cxnLst/>
              <a:rect l="l" t="t" r="r" b="b"/>
              <a:pathLst>
                <a:path w="379729" h="818514">
                  <a:moveTo>
                    <a:pt x="0" y="0"/>
                  </a:moveTo>
                  <a:lnTo>
                    <a:pt x="379348" y="818133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4391" y="3236594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5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901319" y="473963"/>
                  </a:lnTo>
                  <a:lnTo>
                    <a:pt x="919757" y="470241"/>
                  </a:lnTo>
                  <a:lnTo>
                    <a:pt x="934815" y="460089"/>
                  </a:lnTo>
                  <a:lnTo>
                    <a:pt x="944967" y="445031"/>
                  </a:lnTo>
                  <a:lnTo>
                    <a:pt x="948689" y="426592"/>
                  </a:lnTo>
                  <a:lnTo>
                    <a:pt x="948689" y="47370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14391" y="3236594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89" h="474345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89" y="47370"/>
                  </a:lnTo>
                  <a:lnTo>
                    <a:pt x="948689" y="426592"/>
                  </a:lnTo>
                  <a:lnTo>
                    <a:pt x="944967" y="445031"/>
                  </a:lnTo>
                  <a:lnTo>
                    <a:pt x="934815" y="460089"/>
                  </a:lnTo>
                  <a:lnTo>
                    <a:pt x="919757" y="470241"/>
                  </a:lnTo>
                  <a:lnTo>
                    <a:pt x="901319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00115" y="2562351"/>
            <a:ext cx="776605" cy="11309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635" algn="ctr">
              <a:lnSpc>
                <a:spcPct val="88300"/>
              </a:lnSpc>
              <a:spcBef>
                <a:spcPts val="32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1102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ố</a:t>
            </a:r>
            <a:r>
              <a:rPr sz="2400" b="1" spc="-1237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1102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ầ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spc="-637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ê  mềm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93667" y="3814953"/>
            <a:ext cx="1617345" cy="1435735"/>
            <a:chOff x="3693667" y="3814953"/>
            <a:chExt cx="1617345" cy="1435735"/>
          </a:xfrm>
        </p:grpSpPr>
        <p:sp>
          <p:nvSpPr>
            <p:cNvPr id="34" name="object 34"/>
            <p:cNvSpPr/>
            <p:nvPr/>
          </p:nvSpPr>
          <p:spPr>
            <a:xfrm>
              <a:off x="3706367" y="3827653"/>
              <a:ext cx="379730" cy="1009015"/>
            </a:xfrm>
            <a:custGeom>
              <a:avLst/>
              <a:gdLst/>
              <a:ahLst/>
              <a:cxnLst/>
              <a:rect l="l" t="t" r="r" b="b"/>
              <a:pathLst>
                <a:path w="379729" h="1009014">
                  <a:moveTo>
                    <a:pt x="0" y="0"/>
                  </a:moveTo>
                  <a:lnTo>
                    <a:pt x="379476" y="1008888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6224" y="4435983"/>
              <a:ext cx="1211580" cy="802005"/>
            </a:xfrm>
            <a:custGeom>
              <a:avLst/>
              <a:gdLst/>
              <a:ahLst/>
              <a:cxnLst/>
              <a:rect l="l" t="t" r="r" b="b"/>
              <a:pathLst>
                <a:path w="1211579" h="802004">
                  <a:moveTo>
                    <a:pt x="1131442" y="0"/>
                  </a:moveTo>
                  <a:lnTo>
                    <a:pt x="80137" y="0"/>
                  </a:lnTo>
                  <a:lnTo>
                    <a:pt x="48970" y="6306"/>
                  </a:lnTo>
                  <a:lnTo>
                    <a:pt x="23494" y="23495"/>
                  </a:lnTo>
                  <a:lnTo>
                    <a:pt x="6306" y="48970"/>
                  </a:lnTo>
                  <a:lnTo>
                    <a:pt x="0" y="80137"/>
                  </a:lnTo>
                  <a:lnTo>
                    <a:pt x="0" y="721487"/>
                  </a:lnTo>
                  <a:lnTo>
                    <a:pt x="6306" y="752653"/>
                  </a:lnTo>
                  <a:lnTo>
                    <a:pt x="23494" y="778129"/>
                  </a:lnTo>
                  <a:lnTo>
                    <a:pt x="48970" y="795317"/>
                  </a:lnTo>
                  <a:lnTo>
                    <a:pt x="80137" y="801624"/>
                  </a:lnTo>
                  <a:lnTo>
                    <a:pt x="1131442" y="801624"/>
                  </a:lnTo>
                  <a:lnTo>
                    <a:pt x="1162609" y="795317"/>
                  </a:lnTo>
                  <a:lnTo>
                    <a:pt x="1188085" y="778129"/>
                  </a:lnTo>
                  <a:lnTo>
                    <a:pt x="1205273" y="752653"/>
                  </a:lnTo>
                  <a:lnTo>
                    <a:pt x="1211579" y="721487"/>
                  </a:lnTo>
                  <a:lnTo>
                    <a:pt x="1211579" y="80137"/>
                  </a:lnTo>
                  <a:lnTo>
                    <a:pt x="1205273" y="48970"/>
                  </a:lnTo>
                  <a:lnTo>
                    <a:pt x="1188085" y="23495"/>
                  </a:lnTo>
                  <a:lnTo>
                    <a:pt x="1162609" y="6306"/>
                  </a:lnTo>
                  <a:lnTo>
                    <a:pt x="113144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6224" y="4435983"/>
              <a:ext cx="1211580" cy="802005"/>
            </a:xfrm>
            <a:custGeom>
              <a:avLst/>
              <a:gdLst/>
              <a:ahLst/>
              <a:cxnLst/>
              <a:rect l="l" t="t" r="r" b="b"/>
              <a:pathLst>
                <a:path w="1211579" h="802004">
                  <a:moveTo>
                    <a:pt x="0" y="80137"/>
                  </a:moveTo>
                  <a:lnTo>
                    <a:pt x="6306" y="48970"/>
                  </a:lnTo>
                  <a:lnTo>
                    <a:pt x="23494" y="23495"/>
                  </a:lnTo>
                  <a:lnTo>
                    <a:pt x="48970" y="6306"/>
                  </a:lnTo>
                  <a:lnTo>
                    <a:pt x="80137" y="0"/>
                  </a:lnTo>
                  <a:lnTo>
                    <a:pt x="1131442" y="0"/>
                  </a:lnTo>
                  <a:lnTo>
                    <a:pt x="1162609" y="6306"/>
                  </a:lnTo>
                  <a:lnTo>
                    <a:pt x="1188085" y="23495"/>
                  </a:lnTo>
                  <a:lnTo>
                    <a:pt x="1205273" y="48970"/>
                  </a:lnTo>
                  <a:lnTo>
                    <a:pt x="1211579" y="80137"/>
                  </a:lnTo>
                  <a:lnTo>
                    <a:pt x="1211579" y="721487"/>
                  </a:lnTo>
                  <a:lnTo>
                    <a:pt x="1205273" y="752653"/>
                  </a:lnTo>
                  <a:lnTo>
                    <a:pt x="1188085" y="778129"/>
                  </a:lnTo>
                  <a:lnTo>
                    <a:pt x="1162609" y="795317"/>
                  </a:lnTo>
                  <a:lnTo>
                    <a:pt x="1131442" y="801624"/>
                  </a:lnTo>
                  <a:lnTo>
                    <a:pt x="80137" y="801624"/>
                  </a:lnTo>
                  <a:lnTo>
                    <a:pt x="48970" y="795317"/>
                  </a:lnTo>
                  <a:lnTo>
                    <a:pt x="23494" y="778129"/>
                  </a:lnTo>
                  <a:lnTo>
                    <a:pt x="6306" y="752653"/>
                  </a:lnTo>
                  <a:lnTo>
                    <a:pt x="0" y="721487"/>
                  </a:lnTo>
                  <a:lnTo>
                    <a:pt x="0" y="8013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14038" y="4155947"/>
            <a:ext cx="1155700" cy="1321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1760" marR="103505" algn="ctr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ts val="1510"/>
              </a:lnSpc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chuyên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biệt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86300"/>
              </a:lnSpc>
              <a:spcBef>
                <a:spcPts val="13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cho chức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năng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sản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xuất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84978" y="3768725"/>
            <a:ext cx="1745614" cy="1080770"/>
            <a:chOff x="5284978" y="3768725"/>
            <a:chExt cx="1745614" cy="1080770"/>
          </a:xfrm>
        </p:grpSpPr>
        <p:sp>
          <p:nvSpPr>
            <p:cNvPr id="39" name="object 39"/>
            <p:cNvSpPr/>
            <p:nvPr/>
          </p:nvSpPr>
          <p:spPr>
            <a:xfrm>
              <a:off x="5297678" y="4018406"/>
              <a:ext cx="379730" cy="818515"/>
            </a:xfrm>
            <a:custGeom>
              <a:avLst/>
              <a:gdLst/>
              <a:ahLst/>
              <a:cxnLst/>
              <a:rect l="l" t="t" r="r" b="b"/>
              <a:pathLst>
                <a:path w="379729" h="818514">
                  <a:moveTo>
                    <a:pt x="0" y="818134"/>
                  </a:moveTo>
                  <a:lnTo>
                    <a:pt x="379475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77281" y="3781425"/>
              <a:ext cx="1340485" cy="474980"/>
            </a:xfrm>
            <a:custGeom>
              <a:avLst/>
              <a:gdLst/>
              <a:ahLst/>
              <a:cxnLst/>
              <a:rect l="l" t="t" r="r" b="b"/>
              <a:pathLst>
                <a:path w="1340484" h="474979">
                  <a:moveTo>
                    <a:pt x="1292860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427227"/>
                  </a:lnTo>
                  <a:lnTo>
                    <a:pt x="3724" y="445740"/>
                  </a:lnTo>
                  <a:lnTo>
                    <a:pt x="13890" y="460835"/>
                  </a:lnTo>
                  <a:lnTo>
                    <a:pt x="28985" y="471001"/>
                  </a:lnTo>
                  <a:lnTo>
                    <a:pt x="47498" y="474725"/>
                  </a:lnTo>
                  <a:lnTo>
                    <a:pt x="1292860" y="474725"/>
                  </a:lnTo>
                  <a:lnTo>
                    <a:pt x="1311372" y="471001"/>
                  </a:lnTo>
                  <a:lnTo>
                    <a:pt x="1326467" y="460835"/>
                  </a:lnTo>
                  <a:lnTo>
                    <a:pt x="1336633" y="445740"/>
                  </a:lnTo>
                  <a:lnTo>
                    <a:pt x="1340358" y="427227"/>
                  </a:lnTo>
                  <a:lnTo>
                    <a:pt x="1340358" y="47498"/>
                  </a:lnTo>
                  <a:lnTo>
                    <a:pt x="1336633" y="28985"/>
                  </a:lnTo>
                  <a:lnTo>
                    <a:pt x="1326467" y="13890"/>
                  </a:lnTo>
                  <a:lnTo>
                    <a:pt x="1311372" y="3724"/>
                  </a:lnTo>
                  <a:lnTo>
                    <a:pt x="12928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77281" y="3781425"/>
              <a:ext cx="1340485" cy="474980"/>
            </a:xfrm>
            <a:custGeom>
              <a:avLst/>
              <a:gdLst/>
              <a:ahLst/>
              <a:cxnLst/>
              <a:rect l="l" t="t" r="r" b="b"/>
              <a:pathLst>
                <a:path w="1340484" h="474979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1292860" y="0"/>
                  </a:lnTo>
                  <a:lnTo>
                    <a:pt x="1311372" y="3724"/>
                  </a:lnTo>
                  <a:lnTo>
                    <a:pt x="1326467" y="13890"/>
                  </a:lnTo>
                  <a:lnTo>
                    <a:pt x="1336633" y="28985"/>
                  </a:lnTo>
                  <a:lnTo>
                    <a:pt x="1340358" y="47498"/>
                  </a:lnTo>
                  <a:lnTo>
                    <a:pt x="1340358" y="427227"/>
                  </a:lnTo>
                  <a:lnTo>
                    <a:pt x="1336633" y="445740"/>
                  </a:lnTo>
                  <a:lnTo>
                    <a:pt x="1326467" y="460835"/>
                  </a:lnTo>
                  <a:lnTo>
                    <a:pt x="1311372" y="471001"/>
                  </a:lnTo>
                  <a:lnTo>
                    <a:pt x="1292860" y="474725"/>
                  </a:lnTo>
                  <a:lnTo>
                    <a:pt x="47498" y="474725"/>
                  </a:lnTo>
                  <a:lnTo>
                    <a:pt x="28985" y="471001"/>
                  </a:lnTo>
                  <a:lnTo>
                    <a:pt x="13890" y="460835"/>
                  </a:lnTo>
                  <a:lnTo>
                    <a:pt x="3724" y="445740"/>
                  </a:lnTo>
                  <a:lnTo>
                    <a:pt x="0" y="427227"/>
                  </a:lnTo>
                  <a:lnTo>
                    <a:pt x="0" y="4749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68670" y="3653282"/>
            <a:ext cx="958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4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240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á</a:t>
            </a:r>
            <a:r>
              <a:rPr sz="1600" b="1" spc="-73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240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ần mềm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84978" y="4314316"/>
            <a:ext cx="1353820" cy="535305"/>
            <a:chOff x="5284978" y="4314316"/>
            <a:chExt cx="1353820" cy="535305"/>
          </a:xfrm>
        </p:grpSpPr>
        <p:sp>
          <p:nvSpPr>
            <p:cNvPr id="44" name="object 44"/>
            <p:cNvSpPr/>
            <p:nvPr/>
          </p:nvSpPr>
          <p:spPr>
            <a:xfrm>
              <a:off x="5297678" y="4563871"/>
              <a:ext cx="379730" cy="273050"/>
            </a:xfrm>
            <a:custGeom>
              <a:avLst/>
              <a:gdLst/>
              <a:ahLst/>
              <a:cxnLst/>
              <a:rect l="l" t="t" r="r" b="b"/>
              <a:pathLst>
                <a:path w="379729" h="273050">
                  <a:moveTo>
                    <a:pt x="0" y="272669"/>
                  </a:moveTo>
                  <a:lnTo>
                    <a:pt x="379475" y="0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77281" y="4327016"/>
              <a:ext cx="948690" cy="474980"/>
            </a:xfrm>
            <a:custGeom>
              <a:avLst/>
              <a:gdLst/>
              <a:ahLst/>
              <a:cxnLst/>
              <a:rect l="l" t="t" r="r" b="b"/>
              <a:pathLst>
                <a:path w="948690" h="474979">
                  <a:moveTo>
                    <a:pt x="901192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7"/>
                  </a:lnTo>
                  <a:lnTo>
                    <a:pt x="0" y="427227"/>
                  </a:lnTo>
                  <a:lnTo>
                    <a:pt x="3724" y="445740"/>
                  </a:lnTo>
                  <a:lnTo>
                    <a:pt x="13890" y="460835"/>
                  </a:lnTo>
                  <a:lnTo>
                    <a:pt x="28985" y="471001"/>
                  </a:lnTo>
                  <a:lnTo>
                    <a:pt x="47498" y="474725"/>
                  </a:lnTo>
                  <a:lnTo>
                    <a:pt x="901192" y="474725"/>
                  </a:lnTo>
                  <a:lnTo>
                    <a:pt x="919704" y="471001"/>
                  </a:lnTo>
                  <a:lnTo>
                    <a:pt x="934799" y="460835"/>
                  </a:lnTo>
                  <a:lnTo>
                    <a:pt x="944965" y="445740"/>
                  </a:lnTo>
                  <a:lnTo>
                    <a:pt x="948690" y="427227"/>
                  </a:lnTo>
                  <a:lnTo>
                    <a:pt x="948690" y="47497"/>
                  </a:lnTo>
                  <a:lnTo>
                    <a:pt x="944965" y="28985"/>
                  </a:lnTo>
                  <a:lnTo>
                    <a:pt x="934799" y="13890"/>
                  </a:lnTo>
                  <a:lnTo>
                    <a:pt x="919704" y="3724"/>
                  </a:lnTo>
                  <a:lnTo>
                    <a:pt x="901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77281" y="4327016"/>
              <a:ext cx="948690" cy="474980"/>
            </a:xfrm>
            <a:custGeom>
              <a:avLst/>
              <a:gdLst/>
              <a:ahLst/>
              <a:cxnLst/>
              <a:rect l="l" t="t" r="r" b="b"/>
              <a:pathLst>
                <a:path w="948690" h="474979">
                  <a:moveTo>
                    <a:pt x="0" y="47497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901192" y="0"/>
                  </a:lnTo>
                  <a:lnTo>
                    <a:pt x="919704" y="3724"/>
                  </a:lnTo>
                  <a:lnTo>
                    <a:pt x="934799" y="13890"/>
                  </a:lnTo>
                  <a:lnTo>
                    <a:pt x="944965" y="28985"/>
                  </a:lnTo>
                  <a:lnTo>
                    <a:pt x="948690" y="47497"/>
                  </a:lnTo>
                  <a:lnTo>
                    <a:pt x="948690" y="427227"/>
                  </a:lnTo>
                  <a:lnTo>
                    <a:pt x="944965" y="445740"/>
                  </a:lnTo>
                  <a:lnTo>
                    <a:pt x="934799" y="460835"/>
                  </a:lnTo>
                  <a:lnTo>
                    <a:pt x="919704" y="471001"/>
                  </a:lnTo>
                  <a:lnTo>
                    <a:pt x="901192" y="474725"/>
                  </a:lnTo>
                  <a:lnTo>
                    <a:pt x="47498" y="474725"/>
                  </a:lnTo>
                  <a:lnTo>
                    <a:pt x="28985" y="471001"/>
                  </a:lnTo>
                  <a:lnTo>
                    <a:pt x="13890" y="460835"/>
                  </a:lnTo>
                  <a:lnTo>
                    <a:pt x="3724" y="445740"/>
                  </a:lnTo>
                  <a:lnTo>
                    <a:pt x="0" y="427227"/>
                  </a:lnTo>
                  <a:lnTo>
                    <a:pt x="0" y="474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752846" y="3863594"/>
            <a:ext cx="118872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kiểm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tra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chất</a:t>
            </a:r>
            <a:endParaRPr sz="1600">
              <a:latin typeface="Times New Roman"/>
              <a:cs typeface="Times New Roman"/>
            </a:endParaRPr>
          </a:p>
          <a:p>
            <a:pPr marL="172085">
              <a:lnSpc>
                <a:spcPts val="1789"/>
              </a:lnSpc>
            </a:pPr>
            <a:r>
              <a:rPr sz="2400" b="1" spc="-375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6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lư</a:t>
            </a:r>
            <a:r>
              <a:rPr sz="2400" b="1" spc="-375" baseline="-5208" dirty="0">
                <a:solidFill>
                  <a:srgbClr val="FFFFFF"/>
                </a:solidFill>
                <a:latin typeface="Times New Roman"/>
                <a:cs typeface="Times New Roman"/>
              </a:rPr>
              <a:t>ần</a:t>
            </a:r>
            <a:r>
              <a:rPr sz="16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ợng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284978" y="4823840"/>
            <a:ext cx="1353820" cy="535940"/>
            <a:chOff x="5284978" y="4823840"/>
            <a:chExt cx="1353820" cy="535940"/>
          </a:xfrm>
        </p:grpSpPr>
        <p:sp>
          <p:nvSpPr>
            <p:cNvPr id="49" name="object 49"/>
            <p:cNvSpPr/>
            <p:nvPr/>
          </p:nvSpPr>
          <p:spPr>
            <a:xfrm>
              <a:off x="5297678" y="4836540"/>
              <a:ext cx="379730" cy="273050"/>
            </a:xfrm>
            <a:custGeom>
              <a:avLst/>
              <a:gdLst/>
              <a:ahLst/>
              <a:cxnLst/>
              <a:rect l="l" t="t" r="r" b="b"/>
              <a:pathLst>
                <a:path w="379729" h="273050">
                  <a:moveTo>
                    <a:pt x="0" y="0"/>
                  </a:moveTo>
                  <a:lnTo>
                    <a:pt x="379475" y="272668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77281" y="4872608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90" h="474345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4"/>
                  </a:lnTo>
                  <a:lnTo>
                    <a:pt x="901319" y="473964"/>
                  </a:lnTo>
                  <a:lnTo>
                    <a:pt x="919757" y="470241"/>
                  </a:lnTo>
                  <a:lnTo>
                    <a:pt x="934815" y="460089"/>
                  </a:lnTo>
                  <a:lnTo>
                    <a:pt x="944967" y="445031"/>
                  </a:lnTo>
                  <a:lnTo>
                    <a:pt x="948690" y="426593"/>
                  </a:lnTo>
                  <a:lnTo>
                    <a:pt x="948690" y="47371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77281" y="4872608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90" h="474345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90" y="47371"/>
                  </a:lnTo>
                  <a:lnTo>
                    <a:pt x="948690" y="426593"/>
                  </a:lnTo>
                  <a:lnTo>
                    <a:pt x="944967" y="445031"/>
                  </a:lnTo>
                  <a:lnTo>
                    <a:pt x="934815" y="460089"/>
                  </a:lnTo>
                  <a:lnTo>
                    <a:pt x="919757" y="470241"/>
                  </a:lnTo>
                  <a:lnTo>
                    <a:pt x="901319" y="473964"/>
                  </a:lnTo>
                  <a:lnTo>
                    <a:pt x="47371" y="473964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791708" y="4304029"/>
            <a:ext cx="720090" cy="9201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ct val="8890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CAD</a:t>
            </a:r>
            <a:r>
              <a:rPr sz="16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794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b="1" spc="-530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2400" b="1" spc="-794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530" dirty="0">
                <a:solidFill>
                  <a:srgbClr val="FFFFFF"/>
                </a:solidFill>
                <a:latin typeface="Times New Roman"/>
                <a:cs typeface="Times New Roman"/>
              </a:rPr>
              <a:t>ầ</a:t>
            </a:r>
            <a:r>
              <a:rPr sz="2400" b="1" spc="-794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530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24296" y="5164835"/>
            <a:ext cx="455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MSP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84978" y="4823840"/>
            <a:ext cx="1353820" cy="1081405"/>
            <a:chOff x="5284978" y="4823840"/>
            <a:chExt cx="1353820" cy="1081405"/>
          </a:xfrm>
        </p:grpSpPr>
        <p:sp>
          <p:nvSpPr>
            <p:cNvPr id="55" name="object 55"/>
            <p:cNvSpPr/>
            <p:nvPr/>
          </p:nvSpPr>
          <p:spPr>
            <a:xfrm>
              <a:off x="5297678" y="4836540"/>
              <a:ext cx="379730" cy="818515"/>
            </a:xfrm>
            <a:custGeom>
              <a:avLst/>
              <a:gdLst/>
              <a:ahLst/>
              <a:cxnLst/>
              <a:rect l="l" t="t" r="r" b="b"/>
              <a:pathLst>
                <a:path w="379729" h="818514">
                  <a:moveTo>
                    <a:pt x="0" y="0"/>
                  </a:moveTo>
                  <a:lnTo>
                    <a:pt x="379475" y="818146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77281" y="5418200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90" h="474345">
                  <a:moveTo>
                    <a:pt x="90131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67"/>
                  </a:lnTo>
                  <a:lnTo>
                    <a:pt x="3722" y="445015"/>
                  </a:lnTo>
                  <a:lnTo>
                    <a:pt x="13874" y="460081"/>
                  </a:lnTo>
                  <a:lnTo>
                    <a:pt x="28932" y="470239"/>
                  </a:lnTo>
                  <a:lnTo>
                    <a:pt x="47371" y="473964"/>
                  </a:lnTo>
                  <a:lnTo>
                    <a:pt x="901319" y="473964"/>
                  </a:lnTo>
                  <a:lnTo>
                    <a:pt x="919757" y="470239"/>
                  </a:lnTo>
                  <a:lnTo>
                    <a:pt x="934815" y="460081"/>
                  </a:lnTo>
                  <a:lnTo>
                    <a:pt x="944967" y="445015"/>
                  </a:lnTo>
                  <a:lnTo>
                    <a:pt x="948690" y="426567"/>
                  </a:lnTo>
                  <a:lnTo>
                    <a:pt x="948690" y="47371"/>
                  </a:lnTo>
                  <a:lnTo>
                    <a:pt x="944967" y="28932"/>
                  </a:lnTo>
                  <a:lnTo>
                    <a:pt x="934815" y="13874"/>
                  </a:lnTo>
                  <a:lnTo>
                    <a:pt x="919757" y="3722"/>
                  </a:lnTo>
                  <a:lnTo>
                    <a:pt x="9013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77281" y="5418200"/>
              <a:ext cx="948690" cy="474345"/>
            </a:xfrm>
            <a:custGeom>
              <a:avLst/>
              <a:gdLst/>
              <a:ahLst/>
              <a:cxnLst/>
              <a:rect l="l" t="t" r="r" b="b"/>
              <a:pathLst>
                <a:path w="948690" h="474345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901319" y="0"/>
                  </a:lnTo>
                  <a:lnTo>
                    <a:pt x="919757" y="3722"/>
                  </a:lnTo>
                  <a:lnTo>
                    <a:pt x="934815" y="13874"/>
                  </a:lnTo>
                  <a:lnTo>
                    <a:pt x="944967" y="28932"/>
                  </a:lnTo>
                  <a:lnTo>
                    <a:pt x="948690" y="47371"/>
                  </a:lnTo>
                  <a:lnTo>
                    <a:pt x="948690" y="426567"/>
                  </a:lnTo>
                  <a:lnTo>
                    <a:pt x="944967" y="445015"/>
                  </a:lnTo>
                  <a:lnTo>
                    <a:pt x="934815" y="460081"/>
                  </a:lnTo>
                  <a:lnTo>
                    <a:pt x="919757" y="470239"/>
                  </a:lnTo>
                  <a:lnTo>
                    <a:pt x="901319" y="473964"/>
                  </a:lnTo>
                  <a:lnTo>
                    <a:pt x="47371" y="473964"/>
                  </a:lnTo>
                  <a:lnTo>
                    <a:pt x="28932" y="470239"/>
                  </a:lnTo>
                  <a:lnTo>
                    <a:pt x="13874" y="460081"/>
                  </a:lnTo>
                  <a:lnTo>
                    <a:pt x="3722" y="445015"/>
                  </a:lnTo>
                  <a:lnTo>
                    <a:pt x="0" y="426567"/>
                  </a:lnTo>
                  <a:lnTo>
                    <a:pt x="0" y="4737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7532" y="5289803"/>
            <a:ext cx="488950" cy="6902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5080" algn="just">
              <a:lnSpc>
                <a:spcPts val="1660"/>
              </a:lnSpc>
              <a:spcBef>
                <a:spcPts val="37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 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MRP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749046"/>
            <a:ext cx="4956810" cy="119276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245"/>
              </a:spcBef>
            </a:pPr>
            <a:r>
              <a:rPr lang="en-US" sz="3600" spc="15" dirty="0">
                <a:solidFill>
                  <a:srgbClr val="00AF50"/>
                </a:solidFill>
              </a:rPr>
              <a:t>4.2.4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5" dirty="0">
                <a:solidFill>
                  <a:srgbClr val="00AF50"/>
                </a:solidFill>
              </a:rPr>
              <a:t> </a:t>
            </a:r>
            <a:r>
              <a:rPr sz="2850" spc="-5" dirty="0">
                <a:solidFill>
                  <a:srgbClr val="00AF50"/>
                </a:solidFill>
              </a:rPr>
              <a:t>QUẢN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TRỊ </a:t>
            </a:r>
            <a:r>
              <a:rPr sz="2850" spc="-625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NGUỒN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NHÂN</a:t>
            </a:r>
            <a:r>
              <a:rPr sz="2850" spc="165" dirty="0">
                <a:solidFill>
                  <a:srgbClr val="00AF50"/>
                </a:solidFill>
              </a:rPr>
              <a:t> </a:t>
            </a:r>
            <a:r>
              <a:rPr sz="2850" spc="-35" dirty="0">
                <a:solidFill>
                  <a:srgbClr val="00AF50"/>
                </a:solidFill>
              </a:rPr>
              <a:t>LỰC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536690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2158365" marR="548640" indent="-750570">
                        <a:lnSpc>
                          <a:spcPct val="75100"/>
                        </a:lnSpc>
                        <a:spcBef>
                          <a:spcPts val="695"/>
                        </a:spcBef>
                      </a:pPr>
                      <a:r>
                        <a:rPr sz="6600" spc="-7" baseline="-15151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6600" spc="307" baseline="-1515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Khái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quát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nguồn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nhân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lực</a:t>
                      </a:r>
                    </a:p>
                  </a:txBody>
                  <a:tcPr marL="0" marR="0" marT="8826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2160905" indent="-753745">
                        <a:lnSpc>
                          <a:spcPct val="75100"/>
                        </a:lnSpc>
                        <a:spcBef>
                          <a:spcPts val="359"/>
                        </a:spcBef>
                      </a:pPr>
                      <a:r>
                        <a:rPr sz="6600" spc="-7" baseline="-19570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337" baseline="-195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quản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nguồn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lựcquản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nguồn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lực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theo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quản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lý</a:t>
                      </a:r>
                    </a:p>
                  </a:txBody>
                  <a:tcPr marL="0" marR="0" marT="45719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 marR="48895">
                        <a:lnSpc>
                          <a:spcPct val="100000"/>
                        </a:lnSpc>
                        <a:spcBef>
                          <a:spcPts val="950"/>
                        </a:spcBef>
                        <a:tabLst>
                          <a:tab pos="2065655" algn="l"/>
                        </a:tabLst>
                      </a:pPr>
                      <a:r>
                        <a:rPr sz="6600" spc="-7" baseline="4419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nguồn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lực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9348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/>
              <a:t>HTTT</a:t>
            </a:r>
            <a:r>
              <a:rPr sz="4400" spc="-10" dirty="0"/>
              <a:t> </a:t>
            </a:r>
            <a:r>
              <a:rPr sz="4400" spc="-5" dirty="0"/>
              <a:t>quản </a:t>
            </a:r>
            <a:r>
              <a:rPr sz="4400" dirty="0"/>
              <a:t>trị </a:t>
            </a:r>
            <a:r>
              <a:rPr sz="4400" spc="-5" dirty="0"/>
              <a:t>nguồn nhân lực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3439" y="1618995"/>
            <a:ext cx="789432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1045210" algn="l"/>
                <a:tab pos="1742439" algn="l"/>
                <a:tab pos="2557145" algn="l"/>
                <a:tab pos="3529329" algn="l"/>
                <a:tab pos="4614545" algn="l"/>
                <a:tab pos="5700395" algn="l"/>
                <a:tab pos="6177915" algn="l"/>
                <a:tab pos="6991984" algn="l"/>
              </a:tabLst>
            </a:pPr>
            <a:r>
              <a:rPr sz="3200" spc="-5" dirty="0">
                <a:latin typeface="Arial"/>
                <a:cs typeface="Arial"/>
              </a:rPr>
              <a:t>•	Hỗ	trợ	các	</a:t>
            </a:r>
            <a:r>
              <a:rPr sz="3200" spc="-10" dirty="0">
                <a:latin typeface="Arial"/>
                <a:cs typeface="Arial"/>
              </a:rPr>
              <a:t>hoạ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độn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quả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ý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liê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qu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  đến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nhân sự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chức</a:t>
            </a:r>
            <a:r>
              <a:rPr spc="-15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35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 </a:t>
            </a:r>
            <a:r>
              <a:rPr spc="-885" dirty="0"/>
              <a:t> </a:t>
            </a:r>
            <a:r>
              <a:rPr dirty="0"/>
              <a:t>nguồn</a:t>
            </a:r>
            <a:r>
              <a:rPr spc="-5" dirty="0"/>
              <a:t> </a:t>
            </a:r>
            <a:r>
              <a:rPr dirty="0"/>
              <a:t>nhân</a:t>
            </a:r>
            <a:r>
              <a:rPr spc="-5" dirty="0"/>
              <a:t> </a:t>
            </a:r>
            <a:r>
              <a:rPr dirty="0"/>
              <a:t>lực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536180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Phân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lập</a:t>
            </a:r>
            <a:r>
              <a:rPr sz="3200" spc="-5" dirty="0">
                <a:latin typeface="Arial"/>
                <a:cs typeface="Arial"/>
              </a:rPr>
              <a:t> kế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hoạch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nguồn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nhân </a:t>
            </a:r>
            <a:r>
              <a:rPr sz="3200" spc="-5" dirty="0">
                <a:latin typeface="Arial"/>
                <a:cs typeface="Arial"/>
              </a:rPr>
              <a:t> lức,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tuyển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dụng,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đào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tạo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nhân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viên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mới;</a:t>
            </a:r>
            <a:endParaRPr sz="3200">
              <a:latin typeface="Arial"/>
              <a:cs typeface="Arial"/>
            </a:endParaRPr>
          </a:p>
          <a:p>
            <a:pPr marL="355600" marR="20193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Phân công công việc và các hoạt </a:t>
            </a:r>
            <a:r>
              <a:rPr sz="3200" spc="-10" dirty="0">
                <a:latin typeface="Arial"/>
                <a:cs typeface="Arial"/>
              </a:rPr>
              <a:t>động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liên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quan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 nhân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</a:t>
            </a:r>
            <a:endParaRPr sz="3200">
              <a:latin typeface="Arial"/>
              <a:cs typeface="Arial"/>
            </a:endParaRPr>
          </a:p>
          <a:p>
            <a:pPr marL="355600" marR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45" dirty="0">
                <a:latin typeface="Arial"/>
                <a:cs typeface="Arial"/>
              </a:rPr>
              <a:t>Trợ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giúp lưu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trữ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thông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về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nhân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lực,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lập </a:t>
            </a:r>
            <a:r>
              <a:rPr sz="3200" spc="-10" dirty="0">
                <a:latin typeface="Arial"/>
                <a:cs typeface="Arial"/>
              </a:rPr>
              <a:t>báo </a:t>
            </a:r>
            <a:r>
              <a:rPr sz="3200" spc="-5" dirty="0">
                <a:latin typeface="Arial"/>
                <a:cs typeface="Arial"/>
              </a:rPr>
              <a:t>cáo định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kỳ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3134"/>
            <a:ext cx="8199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Mô</a:t>
            </a:r>
            <a:r>
              <a:rPr spc="-10" dirty="0"/>
              <a:t> </a:t>
            </a:r>
            <a:r>
              <a:rPr dirty="0"/>
              <a:t>hình</a:t>
            </a:r>
            <a:r>
              <a:rPr spc="-10" dirty="0"/>
              <a:t> </a:t>
            </a:r>
            <a:r>
              <a:rPr spc="20" dirty="0"/>
              <a:t>HTTT</a:t>
            </a:r>
            <a:r>
              <a:rPr spc="-30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nguồn</a:t>
            </a:r>
            <a:r>
              <a:rPr spc="-10" dirty="0"/>
              <a:t> </a:t>
            </a:r>
            <a:r>
              <a:rPr dirty="0"/>
              <a:t>nhân</a:t>
            </a:r>
            <a:r>
              <a:rPr spc="-20" dirty="0"/>
              <a:t> </a:t>
            </a:r>
            <a:r>
              <a:rPr dirty="0"/>
              <a:t>lực</a:t>
            </a:r>
          </a:p>
        </p:txBody>
      </p:sp>
      <p:sp>
        <p:nvSpPr>
          <p:cNvPr id="3" name="object 3"/>
          <p:cNvSpPr/>
          <p:nvPr/>
        </p:nvSpPr>
        <p:spPr>
          <a:xfrm>
            <a:off x="2264282" y="2778632"/>
            <a:ext cx="2038350" cy="1337310"/>
          </a:xfrm>
          <a:custGeom>
            <a:avLst/>
            <a:gdLst/>
            <a:ahLst/>
            <a:cxnLst/>
            <a:rect l="l" t="t" r="r" b="b"/>
            <a:pathLst>
              <a:path w="2038350" h="1337310">
                <a:moveTo>
                  <a:pt x="2038349" y="0"/>
                </a:moveTo>
                <a:lnTo>
                  <a:pt x="0" y="0"/>
                </a:lnTo>
                <a:lnTo>
                  <a:pt x="0" y="1337309"/>
                </a:lnTo>
                <a:lnTo>
                  <a:pt x="2038349" y="1337309"/>
                </a:lnTo>
                <a:lnTo>
                  <a:pt x="203834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4282" y="2778632"/>
            <a:ext cx="2038350" cy="133731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35"/>
              </a:lnSpc>
            </a:pP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endParaRPr sz="3200">
              <a:latin typeface="Calibri"/>
              <a:cs typeface="Calibri"/>
            </a:endParaRPr>
          </a:p>
          <a:p>
            <a:pPr marL="280035" marR="271780" indent="-1270" algn="ctr">
              <a:lnSpc>
                <a:spcPct val="100000"/>
              </a:lnSpc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Quản trị </a:t>
            </a:r>
            <a:r>
              <a:rPr sz="3200" b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nhân</a:t>
            </a:r>
            <a:r>
              <a:rPr sz="32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5517" y="1130680"/>
            <a:ext cx="1535430" cy="1301750"/>
            <a:chOff x="2485517" y="1130680"/>
            <a:chExt cx="1535430" cy="1301750"/>
          </a:xfrm>
        </p:grpSpPr>
        <p:sp>
          <p:nvSpPr>
            <p:cNvPr id="6" name="object 6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754760" y="0"/>
                  </a:moveTo>
                  <a:lnTo>
                    <a:pt x="682077" y="973"/>
                  </a:lnTo>
                  <a:lnTo>
                    <a:pt x="611346" y="3836"/>
                  </a:lnTo>
                  <a:lnTo>
                    <a:pt x="542886" y="8497"/>
                  </a:lnTo>
                  <a:lnTo>
                    <a:pt x="477013" y="14868"/>
                  </a:lnTo>
                  <a:lnTo>
                    <a:pt x="414042" y="22860"/>
                  </a:lnTo>
                  <a:lnTo>
                    <a:pt x="354291" y="32384"/>
                  </a:lnTo>
                  <a:lnTo>
                    <a:pt x="298076" y="43350"/>
                  </a:lnTo>
                  <a:lnTo>
                    <a:pt x="245713" y="55670"/>
                  </a:lnTo>
                  <a:lnTo>
                    <a:pt x="197518" y="69253"/>
                  </a:lnTo>
                  <a:lnTo>
                    <a:pt x="153809" y="84011"/>
                  </a:lnTo>
                  <a:lnTo>
                    <a:pt x="114901" y="99855"/>
                  </a:lnTo>
                  <a:lnTo>
                    <a:pt x="52754" y="134444"/>
                  </a:lnTo>
                  <a:lnTo>
                    <a:pt x="13610" y="172304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3610" y="1104045"/>
                  </a:lnTo>
                  <a:lnTo>
                    <a:pt x="52754" y="1141905"/>
                  </a:lnTo>
                  <a:lnTo>
                    <a:pt x="114901" y="1176494"/>
                  </a:lnTo>
                  <a:lnTo>
                    <a:pt x="153809" y="1192338"/>
                  </a:lnTo>
                  <a:lnTo>
                    <a:pt x="197518" y="1207096"/>
                  </a:lnTo>
                  <a:lnTo>
                    <a:pt x="245713" y="1220679"/>
                  </a:lnTo>
                  <a:lnTo>
                    <a:pt x="298076" y="1232999"/>
                  </a:lnTo>
                  <a:lnTo>
                    <a:pt x="354291" y="1243965"/>
                  </a:lnTo>
                  <a:lnTo>
                    <a:pt x="414042" y="1253489"/>
                  </a:lnTo>
                  <a:lnTo>
                    <a:pt x="477013" y="1261481"/>
                  </a:lnTo>
                  <a:lnTo>
                    <a:pt x="542886" y="1267852"/>
                  </a:lnTo>
                  <a:lnTo>
                    <a:pt x="611346" y="1272513"/>
                  </a:lnTo>
                  <a:lnTo>
                    <a:pt x="682077" y="1275376"/>
                  </a:lnTo>
                  <a:lnTo>
                    <a:pt x="754760" y="1276350"/>
                  </a:lnTo>
                  <a:lnTo>
                    <a:pt x="827444" y="1275376"/>
                  </a:lnTo>
                  <a:lnTo>
                    <a:pt x="898175" y="1272513"/>
                  </a:lnTo>
                  <a:lnTo>
                    <a:pt x="966635" y="1267852"/>
                  </a:lnTo>
                  <a:lnTo>
                    <a:pt x="1032508" y="1261481"/>
                  </a:lnTo>
                  <a:lnTo>
                    <a:pt x="1095479" y="1253489"/>
                  </a:lnTo>
                  <a:lnTo>
                    <a:pt x="1155230" y="1243965"/>
                  </a:lnTo>
                  <a:lnTo>
                    <a:pt x="1211445" y="1232999"/>
                  </a:lnTo>
                  <a:lnTo>
                    <a:pt x="1263808" y="1220679"/>
                  </a:lnTo>
                  <a:lnTo>
                    <a:pt x="1312003" y="1207096"/>
                  </a:lnTo>
                  <a:lnTo>
                    <a:pt x="1355712" y="1192338"/>
                  </a:lnTo>
                  <a:lnTo>
                    <a:pt x="1394620" y="1176494"/>
                  </a:lnTo>
                  <a:lnTo>
                    <a:pt x="1456767" y="1141905"/>
                  </a:lnTo>
                  <a:lnTo>
                    <a:pt x="1495911" y="1104045"/>
                  </a:lnTo>
                  <a:lnTo>
                    <a:pt x="1509521" y="1063625"/>
                  </a:lnTo>
                  <a:lnTo>
                    <a:pt x="1509521" y="212725"/>
                  </a:lnTo>
                  <a:lnTo>
                    <a:pt x="1495911" y="172304"/>
                  </a:lnTo>
                  <a:lnTo>
                    <a:pt x="1456767" y="134444"/>
                  </a:lnTo>
                  <a:lnTo>
                    <a:pt x="1394620" y="99855"/>
                  </a:lnTo>
                  <a:lnTo>
                    <a:pt x="1355712" y="84011"/>
                  </a:lnTo>
                  <a:lnTo>
                    <a:pt x="1312003" y="69253"/>
                  </a:lnTo>
                  <a:lnTo>
                    <a:pt x="1263808" y="55670"/>
                  </a:lnTo>
                  <a:lnTo>
                    <a:pt x="1211445" y="43350"/>
                  </a:lnTo>
                  <a:lnTo>
                    <a:pt x="1155230" y="32384"/>
                  </a:lnTo>
                  <a:lnTo>
                    <a:pt x="1095479" y="22860"/>
                  </a:lnTo>
                  <a:lnTo>
                    <a:pt x="1032508" y="14868"/>
                  </a:lnTo>
                  <a:lnTo>
                    <a:pt x="966635" y="8497"/>
                  </a:lnTo>
                  <a:lnTo>
                    <a:pt x="898175" y="3836"/>
                  </a:lnTo>
                  <a:lnTo>
                    <a:pt x="827444" y="973"/>
                  </a:lnTo>
                  <a:lnTo>
                    <a:pt x="75476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1509521" y="212725"/>
                  </a:moveTo>
                  <a:lnTo>
                    <a:pt x="1495911" y="253145"/>
                  </a:lnTo>
                  <a:lnTo>
                    <a:pt x="1456767" y="291005"/>
                  </a:lnTo>
                  <a:lnTo>
                    <a:pt x="1394620" y="325594"/>
                  </a:lnTo>
                  <a:lnTo>
                    <a:pt x="1355712" y="341438"/>
                  </a:lnTo>
                  <a:lnTo>
                    <a:pt x="1312003" y="356196"/>
                  </a:lnTo>
                  <a:lnTo>
                    <a:pt x="1263808" y="369779"/>
                  </a:lnTo>
                  <a:lnTo>
                    <a:pt x="1211445" y="382099"/>
                  </a:lnTo>
                  <a:lnTo>
                    <a:pt x="1155230" y="393065"/>
                  </a:lnTo>
                  <a:lnTo>
                    <a:pt x="1095479" y="402589"/>
                  </a:lnTo>
                  <a:lnTo>
                    <a:pt x="1032508" y="410581"/>
                  </a:lnTo>
                  <a:lnTo>
                    <a:pt x="966635" y="416952"/>
                  </a:lnTo>
                  <a:lnTo>
                    <a:pt x="898175" y="421613"/>
                  </a:lnTo>
                  <a:lnTo>
                    <a:pt x="827444" y="424476"/>
                  </a:lnTo>
                  <a:lnTo>
                    <a:pt x="754760" y="425450"/>
                  </a:lnTo>
                  <a:lnTo>
                    <a:pt x="682077" y="424476"/>
                  </a:lnTo>
                  <a:lnTo>
                    <a:pt x="611346" y="421613"/>
                  </a:lnTo>
                  <a:lnTo>
                    <a:pt x="542886" y="416952"/>
                  </a:lnTo>
                  <a:lnTo>
                    <a:pt x="477013" y="410581"/>
                  </a:lnTo>
                  <a:lnTo>
                    <a:pt x="414042" y="402589"/>
                  </a:lnTo>
                  <a:lnTo>
                    <a:pt x="354291" y="393065"/>
                  </a:lnTo>
                  <a:lnTo>
                    <a:pt x="298076" y="382099"/>
                  </a:lnTo>
                  <a:lnTo>
                    <a:pt x="245713" y="369779"/>
                  </a:lnTo>
                  <a:lnTo>
                    <a:pt x="197518" y="356196"/>
                  </a:lnTo>
                  <a:lnTo>
                    <a:pt x="153809" y="341438"/>
                  </a:lnTo>
                  <a:lnTo>
                    <a:pt x="114901" y="325594"/>
                  </a:lnTo>
                  <a:lnTo>
                    <a:pt x="52754" y="291005"/>
                  </a:lnTo>
                  <a:lnTo>
                    <a:pt x="13610" y="253145"/>
                  </a:lnTo>
                  <a:lnTo>
                    <a:pt x="3455" y="233210"/>
                  </a:lnTo>
                  <a:lnTo>
                    <a:pt x="0" y="212725"/>
                  </a:lnTo>
                </a:path>
                <a:path w="1510029" h="1276350">
                  <a:moveTo>
                    <a:pt x="0" y="212725"/>
                  </a:moveTo>
                  <a:lnTo>
                    <a:pt x="13610" y="172304"/>
                  </a:lnTo>
                  <a:lnTo>
                    <a:pt x="52754" y="134444"/>
                  </a:lnTo>
                  <a:lnTo>
                    <a:pt x="114901" y="99855"/>
                  </a:lnTo>
                  <a:lnTo>
                    <a:pt x="153809" y="84011"/>
                  </a:lnTo>
                  <a:lnTo>
                    <a:pt x="197518" y="69253"/>
                  </a:lnTo>
                  <a:lnTo>
                    <a:pt x="245713" y="55670"/>
                  </a:lnTo>
                  <a:lnTo>
                    <a:pt x="298076" y="43350"/>
                  </a:lnTo>
                  <a:lnTo>
                    <a:pt x="354291" y="32384"/>
                  </a:lnTo>
                  <a:lnTo>
                    <a:pt x="414042" y="22860"/>
                  </a:lnTo>
                  <a:lnTo>
                    <a:pt x="477013" y="14868"/>
                  </a:lnTo>
                  <a:lnTo>
                    <a:pt x="542886" y="8497"/>
                  </a:lnTo>
                  <a:lnTo>
                    <a:pt x="611346" y="3836"/>
                  </a:lnTo>
                  <a:lnTo>
                    <a:pt x="682077" y="973"/>
                  </a:lnTo>
                  <a:lnTo>
                    <a:pt x="754760" y="0"/>
                  </a:lnTo>
                  <a:lnTo>
                    <a:pt x="827444" y="973"/>
                  </a:lnTo>
                  <a:lnTo>
                    <a:pt x="898175" y="3836"/>
                  </a:lnTo>
                  <a:lnTo>
                    <a:pt x="966635" y="8497"/>
                  </a:lnTo>
                  <a:lnTo>
                    <a:pt x="1032508" y="14868"/>
                  </a:lnTo>
                  <a:lnTo>
                    <a:pt x="1095479" y="22860"/>
                  </a:lnTo>
                  <a:lnTo>
                    <a:pt x="1155230" y="32384"/>
                  </a:lnTo>
                  <a:lnTo>
                    <a:pt x="1211445" y="43350"/>
                  </a:lnTo>
                  <a:lnTo>
                    <a:pt x="1263808" y="55670"/>
                  </a:lnTo>
                  <a:lnTo>
                    <a:pt x="1312003" y="69253"/>
                  </a:lnTo>
                  <a:lnTo>
                    <a:pt x="1355712" y="84011"/>
                  </a:lnTo>
                  <a:lnTo>
                    <a:pt x="1394620" y="99855"/>
                  </a:lnTo>
                  <a:lnTo>
                    <a:pt x="1456767" y="134444"/>
                  </a:lnTo>
                  <a:lnTo>
                    <a:pt x="1495911" y="172304"/>
                  </a:lnTo>
                  <a:lnTo>
                    <a:pt x="1509521" y="212725"/>
                  </a:lnTo>
                  <a:lnTo>
                    <a:pt x="1509521" y="1063625"/>
                  </a:lnTo>
                  <a:lnTo>
                    <a:pt x="1495911" y="1104045"/>
                  </a:lnTo>
                  <a:lnTo>
                    <a:pt x="1456767" y="1141905"/>
                  </a:lnTo>
                  <a:lnTo>
                    <a:pt x="1394620" y="1176494"/>
                  </a:lnTo>
                  <a:lnTo>
                    <a:pt x="1355712" y="1192338"/>
                  </a:lnTo>
                  <a:lnTo>
                    <a:pt x="1312003" y="1207096"/>
                  </a:lnTo>
                  <a:lnTo>
                    <a:pt x="1263808" y="1220679"/>
                  </a:lnTo>
                  <a:lnTo>
                    <a:pt x="1211445" y="1232999"/>
                  </a:lnTo>
                  <a:lnTo>
                    <a:pt x="1155230" y="1243965"/>
                  </a:lnTo>
                  <a:lnTo>
                    <a:pt x="1095479" y="1253489"/>
                  </a:lnTo>
                  <a:lnTo>
                    <a:pt x="1032508" y="1261481"/>
                  </a:lnTo>
                  <a:lnTo>
                    <a:pt x="966635" y="1267852"/>
                  </a:lnTo>
                  <a:lnTo>
                    <a:pt x="898175" y="1272513"/>
                  </a:lnTo>
                  <a:lnTo>
                    <a:pt x="827444" y="1275376"/>
                  </a:lnTo>
                  <a:lnTo>
                    <a:pt x="754760" y="1276350"/>
                  </a:lnTo>
                  <a:lnTo>
                    <a:pt x="682077" y="1275376"/>
                  </a:lnTo>
                  <a:lnTo>
                    <a:pt x="611346" y="1272513"/>
                  </a:lnTo>
                  <a:lnTo>
                    <a:pt x="542886" y="1267852"/>
                  </a:lnTo>
                  <a:lnTo>
                    <a:pt x="477013" y="1261481"/>
                  </a:lnTo>
                  <a:lnTo>
                    <a:pt x="414042" y="1253489"/>
                  </a:lnTo>
                  <a:lnTo>
                    <a:pt x="354291" y="1243965"/>
                  </a:lnTo>
                  <a:lnTo>
                    <a:pt x="298076" y="1232999"/>
                  </a:lnTo>
                  <a:lnTo>
                    <a:pt x="245713" y="1220679"/>
                  </a:lnTo>
                  <a:lnTo>
                    <a:pt x="197518" y="1207096"/>
                  </a:lnTo>
                  <a:lnTo>
                    <a:pt x="153809" y="1192338"/>
                  </a:lnTo>
                  <a:lnTo>
                    <a:pt x="114901" y="1176494"/>
                  </a:lnTo>
                  <a:lnTo>
                    <a:pt x="52754" y="1141905"/>
                  </a:lnTo>
                  <a:lnTo>
                    <a:pt x="13610" y="1104045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41929" y="1561591"/>
            <a:ext cx="10204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 từ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bên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ngoài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355" y="1371980"/>
            <a:ext cx="2341880" cy="1047750"/>
          </a:xfrm>
          <a:custGeom>
            <a:avLst/>
            <a:gdLst/>
            <a:ahLst/>
            <a:cxnLst/>
            <a:rect l="l" t="t" r="r" b="b"/>
            <a:pathLst>
              <a:path w="2341879" h="1047750">
                <a:moveTo>
                  <a:pt x="2341626" y="0"/>
                </a:moveTo>
                <a:lnTo>
                  <a:pt x="0" y="0"/>
                </a:lnTo>
                <a:lnTo>
                  <a:pt x="0" y="1047750"/>
                </a:lnTo>
                <a:lnTo>
                  <a:pt x="2341626" y="1047750"/>
                </a:lnTo>
                <a:lnTo>
                  <a:pt x="23416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0355" y="1371980"/>
            <a:ext cx="2341880" cy="104775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203200" marR="194945" indent="80010">
              <a:lnSpc>
                <a:spcPct val="100000"/>
              </a:lnSpc>
              <a:spcBef>
                <a:spcPts val="1655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 giúp ra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quyết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định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nhân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sự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38163" y="2671191"/>
            <a:ext cx="2353945" cy="749300"/>
          </a:xfrm>
          <a:custGeom>
            <a:avLst/>
            <a:gdLst/>
            <a:ahLst/>
            <a:cxnLst/>
            <a:rect l="l" t="t" r="r" b="b"/>
            <a:pathLst>
              <a:path w="2353945" h="749300">
                <a:moveTo>
                  <a:pt x="2353818" y="0"/>
                </a:moveTo>
                <a:lnTo>
                  <a:pt x="0" y="0"/>
                </a:lnTo>
                <a:lnTo>
                  <a:pt x="0" y="749046"/>
                </a:lnTo>
                <a:lnTo>
                  <a:pt x="2353818" y="749046"/>
                </a:lnTo>
                <a:lnTo>
                  <a:pt x="23538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8163" y="2671191"/>
            <a:ext cx="2353945" cy="7493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65150" marR="161925" indent="-39560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giúp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lãnh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đạo nhân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sự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7819" y="1910333"/>
            <a:ext cx="5196205" cy="3789045"/>
            <a:chOff x="1607819" y="1910333"/>
            <a:chExt cx="5196205" cy="37890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3313175"/>
              <a:ext cx="810006" cy="3070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49094" y="3385692"/>
              <a:ext cx="615315" cy="118110"/>
            </a:xfrm>
            <a:custGeom>
              <a:avLst/>
              <a:gdLst/>
              <a:ahLst/>
              <a:cxnLst/>
              <a:rect l="l" t="t" r="r" b="b"/>
              <a:pathLst>
                <a:path w="615314" h="118110">
                  <a:moveTo>
                    <a:pt x="543538" y="72060"/>
                  </a:moveTo>
                  <a:lnTo>
                    <a:pt x="506984" y="92202"/>
                  </a:lnTo>
                  <a:lnTo>
                    <a:pt x="501015" y="95631"/>
                  </a:lnTo>
                  <a:lnTo>
                    <a:pt x="498729" y="103251"/>
                  </a:lnTo>
                  <a:lnTo>
                    <a:pt x="502157" y="109347"/>
                  </a:lnTo>
                  <a:lnTo>
                    <a:pt x="505460" y="115443"/>
                  </a:lnTo>
                  <a:lnTo>
                    <a:pt x="513080" y="117602"/>
                  </a:lnTo>
                  <a:lnTo>
                    <a:pt x="519175" y="114300"/>
                  </a:lnTo>
                  <a:lnTo>
                    <a:pt x="593695" y="73152"/>
                  </a:lnTo>
                  <a:lnTo>
                    <a:pt x="590042" y="73152"/>
                  </a:lnTo>
                  <a:lnTo>
                    <a:pt x="543538" y="72060"/>
                  </a:lnTo>
                  <a:close/>
                </a:path>
                <a:path w="615314" h="118110">
                  <a:moveTo>
                    <a:pt x="565322" y="60058"/>
                  </a:moveTo>
                  <a:lnTo>
                    <a:pt x="543538" y="72060"/>
                  </a:lnTo>
                  <a:lnTo>
                    <a:pt x="590042" y="73152"/>
                  </a:lnTo>
                  <a:lnTo>
                    <a:pt x="590086" y="71374"/>
                  </a:lnTo>
                  <a:lnTo>
                    <a:pt x="583692" y="71374"/>
                  </a:lnTo>
                  <a:lnTo>
                    <a:pt x="565322" y="60058"/>
                  </a:lnTo>
                  <a:close/>
                </a:path>
                <a:path w="615314" h="118110">
                  <a:moveTo>
                    <a:pt x="515874" y="0"/>
                  </a:moveTo>
                  <a:lnTo>
                    <a:pt x="508127" y="1905"/>
                  </a:lnTo>
                  <a:lnTo>
                    <a:pt x="504444" y="7747"/>
                  </a:lnTo>
                  <a:lnTo>
                    <a:pt x="500888" y="13716"/>
                  </a:lnTo>
                  <a:lnTo>
                    <a:pt x="502666" y="21462"/>
                  </a:lnTo>
                  <a:lnTo>
                    <a:pt x="543977" y="46910"/>
                  </a:lnTo>
                  <a:lnTo>
                    <a:pt x="590677" y="48006"/>
                  </a:lnTo>
                  <a:lnTo>
                    <a:pt x="590042" y="73152"/>
                  </a:lnTo>
                  <a:lnTo>
                    <a:pt x="593695" y="73152"/>
                  </a:lnTo>
                  <a:lnTo>
                    <a:pt x="615315" y="61214"/>
                  </a:lnTo>
                  <a:lnTo>
                    <a:pt x="515874" y="0"/>
                  </a:lnTo>
                  <a:close/>
                </a:path>
                <a:path w="615314" h="118110">
                  <a:moveTo>
                    <a:pt x="507" y="34162"/>
                  </a:moveTo>
                  <a:lnTo>
                    <a:pt x="0" y="59309"/>
                  </a:lnTo>
                  <a:lnTo>
                    <a:pt x="543538" y="72060"/>
                  </a:lnTo>
                  <a:lnTo>
                    <a:pt x="565322" y="60058"/>
                  </a:lnTo>
                  <a:lnTo>
                    <a:pt x="543977" y="46910"/>
                  </a:lnTo>
                  <a:lnTo>
                    <a:pt x="507" y="34162"/>
                  </a:lnTo>
                  <a:close/>
                </a:path>
                <a:path w="615314" h="118110">
                  <a:moveTo>
                    <a:pt x="584200" y="49657"/>
                  </a:moveTo>
                  <a:lnTo>
                    <a:pt x="565322" y="60058"/>
                  </a:lnTo>
                  <a:lnTo>
                    <a:pt x="583692" y="71374"/>
                  </a:lnTo>
                  <a:lnTo>
                    <a:pt x="584200" y="49657"/>
                  </a:lnTo>
                  <a:close/>
                </a:path>
                <a:path w="615314" h="118110">
                  <a:moveTo>
                    <a:pt x="590635" y="49657"/>
                  </a:moveTo>
                  <a:lnTo>
                    <a:pt x="584200" y="49657"/>
                  </a:lnTo>
                  <a:lnTo>
                    <a:pt x="583692" y="71374"/>
                  </a:lnTo>
                  <a:lnTo>
                    <a:pt x="590086" y="71374"/>
                  </a:lnTo>
                  <a:lnTo>
                    <a:pt x="590635" y="49657"/>
                  </a:lnTo>
                  <a:close/>
                </a:path>
                <a:path w="615314" h="118110">
                  <a:moveTo>
                    <a:pt x="543977" y="46910"/>
                  </a:moveTo>
                  <a:lnTo>
                    <a:pt x="565322" y="60058"/>
                  </a:lnTo>
                  <a:lnTo>
                    <a:pt x="584200" y="49657"/>
                  </a:lnTo>
                  <a:lnTo>
                    <a:pt x="590635" y="49657"/>
                  </a:lnTo>
                  <a:lnTo>
                    <a:pt x="590677" y="48006"/>
                  </a:lnTo>
                  <a:lnTo>
                    <a:pt x="543977" y="469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0305" y="5350763"/>
              <a:ext cx="1246632" cy="3482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51708" y="5372226"/>
              <a:ext cx="1051560" cy="198120"/>
            </a:xfrm>
            <a:custGeom>
              <a:avLst/>
              <a:gdLst/>
              <a:ahLst/>
              <a:cxnLst/>
              <a:rect l="l" t="t" r="r" b="b"/>
              <a:pathLst>
                <a:path w="1051560" h="198120">
                  <a:moveTo>
                    <a:pt x="978999" y="155894"/>
                  </a:moveTo>
                  <a:lnTo>
                    <a:pt x="933957" y="174625"/>
                  </a:lnTo>
                  <a:lnTo>
                    <a:pt x="931037" y="181991"/>
                  </a:lnTo>
                  <a:lnTo>
                    <a:pt x="933703" y="188341"/>
                  </a:lnTo>
                  <a:lnTo>
                    <a:pt x="936370" y="194818"/>
                  </a:lnTo>
                  <a:lnTo>
                    <a:pt x="943737" y="197866"/>
                  </a:lnTo>
                  <a:lnTo>
                    <a:pt x="1029520" y="162052"/>
                  </a:lnTo>
                  <a:lnTo>
                    <a:pt x="1025016" y="162052"/>
                  </a:lnTo>
                  <a:lnTo>
                    <a:pt x="978999" y="155894"/>
                  </a:lnTo>
                  <a:close/>
                </a:path>
                <a:path w="1051560" h="198120">
                  <a:moveTo>
                    <a:pt x="1001963" y="146329"/>
                  </a:moveTo>
                  <a:lnTo>
                    <a:pt x="978999" y="155894"/>
                  </a:lnTo>
                  <a:lnTo>
                    <a:pt x="1025016" y="162052"/>
                  </a:lnTo>
                  <a:lnTo>
                    <a:pt x="1025353" y="159512"/>
                  </a:lnTo>
                  <a:lnTo>
                    <a:pt x="1018920" y="159512"/>
                  </a:lnTo>
                  <a:lnTo>
                    <a:pt x="1001963" y="146329"/>
                  </a:lnTo>
                  <a:close/>
                </a:path>
                <a:path w="1051560" h="198120">
                  <a:moveTo>
                    <a:pt x="959230" y="81280"/>
                  </a:moveTo>
                  <a:lnTo>
                    <a:pt x="951356" y="82296"/>
                  </a:lnTo>
                  <a:lnTo>
                    <a:pt x="947165" y="87757"/>
                  </a:lnTo>
                  <a:lnTo>
                    <a:pt x="942847" y="93218"/>
                  </a:lnTo>
                  <a:lnTo>
                    <a:pt x="943863" y="101092"/>
                  </a:lnTo>
                  <a:lnTo>
                    <a:pt x="949325" y="105410"/>
                  </a:lnTo>
                  <a:lnTo>
                    <a:pt x="982235" y="130993"/>
                  </a:lnTo>
                  <a:lnTo>
                    <a:pt x="1028318" y="137160"/>
                  </a:lnTo>
                  <a:lnTo>
                    <a:pt x="1025016" y="162052"/>
                  </a:lnTo>
                  <a:lnTo>
                    <a:pt x="1029520" y="162052"/>
                  </a:lnTo>
                  <a:lnTo>
                    <a:pt x="1051432" y="152908"/>
                  </a:lnTo>
                  <a:lnTo>
                    <a:pt x="964818" y="85471"/>
                  </a:lnTo>
                  <a:lnTo>
                    <a:pt x="959230" y="81280"/>
                  </a:lnTo>
                  <a:close/>
                </a:path>
                <a:path w="1051560" h="198120">
                  <a:moveTo>
                    <a:pt x="1021841" y="138049"/>
                  </a:moveTo>
                  <a:lnTo>
                    <a:pt x="1001963" y="146329"/>
                  </a:lnTo>
                  <a:lnTo>
                    <a:pt x="1018920" y="159512"/>
                  </a:lnTo>
                  <a:lnTo>
                    <a:pt x="1021841" y="138049"/>
                  </a:lnTo>
                  <a:close/>
                </a:path>
                <a:path w="1051560" h="198120">
                  <a:moveTo>
                    <a:pt x="1028201" y="138049"/>
                  </a:moveTo>
                  <a:lnTo>
                    <a:pt x="1021841" y="138049"/>
                  </a:lnTo>
                  <a:lnTo>
                    <a:pt x="1018920" y="159512"/>
                  </a:lnTo>
                  <a:lnTo>
                    <a:pt x="1025353" y="159512"/>
                  </a:lnTo>
                  <a:lnTo>
                    <a:pt x="1028201" y="138049"/>
                  </a:lnTo>
                  <a:close/>
                </a:path>
                <a:path w="1051560" h="198120">
                  <a:moveTo>
                    <a:pt x="3301" y="0"/>
                  </a:moveTo>
                  <a:lnTo>
                    <a:pt x="0" y="24892"/>
                  </a:lnTo>
                  <a:lnTo>
                    <a:pt x="978999" y="155894"/>
                  </a:lnTo>
                  <a:lnTo>
                    <a:pt x="1001963" y="146329"/>
                  </a:lnTo>
                  <a:lnTo>
                    <a:pt x="982235" y="130993"/>
                  </a:lnTo>
                  <a:lnTo>
                    <a:pt x="3301" y="0"/>
                  </a:lnTo>
                  <a:close/>
                </a:path>
                <a:path w="1051560" h="198120">
                  <a:moveTo>
                    <a:pt x="982235" y="130993"/>
                  </a:moveTo>
                  <a:lnTo>
                    <a:pt x="1001963" y="146329"/>
                  </a:lnTo>
                  <a:lnTo>
                    <a:pt x="1021841" y="138049"/>
                  </a:lnTo>
                  <a:lnTo>
                    <a:pt x="1028201" y="138049"/>
                  </a:lnTo>
                  <a:lnTo>
                    <a:pt x="1028318" y="137160"/>
                  </a:lnTo>
                  <a:lnTo>
                    <a:pt x="982235" y="13099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9637" y="4094226"/>
              <a:ext cx="107441" cy="1363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3359" y="4115180"/>
              <a:ext cx="0" cy="1269365"/>
            </a:xfrm>
            <a:custGeom>
              <a:avLst/>
              <a:gdLst/>
              <a:ahLst/>
              <a:cxnLst/>
              <a:rect l="l" t="t" r="r" b="b"/>
              <a:pathLst>
                <a:path h="1269364">
                  <a:moveTo>
                    <a:pt x="0" y="0"/>
                  </a:moveTo>
                  <a:lnTo>
                    <a:pt x="0" y="1268984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9" y="2045969"/>
              <a:ext cx="111251" cy="21275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24041" y="2066924"/>
              <a:ext cx="4445" cy="2033270"/>
            </a:xfrm>
            <a:custGeom>
              <a:avLst/>
              <a:gdLst/>
              <a:ahLst/>
              <a:cxnLst/>
              <a:rect l="l" t="t" r="r" b="b"/>
              <a:pathLst>
                <a:path w="4445" h="2033270">
                  <a:moveTo>
                    <a:pt x="3937" y="0"/>
                  </a:moveTo>
                  <a:lnTo>
                    <a:pt x="0" y="2033143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19" y="1910333"/>
              <a:ext cx="421385" cy="3070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1848" y="1985263"/>
              <a:ext cx="226568" cy="1176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511" y="3967733"/>
              <a:ext cx="421386" cy="3070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4041" y="4042663"/>
              <a:ext cx="226567" cy="1176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656082" y="0"/>
                  </a:moveTo>
                  <a:lnTo>
                    <a:pt x="589003" y="1284"/>
                  </a:lnTo>
                  <a:lnTo>
                    <a:pt x="523862" y="5054"/>
                  </a:lnTo>
                  <a:lnTo>
                    <a:pt x="460988" y="11184"/>
                  </a:lnTo>
                  <a:lnTo>
                    <a:pt x="400710" y="19550"/>
                  </a:lnTo>
                  <a:lnTo>
                    <a:pt x="343360" y="30026"/>
                  </a:lnTo>
                  <a:lnTo>
                    <a:pt x="289266" y="42487"/>
                  </a:lnTo>
                  <a:lnTo>
                    <a:pt x="238758" y="56809"/>
                  </a:lnTo>
                  <a:lnTo>
                    <a:pt x="192166" y="72866"/>
                  </a:lnTo>
                  <a:lnTo>
                    <a:pt x="149821" y="90533"/>
                  </a:lnTo>
                  <a:lnTo>
                    <a:pt x="112051" y="109686"/>
                  </a:lnTo>
                  <a:lnTo>
                    <a:pt x="79188" y="130199"/>
                  </a:lnTo>
                  <a:lnTo>
                    <a:pt x="29497" y="174806"/>
                  </a:lnTo>
                  <a:lnTo>
                    <a:pt x="3387" y="223353"/>
                  </a:lnTo>
                  <a:lnTo>
                    <a:pt x="0" y="248792"/>
                  </a:lnTo>
                  <a:lnTo>
                    <a:pt x="0" y="1243964"/>
                  </a:lnTo>
                  <a:lnTo>
                    <a:pt x="13329" y="1294108"/>
                  </a:lnTo>
                  <a:lnTo>
                    <a:pt x="51560" y="1340810"/>
                  </a:lnTo>
                  <a:lnTo>
                    <a:pt x="112051" y="1383071"/>
                  </a:lnTo>
                  <a:lnTo>
                    <a:pt x="149821" y="1402224"/>
                  </a:lnTo>
                  <a:lnTo>
                    <a:pt x="192166" y="1419891"/>
                  </a:lnTo>
                  <a:lnTo>
                    <a:pt x="238758" y="1435948"/>
                  </a:lnTo>
                  <a:lnTo>
                    <a:pt x="289266" y="1450270"/>
                  </a:lnTo>
                  <a:lnTo>
                    <a:pt x="343360" y="1462731"/>
                  </a:lnTo>
                  <a:lnTo>
                    <a:pt x="400710" y="1473207"/>
                  </a:lnTo>
                  <a:lnTo>
                    <a:pt x="460988" y="1481573"/>
                  </a:lnTo>
                  <a:lnTo>
                    <a:pt x="523862" y="1487703"/>
                  </a:lnTo>
                  <a:lnTo>
                    <a:pt x="589003" y="1491473"/>
                  </a:lnTo>
                  <a:lnTo>
                    <a:pt x="656082" y="1492758"/>
                  </a:lnTo>
                  <a:lnTo>
                    <a:pt x="723160" y="1491473"/>
                  </a:lnTo>
                  <a:lnTo>
                    <a:pt x="788301" y="1487703"/>
                  </a:lnTo>
                  <a:lnTo>
                    <a:pt x="851175" y="1481573"/>
                  </a:lnTo>
                  <a:lnTo>
                    <a:pt x="911453" y="1473207"/>
                  </a:lnTo>
                  <a:lnTo>
                    <a:pt x="968803" y="1462731"/>
                  </a:lnTo>
                  <a:lnTo>
                    <a:pt x="1022897" y="1450270"/>
                  </a:lnTo>
                  <a:lnTo>
                    <a:pt x="1073405" y="1435948"/>
                  </a:lnTo>
                  <a:lnTo>
                    <a:pt x="1119997" y="1419891"/>
                  </a:lnTo>
                  <a:lnTo>
                    <a:pt x="1162342" y="1402224"/>
                  </a:lnTo>
                  <a:lnTo>
                    <a:pt x="1200112" y="1383071"/>
                  </a:lnTo>
                  <a:lnTo>
                    <a:pt x="1232975" y="1362558"/>
                  </a:lnTo>
                  <a:lnTo>
                    <a:pt x="1282666" y="1317951"/>
                  </a:lnTo>
                  <a:lnTo>
                    <a:pt x="1308776" y="1269404"/>
                  </a:lnTo>
                  <a:lnTo>
                    <a:pt x="1312164" y="1243964"/>
                  </a:lnTo>
                  <a:lnTo>
                    <a:pt x="1312164" y="248792"/>
                  </a:lnTo>
                  <a:lnTo>
                    <a:pt x="1298834" y="198649"/>
                  </a:lnTo>
                  <a:lnTo>
                    <a:pt x="1260603" y="151947"/>
                  </a:lnTo>
                  <a:lnTo>
                    <a:pt x="1200112" y="109686"/>
                  </a:lnTo>
                  <a:lnTo>
                    <a:pt x="1162342" y="90533"/>
                  </a:lnTo>
                  <a:lnTo>
                    <a:pt x="1119997" y="72866"/>
                  </a:lnTo>
                  <a:lnTo>
                    <a:pt x="1073405" y="56809"/>
                  </a:lnTo>
                  <a:lnTo>
                    <a:pt x="1022897" y="42487"/>
                  </a:lnTo>
                  <a:lnTo>
                    <a:pt x="968803" y="30026"/>
                  </a:lnTo>
                  <a:lnTo>
                    <a:pt x="911453" y="19550"/>
                  </a:lnTo>
                  <a:lnTo>
                    <a:pt x="851175" y="11184"/>
                  </a:lnTo>
                  <a:lnTo>
                    <a:pt x="788301" y="5054"/>
                  </a:lnTo>
                  <a:lnTo>
                    <a:pt x="723160" y="1284"/>
                  </a:lnTo>
                  <a:lnTo>
                    <a:pt x="65608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1312164" y="248792"/>
                  </a:moveTo>
                  <a:lnTo>
                    <a:pt x="1298834" y="298936"/>
                  </a:lnTo>
                  <a:lnTo>
                    <a:pt x="1260603" y="345638"/>
                  </a:lnTo>
                  <a:lnTo>
                    <a:pt x="1200112" y="387899"/>
                  </a:lnTo>
                  <a:lnTo>
                    <a:pt x="1162342" y="407052"/>
                  </a:lnTo>
                  <a:lnTo>
                    <a:pt x="1119997" y="424719"/>
                  </a:lnTo>
                  <a:lnTo>
                    <a:pt x="1073405" y="440776"/>
                  </a:lnTo>
                  <a:lnTo>
                    <a:pt x="1022897" y="455098"/>
                  </a:lnTo>
                  <a:lnTo>
                    <a:pt x="968803" y="467559"/>
                  </a:lnTo>
                  <a:lnTo>
                    <a:pt x="911453" y="478035"/>
                  </a:lnTo>
                  <a:lnTo>
                    <a:pt x="851175" y="486401"/>
                  </a:lnTo>
                  <a:lnTo>
                    <a:pt x="788301" y="492531"/>
                  </a:lnTo>
                  <a:lnTo>
                    <a:pt x="723160" y="496301"/>
                  </a:lnTo>
                  <a:lnTo>
                    <a:pt x="656082" y="497586"/>
                  </a:lnTo>
                  <a:lnTo>
                    <a:pt x="589003" y="496301"/>
                  </a:lnTo>
                  <a:lnTo>
                    <a:pt x="523862" y="492531"/>
                  </a:lnTo>
                  <a:lnTo>
                    <a:pt x="460988" y="486401"/>
                  </a:lnTo>
                  <a:lnTo>
                    <a:pt x="400710" y="478035"/>
                  </a:lnTo>
                  <a:lnTo>
                    <a:pt x="343360" y="467559"/>
                  </a:lnTo>
                  <a:lnTo>
                    <a:pt x="289266" y="455098"/>
                  </a:lnTo>
                  <a:lnTo>
                    <a:pt x="238758" y="440776"/>
                  </a:lnTo>
                  <a:lnTo>
                    <a:pt x="192166" y="424719"/>
                  </a:lnTo>
                  <a:lnTo>
                    <a:pt x="149821" y="407052"/>
                  </a:lnTo>
                  <a:lnTo>
                    <a:pt x="112051" y="387899"/>
                  </a:lnTo>
                  <a:lnTo>
                    <a:pt x="79188" y="367386"/>
                  </a:lnTo>
                  <a:lnTo>
                    <a:pt x="29497" y="322779"/>
                  </a:lnTo>
                  <a:lnTo>
                    <a:pt x="3387" y="274232"/>
                  </a:lnTo>
                  <a:lnTo>
                    <a:pt x="0" y="248792"/>
                  </a:lnTo>
                </a:path>
                <a:path w="1312545" h="1492885">
                  <a:moveTo>
                    <a:pt x="0" y="248792"/>
                  </a:moveTo>
                  <a:lnTo>
                    <a:pt x="13329" y="198649"/>
                  </a:lnTo>
                  <a:lnTo>
                    <a:pt x="51560" y="151947"/>
                  </a:lnTo>
                  <a:lnTo>
                    <a:pt x="112051" y="109686"/>
                  </a:lnTo>
                  <a:lnTo>
                    <a:pt x="149821" y="90533"/>
                  </a:lnTo>
                  <a:lnTo>
                    <a:pt x="192166" y="72866"/>
                  </a:lnTo>
                  <a:lnTo>
                    <a:pt x="238758" y="56809"/>
                  </a:lnTo>
                  <a:lnTo>
                    <a:pt x="289266" y="42487"/>
                  </a:lnTo>
                  <a:lnTo>
                    <a:pt x="343360" y="30026"/>
                  </a:lnTo>
                  <a:lnTo>
                    <a:pt x="400710" y="19550"/>
                  </a:lnTo>
                  <a:lnTo>
                    <a:pt x="460988" y="11184"/>
                  </a:lnTo>
                  <a:lnTo>
                    <a:pt x="523862" y="5054"/>
                  </a:lnTo>
                  <a:lnTo>
                    <a:pt x="589003" y="1284"/>
                  </a:lnTo>
                  <a:lnTo>
                    <a:pt x="656082" y="0"/>
                  </a:lnTo>
                  <a:lnTo>
                    <a:pt x="723160" y="1284"/>
                  </a:lnTo>
                  <a:lnTo>
                    <a:pt x="788301" y="5054"/>
                  </a:lnTo>
                  <a:lnTo>
                    <a:pt x="851175" y="11184"/>
                  </a:lnTo>
                  <a:lnTo>
                    <a:pt x="911453" y="19550"/>
                  </a:lnTo>
                  <a:lnTo>
                    <a:pt x="968803" y="30026"/>
                  </a:lnTo>
                  <a:lnTo>
                    <a:pt x="1022897" y="42487"/>
                  </a:lnTo>
                  <a:lnTo>
                    <a:pt x="1073405" y="56809"/>
                  </a:lnTo>
                  <a:lnTo>
                    <a:pt x="1119997" y="72866"/>
                  </a:lnTo>
                  <a:lnTo>
                    <a:pt x="1162342" y="90533"/>
                  </a:lnTo>
                  <a:lnTo>
                    <a:pt x="1200112" y="109686"/>
                  </a:lnTo>
                  <a:lnTo>
                    <a:pt x="1232975" y="130199"/>
                  </a:lnTo>
                  <a:lnTo>
                    <a:pt x="1282666" y="174806"/>
                  </a:lnTo>
                  <a:lnTo>
                    <a:pt x="1308776" y="223353"/>
                  </a:lnTo>
                  <a:lnTo>
                    <a:pt x="1312164" y="248792"/>
                  </a:lnTo>
                  <a:lnTo>
                    <a:pt x="1312164" y="1243964"/>
                  </a:lnTo>
                  <a:lnTo>
                    <a:pt x="1298834" y="1294108"/>
                  </a:lnTo>
                  <a:lnTo>
                    <a:pt x="1260603" y="1340810"/>
                  </a:lnTo>
                  <a:lnTo>
                    <a:pt x="1200112" y="1383071"/>
                  </a:lnTo>
                  <a:lnTo>
                    <a:pt x="1162342" y="1402224"/>
                  </a:lnTo>
                  <a:lnTo>
                    <a:pt x="1119997" y="1419891"/>
                  </a:lnTo>
                  <a:lnTo>
                    <a:pt x="1073405" y="1435948"/>
                  </a:lnTo>
                  <a:lnTo>
                    <a:pt x="1022897" y="1450270"/>
                  </a:lnTo>
                  <a:lnTo>
                    <a:pt x="968803" y="1462731"/>
                  </a:lnTo>
                  <a:lnTo>
                    <a:pt x="911453" y="1473207"/>
                  </a:lnTo>
                  <a:lnTo>
                    <a:pt x="851175" y="1481573"/>
                  </a:lnTo>
                  <a:lnTo>
                    <a:pt x="788301" y="1487703"/>
                  </a:lnTo>
                  <a:lnTo>
                    <a:pt x="723160" y="1491473"/>
                  </a:lnTo>
                  <a:lnTo>
                    <a:pt x="656082" y="1492758"/>
                  </a:lnTo>
                  <a:lnTo>
                    <a:pt x="589003" y="1491473"/>
                  </a:lnTo>
                  <a:lnTo>
                    <a:pt x="523862" y="1487703"/>
                  </a:lnTo>
                  <a:lnTo>
                    <a:pt x="460988" y="1481573"/>
                  </a:lnTo>
                  <a:lnTo>
                    <a:pt x="400710" y="1473207"/>
                  </a:lnTo>
                  <a:lnTo>
                    <a:pt x="343360" y="1462731"/>
                  </a:lnTo>
                  <a:lnTo>
                    <a:pt x="289266" y="1450270"/>
                  </a:lnTo>
                  <a:lnTo>
                    <a:pt x="238758" y="1435948"/>
                  </a:lnTo>
                  <a:lnTo>
                    <a:pt x="192166" y="1419891"/>
                  </a:lnTo>
                  <a:lnTo>
                    <a:pt x="149821" y="1402224"/>
                  </a:lnTo>
                  <a:lnTo>
                    <a:pt x="112051" y="1383071"/>
                  </a:lnTo>
                  <a:lnTo>
                    <a:pt x="79188" y="1362558"/>
                  </a:lnTo>
                  <a:lnTo>
                    <a:pt x="29497" y="1317951"/>
                  </a:lnTo>
                  <a:lnTo>
                    <a:pt x="3387" y="1269404"/>
                  </a:lnTo>
                  <a:lnTo>
                    <a:pt x="0" y="1243964"/>
                  </a:lnTo>
                  <a:lnTo>
                    <a:pt x="0" y="24879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91608" y="3176523"/>
            <a:ext cx="79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CSDL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nhân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355" y="3729609"/>
            <a:ext cx="2341880" cy="744220"/>
          </a:xfrm>
          <a:prstGeom prst="rect">
            <a:avLst/>
          </a:prstGeom>
          <a:solidFill>
            <a:srgbClr val="FFFF00"/>
          </a:solidFill>
          <a:ln w="25146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74065" marR="256540" indent="-51244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chuyên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nhân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sự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3480" y="2781935"/>
            <a:ext cx="6143625" cy="1301750"/>
            <a:chOff x="673480" y="2781935"/>
            <a:chExt cx="6143625" cy="130175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465" y="2912364"/>
              <a:ext cx="421386" cy="3070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6995" y="2987294"/>
              <a:ext cx="226568" cy="1176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481584" y="0"/>
                  </a:moveTo>
                  <a:lnTo>
                    <a:pt x="416234" y="1942"/>
                  </a:lnTo>
                  <a:lnTo>
                    <a:pt x="353558" y="7599"/>
                  </a:lnTo>
                  <a:lnTo>
                    <a:pt x="294127" y="16718"/>
                  </a:lnTo>
                  <a:lnTo>
                    <a:pt x="238517" y="29045"/>
                  </a:lnTo>
                  <a:lnTo>
                    <a:pt x="187300" y="44326"/>
                  </a:lnTo>
                  <a:lnTo>
                    <a:pt x="141050" y="62309"/>
                  </a:lnTo>
                  <a:lnTo>
                    <a:pt x="100342" y="82739"/>
                  </a:lnTo>
                  <a:lnTo>
                    <a:pt x="65749" y="105362"/>
                  </a:lnTo>
                  <a:lnTo>
                    <a:pt x="17202" y="156177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7202" y="1120172"/>
                  </a:lnTo>
                  <a:lnTo>
                    <a:pt x="65749" y="1170987"/>
                  </a:lnTo>
                  <a:lnTo>
                    <a:pt x="100342" y="1193610"/>
                  </a:lnTo>
                  <a:lnTo>
                    <a:pt x="141050" y="1214040"/>
                  </a:lnTo>
                  <a:lnTo>
                    <a:pt x="187300" y="1232023"/>
                  </a:lnTo>
                  <a:lnTo>
                    <a:pt x="238517" y="1247304"/>
                  </a:lnTo>
                  <a:lnTo>
                    <a:pt x="294127" y="1259631"/>
                  </a:lnTo>
                  <a:lnTo>
                    <a:pt x="353558" y="1268750"/>
                  </a:lnTo>
                  <a:lnTo>
                    <a:pt x="416234" y="1274407"/>
                  </a:lnTo>
                  <a:lnTo>
                    <a:pt x="481584" y="1276350"/>
                  </a:lnTo>
                  <a:lnTo>
                    <a:pt x="546925" y="1274407"/>
                  </a:lnTo>
                  <a:lnTo>
                    <a:pt x="609596" y="1268750"/>
                  </a:lnTo>
                  <a:lnTo>
                    <a:pt x="669024" y="1259631"/>
                  </a:lnTo>
                  <a:lnTo>
                    <a:pt x="724633" y="1247304"/>
                  </a:lnTo>
                  <a:lnTo>
                    <a:pt x="775851" y="1232023"/>
                  </a:lnTo>
                  <a:lnTo>
                    <a:pt x="822102" y="1214040"/>
                  </a:lnTo>
                  <a:lnTo>
                    <a:pt x="862813" y="1193610"/>
                  </a:lnTo>
                  <a:lnTo>
                    <a:pt x="897410" y="1170987"/>
                  </a:lnTo>
                  <a:lnTo>
                    <a:pt x="945963" y="1120172"/>
                  </a:lnTo>
                  <a:lnTo>
                    <a:pt x="963168" y="1063625"/>
                  </a:lnTo>
                  <a:lnTo>
                    <a:pt x="963168" y="212725"/>
                  </a:lnTo>
                  <a:lnTo>
                    <a:pt x="945963" y="156177"/>
                  </a:lnTo>
                  <a:lnTo>
                    <a:pt x="897410" y="105362"/>
                  </a:lnTo>
                  <a:lnTo>
                    <a:pt x="862813" y="82739"/>
                  </a:lnTo>
                  <a:lnTo>
                    <a:pt x="822102" y="62309"/>
                  </a:lnTo>
                  <a:lnTo>
                    <a:pt x="775851" y="44326"/>
                  </a:lnTo>
                  <a:lnTo>
                    <a:pt x="724633" y="29045"/>
                  </a:lnTo>
                  <a:lnTo>
                    <a:pt x="669024" y="16718"/>
                  </a:lnTo>
                  <a:lnTo>
                    <a:pt x="609596" y="7599"/>
                  </a:lnTo>
                  <a:lnTo>
                    <a:pt x="546925" y="1942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963168" y="212725"/>
                  </a:moveTo>
                  <a:lnTo>
                    <a:pt x="945963" y="269272"/>
                  </a:lnTo>
                  <a:lnTo>
                    <a:pt x="897410" y="320087"/>
                  </a:lnTo>
                  <a:lnTo>
                    <a:pt x="862813" y="342710"/>
                  </a:lnTo>
                  <a:lnTo>
                    <a:pt x="822102" y="363140"/>
                  </a:lnTo>
                  <a:lnTo>
                    <a:pt x="775851" y="381123"/>
                  </a:lnTo>
                  <a:lnTo>
                    <a:pt x="724633" y="396404"/>
                  </a:lnTo>
                  <a:lnTo>
                    <a:pt x="669024" y="408731"/>
                  </a:lnTo>
                  <a:lnTo>
                    <a:pt x="609596" y="417850"/>
                  </a:lnTo>
                  <a:lnTo>
                    <a:pt x="546925" y="423507"/>
                  </a:lnTo>
                  <a:lnTo>
                    <a:pt x="481584" y="425450"/>
                  </a:lnTo>
                  <a:lnTo>
                    <a:pt x="416234" y="423507"/>
                  </a:lnTo>
                  <a:lnTo>
                    <a:pt x="353558" y="417850"/>
                  </a:lnTo>
                  <a:lnTo>
                    <a:pt x="294127" y="408731"/>
                  </a:lnTo>
                  <a:lnTo>
                    <a:pt x="238517" y="396404"/>
                  </a:lnTo>
                  <a:lnTo>
                    <a:pt x="187300" y="381123"/>
                  </a:lnTo>
                  <a:lnTo>
                    <a:pt x="141050" y="363140"/>
                  </a:lnTo>
                  <a:lnTo>
                    <a:pt x="100342" y="342710"/>
                  </a:lnTo>
                  <a:lnTo>
                    <a:pt x="65749" y="320087"/>
                  </a:lnTo>
                  <a:lnTo>
                    <a:pt x="17202" y="269272"/>
                  </a:lnTo>
                  <a:lnTo>
                    <a:pt x="4396" y="241588"/>
                  </a:lnTo>
                  <a:lnTo>
                    <a:pt x="0" y="212725"/>
                  </a:lnTo>
                </a:path>
                <a:path w="963294" h="1276350">
                  <a:moveTo>
                    <a:pt x="0" y="212725"/>
                  </a:moveTo>
                  <a:lnTo>
                    <a:pt x="17202" y="156177"/>
                  </a:lnTo>
                  <a:lnTo>
                    <a:pt x="65749" y="105362"/>
                  </a:lnTo>
                  <a:lnTo>
                    <a:pt x="100342" y="82739"/>
                  </a:lnTo>
                  <a:lnTo>
                    <a:pt x="141050" y="62309"/>
                  </a:lnTo>
                  <a:lnTo>
                    <a:pt x="187300" y="44326"/>
                  </a:lnTo>
                  <a:lnTo>
                    <a:pt x="238517" y="29045"/>
                  </a:lnTo>
                  <a:lnTo>
                    <a:pt x="294127" y="16718"/>
                  </a:lnTo>
                  <a:lnTo>
                    <a:pt x="353558" y="7599"/>
                  </a:lnTo>
                  <a:lnTo>
                    <a:pt x="416234" y="1942"/>
                  </a:lnTo>
                  <a:lnTo>
                    <a:pt x="481584" y="0"/>
                  </a:lnTo>
                  <a:lnTo>
                    <a:pt x="546925" y="1942"/>
                  </a:lnTo>
                  <a:lnTo>
                    <a:pt x="609596" y="7599"/>
                  </a:lnTo>
                  <a:lnTo>
                    <a:pt x="669024" y="16718"/>
                  </a:lnTo>
                  <a:lnTo>
                    <a:pt x="724633" y="29045"/>
                  </a:lnTo>
                  <a:lnTo>
                    <a:pt x="775851" y="44326"/>
                  </a:lnTo>
                  <a:lnTo>
                    <a:pt x="822102" y="62309"/>
                  </a:lnTo>
                  <a:lnTo>
                    <a:pt x="862813" y="82739"/>
                  </a:lnTo>
                  <a:lnTo>
                    <a:pt x="897410" y="105362"/>
                  </a:lnTo>
                  <a:lnTo>
                    <a:pt x="945963" y="156177"/>
                  </a:lnTo>
                  <a:lnTo>
                    <a:pt x="963168" y="212725"/>
                  </a:lnTo>
                  <a:lnTo>
                    <a:pt x="963168" y="1063625"/>
                  </a:lnTo>
                  <a:lnTo>
                    <a:pt x="945963" y="1120172"/>
                  </a:lnTo>
                  <a:lnTo>
                    <a:pt x="897410" y="1170987"/>
                  </a:lnTo>
                  <a:lnTo>
                    <a:pt x="862813" y="1193610"/>
                  </a:lnTo>
                  <a:lnTo>
                    <a:pt x="822102" y="1214040"/>
                  </a:lnTo>
                  <a:lnTo>
                    <a:pt x="775851" y="1232023"/>
                  </a:lnTo>
                  <a:lnTo>
                    <a:pt x="724633" y="1247304"/>
                  </a:lnTo>
                  <a:lnTo>
                    <a:pt x="669024" y="1259631"/>
                  </a:lnTo>
                  <a:lnTo>
                    <a:pt x="609596" y="1268750"/>
                  </a:lnTo>
                  <a:lnTo>
                    <a:pt x="546925" y="1274407"/>
                  </a:lnTo>
                  <a:lnTo>
                    <a:pt x="481584" y="1276350"/>
                  </a:lnTo>
                  <a:lnTo>
                    <a:pt x="416234" y="1274407"/>
                  </a:lnTo>
                  <a:lnTo>
                    <a:pt x="353558" y="1268750"/>
                  </a:lnTo>
                  <a:lnTo>
                    <a:pt x="294127" y="1259631"/>
                  </a:lnTo>
                  <a:lnTo>
                    <a:pt x="238517" y="1247304"/>
                  </a:lnTo>
                  <a:lnTo>
                    <a:pt x="187300" y="1232023"/>
                  </a:lnTo>
                  <a:lnTo>
                    <a:pt x="141050" y="1214040"/>
                  </a:lnTo>
                  <a:lnTo>
                    <a:pt x="100342" y="1193610"/>
                  </a:lnTo>
                  <a:lnTo>
                    <a:pt x="65749" y="1170987"/>
                  </a:lnTo>
                  <a:lnTo>
                    <a:pt x="17202" y="1120172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3627" y="3213100"/>
            <a:ext cx="67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nội</a:t>
            </a:r>
            <a:r>
              <a:rPr sz="2000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9816" y="2398776"/>
            <a:ext cx="307085" cy="569976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194557" y="2419730"/>
            <a:ext cx="5048250" cy="4066540"/>
            <a:chOff x="3194557" y="2419730"/>
            <a:chExt cx="5048250" cy="4066540"/>
          </a:xfrm>
        </p:grpSpPr>
        <p:sp>
          <p:nvSpPr>
            <p:cNvPr id="38" name="object 38"/>
            <p:cNvSpPr/>
            <p:nvPr/>
          </p:nvSpPr>
          <p:spPr>
            <a:xfrm>
              <a:off x="3194557" y="2419730"/>
              <a:ext cx="118110" cy="375920"/>
            </a:xfrm>
            <a:custGeom>
              <a:avLst/>
              <a:gdLst/>
              <a:ahLst/>
              <a:cxnLst/>
              <a:rect l="l" t="t" r="r" b="b"/>
              <a:pathLst>
                <a:path w="118110" h="375919">
                  <a:moveTo>
                    <a:pt x="13969" y="259842"/>
                  </a:moveTo>
                  <a:lnTo>
                    <a:pt x="8000" y="263398"/>
                  </a:lnTo>
                  <a:lnTo>
                    <a:pt x="2031" y="266827"/>
                  </a:lnTo>
                  <a:lnTo>
                    <a:pt x="0" y="274574"/>
                  </a:lnTo>
                  <a:lnTo>
                    <a:pt x="3429" y="280543"/>
                  </a:lnTo>
                  <a:lnTo>
                    <a:pt x="58801" y="375412"/>
                  </a:lnTo>
                  <a:lnTo>
                    <a:pt x="73403" y="350393"/>
                  </a:lnTo>
                  <a:lnTo>
                    <a:pt x="46228" y="350393"/>
                  </a:lnTo>
                  <a:lnTo>
                    <a:pt x="46228" y="303765"/>
                  </a:lnTo>
                  <a:lnTo>
                    <a:pt x="25273" y="267843"/>
                  </a:lnTo>
                  <a:lnTo>
                    <a:pt x="21717" y="261874"/>
                  </a:lnTo>
                  <a:lnTo>
                    <a:pt x="13969" y="259842"/>
                  </a:lnTo>
                  <a:close/>
                </a:path>
                <a:path w="118110" h="375919">
                  <a:moveTo>
                    <a:pt x="46228" y="303765"/>
                  </a:moveTo>
                  <a:lnTo>
                    <a:pt x="46228" y="350393"/>
                  </a:lnTo>
                  <a:lnTo>
                    <a:pt x="71374" y="350393"/>
                  </a:lnTo>
                  <a:lnTo>
                    <a:pt x="71374" y="344043"/>
                  </a:lnTo>
                  <a:lnTo>
                    <a:pt x="47879" y="344043"/>
                  </a:lnTo>
                  <a:lnTo>
                    <a:pt x="58801" y="325319"/>
                  </a:lnTo>
                  <a:lnTo>
                    <a:pt x="46228" y="303765"/>
                  </a:lnTo>
                  <a:close/>
                </a:path>
                <a:path w="118110" h="375919">
                  <a:moveTo>
                    <a:pt x="103631" y="259842"/>
                  </a:moveTo>
                  <a:lnTo>
                    <a:pt x="95884" y="261874"/>
                  </a:lnTo>
                  <a:lnTo>
                    <a:pt x="92329" y="267843"/>
                  </a:lnTo>
                  <a:lnTo>
                    <a:pt x="71374" y="303765"/>
                  </a:lnTo>
                  <a:lnTo>
                    <a:pt x="71374" y="350393"/>
                  </a:lnTo>
                  <a:lnTo>
                    <a:pt x="73403" y="350393"/>
                  </a:lnTo>
                  <a:lnTo>
                    <a:pt x="114172" y="280543"/>
                  </a:lnTo>
                  <a:lnTo>
                    <a:pt x="117602" y="274574"/>
                  </a:lnTo>
                  <a:lnTo>
                    <a:pt x="115569" y="266827"/>
                  </a:lnTo>
                  <a:lnTo>
                    <a:pt x="109601" y="263398"/>
                  </a:lnTo>
                  <a:lnTo>
                    <a:pt x="103631" y="259842"/>
                  </a:lnTo>
                  <a:close/>
                </a:path>
                <a:path w="118110" h="375919">
                  <a:moveTo>
                    <a:pt x="58801" y="325319"/>
                  </a:moveTo>
                  <a:lnTo>
                    <a:pt x="47879" y="344043"/>
                  </a:lnTo>
                  <a:lnTo>
                    <a:pt x="69722" y="344043"/>
                  </a:lnTo>
                  <a:lnTo>
                    <a:pt x="58801" y="325319"/>
                  </a:lnTo>
                  <a:close/>
                </a:path>
                <a:path w="118110" h="375919">
                  <a:moveTo>
                    <a:pt x="71374" y="303765"/>
                  </a:moveTo>
                  <a:lnTo>
                    <a:pt x="58801" y="325319"/>
                  </a:lnTo>
                  <a:lnTo>
                    <a:pt x="69722" y="344043"/>
                  </a:lnTo>
                  <a:lnTo>
                    <a:pt x="71374" y="344043"/>
                  </a:lnTo>
                  <a:lnTo>
                    <a:pt x="71374" y="303765"/>
                  </a:lnTo>
                  <a:close/>
                </a:path>
                <a:path w="118110" h="375919">
                  <a:moveTo>
                    <a:pt x="71374" y="0"/>
                  </a:moveTo>
                  <a:lnTo>
                    <a:pt x="46228" y="0"/>
                  </a:lnTo>
                  <a:lnTo>
                    <a:pt x="46228" y="303765"/>
                  </a:lnTo>
                  <a:lnTo>
                    <a:pt x="58801" y="325319"/>
                  </a:lnTo>
                  <a:lnTo>
                    <a:pt x="71373" y="303765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02632" y="4572380"/>
              <a:ext cx="3927475" cy="1901189"/>
            </a:xfrm>
            <a:custGeom>
              <a:avLst/>
              <a:gdLst/>
              <a:ahLst/>
              <a:cxnLst/>
              <a:rect l="l" t="t" r="r" b="b"/>
              <a:pathLst>
                <a:path w="3927475" h="1901189">
                  <a:moveTo>
                    <a:pt x="3380993" y="324104"/>
                  </a:moveTo>
                  <a:lnTo>
                    <a:pt x="0" y="324104"/>
                  </a:lnTo>
                  <a:lnTo>
                    <a:pt x="0" y="1832851"/>
                  </a:lnTo>
                  <a:lnTo>
                    <a:pt x="130019" y="1850573"/>
                  </a:lnTo>
                  <a:lnTo>
                    <a:pt x="253419" y="1865398"/>
                  </a:lnTo>
                  <a:lnTo>
                    <a:pt x="370463" y="1877448"/>
                  </a:lnTo>
                  <a:lnTo>
                    <a:pt x="481626" y="1886866"/>
                  </a:lnTo>
                  <a:lnTo>
                    <a:pt x="587244" y="1893782"/>
                  </a:lnTo>
                  <a:lnTo>
                    <a:pt x="638088" y="1896343"/>
                  </a:lnTo>
                  <a:lnTo>
                    <a:pt x="687685" y="1898329"/>
                  </a:lnTo>
                  <a:lnTo>
                    <a:pt x="736080" y="1899756"/>
                  </a:lnTo>
                  <a:lnTo>
                    <a:pt x="783320" y="1900641"/>
                  </a:lnTo>
                  <a:lnTo>
                    <a:pt x="829450" y="1901000"/>
                  </a:lnTo>
                  <a:lnTo>
                    <a:pt x="874517" y="1900850"/>
                  </a:lnTo>
                  <a:lnTo>
                    <a:pt x="918568" y="1900207"/>
                  </a:lnTo>
                  <a:lnTo>
                    <a:pt x="961648" y="1899089"/>
                  </a:lnTo>
                  <a:lnTo>
                    <a:pt x="1003804" y="1897511"/>
                  </a:lnTo>
                  <a:lnTo>
                    <a:pt x="1045081" y="1895492"/>
                  </a:lnTo>
                  <a:lnTo>
                    <a:pt x="1085527" y="1893046"/>
                  </a:lnTo>
                  <a:lnTo>
                    <a:pt x="1125186" y="1890191"/>
                  </a:lnTo>
                  <a:lnTo>
                    <a:pt x="1164107" y="1886943"/>
                  </a:lnTo>
                  <a:lnTo>
                    <a:pt x="1202334" y="1883320"/>
                  </a:lnTo>
                  <a:lnTo>
                    <a:pt x="1276892" y="1875011"/>
                  </a:lnTo>
                  <a:lnTo>
                    <a:pt x="1349258" y="1865395"/>
                  </a:lnTo>
                  <a:lnTo>
                    <a:pt x="1419724" y="1854615"/>
                  </a:lnTo>
                  <a:lnTo>
                    <a:pt x="1488735" y="1842793"/>
                  </a:lnTo>
                  <a:lnTo>
                    <a:pt x="1556637" y="1830066"/>
                  </a:lnTo>
                  <a:lnTo>
                    <a:pt x="1657219" y="1809570"/>
                  </a:lnTo>
                  <a:lnTo>
                    <a:pt x="2067851" y="1719202"/>
                  </a:lnTo>
                  <a:lnTo>
                    <a:pt x="2178824" y="1696759"/>
                  </a:lnTo>
                  <a:lnTo>
                    <a:pt x="2255963" y="1682302"/>
                  </a:lnTo>
                  <a:lnTo>
                    <a:pt x="2336060" y="1668404"/>
                  </a:lnTo>
                  <a:lnTo>
                    <a:pt x="2419483" y="1655198"/>
                  </a:lnTo>
                  <a:lnTo>
                    <a:pt x="2506602" y="1642817"/>
                  </a:lnTo>
                  <a:lnTo>
                    <a:pt x="2597788" y="1631394"/>
                  </a:lnTo>
                  <a:lnTo>
                    <a:pt x="2693409" y="1621063"/>
                  </a:lnTo>
                  <a:lnTo>
                    <a:pt x="2793836" y="1611956"/>
                  </a:lnTo>
                  <a:lnTo>
                    <a:pt x="2899439" y="1604206"/>
                  </a:lnTo>
                  <a:lnTo>
                    <a:pt x="3010586" y="1597946"/>
                  </a:lnTo>
                  <a:lnTo>
                    <a:pt x="3127647" y="1593311"/>
                  </a:lnTo>
                  <a:lnTo>
                    <a:pt x="3250993" y="1590432"/>
                  </a:lnTo>
                  <a:lnTo>
                    <a:pt x="3380993" y="1589443"/>
                  </a:lnTo>
                  <a:lnTo>
                    <a:pt x="3380993" y="324104"/>
                  </a:lnTo>
                  <a:close/>
                </a:path>
                <a:path w="3927475" h="1901189">
                  <a:moveTo>
                    <a:pt x="3636391" y="160020"/>
                  </a:moveTo>
                  <a:lnTo>
                    <a:pt x="278511" y="160020"/>
                  </a:lnTo>
                  <a:lnTo>
                    <a:pt x="278511" y="324104"/>
                  </a:lnTo>
                  <a:lnTo>
                    <a:pt x="3380993" y="324104"/>
                  </a:lnTo>
                  <a:lnTo>
                    <a:pt x="3380993" y="1442161"/>
                  </a:lnTo>
                  <a:lnTo>
                    <a:pt x="3402951" y="1440782"/>
                  </a:lnTo>
                  <a:lnTo>
                    <a:pt x="3460829" y="1437747"/>
                  </a:lnTo>
                  <a:lnTo>
                    <a:pt x="3542639" y="1434713"/>
                  </a:lnTo>
                  <a:lnTo>
                    <a:pt x="3636391" y="1433334"/>
                  </a:lnTo>
                  <a:lnTo>
                    <a:pt x="3636391" y="160020"/>
                  </a:lnTo>
                  <a:close/>
                </a:path>
                <a:path w="3927475" h="1901189">
                  <a:moveTo>
                    <a:pt x="3927347" y="0"/>
                  </a:moveTo>
                  <a:lnTo>
                    <a:pt x="540384" y="0"/>
                  </a:lnTo>
                  <a:lnTo>
                    <a:pt x="540384" y="160020"/>
                  </a:lnTo>
                  <a:lnTo>
                    <a:pt x="3636391" y="160020"/>
                  </a:lnTo>
                  <a:lnTo>
                    <a:pt x="3636391" y="1275905"/>
                  </a:lnTo>
                  <a:lnTo>
                    <a:pt x="3727338" y="1272597"/>
                  </a:lnTo>
                  <a:lnTo>
                    <a:pt x="3820539" y="1270322"/>
                  </a:lnTo>
                  <a:lnTo>
                    <a:pt x="3927347" y="1269288"/>
                  </a:lnTo>
                  <a:lnTo>
                    <a:pt x="392734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02632" y="4572380"/>
              <a:ext cx="3927475" cy="1901189"/>
            </a:xfrm>
            <a:custGeom>
              <a:avLst/>
              <a:gdLst/>
              <a:ahLst/>
              <a:cxnLst/>
              <a:rect l="l" t="t" r="r" b="b"/>
              <a:pathLst>
                <a:path w="3927475" h="1901189">
                  <a:moveTo>
                    <a:pt x="0" y="324104"/>
                  </a:moveTo>
                  <a:lnTo>
                    <a:pt x="3380993" y="324104"/>
                  </a:lnTo>
                  <a:lnTo>
                    <a:pt x="3380993" y="1589443"/>
                  </a:lnTo>
                  <a:lnTo>
                    <a:pt x="3315139" y="1589693"/>
                  </a:lnTo>
                  <a:lnTo>
                    <a:pt x="3250993" y="1590432"/>
                  </a:lnTo>
                  <a:lnTo>
                    <a:pt x="3188512" y="1591643"/>
                  </a:lnTo>
                  <a:lnTo>
                    <a:pt x="3127647" y="1593311"/>
                  </a:lnTo>
                  <a:lnTo>
                    <a:pt x="3068354" y="1595417"/>
                  </a:lnTo>
                  <a:lnTo>
                    <a:pt x="3010586" y="1597946"/>
                  </a:lnTo>
                  <a:lnTo>
                    <a:pt x="2954296" y="1600881"/>
                  </a:lnTo>
                  <a:lnTo>
                    <a:pt x="2899439" y="1604206"/>
                  </a:lnTo>
                  <a:lnTo>
                    <a:pt x="2845967" y="1607903"/>
                  </a:lnTo>
                  <a:lnTo>
                    <a:pt x="2793836" y="1611956"/>
                  </a:lnTo>
                  <a:lnTo>
                    <a:pt x="2742999" y="1616348"/>
                  </a:lnTo>
                  <a:lnTo>
                    <a:pt x="2693409" y="1621063"/>
                  </a:lnTo>
                  <a:lnTo>
                    <a:pt x="2645021" y="1626084"/>
                  </a:lnTo>
                  <a:lnTo>
                    <a:pt x="2597788" y="1631394"/>
                  </a:lnTo>
                  <a:lnTo>
                    <a:pt x="2551664" y="1636978"/>
                  </a:lnTo>
                  <a:lnTo>
                    <a:pt x="2506602" y="1642817"/>
                  </a:lnTo>
                  <a:lnTo>
                    <a:pt x="2462557" y="1648896"/>
                  </a:lnTo>
                  <a:lnTo>
                    <a:pt x="2419483" y="1655198"/>
                  </a:lnTo>
                  <a:lnTo>
                    <a:pt x="2377332" y="1661706"/>
                  </a:lnTo>
                  <a:lnTo>
                    <a:pt x="2336060" y="1668404"/>
                  </a:lnTo>
                  <a:lnTo>
                    <a:pt x="2295619" y="1675275"/>
                  </a:lnTo>
                  <a:lnTo>
                    <a:pt x="2255963" y="1682302"/>
                  </a:lnTo>
                  <a:lnTo>
                    <a:pt x="2217047" y="1689469"/>
                  </a:lnTo>
                  <a:lnTo>
                    <a:pt x="2178824" y="1696759"/>
                  </a:lnTo>
                  <a:lnTo>
                    <a:pt x="2141248" y="1704156"/>
                  </a:lnTo>
                  <a:lnTo>
                    <a:pt x="2067851" y="1719202"/>
                  </a:lnTo>
                  <a:lnTo>
                    <a:pt x="1996487" y="1734474"/>
                  </a:lnTo>
                  <a:lnTo>
                    <a:pt x="1926786" y="1749839"/>
                  </a:lnTo>
                  <a:lnTo>
                    <a:pt x="1858378" y="1765164"/>
                  </a:lnTo>
                  <a:lnTo>
                    <a:pt x="1824544" y="1772770"/>
                  </a:lnTo>
                  <a:lnTo>
                    <a:pt x="1790894" y="1780317"/>
                  </a:lnTo>
                  <a:lnTo>
                    <a:pt x="1723964" y="1795163"/>
                  </a:lnTo>
                  <a:lnTo>
                    <a:pt x="1657219" y="1809570"/>
                  </a:lnTo>
                  <a:lnTo>
                    <a:pt x="1590288" y="1823405"/>
                  </a:lnTo>
                  <a:lnTo>
                    <a:pt x="1522802" y="1836534"/>
                  </a:lnTo>
                  <a:lnTo>
                    <a:pt x="1454391" y="1848825"/>
                  </a:lnTo>
                  <a:lnTo>
                    <a:pt x="1384686" y="1860145"/>
                  </a:lnTo>
                  <a:lnTo>
                    <a:pt x="1313317" y="1870359"/>
                  </a:lnTo>
                  <a:lnTo>
                    <a:pt x="1239913" y="1879337"/>
                  </a:lnTo>
                  <a:lnTo>
                    <a:pt x="1164107" y="1886943"/>
                  </a:lnTo>
                  <a:lnTo>
                    <a:pt x="1125186" y="1890191"/>
                  </a:lnTo>
                  <a:lnTo>
                    <a:pt x="1085527" y="1893046"/>
                  </a:lnTo>
                  <a:lnTo>
                    <a:pt x="1045081" y="1895492"/>
                  </a:lnTo>
                  <a:lnTo>
                    <a:pt x="1003804" y="1897511"/>
                  </a:lnTo>
                  <a:lnTo>
                    <a:pt x="961648" y="1899089"/>
                  </a:lnTo>
                  <a:lnTo>
                    <a:pt x="918568" y="1900207"/>
                  </a:lnTo>
                  <a:lnTo>
                    <a:pt x="874517" y="1900850"/>
                  </a:lnTo>
                  <a:lnTo>
                    <a:pt x="829450" y="1901000"/>
                  </a:lnTo>
                  <a:lnTo>
                    <a:pt x="783320" y="1900641"/>
                  </a:lnTo>
                  <a:lnTo>
                    <a:pt x="736080" y="1899756"/>
                  </a:lnTo>
                  <a:lnTo>
                    <a:pt x="687685" y="1898329"/>
                  </a:lnTo>
                  <a:lnTo>
                    <a:pt x="638088" y="1896343"/>
                  </a:lnTo>
                  <a:lnTo>
                    <a:pt x="587244" y="1893782"/>
                  </a:lnTo>
                  <a:lnTo>
                    <a:pt x="535105" y="1890628"/>
                  </a:lnTo>
                  <a:lnTo>
                    <a:pt x="481626" y="1886866"/>
                  </a:lnTo>
                  <a:lnTo>
                    <a:pt x="426761" y="1882478"/>
                  </a:lnTo>
                  <a:lnTo>
                    <a:pt x="370463" y="1877448"/>
                  </a:lnTo>
                  <a:lnTo>
                    <a:pt x="312686" y="1871759"/>
                  </a:lnTo>
                  <a:lnTo>
                    <a:pt x="253384" y="1865395"/>
                  </a:lnTo>
                  <a:lnTo>
                    <a:pt x="192510" y="1858338"/>
                  </a:lnTo>
                  <a:lnTo>
                    <a:pt x="130019" y="1850573"/>
                  </a:lnTo>
                  <a:lnTo>
                    <a:pt x="65864" y="1842083"/>
                  </a:lnTo>
                  <a:lnTo>
                    <a:pt x="0" y="1832851"/>
                  </a:lnTo>
                  <a:lnTo>
                    <a:pt x="0" y="324104"/>
                  </a:lnTo>
                  <a:close/>
                </a:path>
                <a:path w="3927475" h="1901189">
                  <a:moveTo>
                    <a:pt x="278511" y="324104"/>
                  </a:moveTo>
                  <a:lnTo>
                    <a:pt x="278511" y="160020"/>
                  </a:lnTo>
                  <a:lnTo>
                    <a:pt x="3636391" y="160020"/>
                  </a:lnTo>
                  <a:lnTo>
                    <a:pt x="3636391" y="1433334"/>
                  </a:lnTo>
                  <a:lnTo>
                    <a:pt x="3542639" y="1434713"/>
                  </a:lnTo>
                  <a:lnTo>
                    <a:pt x="3460829" y="1437747"/>
                  </a:lnTo>
                  <a:lnTo>
                    <a:pt x="3402951" y="1440782"/>
                  </a:lnTo>
                  <a:lnTo>
                    <a:pt x="3380993" y="1442161"/>
                  </a:lnTo>
                </a:path>
                <a:path w="3927475" h="1901189">
                  <a:moveTo>
                    <a:pt x="540384" y="160020"/>
                  </a:moveTo>
                  <a:lnTo>
                    <a:pt x="540384" y="0"/>
                  </a:lnTo>
                  <a:lnTo>
                    <a:pt x="3927347" y="0"/>
                  </a:lnTo>
                  <a:lnTo>
                    <a:pt x="3927347" y="1269288"/>
                  </a:lnTo>
                  <a:lnTo>
                    <a:pt x="3820539" y="1270322"/>
                  </a:lnTo>
                  <a:lnTo>
                    <a:pt x="3727338" y="1272597"/>
                  </a:lnTo>
                  <a:lnTo>
                    <a:pt x="3661404" y="1274871"/>
                  </a:lnTo>
                  <a:lnTo>
                    <a:pt x="3636391" y="1275905"/>
                  </a:lnTo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81500" y="5143753"/>
            <a:ext cx="308419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Lý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lịch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nhân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sự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kế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hoạch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và nhu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cầu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nhân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sự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về kỹ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năng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làm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việc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về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phúc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lợi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07941" y="3241548"/>
            <a:ext cx="779780" cy="307340"/>
            <a:chOff x="4107941" y="3241548"/>
            <a:chExt cx="779780" cy="307340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7941" y="3241548"/>
              <a:ext cx="779526" cy="3070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49470" y="3316478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2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2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004559" y="3220211"/>
            <a:ext cx="561340" cy="307340"/>
            <a:chOff x="6004559" y="3220211"/>
            <a:chExt cx="561340" cy="30734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4559" y="3220211"/>
              <a:ext cx="560832" cy="30708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6" y="3289172"/>
              <a:ext cx="366395" cy="117475"/>
            </a:xfrm>
            <a:custGeom>
              <a:avLst/>
              <a:gdLst/>
              <a:ahLst/>
              <a:cxnLst/>
              <a:rect l="l" t="t" r="r" b="b"/>
              <a:pathLst>
                <a:path w="366395" h="117475">
                  <a:moveTo>
                    <a:pt x="294299" y="73014"/>
                  </a:moveTo>
                  <a:lnTo>
                    <a:pt x="257048" y="91821"/>
                  </a:lnTo>
                  <a:lnTo>
                    <a:pt x="250825" y="94868"/>
                  </a:lnTo>
                  <a:lnTo>
                    <a:pt x="248412" y="102488"/>
                  </a:lnTo>
                  <a:lnTo>
                    <a:pt x="251460" y="108712"/>
                  </a:lnTo>
                  <a:lnTo>
                    <a:pt x="254635" y="114935"/>
                  </a:lnTo>
                  <a:lnTo>
                    <a:pt x="262255" y="117348"/>
                  </a:lnTo>
                  <a:lnTo>
                    <a:pt x="268350" y="114173"/>
                  </a:lnTo>
                  <a:lnTo>
                    <a:pt x="344467" y="75818"/>
                  </a:lnTo>
                  <a:lnTo>
                    <a:pt x="340740" y="75818"/>
                  </a:lnTo>
                  <a:lnTo>
                    <a:pt x="294299" y="73014"/>
                  </a:lnTo>
                  <a:close/>
                </a:path>
                <a:path w="366395" h="117475">
                  <a:moveTo>
                    <a:pt x="316627" y="61743"/>
                  </a:moveTo>
                  <a:lnTo>
                    <a:pt x="294299" y="73014"/>
                  </a:lnTo>
                  <a:lnTo>
                    <a:pt x="340740" y="75818"/>
                  </a:lnTo>
                  <a:lnTo>
                    <a:pt x="340871" y="73660"/>
                  </a:lnTo>
                  <a:lnTo>
                    <a:pt x="334518" y="73660"/>
                  </a:lnTo>
                  <a:lnTo>
                    <a:pt x="316627" y="61743"/>
                  </a:lnTo>
                  <a:close/>
                </a:path>
                <a:path w="366395" h="117475">
                  <a:moveTo>
                    <a:pt x="269239" y="0"/>
                  </a:moveTo>
                  <a:lnTo>
                    <a:pt x="261493" y="1524"/>
                  </a:lnTo>
                  <a:lnTo>
                    <a:pt x="257683" y="7238"/>
                  </a:lnTo>
                  <a:lnTo>
                    <a:pt x="253746" y="13080"/>
                  </a:lnTo>
                  <a:lnTo>
                    <a:pt x="255270" y="20827"/>
                  </a:lnTo>
                  <a:lnTo>
                    <a:pt x="295795" y="47867"/>
                  </a:lnTo>
                  <a:lnTo>
                    <a:pt x="342264" y="50673"/>
                  </a:lnTo>
                  <a:lnTo>
                    <a:pt x="340740" y="75818"/>
                  </a:lnTo>
                  <a:lnTo>
                    <a:pt x="344467" y="75818"/>
                  </a:lnTo>
                  <a:lnTo>
                    <a:pt x="366395" y="64769"/>
                  </a:lnTo>
                  <a:lnTo>
                    <a:pt x="275082" y="3810"/>
                  </a:lnTo>
                  <a:lnTo>
                    <a:pt x="269239" y="0"/>
                  </a:lnTo>
                  <a:close/>
                </a:path>
                <a:path w="366395" h="117475">
                  <a:moveTo>
                    <a:pt x="335788" y="52069"/>
                  </a:moveTo>
                  <a:lnTo>
                    <a:pt x="316627" y="61743"/>
                  </a:lnTo>
                  <a:lnTo>
                    <a:pt x="334518" y="73660"/>
                  </a:lnTo>
                  <a:lnTo>
                    <a:pt x="335788" y="52069"/>
                  </a:lnTo>
                  <a:close/>
                </a:path>
                <a:path w="366395" h="117475">
                  <a:moveTo>
                    <a:pt x="342180" y="52069"/>
                  </a:moveTo>
                  <a:lnTo>
                    <a:pt x="335788" y="52069"/>
                  </a:lnTo>
                  <a:lnTo>
                    <a:pt x="334518" y="73660"/>
                  </a:lnTo>
                  <a:lnTo>
                    <a:pt x="340871" y="73660"/>
                  </a:lnTo>
                  <a:lnTo>
                    <a:pt x="342180" y="52069"/>
                  </a:lnTo>
                  <a:close/>
                </a:path>
                <a:path w="366395" h="117475">
                  <a:moveTo>
                    <a:pt x="1524" y="30099"/>
                  </a:moveTo>
                  <a:lnTo>
                    <a:pt x="0" y="55244"/>
                  </a:lnTo>
                  <a:lnTo>
                    <a:pt x="294299" y="73014"/>
                  </a:lnTo>
                  <a:lnTo>
                    <a:pt x="316627" y="61743"/>
                  </a:lnTo>
                  <a:lnTo>
                    <a:pt x="295795" y="47867"/>
                  </a:lnTo>
                  <a:lnTo>
                    <a:pt x="1524" y="30099"/>
                  </a:lnTo>
                  <a:close/>
                </a:path>
                <a:path w="366395" h="117475">
                  <a:moveTo>
                    <a:pt x="295795" y="47867"/>
                  </a:moveTo>
                  <a:lnTo>
                    <a:pt x="316627" y="61743"/>
                  </a:lnTo>
                  <a:lnTo>
                    <a:pt x="335788" y="52069"/>
                  </a:lnTo>
                  <a:lnTo>
                    <a:pt x="342180" y="52069"/>
                  </a:lnTo>
                  <a:lnTo>
                    <a:pt x="342264" y="50673"/>
                  </a:lnTo>
                  <a:lnTo>
                    <a:pt x="295795" y="4786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47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Phân</a:t>
            </a:r>
            <a:r>
              <a:rPr spc="-15" dirty="0"/>
              <a:t> </a:t>
            </a:r>
            <a:r>
              <a:rPr dirty="0"/>
              <a:t>loại</a:t>
            </a:r>
            <a:r>
              <a:rPr spc="-10" dirty="0"/>
              <a:t> </a:t>
            </a:r>
            <a:r>
              <a:rPr spc="15" dirty="0"/>
              <a:t>HTTT</a:t>
            </a:r>
            <a:r>
              <a:rPr spc="-35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nguồn</a:t>
            </a:r>
            <a:r>
              <a:rPr spc="-10" dirty="0"/>
              <a:t> </a:t>
            </a:r>
            <a:r>
              <a:rPr dirty="0"/>
              <a:t>nhân </a:t>
            </a:r>
            <a:r>
              <a:rPr spc="-890" dirty="0"/>
              <a:t> </a:t>
            </a:r>
            <a:r>
              <a:rPr dirty="0"/>
              <a:t>lực</a:t>
            </a:r>
            <a:r>
              <a:rPr spc="-5" dirty="0"/>
              <a:t> </a:t>
            </a:r>
            <a:r>
              <a:rPr dirty="0"/>
              <a:t>theo</a:t>
            </a:r>
            <a:r>
              <a:rPr spc="-30" dirty="0"/>
              <a:t> </a:t>
            </a:r>
            <a:r>
              <a:rPr spc="-5" dirty="0"/>
              <a:t>mức</a:t>
            </a:r>
            <a:r>
              <a:rPr spc="-10" dirty="0"/>
              <a:t> </a:t>
            </a:r>
            <a:r>
              <a:rPr spc="-5" dirty="0"/>
              <a:t>quản</a:t>
            </a:r>
            <a:r>
              <a:rPr dirty="0"/>
              <a:t> lý</a:t>
            </a:r>
          </a:p>
        </p:txBody>
      </p:sp>
      <p:sp>
        <p:nvSpPr>
          <p:cNvPr id="3" name="object 3"/>
          <p:cNvSpPr/>
          <p:nvPr/>
        </p:nvSpPr>
        <p:spPr>
          <a:xfrm>
            <a:off x="849630" y="1597152"/>
            <a:ext cx="1868805" cy="4297045"/>
          </a:xfrm>
          <a:custGeom>
            <a:avLst/>
            <a:gdLst/>
            <a:ahLst/>
            <a:cxnLst/>
            <a:rect l="l" t="t" r="r" b="b"/>
            <a:pathLst>
              <a:path w="1868805" h="4297045">
                <a:moveTo>
                  <a:pt x="1681607" y="0"/>
                </a:moveTo>
                <a:lnTo>
                  <a:pt x="186842" y="0"/>
                </a:lnTo>
                <a:lnTo>
                  <a:pt x="137173" y="6676"/>
                </a:lnTo>
                <a:lnTo>
                  <a:pt x="92540" y="25517"/>
                </a:lnTo>
                <a:lnTo>
                  <a:pt x="54725" y="54737"/>
                </a:lnTo>
                <a:lnTo>
                  <a:pt x="25510" y="92550"/>
                </a:lnTo>
                <a:lnTo>
                  <a:pt x="6674" y="137171"/>
                </a:lnTo>
                <a:lnTo>
                  <a:pt x="0" y="186817"/>
                </a:lnTo>
                <a:lnTo>
                  <a:pt x="0" y="4110075"/>
                </a:lnTo>
                <a:lnTo>
                  <a:pt x="6674" y="4159744"/>
                </a:lnTo>
                <a:lnTo>
                  <a:pt x="25510" y="4204377"/>
                </a:lnTo>
                <a:lnTo>
                  <a:pt x="54725" y="4242192"/>
                </a:lnTo>
                <a:lnTo>
                  <a:pt x="92540" y="4271407"/>
                </a:lnTo>
                <a:lnTo>
                  <a:pt x="137173" y="4290243"/>
                </a:lnTo>
                <a:lnTo>
                  <a:pt x="186842" y="4296918"/>
                </a:lnTo>
                <a:lnTo>
                  <a:pt x="1681607" y="4296918"/>
                </a:lnTo>
                <a:lnTo>
                  <a:pt x="1731252" y="4290243"/>
                </a:lnTo>
                <a:lnTo>
                  <a:pt x="1775873" y="4271407"/>
                </a:lnTo>
                <a:lnTo>
                  <a:pt x="1813687" y="4242192"/>
                </a:lnTo>
                <a:lnTo>
                  <a:pt x="1842906" y="4204377"/>
                </a:lnTo>
                <a:lnTo>
                  <a:pt x="1861747" y="4159744"/>
                </a:lnTo>
                <a:lnTo>
                  <a:pt x="1868424" y="4110075"/>
                </a:lnTo>
                <a:lnTo>
                  <a:pt x="1868424" y="186817"/>
                </a:lnTo>
                <a:lnTo>
                  <a:pt x="1861747" y="137171"/>
                </a:lnTo>
                <a:lnTo>
                  <a:pt x="1842906" y="92550"/>
                </a:lnTo>
                <a:lnTo>
                  <a:pt x="1813687" y="54737"/>
                </a:lnTo>
                <a:lnTo>
                  <a:pt x="1775873" y="25517"/>
                </a:lnTo>
                <a:lnTo>
                  <a:pt x="1731252" y="6676"/>
                </a:lnTo>
                <a:lnTo>
                  <a:pt x="16816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2567" y="1649221"/>
            <a:ext cx="1081405" cy="10763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6045" marR="5080" indent="-93980">
              <a:lnSpc>
                <a:spcPts val="3950"/>
              </a:lnSpc>
              <a:spcBef>
                <a:spcPts val="540"/>
              </a:spcBef>
            </a:pPr>
            <a:r>
              <a:rPr sz="3600" spc="-5" dirty="0">
                <a:latin typeface="Calibri"/>
                <a:cs typeface="Calibri"/>
              </a:rPr>
              <a:t>Chiến  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dirty="0">
                <a:latin typeface="Arial"/>
                <a:cs typeface="Arial"/>
              </a:rPr>
              <a:t>ư</a:t>
            </a:r>
            <a:r>
              <a:rPr sz="3600" dirty="0">
                <a:latin typeface="Calibri"/>
                <a:cs typeface="Calibri"/>
              </a:rPr>
              <a:t>ợc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729" y="2874136"/>
            <a:ext cx="2063750" cy="2818130"/>
            <a:chOff x="752729" y="2874136"/>
            <a:chExt cx="2063750" cy="2818130"/>
          </a:xfrm>
        </p:grpSpPr>
        <p:sp>
          <p:nvSpPr>
            <p:cNvPr id="6" name="object 6"/>
            <p:cNvSpPr/>
            <p:nvPr/>
          </p:nvSpPr>
          <p:spPr>
            <a:xfrm>
              <a:off x="765429" y="2886836"/>
              <a:ext cx="2038350" cy="2792730"/>
            </a:xfrm>
            <a:custGeom>
              <a:avLst/>
              <a:gdLst/>
              <a:ahLst/>
              <a:cxnLst/>
              <a:rect l="l" t="t" r="r" b="b"/>
              <a:pathLst>
                <a:path w="2038350" h="2792729">
                  <a:moveTo>
                    <a:pt x="1834514" y="0"/>
                  </a:moveTo>
                  <a:lnTo>
                    <a:pt x="203834" y="0"/>
                  </a:lnTo>
                  <a:lnTo>
                    <a:pt x="157098" y="5386"/>
                  </a:lnTo>
                  <a:lnTo>
                    <a:pt x="114194" y="20727"/>
                  </a:lnTo>
                  <a:lnTo>
                    <a:pt x="76347" y="44796"/>
                  </a:lnTo>
                  <a:lnTo>
                    <a:pt x="44780" y="76368"/>
                  </a:lnTo>
                  <a:lnTo>
                    <a:pt x="20718" y="114216"/>
                  </a:lnTo>
                  <a:lnTo>
                    <a:pt x="5383" y="157114"/>
                  </a:lnTo>
                  <a:lnTo>
                    <a:pt x="0" y="203835"/>
                  </a:lnTo>
                  <a:lnTo>
                    <a:pt x="0" y="2588895"/>
                  </a:lnTo>
                  <a:lnTo>
                    <a:pt x="5383" y="2635631"/>
                  </a:lnTo>
                  <a:lnTo>
                    <a:pt x="20718" y="2678535"/>
                  </a:lnTo>
                  <a:lnTo>
                    <a:pt x="44780" y="2716382"/>
                  </a:lnTo>
                  <a:lnTo>
                    <a:pt x="76347" y="2747949"/>
                  </a:lnTo>
                  <a:lnTo>
                    <a:pt x="114194" y="2772011"/>
                  </a:lnTo>
                  <a:lnTo>
                    <a:pt x="157098" y="2787346"/>
                  </a:lnTo>
                  <a:lnTo>
                    <a:pt x="203834" y="2792729"/>
                  </a:lnTo>
                  <a:lnTo>
                    <a:pt x="1834514" y="2792729"/>
                  </a:lnTo>
                  <a:lnTo>
                    <a:pt x="1881235" y="2787346"/>
                  </a:lnTo>
                  <a:lnTo>
                    <a:pt x="1924133" y="2772011"/>
                  </a:lnTo>
                  <a:lnTo>
                    <a:pt x="1961981" y="2747949"/>
                  </a:lnTo>
                  <a:lnTo>
                    <a:pt x="1993553" y="2716382"/>
                  </a:lnTo>
                  <a:lnTo>
                    <a:pt x="2017622" y="2678535"/>
                  </a:lnTo>
                  <a:lnTo>
                    <a:pt x="2032963" y="2635631"/>
                  </a:lnTo>
                  <a:lnTo>
                    <a:pt x="2038350" y="2588895"/>
                  </a:lnTo>
                  <a:lnTo>
                    <a:pt x="2038350" y="203835"/>
                  </a:lnTo>
                  <a:lnTo>
                    <a:pt x="2032963" y="157114"/>
                  </a:lnTo>
                  <a:lnTo>
                    <a:pt x="2017622" y="114216"/>
                  </a:lnTo>
                  <a:lnTo>
                    <a:pt x="1993553" y="76368"/>
                  </a:lnTo>
                  <a:lnTo>
                    <a:pt x="1961981" y="44796"/>
                  </a:lnTo>
                  <a:lnTo>
                    <a:pt x="1924133" y="20727"/>
                  </a:lnTo>
                  <a:lnTo>
                    <a:pt x="1881235" y="5386"/>
                  </a:lnTo>
                  <a:lnTo>
                    <a:pt x="18345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429" y="2886836"/>
              <a:ext cx="2038350" cy="2792730"/>
            </a:xfrm>
            <a:custGeom>
              <a:avLst/>
              <a:gdLst/>
              <a:ahLst/>
              <a:cxnLst/>
              <a:rect l="l" t="t" r="r" b="b"/>
              <a:pathLst>
                <a:path w="2038350" h="2792729">
                  <a:moveTo>
                    <a:pt x="0" y="203835"/>
                  </a:moveTo>
                  <a:lnTo>
                    <a:pt x="5383" y="157114"/>
                  </a:lnTo>
                  <a:lnTo>
                    <a:pt x="20718" y="114216"/>
                  </a:lnTo>
                  <a:lnTo>
                    <a:pt x="44780" y="76368"/>
                  </a:lnTo>
                  <a:lnTo>
                    <a:pt x="76347" y="44796"/>
                  </a:lnTo>
                  <a:lnTo>
                    <a:pt x="114194" y="20727"/>
                  </a:lnTo>
                  <a:lnTo>
                    <a:pt x="157098" y="5386"/>
                  </a:lnTo>
                  <a:lnTo>
                    <a:pt x="203834" y="0"/>
                  </a:lnTo>
                  <a:lnTo>
                    <a:pt x="1834514" y="0"/>
                  </a:lnTo>
                  <a:lnTo>
                    <a:pt x="1881235" y="5386"/>
                  </a:lnTo>
                  <a:lnTo>
                    <a:pt x="1924133" y="20727"/>
                  </a:lnTo>
                  <a:lnTo>
                    <a:pt x="1961981" y="44796"/>
                  </a:lnTo>
                  <a:lnTo>
                    <a:pt x="1993553" y="76368"/>
                  </a:lnTo>
                  <a:lnTo>
                    <a:pt x="2017622" y="114216"/>
                  </a:lnTo>
                  <a:lnTo>
                    <a:pt x="2032963" y="157114"/>
                  </a:lnTo>
                  <a:lnTo>
                    <a:pt x="2038350" y="203835"/>
                  </a:lnTo>
                  <a:lnTo>
                    <a:pt x="2038350" y="2588895"/>
                  </a:lnTo>
                  <a:lnTo>
                    <a:pt x="2032963" y="2635631"/>
                  </a:lnTo>
                  <a:lnTo>
                    <a:pt x="2017622" y="2678535"/>
                  </a:lnTo>
                  <a:lnTo>
                    <a:pt x="1993553" y="2716382"/>
                  </a:lnTo>
                  <a:lnTo>
                    <a:pt x="1961981" y="2747949"/>
                  </a:lnTo>
                  <a:lnTo>
                    <a:pt x="1924133" y="2772011"/>
                  </a:lnTo>
                  <a:lnTo>
                    <a:pt x="1881235" y="2787346"/>
                  </a:lnTo>
                  <a:lnTo>
                    <a:pt x="1834514" y="2792729"/>
                  </a:lnTo>
                  <a:lnTo>
                    <a:pt x="203834" y="2792729"/>
                  </a:lnTo>
                  <a:lnTo>
                    <a:pt x="157098" y="2787346"/>
                  </a:lnTo>
                  <a:lnTo>
                    <a:pt x="114194" y="2772011"/>
                  </a:lnTo>
                  <a:lnTo>
                    <a:pt x="76347" y="2747949"/>
                  </a:lnTo>
                  <a:lnTo>
                    <a:pt x="44780" y="2716382"/>
                  </a:lnTo>
                  <a:lnTo>
                    <a:pt x="20718" y="2678535"/>
                  </a:lnTo>
                  <a:lnTo>
                    <a:pt x="5383" y="2635631"/>
                  </a:lnTo>
                  <a:lnTo>
                    <a:pt x="0" y="2588895"/>
                  </a:lnTo>
                  <a:lnTo>
                    <a:pt x="0" y="20383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8247" y="4022852"/>
            <a:ext cx="1631314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508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lập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hoạch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nguồn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93898" y="1597152"/>
            <a:ext cx="2548255" cy="4297045"/>
            <a:chOff x="2993898" y="1597152"/>
            <a:chExt cx="2548255" cy="4297045"/>
          </a:xfrm>
        </p:grpSpPr>
        <p:sp>
          <p:nvSpPr>
            <p:cNvPr id="10" name="object 10"/>
            <p:cNvSpPr/>
            <p:nvPr/>
          </p:nvSpPr>
          <p:spPr>
            <a:xfrm>
              <a:off x="2993898" y="1597152"/>
              <a:ext cx="2548255" cy="4297045"/>
            </a:xfrm>
            <a:custGeom>
              <a:avLst/>
              <a:gdLst/>
              <a:ahLst/>
              <a:cxnLst/>
              <a:rect l="l" t="t" r="r" b="b"/>
              <a:pathLst>
                <a:path w="2548254" h="4297045">
                  <a:moveTo>
                    <a:pt x="2293366" y="0"/>
                  </a:moveTo>
                  <a:lnTo>
                    <a:pt x="254762" y="0"/>
                  </a:lnTo>
                  <a:lnTo>
                    <a:pt x="208964" y="4104"/>
                  </a:lnTo>
                  <a:lnTo>
                    <a:pt x="165861" y="15936"/>
                  </a:lnTo>
                  <a:lnTo>
                    <a:pt x="126172" y="34779"/>
                  </a:lnTo>
                  <a:lnTo>
                    <a:pt x="90615" y="59911"/>
                  </a:lnTo>
                  <a:lnTo>
                    <a:pt x="59911" y="90615"/>
                  </a:lnTo>
                  <a:lnTo>
                    <a:pt x="34779" y="126172"/>
                  </a:lnTo>
                  <a:lnTo>
                    <a:pt x="15936" y="165861"/>
                  </a:lnTo>
                  <a:lnTo>
                    <a:pt x="4104" y="208964"/>
                  </a:lnTo>
                  <a:lnTo>
                    <a:pt x="0" y="254762"/>
                  </a:lnTo>
                  <a:lnTo>
                    <a:pt x="0" y="4042105"/>
                  </a:lnTo>
                  <a:lnTo>
                    <a:pt x="4104" y="4087907"/>
                  </a:lnTo>
                  <a:lnTo>
                    <a:pt x="15936" y="4131017"/>
                  </a:lnTo>
                  <a:lnTo>
                    <a:pt x="34779" y="4170713"/>
                  </a:lnTo>
                  <a:lnTo>
                    <a:pt x="59911" y="4206277"/>
                  </a:lnTo>
                  <a:lnTo>
                    <a:pt x="90615" y="4236989"/>
                  </a:lnTo>
                  <a:lnTo>
                    <a:pt x="126172" y="4262128"/>
                  </a:lnTo>
                  <a:lnTo>
                    <a:pt x="165861" y="4280976"/>
                  </a:lnTo>
                  <a:lnTo>
                    <a:pt x="208964" y="4292812"/>
                  </a:lnTo>
                  <a:lnTo>
                    <a:pt x="254762" y="4296918"/>
                  </a:lnTo>
                  <a:lnTo>
                    <a:pt x="2293366" y="4296918"/>
                  </a:lnTo>
                  <a:lnTo>
                    <a:pt x="2339163" y="4292812"/>
                  </a:lnTo>
                  <a:lnTo>
                    <a:pt x="2382266" y="4280976"/>
                  </a:lnTo>
                  <a:lnTo>
                    <a:pt x="2421955" y="4262128"/>
                  </a:lnTo>
                  <a:lnTo>
                    <a:pt x="2457512" y="4236989"/>
                  </a:lnTo>
                  <a:lnTo>
                    <a:pt x="2488216" y="4206277"/>
                  </a:lnTo>
                  <a:lnTo>
                    <a:pt x="2513348" y="4170713"/>
                  </a:lnTo>
                  <a:lnTo>
                    <a:pt x="2532191" y="4131017"/>
                  </a:lnTo>
                  <a:lnTo>
                    <a:pt x="2544023" y="4087907"/>
                  </a:lnTo>
                  <a:lnTo>
                    <a:pt x="2548128" y="4042105"/>
                  </a:lnTo>
                  <a:lnTo>
                    <a:pt x="2548128" y="254762"/>
                  </a:lnTo>
                  <a:lnTo>
                    <a:pt x="2544023" y="208964"/>
                  </a:lnTo>
                  <a:lnTo>
                    <a:pt x="2532191" y="165861"/>
                  </a:lnTo>
                  <a:lnTo>
                    <a:pt x="2513348" y="126172"/>
                  </a:lnTo>
                  <a:lnTo>
                    <a:pt x="2488216" y="90615"/>
                  </a:lnTo>
                  <a:lnTo>
                    <a:pt x="2457512" y="59911"/>
                  </a:lnTo>
                  <a:lnTo>
                    <a:pt x="2421955" y="34779"/>
                  </a:lnTo>
                  <a:lnTo>
                    <a:pt x="2382266" y="15936"/>
                  </a:lnTo>
                  <a:lnTo>
                    <a:pt x="2339163" y="4104"/>
                  </a:lnTo>
                  <a:lnTo>
                    <a:pt x="2293366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0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0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0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0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5228" y="2939287"/>
            <a:ext cx="158559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2390" marR="5080" indent="-60325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phân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tích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thiết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kế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36848" y="3596513"/>
            <a:ext cx="2063114" cy="2096135"/>
            <a:chOff x="3236848" y="3596513"/>
            <a:chExt cx="2063114" cy="2096135"/>
          </a:xfrm>
        </p:grpSpPr>
        <p:sp>
          <p:nvSpPr>
            <p:cNvPr id="15" name="object 15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3041"/>
                  </a:lnTo>
                  <a:lnTo>
                    <a:pt x="4925" y="587395"/>
                  </a:lnTo>
                  <a:lnTo>
                    <a:pt x="18351" y="607280"/>
                  </a:lnTo>
                  <a:lnTo>
                    <a:pt x="38254" y="62068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86"/>
                  </a:lnTo>
                  <a:lnTo>
                    <a:pt x="2019236" y="607280"/>
                  </a:lnTo>
                  <a:lnTo>
                    <a:pt x="2032662" y="587395"/>
                  </a:lnTo>
                  <a:lnTo>
                    <a:pt x="2037588" y="56304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3041"/>
                  </a:lnTo>
                  <a:lnTo>
                    <a:pt x="2032662" y="587395"/>
                  </a:lnTo>
                  <a:lnTo>
                    <a:pt x="2019236" y="607280"/>
                  </a:lnTo>
                  <a:lnTo>
                    <a:pt x="1999333" y="62068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86"/>
                  </a:lnTo>
                  <a:lnTo>
                    <a:pt x="18351" y="607280"/>
                  </a:lnTo>
                  <a:lnTo>
                    <a:pt x="4925" y="587395"/>
                  </a:lnTo>
                  <a:lnTo>
                    <a:pt x="0" y="563041"/>
                  </a:lnTo>
                  <a:lnTo>
                    <a:pt x="0" y="6261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53308" y="3661664"/>
            <a:ext cx="1829435" cy="1925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75895" marR="168910" algn="ctr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tuyển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nguồn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" marR="31115" algn="ctr">
              <a:lnSpc>
                <a:spcPts val="166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lương,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thưởng và bảo hiểm,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trợ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cấp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789"/>
              </a:lnSpc>
              <a:spcBef>
                <a:spcPts val="126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đào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tạo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phát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78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triển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nguồn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33288" y="1597152"/>
            <a:ext cx="3103245" cy="4297045"/>
          </a:xfrm>
          <a:custGeom>
            <a:avLst/>
            <a:gdLst/>
            <a:ahLst/>
            <a:cxnLst/>
            <a:rect l="l" t="t" r="r" b="b"/>
            <a:pathLst>
              <a:path w="3103245" h="4297045">
                <a:moveTo>
                  <a:pt x="2792603" y="0"/>
                </a:moveTo>
                <a:lnTo>
                  <a:pt x="310261" y="0"/>
                </a:lnTo>
                <a:lnTo>
                  <a:pt x="264419" y="3364"/>
                </a:lnTo>
                <a:lnTo>
                  <a:pt x="220664" y="13138"/>
                </a:lnTo>
                <a:lnTo>
                  <a:pt x="179475" y="28841"/>
                </a:lnTo>
                <a:lnTo>
                  <a:pt x="141333" y="49992"/>
                </a:lnTo>
                <a:lnTo>
                  <a:pt x="106718" y="76111"/>
                </a:lnTo>
                <a:lnTo>
                  <a:pt x="76111" y="106718"/>
                </a:lnTo>
                <a:lnTo>
                  <a:pt x="49992" y="141333"/>
                </a:lnTo>
                <a:lnTo>
                  <a:pt x="28841" y="179475"/>
                </a:lnTo>
                <a:lnTo>
                  <a:pt x="13138" y="220664"/>
                </a:lnTo>
                <a:lnTo>
                  <a:pt x="3364" y="264419"/>
                </a:lnTo>
                <a:lnTo>
                  <a:pt x="0" y="310261"/>
                </a:lnTo>
                <a:lnTo>
                  <a:pt x="0" y="3986657"/>
                </a:lnTo>
                <a:lnTo>
                  <a:pt x="3364" y="4032501"/>
                </a:lnTo>
                <a:lnTo>
                  <a:pt x="13138" y="4076258"/>
                </a:lnTo>
                <a:lnTo>
                  <a:pt x="28841" y="4117447"/>
                </a:lnTo>
                <a:lnTo>
                  <a:pt x="49992" y="4155589"/>
                </a:lnTo>
                <a:lnTo>
                  <a:pt x="76111" y="4190204"/>
                </a:lnTo>
                <a:lnTo>
                  <a:pt x="106718" y="4220810"/>
                </a:lnTo>
                <a:lnTo>
                  <a:pt x="141333" y="4246928"/>
                </a:lnTo>
                <a:lnTo>
                  <a:pt x="179475" y="4268078"/>
                </a:lnTo>
                <a:lnTo>
                  <a:pt x="220664" y="4283780"/>
                </a:lnTo>
                <a:lnTo>
                  <a:pt x="264419" y="4293553"/>
                </a:lnTo>
                <a:lnTo>
                  <a:pt x="310261" y="4296918"/>
                </a:lnTo>
                <a:lnTo>
                  <a:pt x="2792603" y="4296918"/>
                </a:lnTo>
                <a:lnTo>
                  <a:pt x="2838444" y="4293553"/>
                </a:lnTo>
                <a:lnTo>
                  <a:pt x="2882199" y="4283780"/>
                </a:lnTo>
                <a:lnTo>
                  <a:pt x="2923388" y="4268078"/>
                </a:lnTo>
                <a:lnTo>
                  <a:pt x="2961530" y="4246928"/>
                </a:lnTo>
                <a:lnTo>
                  <a:pt x="2996145" y="4220810"/>
                </a:lnTo>
                <a:lnTo>
                  <a:pt x="3026752" y="4190204"/>
                </a:lnTo>
                <a:lnTo>
                  <a:pt x="3052871" y="4155589"/>
                </a:lnTo>
                <a:lnTo>
                  <a:pt x="3074022" y="4117447"/>
                </a:lnTo>
                <a:lnTo>
                  <a:pt x="3089725" y="4076258"/>
                </a:lnTo>
                <a:lnTo>
                  <a:pt x="3099499" y="4032501"/>
                </a:lnTo>
                <a:lnTo>
                  <a:pt x="3102864" y="3986657"/>
                </a:lnTo>
                <a:lnTo>
                  <a:pt x="3102864" y="310261"/>
                </a:lnTo>
                <a:lnTo>
                  <a:pt x="3099499" y="264419"/>
                </a:lnTo>
                <a:lnTo>
                  <a:pt x="3089725" y="220664"/>
                </a:lnTo>
                <a:lnTo>
                  <a:pt x="3074022" y="179475"/>
                </a:lnTo>
                <a:lnTo>
                  <a:pt x="3052871" y="141333"/>
                </a:lnTo>
                <a:lnTo>
                  <a:pt x="3026752" y="106718"/>
                </a:lnTo>
                <a:lnTo>
                  <a:pt x="2996145" y="76111"/>
                </a:lnTo>
                <a:lnTo>
                  <a:pt x="2961530" y="49992"/>
                </a:lnTo>
                <a:lnTo>
                  <a:pt x="2923388" y="28841"/>
                </a:lnTo>
                <a:lnTo>
                  <a:pt x="2882199" y="13138"/>
                </a:lnTo>
                <a:lnTo>
                  <a:pt x="2838444" y="3364"/>
                </a:lnTo>
                <a:lnTo>
                  <a:pt x="2792603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75254" y="1899919"/>
            <a:ext cx="5107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0" algn="l"/>
              </a:tabLst>
            </a:pPr>
            <a:r>
              <a:rPr sz="3600" spc="-5" dirty="0">
                <a:latin typeface="Calibri"/>
                <a:cs typeface="Calibri"/>
              </a:rPr>
              <a:t>Chiến </a:t>
            </a:r>
            <a:r>
              <a:rPr sz="3600" spc="-10" dirty="0">
                <a:latin typeface="Calibri"/>
                <a:cs typeface="Calibri"/>
              </a:rPr>
              <a:t>thuật	</a:t>
            </a:r>
            <a:r>
              <a:rPr sz="3600" spc="-100" dirty="0">
                <a:latin typeface="Calibri"/>
                <a:cs typeface="Calibri"/>
              </a:rPr>
              <a:t>Tác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nghiệp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55080" y="2875660"/>
            <a:ext cx="2860040" cy="619760"/>
            <a:chOff x="5855080" y="2875660"/>
            <a:chExt cx="2860040" cy="619760"/>
          </a:xfrm>
        </p:grpSpPr>
        <p:sp>
          <p:nvSpPr>
            <p:cNvPr id="25" name="object 25"/>
            <p:cNvSpPr/>
            <p:nvPr/>
          </p:nvSpPr>
          <p:spPr>
            <a:xfrm>
              <a:off x="5867780" y="2888360"/>
              <a:ext cx="2834640" cy="594360"/>
            </a:xfrm>
            <a:custGeom>
              <a:avLst/>
              <a:gdLst/>
              <a:ahLst/>
              <a:cxnLst/>
              <a:rect l="l" t="t" r="r" b="b"/>
              <a:pathLst>
                <a:path w="2834640" h="594360">
                  <a:moveTo>
                    <a:pt x="2775204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534924"/>
                  </a:lnTo>
                  <a:lnTo>
                    <a:pt x="4679" y="558034"/>
                  </a:lnTo>
                  <a:lnTo>
                    <a:pt x="17430" y="576929"/>
                  </a:lnTo>
                  <a:lnTo>
                    <a:pt x="36325" y="589680"/>
                  </a:lnTo>
                  <a:lnTo>
                    <a:pt x="59436" y="594360"/>
                  </a:lnTo>
                  <a:lnTo>
                    <a:pt x="2775204" y="594360"/>
                  </a:lnTo>
                  <a:lnTo>
                    <a:pt x="2798314" y="589680"/>
                  </a:lnTo>
                  <a:lnTo>
                    <a:pt x="2817209" y="576929"/>
                  </a:lnTo>
                  <a:lnTo>
                    <a:pt x="2829960" y="558034"/>
                  </a:lnTo>
                  <a:lnTo>
                    <a:pt x="2834640" y="534924"/>
                  </a:lnTo>
                  <a:lnTo>
                    <a:pt x="2834640" y="59436"/>
                  </a:lnTo>
                  <a:lnTo>
                    <a:pt x="2829960" y="36325"/>
                  </a:lnTo>
                  <a:lnTo>
                    <a:pt x="2817209" y="17430"/>
                  </a:lnTo>
                  <a:lnTo>
                    <a:pt x="2798314" y="4679"/>
                  </a:lnTo>
                  <a:lnTo>
                    <a:pt x="277520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7780" y="2888360"/>
              <a:ext cx="2834640" cy="594360"/>
            </a:xfrm>
            <a:custGeom>
              <a:avLst/>
              <a:gdLst/>
              <a:ahLst/>
              <a:cxnLst/>
              <a:rect l="l" t="t" r="r" b="b"/>
              <a:pathLst>
                <a:path w="2834640" h="59436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2775204" y="0"/>
                  </a:lnTo>
                  <a:lnTo>
                    <a:pt x="2798314" y="4679"/>
                  </a:lnTo>
                  <a:lnTo>
                    <a:pt x="2817209" y="17430"/>
                  </a:lnTo>
                  <a:lnTo>
                    <a:pt x="2829960" y="36325"/>
                  </a:lnTo>
                  <a:lnTo>
                    <a:pt x="2834640" y="59436"/>
                  </a:lnTo>
                  <a:lnTo>
                    <a:pt x="2834640" y="534924"/>
                  </a:lnTo>
                  <a:lnTo>
                    <a:pt x="2829960" y="558034"/>
                  </a:lnTo>
                  <a:lnTo>
                    <a:pt x="2817209" y="576929"/>
                  </a:lnTo>
                  <a:lnTo>
                    <a:pt x="2798314" y="589680"/>
                  </a:lnTo>
                  <a:lnTo>
                    <a:pt x="2775204" y="594360"/>
                  </a:lnTo>
                  <a:lnTo>
                    <a:pt x="59436" y="594360"/>
                  </a:lnTo>
                  <a:lnTo>
                    <a:pt x="36325" y="589680"/>
                  </a:lnTo>
                  <a:lnTo>
                    <a:pt x="17430" y="576929"/>
                  </a:lnTo>
                  <a:lnTo>
                    <a:pt x="4679" y="558034"/>
                  </a:lnTo>
                  <a:lnTo>
                    <a:pt x="0" y="534924"/>
                  </a:lnTo>
                  <a:lnTo>
                    <a:pt x="0" y="5943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22897" y="3030219"/>
            <a:ext cx="1725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lương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31280" y="3528695"/>
            <a:ext cx="2707640" cy="406400"/>
            <a:chOff x="5931280" y="3528695"/>
            <a:chExt cx="2707640" cy="406400"/>
          </a:xfrm>
        </p:grpSpPr>
        <p:sp>
          <p:nvSpPr>
            <p:cNvPr id="29" name="object 29"/>
            <p:cNvSpPr/>
            <p:nvPr/>
          </p:nvSpPr>
          <p:spPr>
            <a:xfrm>
              <a:off x="5943980" y="3541395"/>
              <a:ext cx="2682240" cy="381000"/>
            </a:xfrm>
            <a:custGeom>
              <a:avLst/>
              <a:gdLst/>
              <a:ahLst/>
              <a:cxnLst/>
              <a:rect l="l" t="t" r="r" b="b"/>
              <a:pathLst>
                <a:path w="2682240" h="381000">
                  <a:moveTo>
                    <a:pt x="264414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342899"/>
                  </a:lnTo>
                  <a:lnTo>
                    <a:pt x="2988" y="357747"/>
                  </a:lnTo>
                  <a:lnTo>
                    <a:pt x="11144" y="369855"/>
                  </a:lnTo>
                  <a:lnTo>
                    <a:pt x="23252" y="378011"/>
                  </a:lnTo>
                  <a:lnTo>
                    <a:pt x="38100" y="380999"/>
                  </a:lnTo>
                  <a:lnTo>
                    <a:pt x="2644140" y="380999"/>
                  </a:lnTo>
                  <a:lnTo>
                    <a:pt x="2658987" y="378011"/>
                  </a:lnTo>
                  <a:lnTo>
                    <a:pt x="2671095" y="369855"/>
                  </a:lnTo>
                  <a:lnTo>
                    <a:pt x="2679251" y="357747"/>
                  </a:lnTo>
                  <a:lnTo>
                    <a:pt x="2682240" y="342899"/>
                  </a:lnTo>
                  <a:lnTo>
                    <a:pt x="2682240" y="38100"/>
                  </a:lnTo>
                  <a:lnTo>
                    <a:pt x="2679251" y="23252"/>
                  </a:lnTo>
                  <a:lnTo>
                    <a:pt x="2671095" y="11144"/>
                  </a:lnTo>
                  <a:lnTo>
                    <a:pt x="2658987" y="298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980" y="3541395"/>
              <a:ext cx="2682240" cy="381000"/>
            </a:xfrm>
            <a:custGeom>
              <a:avLst/>
              <a:gdLst/>
              <a:ahLst/>
              <a:cxnLst/>
              <a:rect l="l" t="t" r="r" b="b"/>
              <a:pathLst>
                <a:path w="2682240" h="3810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2644140" y="0"/>
                  </a:lnTo>
                  <a:lnTo>
                    <a:pt x="2658987" y="2988"/>
                  </a:lnTo>
                  <a:lnTo>
                    <a:pt x="2671095" y="11144"/>
                  </a:lnTo>
                  <a:lnTo>
                    <a:pt x="2679251" y="23252"/>
                  </a:lnTo>
                  <a:lnTo>
                    <a:pt x="2682240" y="38100"/>
                  </a:lnTo>
                  <a:lnTo>
                    <a:pt x="2682240" y="342899"/>
                  </a:lnTo>
                  <a:lnTo>
                    <a:pt x="2679251" y="357747"/>
                  </a:lnTo>
                  <a:lnTo>
                    <a:pt x="2671095" y="369855"/>
                  </a:lnTo>
                  <a:lnTo>
                    <a:pt x="2658987" y="378011"/>
                  </a:lnTo>
                  <a:lnTo>
                    <a:pt x="2644140" y="380999"/>
                  </a:lnTo>
                  <a:lnTo>
                    <a:pt x="38100" y="380999"/>
                  </a:lnTo>
                  <a:lnTo>
                    <a:pt x="23252" y="378011"/>
                  </a:lnTo>
                  <a:lnTo>
                    <a:pt x="11144" y="369855"/>
                  </a:lnTo>
                  <a:lnTo>
                    <a:pt x="2988" y="357747"/>
                  </a:lnTo>
                  <a:lnTo>
                    <a:pt x="0" y="342899"/>
                  </a:lnTo>
                  <a:lnTo>
                    <a:pt x="0" y="381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48755" y="3576573"/>
            <a:ext cx="24714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vị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trí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31280" y="3967607"/>
            <a:ext cx="2707640" cy="406400"/>
            <a:chOff x="5931280" y="3967607"/>
            <a:chExt cx="2707640" cy="406400"/>
          </a:xfrm>
        </p:grpSpPr>
        <p:sp>
          <p:nvSpPr>
            <p:cNvPr id="33" name="object 33"/>
            <p:cNvSpPr/>
            <p:nvPr/>
          </p:nvSpPr>
          <p:spPr>
            <a:xfrm>
              <a:off x="5943980" y="3980307"/>
              <a:ext cx="2682240" cy="381000"/>
            </a:xfrm>
            <a:custGeom>
              <a:avLst/>
              <a:gdLst/>
              <a:ahLst/>
              <a:cxnLst/>
              <a:rect l="l" t="t" r="r" b="b"/>
              <a:pathLst>
                <a:path w="2682240" h="381000">
                  <a:moveTo>
                    <a:pt x="264414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342900"/>
                  </a:lnTo>
                  <a:lnTo>
                    <a:pt x="2988" y="357747"/>
                  </a:lnTo>
                  <a:lnTo>
                    <a:pt x="11144" y="369855"/>
                  </a:lnTo>
                  <a:lnTo>
                    <a:pt x="23252" y="378011"/>
                  </a:lnTo>
                  <a:lnTo>
                    <a:pt x="38100" y="381000"/>
                  </a:lnTo>
                  <a:lnTo>
                    <a:pt x="2644140" y="381000"/>
                  </a:lnTo>
                  <a:lnTo>
                    <a:pt x="2658987" y="378011"/>
                  </a:lnTo>
                  <a:lnTo>
                    <a:pt x="2671095" y="369855"/>
                  </a:lnTo>
                  <a:lnTo>
                    <a:pt x="2679251" y="357747"/>
                  </a:lnTo>
                  <a:lnTo>
                    <a:pt x="2682240" y="342900"/>
                  </a:lnTo>
                  <a:lnTo>
                    <a:pt x="2682240" y="38100"/>
                  </a:lnTo>
                  <a:lnTo>
                    <a:pt x="2679251" y="23252"/>
                  </a:lnTo>
                  <a:lnTo>
                    <a:pt x="2671095" y="11144"/>
                  </a:lnTo>
                  <a:lnTo>
                    <a:pt x="2658987" y="298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3980" y="3980307"/>
              <a:ext cx="2682240" cy="381000"/>
            </a:xfrm>
            <a:custGeom>
              <a:avLst/>
              <a:gdLst/>
              <a:ahLst/>
              <a:cxnLst/>
              <a:rect l="l" t="t" r="r" b="b"/>
              <a:pathLst>
                <a:path w="2682240" h="3810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2644140" y="0"/>
                  </a:lnTo>
                  <a:lnTo>
                    <a:pt x="2658987" y="2988"/>
                  </a:lnTo>
                  <a:lnTo>
                    <a:pt x="2671095" y="11144"/>
                  </a:lnTo>
                  <a:lnTo>
                    <a:pt x="2679251" y="23252"/>
                  </a:lnTo>
                  <a:lnTo>
                    <a:pt x="2682240" y="38100"/>
                  </a:lnTo>
                  <a:lnTo>
                    <a:pt x="2682240" y="342900"/>
                  </a:lnTo>
                  <a:lnTo>
                    <a:pt x="2679251" y="357747"/>
                  </a:lnTo>
                  <a:lnTo>
                    <a:pt x="2671095" y="369855"/>
                  </a:lnTo>
                  <a:lnTo>
                    <a:pt x="2658987" y="378011"/>
                  </a:lnTo>
                  <a:lnTo>
                    <a:pt x="2644140" y="381000"/>
                  </a:lnTo>
                  <a:lnTo>
                    <a:pt x="38100" y="381000"/>
                  </a:lnTo>
                  <a:lnTo>
                    <a:pt x="23252" y="378011"/>
                  </a:lnTo>
                  <a:lnTo>
                    <a:pt x="11144" y="369855"/>
                  </a:lnTo>
                  <a:lnTo>
                    <a:pt x="2988" y="357747"/>
                  </a:lnTo>
                  <a:lnTo>
                    <a:pt x="0" y="342900"/>
                  </a:lnTo>
                  <a:lnTo>
                    <a:pt x="0" y="381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19038" y="4015740"/>
            <a:ext cx="25323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người</a:t>
            </a:r>
            <a:r>
              <a:rPr sz="16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lao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31280" y="4407280"/>
            <a:ext cx="2707640" cy="405765"/>
            <a:chOff x="5931280" y="4407280"/>
            <a:chExt cx="2707640" cy="405765"/>
          </a:xfrm>
        </p:grpSpPr>
        <p:sp>
          <p:nvSpPr>
            <p:cNvPr id="37" name="object 37"/>
            <p:cNvSpPr/>
            <p:nvPr/>
          </p:nvSpPr>
          <p:spPr>
            <a:xfrm>
              <a:off x="5943980" y="4419980"/>
              <a:ext cx="2682240" cy="380365"/>
            </a:xfrm>
            <a:custGeom>
              <a:avLst/>
              <a:gdLst/>
              <a:ahLst/>
              <a:cxnLst/>
              <a:rect l="l" t="t" r="r" b="b"/>
              <a:pathLst>
                <a:path w="2682240" h="380364">
                  <a:moveTo>
                    <a:pt x="2644267" y="0"/>
                  </a:moveTo>
                  <a:lnTo>
                    <a:pt x="37973" y="0"/>
                  </a:lnTo>
                  <a:lnTo>
                    <a:pt x="23199" y="2986"/>
                  </a:lnTo>
                  <a:lnTo>
                    <a:pt x="11128" y="11128"/>
                  </a:lnTo>
                  <a:lnTo>
                    <a:pt x="2986" y="23199"/>
                  </a:lnTo>
                  <a:lnTo>
                    <a:pt x="0" y="37973"/>
                  </a:lnTo>
                  <a:lnTo>
                    <a:pt x="0" y="342265"/>
                  </a:lnTo>
                  <a:lnTo>
                    <a:pt x="2986" y="357038"/>
                  </a:lnTo>
                  <a:lnTo>
                    <a:pt x="11128" y="369109"/>
                  </a:lnTo>
                  <a:lnTo>
                    <a:pt x="23199" y="377251"/>
                  </a:lnTo>
                  <a:lnTo>
                    <a:pt x="37973" y="380238"/>
                  </a:lnTo>
                  <a:lnTo>
                    <a:pt x="2644267" y="380238"/>
                  </a:lnTo>
                  <a:lnTo>
                    <a:pt x="2659040" y="377251"/>
                  </a:lnTo>
                  <a:lnTo>
                    <a:pt x="2671111" y="369109"/>
                  </a:lnTo>
                  <a:lnTo>
                    <a:pt x="2679253" y="357038"/>
                  </a:lnTo>
                  <a:lnTo>
                    <a:pt x="2682240" y="342265"/>
                  </a:lnTo>
                  <a:lnTo>
                    <a:pt x="2682240" y="37973"/>
                  </a:lnTo>
                  <a:lnTo>
                    <a:pt x="2679253" y="23199"/>
                  </a:lnTo>
                  <a:lnTo>
                    <a:pt x="2671111" y="11128"/>
                  </a:lnTo>
                  <a:lnTo>
                    <a:pt x="2659040" y="2986"/>
                  </a:lnTo>
                  <a:lnTo>
                    <a:pt x="26442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3980" y="4419980"/>
              <a:ext cx="2682240" cy="380365"/>
            </a:xfrm>
            <a:custGeom>
              <a:avLst/>
              <a:gdLst/>
              <a:ahLst/>
              <a:cxnLst/>
              <a:rect l="l" t="t" r="r" b="b"/>
              <a:pathLst>
                <a:path w="2682240" h="380364">
                  <a:moveTo>
                    <a:pt x="0" y="37973"/>
                  </a:moveTo>
                  <a:lnTo>
                    <a:pt x="2986" y="23199"/>
                  </a:lnTo>
                  <a:lnTo>
                    <a:pt x="11128" y="11128"/>
                  </a:lnTo>
                  <a:lnTo>
                    <a:pt x="23199" y="2986"/>
                  </a:lnTo>
                  <a:lnTo>
                    <a:pt x="37973" y="0"/>
                  </a:lnTo>
                  <a:lnTo>
                    <a:pt x="2644267" y="0"/>
                  </a:lnTo>
                  <a:lnTo>
                    <a:pt x="2659040" y="2986"/>
                  </a:lnTo>
                  <a:lnTo>
                    <a:pt x="2671111" y="11128"/>
                  </a:lnTo>
                  <a:lnTo>
                    <a:pt x="2679253" y="23199"/>
                  </a:lnTo>
                  <a:lnTo>
                    <a:pt x="2682240" y="37973"/>
                  </a:lnTo>
                  <a:lnTo>
                    <a:pt x="2682240" y="342265"/>
                  </a:lnTo>
                  <a:lnTo>
                    <a:pt x="2679253" y="357038"/>
                  </a:lnTo>
                  <a:lnTo>
                    <a:pt x="2671111" y="369109"/>
                  </a:lnTo>
                  <a:lnTo>
                    <a:pt x="2659040" y="377251"/>
                  </a:lnTo>
                  <a:lnTo>
                    <a:pt x="2644267" y="380238"/>
                  </a:lnTo>
                  <a:lnTo>
                    <a:pt x="37973" y="380238"/>
                  </a:lnTo>
                  <a:lnTo>
                    <a:pt x="23199" y="377251"/>
                  </a:lnTo>
                  <a:lnTo>
                    <a:pt x="11128" y="369109"/>
                  </a:lnTo>
                  <a:lnTo>
                    <a:pt x="2986" y="357038"/>
                  </a:lnTo>
                  <a:lnTo>
                    <a:pt x="0" y="342265"/>
                  </a:lnTo>
                  <a:lnTo>
                    <a:pt x="0" y="3797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047232" y="4349750"/>
            <a:ext cx="247459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6995" marR="5080" indent="-74930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đánh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giá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tình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thực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hiện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người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55080" y="4846192"/>
            <a:ext cx="2860040" cy="405765"/>
            <a:chOff x="5855080" y="4846192"/>
            <a:chExt cx="2860040" cy="405765"/>
          </a:xfrm>
        </p:grpSpPr>
        <p:sp>
          <p:nvSpPr>
            <p:cNvPr id="41" name="object 41"/>
            <p:cNvSpPr/>
            <p:nvPr/>
          </p:nvSpPr>
          <p:spPr>
            <a:xfrm>
              <a:off x="5867780" y="4858892"/>
              <a:ext cx="2834640" cy="380365"/>
            </a:xfrm>
            <a:custGeom>
              <a:avLst/>
              <a:gdLst/>
              <a:ahLst/>
              <a:cxnLst/>
              <a:rect l="l" t="t" r="r" b="b"/>
              <a:pathLst>
                <a:path w="2834640" h="380364">
                  <a:moveTo>
                    <a:pt x="2796667" y="0"/>
                  </a:moveTo>
                  <a:lnTo>
                    <a:pt x="37973" y="0"/>
                  </a:lnTo>
                  <a:lnTo>
                    <a:pt x="23199" y="2986"/>
                  </a:lnTo>
                  <a:lnTo>
                    <a:pt x="11128" y="11128"/>
                  </a:lnTo>
                  <a:lnTo>
                    <a:pt x="2986" y="23199"/>
                  </a:lnTo>
                  <a:lnTo>
                    <a:pt x="0" y="37972"/>
                  </a:lnTo>
                  <a:lnTo>
                    <a:pt x="0" y="342264"/>
                  </a:lnTo>
                  <a:lnTo>
                    <a:pt x="2986" y="357038"/>
                  </a:lnTo>
                  <a:lnTo>
                    <a:pt x="11128" y="369109"/>
                  </a:lnTo>
                  <a:lnTo>
                    <a:pt x="23199" y="377251"/>
                  </a:lnTo>
                  <a:lnTo>
                    <a:pt x="37973" y="380237"/>
                  </a:lnTo>
                  <a:lnTo>
                    <a:pt x="2796667" y="380237"/>
                  </a:lnTo>
                  <a:lnTo>
                    <a:pt x="2811440" y="377251"/>
                  </a:lnTo>
                  <a:lnTo>
                    <a:pt x="2823511" y="369109"/>
                  </a:lnTo>
                  <a:lnTo>
                    <a:pt x="2831653" y="357038"/>
                  </a:lnTo>
                  <a:lnTo>
                    <a:pt x="2834640" y="342264"/>
                  </a:lnTo>
                  <a:lnTo>
                    <a:pt x="2834640" y="37972"/>
                  </a:lnTo>
                  <a:lnTo>
                    <a:pt x="2831653" y="23199"/>
                  </a:lnTo>
                  <a:lnTo>
                    <a:pt x="2823511" y="11128"/>
                  </a:lnTo>
                  <a:lnTo>
                    <a:pt x="2811440" y="2986"/>
                  </a:lnTo>
                  <a:lnTo>
                    <a:pt x="27966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7780" y="4858892"/>
              <a:ext cx="2834640" cy="380365"/>
            </a:xfrm>
            <a:custGeom>
              <a:avLst/>
              <a:gdLst/>
              <a:ahLst/>
              <a:cxnLst/>
              <a:rect l="l" t="t" r="r" b="b"/>
              <a:pathLst>
                <a:path w="2834640" h="380364">
                  <a:moveTo>
                    <a:pt x="0" y="37972"/>
                  </a:moveTo>
                  <a:lnTo>
                    <a:pt x="2986" y="23199"/>
                  </a:lnTo>
                  <a:lnTo>
                    <a:pt x="11128" y="11128"/>
                  </a:lnTo>
                  <a:lnTo>
                    <a:pt x="23199" y="2986"/>
                  </a:lnTo>
                  <a:lnTo>
                    <a:pt x="37973" y="0"/>
                  </a:lnTo>
                  <a:lnTo>
                    <a:pt x="2796667" y="0"/>
                  </a:lnTo>
                  <a:lnTo>
                    <a:pt x="2811440" y="2986"/>
                  </a:lnTo>
                  <a:lnTo>
                    <a:pt x="2823511" y="11128"/>
                  </a:lnTo>
                  <a:lnTo>
                    <a:pt x="2831653" y="23199"/>
                  </a:lnTo>
                  <a:lnTo>
                    <a:pt x="2834640" y="37972"/>
                  </a:lnTo>
                  <a:lnTo>
                    <a:pt x="2834640" y="342264"/>
                  </a:lnTo>
                  <a:lnTo>
                    <a:pt x="2831653" y="357038"/>
                  </a:lnTo>
                  <a:lnTo>
                    <a:pt x="2823511" y="369109"/>
                  </a:lnTo>
                  <a:lnTo>
                    <a:pt x="2811440" y="377251"/>
                  </a:lnTo>
                  <a:lnTo>
                    <a:pt x="2796667" y="380237"/>
                  </a:lnTo>
                  <a:lnTo>
                    <a:pt x="37973" y="380237"/>
                  </a:lnTo>
                  <a:lnTo>
                    <a:pt x="23199" y="377251"/>
                  </a:lnTo>
                  <a:lnTo>
                    <a:pt x="11128" y="369109"/>
                  </a:lnTo>
                  <a:lnTo>
                    <a:pt x="2986" y="357038"/>
                  </a:lnTo>
                  <a:lnTo>
                    <a:pt x="0" y="342264"/>
                  </a:lnTo>
                  <a:lnTo>
                    <a:pt x="0" y="379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26123" y="4894072"/>
            <a:ext cx="191706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cáo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cấp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trên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55208" y="5285232"/>
            <a:ext cx="2860040" cy="405765"/>
            <a:chOff x="5855208" y="5285232"/>
            <a:chExt cx="2860040" cy="405765"/>
          </a:xfrm>
        </p:grpSpPr>
        <p:sp>
          <p:nvSpPr>
            <p:cNvPr id="45" name="object 45"/>
            <p:cNvSpPr/>
            <p:nvPr/>
          </p:nvSpPr>
          <p:spPr>
            <a:xfrm>
              <a:off x="5867781" y="5297805"/>
              <a:ext cx="2834640" cy="380365"/>
            </a:xfrm>
            <a:custGeom>
              <a:avLst/>
              <a:gdLst/>
              <a:ahLst/>
              <a:cxnLst/>
              <a:rect l="l" t="t" r="r" b="b"/>
              <a:pathLst>
                <a:path w="2834640" h="380364">
                  <a:moveTo>
                    <a:pt x="2796667" y="0"/>
                  </a:moveTo>
                  <a:lnTo>
                    <a:pt x="37973" y="0"/>
                  </a:lnTo>
                  <a:lnTo>
                    <a:pt x="23199" y="2986"/>
                  </a:lnTo>
                  <a:lnTo>
                    <a:pt x="11128" y="11128"/>
                  </a:lnTo>
                  <a:lnTo>
                    <a:pt x="2986" y="23199"/>
                  </a:lnTo>
                  <a:lnTo>
                    <a:pt x="0" y="37973"/>
                  </a:lnTo>
                  <a:lnTo>
                    <a:pt x="0" y="342214"/>
                  </a:lnTo>
                  <a:lnTo>
                    <a:pt x="2986" y="357011"/>
                  </a:lnTo>
                  <a:lnTo>
                    <a:pt x="11128" y="369098"/>
                  </a:lnTo>
                  <a:lnTo>
                    <a:pt x="23199" y="377248"/>
                  </a:lnTo>
                  <a:lnTo>
                    <a:pt x="37973" y="380238"/>
                  </a:lnTo>
                  <a:lnTo>
                    <a:pt x="2796667" y="380238"/>
                  </a:lnTo>
                  <a:lnTo>
                    <a:pt x="2811440" y="377248"/>
                  </a:lnTo>
                  <a:lnTo>
                    <a:pt x="2823511" y="369098"/>
                  </a:lnTo>
                  <a:lnTo>
                    <a:pt x="2831653" y="357011"/>
                  </a:lnTo>
                  <a:lnTo>
                    <a:pt x="2834640" y="342214"/>
                  </a:lnTo>
                  <a:lnTo>
                    <a:pt x="2834640" y="37973"/>
                  </a:lnTo>
                  <a:lnTo>
                    <a:pt x="2831653" y="23199"/>
                  </a:lnTo>
                  <a:lnTo>
                    <a:pt x="2823511" y="11128"/>
                  </a:lnTo>
                  <a:lnTo>
                    <a:pt x="2811440" y="2986"/>
                  </a:lnTo>
                  <a:lnTo>
                    <a:pt x="27966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7781" y="5297805"/>
              <a:ext cx="2834640" cy="380365"/>
            </a:xfrm>
            <a:custGeom>
              <a:avLst/>
              <a:gdLst/>
              <a:ahLst/>
              <a:cxnLst/>
              <a:rect l="l" t="t" r="r" b="b"/>
              <a:pathLst>
                <a:path w="2834640" h="380364">
                  <a:moveTo>
                    <a:pt x="0" y="37973"/>
                  </a:moveTo>
                  <a:lnTo>
                    <a:pt x="2986" y="23199"/>
                  </a:lnTo>
                  <a:lnTo>
                    <a:pt x="11128" y="11128"/>
                  </a:lnTo>
                  <a:lnTo>
                    <a:pt x="23199" y="2986"/>
                  </a:lnTo>
                  <a:lnTo>
                    <a:pt x="37973" y="0"/>
                  </a:lnTo>
                  <a:lnTo>
                    <a:pt x="2796667" y="0"/>
                  </a:lnTo>
                  <a:lnTo>
                    <a:pt x="2811440" y="2986"/>
                  </a:lnTo>
                  <a:lnTo>
                    <a:pt x="2823511" y="11128"/>
                  </a:lnTo>
                  <a:lnTo>
                    <a:pt x="2831653" y="23199"/>
                  </a:lnTo>
                  <a:lnTo>
                    <a:pt x="2834640" y="37973"/>
                  </a:lnTo>
                  <a:lnTo>
                    <a:pt x="2834640" y="342214"/>
                  </a:lnTo>
                  <a:lnTo>
                    <a:pt x="2831653" y="357011"/>
                  </a:lnTo>
                  <a:lnTo>
                    <a:pt x="2823511" y="369098"/>
                  </a:lnTo>
                  <a:lnTo>
                    <a:pt x="2811440" y="377248"/>
                  </a:lnTo>
                  <a:lnTo>
                    <a:pt x="2796667" y="380238"/>
                  </a:lnTo>
                  <a:lnTo>
                    <a:pt x="37973" y="380238"/>
                  </a:lnTo>
                  <a:lnTo>
                    <a:pt x="23199" y="377248"/>
                  </a:lnTo>
                  <a:lnTo>
                    <a:pt x="11128" y="369098"/>
                  </a:lnTo>
                  <a:lnTo>
                    <a:pt x="2986" y="357011"/>
                  </a:lnTo>
                  <a:lnTo>
                    <a:pt x="0" y="342214"/>
                  </a:lnTo>
                  <a:lnTo>
                    <a:pt x="0" y="3797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19038" y="5227828"/>
            <a:ext cx="2529840" cy="48005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39750" marR="5080" indent="-527685">
              <a:lnSpc>
                <a:spcPts val="1660"/>
              </a:lnSpc>
              <a:spcBef>
                <a:spcPts val="37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HTTTtuyển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chọn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viên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sắp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xếp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việc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1411985"/>
            <a:ext cx="4994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3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10:</a:t>
            </a:r>
            <a:r>
              <a:rPr sz="3600" spc="-15" dirty="0">
                <a:solidFill>
                  <a:srgbClr val="00AF50"/>
                </a:solidFill>
              </a:rPr>
              <a:t>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5" dirty="0">
                <a:solidFill>
                  <a:srgbClr val="00AF50"/>
                </a:solidFill>
              </a:rPr>
              <a:t> </a:t>
            </a:r>
            <a:r>
              <a:rPr sz="2850" spc="-65" dirty="0">
                <a:solidFill>
                  <a:srgbClr val="00AF50"/>
                </a:solidFill>
              </a:rPr>
              <a:t>TÀI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CHÍNH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481445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4400" spc="-5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44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Khái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quát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tài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chính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ts val="3845"/>
                        </a:lnSpc>
                      </a:pPr>
                      <a:r>
                        <a:rPr sz="6600" spc="-7" baseline="-21464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607" baseline="-214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HTTT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tài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chính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theo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R="398145" algn="ctr">
                        <a:lnSpc>
                          <a:spcPts val="268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lý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088514" algn="l"/>
                        </a:tabLst>
                      </a:pPr>
                      <a:r>
                        <a:rPr sz="6600" spc="-7" baseline="6313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mềm</a:t>
                      </a:r>
                      <a:r>
                        <a:rPr sz="2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10" dirty="0">
                          <a:latin typeface="Calibri"/>
                          <a:cs typeface="Calibri"/>
                        </a:rPr>
                        <a:t>tài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chính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482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Phần</a:t>
            </a:r>
            <a:r>
              <a:rPr spc="-20" dirty="0"/>
              <a:t> </a:t>
            </a:r>
            <a:r>
              <a:rPr spc="-5" dirty="0"/>
              <a:t>mềm</a:t>
            </a:r>
            <a:r>
              <a:rPr spc="-35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nguồn</a:t>
            </a:r>
            <a:r>
              <a:rPr spc="-10" dirty="0"/>
              <a:t> </a:t>
            </a:r>
            <a:r>
              <a:rPr dirty="0"/>
              <a:t>nhân</a:t>
            </a:r>
            <a:r>
              <a:rPr spc="-25" dirty="0"/>
              <a:t> </a:t>
            </a:r>
            <a:r>
              <a:rPr dirty="0"/>
              <a:t>lực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9680" y="3368675"/>
            <a:ext cx="1806575" cy="1704975"/>
            <a:chOff x="749680" y="3368675"/>
            <a:chExt cx="1806575" cy="1704975"/>
          </a:xfrm>
        </p:grpSpPr>
        <p:sp>
          <p:nvSpPr>
            <p:cNvPr id="4" name="object 4"/>
            <p:cNvSpPr/>
            <p:nvPr/>
          </p:nvSpPr>
          <p:spPr>
            <a:xfrm>
              <a:off x="762380" y="3381375"/>
              <a:ext cx="1781175" cy="1679575"/>
            </a:xfrm>
            <a:custGeom>
              <a:avLst/>
              <a:gdLst/>
              <a:ahLst/>
              <a:cxnLst/>
              <a:rect l="l" t="t" r="r" b="b"/>
              <a:pathLst>
                <a:path w="1781175" h="1679575">
                  <a:moveTo>
                    <a:pt x="1612900" y="0"/>
                  </a:moveTo>
                  <a:lnTo>
                    <a:pt x="167944" y="0"/>
                  </a:lnTo>
                  <a:lnTo>
                    <a:pt x="123300" y="5998"/>
                  </a:lnTo>
                  <a:lnTo>
                    <a:pt x="83182" y="22925"/>
                  </a:lnTo>
                  <a:lnTo>
                    <a:pt x="49191" y="49180"/>
                  </a:lnTo>
                  <a:lnTo>
                    <a:pt x="22930" y="83161"/>
                  </a:lnTo>
                  <a:lnTo>
                    <a:pt x="5999" y="123266"/>
                  </a:lnTo>
                  <a:lnTo>
                    <a:pt x="0" y="167894"/>
                  </a:lnTo>
                  <a:lnTo>
                    <a:pt x="0" y="1511554"/>
                  </a:lnTo>
                  <a:lnTo>
                    <a:pt x="5999" y="1556181"/>
                  </a:lnTo>
                  <a:lnTo>
                    <a:pt x="22930" y="1596286"/>
                  </a:lnTo>
                  <a:lnTo>
                    <a:pt x="49191" y="1630267"/>
                  </a:lnTo>
                  <a:lnTo>
                    <a:pt x="83182" y="1656522"/>
                  </a:lnTo>
                  <a:lnTo>
                    <a:pt x="123300" y="1673449"/>
                  </a:lnTo>
                  <a:lnTo>
                    <a:pt x="167944" y="1679448"/>
                  </a:lnTo>
                  <a:lnTo>
                    <a:pt x="1612900" y="1679448"/>
                  </a:lnTo>
                  <a:lnTo>
                    <a:pt x="1657527" y="1673449"/>
                  </a:lnTo>
                  <a:lnTo>
                    <a:pt x="1697632" y="1656522"/>
                  </a:lnTo>
                  <a:lnTo>
                    <a:pt x="1731613" y="1630267"/>
                  </a:lnTo>
                  <a:lnTo>
                    <a:pt x="1757868" y="1596286"/>
                  </a:lnTo>
                  <a:lnTo>
                    <a:pt x="1774795" y="1556181"/>
                  </a:lnTo>
                  <a:lnTo>
                    <a:pt x="1780794" y="1511554"/>
                  </a:lnTo>
                  <a:lnTo>
                    <a:pt x="1780794" y="167894"/>
                  </a:lnTo>
                  <a:lnTo>
                    <a:pt x="1774795" y="123266"/>
                  </a:lnTo>
                  <a:lnTo>
                    <a:pt x="1757868" y="83161"/>
                  </a:lnTo>
                  <a:lnTo>
                    <a:pt x="1731613" y="49180"/>
                  </a:lnTo>
                  <a:lnTo>
                    <a:pt x="1697632" y="22925"/>
                  </a:lnTo>
                  <a:lnTo>
                    <a:pt x="1657527" y="5998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380" y="3381375"/>
              <a:ext cx="1781175" cy="1679575"/>
            </a:xfrm>
            <a:custGeom>
              <a:avLst/>
              <a:gdLst/>
              <a:ahLst/>
              <a:cxnLst/>
              <a:rect l="l" t="t" r="r" b="b"/>
              <a:pathLst>
                <a:path w="1781175" h="1679575">
                  <a:moveTo>
                    <a:pt x="0" y="167894"/>
                  </a:moveTo>
                  <a:lnTo>
                    <a:pt x="5999" y="123266"/>
                  </a:lnTo>
                  <a:lnTo>
                    <a:pt x="22930" y="83161"/>
                  </a:lnTo>
                  <a:lnTo>
                    <a:pt x="49191" y="49180"/>
                  </a:lnTo>
                  <a:lnTo>
                    <a:pt x="83182" y="22925"/>
                  </a:lnTo>
                  <a:lnTo>
                    <a:pt x="123300" y="5998"/>
                  </a:lnTo>
                  <a:lnTo>
                    <a:pt x="167944" y="0"/>
                  </a:lnTo>
                  <a:lnTo>
                    <a:pt x="1612900" y="0"/>
                  </a:lnTo>
                  <a:lnTo>
                    <a:pt x="1657527" y="5998"/>
                  </a:lnTo>
                  <a:lnTo>
                    <a:pt x="1697632" y="22925"/>
                  </a:lnTo>
                  <a:lnTo>
                    <a:pt x="1731613" y="49180"/>
                  </a:lnTo>
                  <a:lnTo>
                    <a:pt x="1757868" y="83161"/>
                  </a:lnTo>
                  <a:lnTo>
                    <a:pt x="1774795" y="123266"/>
                  </a:lnTo>
                  <a:lnTo>
                    <a:pt x="1780794" y="167894"/>
                  </a:lnTo>
                  <a:lnTo>
                    <a:pt x="1780794" y="1511554"/>
                  </a:lnTo>
                  <a:lnTo>
                    <a:pt x="1774795" y="1556181"/>
                  </a:lnTo>
                  <a:lnTo>
                    <a:pt x="1757868" y="1596286"/>
                  </a:lnTo>
                  <a:lnTo>
                    <a:pt x="1731613" y="1630267"/>
                  </a:lnTo>
                  <a:lnTo>
                    <a:pt x="1697632" y="1656522"/>
                  </a:lnTo>
                  <a:lnTo>
                    <a:pt x="1657527" y="1673449"/>
                  </a:lnTo>
                  <a:lnTo>
                    <a:pt x="1612900" y="1679448"/>
                  </a:lnTo>
                  <a:lnTo>
                    <a:pt x="167944" y="1679448"/>
                  </a:lnTo>
                  <a:lnTo>
                    <a:pt x="123300" y="1673449"/>
                  </a:lnTo>
                  <a:lnTo>
                    <a:pt x="83182" y="1656522"/>
                  </a:lnTo>
                  <a:lnTo>
                    <a:pt x="49191" y="1630267"/>
                  </a:lnTo>
                  <a:lnTo>
                    <a:pt x="22930" y="1596286"/>
                  </a:lnTo>
                  <a:lnTo>
                    <a:pt x="5999" y="1556181"/>
                  </a:lnTo>
                  <a:lnTo>
                    <a:pt x="0" y="1511554"/>
                  </a:lnTo>
                  <a:lnTo>
                    <a:pt x="0" y="1678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0833" y="3960622"/>
            <a:ext cx="1644014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97155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mềm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trị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nguồn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6136" y="2713354"/>
            <a:ext cx="2247900" cy="1520190"/>
            <a:chOff x="2366136" y="2713354"/>
            <a:chExt cx="2247900" cy="1520190"/>
          </a:xfrm>
        </p:grpSpPr>
        <p:sp>
          <p:nvSpPr>
            <p:cNvPr id="8" name="object 8"/>
            <p:cNvSpPr/>
            <p:nvPr/>
          </p:nvSpPr>
          <p:spPr>
            <a:xfrm>
              <a:off x="2378836" y="3042919"/>
              <a:ext cx="164465" cy="1177925"/>
            </a:xfrm>
            <a:custGeom>
              <a:avLst/>
              <a:gdLst/>
              <a:ahLst/>
              <a:cxnLst/>
              <a:rect l="l" t="t" r="r" b="b"/>
              <a:pathLst>
                <a:path w="164464" h="1177925">
                  <a:moveTo>
                    <a:pt x="164211" y="117767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9344" y="2726054"/>
              <a:ext cx="2222500" cy="635000"/>
            </a:xfrm>
            <a:custGeom>
              <a:avLst/>
              <a:gdLst/>
              <a:ahLst/>
              <a:cxnLst/>
              <a:rect l="l" t="t" r="r" b="b"/>
              <a:pathLst>
                <a:path w="2222500" h="635000">
                  <a:moveTo>
                    <a:pt x="2158492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571246"/>
                  </a:lnTo>
                  <a:lnTo>
                    <a:pt x="4992" y="595955"/>
                  </a:lnTo>
                  <a:lnTo>
                    <a:pt x="18605" y="616140"/>
                  </a:lnTo>
                  <a:lnTo>
                    <a:pt x="38790" y="629753"/>
                  </a:lnTo>
                  <a:lnTo>
                    <a:pt x="63500" y="634746"/>
                  </a:lnTo>
                  <a:lnTo>
                    <a:pt x="2158492" y="634746"/>
                  </a:lnTo>
                  <a:lnTo>
                    <a:pt x="2183201" y="629753"/>
                  </a:lnTo>
                  <a:lnTo>
                    <a:pt x="2203386" y="616140"/>
                  </a:lnTo>
                  <a:lnTo>
                    <a:pt x="2216999" y="595955"/>
                  </a:lnTo>
                  <a:lnTo>
                    <a:pt x="2221992" y="571246"/>
                  </a:lnTo>
                  <a:lnTo>
                    <a:pt x="2221992" y="63500"/>
                  </a:lnTo>
                  <a:lnTo>
                    <a:pt x="2216999" y="38790"/>
                  </a:lnTo>
                  <a:lnTo>
                    <a:pt x="2203386" y="18605"/>
                  </a:lnTo>
                  <a:lnTo>
                    <a:pt x="2183201" y="4992"/>
                  </a:lnTo>
                  <a:lnTo>
                    <a:pt x="2158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9344" y="2726054"/>
              <a:ext cx="2222500" cy="635000"/>
            </a:xfrm>
            <a:custGeom>
              <a:avLst/>
              <a:gdLst/>
              <a:ahLst/>
              <a:cxnLst/>
              <a:rect l="l" t="t" r="r" b="b"/>
              <a:pathLst>
                <a:path w="2222500" h="635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2158492" y="0"/>
                  </a:lnTo>
                  <a:lnTo>
                    <a:pt x="2183201" y="4992"/>
                  </a:lnTo>
                  <a:lnTo>
                    <a:pt x="2203386" y="18605"/>
                  </a:lnTo>
                  <a:lnTo>
                    <a:pt x="2216999" y="38790"/>
                  </a:lnTo>
                  <a:lnTo>
                    <a:pt x="2221992" y="63500"/>
                  </a:lnTo>
                  <a:lnTo>
                    <a:pt x="2221992" y="571246"/>
                  </a:lnTo>
                  <a:lnTo>
                    <a:pt x="2216999" y="595955"/>
                  </a:lnTo>
                  <a:lnTo>
                    <a:pt x="2203386" y="616140"/>
                  </a:lnTo>
                  <a:lnTo>
                    <a:pt x="2183201" y="629753"/>
                  </a:lnTo>
                  <a:lnTo>
                    <a:pt x="2158492" y="634746"/>
                  </a:lnTo>
                  <a:lnTo>
                    <a:pt x="63500" y="634746"/>
                  </a:lnTo>
                  <a:lnTo>
                    <a:pt x="38790" y="629753"/>
                  </a:lnTo>
                  <a:lnTo>
                    <a:pt x="18605" y="616140"/>
                  </a:lnTo>
                  <a:lnTo>
                    <a:pt x="4992" y="595955"/>
                  </a:lnTo>
                  <a:lnTo>
                    <a:pt x="0" y="571246"/>
                  </a:lnTo>
                  <a:lnTo>
                    <a:pt x="0" y="63500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72511" y="2782824"/>
            <a:ext cx="183578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52145" marR="5080" indent="-64008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chung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88255" y="1589405"/>
            <a:ext cx="2989580" cy="1466215"/>
            <a:chOff x="4588255" y="1589405"/>
            <a:chExt cx="2989580" cy="1466215"/>
          </a:xfrm>
        </p:grpSpPr>
        <p:sp>
          <p:nvSpPr>
            <p:cNvPr id="13" name="object 13"/>
            <p:cNvSpPr/>
            <p:nvPr/>
          </p:nvSpPr>
          <p:spPr>
            <a:xfrm>
              <a:off x="4600955" y="1919605"/>
              <a:ext cx="1693545" cy="1123315"/>
            </a:xfrm>
            <a:custGeom>
              <a:avLst/>
              <a:gdLst/>
              <a:ahLst/>
              <a:cxnLst/>
              <a:rect l="l" t="t" r="r" b="b"/>
              <a:pathLst>
                <a:path w="1693545" h="1123314">
                  <a:moveTo>
                    <a:pt x="0" y="1123315"/>
                  </a:moveTo>
                  <a:lnTo>
                    <a:pt x="1693418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94501" y="1602105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1206753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572008"/>
                  </a:lnTo>
                  <a:lnTo>
                    <a:pt x="4992" y="596717"/>
                  </a:lnTo>
                  <a:lnTo>
                    <a:pt x="18605" y="616902"/>
                  </a:lnTo>
                  <a:lnTo>
                    <a:pt x="38790" y="630515"/>
                  </a:lnTo>
                  <a:lnTo>
                    <a:pt x="63500" y="635508"/>
                  </a:lnTo>
                  <a:lnTo>
                    <a:pt x="1206753" y="635508"/>
                  </a:lnTo>
                  <a:lnTo>
                    <a:pt x="1231463" y="630515"/>
                  </a:lnTo>
                  <a:lnTo>
                    <a:pt x="1251648" y="616902"/>
                  </a:lnTo>
                  <a:lnTo>
                    <a:pt x="1265261" y="596717"/>
                  </a:lnTo>
                  <a:lnTo>
                    <a:pt x="1270253" y="572008"/>
                  </a:lnTo>
                  <a:lnTo>
                    <a:pt x="1270253" y="63500"/>
                  </a:lnTo>
                  <a:lnTo>
                    <a:pt x="1265261" y="38790"/>
                  </a:lnTo>
                  <a:lnTo>
                    <a:pt x="1251648" y="18605"/>
                  </a:lnTo>
                  <a:lnTo>
                    <a:pt x="1231463" y="4992"/>
                  </a:lnTo>
                  <a:lnTo>
                    <a:pt x="1206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4501" y="1602105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206753" y="0"/>
                  </a:lnTo>
                  <a:lnTo>
                    <a:pt x="1231463" y="4992"/>
                  </a:lnTo>
                  <a:lnTo>
                    <a:pt x="1251648" y="18605"/>
                  </a:lnTo>
                  <a:lnTo>
                    <a:pt x="1265261" y="38790"/>
                  </a:lnTo>
                  <a:lnTo>
                    <a:pt x="1270253" y="63500"/>
                  </a:lnTo>
                  <a:lnTo>
                    <a:pt x="1270253" y="572008"/>
                  </a:lnTo>
                  <a:lnTo>
                    <a:pt x="1265261" y="596717"/>
                  </a:lnTo>
                  <a:lnTo>
                    <a:pt x="1251648" y="616902"/>
                  </a:lnTo>
                  <a:lnTo>
                    <a:pt x="1231463" y="630515"/>
                  </a:lnTo>
                  <a:lnTo>
                    <a:pt x="1206753" y="635508"/>
                  </a:lnTo>
                  <a:lnTo>
                    <a:pt x="63500" y="635508"/>
                  </a:lnTo>
                  <a:lnTo>
                    <a:pt x="38790" y="630515"/>
                  </a:lnTo>
                  <a:lnTo>
                    <a:pt x="18605" y="616902"/>
                  </a:lnTo>
                  <a:lnTo>
                    <a:pt x="4992" y="596717"/>
                  </a:lnTo>
                  <a:lnTo>
                    <a:pt x="0" y="572008"/>
                  </a:lnTo>
                  <a:lnTo>
                    <a:pt x="0" y="635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0955" y="2649982"/>
              <a:ext cx="1693545" cy="393065"/>
            </a:xfrm>
            <a:custGeom>
              <a:avLst/>
              <a:gdLst/>
              <a:ahLst/>
              <a:cxnLst/>
              <a:rect l="l" t="t" r="r" b="b"/>
              <a:pathLst>
                <a:path w="1693545" h="393064">
                  <a:moveTo>
                    <a:pt x="0" y="392938"/>
                  </a:moveTo>
                  <a:lnTo>
                    <a:pt x="1693418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4501" y="2332863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1206753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572008"/>
                  </a:lnTo>
                  <a:lnTo>
                    <a:pt x="4992" y="596717"/>
                  </a:lnTo>
                  <a:lnTo>
                    <a:pt x="18605" y="616902"/>
                  </a:lnTo>
                  <a:lnTo>
                    <a:pt x="38790" y="630515"/>
                  </a:lnTo>
                  <a:lnTo>
                    <a:pt x="63500" y="635508"/>
                  </a:lnTo>
                  <a:lnTo>
                    <a:pt x="1206753" y="635508"/>
                  </a:lnTo>
                  <a:lnTo>
                    <a:pt x="1231463" y="630515"/>
                  </a:lnTo>
                  <a:lnTo>
                    <a:pt x="1251648" y="616902"/>
                  </a:lnTo>
                  <a:lnTo>
                    <a:pt x="1265261" y="596717"/>
                  </a:lnTo>
                  <a:lnTo>
                    <a:pt x="1270253" y="572008"/>
                  </a:lnTo>
                  <a:lnTo>
                    <a:pt x="1270253" y="63500"/>
                  </a:lnTo>
                  <a:lnTo>
                    <a:pt x="1265261" y="38790"/>
                  </a:lnTo>
                  <a:lnTo>
                    <a:pt x="1251648" y="18605"/>
                  </a:lnTo>
                  <a:lnTo>
                    <a:pt x="1231463" y="4992"/>
                  </a:lnTo>
                  <a:lnTo>
                    <a:pt x="1206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4501" y="2332863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206753" y="0"/>
                  </a:lnTo>
                  <a:lnTo>
                    <a:pt x="1231463" y="4992"/>
                  </a:lnTo>
                  <a:lnTo>
                    <a:pt x="1251648" y="18605"/>
                  </a:lnTo>
                  <a:lnTo>
                    <a:pt x="1265261" y="38790"/>
                  </a:lnTo>
                  <a:lnTo>
                    <a:pt x="1270253" y="63500"/>
                  </a:lnTo>
                  <a:lnTo>
                    <a:pt x="1270253" y="572008"/>
                  </a:lnTo>
                  <a:lnTo>
                    <a:pt x="1265261" y="596717"/>
                  </a:lnTo>
                  <a:lnTo>
                    <a:pt x="1251648" y="616902"/>
                  </a:lnTo>
                  <a:lnTo>
                    <a:pt x="1231463" y="630515"/>
                  </a:lnTo>
                  <a:lnTo>
                    <a:pt x="1206753" y="635508"/>
                  </a:lnTo>
                  <a:lnTo>
                    <a:pt x="63500" y="635508"/>
                  </a:lnTo>
                  <a:lnTo>
                    <a:pt x="38790" y="630515"/>
                  </a:lnTo>
                  <a:lnTo>
                    <a:pt x="18605" y="616902"/>
                  </a:lnTo>
                  <a:lnTo>
                    <a:pt x="4992" y="596717"/>
                  </a:lnTo>
                  <a:lnTo>
                    <a:pt x="0" y="572008"/>
                  </a:lnTo>
                  <a:lnTo>
                    <a:pt x="0" y="635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51091" y="1659381"/>
            <a:ext cx="958215" cy="1210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bảng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algn="ctr">
              <a:lnSpc>
                <a:spcPts val="1660"/>
              </a:lnSpc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8255" y="3030220"/>
            <a:ext cx="2989580" cy="681355"/>
            <a:chOff x="4588255" y="3030220"/>
            <a:chExt cx="2989580" cy="681355"/>
          </a:xfrm>
        </p:grpSpPr>
        <p:sp>
          <p:nvSpPr>
            <p:cNvPr id="21" name="object 21"/>
            <p:cNvSpPr/>
            <p:nvPr/>
          </p:nvSpPr>
          <p:spPr>
            <a:xfrm>
              <a:off x="4600955" y="3042920"/>
              <a:ext cx="1693545" cy="337820"/>
            </a:xfrm>
            <a:custGeom>
              <a:avLst/>
              <a:gdLst/>
              <a:ahLst/>
              <a:cxnLst/>
              <a:rect l="l" t="t" r="r" b="b"/>
              <a:pathLst>
                <a:path w="1693545" h="337820">
                  <a:moveTo>
                    <a:pt x="0" y="0"/>
                  </a:moveTo>
                  <a:lnTo>
                    <a:pt x="1693418" y="337565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4501" y="3063621"/>
              <a:ext cx="1270635" cy="635000"/>
            </a:xfrm>
            <a:custGeom>
              <a:avLst/>
              <a:gdLst/>
              <a:ahLst/>
              <a:cxnLst/>
              <a:rect l="l" t="t" r="r" b="b"/>
              <a:pathLst>
                <a:path w="1270634" h="635000">
                  <a:moveTo>
                    <a:pt x="1206753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571245"/>
                  </a:lnTo>
                  <a:lnTo>
                    <a:pt x="4992" y="595955"/>
                  </a:lnTo>
                  <a:lnTo>
                    <a:pt x="18605" y="616140"/>
                  </a:lnTo>
                  <a:lnTo>
                    <a:pt x="38790" y="629753"/>
                  </a:lnTo>
                  <a:lnTo>
                    <a:pt x="63500" y="634745"/>
                  </a:lnTo>
                  <a:lnTo>
                    <a:pt x="1206753" y="634745"/>
                  </a:lnTo>
                  <a:lnTo>
                    <a:pt x="1231463" y="629753"/>
                  </a:lnTo>
                  <a:lnTo>
                    <a:pt x="1251648" y="616140"/>
                  </a:lnTo>
                  <a:lnTo>
                    <a:pt x="1265261" y="595955"/>
                  </a:lnTo>
                  <a:lnTo>
                    <a:pt x="1270253" y="571245"/>
                  </a:lnTo>
                  <a:lnTo>
                    <a:pt x="1270253" y="63500"/>
                  </a:lnTo>
                  <a:lnTo>
                    <a:pt x="1265261" y="38790"/>
                  </a:lnTo>
                  <a:lnTo>
                    <a:pt x="1251648" y="18605"/>
                  </a:lnTo>
                  <a:lnTo>
                    <a:pt x="1231463" y="4992"/>
                  </a:lnTo>
                  <a:lnTo>
                    <a:pt x="1206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94501" y="3063621"/>
              <a:ext cx="1270635" cy="635000"/>
            </a:xfrm>
            <a:custGeom>
              <a:avLst/>
              <a:gdLst/>
              <a:ahLst/>
              <a:cxnLst/>
              <a:rect l="l" t="t" r="r" b="b"/>
              <a:pathLst>
                <a:path w="1270634" h="635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206753" y="0"/>
                  </a:lnTo>
                  <a:lnTo>
                    <a:pt x="1231463" y="4992"/>
                  </a:lnTo>
                  <a:lnTo>
                    <a:pt x="1251648" y="18605"/>
                  </a:lnTo>
                  <a:lnTo>
                    <a:pt x="1265261" y="38790"/>
                  </a:lnTo>
                  <a:lnTo>
                    <a:pt x="1270253" y="63500"/>
                  </a:lnTo>
                  <a:lnTo>
                    <a:pt x="1270253" y="571245"/>
                  </a:lnTo>
                  <a:lnTo>
                    <a:pt x="1265261" y="595955"/>
                  </a:lnTo>
                  <a:lnTo>
                    <a:pt x="1251648" y="616140"/>
                  </a:lnTo>
                  <a:lnTo>
                    <a:pt x="1231463" y="629753"/>
                  </a:lnTo>
                  <a:lnTo>
                    <a:pt x="1206753" y="634745"/>
                  </a:lnTo>
                  <a:lnTo>
                    <a:pt x="63500" y="634745"/>
                  </a:lnTo>
                  <a:lnTo>
                    <a:pt x="38790" y="629753"/>
                  </a:lnTo>
                  <a:lnTo>
                    <a:pt x="18605" y="616140"/>
                  </a:lnTo>
                  <a:lnTo>
                    <a:pt x="4992" y="595955"/>
                  </a:lnTo>
                  <a:lnTo>
                    <a:pt x="0" y="571245"/>
                  </a:lnTo>
                  <a:lnTo>
                    <a:pt x="0" y="635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51091" y="3120389"/>
            <a:ext cx="95821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2870" marR="5080" indent="-90805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kê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88255" y="3030220"/>
            <a:ext cx="2989580" cy="1411605"/>
            <a:chOff x="4588255" y="3030220"/>
            <a:chExt cx="2989580" cy="1411605"/>
          </a:xfrm>
        </p:grpSpPr>
        <p:sp>
          <p:nvSpPr>
            <p:cNvPr id="26" name="object 26"/>
            <p:cNvSpPr/>
            <p:nvPr/>
          </p:nvSpPr>
          <p:spPr>
            <a:xfrm>
              <a:off x="4600955" y="3042920"/>
              <a:ext cx="1693545" cy="1068070"/>
            </a:xfrm>
            <a:custGeom>
              <a:avLst/>
              <a:gdLst/>
              <a:ahLst/>
              <a:cxnLst/>
              <a:rect l="l" t="t" r="r" b="b"/>
              <a:pathLst>
                <a:path w="1693545" h="1068070">
                  <a:moveTo>
                    <a:pt x="0" y="0"/>
                  </a:moveTo>
                  <a:lnTo>
                    <a:pt x="1693418" y="1068069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94501" y="3793617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1206753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499"/>
                  </a:lnTo>
                  <a:lnTo>
                    <a:pt x="0" y="572007"/>
                  </a:lnTo>
                  <a:lnTo>
                    <a:pt x="4992" y="596717"/>
                  </a:lnTo>
                  <a:lnTo>
                    <a:pt x="18605" y="616902"/>
                  </a:lnTo>
                  <a:lnTo>
                    <a:pt x="38790" y="630515"/>
                  </a:lnTo>
                  <a:lnTo>
                    <a:pt x="63500" y="635507"/>
                  </a:lnTo>
                  <a:lnTo>
                    <a:pt x="1206753" y="635507"/>
                  </a:lnTo>
                  <a:lnTo>
                    <a:pt x="1231463" y="630515"/>
                  </a:lnTo>
                  <a:lnTo>
                    <a:pt x="1251648" y="616902"/>
                  </a:lnTo>
                  <a:lnTo>
                    <a:pt x="1265261" y="596717"/>
                  </a:lnTo>
                  <a:lnTo>
                    <a:pt x="1270253" y="572007"/>
                  </a:lnTo>
                  <a:lnTo>
                    <a:pt x="1270253" y="63499"/>
                  </a:lnTo>
                  <a:lnTo>
                    <a:pt x="1265261" y="38790"/>
                  </a:lnTo>
                  <a:lnTo>
                    <a:pt x="1251648" y="18605"/>
                  </a:lnTo>
                  <a:lnTo>
                    <a:pt x="1231463" y="4992"/>
                  </a:lnTo>
                  <a:lnTo>
                    <a:pt x="1206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4501" y="3793617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0" y="63499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206753" y="0"/>
                  </a:lnTo>
                  <a:lnTo>
                    <a:pt x="1231463" y="4992"/>
                  </a:lnTo>
                  <a:lnTo>
                    <a:pt x="1251648" y="18605"/>
                  </a:lnTo>
                  <a:lnTo>
                    <a:pt x="1265261" y="38790"/>
                  </a:lnTo>
                  <a:lnTo>
                    <a:pt x="1270253" y="63499"/>
                  </a:lnTo>
                  <a:lnTo>
                    <a:pt x="1270253" y="572007"/>
                  </a:lnTo>
                  <a:lnTo>
                    <a:pt x="1265261" y="596717"/>
                  </a:lnTo>
                  <a:lnTo>
                    <a:pt x="1251648" y="616902"/>
                  </a:lnTo>
                  <a:lnTo>
                    <a:pt x="1231463" y="630515"/>
                  </a:lnTo>
                  <a:lnTo>
                    <a:pt x="1206753" y="635507"/>
                  </a:lnTo>
                  <a:lnTo>
                    <a:pt x="63500" y="635507"/>
                  </a:lnTo>
                  <a:lnTo>
                    <a:pt x="38790" y="630515"/>
                  </a:lnTo>
                  <a:lnTo>
                    <a:pt x="18605" y="616902"/>
                  </a:lnTo>
                  <a:lnTo>
                    <a:pt x="4992" y="596717"/>
                  </a:lnTo>
                  <a:lnTo>
                    <a:pt x="0" y="572007"/>
                  </a:lnTo>
                  <a:lnTo>
                    <a:pt x="0" y="6349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57188" y="3850894"/>
            <a:ext cx="9575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1600">
              <a:latin typeface="Times New Roman"/>
              <a:cs typeface="Times New Roman"/>
            </a:endParaRPr>
          </a:p>
          <a:p>
            <a:pPr marL="19050">
              <a:lnSpc>
                <a:spcPts val="1789"/>
              </a:lnSpc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trực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tuyến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68117" y="4207890"/>
            <a:ext cx="2485390" cy="1426210"/>
            <a:chOff x="2468117" y="4207890"/>
            <a:chExt cx="2485390" cy="1426210"/>
          </a:xfrm>
        </p:grpSpPr>
        <p:sp>
          <p:nvSpPr>
            <p:cNvPr id="31" name="object 31"/>
            <p:cNvSpPr/>
            <p:nvPr/>
          </p:nvSpPr>
          <p:spPr>
            <a:xfrm>
              <a:off x="2480817" y="4220590"/>
              <a:ext cx="62230" cy="862965"/>
            </a:xfrm>
            <a:custGeom>
              <a:avLst/>
              <a:gdLst/>
              <a:ahLst/>
              <a:cxnLst/>
              <a:rect l="l" t="t" r="r" b="b"/>
              <a:pathLst>
                <a:path w="62230" h="862964">
                  <a:moveTo>
                    <a:pt x="62230" y="0"/>
                  </a:moveTo>
                  <a:lnTo>
                    <a:pt x="0" y="862583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81452" y="4546472"/>
              <a:ext cx="2459355" cy="1074420"/>
            </a:xfrm>
            <a:custGeom>
              <a:avLst/>
              <a:gdLst/>
              <a:ahLst/>
              <a:cxnLst/>
              <a:rect l="l" t="t" r="r" b="b"/>
              <a:pathLst>
                <a:path w="2459354" h="1074420">
                  <a:moveTo>
                    <a:pt x="2351532" y="0"/>
                  </a:moveTo>
                  <a:lnTo>
                    <a:pt x="107442" y="0"/>
                  </a:lnTo>
                  <a:lnTo>
                    <a:pt x="65633" y="8447"/>
                  </a:lnTo>
                  <a:lnTo>
                    <a:pt x="31480" y="31480"/>
                  </a:lnTo>
                  <a:lnTo>
                    <a:pt x="8447" y="65633"/>
                  </a:lnTo>
                  <a:lnTo>
                    <a:pt x="0" y="107441"/>
                  </a:lnTo>
                  <a:lnTo>
                    <a:pt x="0" y="966977"/>
                  </a:lnTo>
                  <a:lnTo>
                    <a:pt x="8447" y="1008786"/>
                  </a:lnTo>
                  <a:lnTo>
                    <a:pt x="31480" y="1042939"/>
                  </a:lnTo>
                  <a:lnTo>
                    <a:pt x="65633" y="1065972"/>
                  </a:lnTo>
                  <a:lnTo>
                    <a:pt x="107442" y="1074420"/>
                  </a:lnTo>
                  <a:lnTo>
                    <a:pt x="2351532" y="1074420"/>
                  </a:lnTo>
                  <a:lnTo>
                    <a:pt x="2393340" y="1065972"/>
                  </a:lnTo>
                  <a:lnTo>
                    <a:pt x="2427493" y="1042939"/>
                  </a:lnTo>
                  <a:lnTo>
                    <a:pt x="2450526" y="1008786"/>
                  </a:lnTo>
                  <a:lnTo>
                    <a:pt x="2458974" y="966977"/>
                  </a:lnTo>
                  <a:lnTo>
                    <a:pt x="2458974" y="107441"/>
                  </a:lnTo>
                  <a:lnTo>
                    <a:pt x="2450526" y="65633"/>
                  </a:lnTo>
                  <a:lnTo>
                    <a:pt x="2427493" y="31480"/>
                  </a:lnTo>
                  <a:lnTo>
                    <a:pt x="2393340" y="8447"/>
                  </a:lnTo>
                  <a:lnTo>
                    <a:pt x="23515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81452" y="4546472"/>
              <a:ext cx="2459355" cy="1074420"/>
            </a:xfrm>
            <a:custGeom>
              <a:avLst/>
              <a:gdLst/>
              <a:ahLst/>
              <a:cxnLst/>
              <a:rect l="l" t="t" r="r" b="b"/>
              <a:pathLst>
                <a:path w="2459354" h="1074420">
                  <a:moveTo>
                    <a:pt x="0" y="107441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2" y="0"/>
                  </a:lnTo>
                  <a:lnTo>
                    <a:pt x="2351532" y="0"/>
                  </a:lnTo>
                  <a:lnTo>
                    <a:pt x="2393340" y="8447"/>
                  </a:lnTo>
                  <a:lnTo>
                    <a:pt x="2427493" y="31480"/>
                  </a:lnTo>
                  <a:lnTo>
                    <a:pt x="2450526" y="65633"/>
                  </a:lnTo>
                  <a:lnTo>
                    <a:pt x="2458974" y="107441"/>
                  </a:lnTo>
                  <a:lnTo>
                    <a:pt x="2458974" y="966977"/>
                  </a:lnTo>
                  <a:lnTo>
                    <a:pt x="2450526" y="1008786"/>
                  </a:lnTo>
                  <a:lnTo>
                    <a:pt x="2427493" y="1042939"/>
                  </a:lnTo>
                  <a:lnTo>
                    <a:pt x="2393340" y="1065972"/>
                  </a:lnTo>
                  <a:lnTo>
                    <a:pt x="2351532" y="1074420"/>
                  </a:lnTo>
                  <a:lnTo>
                    <a:pt x="107442" y="1074420"/>
                  </a:lnTo>
                  <a:lnTo>
                    <a:pt x="65633" y="1065972"/>
                  </a:lnTo>
                  <a:lnTo>
                    <a:pt x="31480" y="1042939"/>
                  </a:lnTo>
                  <a:lnTo>
                    <a:pt x="8447" y="1008786"/>
                  </a:lnTo>
                  <a:lnTo>
                    <a:pt x="0" y="966977"/>
                  </a:lnTo>
                  <a:lnTo>
                    <a:pt x="0" y="10744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47366" y="4718050"/>
            <a:ext cx="232664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89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ts val="1660"/>
              </a:lnSpc>
              <a:spcBef>
                <a:spcPts val="14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chuyên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biệt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chức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năng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nhân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lực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27091" y="4511675"/>
            <a:ext cx="3412490" cy="660400"/>
            <a:chOff x="4927091" y="4511675"/>
            <a:chExt cx="3412490" cy="660400"/>
          </a:xfrm>
        </p:grpSpPr>
        <p:sp>
          <p:nvSpPr>
            <p:cNvPr id="36" name="object 36"/>
            <p:cNvSpPr/>
            <p:nvPr/>
          </p:nvSpPr>
          <p:spPr>
            <a:xfrm>
              <a:off x="4939791" y="4841366"/>
              <a:ext cx="1591945" cy="241935"/>
            </a:xfrm>
            <a:custGeom>
              <a:avLst/>
              <a:gdLst/>
              <a:ahLst/>
              <a:cxnLst/>
              <a:rect l="l" t="t" r="r" b="b"/>
              <a:pathLst>
                <a:path w="1591945" h="241935">
                  <a:moveTo>
                    <a:pt x="0" y="241807"/>
                  </a:moveTo>
                  <a:lnTo>
                    <a:pt x="1591437" y="0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1482" y="4524375"/>
              <a:ext cx="1795780" cy="635000"/>
            </a:xfrm>
            <a:custGeom>
              <a:avLst/>
              <a:gdLst/>
              <a:ahLst/>
              <a:cxnLst/>
              <a:rect l="l" t="t" r="r" b="b"/>
              <a:pathLst>
                <a:path w="1795779" h="635000">
                  <a:moveTo>
                    <a:pt x="1731772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571245"/>
                  </a:lnTo>
                  <a:lnTo>
                    <a:pt x="4992" y="595955"/>
                  </a:lnTo>
                  <a:lnTo>
                    <a:pt x="18605" y="616140"/>
                  </a:lnTo>
                  <a:lnTo>
                    <a:pt x="38790" y="629753"/>
                  </a:lnTo>
                  <a:lnTo>
                    <a:pt x="63500" y="634745"/>
                  </a:lnTo>
                  <a:lnTo>
                    <a:pt x="1731772" y="634745"/>
                  </a:lnTo>
                  <a:lnTo>
                    <a:pt x="1756481" y="629753"/>
                  </a:lnTo>
                  <a:lnTo>
                    <a:pt x="1776666" y="616140"/>
                  </a:lnTo>
                  <a:lnTo>
                    <a:pt x="1790279" y="595955"/>
                  </a:lnTo>
                  <a:lnTo>
                    <a:pt x="1795272" y="571245"/>
                  </a:lnTo>
                  <a:lnTo>
                    <a:pt x="1795272" y="63500"/>
                  </a:lnTo>
                  <a:lnTo>
                    <a:pt x="1790279" y="38790"/>
                  </a:lnTo>
                  <a:lnTo>
                    <a:pt x="1776666" y="18605"/>
                  </a:lnTo>
                  <a:lnTo>
                    <a:pt x="1756481" y="4992"/>
                  </a:lnTo>
                  <a:lnTo>
                    <a:pt x="17317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31482" y="4524375"/>
              <a:ext cx="1795780" cy="635000"/>
            </a:xfrm>
            <a:custGeom>
              <a:avLst/>
              <a:gdLst/>
              <a:ahLst/>
              <a:cxnLst/>
              <a:rect l="l" t="t" r="r" b="b"/>
              <a:pathLst>
                <a:path w="1795779" h="635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731772" y="0"/>
                  </a:lnTo>
                  <a:lnTo>
                    <a:pt x="1756481" y="4992"/>
                  </a:lnTo>
                  <a:lnTo>
                    <a:pt x="1776666" y="18605"/>
                  </a:lnTo>
                  <a:lnTo>
                    <a:pt x="1790279" y="38790"/>
                  </a:lnTo>
                  <a:lnTo>
                    <a:pt x="1795272" y="63500"/>
                  </a:lnTo>
                  <a:lnTo>
                    <a:pt x="1795272" y="571245"/>
                  </a:lnTo>
                  <a:lnTo>
                    <a:pt x="1790279" y="595955"/>
                  </a:lnTo>
                  <a:lnTo>
                    <a:pt x="1776666" y="616140"/>
                  </a:lnTo>
                  <a:lnTo>
                    <a:pt x="1756481" y="629753"/>
                  </a:lnTo>
                  <a:lnTo>
                    <a:pt x="1731772" y="634745"/>
                  </a:lnTo>
                  <a:lnTo>
                    <a:pt x="63500" y="634745"/>
                  </a:lnTo>
                  <a:lnTo>
                    <a:pt x="38790" y="629753"/>
                  </a:lnTo>
                  <a:lnTo>
                    <a:pt x="18605" y="616140"/>
                  </a:lnTo>
                  <a:lnTo>
                    <a:pt x="4992" y="595955"/>
                  </a:lnTo>
                  <a:lnTo>
                    <a:pt x="0" y="571245"/>
                  </a:lnTo>
                  <a:lnTo>
                    <a:pt x="0" y="6350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00443" y="4581397"/>
            <a:ext cx="165798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81025" marR="5080" indent="-56896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lưong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7091" y="5070475"/>
            <a:ext cx="2887345" cy="832485"/>
            <a:chOff x="4927091" y="5070475"/>
            <a:chExt cx="2887345" cy="832485"/>
          </a:xfrm>
        </p:grpSpPr>
        <p:sp>
          <p:nvSpPr>
            <p:cNvPr id="41" name="object 41"/>
            <p:cNvSpPr/>
            <p:nvPr/>
          </p:nvSpPr>
          <p:spPr>
            <a:xfrm>
              <a:off x="4939791" y="5083175"/>
              <a:ext cx="1591945" cy="488950"/>
            </a:xfrm>
            <a:custGeom>
              <a:avLst/>
              <a:gdLst/>
              <a:ahLst/>
              <a:cxnLst/>
              <a:rect l="l" t="t" r="r" b="b"/>
              <a:pathLst>
                <a:path w="1591945" h="488950">
                  <a:moveTo>
                    <a:pt x="0" y="0"/>
                  </a:moveTo>
                  <a:lnTo>
                    <a:pt x="1591437" y="488696"/>
                  </a:lnTo>
                </a:path>
              </a:pathLst>
            </a:custGeom>
            <a:ln w="25399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31482" y="5254370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1206753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499"/>
                  </a:lnTo>
                  <a:lnTo>
                    <a:pt x="0" y="571957"/>
                  </a:lnTo>
                  <a:lnTo>
                    <a:pt x="4992" y="596696"/>
                  </a:lnTo>
                  <a:lnTo>
                    <a:pt x="18605" y="616896"/>
                  </a:lnTo>
                  <a:lnTo>
                    <a:pt x="38790" y="630514"/>
                  </a:lnTo>
                  <a:lnTo>
                    <a:pt x="63500" y="635507"/>
                  </a:lnTo>
                  <a:lnTo>
                    <a:pt x="1206753" y="635507"/>
                  </a:lnTo>
                  <a:lnTo>
                    <a:pt x="1231463" y="630514"/>
                  </a:lnTo>
                  <a:lnTo>
                    <a:pt x="1251648" y="616896"/>
                  </a:lnTo>
                  <a:lnTo>
                    <a:pt x="1265261" y="596696"/>
                  </a:lnTo>
                  <a:lnTo>
                    <a:pt x="1270253" y="571957"/>
                  </a:lnTo>
                  <a:lnTo>
                    <a:pt x="1270253" y="63499"/>
                  </a:lnTo>
                  <a:lnTo>
                    <a:pt x="1265261" y="38790"/>
                  </a:lnTo>
                  <a:lnTo>
                    <a:pt x="1251648" y="18605"/>
                  </a:lnTo>
                  <a:lnTo>
                    <a:pt x="1231463" y="4992"/>
                  </a:lnTo>
                  <a:lnTo>
                    <a:pt x="1206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31482" y="5254370"/>
              <a:ext cx="1270635" cy="635635"/>
            </a:xfrm>
            <a:custGeom>
              <a:avLst/>
              <a:gdLst/>
              <a:ahLst/>
              <a:cxnLst/>
              <a:rect l="l" t="t" r="r" b="b"/>
              <a:pathLst>
                <a:path w="1270634" h="635635">
                  <a:moveTo>
                    <a:pt x="0" y="63499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206753" y="0"/>
                  </a:lnTo>
                  <a:lnTo>
                    <a:pt x="1231463" y="4992"/>
                  </a:lnTo>
                  <a:lnTo>
                    <a:pt x="1251648" y="18605"/>
                  </a:lnTo>
                  <a:lnTo>
                    <a:pt x="1265261" y="38790"/>
                  </a:lnTo>
                  <a:lnTo>
                    <a:pt x="1270253" y="63499"/>
                  </a:lnTo>
                  <a:lnTo>
                    <a:pt x="1270253" y="571957"/>
                  </a:lnTo>
                  <a:lnTo>
                    <a:pt x="1265261" y="596696"/>
                  </a:lnTo>
                  <a:lnTo>
                    <a:pt x="1251648" y="616896"/>
                  </a:lnTo>
                  <a:lnTo>
                    <a:pt x="1231463" y="630514"/>
                  </a:lnTo>
                  <a:lnTo>
                    <a:pt x="1206753" y="635507"/>
                  </a:lnTo>
                  <a:lnTo>
                    <a:pt x="63500" y="635507"/>
                  </a:lnTo>
                  <a:lnTo>
                    <a:pt x="38790" y="630514"/>
                  </a:lnTo>
                  <a:lnTo>
                    <a:pt x="18605" y="616896"/>
                  </a:lnTo>
                  <a:lnTo>
                    <a:pt x="4992" y="596696"/>
                  </a:lnTo>
                  <a:lnTo>
                    <a:pt x="0" y="571957"/>
                  </a:lnTo>
                  <a:lnTo>
                    <a:pt x="0" y="6349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75297" y="5206746"/>
            <a:ext cx="1183005" cy="6902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635" algn="ctr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mềm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hồ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sơ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nhân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sự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" y="0"/>
              <a:ext cx="910056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794" y="749046"/>
            <a:ext cx="4885690" cy="12192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245"/>
              </a:spcBef>
            </a:pPr>
            <a:r>
              <a:rPr sz="3600" spc="15" dirty="0">
                <a:solidFill>
                  <a:srgbClr val="00AF50"/>
                </a:solidFill>
              </a:rPr>
              <a:t>C</a:t>
            </a:r>
            <a:r>
              <a:rPr sz="2850" spc="15" dirty="0">
                <a:solidFill>
                  <a:srgbClr val="00AF50"/>
                </a:solidFill>
              </a:rPr>
              <a:t>H</a:t>
            </a:r>
            <a:r>
              <a:rPr sz="2850" spc="15" dirty="0">
                <a:solidFill>
                  <a:srgbClr val="00AF50"/>
                </a:solidFill>
                <a:latin typeface="Times New Roman"/>
                <a:cs typeface="Times New Roman"/>
              </a:rPr>
              <a:t>ƯƠ</a:t>
            </a:r>
            <a:r>
              <a:rPr sz="2850" spc="15" dirty="0">
                <a:solidFill>
                  <a:srgbClr val="00AF50"/>
                </a:solidFill>
              </a:rPr>
              <a:t>NG</a:t>
            </a:r>
            <a:r>
              <a:rPr sz="2850" spc="130" dirty="0">
                <a:solidFill>
                  <a:srgbClr val="00AF50"/>
                </a:solidFill>
              </a:rPr>
              <a:t> </a:t>
            </a:r>
            <a:r>
              <a:rPr sz="3600" dirty="0">
                <a:solidFill>
                  <a:srgbClr val="00AF50"/>
                </a:solidFill>
              </a:rPr>
              <a:t>15:</a:t>
            </a:r>
            <a:r>
              <a:rPr sz="3600" spc="-15" dirty="0">
                <a:solidFill>
                  <a:srgbClr val="00AF50"/>
                </a:solidFill>
              </a:rPr>
              <a:t> </a:t>
            </a:r>
            <a:r>
              <a:rPr sz="3600" spc="-5" dirty="0">
                <a:solidFill>
                  <a:srgbClr val="00AF50"/>
                </a:solidFill>
              </a:rPr>
              <a:t>C</a:t>
            </a:r>
            <a:r>
              <a:rPr sz="2850" spc="-5" dirty="0">
                <a:solidFill>
                  <a:srgbClr val="00AF50"/>
                </a:solidFill>
              </a:rPr>
              <a:t>ÁC</a:t>
            </a:r>
            <a:r>
              <a:rPr sz="2850" spc="150" dirty="0">
                <a:solidFill>
                  <a:srgbClr val="00AF50"/>
                </a:solidFill>
              </a:rPr>
              <a:t> </a:t>
            </a:r>
            <a:r>
              <a:rPr sz="3600" spc="15" dirty="0">
                <a:solidFill>
                  <a:srgbClr val="00AF50"/>
                </a:solidFill>
              </a:rPr>
              <a:t>HTTT</a:t>
            </a:r>
            <a:r>
              <a:rPr sz="3600" spc="10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TÍCH </a:t>
            </a:r>
            <a:r>
              <a:rPr sz="2850" spc="-630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HỢP</a:t>
            </a:r>
            <a:r>
              <a:rPr sz="2850" spc="160" dirty="0">
                <a:solidFill>
                  <a:srgbClr val="00AF50"/>
                </a:solidFill>
              </a:rPr>
              <a:t> </a:t>
            </a:r>
            <a:r>
              <a:rPr sz="2850" spc="5" dirty="0">
                <a:solidFill>
                  <a:srgbClr val="00AF50"/>
                </a:solidFill>
              </a:rPr>
              <a:t>TRONG</a:t>
            </a:r>
            <a:r>
              <a:rPr sz="2850" spc="175" dirty="0">
                <a:solidFill>
                  <a:srgbClr val="00AF50"/>
                </a:solidFill>
              </a:rPr>
              <a:t> </a:t>
            </a:r>
            <a:r>
              <a:rPr sz="2850" spc="15" dirty="0">
                <a:solidFill>
                  <a:srgbClr val="00AF50"/>
                </a:solidFill>
              </a:rPr>
              <a:t>KINH</a:t>
            </a:r>
            <a:r>
              <a:rPr sz="2850" spc="155" dirty="0">
                <a:solidFill>
                  <a:srgbClr val="00AF50"/>
                </a:solidFill>
              </a:rPr>
              <a:t> </a:t>
            </a:r>
            <a:r>
              <a:rPr sz="2850" spc="10" dirty="0">
                <a:solidFill>
                  <a:srgbClr val="00AF50"/>
                </a:solidFill>
              </a:rPr>
              <a:t>DOANH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" y="2512314"/>
            <a:ext cx="1621155" cy="3215640"/>
            <a:chOff x="363474" y="2512314"/>
            <a:chExt cx="1621155" cy="3215640"/>
          </a:xfrm>
        </p:grpSpPr>
        <p:sp>
          <p:nvSpPr>
            <p:cNvPr id="7" name="object 7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0"/>
                  </a:moveTo>
                  <a:lnTo>
                    <a:pt x="1547729" y="705"/>
                  </a:lnTo>
                  <a:lnTo>
                    <a:pt x="1500180" y="2807"/>
                  </a:lnTo>
                  <a:lnTo>
                    <a:pt x="1453003" y="6286"/>
                  </a:lnTo>
                  <a:lnTo>
                    <a:pt x="1406215" y="11122"/>
                  </a:lnTo>
                  <a:lnTo>
                    <a:pt x="1359837" y="17297"/>
                  </a:lnTo>
                  <a:lnTo>
                    <a:pt x="1313889" y="24789"/>
                  </a:lnTo>
                  <a:lnTo>
                    <a:pt x="1268391" y="33580"/>
                  </a:lnTo>
                  <a:lnTo>
                    <a:pt x="1223362" y="43649"/>
                  </a:lnTo>
                  <a:lnTo>
                    <a:pt x="1178821" y="54977"/>
                  </a:lnTo>
                  <a:lnTo>
                    <a:pt x="1134789" y="67543"/>
                  </a:lnTo>
                  <a:lnTo>
                    <a:pt x="1091286" y="81329"/>
                  </a:lnTo>
                  <a:lnTo>
                    <a:pt x="1048331" y="96315"/>
                  </a:lnTo>
                  <a:lnTo>
                    <a:pt x="1005943" y="112480"/>
                  </a:lnTo>
                  <a:lnTo>
                    <a:pt x="964144" y="129805"/>
                  </a:lnTo>
                  <a:lnTo>
                    <a:pt x="922951" y="148271"/>
                  </a:lnTo>
                  <a:lnTo>
                    <a:pt x="882386" y="167857"/>
                  </a:lnTo>
                  <a:lnTo>
                    <a:pt x="842468" y="188544"/>
                  </a:lnTo>
                  <a:lnTo>
                    <a:pt x="803216" y="210312"/>
                  </a:lnTo>
                  <a:lnTo>
                    <a:pt x="764651" y="233141"/>
                  </a:lnTo>
                  <a:lnTo>
                    <a:pt x="726792" y="257012"/>
                  </a:lnTo>
                  <a:lnTo>
                    <a:pt x="689658" y="281904"/>
                  </a:lnTo>
                  <a:lnTo>
                    <a:pt x="653271" y="307799"/>
                  </a:lnTo>
                  <a:lnTo>
                    <a:pt x="617648" y="334676"/>
                  </a:lnTo>
                  <a:lnTo>
                    <a:pt x="582811" y="362515"/>
                  </a:lnTo>
                  <a:lnTo>
                    <a:pt x="548779" y="391297"/>
                  </a:lnTo>
                  <a:lnTo>
                    <a:pt x="515571" y="421003"/>
                  </a:lnTo>
                  <a:lnTo>
                    <a:pt x="483207" y="451611"/>
                  </a:lnTo>
                  <a:lnTo>
                    <a:pt x="451708" y="483104"/>
                  </a:lnTo>
                  <a:lnTo>
                    <a:pt x="421092" y="515460"/>
                  </a:lnTo>
                  <a:lnTo>
                    <a:pt x="391380" y="548660"/>
                  </a:lnTo>
                  <a:lnTo>
                    <a:pt x="362592" y="582685"/>
                  </a:lnTo>
                  <a:lnTo>
                    <a:pt x="334746" y="617514"/>
                  </a:lnTo>
                  <a:lnTo>
                    <a:pt x="307863" y="653128"/>
                  </a:lnTo>
                  <a:lnTo>
                    <a:pt x="281963" y="689507"/>
                  </a:lnTo>
                  <a:lnTo>
                    <a:pt x="257065" y="726632"/>
                  </a:lnTo>
                  <a:lnTo>
                    <a:pt x="233189" y="764482"/>
                  </a:lnTo>
                  <a:lnTo>
                    <a:pt x="210355" y="803038"/>
                  </a:lnTo>
                  <a:lnTo>
                    <a:pt x="188583" y="842280"/>
                  </a:lnTo>
                  <a:lnTo>
                    <a:pt x="167892" y="882189"/>
                  </a:lnTo>
                  <a:lnTo>
                    <a:pt x="148301" y="922744"/>
                  </a:lnTo>
                  <a:lnTo>
                    <a:pt x="129832" y="963927"/>
                  </a:lnTo>
                  <a:lnTo>
                    <a:pt x="112503" y="1005716"/>
                  </a:lnTo>
                  <a:lnTo>
                    <a:pt x="96334" y="1048093"/>
                  </a:lnTo>
                  <a:lnTo>
                    <a:pt x="81346" y="1091037"/>
                  </a:lnTo>
                  <a:lnTo>
                    <a:pt x="67557" y="1134530"/>
                  </a:lnTo>
                  <a:lnTo>
                    <a:pt x="54988" y="1178550"/>
                  </a:lnTo>
                  <a:lnTo>
                    <a:pt x="43657" y="1223079"/>
                  </a:lnTo>
                  <a:lnTo>
                    <a:pt x="33586" y="1268097"/>
                  </a:lnTo>
                  <a:lnTo>
                    <a:pt x="24794" y="1313584"/>
                  </a:lnTo>
                  <a:lnTo>
                    <a:pt x="17300" y="1359520"/>
                  </a:lnTo>
                  <a:lnTo>
                    <a:pt x="11125" y="1405885"/>
                  </a:lnTo>
                  <a:lnTo>
                    <a:pt x="6287" y="1452660"/>
                  </a:lnTo>
                  <a:lnTo>
                    <a:pt x="2807" y="1499825"/>
                  </a:lnTo>
                  <a:lnTo>
                    <a:pt x="705" y="1547361"/>
                  </a:lnTo>
                  <a:lnTo>
                    <a:pt x="0" y="1595246"/>
                  </a:lnTo>
                  <a:lnTo>
                    <a:pt x="705" y="1643132"/>
                  </a:lnTo>
                  <a:lnTo>
                    <a:pt x="2807" y="1690668"/>
                  </a:lnTo>
                  <a:lnTo>
                    <a:pt x="6287" y="1737833"/>
                  </a:lnTo>
                  <a:lnTo>
                    <a:pt x="11125" y="1784608"/>
                  </a:lnTo>
                  <a:lnTo>
                    <a:pt x="17300" y="1830973"/>
                  </a:lnTo>
                  <a:lnTo>
                    <a:pt x="24794" y="1876909"/>
                  </a:lnTo>
                  <a:lnTo>
                    <a:pt x="33586" y="1922396"/>
                  </a:lnTo>
                  <a:lnTo>
                    <a:pt x="43657" y="1967414"/>
                  </a:lnTo>
                  <a:lnTo>
                    <a:pt x="54988" y="2011943"/>
                  </a:lnTo>
                  <a:lnTo>
                    <a:pt x="67557" y="2055963"/>
                  </a:lnTo>
                  <a:lnTo>
                    <a:pt x="81346" y="2099456"/>
                  </a:lnTo>
                  <a:lnTo>
                    <a:pt x="96334" y="2142400"/>
                  </a:lnTo>
                  <a:lnTo>
                    <a:pt x="112503" y="2184777"/>
                  </a:lnTo>
                  <a:lnTo>
                    <a:pt x="129832" y="2226566"/>
                  </a:lnTo>
                  <a:lnTo>
                    <a:pt x="148301" y="2267749"/>
                  </a:lnTo>
                  <a:lnTo>
                    <a:pt x="167892" y="2308304"/>
                  </a:lnTo>
                  <a:lnTo>
                    <a:pt x="188583" y="2348213"/>
                  </a:lnTo>
                  <a:lnTo>
                    <a:pt x="210355" y="2387455"/>
                  </a:lnTo>
                  <a:lnTo>
                    <a:pt x="233189" y="2426011"/>
                  </a:lnTo>
                  <a:lnTo>
                    <a:pt x="257065" y="2463861"/>
                  </a:lnTo>
                  <a:lnTo>
                    <a:pt x="281963" y="2500986"/>
                  </a:lnTo>
                  <a:lnTo>
                    <a:pt x="307863" y="2537365"/>
                  </a:lnTo>
                  <a:lnTo>
                    <a:pt x="334746" y="2572979"/>
                  </a:lnTo>
                  <a:lnTo>
                    <a:pt x="362592" y="2607808"/>
                  </a:lnTo>
                  <a:lnTo>
                    <a:pt x="391380" y="2641833"/>
                  </a:lnTo>
                  <a:lnTo>
                    <a:pt x="421092" y="2675033"/>
                  </a:lnTo>
                  <a:lnTo>
                    <a:pt x="451708" y="2707389"/>
                  </a:lnTo>
                  <a:lnTo>
                    <a:pt x="483207" y="2738882"/>
                  </a:lnTo>
                  <a:lnTo>
                    <a:pt x="515571" y="2769490"/>
                  </a:lnTo>
                  <a:lnTo>
                    <a:pt x="548779" y="2799196"/>
                  </a:lnTo>
                  <a:lnTo>
                    <a:pt x="582811" y="2827978"/>
                  </a:lnTo>
                  <a:lnTo>
                    <a:pt x="617648" y="2855817"/>
                  </a:lnTo>
                  <a:lnTo>
                    <a:pt x="653271" y="2882694"/>
                  </a:lnTo>
                  <a:lnTo>
                    <a:pt x="689658" y="2908589"/>
                  </a:lnTo>
                  <a:lnTo>
                    <a:pt x="726792" y="2933481"/>
                  </a:lnTo>
                  <a:lnTo>
                    <a:pt x="764651" y="2957352"/>
                  </a:lnTo>
                  <a:lnTo>
                    <a:pt x="803216" y="2980181"/>
                  </a:lnTo>
                  <a:lnTo>
                    <a:pt x="842468" y="3001949"/>
                  </a:lnTo>
                  <a:lnTo>
                    <a:pt x="882386" y="3022636"/>
                  </a:lnTo>
                  <a:lnTo>
                    <a:pt x="922951" y="3042222"/>
                  </a:lnTo>
                  <a:lnTo>
                    <a:pt x="964144" y="3060688"/>
                  </a:lnTo>
                  <a:lnTo>
                    <a:pt x="1005943" y="3078013"/>
                  </a:lnTo>
                  <a:lnTo>
                    <a:pt x="1048331" y="3094178"/>
                  </a:lnTo>
                  <a:lnTo>
                    <a:pt x="1091286" y="3109164"/>
                  </a:lnTo>
                  <a:lnTo>
                    <a:pt x="1134789" y="3122950"/>
                  </a:lnTo>
                  <a:lnTo>
                    <a:pt x="1178821" y="3135516"/>
                  </a:lnTo>
                  <a:lnTo>
                    <a:pt x="1223362" y="3146844"/>
                  </a:lnTo>
                  <a:lnTo>
                    <a:pt x="1268391" y="3156913"/>
                  </a:lnTo>
                  <a:lnTo>
                    <a:pt x="1313889" y="3165704"/>
                  </a:lnTo>
                  <a:lnTo>
                    <a:pt x="1359837" y="3173196"/>
                  </a:lnTo>
                  <a:lnTo>
                    <a:pt x="1406215" y="3179371"/>
                  </a:lnTo>
                  <a:lnTo>
                    <a:pt x="1453003" y="3184207"/>
                  </a:lnTo>
                  <a:lnTo>
                    <a:pt x="1500180" y="3187686"/>
                  </a:lnTo>
                  <a:lnTo>
                    <a:pt x="1547729" y="3189788"/>
                  </a:lnTo>
                  <a:lnTo>
                    <a:pt x="1595628" y="3190494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047" y="2524887"/>
              <a:ext cx="1595755" cy="3190875"/>
            </a:xfrm>
            <a:custGeom>
              <a:avLst/>
              <a:gdLst/>
              <a:ahLst/>
              <a:cxnLst/>
              <a:rect l="l" t="t" r="r" b="b"/>
              <a:pathLst>
                <a:path w="1595755" h="3190875">
                  <a:moveTo>
                    <a:pt x="1595628" y="3190494"/>
                  </a:moveTo>
                  <a:lnTo>
                    <a:pt x="1547729" y="3189788"/>
                  </a:lnTo>
                  <a:lnTo>
                    <a:pt x="1500180" y="3187686"/>
                  </a:lnTo>
                  <a:lnTo>
                    <a:pt x="1453003" y="3184207"/>
                  </a:lnTo>
                  <a:lnTo>
                    <a:pt x="1406215" y="3179371"/>
                  </a:lnTo>
                  <a:lnTo>
                    <a:pt x="1359837" y="3173196"/>
                  </a:lnTo>
                  <a:lnTo>
                    <a:pt x="1313889" y="3165704"/>
                  </a:lnTo>
                  <a:lnTo>
                    <a:pt x="1268391" y="3156913"/>
                  </a:lnTo>
                  <a:lnTo>
                    <a:pt x="1223362" y="3146844"/>
                  </a:lnTo>
                  <a:lnTo>
                    <a:pt x="1178821" y="3135516"/>
                  </a:lnTo>
                  <a:lnTo>
                    <a:pt x="1134789" y="3122950"/>
                  </a:lnTo>
                  <a:lnTo>
                    <a:pt x="1091286" y="3109164"/>
                  </a:lnTo>
                  <a:lnTo>
                    <a:pt x="1048331" y="3094178"/>
                  </a:lnTo>
                  <a:lnTo>
                    <a:pt x="1005943" y="3078013"/>
                  </a:lnTo>
                  <a:lnTo>
                    <a:pt x="964144" y="3060688"/>
                  </a:lnTo>
                  <a:lnTo>
                    <a:pt x="922951" y="3042222"/>
                  </a:lnTo>
                  <a:lnTo>
                    <a:pt x="882386" y="3022636"/>
                  </a:lnTo>
                  <a:lnTo>
                    <a:pt x="842468" y="3001949"/>
                  </a:lnTo>
                  <a:lnTo>
                    <a:pt x="803216" y="2980181"/>
                  </a:lnTo>
                  <a:lnTo>
                    <a:pt x="764651" y="2957352"/>
                  </a:lnTo>
                  <a:lnTo>
                    <a:pt x="726792" y="2933481"/>
                  </a:lnTo>
                  <a:lnTo>
                    <a:pt x="689658" y="2908589"/>
                  </a:lnTo>
                  <a:lnTo>
                    <a:pt x="653271" y="2882694"/>
                  </a:lnTo>
                  <a:lnTo>
                    <a:pt x="617648" y="2855817"/>
                  </a:lnTo>
                  <a:lnTo>
                    <a:pt x="582811" y="2827978"/>
                  </a:lnTo>
                  <a:lnTo>
                    <a:pt x="548779" y="2799196"/>
                  </a:lnTo>
                  <a:lnTo>
                    <a:pt x="515571" y="2769490"/>
                  </a:lnTo>
                  <a:lnTo>
                    <a:pt x="483207" y="2738882"/>
                  </a:lnTo>
                  <a:lnTo>
                    <a:pt x="451708" y="2707389"/>
                  </a:lnTo>
                  <a:lnTo>
                    <a:pt x="421092" y="2675033"/>
                  </a:lnTo>
                  <a:lnTo>
                    <a:pt x="391380" y="2641833"/>
                  </a:lnTo>
                  <a:lnTo>
                    <a:pt x="362592" y="2607808"/>
                  </a:lnTo>
                  <a:lnTo>
                    <a:pt x="334746" y="2572979"/>
                  </a:lnTo>
                  <a:lnTo>
                    <a:pt x="307863" y="2537365"/>
                  </a:lnTo>
                  <a:lnTo>
                    <a:pt x="281963" y="2500986"/>
                  </a:lnTo>
                  <a:lnTo>
                    <a:pt x="257065" y="2463861"/>
                  </a:lnTo>
                  <a:lnTo>
                    <a:pt x="233189" y="2426011"/>
                  </a:lnTo>
                  <a:lnTo>
                    <a:pt x="210355" y="2387455"/>
                  </a:lnTo>
                  <a:lnTo>
                    <a:pt x="188583" y="2348213"/>
                  </a:lnTo>
                  <a:lnTo>
                    <a:pt x="167892" y="2308304"/>
                  </a:lnTo>
                  <a:lnTo>
                    <a:pt x="148301" y="2267749"/>
                  </a:lnTo>
                  <a:lnTo>
                    <a:pt x="129832" y="2226566"/>
                  </a:lnTo>
                  <a:lnTo>
                    <a:pt x="112503" y="2184777"/>
                  </a:lnTo>
                  <a:lnTo>
                    <a:pt x="96334" y="2142400"/>
                  </a:lnTo>
                  <a:lnTo>
                    <a:pt x="81346" y="2099456"/>
                  </a:lnTo>
                  <a:lnTo>
                    <a:pt x="67557" y="2055963"/>
                  </a:lnTo>
                  <a:lnTo>
                    <a:pt x="54988" y="2011943"/>
                  </a:lnTo>
                  <a:lnTo>
                    <a:pt x="43657" y="1967414"/>
                  </a:lnTo>
                  <a:lnTo>
                    <a:pt x="33586" y="1922396"/>
                  </a:lnTo>
                  <a:lnTo>
                    <a:pt x="24794" y="1876909"/>
                  </a:lnTo>
                  <a:lnTo>
                    <a:pt x="17300" y="1830973"/>
                  </a:lnTo>
                  <a:lnTo>
                    <a:pt x="11125" y="1784608"/>
                  </a:lnTo>
                  <a:lnTo>
                    <a:pt x="6287" y="1737833"/>
                  </a:lnTo>
                  <a:lnTo>
                    <a:pt x="2807" y="1690668"/>
                  </a:lnTo>
                  <a:lnTo>
                    <a:pt x="705" y="1643132"/>
                  </a:lnTo>
                  <a:lnTo>
                    <a:pt x="0" y="1595246"/>
                  </a:lnTo>
                  <a:lnTo>
                    <a:pt x="705" y="1547361"/>
                  </a:lnTo>
                  <a:lnTo>
                    <a:pt x="2807" y="1499825"/>
                  </a:lnTo>
                  <a:lnTo>
                    <a:pt x="6287" y="1452660"/>
                  </a:lnTo>
                  <a:lnTo>
                    <a:pt x="11125" y="1405885"/>
                  </a:lnTo>
                  <a:lnTo>
                    <a:pt x="17300" y="1359520"/>
                  </a:lnTo>
                  <a:lnTo>
                    <a:pt x="24794" y="1313584"/>
                  </a:lnTo>
                  <a:lnTo>
                    <a:pt x="33586" y="1268097"/>
                  </a:lnTo>
                  <a:lnTo>
                    <a:pt x="43657" y="1223079"/>
                  </a:lnTo>
                  <a:lnTo>
                    <a:pt x="54988" y="1178550"/>
                  </a:lnTo>
                  <a:lnTo>
                    <a:pt x="67557" y="1134530"/>
                  </a:lnTo>
                  <a:lnTo>
                    <a:pt x="81346" y="1091037"/>
                  </a:lnTo>
                  <a:lnTo>
                    <a:pt x="96334" y="1048093"/>
                  </a:lnTo>
                  <a:lnTo>
                    <a:pt x="112503" y="1005716"/>
                  </a:lnTo>
                  <a:lnTo>
                    <a:pt x="129832" y="963927"/>
                  </a:lnTo>
                  <a:lnTo>
                    <a:pt x="148301" y="922744"/>
                  </a:lnTo>
                  <a:lnTo>
                    <a:pt x="167892" y="882189"/>
                  </a:lnTo>
                  <a:lnTo>
                    <a:pt x="188583" y="842280"/>
                  </a:lnTo>
                  <a:lnTo>
                    <a:pt x="210355" y="803038"/>
                  </a:lnTo>
                  <a:lnTo>
                    <a:pt x="233189" y="764482"/>
                  </a:lnTo>
                  <a:lnTo>
                    <a:pt x="257065" y="726632"/>
                  </a:lnTo>
                  <a:lnTo>
                    <a:pt x="281963" y="689507"/>
                  </a:lnTo>
                  <a:lnTo>
                    <a:pt x="307863" y="653128"/>
                  </a:lnTo>
                  <a:lnTo>
                    <a:pt x="334746" y="617514"/>
                  </a:lnTo>
                  <a:lnTo>
                    <a:pt x="362592" y="582685"/>
                  </a:lnTo>
                  <a:lnTo>
                    <a:pt x="391380" y="548660"/>
                  </a:lnTo>
                  <a:lnTo>
                    <a:pt x="421092" y="515460"/>
                  </a:lnTo>
                  <a:lnTo>
                    <a:pt x="451708" y="483104"/>
                  </a:lnTo>
                  <a:lnTo>
                    <a:pt x="483207" y="451611"/>
                  </a:lnTo>
                  <a:lnTo>
                    <a:pt x="515571" y="421003"/>
                  </a:lnTo>
                  <a:lnTo>
                    <a:pt x="548779" y="391297"/>
                  </a:lnTo>
                  <a:lnTo>
                    <a:pt x="582811" y="362515"/>
                  </a:lnTo>
                  <a:lnTo>
                    <a:pt x="617648" y="334676"/>
                  </a:lnTo>
                  <a:lnTo>
                    <a:pt x="653271" y="307799"/>
                  </a:lnTo>
                  <a:lnTo>
                    <a:pt x="689658" y="281904"/>
                  </a:lnTo>
                  <a:lnTo>
                    <a:pt x="726792" y="257012"/>
                  </a:lnTo>
                  <a:lnTo>
                    <a:pt x="764651" y="233141"/>
                  </a:lnTo>
                  <a:lnTo>
                    <a:pt x="803216" y="210312"/>
                  </a:lnTo>
                  <a:lnTo>
                    <a:pt x="842468" y="188544"/>
                  </a:lnTo>
                  <a:lnTo>
                    <a:pt x="882386" y="167857"/>
                  </a:lnTo>
                  <a:lnTo>
                    <a:pt x="922951" y="148271"/>
                  </a:lnTo>
                  <a:lnTo>
                    <a:pt x="964144" y="129805"/>
                  </a:lnTo>
                  <a:lnTo>
                    <a:pt x="1005943" y="112480"/>
                  </a:lnTo>
                  <a:lnTo>
                    <a:pt x="1048331" y="96315"/>
                  </a:lnTo>
                  <a:lnTo>
                    <a:pt x="1091286" y="81329"/>
                  </a:lnTo>
                  <a:lnTo>
                    <a:pt x="1134789" y="67543"/>
                  </a:lnTo>
                  <a:lnTo>
                    <a:pt x="1178821" y="54977"/>
                  </a:lnTo>
                  <a:lnTo>
                    <a:pt x="1223362" y="43649"/>
                  </a:lnTo>
                  <a:lnTo>
                    <a:pt x="1268391" y="33580"/>
                  </a:lnTo>
                  <a:lnTo>
                    <a:pt x="1313889" y="24789"/>
                  </a:lnTo>
                  <a:lnTo>
                    <a:pt x="1359837" y="17297"/>
                  </a:lnTo>
                  <a:lnTo>
                    <a:pt x="1406215" y="11122"/>
                  </a:lnTo>
                  <a:lnTo>
                    <a:pt x="1453003" y="6286"/>
                  </a:lnTo>
                  <a:lnTo>
                    <a:pt x="1500180" y="2807"/>
                  </a:lnTo>
                  <a:lnTo>
                    <a:pt x="1547729" y="705"/>
                  </a:lnTo>
                  <a:lnTo>
                    <a:pt x="1595628" y="0"/>
                  </a:lnTo>
                  <a:lnTo>
                    <a:pt x="1595628" y="1595246"/>
                  </a:lnTo>
                  <a:lnTo>
                    <a:pt x="1595628" y="319049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0"/>
                  </a:moveTo>
                  <a:lnTo>
                    <a:pt x="988261" y="1128"/>
                  </a:lnTo>
                  <a:lnTo>
                    <a:pt x="940021" y="4481"/>
                  </a:lnTo>
                  <a:lnTo>
                    <a:pt x="892412" y="10009"/>
                  </a:lnTo>
                  <a:lnTo>
                    <a:pt x="845484" y="17662"/>
                  </a:lnTo>
                  <a:lnTo>
                    <a:pt x="799286" y="27389"/>
                  </a:lnTo>
                  <a:lnTo>
                    <a:pt x="753869" y="39142"/>
                  </a:lnTo>
                  <a:lnTo>
                    <a:pt x="709281" y="52870"/>
                  </a:lnTo>
                  <a:lnTo>
                    <a:pt x="665574" y="68524"/>
                  </a:lnTo>
                  <a:lnTo>
                    <a:pt x="622795" y="86053"/>
                  </a:lnTo>
                  <a:lnTo>
                    <a:pt x="580997" y="105409"/>
                  </a:lnTo>
                  <a:lnTo>
                    <a:pt x="540227" y="126540"/>
                  </a:lnTo>
                  <a:lnTo>
                    <a:pt x="500537" y="149398"/>
                  </a:lnTo>
                  <a:lnTo>
                    <a:pt x="461975" y="173933"/>
                  </a:lnTo>
                  <a:lnTo>
                    <a:pt x="424592" y="200095"/>
                  </a:lnTo>
                  <a:lnTo>
                    <a:pt x="388437" y="227833"/>
                  </a:lnTo>
                  <a:lnTo>
                    <a:pt x="353561" y="257099"/>
                  </a:lnTo>
                  <a:lnTo>
                    <a:pt x="320012" y="287842"/>
                  </a:lnTo>
                  <a:lnTo>
                    <a:pt x="287842" y="320012"/>
                  </a:lnTo>
                  <a:lnTo>
                    <a:pt x="257099" y="353561"/>
                  </a:lnTo>
                  <a:lnTo>
                    <a:pt x="227833" y="388437"/>
                  </a:lnTo>
                  <a:lnTo>
                    <a:pt x="200095" y="424592"/>
                  </a:lnTo>
                  <a:lnTo>
                    <a:pt x="173933" y="461975"/>
                  </a:lnTo>
                  <a:lnTo>
                    <a:pt x="149398" y="500537"/>
                  </a:lnTo>
                  <a:lnTo>
                    <a:pt x="126540" y="540227"/>
                  </a:lnTo>
                  <a:lnTo>
                    <a:pt x="105409" y="580997"/>
                  </a:lnTo>
                  <a:lnTo>
                    <a:pt x="86053" y="622795"/>
                  </a:lnTo>
                  <a:lnTo>
                    <a:pt x="68524" y="665574"/>
                  </a:lnTo>
                  <a:lnTo>
                    <a:pt x="52870" y="709281"/>
                  </a:lnTo>
                  <a:lnTo>
                    <a:pt x="39142" y="753869"/>
                  </a:lnTo>
                  <a:lnTo>
                    <a:pt x="27389" y="799286"/>
                  </a:lnTo>
                  <a:lnTo>
                    <a:pt x="17662" y="845484"/>
                  </a:lnTo>
                  <a:lnTo>
                    <a:pt x="10009" y="892412"/>
                  </a:lnTo>
                  <a:lnTo>
                    <a:pt x="4481" y="940021"/>
                  </a:lnTo>
                  <a:lnTo>
                    <a:pt x="1128" y="988261"/>
                  </a:lnTo>
                  <a:lnTo>
                    <a:pt x="0" y="1037082"/>
                  </a:lnTo>
                  <a:lnTo>
                    <a:pt x="1128" y="1085902"/>
                  </a:lnTo>
                  <a:lnTo>
                    <a:pt x="4481" y="1134142"/>
                  </a:lnTo>
                  <a:lnTo>
                    <a:pt x="10009" y="1181751"/>
                  </a:lnTo>
                  <a:lnTo>
                    <a:pt x="17662" y="1228679"/>
                  </a:lnTo>
                  <a:lnTo>
                    <a:pt x="27389" y="1274877"/>
                  </a:lnTo>
                  <a:lnTo>
                    <a:pt x="39142" y="1320294"/>
                  </a:lnTo>
                  <a:lnTo>
                    <a:pt x="52870" y="1364882"/>
                  </a:lnTo>
                  <a:lnTo>
                    <a:pt x="68524" y="1408589"/>
                  </a:lnTo>
                  <a:lnTo>
                    <a:pt x="86053" y="1451368"/>
                  </a:lnTo>
                  <a:lnTo>
                    <a:pt x="105409" y="1493166"/>
                  </a:lnTo>
                  <a:lnTo>
                    <a:pt x="126540" y="1533936"/>
                  </a:lnTo>
                  <a:lnTo>
                    <a:pt x="149398" y="1573626"/>
                  </a:lnTo>
                  <a:lnTo>
                    <a:pt x="173933" y="1612188"/>
                  </a:lnTo>
                  <a:lnTo>
                    <a:pt x="200095" y="1649571"/>
                  </a:lnTo>
                  <a:lnTo>
                    <a:pt x="227833" y="1685726"/>
                  </a:lnTo>
                  <a:lnTo>
                    <a:pt x="257099" y="1720602"/>
                  </a:lnTo>
                  <a:lnTo>
                    <a:pt x="287842" y="1754151"/>
                  </a:lnTo>
                  <a:lnTo>
                    <a:pt x="320012" y="1786321"/>
                  </a:lnTo>
                  <a:lnTo>
                    <a:pt x="353561" y="1817064"/>
                  </a:lnTo>
                  <a:lnTo>
                    <a:pt x="388437" y="1846330"/>
                  </a:lnTo>
                  <a:lnTo>
                    <a:pt x="424592" y="1874068"/>
                  </a:lnTo>
                  <a:lnTo>
                    <a:pt x="461975" y="1900230"/>
                  </a:lnTo>
                  <a:lnTo>
                    <a:pt x="500537" y="1924765"/>
                  </a:lnTo>
                  <a:lnTo>
                    <a:pt x="540227" y="1947623"/>
                  </a:lnTo>
                  <a:lnTo>
                    <a:pt x="580997" y="1968754"/>
                  </a:lnTo>
                  <a:lnTo>
                    <a:pt x="622795" y="1988110"/>
                  </a:lnTo>
                  <a:lnTo>
                    <a:pt x="665574" y="2005639"/>
                  </a:lnTo>
                  <a:lnTo>
                    <a:pt x="709281" y="2021293"/>
                  </a:lnTo>
                  <a:lnTo>
                    <a:pt x="753869" y="2035021"/>
                  </a:lnTo>
                  <a:lnTo>
                    <a:pt x="799286" y="2046774"/>
                  </a:lnTo>
                  <a:lnTo>
                    <a:pt x="845484" y="2056501"/>
                  </a:lnTo>
                  <a:lnTo>
                    <a:pt x="892412" y="2064154"/>
                  </a:lnTo>
                  <a:lnTo>
                    <a:pt x="940021" y="2069682"/>
                  </a:lnTo>
                  <a:lnTo>
                    <a:pt x="988261" y="2073035"/>
                  </a:lnTo>
                  <a:lnTo>
                    <a:pt x="1037082" y="2074164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4593" y="3481959"/>
              <a:ext cx="1037590" cy="2074545"/>
            </a:xfrm>
            <a:custGeom>
              <a:avLst/>
              <a:gdLst/>
              <a:ahLst/>
              <a:cxnLst/>
              <a:rect l="l" t="t" r="r" b="b"/>
              <a:pathLst>
                <a:path w="1037589" h="2074545">
                  <a:moveTo>
                    <a:pt x="1037082" y="2074164"/>
                  </a:moveTo>
                  <a:lnTo>
                    <a:pt x="988261" y="2073035"/>
                  </a:lnTo>
                  <a:lnTo>
                    <a:pt x="940021" y="2069682"/>
                  </a:lnTo>
                  <a:lnTo>
                    <a:pt x="892412" y="2064154"/>
                  </a:lnTo>
                  <a:lnTo>
                    <a:pt x="845484" y="2056501"/>
                  </a:lnTo>
                  <a:lnTo>
                    <a:pt x="799286" y="2046774"/>
                  </a:lnTo>
                  <a:lnTo>
                    <a:pt x="753869" y="2035021"/>
                  </a:lnTo>
                  <a:lnTo>
                    <a:pt x="709281" y="2021293"/>
                  </a:lnTo>
                  <a:lnTo>
                    <a:pt x="665574" y="2005639"/>
                  </a:lnTo>
                  <a:lnTo>
                    <a:pt x="622795" y="1988110"/>
                  </a:lnTo>
                  <a:lnTo>
                    <a:pt x="580997" y="1968754"/>
                  </a:lnTo>
                  <a:lnTo>
                    <a:pt x="540227" y="1947623"/>
                  </a:lnTo>
                  <a:lnTo>
                    <a:pt x="500537" y="1924765"/>
                  </a:lnTo>
                  <a:lnTo>
                    <a:pt x="461975" y="1900230"/>
                  </a:lnTo>
                  <a:lnTo>
                    <a:pt x="424592" y="1874068"/>
                  </a:lnTo>
                  <a:lnTo>
                    <a:pt x="388437" y="1846330"/>
                  </a:lnTo>
                  <a:lnTo>
                    <a:pt x="353561" y="1817064"/>
                  </a:lnTo>
                  <a:lnTo>
                    <a:pt x="320012" y="1786321"/>
                  </a:lnTo>
                  <a:lnTo>
                    <a:pt x="287842" y="1754151"/>
                  </a:lnTo>
                  <a:lnTo>
                    <a:pt x="257099" y="1720602"/>
                  </a:lnTo>
                  <a:lnTo>
                    <a:pt x="227833" y="1685726"/>
                  </a:lnTo>
                  <a:lnTo>
                    <a:pt x="200095" y="1649571"/>
                  </a:lnTo>
                  <a:lnTo>
                    <a:pt x="173933" y="1612188"/>
                  </a:lnTo>
                  <a:lnTo>
                    <a:pt x="149398" y="1573626"/>
                  </a:lnTo>
                  <a:lnTo>
                    <a:pt x="126540" y="1533936"/>
                  </a:lnTo>
                  <a:lnTo>
                    <a:pt x="105409" y="1493166"/>
                  </a:lnTo>
                  <a:lnTo>
                    <a:pt x="86053" y="1451368"/>
                  </a:lnTo>
                  <a:lnTo>
                    <a:pt x="68524" y="1408589"/>
                  </a:lnTo>
                  <a:lnTo>
                    <a:pt x="52870" y="1364882"/>
                  </a:lnTo>
                  <a:lnTo>
                    <a:pt x="39142" y="1320294"/>
                  </a:lnTo>
                  <a:lnTo>
                    <a:pt x="27389" y="1274877"/>
                  </a:lnTo>
                  <a:lnTo>
                    <a:pt x="17662" y="1228679"/>
                  </a:lnTo>
                  <a:lnTo>
                    <a:pt x="10009" y="1181751"/>
                  </a:lnTo>
                  <a:lnTo>
                    <a:pt x="4481" y="1134142"/>
                  </a:lnTo>
                  <a:lnTo>
                    <a:pt x="1128" y="1085902"/>
                  </a:lnTo>
                  <a:lnTo>
                    <a:pt x="0" y="1037082"/>
                  </a:lnTo>
                  <a:lnTo>
                    <a:pt x="1128" y="988261"/>
                  </a:lnTo>
                  <a:lnTo>
                    <a:pt x="4481" y="940021"/>
                  </a:lnTo>
                  <a:lnTo>
                    <a:pt x="10009" y="892412"/>
                  </a:lnTo>
                  <a:lnTo>
                    <a:pt x="17662" y="845484"/>
                  </a:lnTo>
                  <a:lnTo>
                    <a:pt x="27389" y="799286"/>
                  </a:lnTo>
                  <a:lnTo>
                    <a:pt x="39142" y="753869"/>
                  </a:lnTo>
                  <a:lnTo>
                    <a:pt x="52870" y="709281"/>
                  </a:lnTo>
                  <a:lnTo>
                    <a:pt x="68524" y="665574"/>
                  </a:lnTo>
                  <a:lnTo>
                    <a:pt x="86053" y="622795"/>
                  </a:lnTo>
                  <a:lnTo>
                    <a:pt x="105409" y="580997"/>
                  </a:lnTo>
                  <a:lnTo>
                    <a:pt x="126540" y="540227"/>
                  </a:lnTo>
                  <a:lnTo>
                    <a:pt x="149398" y="500537"/>
                  </a:lnTo>
                  <a:lnTo>
                    <a:pt x="173933" y="461975"/>
                  </a:lnTo>
                  <a:lnTo>
                    <a:pt x="200095" y="424592"/>
                  </a:lnTo>
                  <a:lnTo>
                    <a:pt x="227833" y="388437"/>
                  </a:lnTo>
                  <a:lnTo>
                    <a:pt x="257099" y="353561"/>
                  </a:lnTo>
                  <a:lnTo>
                    <a:pt x="287842" y="320012"/>
                  </a:lnTo>
                  <a:lnTo>
                    <a:pt x="320012" y="287842"/>
                  </a:lnTo>
                  <a:lnTo>
                    <a:pt x="353561" y="257099"/>
                  </a:lnTo>
                  <a:lnTo>
                    <a:pt x="388437" y="227833"/>
                  </a:lnTo>
                  <a:lnTo>
                    <a:pt x="424592" y="200095"/>
                  </a:lnTo>
                  <a:lnTo>
                    <a:pt x="461975" y="173933"/>
                  </a:lnTo>
                  <a:lnTo>
                    <a:pt x="500537" y="149398"/>
                  </a:lnTo>
                  <a:lnTo>
                    <a:pt x="540227" y="126540"/>
                  </a:lnTo>
                  <a:lnTo>
                    <a:pt x="580997" y="105409"/>
                  </a:lnTo>
                  <a:lnTo>
                    <a:pt x="622795" y="86053"/>
                  </a:lnTo>
                  <a:lnTo>
                    <a:pt x="665574" y="68524"/>
                  </a:lnTo>
                  <a:lnTo>
                    <a:pt x="709281" y="52870"/>
                  </a:lnTo>
                  <a:lnTo>
                    <a:pt x="753869" y="39142"/>
                  </a:lnTo>
                  <a:lnTo>
                    <a:pt x="799286" y="27389"/>
                  </a:lnTo>
                  <a:lnTo>
                    <a:pt x="845484" y="17662"/>
                  </a:lnTo>
                  <a:lnTo>
                    <a:pt x="892412" y="10009"/>
                  </a:lnTo>
                  <a:lnTo>
                    <a:pt x="940021" y="4481"/>
                  </a:lnTo>
                  <a:lnTo>
                    <a:pt x="988261" y="1128"/>
                  </a:lnTo>
                  <a:lnTo>
                    <a:pt x="1037082" y="0"/>
                  </a:lnTo>
                  <a:lnTo>
                    <a:pt x="1037082" y="1037082"/>
                  </a:lnTo>
                  <a:lnTo>
                    <a:pt x="1037082" y="2074164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0"/>
                  </a:moveTo>
                  <a:lnTo>
                    <a:pt x="429608" y="2470"/>
                  </a:lnTo>
                  <a:lnTo>
                    <a:pt x="382094" y="9722"/>
                  </a:lnTo>
                  <a:lnTo>
                    <a:pt x="336234" y="21514"/>
                  </a:lnTo>
                  <a:lnTo>
                    <a:pt x="292268" y="37605"/>
                  </a:lnTo>
                  <a:lnTo>
                    <a:pt x="250437" y="57756"/>
                  </a:lnTo>
                  <a:lnTo>
                    <a:pt x="210982" y="81726"/>
                  </a:lnTo>
                  <a:lnTo>
                    <a:pt x="174143" y="109274"/>
                  </a:lnTo>
                  <a:lnTo>
                    <a:pt x="140160" y="140160"/>
                  </a:lnTo>
                  <a:lnTo>
                    <a:pt x="109274" y="174143"/>
                  </a:lnTo>
                  <a:lnTo>
                    <a:pt x="81726" y="210982"/>
                  </a:lnTo>
                  <a:lnTo>
                    <a:pt x="57756" y="250437"/>
                  </a:lnTo>
                  <a:lnTo>
                    <a:pt x="37605" y="292268"/>
                  </a:lnTo>
                  <a:lnTo>
                    <a:pt x="21514" y="336234"/>
                  </a:lnTo>
                  <a:lnTo>
                    <a:pt x="9722" y="382094"/>
                  </a:lnTo>
                  <a:lnTo>
                    <a:pt x="2470" y="429608"/>
                  </a:lnTo>
                  <a:lnTo>
                    <a:pt x="0" y="478536"/>
                  </a:lnTo>
                  <a:lnTo>
                    <a:pt x="2470" y="527463"/>
                  </a:lnTo>
                  <a:lnTo>
                    <a:pt x="9722" y="574977"/>
                  </a:lnTo>
                  <a:lnTo>
                    <a:pt x="21514" y="620837"/>
                  </a:lnTo>
                  <a:lnTo>
                    <a:pt x="37605" y="664803"/>
                  </a:lnTo>
                  <a:lnTo>
                    <a:pt x="57756" y="706634"/>
                  </a:lnTo>
                  <a:lnTo>
                    <a:pt x="81726" y="746089"/>
                  </a:lnTo>
                  <a:lnTo>
                    <a:pt x="109274" y="782928"/>
                  </a:lnTo>
                  <a:lnTo>
                    <a:pt x="140160" y="816911"/>
                  </a:lnTo>
                  <a:lnTo>
                    <a:pt x="174143" y="847797"/>
                  </a:lnTo>
                  <a:lnTo>
                    <a:pt x="210982" y="875345"/>
                  </a:lnTo>
                  <a:lnTo>
                    <a:pt x="250437" y="899315"/>
                  </a:lnTo>
                  <a:lnTo>
                    <a:pt x="292268" y="919466"/>
                  </a:lnTo>
                  <a:lnTo>
                    <a:pt x="336234" y="935557"/>
                  </a:lnTo>
                  <a:lnTo>
                    <a:pt x="382094" y="947349"/>
                  </a:lnTo>
                  <a:lnTo>
                    <a:pt x="429608" y="954601"/>
                  </a:lnTo>
                  <a:lnTo>
                    <a:pt x="478536" y="95707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138" y="4439031"/>
              <a:ext cx="478790" cy="957580"/>
            </a:xfrm>
            <a:custGeom>
              <a:avLst/>
              <a:gdLst/>
              <a:ahLst/>
              <a:cxnLst/>
              <a:rect l="l" t="t" r="r" b="b"/>
              <a:pathLst>
                <a:path w="478789" h="957579">
                  <a:moveTo>
                    <a:pt x="478536" y="957072"/>
                  </a:moveTo>
                  <a:lnTo>
                    <a:pt x="429608" y="954601"/>
                  </a:lnTo>
                  <a:lnTo>
                    <a:pt x="382094" y="947349"/>
                  </a:lnTo>
                  <a:lnTo>
                    <a:pt x="336234" y="935557"/>
                  </a:lnTo>
                  <a:lnTo>
                    <a:pt x="292268" y="919466"/>
                  </a:lnTo>
                  <a:lnTo>
                    <a:pt x="250437" y="899315"/>
                  </a:lnTo>
                  <a:lnTo>
                    <a:pt x="210982" y="875345"/>
                  </a:lnTo>
                  <a:lnTo>
                    <a:pt x="174143" y="847797"/>
                  </a:lnTo>
                  <a:lnTo>
                    <a:pt x="140160" y="816911"/>
                  </a:lnTo>
                  <a:lnTo>
                    <a:pt x="109274" y="782928"/>
                  </a:lnTo>
                  <a:lnTo>
                    <a:pt x="81726" y="746089"/>
                  </a:lnTo>
                  <a:lnTo>
                    <a:pt x="57756" y="706634"/>
                  </a:lnTo>
                  <a:lnTo>
                    <a:pt x="37605" y="664803"/>
                  </a:lnTo>
                  <a:lnTo>
                    <a:pt x="21514" y="620837"/>
                  </a:lnTo>
                  <a:lnTo>
                    <a:pt x="9722" y="574977"/>
                  </a:lnTo>
                  <a:lnTo>
                    <a:pt x="2470" y="527463"/>
                  </a:lnTo>
                  <a:lnTo>
                    <a:pt x="0" y="478536"/>
                  </a:lnTo>
                  <a:lnTo>
                    <a:pt x="2470" y="429608"/>
                  </a:lnTo>
                  <a:lnTo>
                    <a:pt x="9722" y="382094"/>
                  </a:lnTo>
                  <a:lnTo>
                    <a:pt x="21514" y="336234"/>
                  </a:lnTo>
                  <a:lnTo>
                    <a:pt x="37605" y="292268"/>
                  </a:lnTo>
                  <a:lnTo>
                    <a:pt x="57756" y="250437"/>
                  </a:lnTo>
                  <a:lnTo>
                    <a:pt x="81726" y="210982"/>
                  </a:lnTo>
                  <a:lnTo>
                    <a:pt x="109274" y="174143"/>
                  </a:lnTo>
                  <a:lnTo>
                    <a:pt x="140160" y="140160"/>
                  </a:lnTo>
                  <a:lnTo>
                    <a:pt x="174143" y="109274"/>
                  </a:lnTo>
                  <a:lnTo>
                    <a:pt x="210982" y="81726"/>
                  </a:lnTo>
                  <a:lnTo>
                    <a:pt x="250437" y="57756"/>
                  </a:lnTo>
                  <a:lnTo>
                    <a:pt x="292268" y="37605"/>
                  </a:lnTo>
                  <a:lnTo>
                    <a:pt x="336234" y="21514"/>
                  </a:lnTo>
                  <a:lnTo>
                    <a:pt x="382094" y="9722"/>
                  </a:lnTo>
                  <a:lnTo>
                    <a:pt x="429608" y="2470"/>
                  </a:lnTo>
                  <a:lnTo>
                    <a:pt x="478536" y="0"/>
                  </a:lnTo>
                  <a:lnTo>
                    <a:pt x="478536" y="478536"/>
                  </a:lnTo>
                  <a:lnTo>
                    <a:pt x="478536" y="95707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101" y="2512314"/>
          <a:ext cx="6481445" cy="3188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2242185" marR="699770" indent="-834390">
                        <a:lnSpc>
                          <a:spcPct val="82100"/>
                        </a:lnSpc>
                        <a:spcBef>
                          <a:spcPts val="135"/>
                        </a:spcBef>
                      </a:pPr>
                      <a:r>
                        <a:rPr sz="6600" spc="-7" baseline="-17676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6600" spc="607" baseline="-1767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HT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2600" spc="-5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hàng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ts val="3825"/>
                        </a:lnSpc>
                      </a:pPr>
                      <a:r>
                        <a:rPr sz="6600" spc="-7" baseline="-2209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6600" spc="667" baseline="-220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HT quản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trị tích hợp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doanh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R="1067435" algn="ctr">
                        <a:lnSpc>
                          <a:spcPts val="2810"/>
                        </a:lnSpc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nghiệp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44"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1150"/>
                        </a:spcBef>
                        <a:tabLst>
                          <a:tab pos="2092325" algn="l"/>
                        </a:tabLst>
                      </a:pPr>
                      <a:r>
                        <a:rPr sz="6600" spc="-7" baseline="6944" dirty="0">
                          <a:latin typeface="Calibri"/>
                          <a:cs typeface="Calibri"/>
                        </a:rPr>
                        <a:t>3.	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•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HT quản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trị chuỗi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cấp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E046"/>
                      </a:solidFill>
                      <a:prstDash val="solid"/>
                    </a:lnL>
                    <a:lnR w="28575">
                      <a:solidFill>
                        <a:srgbClr val="5FE0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5FE0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5FE046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6181"/>
            <a:ext cx="672210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Kiến trúc </a:t>
            </a:r>
            <a:r>
              <a:rPr spc="-10" dirty="0"/>
              <a:t>các </a:t>
            </a:r>
            <a:r>
              <a:rPr spc="-5" dirty="0"/>
              <a:t>ứng </a:t>
            </a:r>
            <a:r>
              <a:rPr dirty="0"/>
              <a:t>dụng tích hợp </a:t>
            </a:r>
            <a:r>
              <a:rPr spc="-894" dirty="0"/>
              <a:t> </a:t>
            </a:r>
            <a:r>
              <a:rPr spc="-10" dirty="0"/>
              <a:t>trong</a:t>
            </a:r>
            <a:r>
              <a:rPr spc="-5" dirty="0"/>
              <a:t> </a:t>
            </a:r>
            <a:r>
              <a:rPr dirty="0"/>
              <a:t>doanh</a:t>
            </a:r>
            <a:r>
              <a:rPr spc="-5" dirty="0"/>
              <a:t> nghiệp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56760" y="2295779"/>
            <a:ext cx="1026794" cy="995044"/>
            <a:chOff x="4056760" y="2295779"/>
            <a:chExt cx="1026794" cy="995044"/>
          </a:xfrm>
        </p:grpSpPr>
        <p:sp>
          <p:nvSpPr>
            <p:cNvPr id="4" name="object 4"/>
            <p:cNvSpPr/>
            <p:nvPr/>
          </p:nvSpPr>
          <p:spPr>
            <a:xfrm>
              <a:off x="4061840" y="2300859"/>
              <a:ext cx="1016635" cy="984885"/>
            </a:xfrm>
            <a:custGeom>
              <a:avLst/>
              <a:gdLst/>
              <a:ahLst/>
              <a:cxnLst/>
              <a:rect l="l" t="t" r="r" b="b"/>
              <a:pathLst>
                <a:path w="1016635" h="984885">
                  <a:moveTo>
                    <a:pt x="1016508" y="0"/>
                  </a:moveTo>
                  <a:lnTo>
                    <a:pt x="0" y="0"/>
                  </a:lnTo>
                  <a:lnTo>
                    <a:pt x="0" y="984503"/>
                  </a:lnTo>
                  <a:lnTo>
                    <a:pt x="1016508" y="984503"/>
                  </a:lnTo>
                  <a:lnTo>
                    <a:pt x="101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1840" y="2300859"/>
              <a:ext cx="1016635" cy="984885"/>
            </a:xfrm>
            <a:custGeom>
              <a:avLst/>
              <a:gdLst/>
              <a:ahLst/>
              <a:cxnLst/>
              <a:rect l="l" t="t" r="r" b="b"/>
              <a:pathLst>
                <a:path w="1016635" h="984885">
                  <a:moveTo>
                    <a:pt x="0" y="984503"/>
                  </a:moveTo>
                  <a:lnTo>
                    <a:pt x="1016508" y="984503"/>
                  </a:lnTo>
                  <a:lnTo>
                    <a:pt x="1016508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4170" y="2313889"/>
            <a:ext cx="831215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14999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Quản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trị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chuỗi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cấp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4932" y="2825953"/>
            <a:ext cx="828675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14999"/>
              </a:lnSpc>
              <a:spcBef>
                <a:spcPts val="100"/>
              </a:spcBef>
            </a:pPr>
            <a:r>
              <a:rPr sz="1100" i="1" spc="-5" dirty="0">
                <a:latin typeface="Times New Roman"/>
                <a:cs typeface="Times New Roman"/>
              </a:rPr>
              <a:t>Hậu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cần.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Mua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sắm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6760" y="4441571"/>
            <a:ext cx="1026794" cy="1106805"/>
            <a:chOff x="4056760" y="4441571"/>
            <a:chExt cx="1026794" cy="1106805"/>
          </a:xfrm>
        </p:grpSpPr>
        <p:sp>
          <p:nvSpPr>
            <p:cNvPr id="9" name="object 9"/>
            <p:cNvSpPr/>
            <p:nvPr/>
          </p:nvSpPr>
          <p:spPr>
            <a:xfrm>
              <a:off x="4061840" y="4446651"/>
              <a:ext cx="1016635" cy="1096645"/>
            </a:xfrm>
            <a:custGeom>
              <a:avLst/>
              <a:gdLst/>
              <a:ahLst/>
              <a:cxnLst/>
              <a:rect l="l" t="t" r="r" b="b"/>
              <a:pathLst>
                <a:path w="1016635" h="1096645">
                  <a:moveTo>
                    <a:pt x="1016508" y="0"/>
                  </a:moveTo>
                  <a:lnTo>
                    <a:pt x="0" y="0"/>
                  </a:lnTo>
                  <a:lnTo>
                    <a:pt x="0" y="1096518"/>
                  </a:lnTo>
                  <a:lnTo>
                    <a:pt x="1016508" y="1096518"/>
                  </a:lnTo>
                  <a:lnTo>
                    <a:pt x="101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1840" y="4446651"/>
              <a:ext cx="1016635" cy="1096645"/>
            </a:xfrm>
            <a:custGeom>
              <a:avLst/>
              <a:gdLst/>
              <a:ahLst/>
              <a:cxnLst/>
              <a:rect l="l" t="t" r="r" b="b"/>
              <a:pathLst>
                <a:path w="1016635" h="1096645">
                  <a:moveTo>
                    <a:pt x="0" y="1096518"/>
                  </a:moveTo>
                  <a:lnTo>
                    <a:pt x="1016508" y="1096518"/>
                  </a:lnTo>
                  <a:lnTo>
                    <a:pt x="1016508" y="0"/>
                  </a:lnTo>
                  <a:lnTo>
                    <a:pt x="0" y="0"/>
                  </a:lnTo>
                  <a:lnTo>
                    <a:pt x="0" y="109651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61840" y="4446651"/>
            <a:ext cx="1016635" cy="10966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4139" marR="98425" indent="19685">
              <a:lnSpc>
                <a:spcPct val="114999"/>
              </a:lnSpc>
              <a:spcBef>
                <a:spcPts val="200"/>
              </a:spcBef>
            </a:pPr>
            <a:r>
              <a:rPr sz="1100" spc="-5" dirty="0">
                <a:latin typeface="Times New Roman"/>
                <a:cs typeface="Times New Roman"/>
              </a:rPr>
              <a:t>Quản trị quan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hệ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khách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hàng</a:t>
            </a:r>
            <a:endParaRPr sz="1100">
              <a:latin typeface="Times New Roman"/>
              <a:cs typeface="Times New Roman"/>
            </a:endParaRPr>
          </a:p>
          <a:p>
            <a:pPr marL="219710" marR="193040" indent="-20955" algn="just">
              <a:lnSpc>
                <a:spcPts val="1520"/>
              </a:lnSpc>
              <a:spcBef>
                <a:spcPts val="880"/>
              </a:spcBef>
            </a:pPr>
            <a:r>
              <a:rPr sz="1100" i="1" spc="-5" dirty="0">
                <a:latin typeface="Times New Roman"/>
                <a:cs typeface="Times New Roman"/>
              </a:rPr>
              <a:t>Mark</a:t>
            </a:r>
            <a:r>
              <a:rPr sz="1100" i="1" spc="-10" dirty="0">
                <a:latin typeface="Times New Roman"/>
                <a:cs typeface="Times New Roman"/>
              </a:rPr>
              <a:t>e</a:t>
            </a:r>
            <a:r>
              <a:rPr sz="1100" i="1" spc="-5" dirty="0">
                <a:latin typeface="Times New Roman"/>
                <a:cs typeface="Times New Roman"/>
              </a:rPr>
              <a:t>ting.  Bán hàng.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Dịch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vụ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56760" y="3402965"/>
            <a:ext cx="1026794" cy="777240"/>
            <a:chOff x="4056760" y="3402965"/>
            <a:chExt cx="1026794" cy="777240"/>
          </a:xfrm>
        </p:grpSpPr>
        <p:sp>
          <p:nvSpPr>
            <p:cNvPr id="13" name="object 13"/>
            <p:cNvSpPr/>
            <p:nvPr/>
          </p:nvSpPr>
          <p:spPr>
            <a:xfrm>
              <a:off x="4061840" y="3408045"/>
              <a:ext cx="1016635" cy="767080"/>
            </a:xfrm>
            <a:custGeom>
              <a:avLst/>
              <a:gdLst/>
              <a:ahLst/>
              <a:cxnLst/>
              <a:rect l="l" t="t" r="r" b="b"/>
              <a:pathLst>
                <a:path w="1016635" h="767079">
                  <a:moveTo>
                    <a:pt x="1016508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016508" y="766571"/>
                  </a:lnTo>
                  <a:lnTo>
                    <a:pt x="101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1840" y="3408045"/>
              <a:ext cx="1016635" cy="767080"/>
            </a:xfrm>
            <a:custGeom>
              <a:avLst/>
              <a:gdLst/>
              <a:ahLst/>
              <a:cxnLst/>
              <a:rect l="l" t="t" r="r" b="b"/>
              <a:pathLst>
                <a:path w="1016635" h="767079">
                  <a:moveTo>
                    <a:pt x="0" y="766571"/>
                  </a:moveTo>
                  <a:lnTo>
                    <a:pt x="1016508" y="766571"/>
                  </a:lnTo>
                  <a:lnTo>
                    <a:pt x="1016508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1840" y="3408045"/>
            <a:ext cx="1016635" cy="7670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100" spc="-5" dirty="0">
                <a:latin typeface="Times New Roman"/>
                <a:cs typeface="Times New Roman"/>
              </a:rPr>
              <a:t>Hệ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thống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ERP</a:t>
            </a:r>
            <a:endParaRPr sz="1100">
              <a:latin typeface="Times New Roman"/>
              <a:cs typeface="Times New Roman"/>
            </a:endParaRPr>
          </a:p>
          <a:p>
            <a:pPr marL="120014" marR="113664" algn="ctr">
              <a:lnSpc>
                <a:spcPct val="114999"/>
              </a:lnSpc>
              <a:spcBef>
                <a:spcPts val="994"/>
              </a:spcBef>
            </a:pPr>
            <a:r>
              <a:rPr sz="1100" i="1" spc="-5" dirty="0">
                <a:latin typeface="Times New Roman"/>
                <a:cs typeface="Times New Roman"/>
              </a:rPr>
              <a:t>Các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tiến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trình </a:t>
            </a:r>
            <a:r>
              <a:rPr sz="1100" i="1" spc="-26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nội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bộ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36080" y="2640964"/>
            <a:ext cx="693420" cy="1905000"/>
            <a:chOff x="6236080" y="2640964"/>
            <a:chExt cx="693420" cy="1905000"/>
          </a:xfrm>
        </p:grpSpPr>
        <p:sp>
          <p:nvSpPr>
            <p:cNvPr id="17" name="object 17"/>
            <p:cNvSpPr/>
            <p:nvPr/>
          </p:nvSpPr>
          <p:spPr>
            <a:xfrm>
              <a:off x="6241160" y="2646044"/>
              <a:ext cx="683260" cy="1894839"/>
            </a:xfrm>
            <a:custGeom>
              <a:avLst/>
              <a:gdLst/>
              <a:ahLst/>
              <a:cxnLst/>
              <a:rect l="l" t="t" r="r" b="b"/>
              <a:pathLst>
                <a:path w="683259" h="1894839">
                  <a:moveTo>
                    <a:pt x="341375" y="0"/>
                  </a:moveTo>
                  <a:lnTo>
                    <a:pt x="293066" y="9405"/>
                  </a:lnTo>
                  <a:lnTo>
                    <a:pt x="246843" y="36767"/>
                  </a:lnTo>
                  <a:lnTo>
                    <a:pt x="203168" y="80804"/>
                  </a:lnTo>
                  <a:lnTo>
                    <a:pt x="162501" y="140233"/>
                  </a:lnTo>
                  <a:lnTo>
                    <a:pt x="143441" y="175319"/>
                  </a:lnTo>
                  <a:lnTo>
                    <a:pt x="125306" y="213772"/>
                  </a:lnTo>
                  <a:lnTo>
                    <a:pt x="108154" y="255432"/>
                  </a:lnTo>
                  <a:lnTo>
                    <a:pt x="92042" y="300139"/>
                  </a:lnTo>
                  <a:lnTo>
                    <a:pt x="77029" y="347733"/>
                  </a:lnTo>
                  <a:lnTo>
                    <a:pt x="63172" y="398053"/>
                  </a:lnTo>
                  <a:lnTo>
                    <a:pt x="50529" y="450938"/>
                  </a:lnTo>
                  <a:lnTo>
                    <a:pt x="39157" y="506230"/>
                  </a:lnTo>
                  <a:lnTo>
                    <a:pt x="29115" y="563766"/>
                  </a:lnTo>
                  <a:lnTo>
                    <a:pt x="20459" y="623388"/>
                  </a:lnTo>
                  <a:lnTo>
                    <a:pt x="13247" y="684935"/>
                  </a:lnTo>
                  <a:lnTo>
                    <a:pt x="7538" y="748246"/>
                  </a:lnTo>
                  <a:lnTo>
                    <a:pt x="3388" y="813162"/>
                  </a:lnTo>
                  <a:lnTo>
                    <a:pt x="856" y="879522"/>
                  </a:lnTo>
                  <a:lnTo>
                    <a:pt x="0" y="947165"/>
                  </a:lnTo>
                  <a:lnTo>
                    <a:pt x="856" y="1014809"/>
                  </a:lnTo>
                  <a:lnTo>
                    <a:pt x="3388" y="1081169"/>
                  </a:lnTo>
                  <a:lnTo>
                    <a:pt x="7538" y="1146085"/>
                  </a:lnTo>
                  <a:lnTo>
                    <a:pt x="13247" y="1209396"/>
                  </a:lnTo>
                  <a:lnTo>
                    <a:pt x="20459" y="1270943"/>
                  </a:lnTo>
                  <a:lnTo>
                    <a:pt x="29115" y="1330565"/>
                  </a:lnTo>
                  <a:lnTo>
                    <a:pt x="39157" y="1388101"/>
                  </a:lnTo>
                  <a:lnTo>
                    <a:pt x="50529" y="1443393"/>
                  </a:lnTo>
                  <a:lnTo>
                    <a:pt x="63172" y="1496278"/>
                  </a:lnTo>
                  <a:lnTo>
                    <a:pt x="77029" y="1546598"/>
                  </a:lnTo>
                  <a:lnTo>
                    <a:pt x="92042" y="1594192"/>
                  </a:lnTo>
                  <a:lnTo>
                    <a:pt x="108154" y="1638899"/>
                  </a:lnTo>
                  <a:lnTo>
                    <a:pt x="125306" y="1680559"/>
                  </a:lnTo>
                  <a:lnTo>
                    <a:pt x="143441" y="1719012"/>
                  </a:lnTo>
                  <a:lnTo>
                    <a:pt x="162501" y="1754098"/>
                  </a:lnTo>
                  <a:lnTo>
                    <a:pt x="203168" y="1813527"/>
                  </a:lnTo>
                  <a:lnTo>
                    <a:pt x="246843" y="1857564"/>
                  </a:lnTo>
                  <a:lnTo>
                    <a:pt x="293066" y="1884926"/>
                  </a:lnTo>
                  <a:lnTo>
                    <a:pt x="341375" y="1894331"/>
                  </a:lnTo>
                  <a:lnTo>
                    <a:pt x="365762" y="1891953"/>
                  </a:lnTo>
                  <a:lnTo>
                    <a:pt x="413086" y="1873409"/>
                  </a:lnTo>
                  <a:lnTo>
                    <a:pt x="458093" y="1837549"/>
                  </a:lnTo>
                  <a:lnTo>
                    <a:pt x="500321" y="1785656"/>
                  </a:lnTo>
                  <a:lnTo>
                    <a:pt x="539310" y="1719012"/>
                  </a:lnTo>
                  <a:lnTo>
                    <a:pt x="557445" y="1680559"/>
                  </a:lnTo>
                  <a:lnTo>
                    <a:pt x="574597" y="1638899"/>
                  </a:lnTo>
                  <a:lnTo>
                    <a:pt x="590709" y="1594192"/>
                  </a:lnTo>
                  <a:lnTo>
                    <a:pt x="605722" y="1546598"/>
                  </a:lnTo>
                  <a:lnTo>
                    <a:pt x="619579" y="1496278"/>
                  </a:lnTo>
                  <a:lnTo>
                    <a:pt x="632222" y="1443393"/>
                  </a:lnTo>
                  <a:lnTo>
                    <a:pt x="643594" y="1388101"/>
                  </a:lnTo>
                  <a:lnTo>
                    <a:pt x="653636" y="1330565"/>
                  </a:lnTo>
                  <a:lnTo>
                    <a:pt x="662292" y="1270943"/>
                  </a:lnTo>
                  <a:lnTo>
                    <a:pt x="669504" y="1209396"/>
                  </a:lnTo>
                  <a:lnTo>
                    <a:pt x="675213" y="1146085"/>
                  </a:lnTo>
                  <a:lnTo>
                    <a:pt x="679363" y="1081169"/>
                  </a:lnTo>
                  <a:lnTo>
                    <a:pt x="681895" y="1014809"/>
                  </a:lnTo>
                  <a:lnTo>
                    <a:pt x="682752" y="947165"/>
                  </a:lnTo>
                  <a:lnTo>
                    <a:pt x="681895" y="879522"/>
                  </a:lnTo>
                  <a:lnTo>
                    <a:pt x="679363" y="813162"/>
                  </a:lnTo>
                  <a:lnTo>
                    <a:pt x="675213" y="748246"/>
                  </a:lnTo>
                  <a:lnTo>
                    <a:pt x="669504" y="684935"/>
                  </a:lnTo>
                  <a:lnTo>
                    <a:pt x="662292" y="623388"/>
                  </a:lnTo>
                  <a:lnTo>
                    <a:pt x="653636" y="563766"/>
                  </a:lnTo>
                  <a:lnTo>
                    <a:pt x="643594" y="506230"/>
                  </a:lnTo>
                  <a:lnTo>
                    <a:pt x="632222" y="450938"/>
                  </a:lnTo>
                  <a:lnTo>
                    <a:pt x="619579" y="398053"/>
                  </a:lnTo>
                  <a:lnTo>
                    <a:pt x="605722" y="347733"/>
                  </a:lnTo>
                  <a:lnTo>
                    <a:pt x="590709" y="300139"/>
                  </a:lnTo>
                  <a:lnTo>
                    <a:pt x="574597" y="255432"/>
                  </a:lnTo>
                  <a:lnTo>
                    <a:pt x="557445" y="213772"/>
                  </a:lnTo>
                  <a:lnTo>
                    <a:pt x="539310" y="175319"/>
                  </a:lnTo>
                  <a:lnTo>
                    <a:pt x="520250" y="140233"/>
                  </a:lnTo>
                  <a:lnTo>
                    <a:pt x="479583" y="80804"/>
                  </a:lnTo>
                  <a:lnTo>
                    <a:pt x="435908" y="36767"/>
                  </a:lnTo>
                  <a:lnTo>
                    <a:pt x="389685" y="9405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1160" y="2646044"/>
              <a:ext cx="683260" cy="1894839"/>
            </a:xfrm>
            <a:custGeom>
              <a:avLst/>
              <a:gdLst/>
              <a:ahLst/>
              <a:cxnLst/>
              <a:rect l="l" t="t" r="r" b="b"/>
              <a:pathLst>
                <a:path w="683259" h="1894839">
                  <a:moveTo>
                    <a:pt x="0" y="947165"/>
                  </a:moveTo>
                  <a:lnTo>
                    <a:pt x="856" y="879522"/>
                  </a:lnTo>
                  <a:lnTo>
                    <a:pt x="3388" y="813162"/>
                  </a:lnTo>
                  <a:lnTo>
                    <a:pt x="7538" y="748246"/>
                  </a:lnTo>
                  <a:lnTo>
                    <a:pt x="13247" y="684935"/>
                  </a:lnTo>
                  <a:lnTo>
                    <a:pt x="20459" y="623388"/>
                  </a:lnTo>
                  <a:lnTo>
                    <a:pt x="29115" y="563766"/>
                  </a:lnTo>
                  <a:lnTo>
                    <a:pt x="39157" y="506230"/>
                  </a:lnTo>
                  <a:lnTo>
                    <a:pt x="50529" y="450938"/>
                  </a:lnTo>
                  <a:lnTo>
                    <a:pt x="63172" y="398053"/>
                  </a:lnTo>
                  <a:lnTo>
                    <a:pt x="77029" y="347733"/>
                  </a:lnTo>
                  <a:lnTo>
                    <a:pt x="92042" y="300139"/>
                  </a:lnTo>
                  <a:lnTo>
                    <a:pt x="108154" y="255432"/>
                  </a:lnTo>
                  <a:lnTo>
                    <a:pt x="125306" y="213772"/>
                  </a:lnTo>
                  <a:lnTo>
                    <a:pt x="143441" y="175319"/>
                  </a:lnTo>
                  <a:lnTo>
                    <a:pt x="162501" y="140233"/>
                  </a:lnTo>
                  <a:lnTo>
                    <a:pt x="203168" y="80804"/>
                  </a:lnTo>
                  <a:lnTo>
                    <a:pt x="246843" y="36767"/>
                  </a:lnTo>
                  <a:lnTo>
                    <a:pt x="293066" y="9405"/>
                  </a:lnTo>
                  <a:lnTo>
                    <a:pt x="341375" y="0"/>
                  </a:lnTo>
                  <a:lnTo>
                    <a:pt x="365762" y="2378"/>
                  </a:lnTo>
                  <a:lnTo>
                    <a:pt x="413086" y="20922"/>
                  </a:lnTo>
                  <a:lnTo>
                    <a:pt x="458093" y="56782"/>
                  </a:lnTo>
                  <a:lnTo>
                    <a:pt x="500321" y="108675"/>
                  </a:lnTo>
                  <a:lnTo>
                    <a:pt x="539310" y="175319"/>
                  </a:lnTo>
                  <a:lnTo>
                    <a:pt x="557445" y="213772"/>
                  </a:lnTo>
                  <a:lnTo>
                    <a:pt x="574597" y="255432"/>
                  </a:lnTo>
                  <a:lnTo>
                    <a:pt x="590709" y="300139"/>
                  </a:lnTo>
                  <a:lnTo>
                    <a:pt x="605722" y="347733"/>
                  </a:lnTo>
                  <a:lnTo>
                    <a:pt x="619579" y="398053"/>
                  </a:lnTo>
                  <a:lnTo>
                    <a:pt x="632222" y="450938"/>
                  </a:lnTo>
                  <a:lnTo>
                    <a:pt x="643594" y="506230"/>
                  </a:lnTo>
                  <a:lnTo>
                    <a:pt x="653636" y="563766"/>
                  </a:lnTo>
                  <a:lnTo>
                    <a:pt x="662292" y="623388"/>
                  </a:lnTo>
                  <a:lnTo>
                    <a:pt x="669504" y="684935"/>
                  </a:lnTo>
                  <a:lnTo>
                    <a:pt x="675213" y="748246"/>
                  </a:lnTo>
                  <a:lnTo>
                    <a:pt x="679363" y="813162"/>
                  </a:lnTo>
                  <a:lnTo>
                    <a:pt x="681895" y="879522"/>
                  </a:lnTo>
                  <a:lnTo>
                    <a:pt x="682752" y="947165"/>
                  </a:lnTo>
                  <a:lnTo>
                    <a:pt x="681895" y="1014809"/>
                  </a:lnTo>
                  <a:lnTo>
                    <a:pt x="679363" y="1081169"/>
                  </a:lnTo>
                  <a:lnTo>
                    <a:pt x="675213" y="1146085"/>
                  </a:lnTo>
                  <a:lnTo>
                    <a:pt x="669504" y="1209396"/>
                  </a:lnTo>
                  <a:lnTo>
                    <a:pt x="662292" y="1270943"/>
                  </a:lnTo>
                  <a:lnTo>
                    <a:pt x="653636" y="1330565"/>
                  </a:lnTo>
                  <a:lnTo>
                    <a:pt x="643594" y="1388101"/>
                  </a:lnTo>
                  <a:lnTo>
                    <a:pt x="632222" y="1443393"/>
                  </a:lnTo>
                  <a:lnTo>
                    <a:pt x="619579" y="1496278"/>
                  </a:lnTo>
                  <a:lnTo>
                    <a:pt x="605722" y="1546598"/>
                  </a:lnTo>
                  <a:lnTo>
                    <a:pt x="590709" y="1594192"/>
                  </a:lnTo>
                  <a:lnTo>
                    <a:pt x="574597" y="1638899"/>
                  </a:lnTo>
                  <a:lnTo>
                    <a:pt x="557445" y="1680559"/>
                  </a:lnTo>
                  <a:lnTo>
                    <a:pt x="539310" y="1719012"/>
                  </a:lnTo>
                  <a:lnTo>
                    <a:pt x="520250" y="1754098"/>
                  </a:lnTo>
                  <a:lnTo>
                    <a:pt x="479583" y="1813527"/>
                  </a:lnTo>
                  <a:lnTo>
                    <a:pt x="435908" y="1857564"/>
                  </a:lnTo>
                  <a:lnTo>
                    <a:pt x="389685" y="1884926"/>
                  </a:lnTo>
                  <a:lnTo>
                    <a:pt x="341375" y="1894331"/>
                  </a:lnTo>
                  <a:lnTo>
                    <a:pt x="316989" y="1891953"/>
                  </a:lnTo>
                  <a:lnTo>
                    <a:pt x="269665" y="1873409"/>
                  </a:lnTo>
                  <a:lnTo>
                    <a:pt x="224658" y="1837549"/>
                  </a:lnTo>
                  <a:lnTo>
                    <a:pt x="182430" y="1785656"/>
                  </a:lnTo>
                  <a:lnTo>
                    <a:pt x="143441" y="1719012"/>
                  </a:lnTo>
                  <a:lnTo>
                    <a:pt x="125306" y="1680559"/>
                  </a:lnTo>
                  <a:lnTo>
                    <a:pt x="108154" y="1638899"/>
                  </a:lnTo>
                  <a:lnTo>
                    <a:pt x="92042" y="1594192"/>
                  </a:lnTo>
                  <a:lnTo>
                    <a:pt x="77029" y="1546598"/>
                  </a:lnTo>
                  <a:lnTo>
                    <a:pt x="63172" y="1496278"/>
                  </a:lnTo>
                  <a:lnTo>
                    <a:pt x="50529" y="1443393"/>
                  </a:lnTo>
                  <a:lnTo>
                    <a:pt x="39157" y="1388101"/>
                  </a:lnTo>
                  <a:lnTo>
                    <a:pt x="29115" y="1330565"/>
                  </a:lnTo>
                  <a:lnTo>
                    <a:pt x="20459" y="1270943"/>
                  </a:lnTo>
                  <a:lnTo>
                    <a:pt x="13247" y="1209396"/>
                  </a:lnTo>
                  <a:lnTo>
                    <a:pt x="7538" y="1146085"/>
                  </a:lnTo>
                  <a:lnTo>
                    <a:pt x="3388" y="1081169"/>
                  </a:lnTo>
                  <a:lnTo>
                    <a:pt x="856" y="1014809"/>
                  </a:lnTo>
                  <a:lnTo>
                    <a:pt x="0" y="947165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16040" y="3487369"/>
            <a:ext cx="23495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>
              <a:lnSpc>
                <a:spcPct val="114999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Đối  </a:t>
            </a:r>
            <a:r>
              <a:rPr sz="1100" spc="-5" dirty="0">
                <a:latin typeface="Times New Roman"/>
                <a:cs typeface="Times New Roman"/>
              </a:rPr>
              <a:t>tác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01669" y="5862701"/>
            <a:ext cx="1718945" cy="467359"/>
            <a:chOff x="3701669" y="5862701"/>
            <a:chExt cx="1718945" cy="467359"/>
          </a:xfrm>
        </p:grpSpPr>
        <p:sp>
          <p:nvSpPr>
            <p:cNvPr id="21" name="object 21"/>
            <p:cNvSpPr/>
            <p:nvPr/>
          </p:nvSpPr>
          <p:spPr>
            <a:xfrm>
              <a:off x="3706749" y="5867781"/>
              <a:ext cx="1708785" cy="457200"/>
            </a:xfrm>
            <a:custGeom>
              <a:avLst/>
              <a:gdLst/>
              <a:ahLst/>
              <a:cxnLst/>
              <a:rect l="l" t="t" r="r" b="b"/>
              <a:pathLst>
                <a:path w="1708785" h="457200">
                  <a:moveTo>
                    <a:pt x="854201" y="0"/>
                  </a:moveTo>
                  <a:lnTo>
                    <a:pt x="784138" y="757"/>
                  </a:lnTo>
                  <a:lnTo>
                    <a:pt x="715635" y="2992"/>
                  </a:lnTo>
                  <a:lnTo>
                    <a:pt x="648913" y="6643"/>
                  </a:lnTo>
                  <a:lnTo>
                    <a:pt x="584191" y="11654"/>
                  </a:lnTo>
                  <a:lnTo>
                    <a:pt x="521690" y="17964"/>
                  </a:lnTo>
                  <a:lnTo>
                    <a:pt x="461628" y="25516"/>
                  </a:lnTo>
                  <a:lnTo>
                    <a:pt x="404226" y="34249"/>
                  </a:lnTo>
                  <a:lnTo>
                    <a:pt x="349703" y="44106"/>
                  </a:lnTo>
                  <a:lnTo>
                    <a:pt x="298279" y="55028"/>
                  </a:lnTo>
                  <a:lnTo>
                    <a:pt x="250174" y="66955"/>
                  </a:lnTo>
                  <a:lnTo>
                    <a:pt x="205607" y="79830"/>
                  </a:lnTo>
                  <a:lnTo>
                    <a:pt x="164799" y="93592"/>
                  </a:lnTo>
                  <a:lnTo>
                    <a:pt x="127968" y="108183"/>
                  </a:lnTo>
                  <a:lnTo>
                    <a:pt x="67121" y="139619"/>
                  </a:lnTo>
                  <a:lnTo>
                    <a:pt x="24822" y="173665"/>
                  </a:lnTo>
                  <a:lnTo>
                    <a:pt x="2831" y="209851"/>
                  </a:lnTo>
                  <a:lnTo>
                    <a:pt x="0" y="228600"/>
                  </a:lnTo>
                  <a:lnTo>
                    <a:pt x="2831" y="247348"/>
                  </a:lnTo>
                  <a:lnTo>
                    <a:pt x="24822" y="283534"/>
                  </a:lnTo>
                  <a:lnTo>
                    <a:pt x="67121" y="317580"/>
                  </a:lnTo>
                  <a:lnTo>
                    <a:pt x="127968" y="349016"/>
                  </a:lnTo>
                  <a:lnTo>
                    <a:pt x="164799" y="363607"/>
                  </a:lnTo>
                  <a:lnTo>
                    <a:pt x="205607" y="377369"/>
                  </a:lnTo>
                  <a:lnTo>
                    <a:pt x="250174" y="390244"/>
                  </a:lnTo>
                  <a:lnTo>
                    <a:pt x="298279" y="402171"/>
                  </a:lnTo>
                  <a:lnTo>
                    <a:pt x="349703" y="413093"/>
                  </a:lnTo>
                  <a:lnTo>
                    <a:pt x="404226" y="422950"/>
                  </a:lnTo>
                  <a:lnTo>
                    <a:pt x="461628" y="431683"/>
                  </a:lnTo>
                  <a:lnTo>
                    <a:pt x="521690" y="439235"/>
                  </a:lnTo>
                  <a:lnTo>
                    <a:pt x="584191" y="445545"/>
                  </a:lnTo>
                  <a:lnTo>
                    <a:pt x="648913" y="450556"/>
                  </a:lnTo>
                  <a:lnTo>
                    <a:pt x="715635" y="454207"/>
                  </a:lnTo>
                  <a:lnTo>
                    <a:pt x="784138" y="456442"/>
                  </a:lnTo>
                  <a:lnTo>
                    <a:pt x="854201" y="457200"/>
                  </a:lnTo>
                  <a:lnTo>
                    <a:pt x="924265" y="456442"/>
                  </a:lnTo>
                  <a:lnTo>
                    <a:pt x="992768" y="454207"/>
                  </a:lnTo>
                  <a:lnTo>
                    <a:pt x="1059490" y="450556"/>
                  </a:lnTo>
                  <a:lnTo>
                    <a:pt x="1124212" y="445545"/>
                  </a:lnTo>
                  <a:lnTo>
                    <a:pt x="1186713" y="439235"/>
                  </a:lnTo>
                  <a:lnTo>
                    <a:pt x="1246775" y="431683"/>
                  </a:lnTo>
                  <a:lnTo>
                    <a:pt x="1304177" y="422950"/>
                  </a:lnTo>
                  <a:lnTo>
                    <a:pt x="1358700" y="413093"/>
                  </a:lnTo>
                  <a:lnTo>
                    <a:pt x="1410124" y="402171"/>
                  </a:lnTo>
                  <a:lnTo>
                    <a:pt x="1458229" y="390244"/>
                  </a:lnTo>
                  <a:lnTo>
                    <a:pt x="1502796" y="377369"/>
                  </a:lnTo>
                  <a:lnTo>
                    <a:pt x="1543604" y="363607"/>
                  </a:lnTo>
                  <a:lnTo>
                    <a:pt x="1580435" y="349016"/>
                  </a:lnTo>
                  <a:lnTo>
                    <a:pt x="1641282" y="317580"/>
                  </a:lnTo>
                  <a:lnTo>
                    <a:pt x="1683581" y="283534"/>
                  </a:lnTo>
                  <a:lnTo>
                    <a:pt x="1705572" y="247348"/>
                  </a:lnTo>
                  <a:lnTo>
                    <a:pt x="1708403" y="228600"/>
                  </a:lnTo>
                  <a:lnTo>
                    <a:pt x="1705572" y="209851"/>
                  </a:lnTo>
                  <a:lnTo>
                    <a:pt x="1683581" y="173665"/>
                  </a:lnTo>
                  <a:lnTo>
                    <a:pt x="1641282" y="139619"/>
                  </a:lnTo>
                  <a:lnTo>
                    <a:pt x="1580435" y="108183"/>
                  </a:lnTo>
                  <a:lnTo>
                    <a:pt x="1543604" y="93592"/>
                  </a:lnTo>
                  <a:lnTo>
                    <a:pt x="1502796" y="79830"/>
                  </a:lnTo>
                  <a:lnTo>
                    <a:pt x="1458229" y="66955"/>
                  </a:lnTo>
                  <a:lnTo>
                    <a:pt x="1410124" y="55028"/>
                  </a:lnTo>
                  <a:lnTo>
                    <a:pt x="1358700" y="44106"/>
                  </a:lnTo>
                  <a:lnTo>
                    <a:pt x="1304177" y="34249"/>
                  </a:lnTo>
                  <a:lnTo>
                    <a:pt x="1246775" y="25516"/>
                  </a:lnTo>
                  <a:lnTo>
                    <a:pt x="1186713" y="17964"/>
                  </a:lnTo>
                  <a:lnTo>
                    <a:pt x="1124212" y="11654"/>
                  </a:lnTo>
                  <a:lnTo>
                    <a:pt x="1059490" y="6643"/>
                  </a:lnTo>
                  <a:lnTo>
                    <a:pt x="992768" y="2992"/>
                  </a:lnTo>
                  <a:lnTo>
                    <a:pt x="924265" y="757"/>
                  </a:lnTo>
                  <a:lnTo>
                    <a:pt x="85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6749" y="5867781"/>
              <a:ext cx="1708785" cy="457200"/>
            </a:xfrm>
            <a:custGeom>
              <a:avLst/>
              <a:gdLst/>
              <a:ahLst/>
              <a:cxnLst/>
              <a:rect l="l" t="t" r="r" b="b"/>
              <a:pathLst>
                <a:path w="1708785" h="457200">
                  <a:moveTo>
                    <a:pt x="0" y="228600"/>
                  </a:moveTo>
                  <a:lnTo>
                    <a:pt x="11178" y="191520"/>
                  </a:lnTo>
                  <a:lnTo>
                    <a:pt x="43543" y="156345"/>
                  </a:lnTo>
                  <a:lnTo>
                    <a:pt x="95336" y="123545"/>
                  </a:lnTo>
                  <a:lnTo>
                    <a:pt x="164799" y="93592"/>
                  </a:lnTo>
                  <a:lnTo>
                    <a:pt x="205607" y="79830"/>
                  </a:lnTo>
                  <a:lnTo>
                    <a:pt x="250174" y="66955"/>
                  </a:lnTo>
                  <a:lnTo>
                    <a:pt x="298279" y="55028"/>
                  </a:lnTo>
                  <a:lnTo>
                    <a:pt x="349703" y="44106"/>
                  </a:lnTo>
                  <a:lnTo>
                    <a:pt x="404226" y="34249"/>
                  </a:lnTo>
                  <a:lnTo>
                    <a:pt x="461628" y="25516"/>
                  </a:lnTo>
                  <a:lnTo>
                    <a:pt x="521690" y="17964"/>
                  </a:lnTo>
                  <a:lnTo>
                    <a:pt x="584191" y="11654"/>
                  </a:lnTo>
                  <a:lnTo>
                    <a:pt x="648913" y="6643"/>
                  </a:lnTo>
                  <a:lnTo>
                    <a:pt x="715635" y="2992"/>
                  </a:lnTo>
                  <a:lnTo>
                    <a:pt x="784138" y="757"/>
                  </a:lnTo>
                  <a:lnTo>
                    <a:pt x="854201" y="0"/>
                  </a:lnTo>
                  <a:lnTo>
                    <a:pt x="924265" y="757"/>
                  </a:lnTo>
                  <a:lnTo>
                    <a:pt x="992768" y="2992"/>
                  </a:lnTo>
                  <a:lnTo>
                    <a:pt x="1059490" y="6643"/>
                  </a:lnTo>
                  <a:lnTo>
                    <a:pt x="1124212" y="11654"/>
                  </a:lnTo>
                  <a:lnTo>
                    <a:pt x="1186713" y="17964"/>
                  </a:lnTo>
                  <a:lnTo>
                    <a:pt x="1246775" y="25516"/>
                  </a:lnTo>
                  <a:lnTo>
                    <a:pt x="1304177" y="34249"/>
                  </a:lnTo>
                  <a:lnTo>
                    <a:pt x="1358700" y="44106"/>
                  </a:lnTo>
                  <a:lnTo>
                    <a:pt x="1410124" y="55028"/>
                  </a:lnTo>
                  <a:lnTo>
                    <a:pt x="1458229" y="66955"/>
                  </a:lnTo>
                  <a:lnTo>
                    <a:pt x="1502796" y="79830"/>
                  </a:lnTo>
                  <a:lnTo>
                    <a:pt x="1543604" y="93592"/>
                  </a:lnTo>
                  <a:lnTo>
                    <a:pt x="1580435" y="108183"/>
                  </a:lnTo>
                  <a:lnTo>
                    <a:pt x="1641282" y="139619"/>
                  </a:lnTo>
                  <a:lnTo>
                    <a:pt x="1683581" y="173665"/>
                  </a:lnTo>
                  <a:lnTo>
                    <a:pt x="1705572" y="209851"/>
                  </a:lnTo>
                  <a:lnTo>
                    <a:pt x="1708403" y="228600"/>
                  </a:lnTo>
                  <a:lnTo>
                    <a:pt x="1705572" y="247348"/>
                  </a:lnTo>
                  <a:lnTo>
                    <a:pt x="1683581" y="283534"/>
                  </a:lnTo>
                  <a:lnTo>
                    <a:pt x="1641282" y="317580"/>
                  </a:lnTo>
                  <a:lnTo>
                    <a:pt x="1580435" y="349016"/>
                  </a:lnTo>
                  <a:lnTo>
                    <a:pt x="1543604" y="363607"/>
                  </a:lnTo>
                  <a:lnTo>
                    <a:pt x="1502796" y="377369"/>
                  </a:lnTo>
                  <a:lnTo>
                    <a:pt x="1458229" y="390244"/>
                  </a:lnTo>
                  <a:lnTo>
                    <a:pt x="1410124" y="402171"/>
                  </a:lnTo>
                  <a:lnTo>
                    <a:pt x="1358700" y="413093"/>
                  </a:lnTo>
                  <a:lnTo>
                    <a:pt x="1304177" y="422950"/>
                  </a:lnTo>
                  <a:lnTo>
                    <a:pt x="1246775" y="431683"/>
                  </a:lnTo>
                  <a:lnTo>
                    <a:pt x="1186713" y="439235"/>
                  </a:lnTo>
                  <a:lnTo>
                    <a:pt x="1124212" y="445545"/>
                  </a:lnTo>
                  <a:lnTo>
                    <a:pt x="1059490" y="450556"/>
                  </a:lnTo>
                  <a:lnTo>
                    <a:pt x="992768" y="454207"/>
                  </a:lnTo>
                  <a:lnTo>
                    <a:pt x="924265" y="456442"/>
                  </a:lnTo>
                  <a:lnTo>
                    <a:pt x="854201" y="457200"/>
                  </a:lnTo>
                  <a:lnTo>
                    <a:pt x="784138" y="456442"/>
                  </a:lnTo>
                  <a:lnTo>
                    <a:pt x="715635" y="454207"/>
                  </a:lnTo>
                  <a:lnTo>
                    <a:pt x="648913" y="450556"/>
                  </a:lnTo>
                  <a:lnTo>
                    <a:pt x="584191" y="445545"/>
                  </a:lnTo>
                  <a:lnTo>
                    <a:pt x="521690" y="439235"/>
                  </a:lnTo>
                  <a:lnTo>
                    <a:pt x="461628" y="431683"/>
                  </a:lnTo>
                  <a:lnTo>
                    <a:pt x="404226" y="422950"/>
                  </a:lnTo>
                  <a:lnTo>
                    <a:pt x="349703" y="413093"/>
                  </a:lnTo>
                  <a:lnTo>
                    <a:pt x="298279" y="402171"/>
                  </a:lnTo>
                  <a:lnTo>
                    <a:pt x="250174" y="390244"/>
                  </a:lnTo>
                  <a:lnTo>
                    <a:pt x="205607" y="377369"/>
                  </a:lnTo>
                  <a:lnTo>
                    <a:pt x="164799" y="363607"/>
                  </a:lnTo>
                  <a:lnTo>
                    <a:pt x="127968" y="349016"/>
                  </a:lnTo>
                  <a:lnTo>
                    <a:pt x="67121" y="317580"/>
                  </a:lnTo>
                  <a:lnTo>
                    <a:pt x="24822" y="283534"/>
                  </a:lnTo>
                  <a:lnTo>
                    <a:pt x="2831" y="247348"/>
                  </a:lnTo>
                  <a:lnTo>
                    <a:pt x="0" y="22860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12590" y="6034532"/>
            <a:ext cx="6972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Khách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hàng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8258" y="2060067"/>
            <a:ext cx="1551940" cy="3127375"/>
            <a:chOff x="3088258" y="2060067"/>
            <a:chExt cx="1551940" cy="312737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644" y="2060067"/>
              <a:ext cx="78231" cy="24561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1839" y="3162681"/>
              <a:ext cx="78232" cy="24561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1680" y="4174617"/>
              <a:ext cx="77978" cy="24561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93338" y="2646045"/>
              <a:ext cx="661035" cy="2536190"/>
            </a:xfrm>
            <a:custGeom>
              <a:avLst/>
              <a:gdLst/>
              <a:ahLst/>
              <a:cxnLst/>
              <a:rect l="l" t="t" r="r" b="b"/>
              <a:pathLst>
                <a:path w="661035" h="2536190">
                  <a:moveTo>
                    <a:pt x="660653" y="0"/>
                  </a:moveTo>
                  <a:lnTo>
                    <a:pt x="0" y="0"/>
                  </a:lnTo>
                  <a:lnTo>
                    <a:pt x="0" y="2535935"/>
                  </a:lnTo>
                  <a:lnTo>
                    <a:pt x="660653" y="2535935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3338" y="2646045"/>
              <a:ext cx="661035" cy="2536190"/>
            </a:xfrm>
            <a:custGeom>
              <a:avLst/>
              <a:gdLst/>
              <a:ahLst/>
              <a:cxnLst/>
              <a:rect l="l" t="t" r="r" b="b"/>
              <a:pathLst>
                <a:path w="661035" h="2536190">
                  <a:moveTo>
                    <a:pt x="0" y="2535935"/>
                  </a:moveTo>
                  <a:lnTo>
                    <a:pt x="660653" y="2535935"/>
                  </a:lnTo>
                  <a:lnTo>
                    <a:pt x="660653" y="0"/>
                  </a:lnTo>
                  <a:lnTo>
                    <a:pt x="0" y="0"/>
                  </a:lnTo>
                  <a:lnTo>
                    <a:pt x="0" y="2535935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93339" y="2646045"/>
            <a:ext cx="661035" cy="25361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8425" marR="92075" algn="ctr">
              <a:lnSpc>
                <a:spcPct val="114999"/>
              </a:lnSpc>
              <a:spcBef>
                <a:spcPts val="200"/>
              </a:spcBef>
            </a:pPr>
            <a:r>
              <a:rPr sz="1100" spc="-10" dirty="0">
                <a:latin typeface="Times New Roman"/>
                <a:cs typeface="Times New Roman"/>
              </a:rPr>
              <a:t>Quả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trị  tri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thức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100" i="1" spc="-5" dirty="0">
                <a:latin typeface="Times New Roman"/>
                <a:cs typeface="Times New Roman"/>
              </a:rPr>
              <a:t>Phối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100" i="1" dirty="0">
                <a:latin typeface="Times New Roman"/>
                <a:cs typeface="Times New Roman"/>
              </a:rPr>
              <a:t>hợp.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6364" marR="120014" indent="635" algn="ctr">
              <a:lnSpc>
                <a:spcPct val="114999"/>
              </a:lnSpc>
              <a:spcBef>
                <a:spcPts val="755"/>
              </a:spcBef>
            </a:pPr>
            <a:r>
              <a:rPr sz="1100" i="1" spc="-10" dirty="0">
                <a:latin typeface="Times New Roman"/>
                <a:cs typeface="Times New Roman"/>
              </a:rPr>
              <a:t>Trợ </a:t>
            </a:r>
            <a:r>
              <a:rPr sz="1100" i="1" spc="-5" dirty="0">
                <a:latin typeface="Times New Roman"/>
                <a:cs typeface="Times New Roman"/>
              </a:rPr>
              <a:t> giúp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ra  quyết 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định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76501" y="2640964"/>
            <a:ext cx="808990" cy="1962785"/>
            <a:chOff x="1976501" y="2640964"/>
            <a:chExt cx="808990" cy="1962785"/>
          </a:xfrm>
        </p:grpSpPr>
        <p:sp>
          <p:nvSpPr>
            <p:cNvPr id="32" name="object 32"/>
            <p:cNvSpPr/>
            <p:nvPr/>
          </p:nvSpPr>
          <p:spPr>
            <a:xfrm>
              <a:off x="1981581" y="2646044"/>
              <a:ext cx="798830" cy="1952625"/>
            </a:xfrm>
            <a:custGeom>
              <a:avLst/>
              <a:gdLst/>
              <a:ahLst/>
              <a:cxnLst/>
              <a:rect l="l" t="t" r="r" b="b"/>
              <a:pathLst>
                <a:path w="798830" h="1952625">
                  <a:moveTo>
                    <a:pt x="399288" y="0"/>
                  </a:moveTo>
                  <a:lnTo>
                    <a:pt x="345117" y="8910"/>
                  </a:lnTo>
                  <a:lnTo>
                    <a:pt x="293158" y="34866"/>
                  </a:lnTo>
                  <a:lnTo>
                    <a:pt x="243887" y="76706"/>
                  </a:lnTo>
                  <a:lnTo>
                    <a:pt x="197781" y="133265"/>
                  </a:lnTo>
                  <a:lnTo>
                    <a:pt x="176063" y="166701"/>
                  </a:lnTo>
                  <a:lnTo>
                    <a:pt x="155315" y="203381"/>
                  </a:lnTo>
                  <a:lnTo>
                    <a:pt x="135596" y="243160"/>
                  </a:lnTo>
                  <a:lnTo>
                    <a:pt x="116967" y="285892"/>
                  </a:lnTo>
                  <a:lnTo>
                    <a:pt x="99485" y="331432"/>
                  </a:lnTo>
                  <a:lnTo>
                    <a:pt x="83211" y="379635"/>
                  </a:lnTo>
                  <a:lnTo>
                    <a:pt x="68204" y="430355"/>
                  </a:lnTo>
                  <a:lnTo>
                    <a:pt x="54525" y="483446"/>
                  </a:lnTo>
                  <a:lnTo>
                    <a:pt x="42232" y="538764"/>
                  </a:lnTo>
                  <a:lnTo>
                    <a:pt x="31384" y="596163"/>
                  </a:lnTo>
                  <a:lnTo>
                    <a:pt x="22043" y="655498"/>
                  </a:lnTo>
                  <a:lnTo>
                    <a:pt x="14266" y="716623"/>
                  </a:lnTo>
                  <a:lnTo>
                    <a:pt x="8114" y="779394"/>
                  </a:lnTo>
                  <a:lnTo>
                    <a:pt x="3645" y="843664"/>
                  </a:lnTo>
                  <a:lnTo>
                    <a:pt x="921" y="909288"/>
                  </a:lnTo>
                  <a:lnTo>
                    <a:pt x="0" y="976121"/>
                  </a:lnTo>
                  <a:lnTo>
                    <a:pt x="921" y="1042955"/>
                  </a:lnTo>
                  <a:lnTo>
                    <a:pt x="3645" y="1108579"/>
                  </a:lnTo>
                  <a:lnTo>
                    <a:pt x="8114" y="1172849"/>
                  </a:lnTo>
                  <a:lnTo>
                    <a:pt x="14266" y="1235620"/>
                  </a:lnTo>
                  <a:lnTo>
                    <a:pt x="22043" y="1296745"/>
                  </a:lnTo>
                  <a:lnTo>
                    <a:pt x="31384" y="1356080"/>
                  </a:lnTo>
                  <a:lnTo>
                    <a:pt x="42232" y="1413479"/>
                  </a:lnTo>
                  <a:lnTo>
                    <a:pt x="54525" y="1468797"/>
                  </a:lnTo>
                  <a:lnTo>
                    <a:pt x="68204" y="1521888"/>
                  </a:lnTo>
                  <a:lnTo>
                    <a:pt x="83211" y="1572608"/>
                  </a:lnTo>
                  <a:lnTo>
                    <a:pt x="99485" y="1620811"/>
                  </a:lnTo>
                  <a:lnTo>
                    <a:pt x="116966" y="1666351"/>
                  </a:lnTo>
                  <a:lnTo>
                    <a:pt x="135596" y="1709083"/>
                  </a:lnTo>
                  <a:lnTo>
                    <a:pt x="155315" y="1748862"/>
                  </a:lnTo>
                  <a:lnTo>
                    <a:pt x="176063" y="1785542"/>
                  </a:lnTo>
                  <a:lnTo>
                    <a:pt x="197781" y="1818978"/>
                  </a:lnTo>
                  <a:lnTo>
                    <a:pt x="243887" y="1875537"/>
                  </a:lnTo>
                  <a:lnTo>
                    <a:pt x="293158" y="1917377"/>
                  </a:lnTo>
                  <a:lnTo>
                    <a:pt x="345117" y="1943333"/>
                  </a:lnTo>
                  <a:lnTo>
                    <a:pt x="399288" y="1952243"/>
                  </a:lnTo>
                  <a:lnTo>
                    <a:pt x="426620" y="1949992"/>
                  </a:lnTo>
                  <a:lnTo>
                    <a:pt x="479744" y="1932413"/>
                  </a:lnTo>
                  <a:lnTo>
                    <a:pt x="530418" y="1898370"/>
                  </a:lnTo>
                  <a:lnTo>
                    <a:pt x="578166" y="1849025"/>
                  </a:lnTo>
                  <a:lnTo>
                    <a:pt x="622512" y="1785542"/>
                  </a:lnTo>
                  <a:lnTo>
                    <a:pt x="643260" y="1748862"/>
                  </a:lnTo>
                  <a:lnTo>
                    <a:pt x="662979" y="1709083"/>
                  </a:lnTo>
                  <a:lnTo>
                    <a:pt x="681608" y="1666351"/>
                  </a:lnTo>
                  <a:lnTo>
                    <a:pt x="699090" y="1620811"/>
                  </a:lnTo>
                  <a:lnTo>
                    <a:pt x="715364" y="1572608"/>
                  </a:lnTo>
                  <a:lnTo>
                    <a:pt x="730371" y="1521888"/>
                  </a:lnTo>
                  <a:lnTo>
                    <a:pt x="744050" y="1468797"/>
                  </a:lnTo>
                  <a:lnTo>
                    <a:pt x="756343" y="1413479"/>
                  </a:lnTo>
                  <a:lnTo>
                    <a:pt x="767191" y="1356080"/>
                  </a:lnTo>
                  <a:lnTo>
                    <a:pt x="776532" y="1296745"/>
                  </a:lnTo>
                  <a:lnTo>
                    <a:pt x="784309" y="1235620"/>
                  </a:lnTo>
                  <a:lnTo>
                    <a:pt x="790461" y="1172849"/>
                  </a:lnTo>
                  <a:lnTo>
                    <a:pt x="794930" y="1108579"/>
                  </a:lnTo>
                  <a:lnTo>
                    <a:pt x="797654" y="1042955"/>
                  </a:lnTo>
                  <a:lnTo>
                    <a:pt x="798576" y="976121"/>
                  </a:lnTo>
                  <a:lnTo>
                    <a:pt x="797654" y="909288"/>
                  </a:lnTo>
                  <a:lnTo>
                    <a:pt x="794930" y="843664"/>
                  </a:lnTo>
                  <a:lnTo>
                    <a:pt x="790461" y="779394"/>
                  </a:lnTo>
                  <a:lnTo>
                    <a:pt x="784309" y="716623"/>
                  </a:lnTo>
                  <a:lnTo>
                    <a:pt x="776532" y="655498"/>
                  </a:lnTo>
                  <a:lnTo>
                    <a:pt x="767191" y="596163"/>
                  </a:lnTo>
                  <a:lnTo>
                    <a:pt x="756343" y="538764"/>
                  </a:lnTo>
                  <a:lnTo>
                    <a:pt x="744050" y="483446"/>
                  </a:lnTo>
                  <a:lnTo>
                    <a:pt x="730371" y="430355"/>
                  </a:lnTo>
                  <a:lnTo>
                    <a:pt x="715364" y="379635"/>
                  </a:lnTo>
                  <a:lnTo>
                    <a:pt x="699090" y="331432"/>
                  </a:lnTo>
                  <a:lnTo>
                    <a:pt x="681609" y="285892"/>
                  </a:lnTo>
                  <a:lnTo>
                    <a:pt x="662979" y="243160"/>
                  </a:lnTo>
                  <a:lnTo>
                    <a:pt x="643260" y="203381"/>
                  </a:lnTo>
                  <a:lnTo>
                    <a:pt x="622512" y="166701"/>
                  </a:lnTo>
                  <a:lnTo>
                    <a:pt x="600794" y="133265"/>
                  </a:lnTo>
                  <a:lnTo>
                    <a:pt x="554688" y="76706"/>
                  </a:lnTo>
                  <a:lnTo>
                    <a:pt x="505417" y="34866"/>
                  </a:lnTo>
                  <a:lnTo>
                    <a:pt x="453458" y="8910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1581" y="2646044"/>
              <a:ext cx="798830" cy="1952625"/>
            </a:xfrm>
            <a:custGeom>
              <a:avLst/>
              <a:gdLst/>
              <a:ahLst/>
              <a:cxnLst/>
              <a:rect l="l" t="t" r="r" b="b"/>
              <a:pathLst>
                <a:path w="798830" h="1952625">
                  <a:moveTo>
                    <a:pt x="0" y="976121"/>
                  </a:moveTo>
                  <a:lnTo>
                    <a:pt x="921" y="909288"/>
                  </a:lnTo>
                  <a:lnTo>
                    <a:pt x="3645" y="843664"/>
                  </a:lnTo>
                  <a:lnTo>
                    <a:pt x="8114" y="779394"/>
                  </a:lnTo>
                  <a:lnTo>
                    <a:pt x="14266" y="716623"/>
                  </a:lnTo>
                  <a:lnTo>
                    <a:pt x="22043" y="655498"/>
                  </a:lnTo>
                  <a:lnTo>
                    <a:pt x="31384" y="596163"/>
                  </a:lnTo>
                  <a:lnTo>
                    <a:pt x="42232" y="538764"/>
                  </a:lnTo>
                  <a:lnTo>
                    <a:pt x="54525" y="483446"/>
                  </a:lnTo>
                  <a:lnTo>
                    <a:pt x="68204" y="430355"/>
                  </a:lnTo>
                  <a:lnTo>
                    <a:pt x="83211" y="379635"/>
                  </a:lnTo>
                  <a:lnTo>
                    <a:pt x="99485" y="331432"/>
                  </a:lnTo>
                  <a:lnTo>
                    <a:pt x="116967" y="285892"/>
                  </a:lnTo>
                  <a:lnTo>
                    <a:pt x="135596" y="243160"/>
                  </a:lnTo>
                  <a:lnTo>
                    <a:pt x="155315" y="203381"/>
                  </a:lnTo>
                  <a:lnTo>
                    <a:pt x="176063" y="166701"/>
                  </a:lnTo>
                  <a:lnTo>
                    <a:pt x="197781" y="133265"/>
                  </a:lnTo>
                  <a:lnTo>
                    <a:pt x="243887" y="76706"/>
                  </a:lnTo>
                  <a:lnTo>
                    <a:pt x="293158" y="34866"/>
                  </a:lnTo>
                  <a:lnTo>
                    <a:pt x="345117" y="8910"/>
                  </a:lnTo>
                  <a:lnTo>
                    <a:pt x="399288" y="0"/>
                  </a:lnTo>
                  <a:lnTo>
                    <a:pt x="426620" y="2251"/>
                  </a:lnTo>
                  <a:lnTo>
                    <a:pt x="479744" y="19830"/>
                  </a:lnTo>
                  <a:lnTo>
                    <a:pt x="530418" y="53873"/>
                  </a:lnTo>
                  <a:lnTo>
                    <a:pt x="578166" y="103218"/>
                  </a:lnTo>
                  <a:lnTo>
                    <a:pt x="622512" y="166701"/>
                  </a:lnTo>
                  <a:lnTo>
                    <a:pt x="643260" y="203381"/>
                  </a:lnTo>
                  <a:lnTo>
                    <a:pt x="662979" y="243160"/>
                  </a:lnTo>
                  <a:lnTo>
                    <a:pt x="681609" y="285892"/>
                  </a:lnTo>
                  <a:lnTo>
                    <a:pt x="699090" y="331432"/>
                  </a:lnTo>
                  <a:lnTo>
                    <a:pt x="715364" y="379635"/>
                  </a:lnTo>
                  <a:lnTo>
                    <a:pt x="730371" y="430355"/>
                  </a:lnTo>
                  <a:lnTo>
                    <a:pt x="744050" y="483446"/>
                  </a:lnTo>
                  <a:lnTo>
                    <a:pt x="756343" y="538764"/>
                  </a:lnTo>
                  <a:lnTo>
                    <a:pt x="767191" y="596163"/>
                  </a:lnTo>
                  <a:lnTo>
                    <a:pt x="776532" y="655498"/>
                  </a:lnTo>
                  <a:lnTo>
                    <a:pt x="784309" y="716623"/>
                  </a:lnTo>
                  <a:lnTo>
                    <a:pt x="790461" y="779394"/>
                  </a:lnTo>
                  <a:lnTo>
                    <a:pt x="794930" y="843664"/>
                  </a:lnTo>
                  <a:lnTo>
                    <a:pt x="797654" y="909288"/>
                  </a:lnTo>
                  <a:lnTo>
                    <a:pt x="798576" y="976121"/>
                  </a:lnTo>
                  <a:lnTo>
                    <a:pt x="797654" y="1042955"/>
                  </a:lnTo>
                  <a:lnTo>
                    <a:pt x="794930" y="1108579"/>
                  </a:lnTo>
                  <a:lnTo>
                    <a:pt x="790461" y="1172849"/>
                  </a:lnTo>
                  <a:lnTo>
                    <a:pt x="784309" y="1235620"/>
                  </a:lnTo>
                  <a:lnTo>
                    <a:pt x="776532" y="1296745"/>
                  </a:lnTo>
                  <a:lnTo>
                    <a:pt x="767191" y="1356080"/>
                  </a:lnTo>
                  <a:lnTo>
                    <a:pt x="756343" y="1413479"/>
                  </a:lnTo>
                  <a:lnTo>
                    <a:pt x="744050" y="1468797"/>
                  </a:lnTo>
                  <a:lnTo>
                    <a:pt x="730371" y="1521888"/>
                  </a:lnTo>
                  <a:lnTo>
                    <a:pt x="715364" y="1572608"/>
                  </a:lnTo>
                  <a:lnTo>
                    <a:pt x="699090" y="1620811"/>
                  </a:lnTo>
                  <a:lnTo>
                    <a:pt x="681608" y="1666351"/>
                  </a:lnTo>
                  <a:lnTo>
                    <a:pt x="662979" y="1709083"/>
                  </a:lnTo>
                  <a:lnTo>
                    <a:pt x="643260" y="1748862"/>
                  </a:lnTo>
                  <a:lnTo>
                    <a:pt x="622512" y="1785542"/>
                  </a:lnTo>
                  <a:lnTo>
                    <a:pt x="600794" y="1818978"/>
                  </a:lnTo>
                  <a:lnTo>
                    <a:pt x="554688" y="1875537"/>
                  </a:lnTo>
                  <a:lnTo>
                    <a:pt x="505417" y="1917377"/>
                  </a:lnTo>
                  <a:lnTo>
                    <a:pt x="453458" y="1943333"/>
                  </a:lnTo>
                  <a:lnTo>
                    <a:pt x="399288" y="1952243"/>
                  </a:lnTo>
                  <a:lnTo>
                    <a:pt x="371955" y="1949992"/>
                  </a:lnTo>
                  <a:lnTo>
                    <a:pt x="318831" y="1932413"/>
                  </a:lnTo>
                  <a:lnTo>
                    <a:pt x="268157" y="1898370"/>
                  </a:lnTo>
                  <a:lnTo>
                    <a:pt x="220409" y="1849025"/>
                  </a:lnTo>
                  <a:lnTo>
                    <a:pt x="176063" y="1785542"/>
                  </a:lnTo>
                  <a:lnTo>
                    <a:pt x="155315" y="1748862"/>
                  </a:lnTo>
                  <a:lnTo>
                    <a:pt x="135596" y="1709083"/>
                  </a:lnTo>
                  <a:lnTo>
                    <a:pt x="116966" y="1666351"/>
                  </a:lnTo>
                  <a:lnTo>
                    <a:pt x="99485" y="1620811"/>
                  </a:lnTo>
                  <a:lnTo>
                    <a:pt x="83211" y="1572608"/>
                  </a:lnTo>
                  <a:lnTo>
                    <a:pt x="68204" y="1521888"/>
                  </a:lnTo>
                  <a:lnTo>
                    <a:pt x="54525" y="1468797"/>
                  </a:lnTo>
                  <a:lnTo>
                    <a:pt x="42232" y="1413479"/>
                  </a:lnTo>
                  <a:lnTo>
                    <a:pt x="31384" y="1356080"/>
                  </a:lnTo>
                  <a:lnTo>
                    <a:pt x="22043" y="1296745"/>
                  </a:lnTo>
                  <a:lnTo>
                    <a:pt x="14266" y="1235620"/>
                  </a:lnTo>
                  <a:lnTo>
                    <a:pt x="8114" y="1172849"/>
                  </a:lnTo>
                  <a:lnTo>
                    <a:pt x="3645" y="1108579"/>
                  </a:lnTo>
                  <a:lnTo>
                    <a:pt x="921" y="1042955"/>
                  </a:lnTo>
                  <a:lnTo>
                    <a:pt x="0" y="976121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31898" y="3446475"/>
            <a:ext cx="32766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5080" indent="-31750">
              <a:lnSpc>
                <a:spcPct val="114999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Nhân  viên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43016" y="2640964"/>
            <a:ext cx="662940" cy="2546350"/>
            <a:chOff x="5343016" y="2640964"/>
            <a:chExt cx="662940" cy="2546350"/>
          </a:xfrm>
        </p:grpSpPr>
        <p:sp>
          <p:nvSpPr>
            <p:cNvPr id="36" name="object 36"/>
            <p:cNvSpPr/>
            <p:nvPr/>
          </p:nvSpPr>
          <p:spPr>
            <a:xfrm>
              <a:off x="5348096" y="2646044"/>
              <a:ext cx="652780" cy="2536190"/>
            </a:xfrm>
            <a:custGeom>
              <a:avLst/>
              <a:gdLst/>
              <a:ahLst/>
              <a:cxnLst/>
              <a:rect l="l" t="t" r="r" b="b"/>
              <a:pathLst>
                <a:path w="652779" h="2536190">
                  <a:moveTo>
                    <a:pt x="652272" y="0"/>
                  </a:moveTo>
                  <a:lnTo>
                    <a:pt x="0" y="0"/>
                  </a:lnTo>
                  <a:lnTo>
                    <a:pt x="0" y="2535935"/>
                  </a:lnTo>
                  <a:lnTo>
                    <a:pt x="652272" y="2535935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8096" y="2646044"/>
              <a:ext cx="652780" cy="2536190"/>
            </a:xfrm>
            <a:custGeom>
              <a:avLst/>
              <a:gdLst/>
              <a:ahLst/>
              <a:cxnLst/>
              <a:rect l="l" t="t" r="r" b="b"/>
              <a:pathLst>
                <a:path w="652779" h="2536190">
                  <a:moveTo>
                    <a:pt x="0" y="2535935"/>
                  </a:moveTo>
                  <a:lnTo>
                    <a:pt x="652272" y="2535935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535935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48096" y="2646045"/>
            <a:ext cx="652780" cy="253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90805" marR="90805">
              <a:lnSpc>
                <a:spcPct val="114999"/>
              </a:lnSpc>
              <a:spcBef>
                <a:spcPts val="5"/>
              </a:spcBef>
            </a:pPr>
            <a:r>
              <a:rPr sz="1100" spc="-10" dirty="0">
                <a:latin typeface="Times New Roman"/>
                <a:cs typeface="Times New Roman"/>
              </a:rPr>
              <a:t>Quả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trị  đối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tác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7005" marR="161925" indent="44450">
              <a:lnSpc>
                <a:spcPct val="114999"/>
              </a:lnSpc>
              <a:spcBef>
                <a:spcPts val="760"/>
              </a:spcBef>
            </a:pPr>
            <a:r>
              <a:rPr sz="1100" i="1" spc="-5" dirty="0">
                <a:latin typeface="Times New Roman"/>
                <a:cs typeface="Times New Roman"/>
              </a:rPr>
              <a:t>Bán 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hàng.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0660" marR="172085" indent="-24130">
              <a:lnSpc>
                <a:spcPct val="114999"/>
              </a:lnSpc>
              <a:spcBef>
                <a:spcPts val="760"/>
              </a:spcBef>
            </a:pPr>
            <a:r>
              <a:rPr sz="1100" i="1" spc="-5" dirty="0">
                <a:latin typeface="Times New Roman"/>
                <a:cs typeface="Times New Roman"/>
              </a:rPr>
              <a:t>Phân  phối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80157" y="1636648"/>
            <a:ext cx="2573020" cy="1992630"/>
            <a:chOff x="2780157" y="1636648"/>
            <a:chExt cx="2573020" cy="1992630"/>
          </a:xfrm>
        </p:grpSpPr>
        <p:sp>
          <p:nvSpPr>
            <p:cNvPr id="40" name="object 40"/>
            <p:cNvSpPr/>
            <p:nvPr/>
          </p:nvSpPr>
          <p:spPr>
            <a:xfrm>
              <a:off x="2780157" y="3534295"/>
              <a:ext cx="2567940" cy="95250"/>
            </a:xfrm>
            <a:custGeom>
              <a:avLst/>
              <a:gdLst/>
              <a:ahLst/>
              <a:cxnLst/>
              <a:rect l="l" t="t" r="r" b="b"/>
              <a:pathLst>
                <a:path w="2567940" h="95250">
                  <a:moveTo>
                    <a:pt x="301790" y="47485"/>
                  </a:moveTo>
                  <a:lnTo>
                    <a:pt x="249301" y="47485"/>
                  </a:lnTo>
                  <a:lnTo>
                    <a:pt x="236613" y="47485"/>
                  </a:lnTo>
                  <a:lnTo>
                    <a:pt x="236093" y="78981"/>
                  </a:lnTo>
                  <a:lnTo>
                    <a:pt x="301790" y="47485"/>
                  </a:lnTo>
                  <a:close/>
                </a:path>
                <a:path w="2567940" h="95250">
                  <a:moveTo>
                    <a:pt x="312928" y="42151"/>
                  </a:moveTo>
                  <a:lnTo>
                    <a:pt x="237363" y="2781"/>
                  </a:lnTo>
                  <a:lnTo>
                    <a:pt x="236829" y="34569"/>
                  </a:lnTo>
                  <a:lnTo>
                    <a:pt x="76301" y="31838"/>
                  </a:lnTo>
                  <a:lnTo>
                    <a:pt x="76301" y="31610"/>
                  </a:lnTo>
                  <a:lnTo>
                    <a:pt x="76835" y="0"/>
                  </a:lnTo>
                  <a:lnTo>
                    <a:pt x="0" y="36817"/>
                  </a:lnTo>
                  <a:lnTo>
                    <a:pt x="75565" y="76187"/>
                  </a:lnTo>
                  <a:lnTo>
                    <a:pt x="76085" y="44538"/>
                  </a:lnTo>
                  <a:lnTo>
                    <a:pt x="236613" y="47269"/>
                  </a:lnTo>
                  <a:lnTo>
                    <a:pt x="249301" y="47269"/>
                  </a:lnTo>
                  <a:lnTo>
                    <a:pt x="302247" y="47269"/>
                  </a:lnTo>
                  <a:lnTo>
                    <a:pt x="312928" y="42151"/>
                  </a:lnTo>
                  <a:close/>
                </a:path>
                <a:path w="2567940" h="95250">
                  <a:moveTo>
                    <a:pt x="1275626" y="63500"/>
                  </a:moveTo>
                  <a:lnTo>
                    <a:pt x="1223137" y="63500"/>
                  </a:lnTo>
                  <a:lnTo>
                    <a:pt x="1210449" y="63500"/>
                  </a:lnTo>
                  <a:lnTo>
                    <a:pt x="1209929" y="94983"/>
                  </a:lnTo>
                  <a:lnTo>
                    <a:pt x="1275626" y="63500"/>
                  </a:lnTo>
                  <a:close/>
                </a:path>
                <a:path w="2567940" h="95250">
                  <a:moveTo>
                    <a:pt x="1286764" y="58153"/>
                  </a:moveTo>
                  <a:lnTo>
                    <a:pt x="1211199" y="18783"/>
                  </a:lnTo>
                  <a:lnTo>
                    <a:pt x="1210665" y="50571"/>
                  </a:lnTo>
                  <a:lnTo>
                    <a:pt x="1050137" y="47840"/>
                  </a:lnTo>
                  <a:lnTo>
                    <a:pt x="1050137" y="47625"/>
                  </a:lnTo>
                  <a:lnTo>
                    <a:pt x="1050671" y="15989"/>
                  </a:lnTo>
                  <a:lnTo>
                    <a:pt x="973836" y="52819"/>
                  </a:lnTo>
                  <a:lnTo>
                    <a:pt x="1049401" y="92189"/>
                  </a:lnTo>
                  <a:lnTo>
                    <a:pt x="1049921" y="60540"/>
                  </a:lnTo>
                  <a:lnTo>
                    <a:pt x="1210449" y="63271"/>
                  </a:lnTo>
                  <a:lnTo>
                    <a:pt x="1223137" y="63271"/>
                  </a:lnTo>
                  <a:lnTo>
                    <a:pt x="1276083" y="63271"/>
                  </a:lnTo>
                  <a:lnTo>
                    <a:pt x="1286764" y="58153"/>
                  </a:lnTo>
                  <a:close/>
                </a:path>
                <a:path w="2567940" h="95250">
                  <a:moveTo>
                    <a:pt x="2557119" y="57912"/>
                  </a:moveTo>
                  <a:lnTo>
                    <a:pt x="2504186" y="57912"/>
                  </a:lnTo>
                  <a:lnTo>
                    <a:pt x="2491473" y="57912"/>
                  </a:lnTo>
                  <a:lnTo>
                    <a:pt x="2490851" y="89395"/>
                  </a:lnTo>
                  <a:lnTo>
                    <a:pt x="2557119" y="57912"/>
                  </a:lnTo>
                  <a:close/>
                </a:path>
                <a:path w="2567940" h="95250">
                  <a:moveTo>
                    <a:pt x="2567813" y="52819"/>
                  </a:moveTo>
                  <a:lnTo>
                    <a:pt x="2492375" y="13195"/>
                  </a:lnTo>
                  <a:lnTo>
                    <a:pt x="2491740" y="44945"/>
                  </a:lnTo>
                  <a:lnTo>
                    <a:pt x="2379840" y="42672"/>
                  </a:lnTo>
                  <a:lnTo>
                    <a:pt x="2379853" y="42405"/>
                  </a:lnTo>
                  <a:lnTo>
                    <a:pt x="2380488" y="10909"/>
                  </a:lnTo>
                  <a:lnTo>
                    <a:pt x="2303526" y="47485"/>
                  </a:lnTo>
                  <a:lnTo>
                    <a:pt x="2378964" y="87109"/>
                  </a:lnTo>
                  <a:lnTo>
                    <a:pt x="2379586" y="55372"/>
                  </a:lnTo>
                  <a:lnTo>
                    <a:pt x="2491486" y="57645"/>
                  </a:lnTo>
                  <a:lnTo>
                    <a:pt x="2504186" y="57645"/>
                  </a:lnTo>
                  <a:lnTo>
                    <a:pt x="2557665" y="57645"/>
                  </a:lnTo>
                  <a:lnTo>
                    <a:pt x="2567813" y="52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38931" y="1641728"/>
              <a:ext cx="1709420" cy="418465"/>
            </a:xfrm>
            <a:custGeom>
              <a:avLst/>
              <a:gdLst/>
              <a:ahLst/>
              <a:cxnLst/>
              <a:rect l="l" t="t" r="r" b="b"/>
              <a:pathLst>
                <a:path w="1709420" h="418464">
                  <a:moveTo>
                    <a:pt x="854583" y="0"/>
                  </a:moveTo>
                  <a:lnTo>
                    <a:pt x="780852" y="767"/>
                  </a:lnTo>
                  <a:lnTo>
                    <a:pt x="708861" y="3027"/>
                  </a:lnTo>
                  <a:lnTo>
                    <a:pt x="638868" y="6718"/>
                  </a:lnTo>
                  <a:lnTo>
                    <a:pt x="571129" y="11776"/>
                  </a:lnTo>
                  <a:lnTo>
                    <a:pt x="505900" y="18140"/>
                  </a:lnTo>
                  <a:lnTo>
                    <a:pt x="443438" y="25746"/>
                  </a:lnTo>
                  <a:lnTo>
                    <a:pt x="384000" y="34531"/>
                  </a:lnTo>
                  <a:lnTo>
                    <a:pt x="327842" y="44434"/>
                  </a:lnTo>
                  <a:lnTo>
                    <a:pt x="275220" y="55391"/>
                  </a:lnTo>
                  <a:lnTo>
                    <a:pt x="226393" y="67340"/>
                  </a:lnTo>
                  <a:lnTo>
                    <a:pt x="181616" y="80218"/>
                  </a:lnTo>
                  <a:lnTo>
                    <a:pt x="141145" y="93962"/>
                  </a:lnTo>
                  <a:lnTo>
                    <a:pt x="105238" y="108510"/>
                  </a:lnTo>
                  <a:lnTo>
                    <a:pt x="48141" y="139767"/>
                  </a:lnTo>
                  <a:lnTo>
                    <a:pt x="12377" y="173487"/>
                  </a:lnTo>
                  <a:lnTo>
                    <a:pt x="0" y="209169"/>
                  </a:lnTo>
                  <a:lnTo>
                    <a:pt x="3137" y="227223"/>
                  </a:lnTo>
                  <a:lnTo>
                    <a:pt x="27464" y="261987"/>
                  </a:lnTo>
                  <a:lnTo>
                    <a:pt x="74151" y="294538"/>
                  </a:lnTo>
                  <a:lnTo>
                    <a:pt x="141145" y="324375"/>
                  </a:lnTo>
                  <a:lnTo>
                    <a:pt x="181616" y="338119"/>
                  </a:lnTo>
                  <a:lnTo>
                    <a:pt x="226393" y="350997"/>
                  </a:lnTo>
                  <a:lnTo>
                    <a:pt x="275220" y="362946"/>
                  </a:lnTo>
                  <a:lnTo>
                    <a:pt x="327842" y="373903"/>
                  </a:lnTo>
                  <a:lnTo>
                    <a:pt x="384000" y="383806"/>
                  </a:lnTo>
                  <a:lnTo>
                    <a:pt x="443438" y="392591"/>
                  </a:lnTo>
                  <a:lnTo>
                    <a:pt x="505900" y="400197"/>
                  </a:lnTo>
                  <a:lnTo>
                    <a:pt x="571129" y="406561"/>
                  </a:lnTo>
                  <a:lnTo>
                    <a:pt x="638868" y="411619"/>
                  </a:lnTo>
                  <a:lnTo>
                    <a:pt x="708861" y="415310"/>
                  </a:lnTo>
                  <a:lnTo>
                    <a:pt x="780852" y="417570"/>
                  </a:lnTo>
                  <a:lnTo>
                    <a:pt x="854583" y="418338"/>
                  </a:lnTo>
                  <a:lnTo>
                    <a:pt x="928313" y="417570"/>
                  </a:lnTo>
                  <a:lnTo>
                    <a:pt x="1000304" y="415310"/>
                  </a:lnTo>
                  <a:lnTo>
                    <a:pt x="1070297" y="411619"/>
                  </a:lnTo>
                  <a:lnTo>
                    <a:pt x="1138036" y="406561"/>
                  </a:lnTo>
                  <a:lnTo>
                    <a:pt x="1203265" y="400197"/>
                  </a:lnTo>
                  <a:lnTo>
                    <a:pt x="1265727" y="392591"/>
                  </a:lnTo>
                  <a:lnTo>
                    <a:pt x="1325165" y="383806"/>
                  </a:lnTo>
                  <a:lnTo>
                    <a:pt x="1381323" y="373903"/>
                  </a:lnTo>
                  <a:lnTo>
                    <a:pt x="1433945" y="362946"/>
                  </a:lnTo>
                  <a:lnTo>
                    <a:pt x="1482772" y="350997"/>
                  </a:lnTo>
                  <a:lnTo>
                    <a:pt x="1527549" y="338119"/>
                  </a:lnTo>
                  <a:lnTo>
                    <a:pt x="1568020" y="324375"/>
                  </a:lnTo>
                  <a:lnTo>
                    <a:pt x="1603927" y="309827"/>
                  </a:lnTo>
                  <a:lnTo>
                    <a:pt x="1661024" y="278570"/>
                  </a:lnTo>
                  <a:lnTo>
                    <a:pt x="1696788" y="244850"/>
                  </a:lnTo>
                  <a:lnTo>
                    <a:pt x="1709166" y="209169"/>
                  </a:lnTo>
                  <a:lnTo>
                    <a:pt x="1706028" y="191114"/>
                  </a:lnTo>
                  <a:lnTo>
                    <a:pt x="1681701" y="156350"/>
                  </a:lnTo>
                  <a:lnTo>
                    <a:pt x="1635014" y="123799"/>
                  </a:lnTo>
                  <a:lnTo>
                    <a:pt x="1568020" y="93962"/>
                  </a:lnTo>
                  <a:lnTo>
                    <a:pt x="1527549" y="80218"/>
                  </a:lnTo>
                  <a:lnTo>
                    <a:pt x="1482772" y="67340"/>
                  </a:lnTo>
                  <a:lnTo>
                    <a:pt x="1433945" y="55391"/>
                  </a:lnTo>
                  <a:lnTo>
                    <a:pt x="1381323" y="44434"/>
                  </a:lnTo>
                  <a:lnTo>
                    <a:pt x="1325165" y="34531"/>
                  </a:lnTo>
                  <a:lnTo>
                    <a:pt x="1265727" y="25746"/>
                  </a:lnTo>
                  <a:lnTo>
                    <a:pt x="1203265" y="18140"/>
                  </a:lnTo>
                  <a:lnTo>
                    <a:pt x="1138036" y="11776"/>
                  </a:lnTo>
                  <a:lnTo>
                    <a:pt x="1070297" y="6718"/>
                  </a:lnTo>
                  <a:lnTo>
                    <a:pt x="1000304" y="3027"/>
                  </a:lnTo>
                  <a:lnTo>
                    <a:pt x="928313" y="767"/>
                  </a:lnTo>
                  <a:lnTo>
                    <a:pt x="854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38931" y="1641728"/>
              <a:ext cx="1709420" cy="418465"/>
            </a:xfrm>
            <a:custGeom>
              <a:avLst/>
              <a:gdLst/>
              <a:ahLst/>
              <a:cxnLst/>
              <a:rect l="l" t="t" r="r" b="b"/>
              <a:pathLst>
                <a:path w="1709420" h="418464">
                  <a:moveTo>
                    <a:pt x="0" y="209169"/>
                  </a:moveTo>
                  <a:lnTo>
                    <a:pt x="27464" y="156350"/>
                  </a:lnTo>
                  <a:lnTo>
                    <a:pt x="74151" y="123799"/>
                  </a:lnTo>
                  <a:lnTo>
                    <a:pt x="141145" y="93962"/>
                  </a:lnTo>
                  <a:lnTo>
                    <a:pt x="181616" y="80218"/>
                  </a:lnTo>
                  <a:lnTo>
                    <a:pt x="226393" y="67340"/>
                  </a:lnTo>
                  <a:lnTo>
                    <a:pt x="275220" y="55391"/>
                  </a:lnTo>
                  <a:lnTo>
                    <a:pt x="327842" y="44434"/>
                  </a:lnTo>
                  <a:lnTo>
                    <a:pt x="384000" y="34531"/>
                  </a:lnTo>
                  <a:lnTo>
                    <a:pt x="443438" y="25746"/>
                  </a:lnTo>
                  <a:lnTo>
                    <a:pt x="505900" y="18140"/>
                  </a:lnTo>
                  <a:lnTo>
                    <a:pt x="571129" y="11776"/>
                  </a:lnTo>
                  <a:lnTo>
                    <a:pt x="638868" y="6718"/>
                  </a:lnTo>
                  <a:lnTo>
                    <a:pt x="708861" y="3027"/>
                  </a:lnTo>
                  <a:lnTo>
                    <a:pt x="780852" y="767"/>
                  </a:lnTo>
                  <a:lnTo>
                    <a:pt x="854583" y="0"/>
                  </a:lnTo>
                  <a:lnTo>
                    <a:pt x="928313" y="767"/>
                  </a:lnTo>
                  <a:lnTo>
                    <a:pt x="1000304" y="3027"/>
                  </a:lnTo>
                  <a:lnTo>
                    <a:pt x="1070297" y="6718"/>
                  </a:lnTo>
                  <a:lnTo>
                    <a:pt x="1138036" y="11776"/>
                  </a:lnTo>
                  <a:lnTo>
                    <a:pt x="1203265" y="18140"/>
                  </a:lnTo>
                  <a:lnTo>
                    <a:pt x="1265727" y="25746"/>
                  </a:lnTo>
                  <a:lnTo>
                    <a:pt x="1325165" y="34531"/>
                  </a:lnTo>
                  <a:lnTo>
                    <a:pt x="1381323" y="44434"/>
                  </a:lnTo>
                  <a:lnTo>
                    <a:pt x="1433945" y="55391"/>
                  </a:lnTo>
                  <a:lnTo>
                    <a:pt x="1482772" y="67340"/>
                  </a:lnTo>
                  <a:lnTo>
                    <a:pt x="1527549" y="80218"/>
                  </a:lnTo>
                  <a:lnTo>
                    <a:pt x="1568020" y="93962"/>
                  </a:lnTo>
                  <a:lnTo>
                    <a:pt x="1603927" y="108510"/>
                  </a:lnTo>
                  <a:lnTo>
                    <a:pt x="1661024" y="139767"/>
                  </a:lnTo>
                  <a:lnTo>
                    <a:pt x="1696788" y="173487"/>
                  </a:lnTo>
                  <a:lnTo>
                    <a:pt x="1709166" y="209169"/>
                  </a:lnTo>
                  <a:lnTo>
                    <a:pt x="1706028" y="227223"/>
                  </a:lnTo>
                  <a:lnTo>
                    <a:pt x="1681701" y="261987"/>
                  </a:lnTo>
                  <a:lnTo>
                    <a:pt x="1635014" y="294538"/>
                  </a:lnTo>
                  <a:lnTo>
                    <a:pt x="1568020" y="324375"/>
                  </a:lnTo>
                  <a:lnTo>
                    <a:pt x="1527549" y="338119"/>
                  </a:lnTo>
                  <a:lnTo>
                    <a:pt x="1482772" y="350997"/>
                  </a:lnTo>
                  <a:lnTo>
                    <a:pt x="1433945" y="362946"/>
                  </a:lnTo>
                  <a:lnTo>
                    <a:pt x="1381323" y="373903"/>
                  </a:lnTo>
                  <a:lnTo>
                    <a:pt x="1325165" y="383806"/>
                  </a:lnTo>
                  <a:lnTo>
                    <a:pt x="1265727" y="392591"/>
                  </a:lnTo>
                  <a:lnTo>
                    <a:pt x="1203265" y="400197"/>
                  </a:lnTo>
                  <a:lnTo>
                    <a:pt x="1138036" y="406561"/>
                  </a:lnTo>
                  <a:lnTo>
                    <a:pt x="1070297" y="411619"/>
                  </a:lnTo>
                  <a:lnTo>
                    <a:pt x="1000304" y="415310"/>
                  </a:lnTo>
                  <a:lnTo>
                    <a:pt x="928313" y="417570"/>
                  </a:lnTo>
                  <a:lnTo>
                    <a:pt x="854583" y="418338"/>
                  </a:lnTo>
                  <a:lnTo>
                    <a:pt x="780852" y="417570"/>
                  </a:lnTo>
                  <a:lnTo>
                    <a:pt x="708861" y="415310"/>
                  </a:lnTo>
                  <a:lnTo>
                    <a:pt x="638868" y="411619"/>
                  </a:lnTo>
                  <a:lnTo>
                    <a:pt x="571129" y="406561"/>
                  </a:lnTo>
                  <a:lnTo>
                    <a:pt x="505900" y="400197"/>
                  </a:lnTo>
                  <a:lnTo>
                    <a:pt x="443438" y="392591"/>
                  </a:lnTo>
                  <a:lnTo>
                    <a:pt x="384000" y="383806"/>
                  </a:lnTo>
                  <a:lnTo>
                    <a:pt x="327842" y="373903"/>
                  </a:lnTo>
                  <a:lnTo>
                    <a:pt x="275220" y="362946"/>
                  </a:lnTo>
                  <a:lnTo>
                    <a:pt x="226393" y="350997"/>
                  </a:lnTo>
                  <a:lnTo>
                    <a:pt x="181616" y="338119"/>
                  </a:lnTo>
                  <a:lnTo>
                    <a:pt x="141145" y="324375"/>
                  </a:lnTo>
                  <a:lnTo>
                    <a:pt x="105238" y="309827"/>
                  </a:lnTo>
                  <a:lnTo>
                    <a:pt x="48141" y="278570"/>
                  </a:lnTo>
                  <a:lnTo>
                    <a:pt x="12377" y="244850"/>
                  </a:lnTo>
                  <a:lnTo>
                    <a:pt x="0" y="209169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096511" y="1757425"/>
            <a:ext cx="793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Nhà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cấp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13834" y="3596766"/>
            <a:ext cx="1795780" cy="2271395"/>
          </a:xfrm>
          <a:custGeom>
            <a:avLst/>
            <a:gdLst/>
            <a:ahLst/>
            <a:cxnLst/>
            <a:rect l="l" t="t" r="r" b="b"/>
            <a:pathLst>
              <a:path w="1795779" h="2271395">
                <a:moveTo>
                  <a:pt x="81280" y="2193582"/>
                </a:moveTo>
                <a:lnTo>
                  <a:pt x="49618" y="2194598"/>
                </a:lnTo>
                <a:lnTo>
                  <a:pt x="44475" y="2034552"/>
                </a:lnTo>
                <a:lnTo>
                  <a:pt x="76200" y="2033536"/>
                </a:lnTo>
                <a:lnTo>
                  <a:pt x="69875" y="2021852"/>
                </a:lnTo>
                <a:lnTo>
                  <a:pt x="35687" y="1958594"/>
                </a:lnTo>
                <a:lnTo>
                  <a:pt x="0" y="2035975"/>
                </a:lnTo>
                <a:lnTo>
                  <a:pt x="31775" y="2034959"/>
                </a:lnTo>
                <a:lnTo>
                  <a:pt x="36918" y="2195004"/>
                </a:lnTo>
                <a:lnTo>
                  <a:pt x="5207" y="2196020"/>
                </a:lnTo>
                <a:lnTo>
                  <a:pt x="45720" y="2270963"/>
                </a:lnTo>
                <a:lnTo>
                  <a:pt x="74790" y="2207691"/>
                </a:lnTo>
                <a:lnTo>
                  <a:pt x="81280" y="2193582"/>
                </a:lnTo>
                <a:close/>
              </a:path>
              <a:path w="1795779" h="2271395">
                <a:moveTo>
                  <a:pt x="1784515" y="47498"/>
                </a:moveTo>
                <a:lnTo>
                  <a:pt x="1732026" y="47498"/>
                </a:lnTo>
                <a:lnTo>
                  <a:pt x="1719338" y="47498"/>
                </a:lnTo>
                <a:lnTo>
                  <a:pt x="1718818" y="78994"/>
                </a:lnTo>
                <a:lnTo>
                  <a:pt x="1784515" y="47498"/>
                </a:lnTo>
                <a:close/>
              </a:path>
              <a:path w="1795779" h="2271395">
                <a:moveTo>
                  <a:pt x="1795653" y="42164"/>
                </a:moveTo>
                <a:lnTo>
                  <a:pt x="1720088" y="2794"/>
                </a:lnTo>
                <a:lnTo>
                  <a:pt x="1719554" y="34582"/>
                </a:lnTo>
                <a:lnTo>
                  <a:pt x="1559026" y="31851"/>
                </a:lnTo>
                <a:lnTo>
                  <a:pt x="1559026" y="31623"/>
                </a:lnTo>
                <a:lnTo>
                  <a:pt x="1559560" y="0"/>
                </a:lnTo>
                <a:lnTo>
                  <a:pt x="1482725" y="36830"/>
                </a:lnTo>
                <a:lnTo>
                  <a:pt x="1558290" y="76200"/>
                </a:lnTo>
                <a:lnTo>
                  <a:pt x="1558810" y="44551"/>
                </a:lnTo>
                <a:lnTo>
                  <a:pt x="1719338" y="47282"/>
                </a:lnTo>
                <a:lnTo>
                  <a:pt x="1732026" y="47282"/>
                </a:lnTo>
                <a:lnTo>
                  <a:pt x="1784972" y="47282"/>
                </a:lnTo>
                <a:lnTo>
                  <a:pt x="1795653" y="42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2444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/>
              <a:t>HTTT</a:t>
            </a:r>
            <a:r>
              <a:rPr sz="4400" spc="-75" dirty="0"/>
              <a:t> </a:t>
            </a:r>
            <a:r>
              <a:rPr sz="4400" spc="-10" dirty="0"/>
              <a:t>CRM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1154"/>
            <a:ext cx="577850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Khái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niệm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CRM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HT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CRM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Ba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giai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đoạn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CRM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Lợi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ích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và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thử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thách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CRM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Các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loại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hình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CRM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6181"/>
            <a:ext cx="805560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Quản </a:t>
            </a:r>
            <a:r>
              <a:rPr dirty="0"/>
              <a:t>trị quan hệ khách hàng </a:t>
            </a:r>
            <a:r>
              <a:rPr spc="5" dirty="0"/>
              <a:t> </a:t>
            </a:r>
            <a:r>
              <a:rPr spc="-15" dirty="0"/>
              <a:t>(Customer </a:t>
            </a:r>
            <a:r>
              <a:rPr spc="-10" dirty="0"/>
              <a:t>Relationship</a:t>
            </a:r>
            <a:r>
              <a:rPr spc="-35" dirty="0"/>
              <a:t> </a:t>
            </a:r>
            <a:r>
              <a:rPr spc="-10" dirty="0"/>
              <a:t>Management)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9371"/>
            <a:ext cx="7920990" cy="46755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715" indent="-342900" algn="just">
              <a:lnSpc>
                <a:spcPts val="2920"/>
              </a:lnSpc>
              <a:spcBef>
                <a:spcPts val="459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Cung cấp cho </a:t>
            </a:r>
            <a:r>
              <a:rPr sz="2700" spc="-5" dirty="0">
                <a:latin typeface="Arial"/>
                <a:cs typeface="Arial"/>
              </a:rPr>
              <a:t>tổ </a:t>
            </a:r>
            <a:r>
              <a:rPr sz="2700" dirty="0">
                <a:latin typeface="Arial"/>
                <a:cs typeface="Arial"/>
              </a:rPr>
              <a:t>chức và tất cả các </a:t>
            </a:r>
            <a:r>
              <a:rPr sz="2700" spc="-5" dirty="0">
                <a:latin typeface="Arial"/>
                <a:cs typeface="Arial"/>
              </a:rPr>
              <a:t>nhân </a:t>
            </a:r>
            <a:r>
              <a:rPr sz="2700" dirty="0">
                <a:latin typeface="Arial"/>
                <a:cs typeface="Arial"/>
              </a:rPr>
              <a:t>viên có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 hệ </a:t>
            </a:r>
            <a:r>
              <a:rPr sz="2700" dirty="0">
                <a:latin typeface="Arial"/>
                <a:cs typeface="Arial"/>
              </a:rPr>
              <a:t>với khách </a:t>
            </a:r>
            <a:r>
              <a:rPr sz="2700" spc="-5" dirty="0">
                <a:latin typeface="Arial"/>
                <a:cs typeface="Arial"/>
              </a:rPr>
              <a:t>hàng thông </a:t>
            </a:r>
            <a:r>
              <a:rPr sz="2700" dirty="0">
                <a:latin typeface="Arial"/>
                <a:cs typeface="Arial"/>
              </a:rPr>
              <a:t>tin </a:t>
            </a:r>
            <a:r>
              <a:rPr sz="2700" spc="-5" dirty="0">
                <a:latin typeface="Arial"/>
                <a:cs typeface="Arial"/>
              </a:rPr>
              <a:t>đầy đủ </a:t>
            </a:r>
            <a:r>
              <a:rPr sz="2700" dirty="0">
                <a:latin typeface="Arial"/>
                <a:cs typeface="Arial"/>
              </a:rPr>
              <a:t>về mỗi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hàng, </a:t>
            </a:r>
            <a:r>
              <a:rPr sz="2700" dirty="0">
                <a:latin typeface="Arial"/>
                <a:cs typeface="Arial"/>
              </a:rPr>
              <a:t>trong mọi mối </a:t>
            </a:r>
            <a:r>
              <a:rPr sz="2700" spc="-5" dirty="0">
                <a:latin typeface="Arial"/>
                <a:cs typeface="Arial"/>
              </a:rPr>
              <a:t>quan hệ </a:t>
            </a:r>
            <a:r>
              <a:rPr sz="2700" dirty="0">
                <a:latin typeface="Arial"/>
                <a:cs typeface="Arial"/>
              </a:rPr>
              <a:t>của khách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hàng, </a:t>
            </a:r>
            <a:r>
              <a:rPr sz="2700" dirty="0">
                <a:latin typeface="Arial"/>
                <a:cs typeface="Arial"/>
              </a:rPr>
              <a:t>ở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mọi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kênh</a:t>
            </a:r>
            <a:r>
              <a:rPr sz="2700" spc="-5" dirty="0">
                <a:latin typeface="Arial"/>
                <a:cs typeface="Arial"/>
              </a:rPr>
              <a:t> phân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phối</a:t>
            </a:r>
            <a:endParaRPr sz="2700">
              <a:latin typeface="Arial"/>
              <a:cs typeface="Arial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3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Cung cấp cho khách </a:t>
            </a:r>
            <a:r>
              <a:rPr sz="2700" spc="-5" dirty="0">
                <a:latin typeface="Arial"/>
                <a:cs typeface="Arial"/>
              </a:rPr>
              <a:t>hàng thông </a:t>
            </a:r>
            <a:r>
              <a:rPr sz="2700" dirty="0">
                <a:latin typeface="Arial"/>
                <a:cs typeface="Arial"/>
              </a:rPr>
              <a:t>tin </a:t>
            </a:r>
            <a:r>
              <a:rPr sz="2700" spc="-5" dirty="0">
                <a:latin typeface="Arial"/>
                <a:cs typeface="Arial"/>
              </a:rPr>
              <a:t>đầy đủ </a:t>
            </a:r>
            <a:r>
              <a:rPr sz="2700" spc="5" dirty="0">
                <a:latin typeface="Arial"/>
                <a:cs typeface="Arial"/>
              </a:rPr>
              <a:t>về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doanh nghiệp </a:t>
            </a:r>
            <a:r>
              <a:rPr sz="2700" dirty="0">
                <a:latin typeface="Arial"/>
                <a:cs typeface="Arial"/>
              </a:rPr>
              <a:t>và các kênh </a:t>
            </a:r>
            <a:r>
              <a:rPr sz="2700" spc="-5" dirty="0">
                <a:latin typeface="Arial"/>
                <a:cs typeface="Arial"/>
              </a:rPr>
              <a:t>phân phối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10" dirty="0">
                <a:latin typeface="Arial"/>
                <a:cs typeface="Arial"/>
              </a:rPr>
              <a:t>doanh </a:t>
            </a:r>
            <a:r>
              <a:rPr sz="2700" spc="-5" dirty="0">
                <a:latin typeface="Arial"/>
                <a:cs typeface="Arial"/>
              </a:rPr>
              <a:t> nghiệp</a:t>
            </a:r>
            <a:endParaRPr sz="2700">
              <a:latin typeface="Arial"/>
              <a:cs typeface="Arial"/>
            </a:endParaRPr>
          </a:p>
          <a:p>
            <a:pPr marL="355600" marR="5715" indent="-342900" algn="just">
              <a:lnSpc>
                <a:spcPts val="2920"/>
              </a:lnSpc>
              <a:spcBef>
                <a:spcPts val="64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Quản </a:t>
            </a:r>
            <a:r>
              <a:rPr sz="2700" dirty="0">
                <a:latin typeface="Arial"/>
                <a:cs typeface="Arial"/>
              </a:rPr>
              <a:t>trị </a:t>
            </a:r>
            <a:r>
              <a:rPr sz="2700" spc="-5" dirty="0">
                <a:latin typeface="Arial"/>
                <a:cs typeface="Arial"/>
              </a:rPr>
              <a:t>quan hệ </a:t>
            </a: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CNTT </a:t>
            </a:r>
            <a:r>
              <a:rPr sz="2700" spc="-5" dirty="0">
                <a:latin typeface="Arial"/>
                <a:cs typeface="Arial"/>
              </a:rPr>
              <a:t>để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tạo </a:t>
            </a:r>
            <a:r>
              <a:rPr sz="2700" dirty="0">
                <a:latin typeface="Arial"/>
                <a:cs typeface="Arial"/>
              </a:rPr>
              <a:t>ra một </a:t>
            </a:r>
            <a:r>
              <a:rPr sz="2700" spc="-5" dirty="0">
                <a:latin typeface="Arial"/>
                <a:cs typeface="Arial"/>
              </a:rPr>
              <a:t>hệ thống liên lĩnh </a:t>
            </a:r>
            <a:r>
              <a:rPr sz="2700" dirty="0">
                <a:latin typeface="Arial"/>
                <a:cs typeface="Arial"/>
              </a:rPr>
              <a:t>vực, cho </a:t>
            </a:r>
            <a:r>
              <a:rPr sz="2700" spc="-5" dirty="0">
                <a:latin typeface="Arial"/>
                <a:cs typeface="Arial"/>
              </a:rPr>
              <a:t>phép </a:t>
            </a:r>
            <a:r>
              <a:rPr sz="2700" spc="-10" dirty="0">
                <a:latin typeface="Arial"/>
                <a:cs typeface="Arial"/>
              </a:rPr>
              <a:t>tích </a:t>
            </a:r>
            <a:r>
              <a:rPr sz="2700" spc="-5" dirty="0">
                <a:latin typeface="Arial"/>
                <a:cs typeface="Arial"/>
              </a:rPr>
              <a:t> hợp</a:t>
            </a:r>
            <a:r>
              <a:rPr sz="2700" dirty="0">
                <a:latin typeface="Arial"/>
                <a:cs typeface="Arial"/>
              </a:rPr>
              <a:t> và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tự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động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hóa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nhiều</a:t>
            </a:r>
            <a:r>
              <a:rPr sz="2700" dirty="0">
                <a:latin typeface="Arial"/>
                <a:cs typeface="Arial"/>
              </a:rPr>
              <a:t> tiến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phục</a:t>
            </a:r>
            <a:r>
              <a:rPr sz="2700" dirty="0">
                <a:latin typeface="Arial"/>
                <a:cs typeface="Arial"/>
              </a:rPr>
              <a:t> vụ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hàng, bao gồm bán hàng, </a:t>
            </a:r>
            <a:r>
              <a:rPr sz="2700" dirty="0">
                <a:latin typeface="Arial"/>
                <a:cs typeface="Arial"/>
              </a:rPr>
              <a:t>marketing </a:t>
            </a:r>
            <a:r>
              <a:rPr sz="2700" spc="5" dirty="0">
                <a:latin typeface="Arial"/>
                <a:cs typeface="Arial"/>
              </a:rPr>
              <a:t>và 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dịch </a:t>
            </a:r>
            <a:r>
              <a:rPr sz="2700" dirty="0">
                <a:latin typeface="Arial"/>
                <a:cs typeface="Arial"/>
              </a:rPr>
              <a:t>vụ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khách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hàng.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HT </a:t>
            </a:r>
            <a:r>
              <a:rPr spc="-5" dirty="0"/>
              <a:t>quản </a:t>
            </a:r>
            <a:r>
              <a:rPr dirty="0"/>
              <a:t>trị quan hệ khách hàng </a:t>
            </a:r>
            <a:r>
              <a:rPr spc="5" dirty="0"/>
              <a:t> </a:t>
            </a:r>
            <a:r>
              <a:rPr spc="-15" dirty="0"/>
              <a:t>(Customer</a:t>
            </a:r>
            <a:r>
              <a:rPr spc="5" dirty="0"/>
              <a:t> </a:t>
            </a:r>
            <a:r>
              <a:rPr spc="-10" dirty="0"/>
              <a:t>Relationship</a:t>
            </a:r>
            <a:r>
              <a:rPr spc="-15" dirty="0"/>
              <a:t> Management </a:t>
            </a:r>
            <a:r>
              <a:rPr spc="-885" dirty="0"/>
              <a:t> </a:t>
            </a:r>
            <a:r>
              <a:rPr spc="-35" dirty="0"/>
              <a:t>System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CRMS)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870456"/>
            <a:ext cx="7924165" cy="417067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marR="9525" indent="-342900" algn="just">
              <a:lnSpc>
                <a:spcPct val="80000"/>
              </a:lnSpc>
              <a:spcBef>
                <a:spcPts val="57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Gồm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modun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mềm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công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cụ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phép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tổ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chức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tất </a:t>
            </a:r>
            <a:r>
              <a:rPr sz="2000" dirty="0">
                <a:latin typeface="Arial"/>
                <a:cs typeface="Arial"/>
              </a:rPr>
              <a:t>cả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nhân </a:t>
            </a:r>
            <a:r>
              <a:rPr sz="2000" spc="-5" dirty="0">
                <a:latin typeface="Arial"/>
                <a:cs typeface="Arial"/>
              </a:rPr>
              <a:t>viên trong tổ chức tạo ra dịch vụ </a:t>
            </a:r>
            <a:r>
              <a:rPr sz="2000" spc="-10" dirty="0">
                <a:latin typeface="Arial"/>
                <a:cs typeface="Arial"/>
              </a:rPr>
              <a:t>nhanh </a:t>
            </a:r>
            <a:r>
              <a:rPr sz="2000" spc="-5" dirty="0">
                <a:latin typeface="Arial"/>
                <a:cs typeface="Arial"/>
              </a:rPr>
              <a:t>chóng,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thuận tiện và tin cậy cho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khách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hàng.</a:t>
            </a:r>
            <a:endParaRPr sz="2000">
              <a:latin typeface="Arial"/>
              <a:cs typeface="Arial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 nhà cung cấp giải pháp phần mềm CRM hàng đầu: Siebel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Oracle,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Peoplesoft,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SAP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Epiphany,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545" dirty="0">
                <a:latin typeface="Arial"/>
                <a:cs typeface="Arial"/>
              </a:rPr>
              <a:t>  </a:t>
            </a:r>
            <a:r>
              <a:rPr sz="2000" spc="-5" dirty="0">
                <a:latin typeface="Arial"/>
                <a:cs typeface="Arial"/>
              </a:rPr>
              <a:t>Phần mềm CRM giúp các nhân </a:t>
            </a:r>
            <a:r>
              <a:rPr sz="2000" dirty="0">
                <a:latin typeface="Arial"/>
                <a:cs typeface="Arial"/>
              </a:rPr>
              <a:t>viên </a:t>
            </a:r>
            <a:r>
              <a:rPr sz="2000" spc="-5" dirty="0">
                <a:latin typeface="Arial"/>
                <a:cs typeface="Arial"/>
              </a:rPr>
              <a:t>bán hàng, marketing và </a:t>
            </a:r>
            <a:r>
              <a:rPr sz="2000" spc="-10" dirty="0">
                <a:latin typeface="Arial"/>
                <a:cs typeface="Arial"/>
              </a:rPr>
              <a:t>dịch </a:t>
            </a:r>
            <a:r>
              <a:rPr sz="2000" spc="-5" dirty="0">
                <a:latin typeface="Arial"/>
                <a:cs typeface="Arial"/>
              </a:rPr>
              <a:t> vụ khách hàng thu </a:t>
            </a:r>
            <a:r>
              <a:rPr sz="2000" spc="-10" dirty="0">
                <a:latin typeface="Arial"/>
                <a:cs typeface="Arial"/>
              </a:rPr>
              <a:t>thập, </a:t>
            </a:r>
            <a:r>
              <a:rPr sz="2000" spc="-5" dirty="0">
                <a:latin typeface="Arial"/>
                <a:cs typeface="Arial"/>
              </a:rPr>
              <a:t>theo dõi các dữ liệu liên quan đến mọi môi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quan hệ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giao </a:t>
            </a:r>
            <a:r>
              <a:rPr sz="2000" dirty="0">
                <a:latin typeface="Arial"/>
                <a:cs typeface="Arial"/>
              </a:rPr>
              <a:t>dịch </a:t>
            </a:r>
            <a:r>
              <a:rPr sz="2000" spc="-5" dirty="0">
                <a:latin typeface="Arial"/>
                <a:cs typeface="Arial"/>
              </a:rPr>
              <a:t>trong quá </a:t>
            </a:r>
            <a:r>
              <a:rPr sz="2000" dirty="0">
                <a:latin typeface="Arial"/>
                <a:cs typeface="Arial"/>
              </a:rPr>
              <a:t>khứ cũng </a:t>
            </a:r>
            <a:r>
              <a:rPr sz="2000" spc="-5" dirty="0">
                <a:latin typeface="Arial"/>
                <a:cs typeface="Arial"/>
              </a:rPr>
              <a:t>như theo dõi </a:t>
            </a:r>
            <a:r>
              <a:rPr sz="2000" dirty="0">
                <a:latin typeface="Arial"/>
                <a:cs typeface="Arial"/>
              </a:rPr>
              <a:t>kế </a:t>
            </a:r>
            <a:r>
              <a:rPr sz="2000" spc="-10" dirty="0">
                <a:latin typeface="Arial"/>
                <a:cs typeface="Arial"/>
              </a:rPr>
              <a:t>hoạch </a:t>
            </a:r>
            <a:r>
              <a:rPr sz="2000" spc="-5" dirty="0">
                <a:latin typeface="Arial"/>
                <a:cs typeface="Arial"/>
              </a:rPr>
              <a:t> của công ty với khách hàng hiện thời và khách hàng tiềm năng. </a:t>
            </a:r>
            <a:r>
              <a:rPr sz="2000" spc="-10" dirty="0">
                <a:latin typeface="Arial"/>
                <a:cs typeface="Arial"/>
              </a:rPr>
              <a:t>TT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được tổng hợp từ mọi kênh giao dịch với khách hàng: điện thoại,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fax,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 mail,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cửa hàng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bán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lẻ, trang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web,…</a:t>
            </a:r>
            <a:endParaRPr sz="2000">
              <a:latin typeface="Arial"/>
              <a:cs typeface="Arial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10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 </a:t>
            </a:r>
            <a:r>
              <a:rPr sz="2000" dirty="0">
                <a:latin typeface="Arial"/>
                <a:cs typeface="Arial"/>
              </a:rPr>
              <a:t>CRM </a:t>
            </a:r>
            <a:r>
              <a:rPr sz="2000" spc="-5" dirty="0">
                <a:latin typeface="Arial"/>
                <a:cs typeface="Arial"/>
              </a:rPr>
              <a:t>lưu trữ dữ liệu trong CSDL khách hàng chung, trong </a:t>
            </a:r>
            <a:r>
              <a:rPr sz="2000" spc="-10" dirty="0">
                <a:latin typeface="Arial"/>
                <a:cs typeface="Arial"/>
              </a:rPr>
              <a:t>đó </a:t>
            </a:r>
            <a:r>
              <a:rPr sz="2000" spc="-5" dirty="0">
                <a:latin typeface="Arial"/>
                <a:cs typeface="Arial"/>
              </a:rPr>
              <a:t> lưu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trữ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tất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cả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các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thông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giao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dịch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khách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hàng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chia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sẻ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trên toàn tổ chức thông qua mạng Internet, Intranet và các liên kết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mạng khác cho các ứng dụng bán hàng, marketing và dịch vụ khác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-10" dirty="0">
                <a:latin typeface="Arial"/>
                <a:cs typeface="Arial"/>
              </a:rPr>
              <a:t> CRM.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94207"/>
            <a:ext cx="8042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ứng</a:t>
            </a:r>
            <a:r>
              <a:rPr spc="-10" dirty="0"/>
              <a:t> </a:t>
            </a:r>
            <a:r>
              <a:rPr spc="-5" dirty="0"/>
              <a:t>dụng</a:t>
            </a:r>
            <a:r>
              <a:rPr spc="-10" dirty="0"/>
              <a:t> </a:t>
            </a:r>
            <a:r>
              <a:rPr dirty="0"/>
              <a:t>thành</a:t>
            </a:r>
            <a:r>
              <a:rPr spc="5" dirty="0"/>
              <a:t> </a:t>
            </a:r>
            <a:r>
              <a:rPr dirty="0"/>
              <a:t>phần</a:t>
            </a:r>
            <a:r>
              <a:rPr spc="-5" dirty="0"/>
              <a:t> </a:t>
            </a:r>
            <a:r>
              <a:rPr spc="-15" dirty="0"/>
              <a:t>trong</a:t>
            </a:r>
            <a:r>
              <a:rPr spc="-5" dirty="0"/>
              <a:t> CRMS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101" y="1627632"/>
            <a:ext cx="5437632" cy="40927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6978" y="4203446"/>
            <a:ext cx="125158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Marketing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và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đáp </a:t>
            </a:r>
            <a:r>
              <a:rPr sz="1800" i="1" spc="-5" dirty="0">
                <a:latin typeface="Times New Roman"/>
                <a:cs typeface="Times New Roman"/>
              </a:rPr>
              <a:t>ứng </a:t>
            </a:r>
            <a:r>
              <a:rPr sz="1800" i="1" dirty="0">
                <a:latin typeface="Times New Roman"/>
                <a:cs typeface="Times New Roman"/>
              </a:rPr>
              <a:t>đơn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hàng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771900" y="1968246"/>
            <a:ext cx="163195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 indent="-280035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Dịch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vụ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và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trợ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khách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hàng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753" y="2401621"/>
            <a:ext cx="116141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Duy</a:t>
            </a:r>
            <a:r>
              <a:rPr sz="1600" i="1" spc="-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trì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và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tôn </a:t>
            </a:r>
            <a:r>
              <a:rPr sz="1600" i="1" spc="-38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vinh khách 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hàng trung 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thành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2229" y="4505502"/>
            <a:ext cx="163195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14999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Quản </a:t>
            </a:r>
            <a:r>
              <a:rPr sz="1600" i="1" dirty="0">
                <a:latin typeface="Times New Roman"/>
                <a:cs typeface="Times New Roman"/>
              </a:rPr>
              <a:t>trị thông tin 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liên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hệ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và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giao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dịch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85"/>
              </a:spcBef>
            </a:pPr>
            <a:r>
              <a:rPr sz="1600" i="1" dirty="0">
                <a:latin typeface="Times New Roman"/>
                <a:cs typeface="Times New Roman"/>
              </a:rPr>
              <a:t>khách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3324605"/>
            <a:ext cx="4826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14999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Bán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hàng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8059" y="3337255"/>
            <a:ext cx="405765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1910">
              <a:lnSpc>
                <a:spcPct val="114999"/>
              </a:lnSpc>
              <a:spcBef>
                <a:spcPts val="100"/>
              </a:spcBef>
            </a:pPr>
            <a:r>
              <a:rPr sz="11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Khách  hàng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6932" y="2935732"/>
            <a:ext cx="2349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Fax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6982" y="3521405"/>
            <a:ext cx="30480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14999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Điện  </a:t>
            </a:r>
            <a:r>
              <a:rPr sz="1100" spc="-5" dirty="0">
                <a:latin typeface="Times New Roman"/>
                <a:cs typeface="Times New Roman"/>
              </a:rPr>
              <a:t>thoại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138" y="3362705"/>
            <a:ext cx="3975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-Mail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2459" y="3263138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ản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95631" y="0"/>
                  </a:lnTo>
                </a:path>
                <a:path w="8249284">
                  <a:moveTo>
                    <a:pt x="8172831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297180"/>
            <a:ext cx="80429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5" dirty="0"/>
              <a:t>ứng</a:t>
            </a:r>
            <a:r>
              <a:rPr spc="-10" dirty="0"/>
              <a:t> </a:t>
            </a:r>
            <a:r>
              <a:rPr dirty="0"/>
              <a:t>dụng</a:t>
            </a:r>
            <a:r>
              <a:rPr spc="-5" dirty="0"/>
              <a:t> thành</a:t>
            </a:r>
            <a:r>
              <a:rPr dirty="0"/>
              <a:t> phần</a:t>
            </a:r>
            <a:r>
              <a:rPr spc="-15" dirty="0"/>
              <a:t> </a:t>
            </a:r>
            <a:r>
              <a:rPr spc="-10" dirty="0"/>
              <a:t>trong</a:t>
            </a:r>
            <a:r>
              <a:rPr spc="-5" dirty="0"/>
              <a:t> CRMS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5650" y="1060450"/>
            <a:ext cx="8089900" cy="5523230"/>
            <a:chOff x="755650" y="1060450"/>
            <a:chExt cx="8089900" cy="5523230"/>
          </a:xfrm>
        </p:grpSpPr>
        <p:sp>
          <p:nvSpPr>
            <p:cNvPr id="9" name="object 9"/>
            <p:cNvSpPr/>
            <p:nvPr/>
          </p:nvSpPr>
          <p:spPr>
            <a:xfrm>
              <a:off x="762000" y="1066799"/>
              <a:ext cx="8077200" cy="365760"/>
            </a:xfrm>
            <a:custGeom>
              <a:avLst/>
              <a:gdLst/>
              <a:ahLst/>
              <a:cxnLst/>
              <a:rect l="l" t="t" r="r" b="b"/>
              <a:pathLst>
                <a:path w="8077200" h="365759">
                  <a:moveTo>
                    <a:pt x="8077200" y="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1447800" y="365760"/>
                  </a:lnTo>
                  <a:lnTo>
                    <a:pt x="8077200" y="36576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1432559"/>
              <a:ext cx="8077200" cy="2011680"/>
            </a:xfrm>
            <a:custGeom>
              <a:avLst/>
              <a:gdLst/>
              <a:ahLst/>
              <a:cxnLst/>
              <a:rect l="l" t="t" r="r" b="b"/>
              <a:pathLst>
                <a:path w="8077200" h="2011679">
                  <a:moveTo>
                    <a:pt x="8077200" y="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2011680"/>
                  </a:lnTo>
                  <a:lnTo>
                    <a:pt x="1447800" y="2011680"/>
                  </a:lnTo>
                  <a:lnTo>
                    <a:pt x="8077200" y="201168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3444201"/>
              <a:ext cx="8077200" cy="3133090"/>
            </a:xfrm>
            <a:custGeom>
              <a:avLst/>
              <a:gdLst/>
              <a:ahLst/>
              <a:cxnLst/>
              <a:rect l="l" t="t" r="r" b="b"/>
              <a:pathLst>
                <a:path w="8077200" h="3133090">
                  <a:moveTo>
                    <a:pt x="8077200" y="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3132709"/>
                  </a:lnTo>
                  <a:lnTo>
                    <a:pt x="1447800" y="3132709"/>
                  </a:lnTo>
                  <a:lnTo>
                    <a:pt x="8077200" y="3132709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800" y="1060450"/>
              <a:ext cx="0" cy="5523230"/>
            </a:xfrm>
            <a:custGeom>
              <a:avLst/>
              <a:gdLst/>
              <a:ahLst/>
              <a:cxnLst/>
              <a:rect l="l" t="t" r="r" b="b"/>
              <a:pathLst>
                <a:path h="5523230">
                  <a:moveTo>
                    <a:pt x="0" y="0"/>
                  </a:moveTo>
                  <a:lnTo>
                    <a:pt x="0" y="55228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650" y="1432559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650" y="1060450"/>
              <a:ext cx="8089900" cy="5523230"/>
            </a:xfrm>
            <a:custGeom>
              <a:avLst/>
              <a:gdLst/>
              <a:ahLst/>
              <a:cxnLst/>
              <a:rect l="l" t="t" r="r" b="b"/>
              <a:pathLst>
                <a:path w="8089900" h="5523230">
                  <a:moveTo>
                    <a:pt x="0" y="2383790"/>
                  </a:moveTo>
                  <a:lnTo>
                    <a:pt x="8089900" y="2383790"/>
                  </a:lnTo>
                </a:path>
                <a:path w="8089900" h="5523230">
                  <a:moveTo>
                    <a:pt x="6350" y="0"/>
                  </a:moveTo>
                  <a:lnTo>
                    <a:pt x="6350" y="5522810"/>
                  </a:lnTo>
                </a:path>
                <a:path w="8089900" h="5523230">
                  <a:moveTo>
                    <a:pt x="8083550" y="0"/>
                  </a:moveTo>
                  <a:lnTo>
                    <a:pt x="8083550" y="5522810"/>
                  </a:lnTo>
                </a:path>
                <a:path w="8089900" h="5523230">
                  <a:moveTo>
                    <a:pt x="0" y="6350"/>
                  </a:moveTo>
                  <a:lnTo>
                    <a:pt x="8089900" y="6350"/>
                  </a:lnTo>
                </a:path>
                <a:path w="8089900" h="5523230">
                  <a:moveTo>
                    <a:pt x="0" y="5516460"/>
                  </a:moveTo>
                  <a:lnTo>
                    <a:pt x="8089900" y="55164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0739" y="1087120"/>
            <a:ext cx="249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0500" algn="l"/>
              </a:tabLst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dụng	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40739" y="1451355"/>
            <a:ext cx="155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0500" algn="l"/>
              </a:tabLst>
            </a:pPr>
            <a:r>
              <a:rPr sz="1800" dirty="0">
                <a:latin typeface="Calibri"/>
                <a:cs typeface="Calibri"/>
              </a:rPr>
              <a:t>Bán hàng	</a:t>
            </a: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8794" y="1451355"/>
            <a:ext cx="639000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752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cấp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nhân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viên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công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cụ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phần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mềm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nguồn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dữ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 </a:t>
            </a:r>
            <a:r>
              <a:rPr sz="1800" spc="-5" dirty="0">
                <a:latin typeface="Calibri"/>
                <a:cs typeface="Calibri"/>
              </a:rPr>
              <a:t>doanh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nghiệp;</a:t>
            </a:r>
            <a:endParaRPr sz="1800">
              <a:latin typeface="Calibri"/>
              <a:cs typeface="Calibri"/>
            </a:endParaRPr>
          </a:p>
          <a:p>
            <a:pPr marL="298450" marR="52069" indent="-285750">
              <a:lnSpc>
                <a:spcPts val="2150"/>
              </a:lnSpc>
              <a:spcBef>
                <a:spcPts val="9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Calibri"/>
                <a:cs typeface="Calibri"/>
              </a:rPr>
              <a:t>Giúp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hỗ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trợ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quản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hoạt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bán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hàng,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tối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ư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hóa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selling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selling;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Cho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phép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viên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truy</a:t>
            </a:r>
            <a:r>
              <a:rPr sz="1800" spc="-5" dirty="0">
                <a:latin typeface="Calibri"/>
                <a:cs typeface="Calibri"/>
              </a:rPr>
              <a:t> cập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thông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 khách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</a:t>
            </a:r>
            <a:endParaRPr sz="1800">
              <a:latin typeface="Calibri"/>
              <a:cs typeface="Calibri"/>
            </a:endParaRPr>
          </a:p>
          <a:p>
            <a:pPr marL="298450" marR="73025">
              <a:lnSpc>
                <a:spcPts val="215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thời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thực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(tài</a:t>
            </a:r>
            <a:r>
              <a:rPr sz="1800" dirty="0">
                <a:latin typeface="Calibri"/>
                <a:cs typeface="Calibri"/>
              </a:rPr>
              <a:t> khoản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hàng,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 </a:t>
            </a:r>
            <a:r>
              <a:rPr sz="1800" spc="-5" dirty="0">
                <a:latin typeface="Calibri"/>
                <a:cs typeface="Calibri"/>
              </a:rPr>
              <a:t>sử </a:t>
            </a:r>
            <a:r>
              <a:rPr sz="1800" dirty="0">
                <a:latin typeface="Calibri"/>
                <a:cs typeface="Calibri"/>
              </a:rPr>
              <a:t>mua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hàng,…)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</a:t>
            </a:r>
            <a:r>
              <a:rPr sz="1800" dirty="0">
                <a:latin typeface="Arial"/>
                <a:cs typeface="Arial"/>
              </a:rPr>
              <a:t>ước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khi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lên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tiếp </a:t>
            </a:r>
            <a:r>
              <a:rPr sz="1800" spc="-5" dirty="0">
                <a:latin typeface="Calibri"/>
                <a:cs typeface="Calibri"/>
              </a:rPr>
              <a:t>xúc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3463035"/>
            <a:ext cx="1289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Marketing </a:t>
            </a:r>
            <a:r>
              <a:rPr sz="1800" spc="-25" dirty="0">
                <a:latin typeface="Calibri"/>
                <a:cs typeface="Calibri"/>
              </a:rPr>
              <a:t>và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"/>
                <a:cs typeface="Arial"/>
              </a:rPr>
              <a:t>đáp </a:t>
            </a:r>
            <a:r>
              <a:rPr sz="1800" dirty="0">
                <a:latin typeface="Calibri"/>
                <a:cs typeface="Calibri"/>
              </a:rPr>
              <a:t>ứng </a:t>
            </a:r>
            <a:r>
              <a:rPr sz="1800" spc="-10" dirty="0">
                <a:latin typeface="Calibri"/>
                <a:cs typeface="Calibri"/>
              </a:rPr>
              <a:t>yêu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cầu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8794" y="3464559"/>
            <a:ext cx="6440805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15" dirty="0">
                <a:latin typeface="Calibri"/>
                <a:cs typeface="Calibri"/>
              </a:rPr>
              <a:t>trợ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giúp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hoàn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tất</a:t>
            </a:r>
            <a:r>
              <a:rPr sz="1800" spc="-5" dirty="0">
                <a:latin typeface="Calibri"/>
                <a:cs typeface="Calibri"/>
              </a:rPr>
              <a:t> 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chiến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dịch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</a:t>
            </a:r>
            <a:r>
              <a:rPr sz="1800" spc="-5" dirty="0">
                <a:latin typeface="Calibri"/>
                <a:cs typeface="Calibri"/>
              </a:rPr>
              <a:t> bằng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cách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tự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hóa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 công </a:t>
            </a:r>
            <a:r>
              <a:rPr sz="1800" dirty="0">
                <a:latin typeface="Calibri"/>
                <a:cs typeface="Calibri"/>
              </a:rPr>
              <a:t>việc nh</a:t>
            </a:r>
            <a:r>
              <a:rPr sz="1800" dirty="0">
                <a:latin typeface="Arial"/>
                <a:cs typeface="Arial"/>
              </a:rPr>
              <a:t>ư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" dirty="0">
                <a:latin typeface="Arial"/>
                <a:cs typeface="Arial"/>
              </a:rPr>
              <a:t>ă</a:t>
            </a:r>
            <a:r>
              <a:rPr sz="1800" spc="-5" dirty="0">
                <a:latin typeface="Calibri"/>
                <a:cs typeface="Calibri"/>
              </a:rPr>
              <a:t>ng c</a:t>
            </a:r>
            <a:r>
              <a:rPr sz="1800" spc="-5" dirty="0">
                <a:latin typeface="Arial"/>
                <a:cs typeface="Arial"/>
              </a:rPr>
              <a:t>ường </a:t>
            </a:r>
            <a:r>
              <a:rPr sz="1800" spc="-5" dirty="0">
                <a:latin typeface="Calibri"/>
                <a:cs typeface="Calibri"/>
              </a:rPr>
              <a:t>chất l</a:t>
            </a:r>
            <a:r>
              <a:rPr sz="1800" spc="-5" dirty="0">
                <a:latin typeface="Arial"/>
                <a:cs typeface="Arial"/>
              </a:rPr>
              <a:t>ượng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dirty="0">
                <a:latin typeface="Calibri"/>
                <a:cs typeface="Calibri"/>
              </a:rPr>
              <a:t>chiến </a:t>
            </a:r>
            <a:r>
              <a:rPr sz="1800" spc="-5" dirty="0">
                <a:latin typeface="Calibri"/>
                <a:cs typeface="Calibri"/>
              </a:rPr>
              <a:t>dịch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dirty="0">
                <a:latin typeface="Calibri"/>
                <a:cs typeface="Calibri"/>
              </a:rPr>
              <a:t> tiêu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</a:t>
            </a:r>
            <a:r>
              <a:rPr sz="1800" dirty="0">
                <a:latin typeface="Calibri"/>
                <a:cs typeface="Calibri"/>
              </a:rPr>
              <a:t>iểm,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và </a:t>
            </a:r>
            <a:r>
              <a:rPr sz="1800" dirty="0">
                <a:latin typeface="Calibri"/>
                <a:cs typeface="Calibri"/>
              </a:rPr>
              <a:t>theo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dõi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5" dirty="0">
                <a:latin typeface="Arial"/>
                <a:cs typeface="Arial"/>
              </a:rPr>
              <a:t>ư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trực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tiếp</a:t>
            </a:r>
            <a:endParaRPr sz="1800">
              <a:latin typeface="Calibri"/>
              <a:cs typeface="Calibri"/>
            </a:endParaRPr>
          </a:p>
          <a:p>
            <a:pPr marL="298450" marR="117475" indent="-28575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0" dirty="0">
                <a:latin typeface="Calibri"/>
                <a:cs typeface="Calibri"/>
              </a:rPr>
              <a:t>Trợ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giúp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thập,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lý</a:t>
            </a:r>
            <a:r>
              <a:rPr sz="1800" spc="-5" dirty="0">
                <a:latin typeface="Calibri"/>
                <a:cs typeface="Calibri"/>
              </a:rPr>
              <a:t> dữ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trả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lời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CSDL,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tiến </a:t>
            </a:r>
            <a:r>
              <a:rPr sz="1800" spc="-5" dirty="0">
                <a:latin typeface="Calibri"/>
                <a:cs typeface="Calibri"/>
              </a:rPr>
              <a:t>hành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tích giá trị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doanh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 một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chiến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dịch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trực tiếp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 </a:t>
            </a:r>
            <a:r>
              <a:rPr sz="1800" spc="-5" dirty="0">
                <a:latin typeface="Calibri"/>
                <a:cs typeface="Calibri"/>
              </a:rPr>
              <a:t>doanh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nghiệp;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Hỗ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trợ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quá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trình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đáp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ứng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cầu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 </a:t>
            </a:r>
            <a:r>
              <a:rPr sz="1800" dirty="0">
                <a:latin typeface="Calibri"/>
                <a:cs typeface="Calibri"/>
              </a:rPr>
              <a:t>tiềm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Arial"/>
                <a:cs typeface="Arial"/>
              </a:rPr>
              <a:t>ă</a:t>
            </a:r>
            <a:r>
              <a:rPr sz="1800" dirty="0">
                <a:latin typeface="Calibri"/>
                <a:cs typeface="Calibri"/>
              </a:rPr>
              <a:t>ng </a:t>
            </a:r>
            <a:r>
              <a:rPr sz="1800" spc="-15" dirty="0">
                <a:latin typeface="Calibri"/>
                <a:cs typeface="Calibri"/>
              </a:rPr>
              <a:t>và</a:t>
            </a:r>
            <a:endParaRPr sz="1800">
              <a:latin typeface="Calibri"/>
              <a:cs typeface="Calibri"/>
            </a:endParaRPr>
          </a:p>
          <a:p>
            <a:pPr marL="298450" marR="35560">
              <a:lnSpc>
                <a:spcPts val="2160"/>
              </a:lnSpc>
              <a:spcBef>
                <a:spcPts val="65"/>
              </a:spcBef>
            </a:pP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thời</a:t>
            </a:r>
            <a:r>
              <a:rPr sz="1800" spc="-5" dirty="0">
                <a:latin typeface="Calibri"/>
                <a:cs typeface="Calibri"/>
              </a:rPr>
              <a:t> bằng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cách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nhanh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chóng lập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tiếp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xúc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cấp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 phù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hợp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về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sản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phẩm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dịch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vụ.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7180"/>
            <a:ext cx="80429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spc="-5" dirty="0"/>
              <a:t>ứng</a:t>
            </a:r>
            <a:r>
              <a:rPr spc="-10" dirty="0"/>
              <a:t> </a:t>
            </a:r>
            <a:r>
              <a:rPr dirty="0"/>
              <a:t>dụng</a:t>
            </a:r>
            <a:r>
              <a:rPr spc="-5" dirty="0"/>
              <a:t> thành</a:t>
            </a:r>
            <a:r>
              <a:rPr dirty="0"/>
              <a:t> phần</a:t>
            </a:r>
            <a:r>
              <a:rPr spc="-15" dirty="0"/>
              <a:t> </a:t>
            </a:r>
            <a:r>
              <a:rPr spc="-10" dirty="0"/>
              <a:t>trong</a:t>
            </a:r>
            <a:r>
              <a:rPr spc="-5" dirty="0"/>
              <a:t> CRMS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060450"/>
          <a:ext cx="8077200" cy="472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Ứng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dụng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ă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390">
                <a:tc>
                  <a:txBody>
                    <a:bodyPr/>
                    <a:lstStyle/>
                    <a:p>
                      <a:pPr marL="91440" marR="1066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hỗ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7190" marR="594995" indent="-285750">
                        <a:lnSpc>
                          <a:spcPct val="100600"/>
                        </a:lnSpc>
                        <a:spcBef>
                          <a:spcPts val="234"/>
                        </a:spcBef>
                        <a:tabLst>
                          <a:tab pos="37719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phận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khả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cập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chung;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50"/>
                        </a:lnSpc>
                        <a:tabLst>
                          <a:tab pos="37719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hỗ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quản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vụ.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Call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Center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thực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marR="127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hiện chuyển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ướng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cuộc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họp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 phận hỗ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cứ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khả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yêu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đặc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thù.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giúp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phận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hỗ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khách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giúp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gặp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khó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phẩm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vụ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bằng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cách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đề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xuất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giải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pháp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vấn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đề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cần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giải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quyết.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5750" algn="just">
                        <a:lnSpc>
                          <a:spcPts val="21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800" spc="6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phục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dễ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dàng</a:t>
                      </a:r>
                      <a:r>
                        <a:rPr sz="18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marR="85725" algn="just">
                        <a:lnSpc>
                          <a:spcPct val="997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cập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đến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 tin hỗ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ơ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hàng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trên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Web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nhân của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ty.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Ví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dụ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theo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vết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kiện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hãng chuyển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nhanh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95631" y="0"/>
                  </a:lnTo>
                </a:path>
                <a:path w="8249284">
                  <a:moveTo>
                    <a:pt x="8172831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80403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ứng dụng </a:t>
            </a:r>
            <a:r>
              <a:rPr dirty="0"/>
              <a:t>thành phần </a:t>
            </a:r>
            <a:r>
              <a:rPr spc="-15" dirty="0"/>
              <a:t>trong </a:t>
            </a:r>
            <a:r>
              <a:rPr spc="-5" dirty="0"/>
              <a:t>CRMS </a:t>
            </a:r>
            <a:r>
              <a:rPr spc="-890" dirty="0"/>
              <a:t> </a:t>
            </a:r>
            <a:r>
              <a:rPr dirty="0"/>
              <a:t>(tiếp)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5650" y="1517650"/>
            <a:ext cx="8089900" cy="5184140"/>
            <a:chOff x="755650" y="1517650"/>
            <a:chExt cx="8089900" cy="5184140"/>
          </a:xfrm>
        </p:grpSpPr>
        <p:sp>
          <p:nvSpPr>
            <p:cNvPr id="9" name="object 9"/>
            <p:cNvSpPr/>
            <p:nvPr/>
          </p:nvSpPr>
          <p:spPr>
            <a:xfrm>
              <a:off x="762000" y="1523999"/>
              <a:ext cx="8077200" cy="416559"/>
            </a:xfrm>
            <a:custGeom>
              <a:avLst/>
              <a:gdLst/>
              <a:ahLst/>
              <a:cxnLst/>
              <a:rect l="l" t="t" r="r" b="b"/>
              <a:pathLst>
                <a:path w="8077200" h="416560">
                  <a:moveTo>
                    <a:pt x="8077200" y="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416306"/>
                  </a:lnTo>
                  <a:lnTo>
                    <a:pt x="1447800" y="416306"/>
                  </a:lnTo>
                  <a:lnTo>
                    <a:pt x="8077200" y="41630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1940318"/>
              <a:ext cx="8077200" cy="4754880"/>
            </a:xfrm>
            <a:custGeom>
              <a:avLst/>
              <a:gdLst/>
              <a:ahLst/>
              <a:cxnLst/>
              <a:rect l="l" t="t" r="r" b="b"/>
              <a:pathLst>
                <a:path w="8077200" h="4754880">
                  <a:moveTo>
                    <a:pt x="8077200" y="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4754867"/>
                  </a:lnTo>
                  <a:lnTo>
                    <a:pt x="1447800" y="4754867"/>
                  </a:lnTo>
                  <a:lnTo>
                    <a:pt x="8077200" y="4754867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1517650"/>
              <a:ext cx="0" cy="5184140"/>
            </a:xfrm>
            <a:custGeom>
              <a:avLst/>
              <a:gdLst/>
              <a:ahLst/>
              <a:cxnLst/>
              <a:rect l="l" t="t" r="r" b="b"/>
              <a:pathLst>
                <a:path h="5184140">
                  <a:moveTo>
                    <a:pt x="0" y="0"/>
                  </a:moveTo>
                  <a:lnTo>
                    <a:pt x="0" y="518388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650" y="1940305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650" y="1517650"/>
              <a:ext cx="8089900" cy="5184140"/>
            </a:xfrm>
            <a:custGeom>
              <a:avLst/>
              <a:gdLst/>
              <a:ahLst/>
              <a:cxnLst/>
              <a:rect l="l" t="t" r="r" b="b"/>
              <a:pathLst>
                <a:path w="8089900" h="5184140">
                  <a:moveTo>
                    <a:pt x="6350" y="0"/>
                  </a:moveTo>
                  <a:lnTo>
                    <a:pt x="6350" y="5183886"/>
                  </a:lnTo>
                </a:path>
                <a:path w="8089900" h="5184140">
                  <a:moveTo>
                    <a:pt x="8083550" y="0"/>
                  </a:moveTo>
                  <a:lnTo>
                    <a:pt x="8083550" y="5183886"/>
                  </a:lnTo>
                </a:path>
                <a:path w="8089900" h="5184140">
                  <a:moveTo>
                    <a:pt x="0" y="6350"/>
                  </a:moveTo>
                  <a:lnTo>
                    <a:pt x="8089900" y="6350"/>
                  </a:lnTo>
                </a:path>
                <a:path w="8089900" h="5184140">
                  <a:moveTo>
                    <a:pt x="0" y="5177536"/>
                  </a:moveTo>
                  <a:lnTo>
                    <a:pt x="8089900" y="51775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0739" y="1544320"/>
            <a:ext cx="249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0500" algn="l"/>
              </a:tabLst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Ứng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dụng	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739" y="1959102"/>
            <a:ext cx="12744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Duy </a:t>
            </a:r>
            <a:r>
              <a:rPr sz="1800" dirty="0">
                <a:latin typeface="Calibri"/>
                <a:cs typeface="Calibri"/>
              </a:rPr>
              <a:t>trì khách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spc="-5" dirty="0">
                <a:latin typeface="Calibri"/>
                <a:cs typeface="Calibri"/>
              </a:rPr>
              <a:t> ch</a:t>
            </a:r>
            <a:r>
              <a:rPr sz="1800" spc="-5" dirty="0">
                <a:latin typeface="Arial"/>
                <a:cs typeface="Arial"/>
              </a:rPr>
              <a:t>ươ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trình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tôn</a:t>
            </a:r>
            <a:r>
              <a:rPr sz="1800" dirty="0">
                <a:latin typeface="Calibri"/>
                <a:cs typeface="Calibri"/>
              </a:rPr>
              <a:t> vinh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 </a:t>
            </a:r>
            <a:r>
              <a:rPr sz="1800" spc="-5" dirty="0">
                <a:latin typeface="Calibri"/>
                <a:cs typeface="Calibri"/>
              </a:rPr>
              <a:t>hàng </a:t>
            </a:r>
            <a:r>
              <a:rPr sz="1800" dirty="0">
                <a:latin typeface="Calibri"/>
                <a:cs typeface="Calibri"/>
              </a:rPr>
              <a:t> trung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thành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8794" y="1960626"/>
            <a:ext cx="646112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Chiến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dirty="0">
                <a:latin typeface="Arial"/>
                <a:cs typeface="Arial"/>
              </a:rPr>
              <a:t>ược </a:t>
            </a:r>
            <a:r>
              <a:rPr sz="1800" dirty="0">
                <a:latin typeface="Calibri"/>
                <a:cs typeface="Calibri"/>
              </a:rPr>
              <a:t>kinh </a:t>
            </a:r>
            <a:r>
              <a:rPr sz="1800" spc="-5" dirty="0">
                <a:latin typeface="Calibri"/>
                <a:cs typeface="Calibri"/>
              </a:rPr>
              <a:t>doanh </a:t>
            </a:r>
            <a:r>
              <a:rPr sz="1800" dirty="0">
                <a:latin typeface="Calibri"/>
                <a:cs typeface="Calibri"/>
              </a:rPr>
              <a:t>chính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dirty="0">
                <a:latin typeface="Calibri"/>
                <a:cs typeface="Calibri"/>
              </a:rPr>
              <a:t>mục tiêu c</a:t>
            </a:r>
            <a:r>
              <a:rPr sz="1800" dirty="0">
                <a:latin typeface="Arial"/>
                <a:cs typeface="Arial"/>
              </a:rPr>
              <a:t>ơ </a:t>
            </a:r>
            <a:r>
              <a:rPr sz="1800" spc="-5" dirty="0">
                <a:latin typeface="Calibri"/>
                <a:cs typeface="Calibri"/>
              </a:rPr>
              <a:t>bản </a:t>
            </a:r>
            <a:r>
              <a:rPr sz="1800" dirty="0">
                <a:latin typeface="Calibri"/>
                <a:cs typeface="Calibri"/>
              </a:rPr>
              <a:t>của </a:t>
            </a:r>
            <a:r>
              <a:rPr sz="1800" spc="-5" dirty="0">
                <a:latin typeface="Calibri"/>
                <a:cs typeface="Calibri"/>
              </a:rPr>
              <a:t>CRM </a:t>
            </a:r>
            <a:r>
              <a:rPr sz="1800" dirty="0">
                <a:latin typeface="Calibri"/>
                <a:cs typeface="Calibri"/>
              </a:rPr>
              <a:t>là nâng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tối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ư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hóa</a:t>
            </a:r>
            <a:r>
              <a:rPr sz="1800" dirty="0">
                <a:latin typeface="Calibri"/>
                <a:cs typeface="Calibri"/>
              </a:rPr>
              <a:t> lòng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trung thành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 khách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vì chi </a:t>
            </a:r>
            <a:r>
              <a:rPr sz="1800" spc="-5" dirty="0">
                <a:latin typeface="Calibri"/>
                <a:cs typeface="Calibri"/>
              </a:rPr>
              <a:t>phí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dành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dịch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 </a:t>
            </a:r>
            <a:r>
              <a:rPr sz="1800" dirty="0">
                <a:latin typeface="Calibri"/>
                <a:cs typeface="Calibri"/>
              </a:rPr>
              <a:t>khách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mới </a:t>
            </a:r>
            <a:r>
              <a:rPr sz="1800" spc="-10" dirty="0">
                <a:latin typeface="Calibri"/>
                <a:cs typeface="Calibri"/>
              </a:rPr>
              <a:t>tốn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dirty="0">
                <a:latin typeface="Arial"/>
                <a:cs typeface="Arial"/>
              </a:rPr>
              <a:t>ơ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nhiều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 </a:t>
            </a:r>
            <a:r>
              <a:rPr sz="1800" dirty="0">
                <a:latin typeface="Calibri"/>
                <a:cs typeface="Calibri"/>
              </a:rPr>
              <a:t>chi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phí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dành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 </a:t>
            </a:r>
            <a:r>
              <a:rPr sz="1800" spc="-10" dirty="0">
                <a:latin typeface="Calibri"/>
                <a:cs typeface="Calibri"/>
              </a:rPr>
              <a:t>công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việc t</a:t>
            </a:r>
            <a:r>
              <a:rPr sz="1800" dirty="0">
                <a:latin typeface="Arial"/>
                <a:cs typeface="Arial"/>
              </a:rPr>
              <a:t>ươ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tự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hàng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có. </a:t>
            </a:r>
            <a:r>
              <a:rPr sz="1800" spc="-5" dirty="0">
                <a:latin typeface="Calibri"/>
                <a:cs typeface="Calibri"/>
              </a:rPr>
              <a:t> Sự</a:t>
            </a:r>
            <a:r>
              <a:rPr sz="1800" dirty="0">
                <a:latin typeface="Calibri"/>
                <a:cs typeface="Calibri"/>
              </a:rPr>
              <a:t> không </a:t>
            </a:r>
            <a:r>
              <a:rPr sz="1800" spc="-5" dirty="0">
                <a:latin typeface="Calibri"/>
                <a:cs typeface="Calibri"/>
              </a:rPr>
              <a:t>hài</a:t>
            </a:r>
            <a:r>
              <a:rPr sz="1800" dirty="0">
                <a:latin typeface="Calibri"/>
                <a:cs typeface="Calibri"/>
              </a:rPr>
              <a:t> lòng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của khách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dirty="0">
                <a:latin typeface="Calibri"/>
                <a:cs typeface="Calibri"/>
              </a:rPr>
              <a:t> thể lan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tỏa trong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cộng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đồng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spc="-5" dirty="0">
                <a:latin typeface="Arial"/>
                <a:cs typeface="Arial"/>
              </a:rPr>
              <a:t>ười </a:t>
            </a:r>
            <a:r>
              <a:rPr sz="1800" dirty="0">
                <a:latin typeface="Calibri"/>
                <a:cs typeface="Calibri"/>
              </a:rPr>
              <a:t>tiêu </a:t>
            </a:r>
            <a:r>
              <a:rPr sz="1800" spc="-5" dirty="0">
                <a:latin typeface="Calibri"/>
                <a:cs typeface="Calibri"/>
              </a:rPr>
              <a:t>dùng </a:t>
            </a:r>
            <a:r>
              <a:rPr sz="1800" spc="-10" dirty="0">
                <a:latin typeface="Calibri"/>
                <a:cs typeface="Calibri"/>
              </a:rPr>
              <a:t>với cấp </a:t>
            </a:r>
            <a:r>
              <a:rPr sz="1800" spc="-5" dirty="0">
                <a:latin typeface="Calibri"/>
                <a:cs typeface="Calibri"/>
              </a:rPr>
              <a:t>số nhân. Việc </a:t>
            </a:r>
            <a:r>
              <a:rPr sz="1800" dirty="0">
                <a:latin typeface="Calibri"/>
                <a:cs typeface="Calibri"/>
              </a:rPr>
              <a:t>tiếp tục giao </a:t>
            </a:r>
            <a:r>
              <a:rPr sz="1800" spc="-5" dirty="0">
                <a:latin typeface="Calibri"/>
                <a:cs typeface="Calibri"/>
              </a:rPr>
              <a:t>dịch </a:t>
            </a:r>
            <a:r>
              <a:rPr sz="1800" dirty="0">
                <a:latin typeface="Calibri"/>
                <a:cs typeface="Calibri"/>
              </a:rPr>
              <a:t>của khách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 </a:t>
            </a:r>
            <a:r>
              <a:rPr sz="1800" spc="-10" dirty="0">
                <a:latin typeface="Calibri"/>
                <a:cs typeface="Calibri"/>
              </a:rPr>
              <a:t>với </a:t>
            </a:r>
            <a:r>
              <a:rPr sz="1800" spc="-5" dirty="0">
                <a:latin typeface="Calibri"/>
                <a:cs typeface="Calibri"/>
              </a:rPr>
              <a:t>doanh nghiệp phụ </a:t>
            </a:r>
            <a:r>
              <a:rPr sz="1800" dirty="0">
                <a:latin typeface="Calibri"/>
                <a:cs typeface="Calibri"/>
              </a:rPr>
              <a:t>thuộc </a:t>
            </a:r>
            <a:r>
              <a:rPr sz="1800" spc="-10" dirty="0">
                <a:latin typeface="Calibri"/>
                <a:cs typeface="Calibri"/>
              </a:rPr>
              <a:t>vào </a:t>
            </a:r>
            <a:r>
              <a:rPr sz="1800" spc="-5" dirty="0">
                <a:latin typeface="Calibri"/>
                <a:cs typeface="Calibri"/>
              </a:rPr>
              <a:t>chất 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spc="5" dirty="0">
                <a:latin typeface="Arial"/>
                <a:cs typeface="Arial"/>
              </a:rPr>
              <a:t>ượng </a:t>
            </a:r>
            <a:r>
              <a:rPr sz="1800" spc="-5" dirty="0">
                <a:latin typeface="Calibri"/>
                <a:cs typeface="Calibri"/>
              </a:rPr>
              <a:t>dịch </a:t>
            </a:r>
            <a:r>
              <a:rPr sz="1800" dirty="0">
                <a:latin typeface="Calibri"/>
                <a:cs typeface="Calibri"/>
              </a:rPr>
              <a:t>vụ của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doanh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nghiệp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thực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với </a:t>
            </a:r>
            <a:r>
              <a:rPr sz="1800" dirty="0">
                <a:latin typeface="Calibri"/>
                <a:cs typeface="Calibri"/>
              </a:rPr>
              <a:t>khách </a:t>
            </a:r>
            <a:r>
              <a:rPr sz="1800" spc="-5" dirty="0">
                <a:latin typeface="Calibri"/>
                <a:cs typeface="Calibri"/>
              </a:rPr>
              <a:t>hàng.</a:t>
            </a:r>
            <a:endParaRPr sz="1800">
              <a:latin typeface="Calibri"/>
              <a:cs typeface="Calibri"/>
            </a:endParaRPr>
          </a:p>
          <a:p>
            <a:pPr marL="298450" marR="180975" indent="-28575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CRM</a:t>
            </a:r>
            <a:r>
              <a:rPr sz="1800" dirty="0">
                <a:latin typeface="Calibri"/>
                <a:cs typeface="Calibri"/>
              </a:rPr>
              <a:t> giúp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doanh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nghiệp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xác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"/>
                <a:cs typeface="Arial"/>
              </a:rPr>
              <a:t>định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tôn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dirty="0">
                <a:latin typeface="Arial"/>
                <a:cs typeface="Arial"/>
              </a:rPr>
              <a:t>ướng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tới </a:t>
            </a:r>
            <a:r>
              <a:rPr sz="1800" dirty="0">
                <a:latin typeface="Calibri"/>
                <a:cs typeface="Calibri"/>
              </a:rPr>
              <a:t>khách hàng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tiềm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5" dirty="0">
                <a:latin typeface="Arial"/>
                <a:cs typeface="Arial"/>
              </a:rPr>
              <a:t>ă</a:t>
            </a:r>
            <a:r>
              <a:rPr sz="1800" spc="-5" dirty="0">
                <a:latin typeface="Calibri"/>
                <a:cs typeface="Calibri"/>
              </a:rPr>
              <a:t>ng.</a:t>
            </a:r>
            <a:endParaRPr sz="1800">
              <a:latin typeface="Calibri"/>
              <a:cs typeface="Calibri"/>
            </a:endParaRPr>
          </a:p>
          <a:p>
            <a:pPr marL="298450" marR="81915" indent="-285750">
              <a:lnSpc>
                <a:spcPts val="2160"/>
              </a:lnSpc>
              <a:spcBef>
                <a:spcPts val="60"/>
              </a:spcBef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dirty="0">
                <a:latin typeface="Calibri"/>
                <a:cs typeface="Calibri"/>
              </a:rPr>
              <a:t>Phần mềm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phân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tích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CRM </a:t>
            </a:r>
            <a:r>
              <a:rPr sz="1800" spc="-10" dirty="0">
                <a:latin typeface="Calibri"/>
                <a:cs typeface="Calibri"/>
              </a:rPr>
              <a:t>gồm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công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cụ khai </a:t>
            </a:r>
            <a:r>
              <a:rPr sz="1800" spc="-5" dirty="0">
                <a:latin typeface="Calibri"/>
                <a:cs typeface="Calibri"/>
              </a:rPr>
              <a:t>phá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dữ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mining)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phần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mềm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tích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Marketing.</a:t>
            </a:r>
            <a:endParaRPr sz="1800">
              <a:latin typeface="Calibri"/>
              <a:cs typeface="Calibri"/>
            </a:endParaRPr>
          </a:p>
          <a:p>
            <a:pPr marL="298450" marR="304165" indent="-285750">
              <a:lnSpc>
                <a:spcPts val="216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CSDL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thể chứa một </a:t>
            </a:r>
            <a:r>
              <a:rPr sz="1800" spc="-10" dirty="0">
                <a:latin typeface="Calibri"/>
                <a:cs typeface="Calibri"/>
              </a:rPr>
              <a:t>tổng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kho</a:t>
            </a:r>
            <a:r>
              <a:rPr sz="1800" spc="-5" dirty="0">
                <a:latin typeface="Calibri"/>
                <a:cs typeface="Calibri"/>
              </a:rPr>
              <a:t> dữ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nhiều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smart.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công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cụ </a:t>
            </a:r>
            <a:r>
              <a:rPr sz="1800" spc="-15" dirty="0">
                <a:latin typeface="Calibri"/>
                <a:cs typeface="Calibri"/>
              </a:rPr>
              <a:t>này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 </a:t>
            </a:r>
            <a:r>
              <a:rPr sz="1800" spc="-5" dirty="0">
                <a:latin typeface="Calibri"/>
                <a:cs typeface="Calibri"/>
              </a:rPr>
              <a:t>phép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tổ</a:t>
            </a:r>
            <a:r>
              <a:rPr sz="1800" dirty="0">
                <a:latin typeface="Calibri"/>
                <a:cs typeface="Calibri"/>
              </a:rPr>
              <a:t> chức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xác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"/>
                <a:cs typeface="Arial"/>
              </a:rPr>
              <a:t>định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khách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tiềm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Arial"/>
                <a:cs typeface="Arial"/>
              </a:rPr>
              <a:t>ă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trung</a:t>
            </a:r>
            <a:r>
              <a:rPr sz="1800" dirty="0">
                <a:latin typeface="Calibri"/>
                <a:cs typeface="Calibri"/>
              </a:rPr>
              <a:t> thành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định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dirty="0">
                <a:latin typeface="Arial"/>
                <a:cs typeface="Arial"/>
              </a:rPr>
              <a:t>ướng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đánh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giá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chiến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739" y="6425438"/>
            <a:ext cx="901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6-2-2012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4544" y="6350000"/>
            <a:ext cx="434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dirty="0">
                <a:latin typeface="Arial"/>
                <a:cs typeface="Arial"/>
              </a:rPr>
              <a:t>ược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70" dirty="0">
                <a:latin typeface="Calibri"/>
                <a:cs typeface="Calibri"/>
              </a:rPr>
              <a:t>ch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270" dirty="0">
                <a:latin typeface="Arial"/>
                <a:cs typeface="Arial"/>
              </a:rPr>
              <a:t>ư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spc="-2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335" dirty="0">
                <a:latin typeface="Arial"/>
                <a:cs typeface="Arial"/>
              </a:rPr>
              <a:t>ơ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Trầ</a:t>
            </a:r>
            <a:r>
              <a:rPr sz="1800" spc="-335" dirty="0">
                <a:latin typeface="Calibri"/>
                <a:cs typeface="Calibri"/>
              </a:rPr>
              <a:t>n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800" spc="-335" dirty="0">
                <a:latin typeface="Calibri"/>
                <a:cs typeface="Calibri"/>
              </a:rPr>
              <a:t>g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sz="1800" spc="-335" dirty="0">
                <a:latin typeface="Calibri"/>
                <a:cs typeface="Calibri"/>
              </a:rPr>
              <a:t>t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ị</a:t>
            </a:r>
            <a:r>
              <a:rPr sz="1800" spc="-335" dirty="0">
                <a:latin typeface="Calibri"/>
                <a:cs typeface="Calibri"/>
              </a:rPr>
              <a:t>r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335" dirty="0">
                <a:latin typeface="Calibri"/>
                <a:cs typeface="Calibri"/>
              </a:rPr>
              <a:t>ì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800" spc="-335" dirty="0">
                <a:latin typeface="Calibri"/>
                <a:cs typeface="Calibri"/>
              </a:rPr>
              <a:t>n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800" spc="-335" dirty="0">
                <a:latin typeface="Calibri"/>
                <a:cs typeface="Calibri"/>
              </a:rPr>
              <a:t>h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Hà</a:t>
            </a:r>
            <a:r>
              <a:rPr sz="1800" spc="-335" dirty="0">
                <a:latin typeface="Calibri"/>
                <a:cs typeface="Calibri"/>
              </a:rPr>
              <a:t>M</a:t>
            </a:r>
            <a:r>
              <a:rPr sz="1200" spc="-335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Kh</a:t>
            </a:r>
            <a:r>
              <a:rPr sz="1800" spc="-320" dirty="0">
                <a:latin typeface="Calibri"/>
                <a:cs typeface="Calibri"/>
              </a:rPr>
              <a:t>a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800" spc="-320" dirty="0">
                <a:latin typeface="Calibri"/>
                <a:cs typeface="Calibri"/>
              </a:rPr>
              <a:t>r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800" spc="-320" dirty="0">
                <a:latin typeface="Calibri"/>
                <a:cs typeface="Calibri"/>
              </a:rPr>
              <a:t>k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320" dirty="0">
                <a:latin typeface="Calibri"/>
                <a:cs typeface="Calibri"/>
              </a:rPr>
              <a:t>t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800" spc="-320" dirty="0">
                <a:latin typeface="Calibri"/>
                <a:cs typeface="Calibri"/>
              </a:rPr>
              <a:t>in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KT</a:t>
            </a:r>
            <a:r>
              <a:rPr sz="1800" spc="-320" dirty="0">
                <a:latin typeface="Calibri"/>
                <a:cs typeface="Calibri"/>
              </a:rPr>
              <a:t>g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Đ</a:t>
            </a:r>
            <a:r>
              <a:rPr sz="1800" spc="-320" dirty="0">
                <a:latin typeface="Calibri"/>
                <a:cs typeface="Calibri"/>
              </a:rPr>
              <a:t>h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HK</a:t>
            </a:r>
            <a:r>
              <a:rPr sz="1800" spc="-320" dirty="0">
                <a:latin typeface="Arial"/>
                <a:cs typeface="Arial"/>
              </a:rPr>
              <a:t>ư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TQ</a:t>
            </a:r>
            <a:r>
              <a:rPr sz="1800" spc="-320" dirty="0">
                <a:latin typeface="Arial"/>
                <a:cs typeface="Arial"/>
              </a:rPr>
              <a:t>ớ</a:t>
            </a:r>
            <a:r>
              <a:rPr sz="1200" spc="-32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800" spc="-320" dirty="0">
                <a:latin typeface="Arial"/>
                <a:cs typeface="Arial"/>
              </a:rPr>
              <a:t>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tới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họ.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0119" y="642543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344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0" dirty="0"/>
              <a:t>HTTT</a:t>
            </a:r>
            <a:r>
              <a:rPr sz="4400" spc="-40" dirty="0"/>
              <a:t> </a:t>
            </a:r>
            <a:r>
              <a:rPr sz="4400" spc="-15" dirty="0"/>
              <a:t>tài</a:t>
            </a:r>
            <a:r>
              <a:rPr sz="4400" spc="-30" dirty="0"/>
              <a:t> </a:t>
            </a:r>
            <a:r>
              <a:rPr sz="4400" spc="-10" dirty="0"/>
              <a:t>chính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2099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• Cung cấp thông tin tài chính cho </a:t>
            </a:r>
            <a:r>
              <a:rPr sz="3200" spc="-10" dirty="0">
                <a:latin typeface="Arial"/>
                <a:cs typeface="Arial"/>
              </a:rPr>
              <a:t>những 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người </a:t>
            </a:r>
            <a:r>
              <a:rPr sz="3200" spc="-5" dirty="0">
                <a:latin typeface="Arial"/>
                <a:cs typeface="Arial"/>
              </a:rPr>
              <a:t>làm công tác </a:t>
            </a:r>
            <a:r>
              <a:rPr sz="3200" spc="-10" dirty="0">
                <a:latin typeface="Arial"/>
                <a:cs typeface="Arial"/>
              </a:rPr>
              <a:t>quản </a:t>
            </a:r>
            <a:r>
              <a:rPr sz="3200" spc="-5" dirty="0">
                <a:latin typeface="Arial"/>
                <a:cs typeface="Arial"/>
              </a:rPr>
              <a:t>lý tài chính </a:t>
            </a:r>
            <a:r>
              <a:rPr sz="3200" spc="-10" dirty="0">
                <a:latin typeface="Arial"/>
                <a:cs typeface="Arial"/>
              </a:rPr>
              <a:t>và </a:t>
            </a:r>
            <a:r>
              <a:rPr sz="3200" spc="-5" dirty="0">
                <a:latin typeface="Arial"/>
                <a:cs typeface="Arial"/>
              </a:rPr>
              <a:t> giám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đốc</a:t>
            </a:r>
            <a:r>
              <a:rPr sz="3200" spc="-5" dirty="0">
                <a:latin typeface="Arial"/>
                <a:cs typeface="Arial"/>
              </a:rPr>
              <a:t> tài chính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 </a:t>
            </a:r>
            <a:r>
              <a:rPr sz="3200" spc="-10" dirty="0">
                <a:latin typeface="Arial"/>
                <a:cs typeface="Arial"/>
              </a:rPr>
              <a:t>doanh</a:t>
            </a:r>
            <a:r>
              <a:rPr sz="3200" spc="8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nghiệp,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hỗ trợ quá trình ra quyết định liên </a:t>
            </a:r>
            <a:r>
              <a:rPr sz="3200" spc="-10" dirty="0">
                <a:latin typeface="Arial"/>
                <a:cs typeface="Arial"/>
              </a:rPr>
              <a:t>quan </a:t>
            </a:r>
            <a:r>
              <a:rPr sz="3200" spc="-5" dirty="0">
                <a:latin typeface="Arial"/>
                <a:cs typeface="Arial"/>
              </a:rPr>
              <a:t> đến sử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5" dirty="0">
                <a:latin typeface="Arial"/>
                <a:cs typeface="Arial"/>
              </a:rPr>
              <a:t>tài chính, </a:t>
            </a:r>
            <a:r>
              <a:rPr sz="3200" spc="-10" dirty="0">
                <a:latin typeface="Arial"/>
                <a:cs typeface="Arial"/>
              </a:rPr>
              <a:t>phân </a:t>
            </a:r>
            <a:r>
              <a:rPr sz="3200" spc="-5" dirty="0">
                <a:latin typeface="Arial"/>
                <a:cs typeface="Arial"/>
              </a:rPr>
              <a:t>bổ và kiểm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soát các </a:t>
            </a:r>
            <a:r>
              <a:rPr sz="3200" spc="-10" dirty="0">
                <a:latin typeface="Arial"/>
                <a:cs typeface="Arial"/>
              </a:rPr>
              <a:t>nguồn </a:t>
            </a:r>
            <a:r>
              <a:rPr sz="3200" spc="-5" dirty="0">
                <a:latin typeface="Arial"/>
                <a:cs typeface="Arial"/>
              </a:rPr>
              <a:t>lực tài chính trong </a:t>
            </a:r>
            <a:r>
              <a:rPr sz="3200" spc="-10" dirty="0">
                <a:latin typeface="Arial"/>
                <a:cs typeface="Arial"/>
              </a:rPr>
              <a:t>doanh 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Ba</a:t>
            </a:r>
            <a:r>
              <a:rPr spc="-25" dirty="0"/>
              <a:t> </a:t>
            </a:r>
            <a:r>
              <a:rPr spc="-5" dirty="0"/>
              <a:t>giai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oạn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30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quan</a:t>
            </a:r>
            <a:r>
              <a:rPr spc="-5" dirty="0"/>
              <a:t> </a:t>
            </a:r>
            <a:r>
              <a:rPr dirty="0"/>
              <a:t>hệ </a:t>
            </a:r>
            <a:r>
              <a:rPr spc="-890" dirty="0"/>
              <a:t> </a:t>
            </a:r>
            <a:r>
              <a:rPr dirty="0"/>
              <a:t>khách</a:t>
            </a:r>
            <a:r>
              <a:rPr spc="-5" dirty="0"/>
              <a:t> </a:t>
            </a:r>
            <a:r>
              <a:rPr dirty="0"/>
              <a:t>hàng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285" y="1432433"/>
            <a:ext cx="1760220" cy="1457960"/>
            <a:chOff x="2153285" y="1432433"/>
            <a:chExt cx="1760220" cy="1457960"/>
          </a:xfrm>
        </p:grpSpPr>
        <p:sp>
          <p:nvSpPr>
            <p:cNvPr id="4" name="object 4"/>
            <p:cNvSpPr/>
            <p:nvPr/>
          </p:nvSpPr>
          <p:spPr>
            <a:xfrm>
              <a:off x="2158365" y="1437513"/>
              <a:ext cx="1750060" cy="1447800"/>
            </a:xfrm>
            <a:custGeom>
              <a:avLst/>
              <a:gdLst/>
              <a:ahLst/>
              <a:cxnLst/>
              <a:rect l="l" t="t" r="r" b="b"/>
              <a:pathLst>
                <a:path w="1750060" h="1447800">
                  <a:moveTo>
                    <a:pt x="1330960" y="0"/>
                  </a:moveTo>
                  <a:lnTo>
                    <a:pt x="1330960" y="361950"/>
                  </a:lnTo>
                  <a:lnTo>
                    <a:pt x="0" y="361950"/>
                  </a:lnTo>
                  <a:lnTo>
                    <a:pt x="209296" y="723900"/>
                  </a:lnTo>
                  <a:lnTo>
                    <a:pt x="0" y="1085850"/>
                  </a:lnTo>
                  <a:lnTo>
                    <a:pt x="1330960" y="1085850"/>
                  </a:lnTo>
                  <a:lnTo>
                    <a:pt x="1330960" y="1447800"/>
                  </a:lnTo>
                  <a:lnTo>
                    <a:pt x="1749552" y="723900"/>
                  </a:lnTo>
                  <a:lnTo>
                    <a:pt x="133096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8365" y="1437513"/>
              <a:ext cx="1750060" cy="1447800"/>
            </a:xfrm>
            <a:custGeom>
              <a:avLst/>
              <a:gdLst/>
              <a:ahLst/>
              <a:cxnLst/>
              <a:rect l="l" t="t" r="r" b="b"/>
              <a:pathLst>
                <a:path w="1750060" h="1447800">
                  <a:moveTo>
                    <a:pt x="0" y="361950"/>
                  </a:moveTo>
                  <a:lnTo>
                    <a:pt x="1330960" y="361950"/>
                  </a:lnTo>
                  <a:lnTo>
                    <a:pt x="1330960" y="0"/>
                  </a:lnTo>
                  <a:lnTo>
                    <a:pt x="1749552" y="723900"/>
                  </a:lnTo>
                  <a:lnTo>
                    <a:pt x="1330960" y="1447800"/>
                  </a:lnTo>
                  <a:lnTo>
                    <a:pt x="1330960" y="1085850"/>
                  </a:lnTo>
                  <a:lnTo>
                    <a:pt x="0" y="1085850"/>
                  </a:lnTo>
                  <a:lnTo>
                    <a:pt x="209296" y="723900"/>
                  </a:lnTo>
                  <a:lnTo>
                    <a:pt x="0" y="36195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6124" y="1856231"/>
              <a:ext cx="1205865" cy="623570"/>
            </a:xfrm>
            <a:custGeom>
              <a:avLst/>
              <a:gdLst/>
              <a:ahLst/>
              <a:cxnLst/>
              <a:rect l="l" t="t" r="r" b="b"/>
              <a:pathLst>
                <a:path w="1205864" h="623569">
                  <a:moveTo>
                    <a:pt x="1205484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205484" y="623315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60294" y="1894077"/>
            <a:ext cx="5168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thác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8750" y="2195830"/>
            <a:ext cx="8413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mới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6489" y="1432433"/>
            <a:ext cx="1774189" cy="1457960"/>
            <a:chOff x="4166489" y="1432433"/>
            <a:chExt cx="1774189" cy="1457960"/>
          </a:xfrm>
        </p:grpSpPr>
        <p:sp>
          <p:nvSpPr>
            <p:cNvPr id="10" name="object 10"/>
            <p:cNvSpPr/>
            <p:nvPr/>
          </p:nvSpPr>
          <p:spPr>
            <a:xfrm>
              <a:off x="4171569" y="1437513"/>
              <a:ext cx="1764030" cy="1447800"/>
            </a:xfrm>
            <a:custGeom>
              <a:avLst/>
              <a:gdLst/>
              <a:ahLst/>
              <a:cxnLst/>
              <a:rect l="l" t="t" r="r" b="b"/>
              <a:pathLst>
                <a:path w="1764029" h="1447800">
                  <a:moveTo>
                    <a:pt x="1342008" y="0"/>
                  </a:moveTo>
                  <a:lnTo>
                    <a:pt x="1342008" y="361950"/>
                  </a:lnTo>
                  <a:lnTo>
                    <a:pt x="0" y="361950"/>
                  </a:lnTo>
                  <a:lnTo>
                    <a:pt x="211073" y="723900"/>
                  </a:lnTo>
                  <a:lnTo>
                    <a:pt x="0" y="1085850"/>
                  </a:lnTo>
                  <a:lnTo>
                    <a:pt x="1342008" y="1085850"/>
                  </a:lnTo>
                  <a:lnTo>
                    <a:pt x="1342008" y="1447800"/>
                  </a:lnTo>
                  <a:lnTo>
                    <a:pt x="1764029" y="723900"/>
                  </a:lnTo>
                  <a:lnTo>
                    <a:pt x="1342008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1569" y="1437513"/>
              <a:ext cx="1764030" cy="1447800"/>
            </a:xfrm>
            <a:custGeom>
              <a:avLst/>
              <a:gdLst/>
              <a:ahLst/>
              <a:cxnLst/>
              <a:rect l="l" t="t" r="r" b="b"/>
              <a:pathLst>
                <a:path w="1764029" h="1447800">
                  <a:moveTo>
                    <a:pt x="0" y="361950"/>
                  </a:moveTo>
                  <a:lnTo>
                    <a:pt x="1342008" y="361950"/>
                  </a:lnTo>
                  <a:lnTo>
                    <a:pt x="1342008" y="0"/>
                  </a:lnTo>
                  <a:lnTo>
                    <a:pt x="1764029" y="723900"/>
                  </a:lnTo>
                  <a:lnTo>
                    <a:pt x="1342008" y="1447800"/>
                  </a:lnTo>
                  <a:lnTo>
                    <a:pt x="1342008" y="1085850"/>
                  </a:lnTo>
                  <a:lnTo>
                    <a:pt x="0" y="1085850"/>
                  </a:lnTo>
                  <a:lnTo>
                    <a:pt x="211073" y="723900"/>
                  </a:lnTo>
                  <a:lnTo>
                    <a:pt x="0" y="36195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5716" y="1856231"/>
              <a:ext cx="1113790" cy="623570"/>
            </a:xfrm>
            <a:custGeom>
              <a:avLst/>
              <a:gdLst/>
              <a:ahLst/>
              <a:cxnLst/>
              <a:rect l="l" t="t" r="r" b="b"/>
              <a:pathLst>
                <a:path w="1113789" h="623569">
                  <a:moveTo>
                    <a:pt x="1113282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113282" y="623315"/>
                  </a:lnTo>
                  <a:lnTo>
                    <a:pt x="1113282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65294" y="1871522"/>
            <a:ext cx="75501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 algn="just">
              <a:lnSpc>
                <a:spcPct val="114999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Nâng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chất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lượng dịch vụ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21603" y="1432433"/>
            <a:ext cx="1703705" cy="1457960"/>
            <a:chOff x="6221603" y="1432433"/>
            <a:chExt cx="1703705" cy="1457960"/>
          </a:xfrm>
        </p:grpSpPr>
        <p:sp>
          <p:nvSpPr>
            <p:cNvPr id="15" name="object 15"/>
            <p:cNvSpPr/>
            <p:nvPr/>
          </p:nvSpPr>
          <p:spPr>
            <a:xfrm>
              <a:off x="6226683" y="1437513"/>
              <a:ext cx="1693545" cy="1447800"/>
            </a:xfrm>
            <a:custGeom>
              <a:avLst/>
              <a:gdLst/>
              <a:ahLst/>
              <a:cxnLst/>
              <a:rect l="l" t="t" r="r" b="b"/>
              <a:pathLst>
                <a:path w="1693545" h="1447800">
                  <a:moveTo>
                    <a:pt x="1288161" y="0"/>
                  </a:moveTo>
                  <a:lnTo>
                    <a:pt x="1288161" y="361950"/>
                  </a:lnTo>
                  <a:lnTo>
                    <a:pt x="0" y="361950"/>
                  </a:lnTo>
                  <a:lnTo>
                    <a:pt x="202564" y="723900"/>
                  </a:lnTo>
                  <a:lnTo>
                    <a:pt x="0" y="1085850"/>
                  </a:lnTo>
                  <a:lnTo>
                    <a:pt x="1288161" y="1085850"/>
                  </a:lnTo>
                  <a:lnTo>
                    <a:pt x="1288161" y="1447800"/>
                  </a:lnTo>
                  <a:lnTo>
                    <a:pt x="1693164" y="723900"/>
                  </a:lnTo>
                  <a:lnTo>
                    <a:pt x="1288161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26683" y="1437513"/>
              <a:ext cx="1693545" cy="1447800"/>
            </a:xfrm>
            <a:custGeom>
              <a:avLst/>
              <a:gdLst/>
              <a:ahLst/>
              <a:cxnLst/>
              <a:rect l="l" t="t" r="r" b="b"/>
              <a:pathLst>
                <a:path w="1693545" h="1447800">
                  <a:moveTo>
                    <a:pt x="0" y="361950"/>
                  </a:moveTo>
                  <a:lnTo>
                    <a:pt x="1288161" y="361950"/>
                  </a:lnTo>
                  <a:lnTo>
                    <a:pt x="1288161" y="0"/>
                  </a:lnTo>
                  <a:lnTo>
                    <a:pt x="1693164" y="723900"/>
                  </a:lnTo>
                  <a:lnTo>
                    <a:pt x="1288161" y="1447800"/>
                  </a:lnTo>
                  <a:lnTo>
                    <a:pt x="1288161" y="1085850"/>
                  </a:lnTo>
                  <a:lnTo>
                    <a:pt x="0" y="1085850"/>
                  </a:lnTo>
                  <a:lnTo>
                    <a:pt x="202564" y="723900"/>
                  </a:lnTo>
                  <a:lnTo>
                    <a:pt x="0" y="36195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6530" y="1856231"/>
              <a:ext cx="1157605" cy="623570"/>
            </a:xfrm>
            <a:custGeom>
              <a:avLst/>
              <a:gdLst/>
              <a:ahLst/>
              <a:cxnLst/>
              <a:rect l="l" t="t" r="r" b="b"/>
              <a:pathLst>
                <a:path w="1157604" h="623569">
                  <a:moveTo>
                    <a:pt x="1157477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157477" y="623315"/>
                  </a:lnTo>
                  <a:lnTo>
                    <a:pt x="1157477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11340" y="1894077"/>
            <a:ext cx="3892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0088" y="2195830"/>
            <a:ext cx="6102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200" y="1811273"/>
            <a:ext cx="1205865" cy="779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320" rIns="0" bIns="0" rtlCol="0">
            <a:spAutoFit/>
          </a:bodyPr>
          <a:lstStyle/>
          <a:p>
            <a:pPr marL="193675" marR="188595" indent="1905" algn="ctr">
              <a:lnSpc>
                <a:spcPct val="114999"/>
              </a:lnSpc>
              <a:spcBef>
                <a:spcPts val="160"/>
              </a:spcBef>
            </a:pPr>
            <a:r>
              <a:rPr sz="1400" spc="-5" dirty="0">
                <a:latin typeface="Times New Roman"/>
                <a:cs typeface="Times New Roman"/>
              </a:rPr>
              <a:t>Vòng đời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quan hệ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khách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hàng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3082289"/>
            <a:ext cx="1205865" cy="9537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3030" marR="106045" algn="ctr">
              <a:lnSpc>
                <a:spcPct val="114999"/>
              </a:lnSpc>
              <a:spcBef>
                <a:spcPts val="160"/>
              </a:spcBef>
            </a:pPr>
            <a:r>
              <a:rPr sz="1400" spc="-5" dirty="0">
                <a:latin typeface="Times New Roman"/>
                <a:cs typeface="Times New Roman"/>
              </a:rPr>
              <a:t>Các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giải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pháp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chức năng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00" y="5004815"/>
            <a:ext cx="1241425" cy="859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320" rIns="0" bIns="0" rtlCol="0">
            <a:spAutoFit/>
          </a:bodyPr>
          <a:lstStyle/>
          <a:p>
            <a:pPr marL="265430" marR="109855" indent="-149860">
              <a:lnSpc>
                <a:spcPct val="114999"/>
              </a:lnSpc>
              <a:spcBef>
                <a:spcPts val="160"/>
              </a:spcBef>
            </a:pPr>
            <a:r>
              <a:rPr sz="1400" spc="-5" dirty="0">
                <a:latin typeface="Times New Roman"/>
                <a:cs typeface="Times New Roman"/>
              </a:rPr>
              <a:t>Giải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pháp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tích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hợp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50236" y="2924429"/>
            <a:ext cx="1452245" cy="664845"/>
            <a:chOff x="2150236" y="2924429"/>
            <a:chExt cx="1452245" cy="66484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316" y="2929509"/>
              <a:ext cx="1441704" cy="6545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55316" y="2929509"/>
              <a:ext cx="1442085" cy="654685"/>
            </a:xfrm>
            <a:custGeom>
              <a:avLst/>
              <a:gdLst/>
              <a:ahLst/>
              <a:cxnLst/>
              <a:rect l="l" t="t" r="r" b="b"/>
              <a:pathLst>
                <a:path w="1442085" h="654685">
                  <a:moveTo>
                    <a:pt x="0" y="654558"/>
                  </a:moveTo>
                  <a:lnTo>
                    <a:pt x="1441704" y="654558"/>
                  </a:lnTo>
                  <a:lnTo>
                    <a:pt x="1441704" y="0"/>
                  </a:lnTo>
                  <a:lnTo>
                    <a:pt x="0" y="0"/>
                  </a:lnTo>
                  <a:lnTo>
                    <a:pt x="0" y="65455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55317" y="2929508"/>
            <a:ext cx="1442085" cy="6546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61975" marR="93980" indent="-463550">
              <a:lnSpc>
                <a:spcPct val="114999"/>
              </a:lnSpc>
              <a:spcBef>
                <a:spcPts val="160"/>
              </a:spcBef>
            </a:pPr>
            <a:r>
              <a:rPr sz="1400" b="1" spc="-5" dirty="0">
                <a:latin typeface="Arial"/>
                <a:cs typeface="Arial"/>
              </a:rPr>
              <a:t>Marketing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trực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tiếp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30496" y="2924429"/>
            <a:ext cx="1522730" cy="665480"/>
            <a:chOff x="4230496" y="2924429"/>
            <a:chExt cx="1522730" cy="66548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5576" y="2929509"/>
              <a:ext cx="1512570" cy="6553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35576" y="2929509"/>
              <a:ext cx="1512570" cy="655320"/>
            </a:xfrm>
            <a:custGeom>
              <a:avLst/>
              <a:gdLst/>
              <a:ahLst/>
              <a:cxnLst/>
              <a:rect l="l" t="t" r="r" b="b"/>
              <a:pathLst>
                <a:path w="1512570" h="655320">
                  <a:moveTo>
                    <a:pt x="0" y="655320"/>
                  </a:moveTo>
                  <a:lnTo>
                    <a:pt x="1512570" y="655320"/>
                  </a:lnTo>
                  <a:lnTo>
                    <a:pt x="151257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35577" y="2969513"/>
            <a:ext cx="1512570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Cross-selling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400" b="1" spc="-5" dirty="0">
                <a:latin typeface="Arial"/>
                <a:cs typeface="Arial"/>
              </a:rPr>
              <a:t>Up-selling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37248" y="2924429"/>
            <a:ext cx="1452245" cy="665480"/>
            <a:chOff x="6437248" y="2924429"/>
            <a:chExt cx="1452245" cy="6654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2328" y="2929509"/>
              <a:ext cx="1441703" cy="6553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42328" y="2929509"/>
              <a:ext cx="1442085" cy="655320"/>
            </a:xfrm>
            <a:custGeom>
              <a:avLst/>
              <a:gdLst/>
              <a:ahLst/>
              <a:cxnLst/>
              <a:rect l="l" t="t" r="r" b="b"/>
              <a:pathLst>
                <a:path w="1442084" h="655320">
                  <a:moveTo>
                    <a:pt x="0" y="655320"/>
                  </a:moveTo>
                  <a:lnTo>
                    <a:pt x="1441703" y="655320"/>
                  </a:lnTo>
                  <a:lnTo>
                    <a:pt x="1441703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42328" y="2937205"/>
            <a:ext cx="144208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 marR="206375" indent="-349250">
              <a:lnSpc>
                <a:spcPct val="114999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Dịch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vụ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đón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đầu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216275" y="3726053"/>
            <a:ext cx="1452880" cy="524510"/>
            <a:chOff x="3216275" y="3726053"/>
            <a:chExt cx="1452880" cy="52451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1355" y="3731133"/>
              <a:ext cx="1442466" cy="5143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21355" y="3731133"/>
              <a:ext cx="1442720" cy="514350"/>
            </a:xfrm>
            <a:custGeom>
              <a:avLst/>
              <a:gdLst/>
              <a:ahLst/>
              <a:cxnLst/>
              <a:rect l="l" t="t" r="r" b="b"/>
              <a:pathLst>
                <a:path w="1442720" h="514350">
                  <a:moveTo>
                    <a:pt x="0" y="514350"/>
                  </a:moveTo>
                  <a:lnTo>
                    <a:pt x="1442466" y="514350"/>
                  </a:lnTo>
                  <a:lnTo>
                    <a:pt x="1442466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221354" y="3731133"/>
            <a:ext cx="1442720" cy="5143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27025" marR="172720" indent="-147320">
              <a:lnSpc>
                <a:spcPct val="114999"/>
              </a:lnSpc>
              <a:spcBef>
                <a:spcPts val="155"/>
              </a:spcBef>
            </a:pPr>
            <a:r>
              <a:rPr sz="1400" b="1" spc="-5" dirty="0">
                <a:latin typeface="Arial"/>
                <a:cs typeface="Arial"/>
              </a:rPr>
              <a:t>Tự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động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hóa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bán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59603" y="3652901"/>
            <a:ext cx="1452245" cy="598170"/>
            <a:chOff x="5459603" y="3652901"/>
            <a:chExt cx="1452245" cy="59817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4683" y="3657981"/>
              <a:ext cx="1441704" cy="58750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64683" y="3657981"/>
              <a:ext cx="1442085" cy="588010"/>
            </a:xfrm>
            <a:custGeom>
              <a:avLst/>
              <a:gdLst/>
              <a:ahLst/>
              <a:cxnLst/>
              <a:rect l="l" t="t" r="r" b="b"/>
              <a:pathLst>
                <a:path w="1442084" h="588010">
                  <a:moveTo>
                    <a:pt x="0" y="587502"/>
                  </a:moveTo>
                  <a:lnTo>
                    <a:pt x="1441704" y="587502"/>
                  </a:lnTo>
                  <a:lnTo>
                    <a:pt x="1441704" y="0"/>
                  </a:lnTo>
                  <a:lnTo>
                    <a:pt x="0" y="0"/>
                  </a:lnTo>
                  <a:lnTo>
                    <a:pt x="0" y="587502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64683" y="3665423"/>
            <a:ext cx="144208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 marR="161925" indent="-340995">
              <a:lnSpc>
                <a:spcPct val="114999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Hỗ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trợ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khách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6198" y="4365918"/>
            <a:ext cx="5189982" cy="1659215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586482" y="5747511"/>
            <a:ext cx="563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Đối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tác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365240" y="5747511"/>
            <a:ext cx="9493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Khách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hàng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76750" y="5747511"/>
            <a:ext cx="6229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Công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30845" y="4687061"/>
            <a:ext cx="1129030" cy="4787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2069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Internet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01848" y="4778502"/>
            <a:ext cx="129794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14999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Dữ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liệu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khách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hàng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dùng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chung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4941" y="4724908"/>
            <a:ext cx="958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Dịch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vụ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phối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hợp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08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Ba</a:t>
            </a:r>
            <a:r>
              <a:rPr spc="-25" dirty="0"/>
              <a:t> </a:t>
            </a:r>
            <a:r>
              <a:rPr spc="-5" dirty="0"/>
              <a:t>giai </a:t>
            </a:r>
            <a:r>
              <a:rPr dirty="0">
                <a:latin typeface="Times New Roman"/>
                <a:cs typeface="Times New Roman"/>
              </a:rPr>
              <a:t>đ</a:t>
            </a:r>
            <a:r>
              <a:rPr dirty="0"/>
              <a:t>oạn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30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quan</a:t>
            </a:r>
            <a:r>
              <a:rPr spc="-5" dirty="0"/>
              <a:t> </a:t>
            </a:r>
            <a:r>
              <a:rPr dirty="0"/>
              <a:t>hệ </a:t>
            </a:r>
            <a:r>
              <a:rPr spc="-890" dirty="0"/>
              <a:t> </a:t>
            </a:r>
            <a:r>
              <a:rPr dirty="0"/>
              <a:t>khách</a:t>
            </a:r>
            <a:r>
              <a:rPr spc="-5" dirty="0"/>
              <a:t> </a:t>
            </a:r>
            <a:r>
              <a:rPr dirty="0"/>
              <a:t>hàng </a:t>
            </a:r>
            <a:r>
              <a:rPr spc="-5" dirty="0"/>
              <a:t>(tiếp)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spc="-5" dirty="0"/>
              <a:t>HT</a:t>
            </a:r>
            <a:r>
              <a:rPr spc="-65" dirty="0"/>
              <a:t> </a:t>
            </a:r>
            <a:r>
              <a:rPr spc="-5" dirty="0"/>
              <a:t>CRM</a:t>
            </a:r>
            <a:r>
              <a:rPr dirty="0"/>
              <a:t> </a:t>
            </a:r>
            <a:r>
              <a:rPr spc="-5" dirty="0"/>
              <a:t>=</a:t>
            </a:r>
            <a:r>
              <a:rPr spc="-20" dirty="0"/>
              <a:t> </a:t>
            </a:r>
            <a:r>
              <a:rPr spc="-5" dirty="0"/>
              <a:t>HT</a:t>
            </a:r>
            <a:r>
              <a:rPr spc="-65" dirty="0"/>
              <a:t> </a:t>
            </a:r>
            <a:r>
              <a:rPr spc="-5" dirty="0"/>
              <a:t>tích </a:t>
            </a:r>
            <a:r>
              <a:rPr spc="-635" dirty="0"/>
              <a:t> </a:t>
            </a:r>
            <a:r>
              <a:rPr spc="-5" dirty="0"/>
              <a:t>hợp các công cụ </a:t>
            </a:r>
            <a:r>
              <a:rPr dirty="0"/>
              <a:t> </a:t>
            </a:r>
            <a:r>
              <a:rPr spc="-5" dirty="0"/>
              <a:t>phần mềm </a:t>
            </a:r>
            <a:r>
              <a:rPr dirty="0"/>
              <a:t>dựa </a:t>
            </a:r>
            <a:r>
              <a:rPr spc="-5" dirty="0"/>
              <a:t>trên </a:t>
            </a:r>
            <a:r>
              <a:rPr spc="-635" dirty="0"/>
              <a:t> </a:t>
            </a:r>
            <a:r>
              <a:rPr spc="-75" dirty="0"/>
              <a:t>Web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-15" dirty="0"/>
              <a:t> </a:t>
            </a:r>
            <a:r>
              <a:rPr spc="-5" dirty="0"/>
              <a:t>các</a:t>
            </a:r>
            <a:r>
              <a:rPr spc="-25" dirty="0"/>
              <a:t> </a:t>
            </a:r>
            <a:r>
              <a:rPr spc="-5" dirty="0"/>
              <a:t>CSDL </a:t>
            </a:r>
            <a:r>
              <a:rPr dirty="0"/>
              <a:t> </a:t>
            </a:r>
            <a:r>
              <a:rPr spc="-5" dirty="0"/>
              <a:t>giúp </a:t>
            </a:r>
            <a:r>
              <a:rPr dirty="0"/>
              <a:t>thực </a:t>
            </a:r>
            <a:r>
              <a:rPr spc="-5" dirty="0"/>
              <a:t>hiện các </a:t>
            </a:r>
            <a:r>
              <a:rPr dirty="0"/>
              <a:t> </a:t>
            </a:r>
            <a:r>
              <a:rPr spc="-5" dirty="0"/>
              <a:t>tiến trình nghiệp vụ </a:t>
            </a:r>
            <a:r>
              <a:rPr spc="-635" dirty="0"/>
              <a:t> </a:t>
            </a:r>
            <a:r>
              <a:rPr dirty="0"/>
              <a:t>hướng tới khách </a:t>
            </a:r>
            <a:r>
              <a:rPr spc="5" dirty="0"/>
              <a:t> </a:t>
            </a:r>
            <a:r>
              <a:rPr spc="-5" dirty="0"/>
              <a:t>hàng hỗ trợ ba giai </a:t>
            </a:r>
            <a:r>
              <a:rPr dirty="0"/>
              <a:t> </a:t>
            </a:r>
            <a:r>
              <a:rPr spc="-5" dirty="0"/>
              <a:t>đoạn của vòng đời </a:t>
            </a:r>
            <a:r>
              <a:rPr dirty="0"/>
              <a:t> </a:t>
            </a:r>
            <a:r>
              <a:rPr spc="-5" dirty="0"/>
              <a:t>quan hệ giữa </a:t>
            </a:r>
            <a:r>
              <a:rPr dirty="0"/>
              <a:t>khách </a:t>
            </a:r>
            <a:r>
              <a:rPr spc="-635" dirty="0"/>
              <a:t> </a:t>
            </a:r>
            <a:r>
              <a:rPr spc="-5" dirty="0"/>
              <a:t>hàng</a:t>
            </a:r>
            <a:r>
              <a:rPr spc="-15" dirty="0"/>
              <a:t> </a:t>
            </a:r>
            <a:r>
              <a:rPr spc="-5" dirty="0"/>
              <a:t>và</a:t>
            </a:r>
            <a:r>
              <a:rPr spc="-10" dirty="0"/>
              <a:t> </a:t>
            </a:r>
            <a:r>
              <a:rPr spc="-5" dirty="0"/>
              <a:t>tổ</a:t>
            </a:r>
            <a:r>
              <a:rPr spc="-10" dirty="0"/>
              <a:t> </a:t>
            </a:r>
            <a:r>
              <a:rPr dirty="0"/>
              <a:t>chức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794" y="1582419"/>
            <a:ext cx="4519295" cy="44240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0"/>
              </a:spcBef>
              <a:tabLst>
                <a:tab pos="354965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5" dirty="0">
                <a:latin typeface="Times New Roman"/>
                <a:cs typeface="Times New Roman"/>
              </a:rPr>
              <a:t>Các giải </a:t>
            </a:r>
            <a:r>
              <a:rPr sz="2600" dirty="0">
                <a:latin typeface="Times New Roman"/>
                <a:cs typeface="Times New Roman"/>
              </a:rPr>
              <a:t>pháp </a:t>
            </a:r>
            <a:r>
              <a:rPr sz="2600" spc="-5" dirty="0">
                <a:latin typeface="Times New Roman"/>
                <a:cs typeface="Times New Roman"/>
              </a:rPr>
              <a:t>chuyên chức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năng: </a:t>
            </a:r>
            <a:r>
              <a:rPr sz="2600" spc="-10" dirty="0">
                <a:latin typeface="Times New Roman"/>
                <a:cs typeface="Times New Roman"/>
              </a:rPr>
              <a:t>Marketing</a:t>
            </a:r>
            <a:r>
              <a:rPr sz="2600" spc="-5" dirty="0">
                <a:latin typeface="Times New Roman"/>
                <a:cs typeface="Times New Roman"/>
              </a:rPr>
              <a:t> trực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tiếp,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bán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 cross-sell và Up-sell, dịch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vụ đón đầu, tự động hóa bán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hỗ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trợ</a:t>
            </a:r>
            <a:r>
              <a:rPr sz="2600" dirty="0">
                <a:latin typeface="Times New Roman"/>
                <a:cs typeface="Times New Roman"/>
              </a:rPr>
              <a:t> khách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hàng.</a:t>
            </a:r>
            <a:endParaRPr sz="2600">
              <a:latin typeface="Times New Roman"/>
              <a:cs typeface="Times New Roman"/>
            </a:endParaRPr>
          </a:p>
          <a:p>
            <a:pPr marL="355600" marR="34925" indent="-342900">
              <a:lnSpc>
                <a:spcPct val="9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•	</a:t>
            </a:r>
            <a:r>
              <a:rPr sz="2600" spc="-5" dirty="0">
                <a:latin typeface="Times New Roman"/>
                <a:cs typeface="Times New Roman"/>
              </a:rPr>
              <a:t>Giải </a:t>
            </a:r>
            <a:r>
              <a:rPr sz="2600" dirty="0">
                <a:latin typeface="Times New Roman"/>
                <a:cs typeface="Times New Roman"/>
              </a:rPr>
              <a:t>pháp quản trị quan hệ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khách hàng tích hợp </a:t>
            </a:r>
            <a:r>
              <a:rPr sz="2600" dirty="0">
                <a:latin typeface="Times New Roman"/>
                <a:cs typeface="Times New Roman"/>
              </a:rPr>
              <a:t>dựa </a:t>
            </a:r>
            <a:r>
              <a:rPr sz="2600" spc="-5" dirty="0">
                <a:latin typeface="Times New Roman"/>
                <a:cs typeface="Times New Roman"/>
              </a:rPr>
              <a:t>trên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Internet, gồm </a:t>
            </a:r>
            <a:r>
              <a:rPr sz="2600" dirty="0">
                <a:latin typeface="Times New Roman"/>
                <a:cs typeface="Times New Roman"/>
              </a:rPr>
              <a:t>CSDL khách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 </a:t>
            </a:r>
            <a:r>
              <a:rPr sz="2600" dirty="0">
                <a:latin typeface="Times New Roman"/>
                <a:cs typeface="Times New Roman"/>
              </a:rPr>
              <a:t>dùng </a:t>
            </a:r>
            <a:r>
              <a:rPr sz="2600" spc="-5" dirty="0">
                <a:latin typeface="Times New Roman"/>
                <a:cs typeface="Times New Roman"/>
              </a:rPr>
              <a:t>chung và dịch </a:t>
            </a:r>
            <a:r>
              <a:rPr sz="2600" dirty="0">
                <a:latin typeface="Times New Roman"/>
                <a:cs typeface="Times New Roman"/>
              </a:rPr>
              <a:t>vụ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phối </a:t>
            </a:r>
            <a:r>
              <a:rPr sz="2600" spc="-5" dirty="0">
                <a:latin typeface="Times New Roman"/>
                <a:cs typeface="Times New Roman"/>
              </a:rPr>
              <a:t>hợp cho phép tổ chức, </a:t>
            </a:r>
            <a:r>
              <a:rPr sz="2600" spc="-10" dirty="0">
                <a:latin typeface="Times New Roman"/>
                <a:cs typeface="Times New Roman"/>
              </a:rPr>
              <a:t>các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đối tác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khách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 truy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cập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đến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nguồn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lực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này.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5650" y="374650"/>
          <a:ext cx="8229600" cy="557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Giai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38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oạn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Giải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thích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 marR="895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Khai thác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mới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sự hỗ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CRM,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thể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quản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tốt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hàng,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quát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hoạt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bán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hàng,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bán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hàng,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trực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xử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=&gt;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mới. Giá trị mà 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 nhận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ở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đâ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là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sản phẩm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hoàn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hảo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045">
                <a:tc>
                  <a:txBody>
                    <a:bodyPr/>
                    <a:lstStyle/>
                    <a:p>
                      <a:pPr marL="91440" marR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Nâng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chất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ượng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6220">
                        <a:lnSpc>
                          <a:spcPct val="100099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hỗ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khách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dựa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trên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thể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 lại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lòng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việc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hỗ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trợ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cốt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lõi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ngũ chuyên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bán hàng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vụ cũng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ư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tác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môi tr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ường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mạng.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công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cụ tự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hóa bán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hàng,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trực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xử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lý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hàng giúp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chức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thực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cross-sell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up-sell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với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hàng.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 trị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ưởng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ở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đâ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là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sự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thuận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tiện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của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giao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one-top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với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hấp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dẫn.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 marR="3416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Duy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mềm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CSDL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CRM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giúp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phát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sớm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khách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hàng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182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tiềm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ă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trung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thành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tổ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chức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rộng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doanh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hình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Targeted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các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ươ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marketing.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Giá trị mà khách hàng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nhận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ở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đâ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là mối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quan hệ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kinh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doanh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tính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cá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nhân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hóa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được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tôn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vinh.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270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 ích</a:t>
            </a:r>
            <a:r>
              <a:rPr sz="4400" dirty="0"/>
              <a:t> </a:t>
            </a:r>
            <a:r>
              <a:rPr sz="4400" spc="-5" dirty="0"/>
              <a:t>của</a:t>
            </a:r>
            <a:r>
              <a:rPr sz="4400" spc="10" dirty="0"/>
              <a:t> </a:t>
            </a:r>
            <a:r>
              <a:rPr sz="4400" spc="-5" dirty="0"/>
              <a:t>quan</a:t>
            </a:r>
            <a:r>
              <a:rPr sz="4400" dirty="0"/>
              <a:t> </a:t>
            </a:r>
            <a:r>
              <a:rPr sz="4400" spc="-5" dirty="0"/>
              <a:t>hệ</a:t>
            </a:r>
            <a:r>
              <a:rPr sz="4400" spc="5" dirty="0"/>
              <a:t> </a:t>
            </a:r>
            <a:r>
              <a:rPr sz="4400" spc="-5" dirty="0"/>
              <a:t>khách hàng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907020" cy="436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5654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Cho </a:t>
            </a:r>
            <a:r>
              <a:rPr sz="2500" spc="-5" dirty="0">
                <a:latin typeface="Arial"/>
                <a:cs typeface="Arial"/>
              </a:rPr>
              <a:t>phép </a:t>
            </a:r>
            <a:r>
              <a:rPr sz="2500" dirty="0">
                <a:latin typeface="Arial"/>
                <a:cs typeface="Arial"/>
              </a:rPr>
              <a:t>tổ chức xác </a:t>
            </a:r>
            <a:r>
              <a:rPr sz="2500" spc="-5" dirty="0">
                <a:latin typeface="Arial"/>
                <a:cs typeface="Arial"/>
              </a:rPr>
              <a:t>định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nhắm </a:t>
            </a:r>
            <a:r>
              <a:rPr sz="2500" dirty="0">
                <a:latin typeface="Arial"/>
                <a:cs typeface="Arial"/>
              </a:rPr>
              <a:t>tới khách </a:t>
            </a:r>
            <a:r>
              <a:rPr sz="2500" spc="-5" dirty="0">
                <a:latin typeface="Arial"/>
                <a:cs typeface="Arial"/>
              </a:rPr>
              <a:t>hàng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tốt nhất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Cho phép </a:t>
            </a:r>
            <a:r>
              <a:rPr sz="2500" dirty="0">
                <a:latin typeface="Arial"/>
                <a:cs typeface="Arial"/>
              </a:rPr>
              <a:t>thực </a:t>
            </a:r>
            <a:r>
              <a:rPr sz="2500" spc="-5" dirty="0">
                <a:latin typeface="Arial"/>
                <a:cs typeface="Arial"/>
              </a:rPr>
              <a:t>hiện </a:t>
            </a:r>
            <a:r>
              <a:rPr sz="2500" dirty="0">
                <a:latin typeface="Arial"/>
                <a:cs typeface="Arial"/>
              </a:rPr>
              <a:t>tùy chỉnh và cá </a:t>
            </a:r>
            <a:r>
              <a:rPr sz="2500" spc="-5" dirty="0">
                <a:latin typeface="Arial"/>
                <a:cs typeface="Arial"/>
              </a:rPr>
              <a:t>nhân hóa </a:t>
            </a:r>
            <a:r>
              <a:rPr sz="2500" dirty="0">
                <a:latin typeface="Arial"/>
                <a:cs typeface="Arial"/>
              </a:rPr>
              <a:t>sản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phẩm, dịch </a:t>
            </a:r>
            <a:r>
              <a:rPr sz="2500" dirty="0">
                <a:latin typeface="Arial"/>
                <a:cs typeface="Arial"/>
              </a:rPr>
              <a:t>vụ theo ý muốn, </a:t>
            </a:r>
            <a:r>
              <a:rPr sz="2500" spc="-5" dirty="0">
                <a:latin typeface="Arial"/>
                <a:cs typeface="Arial"/>
              </a:rPr>
              <a:t>nhu </a:t>
            </a:r>
            <a:r>
              <a:rPr sz="2500" dirty="0">
                <a:latin typeface="Arial"/>
                <a:cs typeface="Arial"/>
              </a:rPr>
              <a:t>cầu và thói </a:t>
            </a:r>
            <a:r>
              <a:rPr sz="2500" spc="-5" dirty="0">
                <a:latin typeface="Arial"/>
                <a:cs typeface="Arial"/>
              </a:rPr>
              <a:t>quen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khách</a:t>
            </a:r>
            <a:r>
              <a:rPr sz="2500" spc="-5" dirty="0">
                <a:latin typeface="Arial"/>
                <a:cs typeface="Arial"/>
              </a:rPr>
              <a:t> hàng</a:t>
            </a:r>
            <a:r>
              <a:rPr sz="2500" dirty="0">
                <a:latin typeface="Arial"/>
                <a:cs typeface="Arial"/>
              </a:rPr>
              <a:t> theo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thời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gian </a:t>
            </a:r>
            <a:r>
              <a:rPr sz="2500" dirty="0">
                <a:latin typeface="Arial"/>
                <a:cs typeface="Arial"/>
              </a:rPr>
              <a:t>thực.</a:t>
            </a:r>
            <a:endParaRPr sz="2500">
              <a:latin typeface="Arial"/>
              <a:cs typeface="Arial"/>
            </a:endParaRPr>
          </a:p>
          <a:p>
            <a:pPr marL="355600" marR="47498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Theo </a:t>
            </a:r>
            <a:r>
              <a:rPr sz="2500" spc="-5" dirty="0">
                <a:latin typeface="Arial"/>
                <a:cs typeface="Arial"/>
              </a:rPr>
              <a:t>dõi </a:t>
            </a:r>
            <a:r>
              <a:rPr sz="2500" dirty="0">
                <a:latin typeface="Arial"/>
                <a:cs typeface="Arial"/>
              </a:rPr>
              <a:t>thời </a:t>
            </a:r>
            <a:r>
              <a:rPr sz="2500" spc="-5" dirty="0">
                <a:latin typeface="Arial"/>
                <a:cs typeface="Arial"/>
              </a:rPr>
              <a:t>điểm </a:t>
            </a:r>
            <a:r>
              <a:rPr sz="2500" dirty="0">
                <a:latin typeface="Arial"/>
                <a:cs typeface="Arial"/>
              </a:rPr>
              <a:t>khách </a:t>
            </a:r>
            <a:r>
              <a:rPr sz="2500" spc="-5" dirty="0">
                <a:latin typeface="Arial"/>
                <a:cs typeface="Arial"/>
              </a:rPr>
              <a:t>hàng liên hệ </a:t>
            </a:r>
            <a:r>
              <a:rPr sz="2500" dirty="0">
                <a:latin typeface="Arial"/>
                <a:cs typeface="Arial"/>
              </a:rPr>
              <a:t>với tổ </a:t>
            </a:r>
            <a:r>
              <a:rPr sz="2500" spc="-5" dirty="0">
                <a:latin typeface="Arial"/>
                <a:cs typeface="Arial"/>
              </a:rPr>
              <a:t>chức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(không</a:t>
            </a:r>
            <a:r>
              <a:rPr sz="2500" spc="-5" dirty="0">
                <a:latin typeface="Arial"/>
                <a:cs typeface="Arial"/>
              </a:rPr>
              <a:t> phụ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thuộc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cách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thức </a:t>
            </a:r>
            <a:r>
              <a:rPr sz="2500" spc="-5" dirty="0">
                <a:latin typeface="Arial"/>
                <a:cs typeface="Arial"/>
              </a:rPr>
              <a:t>liên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hệ)</a:t>
            </a:r>
            <a:endParaRPr sz="2500">
              <a:latin typeface="Arial"/>
              <a:cs typeface="Arial"/>
            </a:endParaRPr>
          </a:p>
          <a:p>
            <a:pPr marL="355600" marR="146050" indent="-342900" algn="just">
              <a:lnSpc>
                <a:spcPts val="2400"/>
              </a:lnSpc>
              <a:spcBef>
                <a:spcPts val="605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Giúp tổ chức </a:t>
            </a:r>
            <a:r>
              <a:rPr sz="2500" spc="-5" dirty="0">
                <a:latin typeface="Arial"/>
                <a:cs typeface="Arial"/>
              </a:rPr>
              <a:t>áp dụng </a:t>
            </a:r>
            <a:r>
              <a:rPr sz="2500" dirty="0">
                <a:latin typeface="Arial"/>
                <a:cs typeface="Arial"/>
              </a:rPr>
              <a:t>kinh </a:t>
            </a:r>
            <a:r>
              <a:rPr sz="2500" spc="-5" dirty="0">
                <a:latin typeface="Arial"/>
                <a:cs typeface="Arial"/>
              </a:rPr>
              <a:t>nghiệm </a:t>
            </a:r>
            <a:r>
              <a:rPr sz="2500" dirty="0">
                <a:latin typeface="Arial"/>
                <a:cs typeface="Arial"/>
              </a:rPr>
              <a:t>chăm sóc và </a:t>
            </a:r>
            <a:r>
              <a:rPr sz="2500" spc="-5" dirty="0">
                <a:latin typeface="Arial"/>
                <a:cs typeface="Arial"/>
              </a:rPr>
              <a:t>dịch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vụ khách </a:t>
            </a:r>
            <a:r>
              <a:rPr sz="2500" spc="-5" dirty="0">
                <a:latin typeface="Arial"/>
                <a:cs typeface="Arial"/>
              </a:rPr>
              <a:t>hàng </a:t>
            </a:r>
            <a:r>
              <a:rPr sz="2500" dirty="0">
                <a:latin typeface="Arial"/>
                <a:cs typeface="Arial"/>
              </a:rPr>
              <a:t>có chất </a:t>
            </a:r>
            <a:r>
              <a:rPr sz="2500" spc="-5" dirty="0">
                <a:latin typeface="Arial"/>
                <a:cs typeface="Arial"/>
              </a:rPr>
              <a:t>lượng </a:t>
            </a:r>
            <a:r>
              <a:rPr sz="2500" dirty="0">
                <a:latin typeface="Arial"/>
                <a:cs typeface="Arial"/>
              </a:rPr>
              <a:t>cao cho mọi </a:t>
            </a:r>
            <a:r>
              <a:rPr sz="2500" spc="-5" dirty="0">
                <a:latin typeface="Arial"/>
                <a:cs typeface="Arial"/>
              </a:rPr>
              <a:t>điểm giao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dịch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mà </a:t>
            </a:r>
            <a:r>
              <a:rPr sz="2500" spc="-5" dirty="0">
                <a:latin typeface="Arial"/>
                <a:cs typeface="Arial"/>
              </a:rPr>
              <a:t>khách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hàng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có thể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chọn.</a:t>
            </a:r>
            <a:endParaRPr sz="2500">
              <a:latin typeface="Arial"/>
              <a:cs typeface="Arial"/>
            </a:endParaRPr>
          </a:p>
          <a:p>
            <a:pPr marL="12700" marR="474345">
              <a:lnSpc>
                <a:spcPts val="2400"/>
              </a:lnSpc>
              <a:spcBef>
                <a:spcPts val="600"/>
              </a:spcBef>
            </a:pPr>
            <a:r>
              <a:rPr sz="2500" spc="-5" dirty="0">
                <a:latin typeface="Arial"/>
                <a:cs typeface="Arial"/>
              </a:rPr>
              <a:t>Các lợi </a:t>
            </a:r>
            <a:r>
              <a:rPr sz="2500" dirty="0">
                <a:latin typeface="Arial"/>
                <a:cs typeface="Arial"/>
              </a:rPr>
              <a:t>ích </a:t>
            </a:r>
            <a:r>
              <a:rPr sz="2500" spc="-5" dirty="0">
                <a:latin typeface="Arial"/>
                <a:cs typeface="Arial"/>
              </a:rPr>
              <a:t>này </a:t>
            </a:r>
            <a:r>
              <a:rPr sz="2500" dirty="0">
                <a:latin typeface="Arial"/>
                <a:cs typeface="Arial"/>
              </a:rPr>
              <a:t>không chỉ mang </a:t>
            </a:r>
            <a:r>
              <a:rPr sz="2500" spc="-5" dirty="0">
                <a:latin typeface="Arial"/>
                <a:cs typeface="Arial"/>
              </a:rPr>
              <a:t>lại giá </a:t>
            </a:r>
            <a:r>
              <a:rPr sz="2500" dirty="0">
                <a:latin typeface="Arial"/>
                <a:cs typeface="Arial"/>
              </a:rPr>
              <a:t>trị chiến </a:t>
            </a:r>
            <a:r>
              <a:rPr sz="2500" spc="-5" dirty="0">
                <a:latin typeface="Arial"/>
                <a:cs typeface="Arial"/>
              </a:rPr>
              <a:t>lược </a:t>
            </a:r>
            <a:r>
              <a:rPr sz="2500" dirty="0">
                <a:latin typeface="Arial"/>
                <a:cs typeface="Arial"/>
              </a:rPr>
              <a:t> cho tổ chức </a:t>
            </a:r>
            <a:r>
              <a:rPr sz="2500" spc="-5" dirty="0">
                <a:latin typeface="Arial"/>
                <a:cs typeface="Arial"/>
              </a:rPr>
              <a:t>mà </a:t>
            </a:r>
            <a:r>
              <a:rPr sz="2500" dirty="0">
                <a:latin typeface="Arial"/>
                <a:cs typeface="Arial"/>
              </a:rPr>
              <a:t>còn mang </a:t>
            </a:r>
            <a:r>
              <a:rPr sz="2500" spc="-5" dirty="0">
                <a:latin typeface="Arial"/>
                <a:cs typeface="Arial"/>
              </a:rPr>
              <a:t>lại giá </a:t>
            </a:r>
            <a:r>
              <a:rPr sz="2500" dirty="0">
                <a:latin typeface="Arial"/>
                <a:cs typeface="Arial"/>
              </a:rPr>
              <a:t>trị </a:t>
            </a:r>
            <a:r>
              <a:rPr sz="2500" spc="-5" dirty="0">
                <a:latin typeface="Arial"/>
                <a:cs typeface="Arial"/>
              </a:rPr>
              <a:t>lớn </a:t>
            </a:r>
            <a:r>
              <a:rPr sz="2500" dirty="0">
                <a:latin typeface="Arial"/>
                <a:cs typeface="Arial"/>
              </a:rPr>
              <a:t>cho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dirty="0">
                <a:latin typeface="Arial"/>
                <a:cs typeface="Arial"/>
              </a:rPr>
              <a:t>thân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khách</a:t>
            </a:r>
            <a:r>
              <a:rPr sz="2500" spc="-5" dirty="0">
                <a:latin typeface="Arial"/>
                <a:cs typeface="Arial"/>
              </a:rPr>
              <a:t> hàng.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556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Thử</a:t>
            </a:r>
            <a:r>
              <a:rPr sz="4400" spc="-30" dirty="0"/>
              <a:t> </a:t>
            </a:r>
            <a:r>
              <a:rPr sz="4400" spc="-5" dirty="0"/>
              <a:t>thách của</a:t>
            </a:r>
            <a:r>
              <a:rPr sz="4400" spc="-10" dirty="0"/>
              <a:t> </a:t>
            </a:r>
            <a:r>
              <a:rPr sz="4400" spc="-5" dirty="0"/>
              <a:t>CRM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907655" cy="4397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73025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50%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dự án CRM </a:t>
            </a:r>
            <a:r>
              <a:rPr sz="2700" dirty="0">
                <a:latin typeface="Arial"/>
                <a:cs typeface="Arial"/>
              </a:rPr>
              <a:t>không </a:t>
            </a:r>
            <a:r>
              <a:rPr sz="2700" spc="-5" dirty="0">
                <a:latin typeface="Arial"/>
                <a:cs typeface="Arial"/>
              </a:rPr>
              <a:t>đáp ứng nhu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đặt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ra. </a:t>
            </a:r>
            <a:r>
              <a:rPr sz="2700" spc="-20" dirty="0">
                <a:latin typeface="Arial"/>
                <a:cs typeface="Arial"/>
              </a:rPr>
              <a:t>Việc </a:t>
            </a:r>
            <a:r>
              <a:rPr sz="2700" dirty="0">
                <a:latin typeface="Arial"/>
                <a:cs typeface="Arial"/>
              </a:rPr>
              <a:t>triển khai </a:t>
            </a:r>
            <a:r>
              <a:rPr sz="2700" spc="-5" dirty="0">
                <a:latin typeface="Arial"/>
                <a:cs typeface="Arial"/>
              </a:rPr>
              <a:t>CRM </a:t>
            </a:r>
            <a:r>
              <a:rPr sz="2700" dirty="0">
                <a:latin typeface="Arial"/>
                <a:cs typeface="Arial"/>
              </a:rPr>
              <a:t>thậm </a:t>
            </a:r>
            <a:r>
              <a:rPr sz="2700" spc="-5" dirty="0">
                <a:latin typeface="Arial"/>
                <a:cs typeface="Arial"/>
              </a:rPr>
              <a:t>chí </a:t>
            </a:r>
            <a:r>
              <a:rPr sz="2700" dirty="0">
                <a:latin typeface="Arial"/>
                <a:cs typeface="Arial"/>
              </a:rPr>
              <a:t>còn </a:t>
            </a:r>
            <a:r>
              <a:rPr sz="2700" spc="-5" dirty="0">
                <a:latin typeface="Arial"/>
                <a:cs typeface="Arial"/>
              </a:rPr>
              <a:t>làm ảnh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hưởng đến </a:t>
            </a:r>
            <a:r>
              <a:rPr sz="2700" dirty="0">
                <a:latin typeface="Arial"/>
                <a:cs typeface="Arial"/>
              </a:rPr>
              <a:t>mối </a:t>
            </a:r>
            <a:r>
              <a:rPr sz="2700" spc="-5" dirty="0">
                <a:latin typeface="Arial"/>
                <a:cs typeface="Arial"/>
              </a:rPr>
              <a:t>quan hệ lâu dài </a:t>
            </a:r>
            <a:r>
              <a:rPr sz="2700" dirty="0">
                <a:latin typeface="Arial"/>
                <a:cs typeface="Arial"/>
              </a:rPr>
              <a:t>vốn có của công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ty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 khách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hàng.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Lý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do:</a:t>
            </a:r>
            <a:endParaRPr sz="2700">
              <a:latin typeface="Arial"/>
              <a:cs typeface="Arial"/>
            </a:endParaRPr>
          </a:p>
          <a:p>
            <a:pPr marL="755650" marR="5080" indent="-285750">
              <a:lnSpc>
                <a:spcPct val="8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hiểu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chuẩn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bị</a:t>
            </a:r>
            <a:r>
              <a:rPr sz="2400" dirty="0">
                <a:latin typeface="Arial"/>
                <a:cs typeface="Arial"/>
              </a:rPr>
              <a:t> của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tổ chức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cũng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thân 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với các tiến trình mới và thử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mới.</a:t>
            </a:r>
            <a:endParaRPr sz="2400">
              <a:latin typeface="Arial"/>
              <a:cs typeface="Arial"/>
            </a:endParaRPr>
          </a:p>
          <a:p>
            <a:pPr marL="755650" marR="346075" indent="-285750">
              <a:lnSpc>
                <a:spcPts val="23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Các nhà quản lý thường </a:t>
            </a:r>
            <a:r>
              <a:rPr sz="2400" dirty="0">
                <a:latin typeface="Arial"/>
                <a:cs typeface="Arial"/>
              </a:rPr>
              <a:t>kỳ vọng vào </a:t>
            </a:r>
            <a:r>
              <a:rPr sz="2400" spc="-5" dirty="0">
                <a:latin typeface="Arial"/>
                <a:cs typeface="Arial"/>
              </a:rPr>
              <a:t>CNTT </a:t>
            </a:r>
            <a:r>
              <a:rPr sz="2400" dirty="0">
                <a:latin typeface="Arial"/>
                <a:cs typeface="Arial"/>
              </a:rPr>
              <a:t>mà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 thực</a:t>
            </a:r>
            <a:r>
              <a:rPr sz="2400" spc="-5" dirty="0">
                <a:latin typeface="Arial"/>
                <a:cs typeface="Arial"/>
              </a:rPr>
              <a:t> hiện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đổi</a:t>
            </a:r>
            <a:r>
              <a:rPr sz="2400" dirty="0">
                <a:latin typeface="Arial"/>
                <a:cs typeface="Arial"/>
              </a:rPr>
              <a:t> 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nghiệp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chương</a:t>
            </a:r>
            <a:r>
              <a:rPr sz="2400" dirty="0">
                <a:latin typeface="Arial"/>
                <a:cs typeface="Arial"/>
              </a:rPr>
              <a:t> trình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quản</a:t>
            </a:r>
            <a:r>
              <a:rPr sz="2400" dirty="0">
                <a:latin typeface="Arial"/>
                <a:cs typeface="Arial"/>
              </a:rPr>
              <a:t> trị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755650" marR="59055" indent="-285750">
              <a:lnSpc>
                <a:spcPts val="23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 được</a:t>
            </a:r>
            <a:r>
              <a:rPr sz="2400" dirty="0">
                <a:latin typeface="Arial"/>
                <a:cs typeface="Arial"/>
              </a:rPr>
              <a:t> triển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khai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 không có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5" dirty="0">
                <a:latin typeface="Arial"/>
                <a:cs typeface="Arial"/>
              </a:rPr>
              <a:t> tham gia</a:t>
            </a:r>
            <a:r>
              <a:rPr sz="2400" dirty="0">
                <a:latin typeface="Arial"/>
                <a:cs typeface="Arial"/>
              </a:rPr>
              <a:t> của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hưởng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lợi.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951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 loại</a:t>
            </a:r>
            <a:r>
              <a:rPr sz="4400" spc="-25" dirty="0"/>
              <a:t> </a:t>
            </a:r>
            <a:r>
              <a:rPr sz="4400" spc="-5" dirty="0"/>
              <a:t>hình</a:t>
            </a:r>
            <a:r>
              <a:rPr sz="4400" spc="-10" dirty="0"/>
              <a:t> </a:t>
            </a:r>
            <a:r>
              <a:rPr sz="4400" spc="-5" dirty="0"/>
              <a:t>HT</a:t>
            </a:r>
            <a:r>
              <a:rPr sz="4400" spc="-10" dirty="0"/>
              <a:t> CRM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7617" y="2554477"/>
            <a:ext cx="1644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CRM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tác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nghiệp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3967" y="1759839"/>
            <a:ext cx="403225" cy="3973195"/>
          </a:xfrm>
          <a:custGeom>
            <a:avLst/>
            <a:gdLst/>
            <a:ahLst/>
            <a:cxnLst/>
            <a:rect l="l" t="t" r="r" b="b"/>
            <a:pathLst>
              <a:path w="403225" h="3973195">
                <a:moveTo>
                  <a:pt x="403097" y="1979676"/>
                </a:moveTo>
                <a:lnTo>
                  <a:pt x="349539" y="1974639"/>
                </a:lnTo>
                <a:lnTo>
                  <a:pt x="301399" y="1960423"/>
                </a:lnTo>
                <a:lnTo>
                  <a:pt x="260604" y="1938369"/>
                </a:lnTo>
                <a:lnTo>
                  <a:pt x="229079" y="1909816"/>
                </a:lnTo>
                <a:lnTo>
                  <a:pt x="208752" y="1876106"/>
                </a:lnTo>
                <a:lnTo>
                  <a:pt x="201549" y="1838578"/>
                </a:lnTo>
                <a:lnTo>
                  <a:pt x="201549" y="1130935"/>
                </a:lnTo>
                <a:lnTo>
                  <a:pt x="194345" y="1093407"/>
                </a:lnTo>
                <a:lnTo>
                  <a:pt x="174018" y="1059697"/>
                </a:lnTo>
                <a:lnTo>
                  <a:pt x="142494" y="1031144"/>
                </a:lnTo>
                <a:lnTo>
                  <a:pt x="101698" y="1009090"/>
                </a:lnTo>
                <a:lnTo>
                  <a:pt x="53558" y="994874"/>
                </a:lnTo>
                <a:lnTo>
                  <a:pt x="0" y="989838"/>
                </a:lnTo>
                <a:lnTo>
                  <a:pt x="53558" y="984801"/>
                </a:lnTo>
                <a:lnTo>
                  <a:pt x="101698" y="970585"/>
                </a:lnTo>
                <a:lnTo>
                  <a:pt x="142494" y="948531"/>
                </a:lnTo>
                <a:lnTo>
                  <a:pt x="174018" y="919978"/>
                </a:lnTo>
                <a:lnTo>
                  <a:pt x="194345" y="886268"/>
                </a:lnTo>
                <a:lnTo>
                  <a:pt x="201549" y="848740"/>
                </a:lnTo>
                <a:lnTo>
                  <a:pt x="201549" y="141097"/>
                </a:lnTo>
                <a:lnTo>
                  <a:pt x="208752" y="103569"/>
                </a:lnTo>
                <a:lnTo>
                  <a:pt x="229079" y="69859"/>
                </a:lnTo>
                <a:lnTo>
                  <a:pt x="260604" y="41306"/>
                </a:lnTo>
                <a:lnTo>
                  <a:pt x="301399" y="19252"/>
                </a:lnTo>
                <a:lnTo>
                  <a:pt x="349539" y="5036"/>
                </a:lnTo>
                <a:lnTo>
                  <a:pt x="403097" y="0"/>
                </a:lnTo>
              </a:path>
              <a:path w="403225" h="3973195">
                <a:moveTo>
                  <a:pt x="403097" y="3973068"/>
                </a:moveTo>
                <a:lnTo>
                  <a:pt x="349539" y="3968028"/>
                </a:lnTo>
                <a:lnTo>
                  <a:pt x="301399" y="3953804"/>
                </a:lnTo>
                <a:lnTo>
                  <a:pt x="260604" y="3931743"/>
                </a:lnTo>
                <a:lnTo>
                  <a:pt x="229079" y="3903189"/>
                </a:lnTo>
                <a:lnTo>
                  <a:pt x="208752" y="3869488"/>
                </a:lnTo>
                <a:lnTo>
                  <a:pt x="201549" y="3831983"/>
                </a:lnTo>
                <a:lnTo>
                  <a:pt x="201549" y="3153283"/>
                </a:lnTo>
                <a:lnTo>
                  <a:pt x="194345" y="3115755"/>
                </a:lnTo>
                <a:lnTo>
                  <a:pt x="174018" y="3082045"/>
                </a:lnTo>
                <a:lnTo>
                  <a:pt x="142494" y="3053492"/>
                </a:lnTo>
                <a:lnTo>
                  <a:pt x="101698" y="3031438"/>
                </a:lnTo>
                <a:lnTo>
                  <a:pt x="53558" y="3017222"/>
                </a:lnTo>
                <a:lnTo>
                  <a:pt x="0" y="3012186"/>
                </a:lnTo>
                <a:lnTo>
                  <a:pt x="53558" y="3007149"/>
                </a:lnTo>
                <a:lnTo>
                  <a:pt x="101698" y="2992933"/>
                </a:lnTo>
                <a:lnTo>
                  <a:pt x="142494" y="2970879"/>
                </a:lnTo>
                <a:lnTo>
                  <a:pt x="174018" y="2942326"/>
                </a:lnTo>
                <a:lnTo>
                  <a:pt x="194345" y="2908616"/>
                </a:lnTo>
                <a:lnTo>
                  <a:pt x="201549" y="2871089"/>
                </a:lnTo>
                <a:lnTo>
                  <a:pt x="201549" y="2192401"/>
                </a:lnTo>
                <a:lnTo>
                  <a:pt x="208752" y="2154873"/>
                </a:lnTo>
                <a:lnTo>
                  <a:pt x="229079" y="2121163"/>
                </a:lnTo>
                <a:lnTo>
                  <a:pt x="260604" y="2092610"/>
                </a:lnTo>
                <a:lnTo>
                  <a:pt x="301399" y="2070556"/>
                </a:lnTo>
                <a:lnTo>
                  <a:pt x="349539" y="2056340"/>
                </a:lnTo>
                <a:lnTo>
                  <a:pt x="403097" y="2051304"/>
                </a:lnTo>
              </a:path>
            </a:pathLst>
          </a:custGeom>
          <a:ln w="25146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609" y="1759839"/>
            <a:ext cx="5487670" cy="1979930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20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Tự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ộng hóa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bán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hàng</a:t>
            </a:r>
            <a:endParaRPr sz="200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20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Trung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tâm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dịch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vụ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KH</a:t>
            </a:r>
            <a:endParaRPr sz="2000">
              <a:latin typeface="Calibri"/>
              <a:cs typeface="Calibri"/>
            </a:endParaRPr>
          </a:p>
          <a:p>
            <a:pPr marL="75565">
              <a:lnSpc>
                <a:spcPts val="2300"/>
              </a:lnSpc>
              <a:spcBef>
                <a:spcPts val="1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20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Hỗ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trợ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ươ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tác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với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qua: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iện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thoại,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fax,</a:t>
            </a:r>
            <a:endParaRPr sz="2000">
              <a:latin typeface="Calibri"/>
              <a:cs typeface="Calibri"/>
            </a:endParaRPr>
          </a:p>
          <a:p>
            <a:pPr marL="304165">
              <a:lnSpc>
                <a:spcPts val="23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email,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chat,…</a:t>
            </a:r>
            <a:endParaRPr sz="2000">
              <a:latin typeface="Calibri"/>
              <a:cs typeface="Calibri"/>
            </a:endParaRPr>
          </a:p>
          <a:p>
            <a:pPr marL="304165" marR="675005" indent="-228600">
              <a:lnSpc>
                <a:spcPts val="2200"/>
              </a:lnSpc>
              <a:spcBef>
                <a:spcPts val="4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Đồng bộ hóa 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ươ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tác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của KH từ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tất cả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kênh.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00403" y="4437633"/>
            <a:ext cx="1453515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Quản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trị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phân</a:t>
            </a:r>
            <a:endParaRPr sz="2000">
              <a:latin typeface="Calibri"/>
              <a:cs typeface="Calibri"/>
            </a:endParaRPr>
          </a:p>
          <a:p>
            <a:pPr marL="72517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tích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8609" y="3811142"/>
            <a:ext cx="5487670" cy="1922145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04165" marR="125095" indent="-228600" algn="just">
              <a:lnSpc>
                <a:spcPts val="2200"/>
              </a:lnSpc>
              <a:spcBef>
                <a:spcPts val="5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•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Cho phép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trích rút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thông tin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sâu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toàn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diện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về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KH từ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tổng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kho DL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CSDL khác bằng cách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dụng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cụ phân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tích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(Data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Mining)</a:t>
            </a:r>
            <a:endParaRPr sz="2000">
              <a:latin typeface="Calibri"/>
              <a:cs typeface="Calibri"/>
            </a:endParaRPr>
          </a:p>
          <a:p>
            <a:pPr marL="75565" algn="just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20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phép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tích, dự báo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tạo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giá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KH</a:t>
            </a:r>
            <a:endParaRPr sz="2000">
              <a:latin typeface="Calibri"/>
              <a:cs typeface="Calibri"/>
            </a:endParaRPr>
          </a:p>
          <a:p>
            <a:pPr marL="304165" marR="135255" indent="-228600" algn="just">
              <a:lnSpc>
                <a:spcPts val="2200"/>
              </a:lnSpc>
              <a:spcBef>
                <a:spcPts val="4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• Cho phép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tiếp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cận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KH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với các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liên quan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sản phẩm tùy biến theo nhu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cầu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KH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513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Các</a:t>
            </a:r>
            <a:r>
              <a:rPr sz="4400" spc="5" dirty="0"/>
              <a:t> </a:t>
            </a:r>
            <a:r>
              <a:rPr sz="4400" spc="-5" dirty="0"/>
              <a:t>loại</a:t>
            </a:r>
            <a:r>
              <a:rPr sz="4400" spc="-20" dirty="0"/>
              <a:t> </a:t>
            </a:r>
            <a:r>
              <a:rPr sz="4400" spc="-5" dirty="0"/>
              <a:t>hình HT CRM</a:t>
            </a:r>
            <a:r>
              <a:rPr sz="4400" dirty="0"/>
              <a:t> </a:t>
            </a:r>
            <a:r>
              <a:rPr sz="4400" spc="-5" dirty="0"/>
              <a:t>(tiếp))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0016" y="2599181"/>
            <a:ext cx="177165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Quản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trị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phối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hợp</a:t>
            </a:r>
            <a:endParaRPr sz="1900">
              <a:latin typeface="Calibri"/>
              <a:cs typeface="Calibri"/>
            </a:endParaRPr>
          </a:p>
          <a:p>
            <a:pPr marR="5080" algn="r">
              <a:lnSpc>
                <a:spcPts val="2185"/>
              </a:lnSpc>
            </a:pPr>
            <a:r>
              <a:rPr sz="1900" spc="-5" dirty="0">
                <a:latin typeface="Calibri"/>
                <a:cs typeface="Calibri"/>
              </a:rPr>
              <a:t>CR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3967" y="1608963"/>
            <a:ext cx="403225" cy="4274185"/>
          </a:xfrm>
          <a:custGeom>
            <a:avLst/>
            <a:gdLst/>
            <a:ahLst/>
            <a:cxnLst/>
            <a:rect l="l" t="t" r="r" b="b"/>
            <a:pathLst>
              <a:path w="403225" h="4274185">
                <a:moveTo>
                  <a:pt x="403097" y="2618994"/>
                </a:moveTo>
                <a:lnTo>
                  <a:pt x="349539" y="2613957"/>
                </a:lnTo>
                <a:lnTo>
                  <a:pt x="301399" y="2599741"/>
                </a:lnTo>
                <a:lnTo>
                  <a:pt x="260604" y="2577687"/>
                </a:lnTo>
                <a:lnTo>
                  <a:pt x="229079" y="2549134"/>
                </a:lnTo>
                <a:lnTo>
                  <a:pt x="208752" y="2515424"/>
                </a:lnTo>
                <a:lnTo>
                  <a:pt x="201549" y="2477897"/>
                </a:lnTo>
                <a:lnTo>
                  <a:pt x="201549" y="1450594"/>
                </a:lnTo>
                <a:lnTo>
                  <a:pt x="194345" y="1413066"/>
                </a:lnTo>
                <a:lnTo>
                  <a:pt x="174018" y="1379356"/>
                </a:lnTo>
                <a:lnTo>
                  <a:pt x="142494" y="1350803"/>
                </a:lnTo>
                <a:lnTo>
                  <a:pt x="101698" y="1328749"/>
                </a:lnTo>
                <a:lnTo>
                  <a:pt x="53558" y="1314533"/>
                </a:lnTo>
                <a:lnTo>
                  <a:pt x="0" y="1309497"/>
                </a:lnTo>
                <a:lnTo>
                  <a:pt x="53558" y="1304460"/>
                </a:lnTo>
                <a:lnTo>
                  <a:pt x="101698" y="1290244"/>
                </a:lnTo>
                <a:lnTo>
                  <a:pt x="142494" y="1268190"/>
                </a:lnTo>
                <a:lnTo>
                  <a:pt x="174018" y="1239637"/>
                </a:lnTo>
                <a:lnTo>
                  <a:pt x="194345" y="1205927"/>
                </a:lnTo>
                <a:lnTo>
                  <a:pt x="201549" y="1168400"/>
                </a:lnTo>
                <a:lnTo>
                  <a:pt x="201549" y="141097"/>
                </a:lnTo>
                <a:lnTo>
                  <a:pt x="208752" y="103569"/>
                </a:lnTo>
                <a:lnTo>
                  <a:pt x="229079" y="69859"/>
                </a:lnTo>
                <a:lnTo>
                  <a:pt x="260604" y="41306"/>
                </a:lnTo>
                <a:lnTo>
                  <a:pt x="301399" y="19252"/>
                </a:lnTo>
                <a:lnTo>
                  <a:pt x="349539" y="5036"/>
                </a:lnTo>
                <a:lnTo>
                  <a:pt x="403097" y="0"/>
                </a:lnTo>
              </a:path>
              <a:path w="403225" h="4274185">
                <a:moveTo>
                  <a:pt x="403097" y="4274058"/>
                </a:moveTo>
                <a:lnTo>
                  <a:pt x="349539" y="4269018"/>
                </a:lnTo>
                <a:lnTo>
                  <a:pt x="301399" y="4254794"/>
                </a:lnTo>
                <a:lnTo>
                  <a:pt x="260604" y="4232733"/>
                </a:lnTo>
                <a:lnTo>
                  <a:pt x="229079" y="4204179"/>
                </a:lnTo>
                <a:lnTo>
                  <a:pt x="208752" y="4170478"/>
                </a:lnTo>
                <a:lnTo>
                  <a:pt x="201549" y="4132973"/>
                </a:lnTo>
                <a:lnTo>
                  <a:pt x="201549" y="3621531"/>
                </a:lnTo>
                <a:lnTo>
                  <a:pt x="194345" y="3584004"/>
                </a:lnTo>
                <a:lnTo>
                  <a:pt x="174018" y="3550294"/>
                </a:lnTo>
                <a:lnTo>
                  <a:pt x="142494" y="3521741"/>
                </a:lnTo>
                <a:lnTo>
                  <a:pt x="101698" y="3499687"/>
                </a:lnTo>
                <a:lnTo>
                  <a:pt x="53558" y="3485471"/>
                </a:lnTo>
                <a:lnTo>
                  <a:pt x="0" y="3480435"/>
                </a:lnTo>
                <a:lnTo>
                  <a:pt x="53558" y="3475398"/>
                </a:lnTo>
                <a:lnTo>
                  <a:pt x="101698" y="3461182"/>
                </a:lnTo>
                <a:lnTo>
                  <a:pt x="142494" y="3439128"/>
                </a:lnTo>
                <a:lnTo>
                  <a:pt x="174018" y="3410575"/>
                </a:lnTo>
                <a:lnTo>
                  <a:pt x="194345" y="3376865"/>
                </a:lnTo>
                <a:lnTo>
                  <a:pt x="201549" y="3339338"/>
                </a:lnTo>
                <a:lnTo>
                  <a:pt x="201549" y="2827909"/>
                </a:lnTo>
                <a:lnTo>
                  <a:pt x="208752" y="2790381"/>
                </a:lnTo>
                <a:lnTo>
                  <a:pt x="229079" y="2756671"/>
                </a:lnTo>
                <a:lnTo>
                  <a:pt x="260604" y="2728118"/>
                </a:lnTo>
                <a:lnTo>
                  <a:pt x="301399" y="2706064"/>
                </a:lnTo>
                <a:lnTo>
                  <a:pt x="349539" y="2691848"/>
                </a:lnTo>
                <a:lnTo>
                  <a:pt x="403097" y="2686812"/>
                </a:lnTo>
              </a:path>
            </a:pathLst>
          </a:custGeom>
          <a:ln w="25146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609" y="1608963"/>
            <a:ext cx="5487670" cy="2619375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71755">
              <a:lnSpc>
                <a:spcPts val="2185"/>
              </a:lnSpc>
              <a:spcBef>
                <a:spcPts val="42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Tạo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iều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kiện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phối hợp giữa: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KH,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nhà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CC,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ối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tác.</a:t>
            </a:r>
            <a:endParaRPr sz="1900">
              <a:latin typeface="Calibri"/>
              <a:cs typeface="Calibri"/>
            </a:endParaRPr>
          </a:p>
          <a:p>
            <a:pPr marL="243204" marR="229235">
              <a:lnSpc>
                <a:spcPts val="2090"/>
              </a:lnSpc>
              <a:spcBef>
                <a:spcPts val="13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Nâng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cao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hiệu quả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khả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tích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hợp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trong toàn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chuỗi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CC,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nâng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cao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khả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áp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ứng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nhu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cầu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</a:t>
            </a:r>
            <a:endParaRPr sz="1900">
              <a:latin typeface="Calibri"/>
              <a:cs typeface="Calibri"/>
            </a:endParaRPr>
          </a:p>
          <a:p>
            <a:pPr marL="243204" marR="125095" indent="-171450">
              <a:lnSpc>
                <a:spcPct val="91500"/>
              </a:lnSpc>
              <a:spcBef>
                <a:spcPts val="31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•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Các HT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quản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trị phối hợp CR: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HT dịch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vụ tự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phục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vụ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KH,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quản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ối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tác.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Các HT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quản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ối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sử dụng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cụ của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CRM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ể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nâng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cao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khả 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phối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hợp giữa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tổ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chúc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với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ối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(nhà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phân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phối,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ại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lý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bán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lẻ) nhằm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tối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 hóa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hoạt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ộng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bán hàng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dịch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vụ KH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tất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cả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kênh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Mar.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6780" y="4770882"/>
            <a:ext cx="1755139" cy="5810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16865">
              <a:lnSpc>
                <a:spcPts val="2090"/>
              </a:lnSpc>
              <a:spcBef>
                <a:spcPts val="330"/>
              </a:spcBef>
            </a:pPr>
            <a:r>
              <a:rPr sz="1900" spc="-5" dirty="0">
                <a:latin typeface="Calibri"/>
                <a:cs typeface="Calibri"/>
              </a:rPr>
              <a:t>CRM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qua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cổng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thông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tin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Arial"/>
                <a:cs typeface="Arial"/>
              </a:rPr>
              <a:t>đ</a:t>
            </a:r>
            <a:r>
              <a:rPr sz="1900" spc="-5" dirty="0">
                <a:latin typeface="Calibri"/>
                <a:cs typeface="Calibri"/>
              </a:rPr>
              <a:t>iện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tử: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8609" y="4295775"/>
            <a:ext cx="5487670" cy="1587500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6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Cung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cấp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thông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tin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khách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hàng.</a:t>
            </a:r>
            <a:endParaRPr sz="1900">
              <a:latin typeface="Calibri"/>
              <a:cs typeface="Calibri"/>
            </a:endParaRPr>
          </a:p>
          <a:p>
            <a:pPr marL="243204" marR="227965" indent="-171450">
              <a:lnSpc>
                <a:spcPts val="2090"/>
              </a:lnSpc>
              <a:spcBef>
                <a:spcPts val="385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•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Hỗ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trợ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nhân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viên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áp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ứng nhanh nhu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cầu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KH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hiện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ươ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châm: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lấy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KH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làm trung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tâm.</a:t>
            </a:r>
            <a:endParaRPr sz="1900">
              <a:latin typeface="Calibri"/>
              <a:cs typeface="Calibri"/>
            </a:endParaRPr>
          </a:p>
          <a:p>
            <a:pPr marL="243204" marR="171450" indent="-171450">
              <a:lnSpc>
                <a:spcPts val="2090"/>
              </a:lnSpc>
              <a:spcBef>
                <a:spcPts val="345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•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Cung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cấp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truy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cập,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liên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dụng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tất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cả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nội bộ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bên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ngoài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KH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47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Hệ thống </a:t>
            </a:r>
            <a:r>
              <a:rPr spc="-5" dirty="0"/>
              <a:t>quản </a:t>
            </a:r>
            <a:r>
              <a:rPr dirty="0"/>
              <a:t>trị tích hợp doanh </a:t>
            </a:r>
            <a:r>
              <a:rPr spc="-890" dirty="0"/>
              <a:t> </a:t>
            </a:r>
            <a:r>
              <a:rPr dirty="0"/>
              <a:t>nghiệp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48284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Khái niệm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HTTT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tích hợp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doanh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ERP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Lợi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ích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thử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thách khi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khai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ERP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Xu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thế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phát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triển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793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HTTT</a:t>
            </a:r>
            <a:r>
              <a:rPr spc="-35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dirty="0"/>
              <a:t>tích</a:t>
            </a:r>
            <a:r>
              <a:rPr spc="-15" dirty="0"/>
              <a:t> </a:t>
            </a:r>
            <a:r>
              <a:rPr dirty="0"/>
              <a:t>hợp</a:t>
            </a:r>
            <a:r>
              <a:rPr spc="-10" dirty="0"/>
              <a:t> </a:t>
            </a:r>
            <a:r>
              <a:rPr dirty="0"/>
              <a:t>doanh</a:t>
            </a:r>
            <a:r>
              <a:rPr spc="-10" dirty="0"/>
              <a:t> </a:t>
            </a:r>
            <a:r>
              <a:rPr dirty="0"/>
              <a:t>nghiệp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3276"/>
            <a:ext cx="7879715" cy="4277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ERP (Enterprise </a:t>
            </a:r>
            <a:r>
              <a:rPr sz="3000" spc="-5" dirty="0">
                <a:latin typeface="Arial"/>
                <a:cs typeface="Arial"/>
              </a:rPr>
              <a:t>Resources Planning) là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modun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tích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hợp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CSDL </a:t>
            </a:r>
            <a:r>
              <a:rPr sz="3000" dirty="0">
                <a:latin typeface="Arial"/>
                <a:cs typeface="Arial"/>
              </a:rPr>
              <a:t> tập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phép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sẻ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dữ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liệu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nhiều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kinh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nhau</a:t>
            </a:r>
            <a:r>
              <a:rPr sz="3000" spc="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nhiều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lĩnh</a:t>
            </a:r>
            <a:r>
              <a:rPr sz="3000" spc="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vực</a:t>
            </a:r>
            <a:r>
              <a:rPr sz="3000" spc="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</a:t>
            </a:r>
            <a:r>
              <a:rPr sz="3000" spc="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năng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r>
              <a:rPr sz="3000" spc="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nhau</a:t>
            </a:r>
            <a:r>
              <a:rPr sz="3000" spc="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tổ chức, </a:t>
            </a:r>
            <a:r>
              <a:rPr sz="3000" spc="-5" dirty="0">
                <a:latin typeface="Arial"/>
                <a:cs typeface="Arial"/>
              </a:rPr>
              <a:t>doanh </a:t>
            </a:r>
            <a:r>
              <a:rPr sz="3000" spc="-10" dirty="0">
                <a:latin typeface="Arial"/>
                <a:cs typeface="Arial"/>
              </a:rPr>
              <a:t>nghiệp, </a:t>
            </a:r>
            <a:r>
              <a:rPr sz="3000" spc="-5" dirty="0">
                <a:latin typeface="Arial"/>
                <a:cs typeface="Arial"/>
              </a:rPr>
              <a:t>phối hợp </a:t>
            </a:r>
            <a:r>
              <a:rPr sz="3000" dirty="0">
                <a:latin typeface="Arial"/>
                <a:cs typeface="Arial"/>
              </a:rPr>
              <a:t>các tiến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 </a:t>
            </a:r>
            <a:r>
              <a:rPr sz="3000" spc="-5" dirty="0">
                <a:latin typeface="Arial"/>
                <a:cs typeface="Arial"/>
              </a:rPr>
              <a:t>nghiệp </a:t>
            </a:r>
            <a:r>
              <a:rPr sz="3000" dirty="0">
                <a:latin typeface="Arial"/>
                <a:cs typeface="Arial"/>
              </a:rPr>
              <a:t>vụ </a:t>
            </a:r>
            <a:r>
              <a:rPr sz="3000" spc="-5" dirty="0">
                <a:latin typeface="Arial"/>
                <a:cs typeface="Arial"/>
              </a:rPr>
              <a:t>cơ bản nhất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nội bộ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nghiệp.</a:t>
            </a:r>
            <a:endParaRPr sz="3000">
              <a:latin typeface="Arial"/>
              <a:cs typeface="Arial"/>
            </a:endParaRPr>
          </a:p>
          <a:p>
            <a:pPr marL="355600" marR="289560" indent="-342900">
              <a:lnSpc>
                <a:spcPts val="324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nhà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cung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cấp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giải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pháp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ERP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chính: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SAP,</a:t>
            </a:r>
            <a:r>
              <a:rPr sz="3000" dirty="0">
                <a:latin typeface="Arial"/>
                <a:cs typeface="Arial"/>
              </a:rPr>
              <a:t> Oracle,</a:t>
            </a:r>
            <a:r>
              <a:rPr sz="3000" spc="-5" dirty="0">
                <a:latin typeface="Arial"/>
                <a:cs typeface="Arial"/>
              </a:rPr>
              <a:t> PeopleSoft,</a:t>
            </a:r>
            <a:r>
              <a:rPr sz="3000" dirty="0">
                <a:latin typeface="Arial"/>
                <a:cs typeface="Arial"/>
              </a:rPr>
              <a:t> Bean.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87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Kiến</a:t>
            </a:r>
            <a:r>
              <a:rPr sz="4400" spc="-20" dirty="0"/>
              <a:t> </a:t>
            </a:r>
            <a:r>
              <a:rPr sz="4400" spc="-5" dirty="0"/>
              <a:t>trúc HT</a:t>
            </a:r>
            <a:r>
              <a:rPr sz="4400" spc="-25" dirty="0"/>
              <a:t> </a:t>
            </a:r>
            <a:r>
              <a:rPr sz="4400" spc="-5" dirty="0"/>
              <a:t>ERP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48863" y="2847467"/>
            <a:ext cx="1696085" cy="922019"/>
            <a:chOff x="3348863" y="2847467"/>
            <a:chExt cx="1696085" cy="922019"/>
          </a:xfrm>
        </p:grpSpPr>
        <p:sp>
          <p:nvSpPr>
            <p:cNvPr id="4" name="object 4"/>
            <p:cNvSpPr/>
            <p:nvPr/>
          </p:nvSpPr>
          <p:spPr>
            <a:xfrm>
              <a:off x="3353943" y="2852546"/>
              <a:ext cx="1685925" cy="911860"/>
            </a:xfrm>
            <a:custGeom>
              <a:avLst/>
              <a:gdLst/>
              <a:ahLst/>
              <a:cxnLst/>
              <a:rect l="l" t="t" r="r" b="b"/>
              <a:pathLst>
                <a:path w="1685925" h="911860">
                  <a:moveTo>
                    <a:pt x="1685544" y="113919"/>
                  </a:moveTo>
                  <a:lnTo>
                    <a:pt x="1655432" y="83654"/>
                  </a:lnTo>
                  <a:lnTo>
                    <a:pt x="1604391" y="65112"/>
                  </a:lnTo>
                  <a:lnTo>
                    <a:pt x="1531353" y="48247"/>
                  </a:lnTo>
                  <a:lnTo>
                    <a:pt x="1487335" y="40551"/>
                  </a:lnTo>
                  <a:lnTo>
                    <a:pt x="1438694" y="33388"/>
                  </a:lnTo>
                  <a:lnTo>
                    <a:pt x="1385760" y="26809"/>
                  </a:lnTo>
                  <a:lnTo>
                    <a:pt x="1328801" y="20866"/>
                  </a:lnTo>
                  <a:lnTo>
                    <a:pt x="1268133" y="15570"/>
                  </a:lnTo>
                  <a:lnTo>
                    <a:pt x="1204048" y="10985"/>
                  </a:lnTo>
                  <a:lnTo>
                    <a:pt x="1136840" y="7137"/>
                  </a:lnTo>
                  <a:lnTo>
                    <a:pt x="1066812" y="4076"/>
                  </a:lnTo>
                  <a:lnTo>
                    <a:pt x="994257" y="1841"/>
                  </a:lnTo>
                  <a:lnTo>
                    <a:pt x="919480" y="469"/>
                  </a:lnTo>
                  <a:lnTo>
                    <a:pt x="842772" y="0"/>
                  </a:lnTo>
                  <a:lnTo>
                    <a:pt x="766051" y="469"/>
                  </a:lnTo>
                  <a:lnTo>
                    <a:pt x="691273" y="1841"/>
                  </a:lnTo>
                  <a:lnTo>
                    <a:pt x="618718" y="4076"/>
                  </a:lnTo>
                  <a:lnTo>
                    <a:pt x="548690" y="7137"/>
                  </a:lnTo>
                  <a:lnTo>
                    <a:pt x="481482" y="10985"/>
                  </a:lnTo>
                  <a:lnTo>
                    <a:pt x="417398" y="15570"/>
                  </a:lnTo>
                  <a:lnTo>
                    <a:pt x="356730" y="20866"/>
                  </a:lnTo>
                  <a:lnTo>
                    <a:pt x="299770" y="26809"/>
                  </a:lnTo>
                  <a:lnTo>
                    <a:pt x="246837" y="33388"/>
                  </a:lnTo>
                  <a:lnTo>
                    <a:pt x="198196" y="40551"/>
                  </a:lnTo>
                  <a:lnTo>
                    <a:pt x="154178" y="48247"/>
                  </a:lnTo>
                  <a:lnTo>
                    <a:pt x="115062" y="56451"/>
                  </a:lnTo>
                  <a:lnTo>
                    <a:pt x="52717" y="74193"/>
                  </a:lnTo>
                  <a:lnTo>
                    <a:pt x="13576" y="93459"/>
                  </a:lnTo>
                  <a:lnTo>
                    <a:pt x="0" y="113919"/>
                  </a:lnTo>
                  <a:lnTo>
                    <a:pt x="0" y="797433"/>
                  </a:lnTo>
                  <a:lnTo>
                    <a:pt x="30099" y="827709"/>
                  </a:lnTo>
                  <a:lnTo>
                    <a:pt x="81140" y="846251"/>
                  </a:lnTo>
                  <a:lnTo>
                    <a:pt x="154178" y="863117"/>
                  </a:lnTo>
                  <a:lnTo>
                    <a:pt x="198196" y="870813"/>
                  </a:lnTo>
                  <a:lnTo>
                    <a:pt x="246837" y="877976"/>
                  </a:lnTo>
                  <a:lnTo>
                    <a:pt x="299770" y="884555"/>
                  </a:lnTo>
                  <a:lnTo>
                    <a:pt x="356730" y="890498"/>
                  </a:lnTo>
                  <a:lnTo>
                    <a:pt x="417398" y="895794"/>
                  </a:lnTo>
                  <a:lnTo>
                    <a:pt x="481482" y="900379"/>
                  </a:lnTo>
                  <a:lnTo>
                    <a:pt x="548690" y="904227"/>
                  </a:lnTo>
                  <a:lnTo>
                    <a:pt x="618718" y="907288"/>
                  </a:lnTo>
                  <a:lnTo>
                    <a:pt x="691273" y="909523"/>
                  </a:lnTo>
                  <a:lnTo>
                    <a:pt x="766051" y="910894"/>
                  </a:lnTo>
                  <a:lnTo>
                    <a:pt x="842772" y="911352"/>
                  </a:lnTo>
                  <a:lnTo>
                    <a:pt x="919480" y="910894"/>
                  </a:lnTo>
                  <a:lnTo>
                    <a:pt x="994257" y="909523"/>
                  </a:lnTo>
                  <a:lnTo>
                    <a:pt x="1066812" y="907288"/>
                  </a:lnTo>
                  <a:lnTo>
                    <a:pt x="1136840" y="904227"/>
                  </a:lnTo>
                  <a:lnTo>
                    <a:pt x="1204048" y="900379"/>
                  </a:lnTo>
                  <a:lnTo>
                    <a:pt x="1268133" y="895794"/>
                  </a:lnTo>
                  <a:lnTo>
                    <a:pt x="1328801" y="890498"/>
                  </a:lnTo>
                  <a:lnTo>
                    <a:pt x="1385760" y="884555"/>
                  </a:lnTo>
                  <a:lnTo>
                    <a:pt x="1438694" y="877976"/>
                  </a:lnTo>
                  <a:lnTo>
                    <a:pt x="1487335" y="870813"/>
                  </a:lnTo>
                  <a:lnTo>
                    <a:pt x="1531353" y="863117"/>
                  </a:lnTo>
                  <a:lnTo>
                    <a:pt x="1570482" y="854913"/>
                  </a:lnTo>
                  <a:lnTo>
                    <a:pt x="1632813" y="837171"/>
                  </a:lnTo>
                  <a:lnTo>
                    <a:pt x="1671955" y="817905"/>
                  </a:lnTo>
                  <a:lnTo>
                    <a:pt x="1685544" y="797433"/>
                  </a:lnTo>
                  <a:lnTo>
                    <a:pt x="1685544" y="11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3943" y="2852547"/>
              <a:ext cx="1685925" cy="911860"/>
            </a:xfrm>
            <a:custGeom>
              <a:avLst/>
              <a:gdLst/>
              <a:ahLst/>
              <a:cxnLst/>
              <a:rect l="l" t="t" r="r" b="b"/>
              <a:pathLst>
                <a:path w="1685925" h="911860">
                  <a:moveTo>
                    <a:pt x="1685544" y="113918"/>
                  </a:moveTo>
                  <a:lnTo>
                    <a:pt x="1655439" y="144185"/>
                  </a:lnTo>
                  <a:lnTo>
                    <a:pt x="1604400" y="162731"/>
                  </a:lnTo>
                  <a:lnTo>
                    <a:pt x="1531361" y="179594"/>
                  </a:lnTo>
                  <a:lnTo>
                    <a:pt x="1487336" y="187294"/>
                  </a:lnTo>
                  <a:lnTo>
                    <a:pt x="1438703" y="194452"/>
                  </a:lnTo>
                  <a:lnTo>
                    <a:pt x="1385761" y="201028"/>
                  </a:lnTo>
                  <a:lnTo>
                    <a:pt x="1328806" y="206982"/>
                  </a:lnTo>
                  <a:lnTo>
                    <a:pt x="1268137" y="212273"/>
                  </a:lnTo>
                  <a:lnTo>
                    <a:pt x="1204050" y="216861"/>
                  </a:lnTo>
                  <a:lnTo>
                    <a:pt x="1136844" y="220705"/>
                  </a:lnTo>
                  <a:lnTo>
                    <a:pt x="1066815" y="223765"/>
                  </a:lnTo>
                  <a:lnTo>
                    <a:pt x="994262" y="226000"/>
                  </a:lnTo>
                  <a:lnTo>
                    <a:pt x="919482" y="227372"/>
                  </a:lnTo>
                  <a:lnTo>
                    <a:pt x="842772" y="227837"/>
                  </a:lnTo>
                  <a:lnTo>
                    <a:pt x="766061" y="227372"/>
                  </a:lnTo>
                  <a:lnTo>
                    <a:pt x="691281" y="226000"/>
                  </a:lnTo>
                  <a:lnTo>
                    <a:pt x="618728" y="223765"/>
                  </a:lnTo>
                  <a:lnTo>
                    <a:pt x="548699" y="220705"/>
                  </a:lnTo>
                  <a:lnTo>
                    <a:pt x="481493" y="216861"/>
                  </a:lnTo>
                  <a:lnTo>
                    <a:pt x="417406" y="212273"/>
                  </a:lnTo>
                  <a:lnTo>
                    <a:pt x="356737" y="206982"/>
                  </a:lnTo>
                  <a:lnTo>
                    <a:pt x="299782" y="201028"/>
                  </a:lnTo>
                  <a:lnTo>
                    <a:pt x="246840" y="194452"/>
                  </a:lnTo>
                  <a:lnTo>
                    <a:pt x="198207" y="187294"/>
                  </a:lnTo>
                  <a:lnTo>
                    <a:pt x="154182" y="179594"/>
                  </a:lnTo>
                  <a:lnTo>
                    <a:pt x="115062" y="171393"/>
                  </a:lnTo>
                  <a:lnTo>
                    <a:pt x="52725" y="153648"/>
                  </a:lnTo>
                  <a:lnTo>
                    <a:pt x="13578" y="134382"/>
                  </a:lnTo>
                  <a:lnTo>
                    <a:pt x="0" y="113918"/>
                  </a:lnTo>
                  <a:lnTo>
                    <a:pt x="3444" y="103557"/>
                  </a:lnTo>
                  <a:lnTo>
                    <a:pt x="52725" y="74189"/>
                  </a:lnTo>
                  <a:lnTo>
                    <a:pt x="115062" y="56444"/>
                  </a:lnTo>
                  <a:lnTo>
                    <a:pt x="154182" y="48243"/>
                  </a:lnTo>
                  <a:lnTo>
                    <a:pt x="198207" y="40543"/>
                  </a:lnTo>
                  <a:lnTo>
                    <a:pt x="246840" y="33385"/>
                  </a:lnTo>
                  <a:lnTo>
                    <a:pt x="299782" y="26809"/>
                  </a:lnTo>
                  <a:lnTo>
                    <a:pt x="356737" y="20855"/>
                  </a:lnTo>
                  <a:lnTo>
                    <a:pt x="417406" y="15564"/>
                  </a:lnTo>
                  <a:lnTo>
                    <a:pt x="481493" y="10976"/>
                  </a:lnTo>
                  <a:lnTo>
                    <a:pt x="548699" y="7132"/>
                  </a:lnTo>
                  <a:lnTo>
                    <a:pt x="618728" y="4072"/>
                  </a:lnTo>
                  <a:lnTo>
                    <a:pt x="691281" y="1837"/>
                  </a:lnTo>
                  <a:lnTo>
                    <a:pt x="766061" y="465"/>
                  </a:lnTo>
                  <a:lnTo>
                    <a:pt x="842772" y="0"/>
                  </a:lnTo>
                  <a:lnTo>
                    <a:pt x="919482" y="465"/>
                  </a:lnTo>
                  <a:lnTo>
                    <a:pt x="994262" y="1837"/>
                  </a:lnTo>
                  <a:lnTo>
                    <a:pt x="1066815" y="4072"/>
                  </a:lnTo>
                  <a:lnTo>
                    <a:pt x="1136844" y="7132"/>
                  </a:lnTo>
                  <a:lnTo>
                    <a:pt x="1204050" y="10976"/>
                  </a:lnTo>
                  <a:lnTo>
                    <a:pt x="1268137" y="15564"/>
                  </a:lnTo>
                  <a:lnTo>
                    <a:pt x="1328806" y="20855"/>
                  </a:lnTo>
                  <a:lnTo>
                    <a:pt x="1385761" y="26809"/>
                  </a:lnTo>
                  <a:lnTo>
                    <a:pt x="1438703" y="33385"/>
                  </a:lnTo>
                  <a:lnTo>
                    <a:pt x="1487336" y="40543"/>
                  </a:lnTo>
                  <a:lnTo>
                    <a:pt x="1531361" y="48243"/>
                  </a:lnTo>
                  <a:lnTo>
                    <a:pt x="1570482" y="56444"/>
                  </a:lnTo>
                  <a:lnTo>
                    <a:pt x="1632818" y="74189"/>
                  </a:lnTo>
                  <a:lnTo>
                    <a:pt x="1671965" y="93455"/>
                  </a:lnTo>
                  <a:lnTo>
                    <a:pt x="1685544" y="113918"/>
                  </a:lnTo>
                  <a:close/>
                </a:path>
                <a:path w="1685925" h="911860">
                  <a:moveTo>
                    <a:pt x="1685544" y="113918"/>
                  </a:moveTo>
                  <a:lnTo>
                    <a:pt x="1685544" y="797432"/>
                  </a:lnTo>
                  <a:lnTo>
                    <a:pt x="1682099" y="807794"/>
                  </a:lnTo>
                  <a:lnTo>
                    <a:pt x="1632818" y="837162"/>
                  </a:lnTo>
                  <a:lnTo>
                    <a:pt x="1570482" y="854907"/>
                  </a:lnTo>
                  <a:lnTo>
                    <a:pt x="1531361" y="863108"/>
                  </a:lnTo>
                  <a:lnTo>
                    <a:pt x="1487336" y="870808"/>
                  </a:lnTo>
                  <a:lnTo>
                    <a:pt x="1438703" y="877966"/>
                  </a:lnTo>
                  <a:lnTo>
                    <a:pt x="1385761" y="884542"/>
                  </a:lnTo>
                  <a:lnTo>
                    <a:pt x="1328806" y="890496"/>
                  </a:lnTo>
                  <a:lnTo>
                    <a:pt x="1268137" y="895787"/>
                  </a:lnTo>
                  <a:lnTo>
                    <a:pt x="1204050" y="900375"/>
                  </a:lnTo>
                  <a:lnTo>
                    <a:pt x="1136844" y="904219"/>
                  </a:lnTo>
                  <a:lnTo>
                    <a:pt x="1066815" y="907279"/>
                  </a:lnTo>
                  <a:lnTo>
                    <a:pt x="994262" y="909514"/>
                  </a:lnTo>
                  <a:lnTo>
                    <a:pt x="919482" y="910886"/>
                  </a:lnTo>
                  <a:lnTo>
                    <a:pt x="842772" y="911351"/>
                  </a:lnTo>
                  <a:lnTo>
                    <a:pt x="766061" y="910886"/>
                  </a:lnTo>
                  <a:lnTo>
                    <a:pt x="691281" y="909514"/>
                  </a:lnTo>
                  <a:lnTo>
                    <a:pt x="618728" y="907279"/>
                  </a:lnTo>
                  <a:lnTo>
                    <a:pt x="548699" y="904219"/>
                  </a:lnTo>
                  <a:lnTo>
                    <a:pt x="481493" y="900375"/>
                  </a:lnTo>
                  <a:lnTo>
                    <a:pt x="417406" y="895787"/>
                  </a:lnTo>
                  <a:lnTo>
                    <a:pt x="356737" y="890496"/>
                  </a:lnTo>
                  <a:lnTo>
                    <a:pt x="299782" y="884542"/>
                  </a:lnTo>
                  <a:lnTo>
                    <a:pt x="246840" y="877966"/>
                  </a:lnTo>
                  <a:lnTo>
                    <a:pt x="198207" y="870808"/>
                  </a:lnTo>
                  <a:lnTo>
                    <a:pt x="154182" y="863108"/>
                  </a:lnTo>
                  <a:lnTo>
                    <a:pt x="115062" y="854907"/>
                  </a:lnTo>
                  <a:lnTo>
                    <a:pt x="52725" y="837162"/>
                  </a:lnTo>
                  <a:lnTo>
                    <a:pt x="13578" y="817896"/>
                  </a:lnTo>
                  <a:lnTo>
                    <a:pt x="0" y="797432"/>
                  </a:lnTo>
                  <a:lnTo>
                    <a:pt x="0" y="113918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61079" y="3109772"/>
            <a:ext cx="1268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 marR="5080" indent="-391795">
              <a:lnSpc>
                <a:spcPct val="114999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CƠ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SỞ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DỮ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LIỆU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TẬP </a:t>
            </a:r>
            <a:r>
              <a:rPr sz="1000" b="1" spc="-2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TRUNG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00678" y="1535302"/>
            <a:ext cx="1525905" cy="793115"/>
            <a:chOff x="3400678" y="1535302"/>
            <a:chExt cx="1525905" cy="793115"/>
          </a:xfrm>
        </p:grpSpPr>
        <p:sp>
          <p:nvSpPr>
            <p:cNvPr id="8" name="object 8"/>
            <p:cNvSpPr/>
            <p:nvPr/>
          </p:nvSpPr>
          <p:spPr>
            <a:xfrm>
              <a:off x="3405758" y="1540382"/>
              <a:ext cx="1515745" cy="782955"/>
            </a:xfrm>
            <a:custGeom>
              <a:avLst/>
              <a:gdLst/>
              <a:ahLst/>
              <a:cxnLst/>
              <a:rect l="l" t="t" r="r" b="b"/>
              <a:pathLst>
                <a:path w="1515745" h="782955">
                  <a:moveTo>
                    <a:pt x="1515617" y="0"/>
                  </a:moveTo>
                  <a:lnTo>
                    <a:pt x="0" y="0"/>
                  </a:lnTo>
                  <a:lnTo>
                    <a:pt x="0" y="782574"/>
                  </a:lnTo>
                  <a:lnTo>
                    <a:pt x="1515617" y="782574"/>
                  </a:lnTo>
                  <a:lnTo>
                    <a:pt x="1515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5758" y="1540382"/>
              <a:ext cx="1515745" cy="782955"/>
            </a:xfrm>
            <a:custGeom>
              <a:avLst/>
              <a:gdLst/>
              <a:ahLst/>
              <a:cxnLst/>
              <a:rect l="l" t="t" r="r" b="b"/>
              <a:pathLst>
                <a:path w="1515745" h="782955">
                  <a:moveTo>
                    <a:pt x="0" y="782574"/>
                  </a:moveTo>
                  <a:lnTo>
                    <a:pt x="1515617" y="782574"/>
                  </a:lnTo>
                  <a:lnTo>
                    <a:pt x="1515617" y="0"/>
                  </a:lnTo>
                  <a:lnTo>
                    <a:pt x="0" y="0"/>
                  </a:lnTo>
                  <a:lnTo>
                    <a:pt x="0" y="782574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05759" y="1540383"/>
            <a:ext cx="1515745" cy="7829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1650" marR="398780" indent="-60325">
              <a:lnSpc>
                <a:spcPct val="198000"/>
              </a:lnSpc>
              <a:spcBef>
                <a:spcPts val="250"/>
              </a:spcBef>
            </a:pPr>
            <a:r>
              <a:rPr sz="1000" b="1" i="1" dirty="0">
                <a:latin typeface="Times New Roman"/>
                <a:cs typeface="Times New Roman"/>
              </a:rPr>
              <a:t>TÀI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CHÍNH  KẾ</a:t>
            </a:r>
            <a:r>
              <a:rPr sz="1000" b="1" i="1" spc="-45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TOÁN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2180" y="2896235"/>
            <a:ext cx="1503680" cy="671195"/>
            <a:chOff x="5512180" y="2896235"/>
            <a:chExt cx="1503680" cy="671195"/>
          </a:xfrm>
        </p:grpSpPr>
        <p:sp>
          <p:nvSpPr>
            <p:cNvPr id="12" name="object 12"/>
            <p:cNvSpPr/>
            <p:nvPr/>
          </p:nvSpPr>
          <p:spPr>
            <a:xfrm>
              <a:off x="5517260" y="2901315"/>
              <a:ext cx="1493520" cy="661035"/>
            </a:xfrm>
            <a:custGeom>
              <a:avLst/>
              <a:gdLst/>
              <a:ahLst/>
              <a:cxnLst/>
              <a:rect l="l" t="t" r="r" b="b"/>
              <a:pathLst>
                <a:path w="1493520" h="661035">
                  <a:moveTo>
                    <a:pt x="1493519" y="0"/>
                  </a:moveTo>
                  <a:lnTo>
                    <a:pt x="0" y="0"/>
                  </a:lnTo>
                  <a:lnTo>
                    <a:pt x="0" y="660653"/>
                  </a:lnTo>
                  <a:lnTo>
                    <a:pt x="1493519" y="660653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17260" y="2901315"/>
              <a:ext cx="1493520" cy="661035"/>
            </a:xfrm>
            <a:custGeom>
              <a:avLst/>
              <a:gdLst/>
              <a:ahLst/>
              <a:cxnLst/>
              <a:rect l="l" t="t" r="r" b="b"/>
              <a:pathLst>
                <a:path w="1493520" h="661035">
                  <a:moveTo>
                    <a:pt x="0" y="660653"/>
                  </a:moveTo>
                  <a:lnTo>
                    <a:pt x="1493519" y="660653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660653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17260" y="2901314"/>
            <a:ext cx="1493520" cy="6610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6845" marR="734695">
              <a:lnSpc>
                <a:spcPts val="2240"/>
              </a:lnSpc>
              <a:spcBef>
                <a:spcPts val="254"/>
              </a:spcBef>
            </a:pPr>
            <a:r>
              <a:rPr sz="900" b="1" i="1" spc="-5" dirty="0">
                <a:latin typeface="Times New Roman"/>
                <a:cs typeface="Times New Roman"/>
              </a:rPr>
              <a:t>QUẢN </a:t>
            </a:r>
            <a:r>
              <a:rPr sz="900" b="1" i="1" dirty="0">
                <a:latin typeface="Times New Roman"/>
                <a:cs typeface="Times New Roman"/>
              </a:rPr>
              <a:t>TRỊ </a:t>
            </a:r>
            <a:r>
              <a:rPr sz="900" b="1" i="1" spc="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NHÂ</a:t>
            </a:r>
            <a:r>
              <a:rPr sz="900" b="1" i="1" dirty="0">
                <a:latin typeface="Times New Roman"/>
                <a:cs typeface="Times New Roman"/>
              </a:rPr>
              <a:t>N</a:t>
            </a:r>
            <a:r>
              <a:rPr sz="900" b="1" i="1" spc="-5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LỰC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00678" y="4222877"/>
            <a:ext cx="1521460" cy="817244"/>
            <a:chOff x="3400678" y="4222877"/>
            <a:chExt cx="1521460" cy="817244"/>
          </a:xfrm>
        </p:grpSpPr>
        <p:sp>
          <p:nvSpPr>
            <p:cNvPr id="16" name="object 16"/>
            <p:cNvSpPr/>
            <p:nvPr/>
          </p:nvSpPr>
          <p:spPr>
            <a:xfrm>
              <a:off x="3405758" y="4227957"/>
              <a:ext cx="1511300" cy="807085"/>
            </a:xfrm>
            <a:custGeom>
              <a:avLst/>
              <a:gdLst/>
              <a:ahLst/>
              <a:cxnLst/>
              <a:rect l="l" t="t" r="r" b="b"/>
              <a:pathLst>
                <a:path w="1511300" h="807085">
                  <a:moveTo>
                    <a:pt x="1511046" y="0"/>
                  </a:moveTo>
                  <a:lnTo>
                    <a:pt x="0" y="0"/>
                  </a:lnTo>
                  <a:lnTo>
                    <a:pt x="0" y="806958"/>
                  </a:lnTo>
                  <a:lnTo>
                    <a:pt x="1511046" y="806958"/>
                  </a:lnTo>
                  <a:lnTo>
                    <a:pt x="1511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5758" y="4227957"/>
              <a:ext cx="1511300" cy="807085"/>
            </a:xfrm>
            <a:custGeom>
              <a:avLst/>
              <a:gdLst/>
              <a:ahLst/>
              <a:cxnLst/>
              <a:rect l="l" t="t" r="r" b="b"/>
              <a:pathLst>
                <a:path w="1511300" h="807085">
                  <a:moveTo>
                    <a:pt x="0" y="806958"/>
                  </a:moveTo>
                  <a:lnTo>
                    <a:pt x="1511046" y="806958"/>
                  </a:lnTo>
                  <a:lnTo>
                    <a:pt x="1511046" y="0"/>
                  </a:lnTo>
                  <a:lnTo>
                    <a:pt x="0" y="0"/>
                  </a:lnTo>
                  <a:lnTo>
                    <a:pt x="0" y="806958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05759" y="4227957"/>
            <a:ext cx="1511300" cy="8070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2915" marR="323215" indent="-99060">
              <a:lnSpc>
                <a:spcPct val="198000"/>
              </a:lnSpc>
              <a:spcBef>
                <a:spcPts val="250"/>
              </a:spcBef>
            </a:pPr>
            <a:r>
              <a:rPr sz="1000" b="1" i="1" dirty="0">
                <a:latin typeface="Times New Roman"/>
                <a:cs typeface="Times New Roman"/>
              </a:rPr>
              <a:t>KINH</a:t>
            </a:r>
            <a:r>
              <a:rPr sz="1000" b="1" i="1" spc="-1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DOANH  </a:t>
            </a:r>
            <a:r>
              <a:rPr sz="1000" b="1" i="1" spc="-5" dirty="0">
                <a:latin typeface="Times New Roman"/>
                <a:cs typeface="Times New Roman"/>
              </a:rPr>
              <a:t>SẢN</a:t>
            </a:r>
            <a:r>
              <a:rPr sz="1000" b="1" i="1" spc="-3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9855" y="2896235"/>
            <a:ext cx="1552575" cy="824865"/>
            <a:chOff x="1379855" y="2896235"/>
            <a:chExt cx="1552575" cy="824865"/>
          </a:xfrm>
        </p:grpSpPr>
        <p:sp>
          <p:nvSpPr>
            <p:cNvPr id="20" name="object 20"/>
            <p:cNvSpPr/>
            <p:nvPr/>
          </p:nvSpPr>
          <p:spPr>
            <a:xfrm>
              <a:off x="1384935" y="2901315"/>
              <a:ext cx="1542415" cy="814705"/>
            </a:xfrm>
            <a:custGeom>
              <a:avLst/>
              <a:gdLst/>
              <a:ahLst/>
              <a:cxnLst/>
              <a:rect l="l" t="t" r="r" b="b"/>
              <a:pathLst>
                <a:path w="1542414" h="814704">
                  <a:moveTo>
                    <a:pt x="1542288" y="0"/>
                  </a:moveTo>
                  <a:lnTo>
                    <a:pt x="0" y="0"/>
                  </a:lnTo>
                  <a:lnTo>
                    <a:pt x="0" y="814578"/>
                  </a:lnTo>
                  <a:lnTo>
                    <a:pt x="1542288" y="814578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4935" y="2901315"/>
              <a:ext cx="1542415" cy="814705"/>
            </a:xfrm>
            <a:custGeom>
              <a:avLst/>
              <a:gdLst/>
              <a:ahLst/>
              <a:cxnLst/>
              <a:rect l="l" t="t" r="r" b="b"/>
              <a:pathLst>
                <a:path w="1542414" h="814704">
                  <a:moveTo>
                    <a:pt x="0" y="814578"/>
                  </a:moveTo>
                  <a:lnTo>
                    <a:pt x="1542288" y="814578"/>
                  </a:lnTo>
                  <a:lnTo>
                    <a:pt x="1542288" y="0"/>
                  </a:lnTo>
                  <a:lnTo>
                    <a:pt x="0" y="0"/>
                  </a:lnTo>
                  <a:lnTo>
                    <a:pt x="0" y="814578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84935" y="2901314"/>
            <a:ext cx="1542415" cy="8147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900" b="1" i="1" dirty="0">
                <a:latin typeface="Times New Roman"/>
                <a:cs typeface="Times New Roman"/>
              </a:rPr>
              <a:t>BÁN</a:t>
            </a:r>
            <a:r>
              <a:rPr sz="900" b="1" i="1" spc="-1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HÀNG</a:t>
            </a:r>
            <a:r>
              <a:rPr sz="900" b="1" i="1" spc="-10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MARKETING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26842" y="2322576"/>
            <a:ext cx="5615940" cy="3862704"/>
            <a:chOff x="2926842" y="2322576"/>
            <a:chExt cx="5615940" cy="3862704"/>
          </a:xfrm>
        </p:grpSpPr>
        <p:sp>
          <p:nvSpPr>
            <p:cNvPr id="24" name="object 24"/>
            <p:cNvSpPr/>
            <p:nvPr/>
          </p:nvSpPr>
          <p:spPr>
            <a:xfrm>
              <a:off x="2926842" y="2322575"/>
              <a:ext cx="1301115" cy="1905000"/>
            </a:xfrm>
            <a:custGeom>
              <a:avLst/>
              <a:gdLst/>
              <a:ahLst/>
              <a:cxnLst/>
              <a:rect l="l" t="t" r="r" b="b"/>
              <a:pathLst>
                <a:path w="1301114" h="1905000">
                  <a:moveTo>
                    <a:pt x="478155" y="952500"/>
                  </a:moveTo>
                  <a:lnTo>
                    <a:pt x="441553" y="934847"/>
                  </a:lnTo>
                  <a:lnTo>
                    <a:pt x="364007" y="897445"/>
                  </a:lnTo>
                  <a:lnTo>
                    <a:pt x="364007" y="960526"/>
                  </a:lnTo>
                  <a:lnTo>
                    <a:pt x="114325" y="964171"/>
                  </a:lnTo>
                  <a:lnTo>
                    <a:pt x="114147" y="951738"/>
                  </a:lnTo>
                  <a:lnTo>
                    <a:pt x="114134" y="951471"/>
                  </a:lnTo>
                  <a:lnTo>
                    <a:pt x="363816" y="947826"/>
                  </a:lnTo>
                  <a:lnTo>
                    <a:pt x="364007" y="960526"/>
                  </a:lnTo>
                  <a:lnTo>
                    <a:pt x="364007" y="897445"/>
                  </a:lnTo>
                  <a:lnTo>
                    <a:pt x="363093" y="897001"/>
                  </a:lnTo>
                  <a:lnTo>
                    <a:pt x="363639" y="935126"/>
                  </a:lnTo>
                  <a:lnTo>
                    <a:pt x="113957" y="938771"/>
                  </a:lnTo>
                  <a:lnTo>
                    <a:pt x="113411" y="900684"/>
                  </a:lnTo>
                  <a:lnTo>
                    <a:pt x="0" y="959485"/>
                  </a:lnTo>
                  <a:lnTo>
                    <a:pt x="115062" y="1014984"/>
                  </a:lnTo>
                  <a:lnTo>
                    <a:pt x="114503" y="977138"/>
                  </a:lnTo>
                  <a:lnTo>
                    <a:pt x="114503" y="976871"/>
                  </a:lnTo>
                  <a:lnTo>
                    <a:pt x="364185" y="973226"/>
                  </a:lnTo>
                  <a:lnTo>
                    <a:pt x="364744" y="1011301"/>
                  </a:lnTo>
                  <a:lnTo>
                    <a:pt x="463207" y="960247"/>
                  </a:lnTo>
                  <a:lnTo>
                    <a:pt x="478155" y="952500"/>
                  </a:lnTo>
                  <a:close/>
                </a:path>
                <a:path w="1301114" h="1905000">
                  <a:moveTo>
                    <a:pt x="1299718" y="429641"/>
                  </a:moveTo>
                  <a:lnTo>
                    <a:pt x="1261554" y="429780"/>
                  </a:lnTo>
                  <a:lnTo>
                    <a:pt x="1260652" y="114261"/>
                  </a:lnTo>
                  <a:lnTo>
                    <a:pt x="1298829" y="114173"/>
                  </a:lnTo>
                  <a:lnTo>
                    <a:pt x="1289291" y="95250"/>
                  </a:lnTo>
                  <a:lnTo>
                    <a:pt x="1248854" y="14998"/>
                  </a:lnTo>
                  <a:lnTo>
                    <a:pt x="1248854" y="429818"/>
                  </a:lnTo>
                  <a:lnTo>
                    <a:pt x="1236154" y="429856"/>
                  </a:lnTo>
                  <a:lnTo>
                    <a:pt x="1235252" y="114325"/>
                  </a:lnTo>
                  <a:lnTo>
                    <a:pt x="1247952" y="114287"/>
                  </a:lnTo>
                  <a:lnTo>
                    <a:pt x="1248854" y="429818"/>
                  </a:lnTo>
                  <a:lnTo>
                    <a:pt x="1248854" y="14998"/>
                  </a:lnTo>
                  <a:lnTo>
                    <a:pt x="1241298" y="0"/>
                  </a:lnTo>
                  <a:lnTo>
                    <a:pt x="1184529" y="114427"/>
                  </a:lnTo>
                  <a:lnTo>
                    <a:pt x="1222552" y="114350"/>
                  </a:lnTo>
                  <a:lnTo>
                    <a:pt x="1223454" y="429907"/>
                  </a:lnTo>
                  <a:lnTo>
                    <a:pt x="1185418" y="430022"/>
                  </a:lnTo>
                  <a:lnTo>
                    <a:pt x="1242949" y="544068"/>
                  </a:lnTo>
                  <a:lnTo>
                    <a:pt x="1290129" y="448945"/>
                  </a:lnTo>
                  <a:lnTo>
                    <a:pt x="1290193" y="448818"/>
                  </a:lnTo>
                  <a:lnTo>
                    <a:pt x="1299718" y="429641"/>
                  </a:lnTo>
                  <a:close/>
                </a:path>
                <a:path w="1301114" h="1905000">
                  <a:moveTo>
                    <a:pt x="1300607" y="1790700"/>
                  </a:moveTo>
                  <a:lnTo>
                    <a:pt x="1262468" y="1790750"/>
                  </a:lnTo>
                  <a:lnTo>
                    <a:pt x="1262024" y="1507197"/>
                  </a:lnTo>
                  <a:lnTo>
                    <a:pt x="1300099" y="1507109"/>
                  </a:lnTo>
                  <a:lnTo>
                    <a:pt x="1290599" y="1488186"/>
                  </a:lnTo>
                  <a:lnTo>
                    <a:pt x="1249768" y="1406791"/>
                  </a:lnTo>
                  <a:lnTo>
                    <a:pt x="1249768" y="1790763"/>
                  </a:lnTo>
                  <a:lnTo>
                    <a:pt x="1237068" y="1790776"/>
                  </a:lnTo>
                  <a:lnTo>
                    <a:pt x="1236624" y="1507261"/>
                  </a:lnTo>
                  <a:lnTo>
                    <a:pt x="1249324" y="1507223"/>
                  </a:lnTo>
                  <a:lnTo>
                    <a:pt x="1249768" y="1790763"/>
                  </a:lnTo>
                  <a:lnTo>
                    <a:pt x="1249768" y="1406791"/>
                  </a:lnTo>
                  <a:lnTo>
                    <a:pt x="1242822" y="1392936"/>
                  </a:lnTo>
                  <a:lnTo>
                    <a:pt x="1185799" y="1507363"/>
                  </a:lnTo>
                  <a:lnTo>
                    <a:pt x="1223924" y="1507286"/>
                  </a:lnTo>
                  <a:lnTo>
                    <a:pt x="1224368" y="1790788"/>
                  </a:lnTo>
                  <a:lnTo>
                    <a:pt x="1186307" y="1790827"/>
                  </a:lnTo>
                  <a:lnTo>
                    <a:pt x="1243584" y="1905000"/>
                  </a:lnTo>
                  <a:lnTo>
                    <a:pt x="1291031" y="1809877"/>
                  </a:lnTo>
                  <a:lnTo>
                    <a:pt x="1291094" y="1809750"/>
                  </a:lnTo>
                  <a:lnTo>
                    <a:pt x="1300607" y="1790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06383" y="6059423"/>
              <a:ext cx="136525" cy="125730"/>
            </a:xfrm>
            <a:custGeom>
              <a:avLst/>
              <a:gdLst/>
              <a:ahLst/>
              <a:cxnLst/>
              <a:rect l="l" t="t" r="r" b="b"/>
              <a:pathLst>
                <a:path w="136525" h="125729">
                  <a:moveTo>
                    <a:pt x="136398" y="0"/>
                  </a:moveTo>
                  <a:lnTo>
                    <a:pt x="0" y="0"/>
                  </a:lnTo>
                  <a:lnTo>
                    <a:pt x="0" y="125729"/>
                  </a:lnTo>
                  <a:lnTo>
                    <a:pt x="136398" y="125729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39106" y="3226308"/>
              <a:ext cx="477520" cy="117475"/>
            </a:xfrm>
            <a:custGeom>
              <a:avLst/>
              <a:gdLst/>
              <a:ahLst/>
              <a:cxnLst/>
              <a:rect l="l" t="t" r="r" b="b"/>
              <a:pathLst>
                <a:path w="477520" h="117475">
                  <a:moveTo>
                    <a:pt x="113538" y="3175"/>
                  </a:moveTo>
                  <a:lnTo>
                    <a:pt x="0" y="61721"/>
                  </a:lnTo>
                  <a:lnTo>
                    <a:pt x="115062" y="117347"/>
                  </a:lnTo>
                  <a:lnTo>
                    <a:pt x="114556" y="79501"/>
                  </a:lnTo>
                  <a:lnTo>
                    <a:pt x="95504" y="79501"/>
                  </a:lnTo>
                  <a:lnTo>
                    <a:pt x="95377" y="66801"/>
                  </a:lnTo>
                  <a:lnTo>
                    <a:pt x="114384" y="66566"/>
                  </a:lnTo>
                  <a:lnTo>
                    <a:pt x="114217" y="54101"/>
                  </a:lnTo>
                  <a:lnTo>
                    <a:pt x="95123" y="54101"/>
                  </a:lnTo>
                  <a:lnTo>
                    <a:pt x="94996" y="41401"/>
                  </a:lnTo>
                  <a:lnTo>
                    <a:pt x="114045" y="41165"/>
                  </a:lnTo>
                  <a:lnTo>
                    <a:pt x="113538" y="3175"/>
                  </a:lnTo>
                  <a:close/>
                </a:path>
                <a:path w="477520" h="117475">
                  <a:moveTo>
                    <a:pt x="462726" y="63245"/>
                  </a:moveTo>
                  <a:lnTo>
                    <a:pt x="382270" y="63245"/>
                  </a:lnTo>
                  <a:lnTo>
                    <a:pt x="382524" y="75945"/>
                  </a:lnTo>
                  <a:lnTo>
                    <a:pt x="363390" y="76183"/>
                  </a:lnTo>
                  <a:lnTo>
                    <a:pt x="363855" y="114172"/>
                  </a:lnTo>
                  <a:lnTo>
                    <a:pt x="462726" y="63245"/>
                  </a:lnTo>
                  <a:close/>
                </a:path>
                <a:path w="477520" h="117475">
                  <a:moveTo>
                    <a:pt x="114384" y="66566"/>
                  </a:moveTo>
                  <a:lnTo>
                    <a:pt x="95377" y="66801"/>
                  </a:lnTo>
                  <a:lnTo>
                    <a:pt x="95504" y="79501"/>
                  </a:lnTo>
                  <a:lnTo>
                    <a:pt x="114553" y="79265"/>
                  </a:lnTo>
                  <a:lnTo>
                    <a:pt x="114384" y="66566"/>
                  </a:lnTo>
                  <a:close/>
                </a:path>
                <a:path w="477520" h="117475">
                  <a:moveTo>
                    <a:pt x="114553" y="79265"/>
                  </a:moveTo>
                  <a:lnTo>
                    <a:pt x="95504" y="79501"/>
                  </a:lnTo>
                  <a:lnTo>
                    <a:pt x="114556" y="79501"/>
                  </a:lnTo>
                  <a:lnTo>
                    <a:pt x="114553" y="79265"/>
                  </a:lnTo>
                  <a:close/>
                </a:path>
                <a:path w="477520" h="117475">
                  <a:moveTo>
                    <a:pt x="382270" y="63245"/>
                  </a:moveTo>
                  <a:lnTo>
                    <a:pt x="114384" y="66566"/>
                  </a:lnTo>
                  <a:lnTo>
                    <a:pt x="114553" y="79265"/>
                  </a:lnTo>
                  <a:lnTo>
                    <a:pt x="363390" y="76183"/>
                  </a:lnTo>
                  <a:lnTo>
                    <a:pt x="363234" y="63481"/>
                  </a:lnTo>
                  <a:lnTo>
                    <a:pt x="382274" y="63481"/>
                  </a:lnTo>
                  <a:lnTo>
                    <a:pt x="382270" y="63245"/>
                  </a:lnTo>
                  <a:close/>
                </a:path>
                <a:path w="477520" h="117475">
                  <a:moveTo>
                    <a:pt x="382274" y="63481"/>
                  </a:moveTo>
                  <a:lnTo>
                    <a:pt x="363234" y="63481"/>
                  </a:lnTo>
                  <a:lnTo>
                    <a:pt x="363390" y="76183"/>
                  </a:lnTo>
                  <a:lnTo>
                    <a:pt x="382524" y="75945"/>
                  </a:lnTo>
                  <a:lnTo>
                    <a:pt x="382274" y="63481"/>
                  </a:lnTo>
                  <a:close/>
                </a:path>
                <a:path w="477520" h="117475">
                  <a:moveTo>
                    <a:pt x="440742" y="37845"/>
                  </a:moveTo>
                  <a:lnTo>
                    <a:pt x="382016" y="37845"/>
                  </a:lnTo>
                  <a:lnTo>
                    <a:pt x="382143" y="50545"/>
                  </a:lnTo>
                  <a:lnTo>
                    <a:pt x="363079" y="50782"/>
                  </a:lnTo>
                  <a:lnTo>
                    <a:pt x="363234" y="63481"/>
                  </a:lnTo>
                  <a:lnTo>
                    <a:pt x="382270" y="63245"/>
                  </a:lnTo>
                  <a:lnTo>
                    <a:pt x="462726" y="63245"/>
                  </a:lnTo>
                  <a:lnTo>
                    <a:pt x="477520" y="55625"/>
                  </a:lnTo>
                  <a:lnTo>
                    <a:pt x="440742" y="37845"/>
                  </a:lnTo>
                  <a:close/>
                </a:path>
                <a:path w="477520" h="117475">
                  <a:moveTo>
                    <a:pt x="114045" y="41165"/>
                  </a:moveTo>
                  <a:lnTo>
                    <a:pt x="94996" y="41401"/>
                  </a:lnTo>
                  <a:lnTo>
                    <a:pt x="95123" y="54101"/>
                  </a:lnTo>
                  <a:lnTo>
                    <a:pt x="114214" y="53865"/>
                  </a:lnTo>
                  <a:lnTo>
                    <a:pt x="114045" y="41165"/>
                  </a:lnTo>
                  <a:close/>
                </a:path>
                <a:path w="477520" h="117475">
                  <a:moveTo>
                    <a:pt x="114214" y="53865"/>
                  </a:moveTo>
                  <a:lnTo>
                    <a:pt x="95123" y="54101"/>
                  </a:lnTo>
                  <a:lnTo>
                    <a:pt x="114217" y="54101"/>
                  </a:lnTo>
                  <a:lnTo>
                    <a:pt x="114214" y="53865"/>
                  </a:lnTo>
                  <a:close/>
                </a:path>
                <a:path w="477520" h="117475">
                  <a:moveTo>
                    <a:pt x="362923" y="38082"/>
                  </a:moveTo>
                  <a:lnTo>
                    <a:pt x="114045" y="41165"/>
                  </a:lnTo>
                  <a:lnTo>
                    <a:pt x="114214" y="53865"/>
                  </a:lnTo>
                  <a:lnTo>
                    <a:pt x="363079" y="50782"/>
                  </a:lnTo>
                  <a:lnTo>
                    <a:pt x="362923" y="38082"/>
                  </a:lnTo>
                  <a:close/>
                </a:path>
                <a:path w="477520" h="117475">
                  <a:moveTo>
                    <a:pt x="382016" y="37845"/>
                  </a:moveTo>
                  <a:lnTo>
                    <a:pt x="362923" y="38082"/>
                  </a:lnTo>
                  <a:lnTo>
                    <a:pt x="363079" y="50782"/>
                  </a:lnTo>
                  <a:lnTo>
                    <a:pt x="382143" y="50545"/>
                  </a:lnTo>
                  <a:lnTo>
                    <a:pt x="382016" y="37845"/>
                  </a:lnTo>
                  <a:close/>
                </a:path>
                <a:path w="477520" h="117475">
                  <a:moveTo>
                    <a:pt x="362458" y="0"/>
                  </a:moveTo>
                  <a:lnTo>
                    <a:pt x="362923" y="38082"/>
                  </a:lnTo>
                  <a:lnTo>
                    <a:pt x="382016" y="37845"/>
                  </a:lnTo>
                  <a:lnTo>
                    <a:pt x="440742" y="37845"/>
                  </a:lnTo>
                  <a:lnTo>
                    <a:pt x="362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71600" y="3932682"/>
            <a:ext cx="1668145" cy="8553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Đơn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đặt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Dự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báo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bán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Yêu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cầu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trả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lại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hàng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bán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5369052" y="3763517"/>
            <a:ext cx="1733550" cy="10242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Giờ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công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lao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động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Chi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phí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nhân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công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Kĩ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năng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nghề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nghiệp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5890" y="1540002"/>
            <a:ext cx="1794510" cy="10547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Tiền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mặt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Công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nợ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phải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thu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Doanh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thu,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giá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vốn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66694" y="5156453"/>
            <a:ext cx="1772920" cy="1028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Nguyên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vật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liệu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Lịch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sản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i="1" dirty="0">
                <a:latin typeface="Times New Roman"/>
                <a:cs typeface="Times New Roman"/>
              </a:rPr>
              <a:t>-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Thời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hạn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giao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chức</a:t>
            </a:r>
            <a:r>
              <a:rPr spc="-10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5" dirty="0"/>
              <a:t> c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bản</a:t>
            </a:r>
            <a:r>
              <a:rPr spc="-5" dirty="0"/>
              <a:t> của</a:t>
            </a:r>
            <a:r>
              <a:rPr spc="-10" dirty="0"/>
              <a:t> </a:t>
            </a:r>
            <a:r>
              <a:rPr spc="15" dirty="0"/>
              <a:t>HTTT</a:t>
            </a:r>
            <a:r>
              <a:rPr spc="-25" dirty="0"/>
              <a:t> </a:t>
            </a:r>
            <a:r>
              <a:rPr spc="-15" dirty="0"/>
              <a:t>tài </a:t>
            </a:r>
            <a:r>
              <a:rPr spc="-890" dirty="0"/>
              <a:t> </a:t>
            </a:r>
            <a:r>
              <a:rPr spc="-5" dirty="0"/>
              <a:t>chính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54987"/>
            <a:ext cx="7920355" cy="42506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6350" indent="-342900" algn="just">
              <a:lnSpc>
                <a:spcPts val="211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Tích</a:t>
            </a:r>
            <a:r>
              <a:rPr sz="2200" spc="5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hợp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tất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cả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5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5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</a:t>
            </a:r>
            <a:r>
              <a:rPr sz="2200" spc="5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</a:t>
            </a:r>
            <a:r>
              <a:rPr sz="2200" spc="5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thông</a:t>
            </a:r>
            <a:r>
              <a:rPr sz="2200" spc="5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</a:t>
            </a:r>
            <a:r>
              <a:rPr sz="2200" spc="5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tác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từ </a:t>
            </a:r>
            <a:r>
              <a:rPr sz="2200" spc="-5" dirty="0">
                <a:latin typeface="Arial"/>
                <a:cs typeface="Arial"/>
              </a:rPr>
              <a:t>nhiều nguồn </a:t>
            </a:r>
            <a:r>
              <a:rPr sz="2200" dirty="0">
                <a:latin typeface="Arial"/>
                <a:cs typeface="Arial"/>
              </a:rPr>
              <a:t>khác </a:t>
            </a:r>
            <a:r>
              <a:rPr sz="2200" spc="-5" dirty="0">
                <a:latin typeface="Arial"/>
                <a:cs typeface="Arial"/>
              </a:rPr>
              <a:t>nhau </a:t>
            </a:r>
            <a:r>
              <a:rPr sz="2200" dirty="0">
                <a:latin typeface="Arial"/>
                <a:cs typeface="Arial"/>
              </a:rPr>
              <a:t>vào một HTTT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duy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nhất;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5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6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Cung cấp khả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truy xuất </a:t>
            </a:r>
            <a:r>
              <a:rPr sz="2200" spc="-5" dirty="0">
                <a:latin typeface="Arial"/>
                <a:cs typeface="Arial"/>
              </a:rPr>
              <a:t>dữ liệu </a:t>
            </a:r>
            <a:r>
              <a:rPr sz="2200" dirty="0">
                <a:latin typeface="Arial"/>
                <a:cs typeface="Arial"/>
              </a:rPr>
              <a:t>cho </a:t>
            </a:r>
            <a:r>
              <a:rPr sz="2200" spc="-5" dirty="0">
                <a:latin typeface="Arial"/>
                <a:cs typeface="Arial"/>
              </a:rPr>
              <a:t>nhiều nhóm người </a:t>
            </a:r>
            <a:r>
              <a:rPr sz="2200" dirty="0">
                <a:latin typeface="Arial"/>
                <a:cs typeface="Arial"/>
              </a:rPr>
              <a:t> sử dụng thuộc các </a:t>
            </a:r>
            <a:r>
              <a:rPr sz="2200" spc="-5" dirty="0">
                <a:latin typeface="Arial"/>
                <a:cs typeface="Arial"/>
              </a:rPr>
              <a:t>lĩnh </a:t>
            </a:r>
            <a:r>
              <a:rPr sz="2200" dirty="0">
                <a:latin typeface="Arial"/>
                <a:cs typeface="Arial"/>
              </a:rPr>
              <a:t>vực khác </a:t>
            </a:r>
            <a:r>
              <a:rPr sz="2200" spc="-5" dirty="0">
                <a:latin typeface="Arial"/>
                <a:cs typeface="Arial"/>
              </a:rPr>
              <a:t>nhau: </a:t>
            </a:r>
            <a:r>
              <a:rPr sz="2200" dirty="0">
                <a:latin typeface="Arial"/>
                <a:cs typeface="Arial"/>
              </a:rPr>
              <a:t>tài chính và </a:t>
            </a:r>
            <a:r>
              <a:rPr sz="2200" spc="-5" dirty="0">
                <a:latin typeface="Arial"/>
                <a:cs typeface="Arial"/>
              </a:rPr>
              <a:t>phi </a:t>
            </a:r>
            <a:r>
              <a:rPr sz="2200" dirty="0">
                <a:latin typeface="Arial"/>
                <a:cs typeface="Arial"/>
              </a:rPr>
              <a:t>tài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chính;</a:t>
            </a:r>
            <a:endParaRPr sz="2200">
              <a:latin typeface="Arial"/>
              <a:cs typeface="Arial"/>
            </a:endParaRPr>
          </a:p>
          <a:p>
            <a:pPr marL="355600" marR="6350" indent="-342900" algn="just">
              <a:lnSpc>
                <a:spcPts val="2110"/>
              </a:lnSpc>
              <a:spcBef>
                <a:spcPts val="509"/>
              </a:spcBef>
            </a:pPr>
            <a:r>
              <a:rPr sz="2200" dirty="0">
                <a:latin typeface="Arial"/>
                <a:cs typeface="Arial"/>
              </a:rPr>
              <a:t>•   </a:t>
            </a:r>
            <a:r>
              <a:rPr sz="2200" spc="-5" dirty="0">
                <a:latin typeface="Arial"/>
                <a:cs typeface="Arial"/>
              </a:rPr>
              <a:t>Cung </a:t>
            </a:r>
            <a:r>
              <a:rPr sz="2200" dirty="0">
                <a:latin typeface="Arial"/>
                <a:cs typeface="Arial"/>
              </a:rPr>
              <a:t>cấp dữ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kịp </a:t>
            </a:r>
            <a:r>
              <a:rPr sz="2200" spc="-5" dirty="0">
                <a:latin typeface="Arial"/>
                <a:cs typeface="Arial"/>
              </a:rPr>
              <a:t>thời phục </a:t>
            </a:r>
            <a:r>
              <a:rPr sz="2200" dirty="0">
                <a:latin typeface="Arial"/>
                <a:cs typeface="Arial"/>
              </a:rPr>
              <a:t>vụ </a:t>
            </a:r>
            <a:r>
              <a:rPr sz="2200" spc="-5" dirty="0">
                <a:latin typeface="Arial"/>
                <a:cs typeface="Arial"/>
              </a:rPr>
              <a:t>nhu </a:t>
            </a:r>
            <a:r>
              <a:rPr sz="2200" dirty="0">
                <a:latin typeface="Arial"/>
                <a:cs typeface="Arial"/>
              </a:rPr>
              <a:t>cầu </a:t>
            </a:r>
            <a:r>
              <a:rPr sz="2200" spc="-5" dirty="0">
                <a:latin typeface="Arial"/>
                <a:cs typeface="Arial"/>
              </a:rPr>
              <a:t>phân </a:t>
            </a:r>
            <a:r>
              <a:rPr sz="2200" dirty="0">
                <a:latin typeface="Arial"/>
                <a:cs typeface="Arial"/>
              </a:rPr>
              <a:t>tích </a:t>
            </a:r>
            <a:r>
              <a:rPr sz="2200" spc="-5" dirty="0">
                <a:latin typeface="Arial"/>
                <a:cs typeface="Arial"/>
              </a:rPr>
              <a:t>tài </a:t>
            </a:r>
            <a:r>
              <a:rPr sz="2200" dirty="0">
                <a:latin typeface="Arial"/>
                <a:cs typeface="Arial"/>
              </a:rPr>
              <a:t> chính;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Phân tích </a:t>
            </a:r>
            <a:r>
              <a:rPr sz="2200" spc="-5" dirty="0">
                <a:latin typeface="Arial"/>
                <a:cs typeface="Arial"/>
              </a:rPr>
              <a:t>dữ liệu </a:t>
            </a:r>
            <a:r>
              <a:rPr sz="2200" dirty="0">
                <a:latin typeface="Arial"/>
                <a:cs typeface="Arial"/>
              </a:rPr>
              <a:t>theo </a:t>
            </a:r>
            <a:r>
              <a:rPr sz="2200" spc="-5" dirty="0">
                <a:latin typeface="Arial"/>
                <a:cs typeface="Arial"/>
              </a:rPr>
              <a:t>nhiều </a:t>
            </a:r>
            <a:r>
              <a:rPr sz="2200" dirty="0">
                <a:latin typeface="Arial"/>
                <a:cs typeface="Arial"/>
              </a:rPr>
              <a:t>tiêu thức khác </a:t>
            </a:r>
            <a:r>
              <a:rPr sz="2200" spc="-5" dirty="0">
                <a:latin typeface="Arial"/>
                <a:cs typeface="Arial"/>
              </a:rPr>
              <a:t>nhau </a:t>
            </a:r>
            <a:r>
              <a:rPr sz="2200" dirty="0">
                <a:latin typeface="Arial"/>
                <a:cs typeface="Arial"/>
              </a:rPr>
              <a:t>(thời </a:t>
            </a:r>
            <a:r>
              <a:rPr sz="2200" spc="-10" dirty="0">
                <a:latin typeface="Arial"/>
                <a:cs typeface="Arial"/>
              </a:rPr>
              <a:t>gian, 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vùng</a:t>
            </a:r>
            <a:r>
              <a:rPr sz="2200" spc="-5" dirty="0">
                <a:latin typeface="Arial"/>
                <a:cs typeface="Arial"/>
              </a:rPr>
              <a:t> địa</a:t>
            </a:r>
            <a:r>
              <a:rPr sz="2200" dirty="0">
                <a:latin typeface="Arial"/>
                <a:cs typeface="Arial"/>
              </a:rPr>
              <a:t> lý,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sản </a:t>
            </a:r>
            <a:r>
              <a:rPr sz="2200" spc="-5" dirty="0">
                <a:latin typeface="Arial"/>
                <a:cs typeface="Arial"/>
              </a:rPr>
              <a:t>phẩm,</a:t>
            </a:r>
            <a:r>
              <a:rPr sz="2200" dirty="0">
                <a:latin typeface="Arial"/>
                <a:cs typeface="Arial"/>
              </a:rPr>
              <a:t> …)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7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tích kiểu</a:t>
            </a:r>
            <a:r>
              <a:rPr sz="2200" spc="-5" dirty="0">
                <a:latin typeface="Arial"/>
                <a:cs typeface="Arial"/>
              </a:rPr>
              <a:t> What-If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để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báo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dòng</a:t>
            </a:r>
            <a:r>
              <a:rPr sz="2200" dirty="0">
                <a:latin typeface="Arial"/>
                <a:cs typeface="Arial"/>
              </a:rPr>
              <a:t> tiền tương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lai;</a:t>
            </a:r>
            <a:endParaRPr sz="2200">
              <a:latin typeface="Arial"/>
              <a:cs typeface="Arial"/>
            </a:endParaRPr>
          </a:p>
          <a:p>
            <a:pPr marL="355600" marR="6350" indent="-342900" algn="just">
              <a:lnSpc>
                <a:spcPts val="2110"/>
              </a:lnSpc>
              <a:spcBef>
                <a:spcPts val="509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Phân tích các </a:t>
            </a:r>
            <a:r>
              <a:rPr sz="2200" spc="-5" dirty="0">
                <a:latin typeface="Arial"/>
                <a:cs typeface="Arial"/>
              </a:rPr>
              <a:t>hoạt</a:t>
            </a:r>
            <a:r>
              <a:rPr sz="2200" spc="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 chính trong </a:t>
            </a:r>
            <a:r>
              <a:rPr sz="2200" spc="-5" dirty="0">
                <a:latin typeface="Arial"/>
                <a:cs typeface="Arial"/>
              </a:rPr>
              <a:t>quá</a:t>
            </a:r>
            <a:r>
              <a:rPr sz="2200" spc="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khứ và </a:t>
            </a:r>
            <a:r>
              <a:rPr sz="2200" spc="-5" dirty="0">
                <a:latin typeface="Arial"/>
                <a:cs typeface="Arial"/>
              </a:rPr>
              <a:t>tương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lai;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spc="7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dõi </a:t>
            </a:r>
            <a:r>
              <a:rPr sz="2200" dirty="0">
                <a:latin typeface="Arial"/>
                <a:cs typeface="Arial"/>
              </a:rPr>
              <a:t>và kiểm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soát việc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quỹ</a:t>
            </a:r>
            <a:r>
              <a:rPr sz="2200" dirty="0">
                <a:latin typeface="Arial"/>
                <a:cs typeface="Arial"/>
              </a:rPr>
              <a:t> của</a:t>
            </a:r>
            <a:r>
              <a:rPr sz="2200" spc="-5" dirty="0">
                <a:latin typeface="Arial"/>
                <a:cs typeface="Arial"/>
              </a:rPr>
              <a:t> doanh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172" rIns="0" bIns="0" rtlCol="0">
            <a:spAutoFit/>
          </a:bodyPr>
          <a:lstStyle/>
          <a:p>
            <a:pPr marL="447040" marR="5080">
              <a:lnSpc>
                <a:spcPct val="100499"/>
              </a:lnSpc>
              <a:spcBef>
                <a:spcPts val="75"/>
              </a:spcBef>
            </a:pPr>
            <a:r>
              <a:rPr spc="-5" dirty="0"/>
              <a:t>Một </a:t>
            </a:r>
            <a:r>
              <a:rPr dirty="0"/>
              <a:t>số dòng tiến trình nghiệp </a:t>
            </a:r>
            <a:r>
              <a:rPr spc="-5" dirty="0"/>
              <a:t>vụ </a:t>
            </a:r>
            <a:r>
              <a:rPr spc="-35" dirty="0"/>
              <a:t>và </a:t>
            </a:r>
            <a:r>
              <a:rPr spc="-890" dirty="0"/>
              <a:t> </a:t>
            </a:r>
            <a:r>
              <a:rPr dirty="0"/>
              <a:t>dòng</a:t>
            </a:r>
            <a:r>
              <a:rPr spc="-10" dirty="0"/>
              <a:t> </a:t>
            </a:r>
            <a:r>
              <a:rPr spc="20" dirty="0"/>
              <a:t>TT</a:t>
            </a:r>
            <a:r>
              <a:rPr spc="-25" dirty="0"/>
              <a:t> </a:t>
            </a:r>
            <a:r>
              <a:rPr dirty="0"/>
              <a:t>KH</a:t>
            </a:r>
            <a:r>
              <a:rPr spc="-15" dirty="0"/>
              <a:t> </a:t>
            </a:r>
            <a:r>
              <a:rPr spc="-5" dirty="0">
                <a:latin typeface="Times New Roman"/>
                <a:cs typeface="Times New Roman"/>
              </a:rPr>
              <a:t>được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cung</a:t>
            </a:r>
            <a:r>
              <a:rPr spc="-15" dirty="0"/>
              <a:t> </a:t>
            </a:r>
            <a:r>
              <a:rPr spc="-10" dirty="0"/>
              <a:t>cấp</a:t>
            </a:r>
            <a:r>
              <a:rPr spc="-5" dirty="0"/>
              <a:t> </a:t>
            </a:r>
            <a:r>
              <a:rPr dirty="0"/>
              <a:t>bởi ERP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77185" y="2908935"/>
            <a:ext cx="3869054" cy="1502410"/>
            <a:chOff x="2877185" y="2908935"/>
            <a:chExt cx="3869054" cy="1502410"/>
          </a:xfrm>
        </p:grpSpPr>
        <p:sp>
          <p:nvSpPr>
            <p:cNvPr id="4" name="object 4"/>
            <p:cNvSpPr/>
            <p:nvPr/>
          </p:nvSpPr>
          <p:spPr>
            <a:xfrm>
              <a:off x="4749927" y="2908935"/>
              <a:ext cx="76200" cy="549910"/>
            </a:xfrm>
            <a:custGeom>
              <a:avLst/>
              <a:gdLst/>
              <a:ahLst/>
              <a:cxnLst/>
              <a:rect l="l" t="t" r="r" b="b"/>
              <a:pathLst>
                <a:path w="76200" h="54991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49528"/>
                  </a:lnTo>
                  <a:lnTo>
                    <a:pt x="44450" y="549528"/>
                  </a:lnTo>
                  <a:lnTo>
                    <a:pt x="44450" y="63500"/>
                  </a:lnTo>
                  <a:close/>
                </a:path>
                <a:path w="76200" h="54991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991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2265" y="3304413"/>
              <a:ext cx="3858895" cy="1102360"/>
            </a:xfrm>
            <a:custGeom>
              <a:avLst/>
              <a:gdLst/>
              <a:ahLst/>
              <a:cxnLst/>
              <a:rect l="l" t="t" r="r" b="b"/>
              <a:pathLst>
                <a:path w="3858895" h="1102360">
                  <a:moveTo>
                    <a:pt x="3308985" y="0"/>
                  </a:moveTo>
                  <a:lnTo>
                    <a:pt x="3308985" y="275463"/>
                  </a:lnTo>
                  <a:lnTo>
                    <a:pt x="549783" y="275463"/>
                  </a:lnTo>
                  <a:lnTo>
                    <a:pt x="549783" y="0"/>
                  </a:lnTo>
                  <a:lnTo>
                    <a:pt x="0" y="550926"/>
                  </a:lnTo>
                  <a:lnTo>
                    <a:pt x="549783" y="1101852"/>
                  </a:lnTo>
                  <a:lnTo>
                    <a:pt x="549783" y="826388"/>
                  </a:lnTo>
                  <a:lnTo>
                    <a:pt x="3308985" y="826388"/>
                  </a:lnTo>
                  <a:lnTo>
                    <a:pt x="3308985" y="1101852"/>
                  </a:lnTo>
                  <a:lnTo>
                    <a:pt x="3858767" y="550926"/>
                  </a:lnTo>
                  <a:lnTo>
                    <a:pt x="3308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2265" y="3304413"/>
              <a:ext cx="3858895" cy="1102360"/>
            </a:xfrm>
            <a:custGeom>
              <a:avLst/>
              <a:gdLst/>
              <a:ahLst/>
              <a:cxnLst/>
              <a:rect l="l" t="t" r="r" b="b"/>
              <a:pathLst>
                <a:path w="3858895" h="1102360">
                  <a:moveTo>
                    <a:pt x="0" y="550926"/>
                  </a:moveTo>
                  <a:lnTo>
                    <a:pt x="549783" y="0"/>
                  </a:lnTo>
                  <a:lnTo>
                    <a:pt x="549783" y="275463"/>
                  </a:lnTo>
                  <a:lnTo>
                    <a:pt x="3308985" y="275463"/>
                  </a:lnTo>
                  <a:lnTo>
                    <a:pt x="3308985" y="0"/>
                  </a:lnTo>
                  <a:lnTo>
                    <a:pt x="3858767" y="550926"/>
                  </a:lnTo>
                  <a:lnTo>
                    <a:pt x="3308985" y="1101852"/>
                  </a:lnTo>
                  <a:lnTo>
                    <a:pt x="3308985" y="826388"/>
                  </a:lnTo>
                  <a:lnTo>
                    <a:pt x="549783" y="826388"/>
                  </a:lnTo>
                  <a:lnTo>
                    <a:pt x="549783" y="1101852"/>
                  </a:lnTo>
                  <a:lnTo>
                    <a:pt x="0" y="550926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93134" y="3701541"/>
            <a:ext cx="13938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Các tiến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lập </a:t>
            </a:r>
            <a:r>
              <a:rPr sz="1000" dirty="0">
                <a:latin typeface="Times New Roman"/>
                <a:cs typeface="Times New Roman"/>
              </a:rPr>
              <a:t>kế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hoạch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21809" y="1798954"/>
            <a:ext cx="2084070" cy="1238885"/>
            <a:chOff x="4821809" y="1798954"/>
            <a:chExt cx="2084070" cy="1238885"/>
          </a:xfrm>
        </p:grpSpPr>
        <p:sp>
          <p:nvSpPr>
            <p:cNvPr id="9" name="object 9"/>
            <p:cNvSpPr/>
            <p:nvPr/>
          </p:nvSpPr>
          <p:spPr>
            <a:xfrm>
              <a:off x="4826889" y="1804034"/>
              <a:ext cx="2073910" cy="1228725"/>
            </a:xfrm>
            <a:custGeom>
              <a:avLst/>
              <a:gdLst/>
              <a:ahLst/>
              <a:cxnLst/>
              <a:rect l="l" t="t" r="r" b="b"/>
              <a:pathLst>
                <a:path w="2073909" h="1228725">
                  <a:moveTo>
                    <a:pt x="1704086" y="0"/>
                  </a:moveTo>
                  <a:lnTo>
                    <a:pt x="1704086" y="307086"/>
                  </a:lnTo>
                  <a:lnTo>
                    <a:pt x="0" y="307086"/>
                  </a:lnTo>
                  <a:lnTo>
                    <a:pt x="0" y="921257"/>
                  </a:lnTo>
                  <a:lnTo>
                    <a:pt x="1704086" y="921257"/>
                  </a:lnTo>
                  <a:lnTo>
                    <a:pt x="1704086" y="1228343"/>
                  </a:lnTo>
                  <a:lnTo>
                    <a:pt x="2073402" y="614172"/>
                  </a:lnTo>
                  <a:lnTo>
                    <a:pt x="1704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6889" y="1804034"/>
              <a:ext cx="2073910" cy="1228725"/>
            </a:xfrm>
            <a:custGeom>
              <a:avLst/>
              <a:gdLst/>
              <a:ahLst/>
              <a:cxnLst/>
              <a:rect l="l" t="t" r="r" b="b"/>
              <a:pathLst>
                <a:path w="2073909" h="1228725">
                  <a:moveTo>
                    <a:pt x="0" y="307086"/>
                  </a:moveTo>
                  <a:lnTo>
                    <a:pt x="1704086" y="307086"/>
                  </a:lnTo>
                  <a:lnTo>
                    <a:pt x="1704086" y="0"/>
                  </a:lnTo>
                  <a:lnTo>
                    <a:pt x="2073402" y="614172"/>
                  </a:lnTo>
                  <a:lnTo>
                    <a:pt x="1704086" y="1228343"/>
                  </a:lnTo>
                  <a:lnTo>
                    <a:pt x="1704086" y="921257"/>
                  </a:lnTo>
                  <a:lnTo>
                    <a:pt x="0" y="921257"/>
                  </a:lnTo>
                  <a:lnTo>
                    <a:pt x="0" y="307086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95900" y="2199639"/>
            <a:ext cx="8096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Tiến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hoàn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0378" y="2501392"/>
            <a:ext cx="812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thành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đơn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74209" y="4878959"/>
            <a:ext cx="1931670" cy="1299210"/>
            <a:chOff x="4974209" y="4878959"/>
            <a:chExt cx="1931670" cy="1299210"/>
          </a:xfrm>
        </p:grpSpPr>
        <p:sp>
          <p:nvSpPr>
            <p:cNvPr id="14" name="object 14"/>
            <p:cNvSpPr/>
            <p:nvPr/>
          </p:nvSpPr>
          <p:spPr>
            <a:xfrm>
              <a:off x="4979289" y="4884039"/>
              <a:ext cx="1921510" cy="1289050"/>
            </a:xfrm>
            <a:custGeom>
              <a:avLst/>
              <a:gdLst/>
              <a:ahLst/>
              <a:cxnLst/>
              <a:rect l="l" t="t" r="r" b="b"/>
              <a:pathLst>
                <a:path w="1921509" h="1289050">
                  <a:moveTo>
                    <a:pt x="342138" y="0"/>
                  </a:moveTo>
                  <a:lnTo>
                    <a:pt x="0" y="644271"/>
                  </a:lnTo>
                  <a:lnTo>
                    <a:pt x="342138" y="1288542"/>
                  </a:lnTo>
                  <a:lnTo>
                    <a:pt x="342138" y="966406"/>
                  </a:lnTo>
                  <a:lnTo>
                    <a:pt x="1921002" y="966406"/>
                  </a:lnTo>
                  <a:lnTo>
                    <a:pt x="1921002" y="322072"/>
                  </a:lnTo>
                  <a:lnTo>
                    <a:pt x="342138" y="322072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9289" y="4884039"/>
              <a:ext cx="1921510" cy="1289050"/>
            </a:xfrm>
            <a:custGeom>
              <a:avLst/>
              <a:gdLst/>
              <a:ahLst/>
              <a:cxnLst/>
              <a:rect l="l" t="t" r="r" b="b"/>
              <a:pathLst>
                <a:path w="1921509" h="1289050">
                  <a:moveTo>
                    <a:pt x="0" y="644271"/>
                  </a:moveTo>
                  <a:lnTo>
                    <a:pt x="342138" y="0"/>
                  </a:lnTo>
                  <a:lnTo>
                    <a:pt x="342138" y="322072"/>
                  </a:lnTo>
                  <a:lnTo>
                    <a:pt x="1921002" y="322072"/>
                  </a:lnTo>
                  <a:lnTo>
                    <a:pt x="1921002" y="966406"/>
                  </a:lnTo>
                  <a:lnTo>
                    <a:pt x="342138" y="966406"/>
                  </a:lnTo>
                  <a:lnTo>
                    <a:pt x="342138" y="1288542"/>
                  </a:lnTo>
                  <a:lnTo>
                    <a:pt x="0" y="644271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88405" y="5267452"/>
            <a:ext cx="5308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Tiến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4200" y="5569203"/>
            <a:ext cx="778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nhận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đơn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04567" y="4925440"/>
            <a:ext cx="1554480" cy="1205865"/>
            <a:chOff x="2504567" y="4925440"/>
            <a:chExt cx="1554480" cy="1205865"/>
          </a:xfrm>
        </p:grpSpPr>
        <p:sp>
          <p:nvSpPr>
            <p:cNvPr id="19" name="object 19"/>
            <p:cNvSpPr/>
            <p:nvPr/>
          </p:nvSpPr>
          <p:spPr>
            <a:xfrm>
              <a:off x="2509647" y="4930520"/>
              <a:ext cx="1544320" cy="1195705"/>
            </a:xfrm>
            <a:custGeom>
              <a:avLst/>
              <a:gdLst/>
              <a:ahLst/>
              <a:cxnLst/>
              <a:rect l="l" t="t" r="r" b="b"/>
              <a:pathLst>
                <a:path w="1544320" h="1195704">
                  <a:moveTo>
                    <a:pt x="298830" y="0"/>
                  </a:moveTo>
                  <a:lnTo>
                    <a:pt x="0" y="597788"/>
                  </a:lnTo>
                  <a:lnTo>
                    <a:pt x="298830" y="1195577"/>
                  </a:lnTo>
                  <a:lnTo>
                    <a:pt x="298830" y="896683"/>
                  </a:lnTo>
                  <a:lnTo>
                    <a:pt x="1543812" y="896683"/>
                  </a:lnTo>
                  <a:lnTo>
                    <a:pt x="1543812" y="298830"/>
                  </a:lnTo>
                  <a:lnTo>
                    <a:pt x="298830" y="298830"/>
                  </a:lnTo>
                  <a:lnTo>
                    <a:pt x="298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9647" y="4930520"/>
              <a:ext cx="1544320" cy="1195705"/>
            </a:xfrm>
            <a:custGeom>
              <a:avLst/>
              <a:gdLst/>
              <a:ahLst/>
              <a:cxnLst/>
              <a:rect l="l" t="t" r="r" b="b"/>
              <a:pathLst>
                <a:path w="1544320" h="1195704">
                  <a:moveTo>
                    <a:pt x="0" y="597788"/>
                  </a:moveTo>
                  <a:lnTo>
                    <a:pt x="298830" y="0"/>
                  </a:lnTo>
                  <a:lnTo>
                    <a:pt x="298830" y="298830"/>
                  </a:lnTo>
                  <a:lnTo>
                    <a:pt x="1543812" y="298830"/>
                  </a:lnTo>
                  <a:lnTo>
                    <a:pt x="1543812" y="896683"/>
                  </a:lnTo>
                  <a:lnTo>
                    <a:pt x="298830" y="896683"/>
                  </a:lnTo>
                  <a:lnTo>
                    <a:pt x="298830" y="1195577"/>
                  </a:lnTo>
                  <a:lnTo>
                    <a:pt x="0" y="597788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82873" y="5291328"/>
            <a:ext cx="5308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Tiến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782" y="5593079"/>
            <a:ext cx="4813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mua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sắm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5019" y="2367914"/>
            <a:ext cx="1149985" cy="3154045"/>
            <a:chOff x="3835019" y="2367914"/>
            <a:chExt cx="1149985" cy="3154045"/>
          </a:xfrm>
        </p:grpSpPr>
        <p:sp>
          <p:nvSpPr>
            <p:cNvPr id="24" name="object 24"/>
            <p:cNvSpPr/>
            <p:nvPr/>
          </p:nvSpPr>
          <p:spPr>
            <a:xfrm>
              <a:off x="4706493" y="551649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273050" y="0"/>
                  </a:moveTo>
                  <a:lnTo>
                    <a:pt x="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8393" y="4141088"/>
              <a:ext cx="76200" cy="1376045"/>
            </a:xfrm>
            <a:custGeom>
              <a:avLst/>
              <a:gdLst/>
              <a:ahLst/>
              <a:cxnLst/>
              <a:rect l="l" t="t" r="r" b="b"/>
              <a:pathLst>
                <a:path w="76200" h="137604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375537"/>
                  </a:lnTo>
                  <a:lnTo>
                    <a:pt x="44450" y="1375537"/>
                  </a:lnTo>
                  <a:lnTo>
                    <a:pt x="44450" y="63500"/>
                  </a:lnTo>
                  <a:close/>
                </a:path>
                <a:path w="76200" h="137604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37604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8070" y="4141088"/>
              <a:ext cx="0" cy="1329055"/>
            </a:xfrm>
            <a:custGeom>
              <a:avLst/>
              <a:gdLst/>
              <a:ahLst/>
              <a:cxnLst/>
              <a:rect l="l" t="t" r="r" b="b"/>
              <a:pathLst>
                <a:path h="1329054">
                  <a:moveTo>
                    <a:pt x="0" y="0"/>
                  </a:moveTo>
                  <a:lnTo>
                    <a:pt x="0" y="1329055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3459" y="5431916"/>
              <a:ext cx="325120" cy="76200"/>
            </a:xfrm>
            <a:custGeom>
              <a:avLst/>
              <a:gdLst/>
              <a:ahLst/>
              <a:cxnLst/>
              <a:rect l="l" t="t" r="r" b="b"/>
              <a:pathLst>
                <a:path w="3251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2512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25120" h="76200">
                  <a:moveTo>
                    <a:pt x="3251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5119" y="44450"/>
                  </a:lnTo>
                  <a:lnTo>
                    <a:pt x="32511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40099" y="3374516"/>
              <a:ext cx="676910" cy="187960"/>
            </a:xfrm>
            <a:custGeom>
              <a:avLst/>
              <a:gdLst/>
              <a:ahLst/>
              <a:cxnLst/>
              <a:rect l="l" t="t" r="r" b="b"/>
              <a:pathLst>
                <a:path w="676910" h="187960">
                  <a:moveTo>
                    <a:pt x="675893" y="187960"/>
                  </a:moveTo>
                  <a:lnTo>
                    <a:pt x="676910" y="0"/>
                  </a:lnTo>
                </a:path>
                <a:path w="676910" h="187960">
                  <a:moveTo>
                    <a:pt x="675639" y="0"/>
                  </a:moveTo>
                  <a:lnTo>
                    <a:pt x="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5513" y="2367914"/>
              <a:ext cx="410845" cy="76200"/>
            </a:xfrm>
            <a:custGeom>
              <a:avLst/>
              <a:gdLst/>
              <a:ahLst/>
              <a:cxnLst/>
              <a:rect l="l" t="t" r="r" b="b"/>
              <a:pathLst>
                <a:path w="4108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10845" h="76200">
                  <a:moveTo>
                    <a:pt x="334390" y="0"/>
                  </a:moveTo>
                  <a:lnTo>
                    <a:pt x="334390" y="76200"/>
                  </a:lnTo>
                  <a:lnTo>
                    <a:pt x="397890" y="44450"/>
                  </a:lnTo>
                  <a:lnTo>
                    <a:pt x="347090" y="44450"/>
                  </a:lnTo>
                  <a:lnTo>
                    <a:pt x="347090" y="31750"/>
                  </a:lnTo>
                  <a:lnTo>
                    <a:pt x="397890" y="31750"/>
                  </a:lnTo>
                  <a:lnTo>
                    <a:pt x="334390" y="0"/>
                  </a:lnTo>
                  <a:close/>
                </a:path>
                <a:path w="41084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10845" h="76200">
                  <a:moveTo>
                    <a:pt x="33439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34390" y="44450"/>
                  </a:lnTo>
                  <a:lnTo>
                    <a:pt x="334390" y="31750"/>
                  </a:lnTo>
                  <a:close/>
                </a:path>
                <a:path w="410845" h="76200">
                  <a:moveTo>
                    <a:pt x="397890" y="31750"/>
                  </a:moveTo>
                  <a:lnTo>
                    <a:pt x="347090" y="31750"/>
                  </a:lnTo>
                  <a:lnTo>
                    <a:pt x="347090" y="44450"/>
                  </a:lnTo>
                  <a:lnTo>
                    <a:pt x="397890" y="44450"/>
                  </a:lnTo>
                  <a:lnTo>
                    <a:pt x="410590" y="38100"/>
                  </a:lnTo>
                  <a:lnTo>
                    <a:pt x="39789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99909" y="1803654"/>
            <a:ext cx="1299210" cy="536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Times New Roman"/>
                <a:cs typeface="Times New Roman"/>
              </a:rPr>
              <a:t>Đơn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38481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hoàn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thành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96007" y="1798954"/>
            <a:ext cx="1925320" cy="1238885"/>
            <a:chOff x="2596007" y="1798954"/>
            <a:chExt cx="1925320" cy="1238885"/>
          </a:xfrm>
        </p:grpSpPr>
        <p:sp>
          <p:nvSpPr>
            <p:cNvPr id="32" name="object 32"/>
            <p:cNvSpPr/>
            <p:nvPr/>
          </p:nvSpPr>
          <p:spPr>
            <a:xfrm>
              <a:off x="2601087" y="1804034"/>
              <a:ext cx="1915160" cy="1228725"/>
            </a:xfrm>
            <a:custGeom>
              <a:avLst/>
              <a:gdLst/>
              <a:ahLst/>
              <a:cxnLst/>
              <a:rect l="l" t="t" r="r" b="b"/>
              <a:pathLst>
                <a:path w="1915160" h="1228725">
                  <a:moveTo>
                    <a:pt x="1661667" y="0"/>
                  </a:moveTo>
                  <a:lnTo>
                    <a:pt x="1661667" y="307086"/>
                  </a:lnTo>
                  <a:lnTo>
                    <a:pt x="253237" y="307086"/>
                  </a:lnTo>
                  <a:lnTo>
                    <a:pt x="253237" y="0"/>
                  </a:lnTo>
                  <a:lnTo>
                    <a:pt x="0" y="614172"/>
                  </a:lnTo>
                  <a:lnTo>
                    <a:pt x="253237" y="1228343"/>
                  </a:lnTo>
                  <a:lnTo>
                    <a:pt x="253237" y="921257"/>
                  </a:lnTo>
                  <a:lnTo>
                    <a:pt x="1661667" y="921257"/>
                  </a:lnTo>
                  <a:lnTo>
                    <a:pt x="1661667" y="1228343"/>
                  </a:lnTo>
                  <a:lnTo>
                    <a:pt x="1914905" y="614172"/>
                  </a:lnTo>
                  <a:lnTo>
                    <a:pt x="1661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01087" y="1804034"/>
              <a:ext cx="1915160" cy="1228725"/>
            </a:xfrm>
            <a:custGeom>
              <a:avLst/>
              <a:gdLst/>
              <a:ahLst/>
              <a:cxnLst/>
              <a:rect l="l" t="t" r="r" b="b"/>
              <a:pathLst>
                <a:path w="1915160" h="1228725">
                  <a:moveTo>
                    <a:pt x="0" y="614172"/>
                  </a:moveTo>
                  <a:lnTo>
                    <a:pt x="253237" y="0"/>
                  </a:lnTo>
                  <a:lnTo>
                    <a:pt x="253237" y="307086"/>
                  </a:lnTo>
                  <a:lnTo>
                    <a:pt x="1661667" y="307086"/>
                  </a:lnTo>
                  <a:lnTo>
                    <a:pt x="1661667" y="0"/>
                  </a:lnTo>
                  <a:lnTo>
                    <a:pt x="1914905" y="614172"/>
                  </a:lnTo>
                  <a:lnTo>
                    <a:pt x="1661667" y="1228343"/>
                  </a:lnTo>
                  <a:lnTo>
                    <a:pt x="1661667" y="921257"/>
                  </a:lnTo>
                  <a:lnTo>
                    <a:pt x="253237" y="921257"/>
                  </a:lnTo>
                  <a:lnTo>
                    <a:pt x="253237" y="1228343"/>
                  </a:lnTo>
                  <a:lnTo>
                    <a:pt x="0" y="614172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63316" y="2199639"/>
            <a:ext cx="5308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Tiến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5226" y="2501392"/>
            <a:ext cx="4470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sả</a:t>
            </a:r>
            <a:r>
              <a:rPr sz="1000" dirty="0">
                <a:latin typeface="Times New Roman"/>
                <a:cs typeface="Times New Roman"/>
              </a:rPr>
              <a:t>n x</a:t>
            </a: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ất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400" y="1953005"/>
            <a:ext cx="1686560" cy="387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Times New Roman"/>
                <a:cs typeface="Times New Roman"/>
              </a:rPr>
              <a:t>Vật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liệu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sản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3690" y="3166110"/>
            <a:ext cx="1750060" cy="5829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Times New Roman"/>
                <a:cs typeface="Times New Roman"/>
              </a:rPr>
              <a:t>Dự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báo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8897" y="3374135"/>
            <a:ext cx="1853564" cy="4419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Times New Roman"/>
                <a:cs typeface="Times New Roman"/>
              </a:rPr>
              <a:t>Dự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báo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nhu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cầu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3133" y="4883658"/>
            <a:ext cx="988060" cy="559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Mua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sắm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yêu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cầu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62393" y="4674870"/>
            <a:ext cx="1572260" cy="5549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Times New Roman"/>
                <a:cs typeface="Times New Roman"/>
              </a:rPr>
              <a:t>Trả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lại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bán,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sửa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chữa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23354" y="5336285"/>
            <a:ext cx="1223010" cy="327660"/>
          </a:xfrm>
          <a:custGeom>
            <a:avLst/>
            <a:gdLst/>
            <a:ahLst/>
            <a:cxnLst/>
            <a:rect l="l" t="t" r="r" b="b"/>
            <a:pathLst>
              <a:path w="1223009" h="327660">
                <a:moveTo>
                  <a:pt x="1223009" y="0"/>
                </a:moveTo>
                <a:lnTo>
                  <a:pt x="0" y="0"/>
                </a:lnTo>
                <a:lnTo>
                  <a:pt x="0" y="327659"/>
                </a:lnTo>
                <a:lnTo>
                  <a:pt x="1223009" y="327659"/>
                </a:lnTo>
                <a:lnTo>
                  <a:pt x="1223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23354" y="5336285"/>
            <a:ext cx="1223010" cy="327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Times New Roman"/>
                <a:cs typeface="Times New Roman"/>
              </a:rPr>
              <a:t>Đơn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34237" y="2367914"/>
            <a:ext cx="7324090" cy="3375025"/>
          </a:xfrm>
          <a:custGeom>
            <a:avLst/>
            <a:gdLst/>
            <a:ahLst/>
            <a:cxnLst/>
            <a:rect l="l" t="t" r="r" b="b"/>
            <a:pathLst>
              <a:path w="7324090" h="3375025">
                <a:moveTo>
                  <a:pt x="1375537" y="3141472"/>
                </a:moveTo>
                <a:lnTo>
                  <a:pt x="266700" y="3142107"/>
                </a:lnTo>
                <a:lnTo>
                  <a:pt x="266700" y="3110357"/>
                </a:lnTo>
                <a:lnTo>
                  <a:pt x="190500" y="3148584"/>
                </a:lnTo>
                <a:lnTo>
                  <a:pt x="266700" y="3186557"/>
                </a:lnTo>
                <a:lnTo>
                  <a:pt x="266700" y="3154807"/>
                </a:lnTo>
                <a:lnTo>
                  <a:pt x="1375537" y="3154172"/>
                </a:lnTo>
                <a:lnTo>
                  <a:pt x="1375537" y="3141472"/>
                </a:lnTo>
                <a:close/>
              </a:path>
              <a:path w="7324090" h="3375025">
                <a:moveTo>
                  <a:pt x="1467358" y="38100"/>
                </a:moveTo>
                <a:lnTo>
                  <a:pt x="1454658" y="31750"/>
                </a:lnTo>
                <a:lnTo>
                  <a:pt x="1391158" y="0"/>
                </a:lnTo>
                <a:lnTo>
                  <a:pt x="1391158" y="31750"/>
                </a:lnTo>
                <a:lnTo>
                  <a:pt x="0" y="31750"/>
                </a:lnTo>
                <a:lnTo>
                  <a:pt x="0" y="44450"/>
                </a:lnTo>
                <a:lnTo>
                  <a:pt x="1391158" y="44450"/>
                </a:lnTo>
                <a:lnTo>
                  <a:pt x="1391158" y="76200"/>
                </a:lnTo>
                <a:lnTo>
                  <a:pt x="1454658" y="44450"/>
                </a:lnTo>
                <a:lnTo>
                  <a:pt x="1467358" y="38100"/>
                </a:lnTo>
                <a:close/>
              </a:path>
              <a:path w="7324090" h="3375025">
                <a:moveTo>
                  <a:pt x="1748536" y="1468882"/>
                </a:moveTo>
                <a:lnTo>
                  <a:pt x="266700" y="1469517"/>
                </a:lnTo>
                <a:lnTo>
                  <a:pt x="266700" y="1437767"/>
                </a:lnTo>
                <a:lnTo>
                  <a:pt x="190500" y="1475994"/>
                </a:lnTo>
                <a:lnTo>
                  <a:pt x="266700" y="1513967"/>
                </a:lnTo>
                <a:lnTo>
                  <a:pt x="266700" y="1482217"/>
                </a:lnTo>
                <a:lnTo>
                  <a:pt x="1748536" y="1481582"/>
                </a:lnTo>
                <a:lnTo>
                  <a:pt x="1748536" y="1468882"/>
                </a:lnTo>
                <a:close/>
              </a:path>
              <a:path w="7324090" h="3375025">
                <a:moveTo>
                  <a:pt x="7164832" y="1468120"/>
                </a:moveTo>
                <a:lnTo>
                  <a:pt x="5682996" y="1468755"/>
                </a:lnTo>
                <a:lnTo>
                  <a:pt x="5682996" y="1437005"/>
                </a:lnTo>
                <a:lnTo>
                  <a:pt x="5606796" y="1475232"/>
                </a:lnTo>
                <a:lnTo>
                  <a:pt x="5682996" y="1513205"/>
                </a:lnTo>
                <a:lnTo>
                  <a:pt x="5682996" y="1481455"/>
                </a:lnTo>
                <a:lnTo>
                  <a:pt x="7164832" y="1480820"/>
                </a:lnTo>
                <a:lnTo>
                  <a:pt x="7164832" y="1468120"/>
                </a:lnTo>
                <a:close/>
              </a:path>
              <a:path w="7324090" h="3375025">
                <a:moveTo>
                  <a:pt x="7279259" y="38100"/>
                </a:moveTo>
                <a:lnTo>
                  <a:pt x="7266559" y="31750"/>
                </a:lnTo>
                <a:lnTo>
                  <a:pt x="7203059" y="0"/>
                </a:lnTo>
                <a:lnTo>
                  <a:pt x="7203059" y="31750"/>
                </a:lnTo>
                <a:lnTo>
                  <a:pt x="5766054" y="31750"/>
                </a:lnTo>
                <a:lnTo>
                  <a:pt x="5766054" y="44450"/>
                </a:lnTo>
                <a:lnTo>
                  <a:pt x="7203059" y="44450"/>
                </a:lnTo>
                <a:lnTo>
                  <a:pt x="7203059" y="76200"/>
                </a:lnTo>
                <a:lnTo>
                  <a:pt x="7266559" y="44450"/>
                </a:lnTo>
                <a:lnTo>
                  <a:pt x="7279259" y="38100"/>
                </a:lnTo>
                <a:close/>
              </a:path>
              <a:path w="7324090" h="3375025">
                <a:moveTo>
                  <a:pt x="7324090" y="3329686"/>
                </a:moveTo>
                <a:lnTo>
                  <a:pt x="5842254" y="3330384"/>
                </a:lnTo>
                <a:lnTo>
                  <a:pt x="5842254" y="3298621"/>
                </a:lnTo>
                <a:lnTo>
                  <a:pt x="5766054" y="3336760"/>
                </a:lnTo>
                <a:lnTo>
                  <a:pt x="5842254" y="3374821"/>
                </a:lnTo>
                <a:lnTo>
                  <a:pt x="5842254" y="3343084"/>
                </a:lnTo>
                <a:lnTo>
                  <a:pt x="7324090" y="3342386"/>
                </a:lnTo>
                <a:lnTo>
                  <a:pt x="7324090" y="3329686"/>
                </a:lnTo>
                <a:close/>
              </a:path>
              <a:path w="7324090" h="3375025">
                <a:moveTo>
                  <a:pt x="7324090" y="2960116"/>
                </a:moveTo>
                <a:lnTo>
                  <a:pt x="5842254" y="2960751"/>
                </a:lnTo>
                <a:lnTo>
                  <a:pt x="5842254" y="2929001"/>
                </a:lnTo>
                <a:lnTo>
                  <a:pt x="5766054" y="2967228"/>
                </a:lnTo>
                <a:lnTo>
                  <a:pt x="5842254" y="3005201"/>
                </a:lnTo>
                <a:lnTo>
                  <a:pt x="5842254" y="2973451"/>
                </a:lnTo>
                <a:lnTo>
                  <a:pt x="7324090" y="2972816"/>
                </a:lnTo>
                <a:lnTo>
                  <a:pt x="7324090" y="296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684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Chức</a:t>
            </a:r>
            <a:r>
              <a:rPr sz="4400" spc="-15" dirty="0"/>
              <a:t> </a:t>
            </a:r>
            <a:r>
              <a:rPr sz="4400" dirty="0"/>
              <a:t>n</a:t>
            </a:r>
            <a:r>
              <a:rPr sz="4400" dirty="0">
                <a:latin typeface="Times New Roman"/>
                <a:cs typeface="Times New Roman"/>
              </a:rPr>
              <a:t>ă</a:t>
            </a:r>
            <a:r>
              <a:rPr sz="4400" dirty="0"/>
              <a:t>ng </a:t>
            </a:r>
            <a:r>
              <a:rPr sz="4400" spc="-5" dirty="0"/>
              <a:t>của</a:t>
            </a:r>
            <a:r>
              <a:rPr sz="4400" spc="-15" dirty="0"/>
              <a:t> </a:t>
            </a:r>
            <a:r>
              <a:rPr sz="4400" spc="-5" dirty="0"/>
              <a:t>Hệ</a:t>
            </a:r>
            <a:r>
              <a:rPr sz="4400" spc="10" dirty="0"/>
              <a:t> </a:t>
            </a:r>
            <a:r>
              <a:rPr sz="4400" spc="-5" dirty="0"/>
              <a:t>thống</a:t>
            </a:r>
            <a:r>
              <a:rPr sz="4400" spc="5" dirty="0"/>
              <a:t> </a:t>
            </a:r>
            <a:r>
              <a:rPr sz="4400" spc="-5" dirty="0"/>
              <a:t>ERP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227"/>
            <a:ext cx="7918450" cy="4122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Thực </a:t>
            </a:r>
            <a:r>
              <a:rPr sz="3200" spc="-10" dirty="0">
                <a:latin typeface="Arial"/>
                <a:cs typeface="Arial"/>
              </a:rPr>
              <a:t>hiện </a:t>
            </a:r>
            <a:r>
              <a:rPr sz="3200" spc="-5" dirty="0">
                <a:latin typeface="Arial"/>
                <a:cs typeface="Arial"/>
              </a:rPr>
              <a:t>thu </a:t>
            </a:r>
            <a:r>
              <a:rPr sz="3200" spc="-10" dirty="0">
                <a:latin typeface="Arial"/>
                <a:cs typeface="Arial"/>
              </a:rPr>
              <a:t>thập </a:t>
            </a:r>
            <a:r>
              <a:rPr sz="3200" spc="-5" dirty="0">
                <a:latin typeface="Arial"/>
                <a:cs typeface="Arial"/>
              </a:rPr>
              <a:t>dữ liệu từ các tiến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 </a:t>
            </a:r>
            <a:r>
              <a:rPr sz="3200" spc="-10" dirty="0">
                <a:latin typeface="Arial"/>
                <a:cs typeface="Arial"/>
              </a:rPr>
              <a:t>nghiệp </a:t>
            </a:r>
            <a:r>
              <a:rPr sz="3200" spc="-5" dirty="0">
                <a:latin typeface="Arial"/>
                <a:cs typeface="Arial"/>
              </a:rPr>
              <a:t>vụ cơ bản khác nhau của </a:t>
            </a:r>
            <a:r>
              <a:rPr sz="3200" spc="-10" dirty="0">
                <a:latin typeface="Arial"/>
                <a:cs typeface="Arial"/>
              </a:rPr>
              <a:t>các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lĩnh vực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kinh</a:t>
            </a:r>
            <a:r>
              <a:rPr sz="3200" spc="-10" dirty="0">
                <a:latin typeface="Arial"/>
                <a:cs typeface="Arial"/>
              </a:rPr>
              <a:t> doanh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sản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xuất,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tài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chính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 kế toán, bán </a:t>
            </a:r>
            <a:r>
              <a:rPr sz="3200" spc="-10" dirty="0">
                <a:latin typeface="Arial"/>
                <a:cs typeface="Arial"/>
              </a:rPr>
              <a:t>hàng </a:t>
            </a:r>
            <a:r>
              <a:rPr sz="3200" spc="-5" dirty="0">
                <a:latin typeface="Arial"/>
                <a:cs typeface="Arial"/>
              </a:rPr>
              <a:t>và Marketing, và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nguồn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nhân </a:t>
            </a:r>
            <a:r>
              <a:rPr sz="3200" spc="-5" dirty="0">
                <a:latin typeface="Arial"/>
                <a:cs typeface="Arial"/>
              </a:rPr>
              <a:t>lực.</a:t>
            </a:r>
            <a:endParaRPr sz="3200">
              <a:latin typeface="Arial"/>
              <a:cs typeface="Arial"/>
            </a:endParaRPr>
          </a:p>
          <a:p>
            <a:pPr marL="355600" marR="335915" indent="-342900">
              <a:lnSpc>
                <a:spcPts val="346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Lưu trữ dữ liệu thu thập được trong một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kho </a:t>
            </a:r>
            <a:r>
              <a:rPr sz="3200" spc="-10" dirty="0">
                <a:latin typeface="Arial"/>
                <a:cs typeface="Arial"/>
              </a:rPr>
              <a:t>dữ liệu </a:t>
            </a:r>
            <a:r>
              <a:rPr sz="3200" spc="-5" dirty="0">
                <a:latin typeface="Arial"/>
                <a:cs typeface="Arial"/>
              </a:rPr>
              <a:t>tổng thể và cho phép các </a:t>
            </a:r>
            <a:r>
              <a:rPr sz="3200" spc="-10" dirty="0">
                <a:latin typeface="Arial"/>
                <a:cs typeface="Arial"/>
              </a:rPr>
              <a:t>bộ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phận khác có thể truy cập đến kho </a:t>
            </a:r>
            <a:r>
              <a:rPr sz="3200" spc="-10" dirty="0">
                <a:latin typeface="Arial"/>
                <a:cs typeface="Arial"/>
              </a:rPr>
              <a:t>dữ </a:t>
            </a:r>
            <a:r>
              <a:rPr sz="3200" spc="-5" dirty="0">
                <a:latin typeface="Arial"/>
                <a:cs typeface="Arial"/>
              </a:rPr>
              <a:t> liệu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này.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3207"/>
            <a:ext cx="7541259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Nguyên </a:t>
            </a:r>
            <a:r>
              <a:rPr spc="-15" dirty="0"/>
              <a:t>tắc </a:t>
            </a:r>
            <a:r>
              <a:rPr spc="-5" dirty="0"/>
              <a:t>giải </a:t>
            </a:r>
            <a:r>
              <a:rPr spc="-15" dirty="0"/>
              <a:t>quyết </a:t>
            </a:r>
            <a:r>
              <a:rPr dirty="0"/>
              <a:t>khi </a:t>
            </a:r>
            <a:r>
              <a:rPr spc="-5" dirty="0"/>
              <a:t>giải </a:t>
            </a:r>
            <a:r>
              <a:rPr dirty="0"/>
              <a:t>pháp </a:t>
            </a:r>
            <a:r>
              <a:rPr spc="-89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mềm</a:t>
            </a:r>
            <a:r>
              <a:rPr spc="-30" dirty="0"/>
              <a:t> </a:t>
            </a:r>
            <a:r>
              <a:rPr dirty="0"/>
              <a:t>ERP</a:t>
            </a:r>
            <a:r>
              <a:rPr spc="-20" dirty="0"/>
              <a:t> </a:t>
            </a:r>
            <a:r>
              <a:rPr dirty="0"/>
              <a:t>không</a:t>
            </a:r>
            <a:r>
              <a:rPr spc="-10" dirty="0"/>
              <a:t> </a:t>
            </a:r>
            <a:r>
              <a:rPr dirty="0"/>
              <a:t>hỗ</a:t>
            </a:r>
            <a:r>
              <a:rPr spc="-10" dirty="0"/>
              <a:t> </a:t>
            </a:r>
            <a:r>
              <a:rPr spc="-20" dirty="0"/>
              <a:t>trợ</a:t>
            </a:r>
            <a:r>
              <a:rPr spc="-5" dirty="0"/>
              <a:t> cách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thức</a:t>
            </a:r>
            <a:r>
              <a:rPr spc="-20" dirty="0"/>
              <a:t> </a:t>
            </a:r>
            <a:r>
              <a:rPr spc="-10" dirty="0"/>
              <a:t>hoạt </a:t>
            </a:r>
            <a:r>
              <a:rPr spc="-5" dirty="0">
                <a:latin typeface="Times New Roman"/>
                <a:cs typeface="Times New Roman"/>
              </a:rPr>
              <a:t>động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hiện </a:t>
            </a:r>
            <a:r>
              <a:rPr spc="-20" dirty="0"/>
              <a:t>tại</a:t>
            </a:r>
            <a:r>
              <a:rPr spc="-5" dirty="0"/>
              <a:t> của</a:t>
            </a:r>
            <a:r>
              <a:rPr spc="-10" dirty="0"/>
              <a:t> </a:t>
            </a:r>
            <a:r>
              <a:rPr spc="-30" dirty="0"/>
              <a:t>tổ</a:t>
            </a:r>
            <a:r>
              <a:rPr spc="-5" dirty="0"/>
              <a:t> chức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2075434"/>
            <a:ext cx="7884159" cy="38112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858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Tùy </a:t>
            </a:r>
            <a:r>
              <a:rPr sz="2700" spc="-5" dirty="0">
                <a:latin typeface="Arial"/>
                <a:cs typeface="Arial"/>
              </a:rPr>
              <a:t>biến </a:t>
            </a:r>
            <a:r>
              <a:rPr sz="2700" dirty="0">
                <a:latin typeface="Arial"/>
                <a:cs typeface="Arial"/>
              </a:rPr>
              <a:t>một số modun của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nhằm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đáp ứng quy </a:t>
            </a:r>
            <a:r>
              <a:rPr sz="2700" dirty="0">
                <a:latin typeface="Arial"/>
                <a:cs typeface="Arial"/>
              </a:rPr>
              <a:t>trình </a:t>
            </a:r>
            <a:r>
              <a:rPr sz="2700" spc="-5" dirty="0">
                <a:latin typeface="Arial"/>
                <a:cs typeface="Arial"/>
              </a:rPr>
              <a:t>nghiệp </a:t>
            </a:r>
            <a:r>
              <a:rPr sz="2700" dirty="0">
                <a:latin typeface="Arial"/>
                <a:cs typeface="Arial"/>
              </a:rPr>
              <a:t>vụ sản xuất kinh </a:t>
            </a:r>
            <a:r>
              <a:rPr sz="2700" spc="-5" dirty="0">
                <a:latin typeface="Arial"/>
                <a:cs typeface="Arial"/>
              </a:rPr>
              <a:t>doanh </a:t>
            </a:r>
            <a:r>
              <a:rPr sz="2700" spc="-7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spc="-55" dirty="0">
                <a:latin typeface="Arial"/>
                <a:cs typeface="Arial"/>
              </a:rPr>
              <a:t>nay. </a:t>
            </a:r>
            <a:r>
              <a:rPr sz="2700" spc="-40" dirty="0">
                <a:latin typeface="Arial"/>
                <a:cs typeface="Arial"/>
              </a:rPr>
              <a:t>Tuy </a:t>
            </a:r>
            <a:r>
              <a:rPr sz="2700" spc="-5" dirty="0">
                <a:latin typeface="Arial"/>
                <a:cs typeface="Arial"/>
              </a:rPr>
              <a:t>nhiên </a:t>
            </a:r>
            <a:r>
              <a:rPr sz="2700" dirty="0">
                <a:latin typeface="Arial"/>
                <a:cs typeface="Arial"/>
              </a:rPr>
              <a:t>sự tùy </a:t>
            </a:r>
            <a:r>
              <a:rPr sz="2700" spc="-5" dirty="0">
                <a:latin typeface="Arial"/>
                <a:cs typeface="Arial"/>
              </a:rPr>
              <a:t>biến quá lớn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gói </a:t>
            </a:r>
            <a:r>
              <a:rPr sz="2700" dirty="0">
                <a:latin typeface="Arial"/>
                <a:cs typeface="Arial"/>
              </a:rPr>
              <a:t> sản </a:t>
            </a:r>
            <a:r>
              <a:rPr sz="2700" spc="-5" dirty="0">
                <a:latin typeface="Arial"/>
                <a:cs typeface="Arial"/>
              </a:rPr>
              <a:t>phẩm </a:t>
            </a:r>
            <a:r>
              <a:rPr sz="2700" dirty="0">
                <a:latin typeface="Arial"/>
                <a:cs typeface="Arial"/>
              </a:rPr>
              <a:t>ERP sẽ </a:t>
            </a:r>
            <a:r>
              <a:rPr sz="2700" spc="-5" dirty="0">
                <a:latin typeface="Arial"/>
                <a:cs typeface="Arial"/>
              </a:rPr>
              <a:t>làm giảm năng lực hoạt động </a:t>
            </a:r>
            <a:r>
              <a:rPr sz="2700" dirty="0">
                <a:latin typeface="Arial"/>
                <a:cs typeface="Arial"/>
              </a:rPr>
              <a:t> cũng </a:t>
            </a:r>
            <a:r>
              <a:rPr sz="2700" spc="-5" dirty="0">
                <a:latin typeface="Arial"/>
                <a:cs typeface="Arial"/>
              </a:rPr>
              <a:t>như </a:t>
            </a:r>
            <a:r>
              <a:rPr sz="2700" dirty="0">
                <a:latin typeface="Arial"/>
                <a:cs typeface="Arial"/>
              </a:rPr>
              <a:t>khả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tích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các tiến trình KD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vốn</a:t>
            </a:r>
            <a:r>
              <a:rPr sz="2700" spc="-5" dirty="0">
                <a:latin typeface="Arial"/>
                <a:cs typeface="Arial"/>
              </a:rPr>
              <a:t> là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thế </a:t>
            </a:r>
            <a:r>
              <a:rPr sz="2700" spc="-5" dirty="0">
                <a:latin typeface="Arial"/>
                <a:cs typeface="Arial"/>
              </a:rPr>
              <a:t>mạnh của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hệ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thống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ERP.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(Hoặc) thay </a:t>
            </a:r>
            <a:r>
              <a:rPr sz="2700" spc="-5" dirty="0">
                <a:latin typeface="Arial"/>
                <a:cs typeface="Arial"/>
              </a:rPr>
              <a:t>đổi </a:t>
            </a:r>
            <a:r>
              <a:rPr sz="2700" dirty="0">
                <a:latin typeface="Arial"/>
                <a:cs typeface="Arial"/>
              </a:rPr>
              <a:t>cách thức </a:t>
            </a:r>
            <a:r>
              <a:rPr sz="2700" spc="-5" dirty="0">
                <a:latin typeface="Arial"/>
                <a:cs typeface="Arial"/>
              </a:rPr>
              <a:t>hoạt động </a:t>
            </a:r>
            <a:r>
              <a:rPr sz="2700" dirty="0">
                <a:latin typeface="Arial"/>
                <a:cs typeface="Arial"/>
              </a:rPr>
              <a:t>của tiến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ERP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sao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cho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chúng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tương </a:t>
            </a:r>
            <a:r>
              <a:rPr sz="2700" dirty="0">
                <a:latin typeface="Arial"/>
                <a:cs typeface="Arial"/>
              </a:rPr>
              <a:t>thích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tiến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trình KD trong </a:t>
            </a:r>
            <a:r>
              <a:rPr sz="2700" spc="-5" dirty="0">
                <a:latin typeface="Arial"/>
                <a:cs typeface="Arial"/>
              </a:rPr>
              <a:t>gói </a:t>
            </a:r>
            <a:r>
              <a:rPr sz="2700" dirty="0">
                <a:latin typeface="Arial"/>
                <a:cs typeface="Arial"/>
              </a:rPr>
              <a:t>sản </a:t>
            </a:r>
            <a:r>
              <a:rPr sz="2700" spc="-5" dirty="0">
                <a:latin typeface="Arial"/>
                <a:cs typeface="Arial"/>
              </a:rPr>
              <a:t>phẩm </a:t>
            </a:r>
            <a:r>
              <a:rPr sz="2700" dirty="0">
                <a:latin typeface="Arial"/>
                <a:cs typeface="Arial"/>
              </a:rPr>
              <a:t>ERP và </a:t>
            </a:r>
            <a:r>
              <a:rPr sz="2700" spc="-5" dirty="0">
                <a:latin typeface="Arial"/>
                <a:cs typeface="Arial"/>
              </a:rPr>
              <a:t>giảm </a:t>
            </a:r>
            <a:r>
              <a:rPr sz="2700" dirty="0">
                <a:latin typeface="Arial"/>
                <a:cs typeface="Arial"/>
              </a:rPr>
              <a:t>thiểu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công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việc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tùy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biến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mềm.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PP </a:t>
            </a:r>
            <a:r>
              <a:rPr sz="2700" spc="-5" dirty="0">
                <a:latin typeface="Arial"/>
                <a:cs typeface="Arial"/>
              </a:rPr>
              <a:t>này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ưu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điểm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tối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ưu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hóa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lợi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ích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5" dirty="0">
                <a:latin typeface="Arial"/>
                <a:cs typeface="Arial"/>
              </a:rPr>
              <a:t> gói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phẩm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ERP.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</a:t>
            </a:r>
            <a:r>
              <a:rPr spc="-5" dirty="0">
                <a:latin typeface="Times New Roman"/>
                <a:cs typeface="Times New Roman"/>
              </a:rPr>
              <a:t>ơ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/>
              <a:t>cấu</a:t>
            </a:r>
            <a:r>
              <a:rPr spc="-5" dirty="0"/>
              <a:t> </a:t>
            </a:r>
            <a:r>
              <a:rPr spc="-30" dirty="0"/>
              <a:t>và</a:t>
            </a:r>
            <a:r>
              <a:rPr spc="-5" dirty="0"/>
              <a:t> chi</a:t>
            </a:r>
            <a:r>
              <a:rPr spc="-10" dirty="0"/>
              <a:t> </a:t>
            </a:r>
            <a:r>
              <a:rPr dirty="0"/>
              <a:t>phí</a:t>
            </a:r>
            <a:r>
              <a:rPr spc="-5" dirty="0"/>
              <a:t> </a:t>
            </a:r>
            <a:r>
              <a:rPr dirty="0"/>
              <a:t>triển</a:t>
            </a:r>
            <a:r>
              <a:rPr spc="-5" dirty="0"/>
              <a:t> </a:t>
            </a:r>
            <a:r>
              <a:rPr dirty="0"/>
              <a:t>khai</a:t>
            </a:r>
            <a:r>
              <a:rPr spc="5" dirty="0"/>
              <a:t> </a:t>
            </a:r>
            <a:r>
              <a:rPr spc="-5" dirty="0"/>
              <a:t>giải</a:t>
            </a:r>
            <a:r>
              <a:rPr dirty="0"/>
              <a:t> pháp </a:t>
            </a:r>
            <a:r>
              <a:rPr spc="-890" dirty="0"/>
              <a:t> </a:t>
            </a:r>
            <a:r>
              <a:rPr dirty="0"/>
              <a:t>ERP</a:t>
            </a:r>
            <a:r>
              <a:rPr spc="-20" dirty="0"/>
              <a:t> </a:t>
            </a:r>
            <a:r>
              <a:rPr spc="-10" dirty="0"/>
              <a:t>trong</a:t>
            </a:r>
            <a:r>
              <a:rPr spc="-5" dirty="0"/>
              <a:t> </a:t>
            </a:r>
            <a:r>
              <a:rPr dirty="0"/>
              <a:t>doanh</a:t>
            </a:r>
            <a:r>
              <a:rPr spc="-25" dirty="0"/>
              <a:t> </a:t>
            </a:r>
            <a:r>
              <a:rPr dirty="0"/>
              <a:t>nghiệp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794" y="5750052"/>
            <a:ext cx="46996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Sawy,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Omar và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Gene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Bowles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7338" y="2735198"/>
            <a:ext cx="2560955" cy="2560955"/>
            <a:chOff x="2577338" y="2735198"/>
            <a:chExt cx="2560955" cy="2560955"/>
          </a:xfrm>
        </p:grpSpPr>
        <p:sp>
          <p:nvSpPr>
            <p:cNvPr id="5" name="object 5"/>
            <p:cNvSpPr/>
            <p:nvPr/>
          </p:nvSpPr>
          <p:spPr>
            <a:xfrm>
              <a:off x="3857879" y="2735198"/>
              <a:ext cx="876935" cy="1280795"/>
            </a:xfrm>
            <a:custGeom>
              <a:avLst/>
              <a:gdLst/>
              <a:ahLst/>
              <a:cxnLst/>
              <a:rect l="l" t="t" r="r" b="b"/>
              <a:pathLst>
                <a:path w="876935" h="1280795">
                  <a:moveTo>
                    <a:pt x="0" y="0"/>
                  </a:moveTo>
                  <a:lnTo>
                    <a:pt x="0" y="1280540"/>
                  </a:lnTo>
                  <a:lnTo>
                    <a:pt x="876554" y="347090"/>
                  </a:lnTo>
                  <a:lnTo>
                    <a:pt x="838433" y="312722"/>
                  </a:lnTo>
                  <a:lnTo>
                    <a:pt x="799106" y="280016"/>
                  </a:lnTo>
                  <a:lnTo>
                    <a:pt x="758629" y="248994"/>
                  </a:lnTo>
                  <a:lnTo>
                    <a:pt x="717057" y="219680"/>
                  </a:lnTo>
                  <a:lnTo>
                    <a:pt x="674445" y="192095"/>
                  </a:lnTo>
                  <a:lnTo>
                    <a:pt x="630850" y="166262"/>
                  </a:lnTo>
                  <a:lnTo>
                    <a:pt x="586327" y="142203"/>
                  </a:lnTo>
                  <a:lnTo>
                    <a:pt x="540933" y="119940"/>
                  </a:lnTo>
                  <a:lnTo>
                    <a:pt x="494722" y="99496"/>
                  </a:lnTo>
                  <a:lnTo>
                    <a:pt x="447751" y="80893"/>
                  </a:lnTo>
                  <a:lnTo>
                    <a:pt x="400076" y="64154"/>
                  </a:lnTo>
                  <a:lnTo>
                    <a:pt x="351751" y="49300"/>
                  </a:lnTo>
                  <a:lnTo>
                    <a:pt x="302834" y="36354"/>
                  </a:lnTo>
                  <a:lnTo>
                    <a:pt x="253379" y="25339"/>
                  </a:lnTo>
                  <a:lnTo>
                    <a:pt x="203443" y="16276"/>
                  </a:lnTo>
                  <a:lnTo>
                    <a:pt x="153082" y="9189"/>
                  </a:lnTo>
                  <a:lnTo>
                    <a:pt x="102350" y="4098"/>
                  </a:lnTo>
                  <a:lnTo>
                    <a:pt x="51304" y="1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879" y="3082289"/>
              <a:ext cx="1280795" cy="1094105"/>
            </a:xfrm>
            <a:custGeom>
              <a:avLst/>
              <a:gdLst/>
              <a:ahLst/>
              <a:cxnLst/>
              <a:rect l="l" t="t" r="r" b="b"/>
              <a:pathLst>
                <a:path w="1280795" h="1094104">
                  <a:moveTo>
                    <a:pt x="876554" y="0"/>
                  </a:moveTo>
                  <a:lnTo>
                    <a:pt x="0" y="933450"/>
                  </a:lnTo>
                  <a:lnTo>
                    <a:pt x="1270381" y="1093978"/>
                  </a:lnTo>
                  <a:lnTo>
                    <a:pt x="1275591" y="1045187"/>
                  </a:lnTo>
                  <a:lnTo>
                    <a:pt x="1278921" y="996445"/>
                  </a:lnTo>
                  <a:lnTo>
                    <a:pt x="1280388" y="947800"/>
                  </a:lnTo>
                  <a:lnTo>
                    <a:pt x="1280008" y="899300"/>
                  </a:lnTo>
                  <a:lnTo>
                    <a:pt x="1277800" y="850993"/>
                  </a:lnTo>
                  <a:lnTo>
                    <a:pt x="1273781" y="802928"/>
                  </a:lnTo>
                  <a:lnTo>
                    <a:pt x="1267969" y="755154"/>
                  </a:lnTo>
                  <a:lnTo>
                    <a:pt x="1260381" y="707718"/>
                  </a:lnTo>
                  <a:lnTo>
                    <a:pt x="1251033" y="660669"/>
                  </a:lnTo>
                  <a:lnTo>
                    <a:pt x="1239945" y="614056"/>
                  </a:lnTo>
                  <a:lnTo>
                    <a:pt x="1227133" y="567926"/>
                  </a:lnTo>
                  <a:lnTo>
                    <a:pt x="1212615" y="522329"/>
                  </a:lnTo>
                  <a:lnTo>
                    <a:pt x="1196408" y="477312"/>
                  </a:lnTo>
                  <a:lnTo>
                    <a:pt x="1178530" y="432924"/>
                  </a:lnTo>
                  <a:lnTo>
                    <a:pt x="1158997" y="389213"/>
                  </a:lnTo>
                  <a:lnTo>
                    <a:pt x="1137829" y="346228"/>
                  </a:lnTo>
                  <a:lnTo>
                    <a:pt x="1115041" y="304017"/>
                  </a:lnTo>
                  <a:lnTo>
                    <a:pt x="1090652" y="262628"/>
                  </a:lnTo>
                  <a:lnTo>
                    <a:pt x="1064679" y="222110"/>
                  </a:lnTo>
                  <a:lnTo>
                    <a:pt x="1037139" y="182512"/>
                  </a:lnTo>
                  <a:lnTo>
                    <a:pt x="1008051" y="143881"/>
                  </a:lnTo>
                  <a:lnTo>
                    <a:pt x="977430" y="106266"/>
                  </a:lnTo>
                  <a:lnTo>
                    <a:pt x="945296" y="69715"/>
                  </a:lnTo>
                  <a:lnTo>
                    <a:pt x="911664" y="34277"/>
                  </a:lnTo>
                  <a:lnTo>
                    <a:pt x="87655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879" y="4015739"/>
              <a:ext cx="1270635" cy="1122045"/>
            </a:xfrm>
            <a:custGeom>
              <a:avLst/>
              <a:gdLst/>
              <a:ahLst/>
              <a:cxnLst/>
              <a:rect l="l" t="t" r="r" b="b"/>
              <a:pathLst>
                <a:path w="1270635" h="1122045">
                  <a:moveTo>
                    <a:pt x="0" y="0"/>
                  </a:moveTo>
                  <a:lnTo>
                    <a:pt x="616838" y="1122045"/>
                  </a:lnTo>
                  <a:lnTo>
                    <a:pt x="659375" y="1097600"/>
                  </a:lnTo>
                  <a:lnTo>
                    <a:pt x="700766" y="1071661"/>
                  </a:lnTo>
                  <a:lnTo>
                    <a:pt x="740984" y="1044269"/>
                  </a:lnTo>
                  <a:lnTo>
                    <a:pt x="780000" y="1015468"/>
                  </a:lnTo>
                  <a:lnTo>
                    <a:pt x="817785" y="985300"/>
                  </a:lnTo>
                  <a:lnTo>
                    <a:pt x="854309" y="953808"/>
                  </a:lnTo>
                  <a:lnTo>
                    <a:pt x="889545" y="921034"/>
                  </a:lnTo>
                  <a:lnTo>
                    <a:pt x="923462" y="887021"/>
                  </a:lnTo>
                  <a:lnTo>
                    <a:pt x="956033" y="851811"/>
                  </a:lnTo>
                  <a:lnTo>
                    <a:pt x="987227" y="815448"/>
                  </a:lnTo>
                  <a:lnTo>
                    <a:pt x="1017017" y="777974"/>
                  </a:lnTo>
                  <a:lnTo>
                    <a:pt x="1045373" y="739431"/>
                  </a:lnTo>
                  <a:lnTo>
                    <a:pt x="1072267" y="699862"/>
                  </a:lnTo>
                  <a:lnTo>
                    <a:pt x="1097669" y="659310"/>
                  </a:lnTo>
                  <a:lnTo>
                    <a:pt x="1121551" y="617817"/>
                  </a:lnTo>
                  <a:lnTo>
                    <a:pt x="1143883" y="575426"/>
                  </a:lnTo>
                  <a:lnTo>
                    <a:pt x="1164637" y="532180"/>
                  </a:lnTo>
                  <a:lnTo>
                    <a:pt x="1183784" y="488120"/>
                  </a:lnTo>
                  <a:lnTo>
                    <a:pt x="1201294" y="443291"/>
                  </a:lnTo>
                  <a:lnTo>
                    <a:pt x="1217140" y="397734"/>
                  </a:lnTo>
                  <a:lnTo>
                    <a:pt x="1231292" y="351492"/>
                  </a:lnTo>
                  <a:lnTo>
                    <a:pt x="1243721" y="304608"/>
                  </a:lnTo>
                  <a:lnTo>
                    <a:pt x="1254398" y="257124"/>
                  </a:lnTo>
                  <a:lnTo>
                    <a:pt x="1263294" y="209083"/>
                  </a:lnTo>
                  <a:lnTo>
                    <a:pt x="1270381" y="160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2668" y="4015739"/>
              <a:ext cx="1162050" cy="1280795"/>
            </a:xfrm>
            <a:custGeom>
              <a:avLst/>
              <a:gdLst/>
              <a:ahLst/>
              <a:cxnLst/>
              <a:rect l="l" t="t" r="r" b="b"/>
              <a:pathLst>
                <a:path w="1162050" h="1280795">
                  <a:moveTo>
                    <a:pt x="545211" y="0"/>
                  </a:moveTo>
                  <a:lnTo>
                    <a:pt x="0" y="1158621"/>
                  </a:lnTo>
                  <a:lnTo>
                    <a:pt x="44786" y="1178658"/>
                  </a:lnTo>
                  <a:lnTo>
                    <a:pt x="90108" y="1196891"/>
                  </a:lnTo>
                  <a:lnTo>
                    <a:pt x="135915" y="1213322"/>
                  </a:lnTo>
                  <a:lnTo>
                    <a:pt x="182155" y="1227952"/>
                  </a:lnTo>
                  <a:lnTo>
                    <a:pt x="228776" y="1240782"/>
                  </a:lnTo>
                  <a:lnTo>
                    <a:pt x="275728" y="1251816"/>
                  </a:lnTo>
                  <a:lnTo>
                    <a:pt x="322959" y="1261053"/>
                  </a:lnTo>
                  <a:lnTo>
                    <a:pt x="370416" y="1268496"/>
                  </a:lnTo>
                  <a:lnTo>
                    <a:pt x="418050" y="1274146"/>
                  </a:lnTo>
                  <a:lnTo>
                    <a:pt x="465807" y="1278005"/>
                  </a:lnTo>
                  <a:lnTo>
                    <a:pt x="513637" y="1280074"/>
                  </a:lnTo>
                  <a:lnTo>
                    <a:pt x="561489" y="1280355"/>
                  </a:lnTo>
                  <a:lnTo>
                    <a:pt x="609309" y="1278850"/>
                  </a:lnTo>
                  <a:lnTo>
                    <a:pt x="657049" y="1275561"/>
                  </a:lnTo>
                  <a:lnTo>
                    <a:pt x="704654" y="1270488"/>
                  </a:lnTo>
                  <a:lnTo>
                    <a:pt x="752075" y="1263634"/>
                  </a:lnTo>
                  <a:lnTo>
                    <a:pt x="799260" y="1255000"/>
                  </a:lnTo>
                  <a:lnTo>
                    <a:pt x="846157" y="1244588"/>
                  </a:lnTo>
                  <a:lnTo>
                    <a:pt x="892714" y="1232399"/>
                  </a:lnTo>
                  <a:lnTo>
                    <a:pt x="938881" y="1218434"/>
                  </a:lnTo>
                  <a:lnTo>
                    <a:pt x="984605" y="1202697"/>
                  </a:lnTo>
                  <a:lnTo>
                    <a:pt x="1029836" y="1185188"/>
                  </a:lnTo>
                  <a:lnTo>
                    <a:pt x="1074521" y="1165908"/>
                  </a:lnTo>
                  <a:lnTo>
                    <a:pt x="1118609" y="1144860"/>
                  </a:lnTo>
                  <a:lnTo>
                    <a:pt x="1162050" y="1122045"/>
                  </a:lnTo>
                  <a:lnTo>
                    <a:pt x="54521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338" y="2735198"/>
              <a:ext cx="1280795" cy="2439670"/>
            </a:xfrm>
            <a:custGeom>
              <a:avLst/>
              <a:gdLst/>
              <a:ahLst/>
              <a:cxnLst/>
              <a:rect l="l" t="t" r="r" b="b"/>
              <a:pathLst>
                <a:path w="1280795" h="2439670">
                  <a:moveTo>
                    <a:pt x="1280540" y="0"/>
                  </a:moveTo>
                  <a:lnTo>
                    <a:pt x="1232531" y="883"/>
                  </a:lnTo>
                  <a:lnTo>
                    <a:pt x="1184967" y="3512"/>
                  </a:lnTo>
                  <a:lnTo>
                    <a:pt x="1137881" y="7857"/>
                  </a:lnTo>
                  <a:lnTo>
                    <a:pt x="1091303" y="13886"/>
                  </a:lnTo>
                  <a:lnTo>
                    <a:pt x="1045263" y="21568"/>
                  </a:lnTo>
                  <a:lnTo>
                    <a:pt x="999794" y="30872"/>
                  </a:lnTo>
                  <a:lnTo>
                    <a:pt x="954925" y="41768"/>
                  </a:lnTo>
                  <a:lnTo>
                    <a:pt x="910689" y="54223"/>
                  </a:lnTo>
                  <a:lnTo>
                    <a:pt x="867115" y="68209"/>
                  </a:lnTo>
                  <a:lnTo>
                    <a:pt x="824235" y="83692"/>
                  </a:lnTo>
                  <a:lnTo>
                    <a:pt x="782079" y="100643"/>
                  </a:lnTo>
                  <a:lnTo>
                    <a:pt x="740680" y="119030"/>
                  </a:lnTo>
                  <a:lnTo>
                    <a:pt x="700066" y="138823"/>
                  </a:lnTo>
                  <a:lnTo>
                    <a:pt x="660270" y="159990"/>
                  </a:lnTo>
                  <a:lnTo>
                    <a:pt x="621323" y="182501"/>
                  </a:lnTo>
                  <a:lnTo>
                    <a:pt x="583255" y="206325"/>
                  </a:lnTo>
                  <a:lnTo>
                    <a:pt x="546097" y="231430"/>
                  </a:lnTo>
                  <a:lnTo>
                    <a:pt x="509881" y="257785"/>
                  </a:lnTo>
                  <a:lnTo>
                    <a:pt x="474637" y="285360"/>
                  </a:lnTo>
                  <a:lnTo>
                    <a:pt x="440395" y="314124"/>
                  </a:lnTo>
                  <a:lnTo>
                    <a:pt x="407188" y="344046"/>
                  </a:lnTo>
                  <a:lnTo>
                    <a:pt x="375046" y="375094"/>
                  </a:lnTo>
                  <a:lnTo>
                    <a:pt x="344000" y="407238"/>
                  </a:lnTo>
                  <a:lnTo>
                    <a:pt x="314081" y="440447"/>
                  </a:lnTo>
                  <a:lnTo>
                    <a:pt x="285320" y="474690"/>
                  </a:lnTo>
                  <a:lnTo>
                    <a:pt x="257747" y="509935"/>
                  </a:lnTo>
                  <a:lnTo>
                    <a:pt x="231395" y="546153"/>
                  </a:lnTo>
                  <a:lnTo>
                    <a:pt x="206293" y="583311"/>
                  </a:lnTo>
                  <a:lnTo>
                    <a:pt x="182472" y="621379"/>
                  </a:lnTo>
                  <a:lnTo>
                    <a:pt x="159964" y="660327"/>
                  </a:lnTo>
                  <a:lnTo>
                    <a:pt x="138800" y="700122"/>
                  </a:lnTo>
                  <a:lnTo>
                    <a:pt x="119010" y="740734"/>
                  </a:lnTo>
                  <a:lnTo>
                    <a:pt x="100625" y="782133"/>
                  </a:lnTo>
                  <a:lnTo>
                    <a:pt x="83677" y="824287"/>
                  </a:lnTo>
                  <a:lnTo>
                    <a:pt x="68196" y="867164"/>
                  </a:lnTo>
                  <a:lnTo>
                    <a:pt x="54213" y="910735"/>
                  </a:lnTo>
                  <a:lnTo>
                    <a:pt x="41760" y="954968"/>
                  </a:lnTo>
                  <a:lnTo>
                    <a:pt x="30866" y="999833"/>
                  </a:lnTo>
                  <a:lnTo>
                    <a:pt x="21563" y="1045297"/>
                  </a:lnTo>
                  <a:lnTo>
                    <a:pt x="13883" y="1091331"/>
                  </a:lnTo>
                  <a:lnTo>
                    <a:pt x="7855" y="1137903"/>
                  </a:lnTo>
                  <a:lnTo>
                    <a:pt x="3512" y="1184983"/>
                  </a:lnTo>
                  <a:lnTo>
                    <a:pt x="883" y="1232539"/>
                  </a:lnTo>
                  <a:lnTo>
                    <a:pt x="0" y="1280540"/>
                  </a:lnTo>
                  <a:lnTo>
                    <a:pt x="950" y="1329990"/>
                  </a:lnTo>
                  <a:lnTo>
                    <a:pt x="3783" y="1379099"/>
                  </a:lnTo>
                  <a:lnTo>
                    <a:pt x="8471" y="1427823"/>
                  </a:lnTo>
                  <a:lnTo>
                    <a:pt x="14986" y="1476118"/>
                  </a:lnTo>
                  <a:lnTo>
                    <a:pt x="23300" y="1523941"/>
                  </a:lnTo>
                  <a:lnTo>
                    <a:pt x="33387" y="1571250"/>
                  </a:lnTo>
                  <a:lnTo>
                    <a:pt x="45219" y="1617999"/>
                  </a:lnTo>
                  <a:lnTo>
                    <a:pt x="58767" y="1664147"/>
                  </a:lnTo>
                  <a:lnTo>
                    <a:pt x="74004" y="1709649"/>
                  </a:lnTo>
                  <a:lnTo>
                    <a:pt x="90903" y="1754462"/>
                  </a:lnTo>
                  <a:lnTo>
                    <a:pt x="109436" y="1798543"/>
                  </a:lnTo>
                  <a:lnTo>
                    <a:pt x="129576" y="1841848"/>
                  </a:lnTo>
                  <a:lnTo>
                    <a:pt x="151295" y="1884334"/>
                  </a:lnTo>
                  <a:lnTo>
                    <a:pt x="174564" y="1925957"/>
                  </a:lnTo>
                  <a:lnTo>
                    <a:pt x="199358" y="1966674"/>
                  </a:lnTo>
                  <a:lnTo>
                    <a:pt x="225647" y="2006441"/>
                  </a:lnTo>
                  <a:lnTo>
                    <a:pt x="253405" y="2045216"/>
                  </a:lnTo>
                  <a:lnTo>
                    <a:pt x="282604" y="2082954"/>
                  </a:lnTo>
                  <a:lnTo>
                    <a:pt x="313216" y="2119612"/>
                  </a:lnTo>
                  <a:lnTo>
                    <a:pt x="345214" y="2155147"/>
                  </a:lnTo>
                  <a:lnTo>
                    <a:pt x="378569" y="2189515"/>
                  </a:lnTo>
                  <a:lnTo>
                    <a:pt x="413256" y="2222674"/>
                  </a:lnTo>
                  <a:lnTo>
                    <a:pt x="449245" y="2254578"/>
                  </a:lnTo>
                  <a:lnTo>
                    <a:pt x="486509" y="2285186"/>
                  </a:lnTo>
                  <a:lnTo>
                    <a:pt x="525021" y="2314453"/>
                  </a:lnTo>
                  <a:lnTo>
                    <a:pt x="564753" y="2342336"/>
                  </a:lnTo>
                  <a:lnTo>
                    <a:pt x="605677" y="2368792"/>
                  </a:lnTo>
                  <a:lnTo>
                    <a:pt x="647767" y="2393777"/>
                  </a:lnTo>
                  <a:lnTo>
                    <a:pt x="690993" y="2417248"/>
                  </a:lnTo>
                  <a:lnTo>
                    <a:pt x="735329" y="2439162"/>
                  </a:lnTo>
                  <a:lnTo>
                    <a:pt x="1280540" y="1280540"/>
                  </a:lnTo>
                  <a:lnTo>
                    <a:pt x="128054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30294" y="2886710"/>
            <a:ext cx="24637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12%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7994" y="3572510"/>
            <a:ext cx="24637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8344" y="4525010"/>
            <a:ext cx="11322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15%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15%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494" y="3639058"/>
            <a:ext cx="24637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43%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4920" y="1820926"/>
            <a:ext cx="4531360" cy="562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030095" marR="5080" indent="-2018030">
              <a:lnSpc>
                <a:spcPts val="207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Cơ cấu và </a:t>
            </a:r>
            <a:r>
              <a:rPr sz="1800" b="1" dirty="0">
                <a:latin typeface="Arial"/>
                <a:cs typeface="Arial"/>
              </a:rPr>
              <a:t>tỉ lệ </a:t>
            </a:r>
            <a:r>
              <a:rPr sz="1800" b="1" spc="-5" dirty="0">
                <a:latin typeface="Arial"/>
                <a:cs typeface="Arial"/>
              </a:rPr>
              <a:t>chi phí triển khai giải </a:t>
            </a:r>
            <a:r>
              <a:rPr sz="1800" b="1" dirty="0">
                <a:latin typeface="Arial"/>
                <a:cs typeface="Arial"/>
              </a:rPr>
              <a:t>pháp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ERP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26658" y="3521202"/>
            <a:ext cx="69850" cy="989330"/>
            <a:chOff x="6026658" y="3521202"/>
            <a:chExt cx="69850" cy="989330"/>
          </a:xfrm>
        </p:grpSpPr>
        <p:sp>
          <p:nvSpPr>
            <p:cNvPr id="16" name="object 16"/>
            <p:cNvSpPr/>
            <p:nvPr/>
          </p:nvSpPr>
          <p:spPr>
            <a:xfrm>
              <a:off x="6026658" y="3521202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341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9341" y="70103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6658" y="3751326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41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69341" y="69342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26658" y="3980688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341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69341" y="70104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6658" y="4210812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41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69341" y="69342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6658" y="4440174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341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69341" y="70103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4034" y="3376219"/>
            <a:ext cx="1619885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3305">
              <a:lnSpc>
                <a:spcPct val="1508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Phần cứng  Phần </a:t>
            </a:r>
            <a:r>
              <a:rPr sz="1000" spc="-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ềm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50700"/>
              </a:lnSpc>
            </a:pPr>
            <a:r>
              <a:rPr sz="1000" dirty="0">
                <a:latin typeface="Calibri"/>
                <a:cs typeface="Calibri"/>
              </a:rPr>
              <a:t>Đào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tạo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và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quản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trị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sự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thay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đổi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Chuyển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đổi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dữ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liệu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00" spc="-5" dirty="0">
                <a:latin typeface="Calibri"/>
                <a:cs typeface="Calibri"/>
              </a:rPr>
              <a:t>Tái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kiến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trúc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738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 ích khi triển khai</a:t>
            </a:r>
            <a:r>
              <a:rPr sz="4400" spc="-10" dirty="0"/>
              <a:t> </a:t>
            </a:r>
            <a:r>
              <a:rPr sz="4400" spc="-5" dirty="0"/>
              <a:t>ERP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8319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Giúp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trở </a:t>
            </a:r>
            <a:r>
              <a:rPr sz="2500" spc="-5" dirty="0">
                <a:latin typeface="Arial"/>
                <a:cs typeface="Arial"/>
              </a:rPr>
              <a:t>nên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thống </a:t>
            </a:r>
            <a:r>
              <a:rPr sz="2500" spc="-5" dirty="0">
                <a:latin typeface="Arial"/>
                <a:cs typeface="Arial"/>
              </a:rPr>
              <a:t>nhất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chuẩn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tắc</a:t>
            </a:r>
            <a:r>
              <a:rPr sz="2500" spc="-5" dirty="0">
                <a:latin typeface="Arial"/>
                <a:cs typeface="Arial"/>
              </a:rPr>
              <a:t> hơn: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Mở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rộng</a:t>
            </a:r>
            <a:r>
              <a:rPr sz="2200" dirty="0">
                <a:latin typeface="Arial"/>
                <a:cs typeface="Arial"/>
              </a:rPr>
              <a:t> khả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tích </a:t>
            </a:r>
            <a:r>
              <a:rPr sz="2200" spc="-5" dirty="0">
                <a:latin typeface="Arial"/>
                <a:cs typeface="Arial"/>
              </a:rPr>
              <a:t>hợp trong doanh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nghiệp,</a:t>
            </a:r>
            <a:endParaRPr sz="2200">
              <a:latin typeface="Arial"/>
              <a:cs typeface="Arial"/>
            </a:endParaRPr>
          </a:p>
          <a:p>
            <a:pPr marL="755650" marR="356870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Vượt qua khoảng </a:t>
            </a:r>
            <a:r>
              <a:rPr sz="2200" dirty="0">
                <a:latin typeface="Arial"/>
                <a:cs typeface="Arial"/>
              </a:rPr>
              <a:t>cách </a:t>
            </a:r>
            <a:r>
              <a:rPr sz="2200" spc="-5" dirty="0">
                <a:latin typeface="Arial"/>
                <a:cs typeface="Arial"/>
              </a:rPr>
              <a:t>địa lý </a:t>
            </a:r>
            <a:r>
              <a:rPr sz="2200" dirty="0">
                <a:latin typeface="Arial"/>
                <a:cs typeface="Arial"/>
              </a:rPr>
              <a:t>và ranh giới </a:t>
            </a:r>
            <a:r>
              <a:rPr sz="2200" spc="-5" dirty="0">
                <a:latin typeface="Arial"/>
                <a:cs typeface="Arial"/>
              </a:rPr>
              <a:t>giữa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bộ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phận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635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Tạo </a:t>
            </a:r>
            <a:r>
              <a:rPr sz="2200" spc="-5" dirty="0">
                <a:latin typeface="Arial"/>
                <a:cs typeface="Arial"/>
              </a:rPr>
              <a:t>văn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 doanh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mang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thống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cao.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Giúp các tiến 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 các tiến trình </a:t>
            </a:r>
            <a:r>
              <a:rPr sz="2500" spc="-5" dirty="0">
                <a:latin typeface="Arial"/>
                <a:cs typeface="Arial"/>
              </a:rPr>
              <a:t>hướng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khách</a:t>
            </a:r>
            <a:r>
              <a:rPr sz="2500" spc="-5" dirty="0">
                <a:latin typeface="Arial"/>
                <a:cs typeface="Arial"/>
              </a:rPr>
              <a:t> hàng</a:t>
            </a:r>
            <a:r>
              <a:rPr sz="2500" dirty="0">
                <a:latin typeface="Arial"/>
                <a:cs typeface="Arial"/>
              </a:rPr>
              <a:t> trở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hiệu quả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hơn:</a:t>
            </a:r>
            <a:endParaRPr sz="2500">
              <a:latin typeface="Arial"/>
              <a:cs typeface="Arial"/>
            </a:endParaRPr>
          </a:p>
          <a:p>
            <a:pPr marL="755650" marR="340360" indent="-285750">
              <a:lnSpc>
                <a:spcPct val="8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Đáp </a:t>
            </a:r>
            <a:r>
              <a:rPr sz="2200" spc="-5" dirty="0">
                <a:latin typeface="Arial"/>
                <a:cs typeface="Arial"/>
              </a:rPr>
              <a:t>ứng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phản hồi hiệu quả </a:t>
            </a:r>
            <a:r>
              <a:rPr sz="2200" dirty="0">
                <a:latin typeface="Arial"/>
                <a:cs typeface="Arial"/>
              </a:rPr>
              <a:t>hơn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với yêu cầu về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báo hiệu quả </a:t>
            </a:r>
            <a:r>
              <a:rPr sz="2200" dirty="0">
                <a:latin typeface="Arial"/>
                <a:cs typeface="Arial"/>
              </a:rPr>
              <a:t>hơn về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sản</a:t>
            </a:r>
            <a:r>
              <a:rPr sz="2200" spc="-5" dirty="0">
                <a:latin typeface="Arial"/>
                <a:cs typeface="Arial"/>
              </a:rPr>
              <a:t> phẩm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mới</a:t>
            </a:r>
            <a:endParaRPr sz="2200">
              <a:latin typeface="Arial"/>
              <a:cs typeface="Arial"/>
            </a:endParaRPr>
          </a:p>
          <a:p>
            <a:pPr marL="755650" marR="147955" indent="-285750">
              <a:lnSpc>
                <a:spcPts val="211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Nắm bắt </a:t>
            </a:r>
            <a:r>
              <a:rPr sz="2200" dirty="0">
                <a:latin typeface="Arial"/>
                <a:cs typeface="Arial"/>
              </a:rPr>
              <a:t>TT tốt </a:t>
            </a:r>
            <a:r>
              <a:rPr sz="2200" spc="-5" dirty="0">
                <a:latin typeface="Arial"/>
                <a:cs typeface="Arial"/>
              </a:rPr>
              <a:t>hơn </a:t>
            </a:r>
            <a:r>
              <a:rPr sz="2200" dirty="0">
                <a:latin typeface="Arial"/>
                <a:cs typeface="Arial"/>
              </a:rPr>
              <a:t>về các vấn </a:t>
            </a:r>
            <a:r>
              <a:rPr sz="2200" spc="-5" dirty="0">
                <a:latin typeface="Arial"/>
                <a:cs typeface="Arial"/>
              </a:rPr>
              <a:t>đề: </a:t>
            </a:r>
            <a:r>
              <a:rPr sz="2200" dirty="0">
                <a:latin typeface="Arial"/>
                <a:cs typeface="Arial"/>
              </a:rPr>
              <a:t>sản xuất ra các SP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khách </a:t>
            </a:r>
            <a:r>
              <a:rPr sz="2200" spc="-5" dirty="0">
                <a:latin typeface="Arial"/>
                <a:cs typeface="Arial"/>
              </a:rPr>
              <a:t>hàng cần, nhập </a:t>
            </a:r>
            <a:r>
              <a:rPr sz="2200" dirty="0">
                <a:latin typeface="Arial"/>
                <a:cs typeface="Arial"/>
              </a:rPr>
              <a:t>và mua NVL </a:t>
            </a:r>
            <a:r>
              <a:rPr sz="2200" spc="-5" dirty="0">
                <a:latin typeface="Arial"/>
                <a:cs typeface="Arial"/>
              </a:rPr>
              <a:t>đáp ứng đơn </a:t>
            </a:r>
            <a:r>
              <a:rPr sz="2200" spc="-10" dirty="0">
                <a:latin typeface="Arial"/>
                <a:cs typeface="Arial"/>
              </a:rPr>
              <a:t>hàng 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 sự của khách </a:t>
            </a:r>
            <a:r>
              <a:rPr sz="2200" spc="-5" dirty="0">
                <a:latin typeface="Arial"/>
                <a:cs typeface="Arial"/>
              </a:rPr>
              <a:t>hàng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giảm </a:t>
            </a:r>
            <a:r>
              <a:rPr sz="2200" dirty="0">
                <a:latin typeface="Arial"/>
                <a:cs typeface="Arial"/>
              </a:rPr>
              <a:t>thời </a:t>
            </a:r>
            <a:r>
              <a:rPr sz="2200" spc="-5" dirty="0">
                <a:latin typeface="Arial"/>
                <a:cs typeface="Arial"/>
              </a:rPr>
              <a:t>gian </a:t>
            </a:r>
            <a:r>
              <a:rPr sz="2200" dirty="0">
                <a:latin typeface="Arial"/>
                <a:cs typeface="Arial"/>
              </a:rPr>
              <a:t>lưu kho NVL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thành</a:t>
            </a:r>
            <a:r>
              <a:rPr sz="2200" spc="-5" dirty="0">
                <a:latin typeface="Arial"/>
                <a:cs typeface="Arial"/>
              </a:rPr>
              <a:t> phẩm.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738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 ích khi triển khai</a:t>
            </a:r>
            <a:r>
              <a:rPr sz="4400" spc="-10" dirty="0"/>
              <a:t> </a:t>
            </a:r>
            <a:r>
              <a:rPr sz="4400" spc="-5" dirty="0"/>
              <a:t>ERP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78319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Giúp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trở </a:t>
            </a:r>
            <a:r>
              <a:rPr sz="2500" spc="-5" dirty="0">
                <a:latin typeface="Arial"/>
                <a:cs typeface="Arial"/>
              </a:rPr>
              <a:t>nên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thống </a:t>
            </a:r>
            <a:r>
              <a:rPr sz="2500" spc="-5" dirty="0">
                <a:latin typeface="Arial"/>
                <a:cs typeface="Arial"/>
              </a:rPr>
              <a:t>nhất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chuẩn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tắc</a:t>
            </a:r>
            <a:r>
              <a:rPr sz="2500" spc="-5" dirty="0">
                <a:latin typeface="Arial"/>
                <a:cs typeface="Arial"/>
              </a:rPr>
              <a:t> hơn: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Mở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rộng</a:t>
            </a:r>
            <a:r>
              <a:rPr sz="2200" dirty="0">
                <a:latin typeface="Arial"/>
                <a:cs typeface="Arial"/>
              </a:rPr>
              <a:t> khả </a:t>
            </a:r>
            <a:r>
              <a:rPr sz="2200" spc="-5" dirty="0">
                <a:latin typeface="Arial"/>
                <a:cs typeface="Arial"/>
              </a:rPr>
              <a:t>năng </a:t>
            </a:r>
            <a:r>
              <a:rPr sz="2200" dirty="0">
                <a:latin typeface="Arial"/>
                <a:cs typeface="Arial"/>
              </a:rPr>
              <a:t>tích </a:t>
            </a:r>
            <a:r>
              <a:rPr sz="2200" spc="-5" dirty="0">
                <a:latin typeface="Arial"/>
                <a:cs typeface="Arial"/>
              </a:rPr>
              <a:t>hợp trong doanh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nghiệp,</a:t>
            </a:r>
            <a:endParaRPr sz="2200">
              <a:latin typeface="Arial"/>
              <a:cs typeface="Arial"/>
            </a:endParaRPr>
          </a:p>
          <a:p>
            <a:pPr marL="755650" marR="356870" indent="-285750">
              <a:lnSpc>
                <a:spcPct val="8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Vượt qua khoảng </a:t>
            </a:r>
            <a:r>
              <a:rPr sz="2200" dirty="0">
                <a:latin typeface="Arial"/>
                <a:cs typeface="Arial"/>
              </a:rPr>
              <a:t>cách </a:t>
            </a:r>
            <a:r>
              <a:rPr sz="2200" spc="-5" dirty="0">
                <a:latin typeface="Arial"/>
                <a:cs typeface="Arial"/>
              </a:rPr>
              <a:t>địa lý </a:t>
            </a:r>
            <a:r>
              <a:rPr sz="2200" dirty="0">
                <a:latin typeface="Arial"/>
                <a:cs typeface="Arial"/>
              </a:rPr>
              <a:t>và ranh giới </a:t>
            </a:r>
            <a:r>
              <a:rPr sz="2200" spc="-5" dirty="0">
                <a:latin typeface="Arial"/>
                <a:cs typeface="Arial"/>
              </a:rPr>
              <a:t>giữa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bộ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phận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chức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635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Tạo </a:t>
            </a:r>
            <a:r>
              <a:rPr sz="2200" spc="-5" dirty="0">
                <a:latin typeface="Arial"/>
                <a:cs typeface="Arial"/>
              </a:rPr>
              <a:t>văn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 doanh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nghiệp </a:t>
            </a:r>
            <a:r>
              <a:rPr sz="2200" dirty="0">
                <a:latin typeface="Arial"/>
                <a:cs typeface="Arial"/>
              </a:rPr>
              <a:t>mang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thống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nhất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cao.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Giúp các tiến 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và các tiến trình </a:t>
            </a:r>
            <a:r>
              <a:rPr sz="2500" spc="-5" dirty="0">
                <a:latin typeface="Arial"/>
                <a:cs typeface="Arial"/>
              </a:rPr>
              <a:t>hướng </a:t>
            </a:r>
            <a:r>
              <a:rPr sz="2500" spc="-6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khách</a:t>
            </a:r>
            <a:r>
              <a:rPr sz="2500" spc="-5" dirty="0">
                <a:latin typeface="Arial"/>
                <a:cs typeface="Arial"/>
              </a:rPr>
              <a:t> hàng</a:t>
            </a:r>
            <a:r>
              <a:rPr sz="2500" dirty="0">
                <a:latin typeface="Arial"/>
                <a:cs typeface="Arial"/>
              </a:rPr>
              <a:t> trở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nên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hiệu quả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hơn:</a:t>
            </a:r>
            <a:endParaRPr sz="2500">
              <a:latin typeface="Arial"/>
              <a:cs typeface="Arial"/>
            </a:endParaRPr>
          </a:p>
          <a:p>
            <a:pPr marL="755650" marR="340360" indent="-285750">
              <a:lnSpc>
                <a:spcPct val="8000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Đáp </a:t>
            </a:r>
            <a:r>
              <a:rPr sz="2200" spc="-5" dirty="0">
                <a:latin typeface="Arial"/>
                <a:cs typeface="Arial"/>
              </a:rPr>
              <a:t>ứng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phản hồi hiệu quả </a:t>
            </a:r>
            <a:r>
              <a:rPr sz="2200" dirty="0">
                <a:latin typeface="Arial"/>
                <a:cs typeface="Arial"/>
              </a:rPr>
              <a:t>hơn </a:t>
            </a:r>
            <a:r>
              <a:rPr sz="2200" spc="-5" dirty="0">
                <a:latin typeface="Arial"/>
                <a:cs typeface="Arial"/>
              </a:rPr>
              <a:t>đối </a:t>
            </a:r>
            <a:r>
              <a:rPr sz="2200" dirty="0">
                <a:latin typeface="Arial"/>
                <a:cs typeface="Arial"/>
              </a:rPr>
              <a:t>với yêu cầu về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hóa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về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Dự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báo hiệu quả </a:t>
            </a:r>
            <a:r>
              <a:rPr sz="2200" dirty="0">
                <a:latin typeface="Arial"/>
                <a:cs typeface="Arial"/>
              </a:rPr>
              <a:t>hơn về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 sản</a:t>
            </a:r>
            <a:r>
              <a:rPr sz="2200" spc="-5" dirty="0">
                <a:latin typeface="Arial"/>
                <a:cs typeface="Arial"/>
              </a:rPr>
              <a:t> phẩm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mới</a:t>
            </a:r>
            <a:endParaRPr sz="2200">
              <a:latin typeface="Arial"/>
              <a:cs typeface="Arial"/>
            </a:endParaRPr>
          </a:p>
          <a:p>
            <a:pPr marL="755650" marR="147955" indent="-285750">
              <a:lnSpc>
                <a:spcPts val="211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Nắm bắt </a:t>
            </a:r>
            <a:r>
              <a:rPr sz="2200" dirty="0">
                <a:latin typeface="Arial"/>
                <a:cs typeface="Arial"/>
              </a:rPr>
              <a:t>TT tốt </a:t>
            </a:r>
            <a:r>
              <a:rPr sz="2200" spc="-5" dirty="0">
                <a:latin typeface="Arial"/>
                <a:cs typeface="Arial"/>
              </a:rPr>
              <a:t>hơn </a:t>
            </a:r>
            <a:r>
              <a:rPr sz="2200" dirty="0">
                <a:latin typeface="Arial"/>
                <a:cs typeface="Arial"/>
              </a:rPr>
              <a:t>về các vấn </a:t>
            </a:r>
            <a:r>
              <a:rPr sz="2200" spc="-5" dirty="0">
                <a:latin typeface="Arial"/>
                <a:cs typeface="Arial"/>
              </a:rPr>
              <a:t>đề: </a:t>
            </a:r>
            <a:r>
              <a:rPr sz="2200" dirty="0">
                <a:latin typeface="Arial"/>
                <a:cs typeface="Arial"/>
              </a:rPr>
              <a:t>sản xuất ra các SP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khách </a:t>
            </a:r>
            <a:r>
              <a:rPr sz="2200" spc="-5" dirty="0">
                <a:latin typeface="Arial"/>
                <a:cs typeface="Arial"/>
              </a:rPr>
              <a:t>hàng cần, nhập </a:t>
            </a:r>
            <a:r>
              <a:rPr sz="2200" dirty="0">
                <a:latin typeface="Arial"/>
                <a:cs typeface="Arial"/>
              </a:rPr>
              <a:t>và mua NVL </a:t>
            </a:r>
            <a:r>
              <a:rPr sz="2200" spc="-5" dirty="0">
                <a:latin typeface="Arial"/>
                <a:cs typeface="Arial"/>
              </a:rPr>
              <a:t>đáp ứng đơn </a:t>
            </a:r>
            <a:r>
              <a:rPr sz="2200" spc="-10" dirty="0">
                <a:latin typeface="Arial"/>
                <a:cs typeface="Arial"/>
              </a:rPr>
              <a:t>hàng 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thực sự của khách </a:t>
            </a:r>
            <a:r>
              <a:rPr sz="2200" spc="-5" dirty="0">
                <a:latin typeface="Arial"/>
                <a:cs typeface="Arial"/>
              </a:rPr>
              <a:t>hàng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giảm </a:t>
            </a:r>
            <a:r>
              <a:rPr sz="2200" dirty="0">
                <a:latin typeface="Arial"/>
                <a:cs typeface="Arial"/>
              </a:rPr>
              <a:t>thời </a:t>
            </a:r>
            <a:r>
              <a:rPr sz="2200" spc="-5" dirty="0">
                <a:latin typeface="Arial"/>
                <a:cs typeface="Arial"/>
              </a:rPr>
              <a:t>gian </a:t>
            </a:r>
            <a:r>
              <a:rPr sz="2200" dirty="0">
                <a:latin typeface="Arial"/>
                <a:cs typeface="Arial"/>
              </a:rPr>
              <a:t>lưu kho NVL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 thành</a:t>
            </a:r>
            <a:r>
              <a:rPr sz="2200" spc="-5" dirty="0">
                <a:latin typeface="Arial"/>
                <a:cs typeface="Arial"/>
              </a:rPr>
              <a:t> phẩm.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125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 ích</a:t>
            </a:r>
            <a:r>
              <a:rPr sz="4400" dirty="0"/>
              <a:t> </a:t>
            </a:r>
            <a:r>
              <a:rPr sz="4400" spc="-5" dirty="0"/>
              <a:t>khi triển</a:t>
            </a:r>
            <a:r>
              <a:rPr sz="4400" dirty="0"/>
              <a:t> </a:t>
            </a:r>
            <a:r>
              <a:rPr sz="4400" spc="-5" dirty="0"/>
              <a:t>khai ERP</a:t>
            </a:r>
            <a:r>
              <a:rPr sz="4400" spc="10" dirty="0"/>
              <a:t> </a:t>
            </a:r>
            <a:r>
              <a:rPr sz="4400" spc="-5" dirty="0"/>
              <a:t>(tiếp)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914005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034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2317115" algn="l"/>
              </a:tabLst>
            </a:pPr>
            <a:r>
              <a:rPr sz="3200" spc="-5" dirty="0">
                <a:latin typeface="Arial"/>
                <a:cs typeface="Arial"/>
              </a:rPr>
              <a:t>•	Cung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cấp	thông tin phản ánh hoạt </a:t>
            </a:r>
            <a:r>
              <a:rPr sz="3200" spc="-10" dirty="0">
                <a:latin typeface="Arial"/>
                <a:cs typeface="Arial"/>
              </a:rPr>
              <a:t>động </a:t>
            </a:r>
            <a:r>
              <a:rPr sz="3200" spc="-5" dirty="0">
                <a:latin typeface="Arial"/>
                <a:cs typeface="Arial"/>
              </a:rPr>
              <a:t> kinh </a:t>
            </a:r>
            <a:r>
              <a:rPr sz="3200" spc="-10" dirty="0">
                <a:latin typeface="Arial"/>
                <a:cs typeface="Arial"/>
              </a:rPr>
              <a:t>doanh </a:t>
            </a:r>
            <a:r>
              <a:rPr sz="3200" spc="-5" dirty="0">
                <a:latin typeface="Arial"/>
                <a:cs typeface="Arial"/>
              </a:rPr>
              <a:t>ở phạm vi toàn </a:t>
            </a:r>
            <a:r>
              <a:rPr sz="3200" spc="-10" dirty="0">
                <a:latin typeface="Arial"/>
                <a:cs typeface="Arial"/>
              </a:rPr>
              <a:t>doanh nghiệp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giúp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nâng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cao hiệu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quả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quyết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định.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6557009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20" dirty="0">
                <a:latin typeface="Arial"/>
                <a:cs typeface="Arial"/>
              </a:rPr>
              <a:t>Việc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duy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trì</a:t>
            </a:r>
            <a:r>
              <a:rPr sz="3200" spc="-5" dirty="0">
                <a:latin typeface="Arial"/>
                <a:cs typeface="Arial"/>
              </a:rPr>
              <a:t> một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tổng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kho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dữ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liệu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tích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hợp,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duy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nhất</a:t>
            </a:r>
            <a:r>
              <a:rPr sz="3200" spc="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cho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toàn</a:t>
            </a:r>
            <a:r>
              <a:rPr sz="3200" spc="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doanh</a:t>
            </a:r>
            <a:r>
              <a:rPr sz="3200" spc="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cho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phép giám sát các hoạt động tác </a:t>
            </a:r>
            <a:r>
              <a:rPr sz="3200" spc="-10" dirty="0">
                <a:latin typeface="Arial"/>
                <a:cs typeface="Arial"/>
              </a:rPr>
              <a:t>nghiệp </a:t>
            </a:r>
            <a:r>
              <a:rPr sz="3200" spc="-5" dirty="0">
                <a:latin typeface="Arial"/>
                <a:cs typeface="Arial"/>
              </a:rPr>
              <a:t> và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nâng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hiệu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quả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báo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	</a:t>
            </a:r>
            <a:r>
              <a:rPr sz="3200" spc="-10" dirty="0">
                <a:latin typeface="Arial"/>
                <a:cs typeface="Arial"/>
              </a:rPr>
              <a:t>ra </a:t>
            </a:r>
            <a:r>
              <a:rPr sz="3200" spc="-5" dirty="0">
                <a:latin typeface="Arial"/>
                <a:cs typeface="Arial"/>
              </a:rPr>
              <a:t> quyết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định mức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toàn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doanh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nghiệp.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-45465"/>
            <a:ext cx="8332469" cy="615553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229600" cy="147732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ERP?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Nêu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ERP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?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ERP?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75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dẫn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việc</a:t>
            </a:r>
            <a:r>
              <a:rPr spc="-15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dirty="0"/>
              <a:t>ERP</a:t>
            </a:r>
            <a:r>
              <a:rPr spc="-20" dirty="0"/>
              <a:t> </a:t>
            </a:r>
            <a:r>
              <a:rPr spc="-15" dirty="0"/>
              <a:t>thất</a:t>
            </a:r>
            <a:r>
              <a:rPr dirty="0"/>
              <a:t> bại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04480" cy="44151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35305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Thiếu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sự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ủng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hộ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của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lãnh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đạo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nghiệp</a:t>
            </a:r>
            <a:endParaRPr sz="3000">
              <a:latin typeface="Arial"/>
              <a:cs typeface="Arial"/>
            </a:endParaRPr>
          </a:p>
          <a:p>
            <a:pPr marL="355600" marR="481330" indent="-342900">
              <a:lnSpc>
                <a:spcPts val="288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Lựa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chọn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gói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ERP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10" dirty="0">
                <a:latin typeface="Arial"/>
                <a:cs typeface="Arial"/>
              </a:rPr>
              <a:t> hiệu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quả,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 hợp </a:t>
            </a:r>
            <a:r>
              <a:rPr sz="3000" dirty="0">
                <a:latin typeface="Arial"/>
                <a:cs typeface="Arial"/>
              </a:rPr>
              <a:t>với các tiến trình kinh </a:t>
            </a:r>
            <a:r>
              <a:rPr sz="3000" spc="-5" dirty="0">
                <a:latin typeface="Arial"/>
                <a:cs typeface="Arial"/>
              </a:rPr>
              <a:t>doanh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 </a:t>
            </a:r>
            <a:r>
              <a:rPr sz="3000" spc="-10" dirty="0">
                <a:latin typeface="Arial"/>
                <a:cs typeface="Arial"/>
              </a:rPr>
              <a:t>nghiệp </a:t>
            </a:r>
            <a:r>
              <a:rPr sz="3000" spc="-5" dirty="0">
                <a:latin typeface="Arial"/>
                <a:cs typeface="Arial"/>
              </a:rPr>
              <a:t>do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định nghĩa </a:t>
            </a:r>
            <a:r>
              <a:rPr sz="3000" dirty="0">
                <a:latin typeface="Arial"/>
                <a:cs typeface="Arial"/>
              </a:rPr>
              <a:t>yêu cầu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chức</a:t>
            </a:r>
            <a:r>
              <a:rPr sz="3000" spc="-5" dirty="0">
                <a:latin typeface="Arial"/>
                <a:cs typeface="Arial"/>
              </a:rPr>
              <a:t> năng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không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hợp.</a:t>
            </a:r>
            <a:endParaRPr sz="3000">
              <a:latin typeface="Arial"/>
              <a:cs typeface="Arial"/>
            </a:endParaRPr>
          </a:p>
          <a:p>
            <a:pPr marL="355600" marR="52069" indent="-342900" algn="just">
              <a:lnSpc>
                <a:spcPts val="288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Phản </a:t>
            </a:r>
            <a:r>
              <a:rPr sz="3000" spc="-5" dirty="0">
                <a:latin typeface="Arial"/>
                <a:cs typeface="Arial"/>
              </a:rPr>
              <a:t>ứng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người dùng </a:t>
            </a:r>
            <a:r>
              <a:rPr sz="3000" dirty="0">
                <a:latin typeface="Arial"/>
                <a:cs typeface="Arial"/>
              </a:rPr>
              <a:t>và các </a:t>
            </a:r>
            <a:r>
              <a:rPr sz="3000" spc="-5" dirty="0">
                <a:latin typeface="Arial"/>
                <a:cs typeface="Arial"/>
              </a:rPr>
              <a:t>đối tượng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liên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trước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thay</a:t>
            </a:r>
            <a:r>
              <a:rPr sz="3000" spc="-5" dirty="0">
                <a:latin typeface="Arial"/>
                <a:cs typeface="Arial"/>
              </a:rPr>
              <a:t> đổi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khai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ERP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7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hết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về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tài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nhân </a:t>
            </a:r>
            <a:r>
              <a:rPr sz="3000" spc="-5" dirty="0">
                <a:latin typeface="Arial"/>
                <a:cs typeface="Arial"/>
              </a:rPr>
              <a:t>lực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triển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khai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ERP.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dirty="0"/>
              <a:t>Những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dẫn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đến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việc</a:t>
            </a:r>
            <a:r>
              <a:rPr spc="-15" dirty="0"/>
              <a:t> </a:t>
            </a:r>
            <a:r>
              <a:rPr dirty="0"/>
              <a:t>triển</a:t>
            </a:r>
            <a:r>
              <a:rPr spc="-10" dirty="0"/>
              <a:t> </a:t>
            </a:r>
            <a:r>
              <a:rPr dirty="0"/>
              <a:t>khai </a:t>
            </a:r>
            <a:r>
              <a:rPr spc="-890" dirty="0"/>
              <a:t> </a:t>
            </a:r>
            <a:r>
              <a:rPr dirty="0"/>
              <a:t>ERP</a:t>
            </a:r>
            <a:r>
              <a:rPr spc="-20" dirty="0"/>
              <a:t> </a:t>
            </a:r>
            <a:r>
              <a:rPr spc="-15" dirty="0"/>
              <a:t>thất</a:t>
            </a:r>
            <a:r>
              <a:rPr dirty="0"/>
              <a:t> bại </a:t>
            </a:r>
            <a:r>
              <a:rPr spc="-5" dirty="0"/>
              <a:t>(tiếp)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910195" cy="42932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8034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Sự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kỳ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vọng </a:t>
            </a:r>
            <a:r>
              <a:rPr sz="2500" spc="-5" dirty="0">
                <a:latin typeface="Arial"/>
                <a:cs typeface="Arial"/>
              </a:rPr>
              <a:t>quá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lớn</a:t>
            </a:r>
            <a:r>
              <a:rPr sz="2500" dirty="0">
                <a:latin typeface="Arial"/>
                <a:cs typeface="Arial"/>
              </a:rPr>
              <a:t> vào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lợi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ích của</a:t>
            </a:r>
            <a:r>
              <a:rPr sz="2500" spc="-5" dirty="0">
                <a:latin typeface="Arial"/>
                <a:cs typeface="Arial"/>
              </a:rPr>
              <a:t> Ht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trong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khi </a:t>
            </a:r>
            <a:r>
              <a:rPr sz="2500" spc="-6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đánh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giá</a:t>
            </a:r>
            <a:r>
              <a:rPr sz="2500" dirty="0">
                <a:latin typeface="Arial"/>
                <a:cs typeface="Arial"/>
              </a:rPr>
              <a:t> thấp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chi</a:t>
            </a:r>
            <a:r>
              <a:rPr sz="2500" spc="-5" dirty="0">
                <a:latin typeface="Arial"/>
                <a:cs typeface="Arial"/>
              </a:rPr>
              <a:t> phí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Ht.</a:t>
            </a:r>
            <a:endParaRPr sz="2500">
              <a:latin typeface="Arial"/>
              <a:cs typeface="Arial"/>
            </a:endParaRPr>
          </a:p>
          <a:p>
            <a:pPr marL="355600" marR="352425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Công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đào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tạo về</a:t>
            </a:r>
            <a:r>
              <a:rPr sz="2500" spc="-5" dirty="0">
                <a:latin typeface="Arial"/>
                <a:cs typeface="Arial"/>
              </a:rPr>
              <a:t> HT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không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phù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hợp,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thiết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kế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quản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lý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dự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án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không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tốt.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15" dirty="0">
                <a:latin typeface="Arial"/>
                <a:cs typeface="Arial"/>
              </a:rPr>
              <a:t>Truyền </a:t>
            </a:r>
            <a:r>
              <a:rPr sz="2500" dirty="0">
                <a:latin typeface="Arial"/>
                <a:cs typeface="Arial"/>
              </a:rPr>
              <a:t>thông trong </a:t>
            </a:r>
            <a:r>
              <a:rPr sz="2500" spc="-5" dirty="0">
                <a:latin typeface="Arial"/>
                <a:cs typeface="Arial"/>
              </a:rPr>
              <a:t>nội bộ DN </a:t>
            </a:r>
            <a:r>
              <a:rPr sz="2500" dirty="0">
                <a:latin typeface="Arial"/>
                <a:cs typeface="Arial"/>
              </a:rPr>
              <a:t>không </a:t>
            </a:r>
            <a:r>
              <a:rPr sz="2500" spc="-5" dirty="0">
                <a:latin typeface="Arial"/>
                <a:cs typeface="Arial"/>
              </a:rPr>
              <a:t>hiệu quả,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bộ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phận nghiệp </a:t>
            </a:r>
            <a:r>
              <a:rPr sz="2500" dirty="0">
                <a:latin typeface="Arial"/>
                <a:cs typeface="Arial"/>
              </a:rPr>
              <a:t>vụ không </a:t>
            </a:r>
            <a:r>
              <a:rPr sz="2500" spc="-5" dirty="0">
                <a:latin typeface="Arial"/>
                <a:cs typeface="Arial"/>
              </a:rPr>
              <a:t>đánh giá hết ảnh hưởng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những </a:t>
            </a:r>
            <a:r>
              <a:rPr sz="2500" dirty="0">
                <a:latin typeface="Arial"/>
                <a:cs typeface="Arial"/>
              </a:rPr>
              <a:t>thay đổi về tiến trình </a:t>
            </a:r>
            <a:r>
              <a:rPr sz="2500" spc="-5" dirty="0">
                <a:latin typeface="Arial"/>
                <a:cs typeface="Arial"/>
              </a:rPr>
              <a:t>kinh doanh, </a:t>
            </a:r>
            <a:r>
              <a:rPr sz="2500" dirty="0">
                <a:latin typeface="Arial"/>
                <a:cs typeface="Arial"/>
              </a:rPr>
              <a:t>các chính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sách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thủ tục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khi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triển khai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đối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họ.</a:t>
            </a:r>
            <a:endParaRPr sz="2500">
              <a:latin typeface="Arial"/>
              <a:cs typeface="Arial"/>
            </a:endParaRPr>
          </a:p>
          <a:p>
            <a:pPr marL="355600" marR="59055" indent="-342900">
              <a:lnSpc>
                <a:spcPts val="24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15" dirty="0">
                <a:latin typeface="Arial"/>
                <a:cs typeface="Arial"/>
              </a:rPr>
              <a:t>Việc </a:t>
            </a:r>
            <a:r>
              <a:rPr sz="2500" dirty="0">
                <a:latin typeface="Arial"/>
                <a:cs typeface="Arial"/>
              </a:rPr>
              <a:t>triển khai </a:t>
            </a:r>
            <a:r>
              <a:rPr sz="2500" spc="-5" dirty="0">
                <a:latin typeface="Arial"/>
                <a:cs typeface="Arial"/>
              </a:rPr>
              <a:t>ERP </a:t>
            </a:r>
            <a:r>
              <a:rPr sz="2500" dirty="0">
                <a:latin typeface="Arial"/>
                <a:cs typeface="Arial"/>
              </a:rPr>
              <a:t>tốn kém, khả </a:t>
            </a:r>
            <a:r>
              <a:rPr sz="2500" spc="-5" dirty="0">
                <a:latin typeface="Arial"/>
                <a:cs typeface="Arial"/>
              </a:rPr>
              <a:t>năng </a:t>
            </a:r>
            <a:r>
              <a:rPr sz="2500" dirty="0">
                <a:latin typeface="Arial"/>
                <a:cs typeface="Arial"/>
              </a:rPr>
              <a:t>tùy </a:t>
            </a:r>
            <a:r>
              <a:rPr sz="2500" spc="-5" dirty="0">
                <a:latin typeface="Arial"/>
                <a:cs typeface="Arial"/>
              </a:rPr>
              <a:t>biến Ht </a:t>
            </a:r>
            <a:r>
              <a:rPr sz="2500" dirty="0">
                <a:latin typeface="Arial"/>
                <a:cs typeface="Arial"/>
              </a:rPr>
              <a:t> 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5" dirty="0">
                <a:latin typeface="Arial"/>
                <a:cs typeface="Arial"/>
              </a:rPr>
              <a:t> phù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hợp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quy</a:t>
            </a:r>
            <a:r>
              <a:rPr sz="2500" dirty="0">
                <a:latin typeface="Arial"/>
                <a:cs typeface="Arial"/>
              </a:rPr>
              <a:t> trình của </a:t>
            </a:r>
            <a:r>
              <a:rPr sz="2500" spc="-5" dirty="0">
                <a:latin typeface="Arial"/>
                <a:cs typeface="Arial"/>
              </a:rPr>
              <a:t>DN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hạn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chế. </a:t>
            </a:r>
            <a:r>
              <a:rPr sz="2500" spc="-5" dirty="0">
                <a:latin typeface="Arial"/>
                <a:cs typeface="Arial"/>
              </a:rPr>
              <a:t>Nếu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tái thiết kế các </a:t>
            </a:r>
            <a:r>
              <a:rPr sz="2500" spc="-5" dirty="0">
                <a:latin typeface="Arial"/>
                <a:cs typeface="Arial"/>
              </a:rPr>
              <a:t>quy </a:t>
            </a:r>
            <a:r>
              <a:rPr sz="2500" dirty="0">
                <a:latin typeface="Arial"/>
                <a:cs typeface="Arial"/>
              </a:rPr>
              <a:t>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của </a:t>
            </a:r>
            <a:r>
              <a:rPr sz="2500" spc="-5" dirty="0">
                <a:latin typeface="Arial"/>
                <a:cs typeface="Arial"/>
              </a:rPr>
              <a:t>DN </a:t>
            </a:r>
            <a:r>
              <a:rPr sz="2500" dirty="0">
                <a:latin typeface="Arial"/>
                <a:cs typeface="Arial"/>
              </a:rPr>
              <a:t>để phù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hợp </a:t>
            </a:r>
            <a:r>
              <a:rPr sz="2500" dirty="0">
                <a:latin typeface="Arial"/>
                <a:cs typeface="Arial"/>
              </a:rPr>
              <a:t>với </a:t>
            </a:r>
            <a:r>
              <a:rPr sz="2500" spc="-5" dirty="0">
                <a:latin typeface="Arial"/>
                <a:cs typeface="Arial"/>
              </a:rPr>
              <a:t>Ht </a:t>
            </a:r>
            <a:r>
              <a:rPr sz="2500" dirty="0">
                <a:latin typeface="Arial"/>
                <a:cs typeface="Arial"/>
              </a:rPr>
              <a:t>ERP có thể dẫn đến </a:t>
            </a:r>
            <a:r>
              <a:rPr sz="2500" spc="-5" dirty="0">
                <a:latin typeface="Arial"/>
                <a:cs typeface="Arial"/>
              </a:rPr>
              <a:t>DN </a:t>
            </a:r>
            <a:r>
              <a:rPr sz="2500" dirty="0">
                <a:latin typeface="Arial"/>
                <a:cs typeface="Arial"/>
              </a:rPr>
              <a:t>mất đi một số </a:t>
            </a:r>
            <a:r>
              <a:rPr sz="2500" spc="-5" dirty="0">
                <a:latin typeface="Arial"/>
                <a:cs typeface="Arial"/>
              </a:rPr>
              <a:t>lợi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ích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mang tính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cạnh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tranh.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49606"/>
            <a:ext cx="54241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Mô</a:t>
            </a:r>
            <a:r>
              <a:rPr sz="4400" spc="-20" dirty="0"/>
              <a:t> </a:t>
            </a:r>
            <a:r>
              <a:rPr sz="4400" spc="-5" dirty="0"/>
              <a:t>hình</a:t>
            </a:r>
            <a:r>
              <a:rPr sz="4400" spc="-15" dirty="0"/>
              <a:t> </a:t>
            </a:r>
            <a:r>
              <a:rPr sz="4400" spc="25" dirty="0"/>
              <a:t>HTTT</a:t>
            </a:r>
            <a:r>
              <a:rPr sz="4400" spc="-20" dirty="0"/>
              <a:t> </a:t>
            </a:r>
            <a:r>
              <a:rPr sz="4400" spc="-15" dirty="0"/>
              <a:t>tài </a:t>
            </a:r>
            <a:r>
              <a:rPr sz="4400" spc="-10" dirty="0"/>
              <a:t>chính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221102" y="2751454"/>
            <a:ext cx="2063750" cy="1362710"/>
            <a:chOff x="2221102" y="2751454"/>
            <a:chExt cx="2063750" cy="1362710"/>
          </a:xfrm>
        </p:grpSpPr>
        <p:sp>
          <p:nvSpPr>
            <p:cNvPr id="4" name="object 4"/>
            <p:cNvSpPr/>
            <p:nvPr/>
          </p:nvSpPr>
          <p:spPr>
            <a:xfrm>
              <a:off x="2233802" y="2764154"/>
              <a:ext cx="2038350" cy="1337310"/>
            </a:xfrm>
            <a:custGeom>
              <a:avLst/>
              <a:gdLst/>
              <a:ahLst/>
              <a:cxnLst/>
              <a:rect l="l" t="t" r="r" b="b"/>
              <a:pathLst>
                <a:path w="2038350" h="1337310">
                  <a:moveTo>
                    <a:pt x="2038350" y="0"/>
                  </a:moveTo>
                  <a:lnTo>
                    <a:pt x="0" y="0"/>
                  </a:lnTo>
                  <a:lnTo>
                    <a:pt x="0" y="1337310"/>
                  </a:lnTo>
                  <a:lnTo>
                    <a:pt x="2038350" y="1337310"/>
                  </a:lnTo>
                  <a:lnTo>
                    <a:pt x="2038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3802" y="2764154"/>
              <a:ext cx="2038350" cy="1337310"/>
            </a:xfrm>
            <a:custGeom>
              <a:avLst/>
              <a:gdLst/>
              <a:ahLst/>
              <a:cxnLst/>
              <a:rect l="l" t="t" r="r" b="b"/>
              <a:pathLst>
                <a:path w="2038350" h="1337310">
                  <a:moveTo>
                    <a:pt x="0" y="1337310"/>
                  </a:moveTo>
                  <a:lnTo>
                    <a:pt x="2038350" y="1337310"/>
                  </a:lnTo>
                  <a:lnTo>
                    <a:pt x="2038350" y="0"/>
                  </a:lnTo>
                  <a:lnTo>
                    <a:pt x="0" y="0"/>
                  </a:lnTo>
                  <a:lnTo>
                    <a:pt x="0" y="133731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3329" y="2906522"/>
            <a:ext cx="14776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QL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tài</a:t>
            </a:r>
            <a:r>
              <a:rPr sz="3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5517" y="1130680"/>
            <a:ext cx="1535430" cy="1301750"/>
            <a:chOff x="2485517" y="1130680"/>
            <a:chExt cx="1535430" cy="1301750"/>
          </a:xfrm>
        </p:grpSpPr>
        <p:sp>
          <p:nvSpPr>
            <p:cNvPr id="8" name="object 8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754760" y="0"/>
                  </a:moveTo>
                  <a:lnTo>
                    <a:pt x="682077" y="973"/>
                  </a:lnTo>
                  <a:lnTo>
                    <a:pt x="611346" y="3836"/>
                  </a:lnTo>
                  <a:lnTo>
                    <a:pt x="542886" y="8497"/>
                  </a:lnTo>
                  <a:lnTo>
                    <a:pt x="477013" y="14868"/>
                  </a:lnTo>
                  <a:lnTo>
                    <a:pt x="414042" y="22860"/>
                  </a:lnTo>
                  <a:lnTo>
                    <a:pt x="354291" y="32384"/>
                  </a:lnTo>
                  <a:lnTo>
                    <a:pt x="298076" y="43350"/>
                  </a:lnTo>
                  <a:lnTo>
                    <a:pt x="245713" y="55670"/>
                  </a:lnTo>
                  <a:lnTo>
                    <a:pt x="197518" y="69253"/>
                  </a:lnTo>
                  <a:lnTo>
                    <a:pt x="153809" y="84011"/>
                  </a:lnTo>
                  <a:lnTo>
                    <a:pt x="114901" y="99855"/>
                  </a:lnTo>
                  <a:lnTo>
                    <a:pt x="52754" y="134444"/>
                  </a:lnTo>
                  <a:lnTo>
                    <a:pt x="13610" y="172304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3610" y="1104045"/>
                  </a:lnTo>
                  <a:lnTo>
                    <a:pt x="52754" y="1141905"/>
                  </a:lnTo>
                  <a:lnTo>
                    <a:pt x="114901" y="1176494"/>
                  </a:lnTo>
                  <a:lnTo>
                    <a:pt x="153809" y="1192338"/>
                  </a:lnTo>
                  <a:lnTo>
                    <a:pt x="197518" y="1207096"/>
                  </a:lnTo>
                  <a:lnTo>
                    <a:pt x="245713" y="1220679"/>
                  </a:lnTo>
                  <a:lnTo>
                    <a:pt x="298076" y="1232999"/>
                  </a:lnTo>
                  <a:lnTo>
                    <a:pt x="354291" y="1243965"/>
                  </a:lnTo>
                  <a:lnTo>
                    <a:pt x="414042" y="1253489"/>
                  </a:lnTo>
                  <a:lnTo>
                    <a:pt x="477013" y="1261481"/>
                  </a:lnTo>
                  <a:lnTo>
                    <a:pt x="542886" y="1267852"/>
                  </a:lnTo>
                  <a:lnTo>
                    <a:pt x="611346" y="1272513"/>
                  </a:lnTo>
                  <a:lnTo>
                    <a:pt x="682077" y="1275376"/>
                  </a:lnTo>
                  <a:lnTo>
                    <a:pt x="754760" y="1276350"/>
                  </a:lnTo>
                  <a:lnTo>
                    <a:pt x="827444" y="1275376"/>
                  </a:lnTo>
                  <a:lnTo>
                    <a:pt x="898175" y="1272513"/>
                  </a:lnTo>
                  <a:lnTo>
                    <a:pt x="966635" y="1267852"/>
                  </a:lnTo>
                  <a:lnTo>
                    <a:pt x="1032508" y="1261481"/>
                  </a:lnTo>
                  <a:lnTo>
                    <a:pt x="1095479" y="1253489"/>
                  </a:lnTo>
                  <a:lnTo>
                    <a:pt x="1155230" y="1243965"/>
                  </a:lnTo>
                  <a:lnTo>
                    <a:pt x="1211445" y="1232999"/>
                  </a:lnTo>
                  <a:lnTo>
                    <a:pt x="1263808" y="1220679"/>
                  </a:lnTo>
                  <a:lnTo>
                    <a:pt x="1312003" y="1207096"/>
                  </a:lnTo>
                  <a:lnTo>
                    <a:pt x="1355712" y="1192338"/>
                  </a:lnTo>
                  <a:lnTo>
                    <a:pt x="1394620" y="1176494"/>
                  </a:lnTo>
                  <a:lnTo>
                    <a:pt x="1456767" y="1141905"/>
                  </a:lnTo>
                  <a:lnTo>
                    <a:pt x="1495911" y="1104045"/>
                  </a:lnTo>
                  <a:lnTo>
                    <a:pt x="1509521" y="1063625"/>
                  </a:lnTo>
                  <a:lnTo>
                    <a:pt x="1509521" y="212725"/>
                  </a:lnTo>
                  <a:lnTo>
                    <a:pt x="1495911" y="172304"/>
                  </a:lnTo>
                  <a:lnTo>
                    <a:pt x="1456767" y="134444"/>
                  </a:lnTo>
                  <a:lnTo>
                    <a:pt x="1394620" y="99855"/>
                  </a:lnTo>
                  <a:lnTo>
                    <a:pt x="1355712" y="84011"/>
                  </a:lnTo>
                  <a:lnTo>
                    <a:pt x="1312003" y="69253"/>
                  </a:lnTo>
                  <a:lnTo>
                    <a:pt x="1263808" y="55670"/>
                  </a:lnTo>
                  <a:lnTo>
                    <a:pt x="1211445" y="43350"/>
                  </a:lnTo>
                  <a:lnTo>
                    <a:pt x="1155230" y="32384"/>
                  </a:lnTo>
                  <a:lnTo>
                    <a:pt x="1095479" y="22860"/>
                  </a:lnTo>
                  <a:lnTo>
                    <a:pt x="1032508" y="14868"/>
                  </a:lnTo>
                  <a:lnTo>
                    <a:pt x="966635" y="8497"/>
                  </a:lnTo>
                  <a:lnTo>
                    <a:pt x="898175" y="3836"/>
                  </a:lnTo>
                  <a:lnTo>
                    <a:pt x="827444" y="973"/>
                  </a:lnTo>
                  <a:lnTo>
                    <a:pt x="75476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8217" y="1143380"/>
              <a:ext cx="1510030" cy="1276350"/>
            </a:xfrm>
            <a:custGeom>
              <a:avLst/>
              <a:gdLst/>
              <a:ahLst/>
              <a:cxnLst/>
              <a:rect l="l" t="t" r="r" b="b"/>
              <a:pathLst>
                <a:path w="1510029" h="1276350">
                  <a:moveTo>
                    <a:pt x="1509521" y="212725"/>
                  </a:moveTo>
                  <a:lnTo>
                    <a:pt x="1495911" y="253145"/>
                  </a:lnTo>
                  <a:lnTo>
                    <a:pt x="1456767" y="291005"/>
                  </a:lnTo>
                  <a:lnTo>
                    <a:pt x="1394620" y="325594"/>
                  </a:lnTo>
                  <a:lnTo>
                    <a:pt x="1355712" y="341438"/>
                  </a:lnTo>
                  <a:lnTo>
                    <a:pt x="1312003" y="356196"/>
                  </a:lnTo>
                  <a:lnTo>
                    <a:pt x="1263808" y="369779"/>
                  </a:lnTo>
                  <a:lnTo>
                    <a:pt x="1211445" y="382099"/>
                  </a:lnTo>
                  <a:lnTo>
                    <a:pt x="1155230" y="393065"/>
                  </a:lnTo>
                  <a:lnTo>
                    <a:pt x="1095479" y="402589"/>
                  </a:lnTo>
                  <a:lnTo>
                    <a:pt x="1032508" y="410581"/>
                  </a:lnTo>
                  <a:lnTo>
                    <a:pt x="966635" y="416952"/>
                  </a:lnTo>
                  <a:lnTo>
                    <a:pt x="898175" y="421613"/>
                  </a:lnTo>
                  <a:lnTo>
                    <a:pt x="827444" y="424476"/>
                  </a:lnTo>
                  <a:lnTo>
                    <a:pt x="754760" y="425450"/>
                  </a:lnTo>
                  <a:lnTo>
                    <a:pt x="682077" y="424476"/>
                  </a:lnTo>
                  <a:lnTo>
                    <a:pt x="611346" y="421613"/>
                  </a:lnTo>
                  <a:lnTo>
                    <a:pt x="542886" y="416952"/>
                  </a:lnTo>
                  <a:lnTo>
                    <a:pt x="477013" y="410581"/>
                  </a:lnTo>
                  <a:lnTo>
                    <a:pt x="414042" y="402589"/>
                  </a:lnTo>
                  <a:lnTo>
                    <a:pt x="354291" y="393065"/>
                  </a:lnTo>
                  <a:lnTo>
                    <a:pt x="298076" y="382099"/>
                  </a:lnTo>
                  <a:lnTo>
                    <a:pt x="245713" y="369779"/>
                  </a:lnTo>
                  <a:lnTo>
                    <a:pt x="197518" y="356196"/>
                  </a:lnTo>
                  <a:lnTo>
                    <a:pt x="153809" y="341438"/>
                  </a:lnTo>
                  <a:lnTo>
                    <a:pt x="114901" y="325594"/>
                  </a:lnTo>
                  <a:lnTo>
                    <a:pt x="52754" y="291005"/>
                  </a:lnTo>
                  <a:lnTo>
                    <a:pt x="13610" y="253145"/>
                  </a:lnTo>
                  <a:lnTo>
                    <a:pt x="3455" y="233210"/>
                  </a:lnTo>
                  <a:lnTo>
                    <a:pt x="0" y="212725"/>
                  </a:lnTo>
                </a:path>
                <a:path w="1510029" h="1276350">
                  <a:moveTo>
                    <a:pt x="0" y="212725"/>
                  </a:moveTo>
                  <a:lnTo>
                    <a:pt x="13610" y="172304"/>
                  </a:lnTo>
                  <a:lnTo>
                    <a:pt x="52754" y="134444"/>
                  </a:lnTo>
                  <a:lnTo>
                    <a:pt x="114901" y="99855"/>
                  </a:lnTo>
                  <a:lnTo>
                    <a:pt x="153809" y="84011"/>
                  </a:lnTo>
                  <a:lnTo>
                    <a:pt x="197518" y="69253"/>
                  </a:lnTo>
                  <a:lnTo>
                    <a:pt x="245713" y="55670"/>
                  </a:lnTo>
                  <a:lnTo>
                    <a:pt x="298076" y="43350"/>
                  </a:lnTo>
                  <a:lnTo>
                    <a:pt x="354291" y="32384"/>
                  </a:lnTo>
                  <a:lnTo>
                    <a:pt x="414042" y="22860"/>
                  </a:lnTo>
                  <a:lnTo>
                    <a:pt x="477013" y="14868"/>
                  </a:lnTo>
                  <a:lnTo>
                    <a:pt x="542886" y="8497"/>
                  </a:lnTo>
                  <a:lnTo>
                    <a:pt x="611346" y="3836"/>
                  </a:lnTo>
                  <a:lnTo>
                    <a:pt x="682077" y="973"/>
                  </a:lnTo>
                  <a:lnTo>
                    <a:pt x="754760" y="0"/>
                  </a:lnTo>
                  <a:lnTo>
                    <a:pt x="827444" y="973"/>
                  </a:lnTo>
                  <a:lnTo>
                    <a:pt x="898175" y="3836"/>
                  </a:lnTo>
                  <a:lnTo>
                    <a:pt x="966635" y="8497"/>
                  </a:lnTo>
                  <a:lnTo>
                    <a:pt x="1032508" y="14868"/>
                  </a:lnTo>
                  <a:lnTo>
                    <a:pt x="1095479" y="22860"/>
                  </a:lnTo>
                  <a:lnTo>
                    <a:pt x="1155230" y="32384"/>
                  </a:lnTo>
                  <a:lnTo>
                    <a:pt x="1211445" y="43350"/>
                  </a:lnTo>
                  <a:lnTo>
                    <a:pt x="1263808" y="55670"/>
                  </a:lnTo>
                  <a:lnTo>
                    <a:pt x="1312003" y="69253"/>
                  </a:lnTo>
                  <a:lnTo>
                    <a:pt x="1355712" y="84011"/>
                  </a:lnTo>
                  <a:lnTo>
                    <a:pt x="1394620" y="99855"/>
                  </a:lnTo>
                  <a:lnTo>
                    <a:pt x="1456767" y="134444"/>
                  </a:lnTo>
                  <a:lnTo>
                    <a:pt x="1495911" y="172304"/>
                  </a:lnTo>
                  <a:lnTo>
                    <a:pt x="1509521" y="212725"/>
                  </a:lnTo>
                  <a:lnTo>
                    <a:pt x="1509521" y="1063625"/>
                  </a:lnTo>
                  <a:lnTo>
                    <a:pt x="1495911" y="1104045"/>
                  </a:lnTo>
                  <a:lnTo>
                    <a:pt x="1456767" y="1141905"/>
                  </a:lnTo>
                  <a:lnTo>
                    <a:pt x="1394620" y="1176494"/>
                  </a:lnTo>
                  <a:lnTo>
                    <a:pt x="1355712" y="1192338"/>
                  </a:lnTo>
                  <a:lnTo>
                    <a:pt x="1312003" y="1207096"/>
                  </a:lnTo>
                  <a:lnTo>
                    <a:pt x="1263808" y="1220679"/>
                  </a:lnTo>
                  <a:lnTo>
                    <a:pt x="1211445" y="1232999"/>
                  </a:lnTo>
                  <a:lnTo>
                    <a:pt x="1155230" y="1243965"/>
                  </a:lnTo>
                  <a:lnTo>
                    <a:pt x="1095479" y="1253489"/>
                  </a:lnTo>
                  <a:lnTo>
                    <a:pt x="1032508" y="1261481"/>
                  </a:lnTo>
                  <a:lnTo>
                    <a:pt x="966635" y="1267852"/>
                  </a:lnTo>
                  <a:lnTo>
                    <a:pt x="898175" y="1272513"/>
                  </a:lnTo>
                  <a:lnTo>
                    <a:pt x="827444" y="1275376"/>
                  </a:lnTo>
                  <a:lnTo>
                    <a:pt x="754760" y="1276350"/>
                  </a:lnTo>
                  <a:lnTo>
                    <a:pt x="682077" y="1275376"/>
                  </a:lnTo>
                  <a:lnTo>
                    <a:pt x="611346" y="1272513"/>
                  </a:lnTo>
                  <a:lnTo>
                    <a:pt x="542886" y="1267852"/>
                  </a:lnTo>
                  <a:lnTo>
                    <a:pt x="477013" y="1261481"/>
                  </a:lnTo>
                  <a:lnTo>
                    <a:pt x="414042" y="1253489"/>
                  </a:lnTo>
                  <a:lnTo>
                    <a:pt x="354291" y="1243965"/>
                  </a:lnTo>
                  <a:lnTo>
                    <a:pt x="298076" y="1232999"/>
                  </a:lnTo>
                  <a:lnTo>
                    <a:pt x="245713" y="1220679"/>
                  </a:lnTo>
                  <a:lnTo>
                    <a:pt x="197518" y="1207096"/>
                  </a:lnTo>
                  <a:lnTo>
                    <a:pt x="153809" y="1192338"/>
                  </a:lnTo>
                  <a:lnTo>
                    <a:pt x="114901" y="1176494"/>
                  </a:lnTo>
                  <a:lnTo>
                    <a:pt x="52754" y="1141905"/>
                  </a:lnTo>
                  <a:lnTo>
                    <a:pt x="13610" y="1104045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41929" y="1561591"/>
            <a:ext cx="10204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 từ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bên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ngoài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37655" y="1581022"/>
            <a:ext cx="2214880" cy="851535"/>
            <a:chOff x="6637655" y="1581022"/>
            <a:chExt cx="2214880" cy="851535"/>
          </a:xfrm>
        </p:grpSpPr>
        <p:sp>
          <p:nvSpPr>
            <p:cNvPr id="12" name="object 12"/>
            <p:cNvSpPr/>
            <p:nvPr/>
          </p:nvSpPr>
          <p:spPr>
            <a:xfrm>
              <a:off x="6650355" y="1593722"/>
              <a:ext cx="2189480" cy="826135"/>
            </a:xfrm>
            <a:custGeom>
              <a:avLst/>
              <a:gdLst/>
              <a:ahLst/>
              <a:cxnLst/>
              <a:rect l="l" t="t" r="r" b="b"/>
              <a:pathLst>
                <a:path w="2189479" h="826135">
                  <a:moveTo>
                    <a:pt x="2189226" y="0"/>
                  </a:moveTo>
                  <a:lnTo>
                    <a:pt x="0" y="0"/>
                  </a:lnTo>
                  <a:lnTo>
                    <a:pt x="0" y="826008"/>
                  </a:lnTo>
                  <a:lnTo>
                    <a:pt x="2189226" y="826008"/>
                  </a:lnTo>
                  <a:lnTo>
                    <a:pt x="218922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0355" y="1593722"/>
              <a:ext cx="2189480" cy="826135"/>
            </a:xfrm>
            <a:custGeom>
              <a:avLst/>
              <a:gdLst/>
              <a:ahLst/>
              <a:cxnLst/>
              <a:rect l="l" t="t" r="r" b="b"/>
              <a:pathLst>
                <a:path w="2189479" h="826135">
                  <a:moveTo>
                    <a:pt x="0" y="826008"/>
                  </a:moveTo>
                  <a:lnTo>
                    <a:pt x="2189226" y="826008"/>
                  </a:lnTo>
                  <a:lnTo>
                    <a:pt x="2189226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4792" y="1528063"/>
            <a:ext cx="17989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giúp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ra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quyết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định tài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chính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38163" y="2671191"/>
            <a:ext cx="2158365" cy="749300"/>
          </a:xfrm>
          <a:custGeom>
            <a:avLst/>
            <a:gdLst/>
            <a:ahLst/>
            <a:cxnLst/>
            <a:rect l="l" t="t" r="r" b="b"/>
            <a:pathLst>
              <a:path w="2158365" h="749300">
                <a:moveTo>
                  <a:pt x="2157983" y="0"/>
                </a:moveTo>
                <a:lnTo>
                  <a:pt x="0" y="0"/>
                </a:lnTo>
                <a:lnTo>
                  <a:pt x="0" y="749046"/>
                </a:lnTo>
                <a:lnTo>
                  <a:pt x="2157983" y="749046"/>
                </a:lnTo>
                <a:lnTo>
                  <a:pt x="21579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8163" y="2671191"/>
            <a:ext cx="2158365" cy="749300"/>
          </a:xfrm>
          <a:prstGeom prst="rect">
            <a:avLst/>
          </a:prstGeom>
          <a:ln w="25146">
            <a:solidFill>
              <a:srgbClr val="385D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72720" marR="167005" indent="1485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 trợ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giúp 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lãnh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đạo tài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chính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7819" y="1910333"/>
            <a:ext cx="5196205" cy="3648075"/>
            <a:chOff x="1607819" y="1910333"/>
            <a:chExt cx="5196205" cy="36480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19" y="3298697"/>
              <a:ext cx="779526" cy="3070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9348" y="3373627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3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3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1830" y="5250942"/>
              <a:ext cx="1245108" cy="3070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3359" y="5325872"/>
              <a:ext cx="1050290" cy="118110"/>
            </a:xfrm>
            <a:custGeom>
              <a:avLst/>
              <a:gdLst/>
              <a:ahLst/>
              <a:cxnLst/>
              <a:rect l="l" t="t" r="r" b="b"/>
              <a:pathLst>
                <a:path w="1050289" h="118110">
                  <a:moveTo>
                    <a:pt x="999816" y="58800"/>
                  </a:moveTo>
                  <a:lnTo>
                    <a:pt x="936243" y="95884"/>
                  </a:lnTo>
                  <a:lnTo>
                    <a:pt x="934212" y="103631"/>
                  </a:lnTo>
                  <a:lnTo>
                    <a:pt x="937767" y="109600"/>
                  </a:lnTo>
                  <a:lnTo>
                    <a:pt x="941196" y="115569"/>
                  </a:lnTo>
                  <a:lnTo>
                    <a:pt x="948943" y="117601"/>
                  </a:lnTo>
                  <a:lnTo>
                    <a:pt x="1028240" y="71373"/>
                  </a:lnTo>
                  <a:lnTo>
                    <a:pt x="1024763" y="71373"/>
                  </a:lnTo>
                  <a:lnTo>
                    <a:pt x="1024763" y="69722"/>
                  </a:lnTo>
                  <a:lnTo>
                    <a:pt x="1018539" y="69722"/>
                  </a:lnTo>
                  <a:lnTo>
                    <a:pt x="999816" y="58800"/>
                  </a:lnTo>
                  <a:close/>
                </a:path>
                <a:path w="1050289" h="118110">
                  <a:moveTo>
                    <a:pt x="978262" y="46227"/>
                  </a:moveTo>
                  <a:lnTo>
                    <a:pt x="0" y="46227"/>
                  </a:lnTo>
                  <a:lnTo>
                    <a:pt x="0" y="71373"/>
                  </a:lnTo>
                  <a:lnTo>
                    <a:pt x="978262" y="71373"/>
                  </a:lnTo>
                  <a:lnTo>
                    <a:pt x="999816" y="58800"/>
                  </a:lnTo>
                  <a:lnTo>
                    <a:pt x="978262" y="46227"/>
                  </a:lnTo>
                  <a:close/>
                </a:path>
                <a:path w="1050289" h="118110">
                  <a:moveTo>
                    <a:pt x="1028240" y="46227"/>
                  </a:moveTo>
                  <a:lnTo>
                    <a:pt x="1024763" y="46227"/>
                  </a:lnTo>
                  <a:lnTo>
                    <a:pt x="1024763" y="71373"/>
                  </a:lnTo>
                  <a:lnTo>
                    <a:pt x="1028240" y="71373"/>
                  </a:lnTo>
                  <a:lnTo>
                    <a:pt x="1049781" y="58800"/>
                  </a:lnTo>
                  <a:lnTo>
                    <a:pt x="1028240" y="46227"/>
                  </a:lnTo>
                  <a:close/>
                </a:path>
                <a:path w="1050289" h="118110">
                  <a:moveTo>
                    <a:pt x="1018539" y="47878"/>
                  </a:moveTo>
                  <a:lnTo>
                    <a:pt x="999816" y="58800"/>
                  </a:lnTo>
                  <a:lnTo>
                    <a:pt x="1018539" y="69722"/>
                  </a:lnTo>
                  <a:lnTo>
                    <a:pt x="1018539" y="47878"/>
                  </a:lnTo>
                  <a:close/>
                </a:path>
                <a:path w="1050289" h="118110">
                  <a:moveTo>
                    <a:pt x="1024763" y="47878"/>
                  </a:moveTo>
                  <a:lnTo>
                    <a:pt x="1018539" y="47878"/>
                  </a:lnTo>
                  <a:lnTo>
                    <a:pt x="1018539" y="69722"/>
                  </a:lnTo>
                  <a:lnTo>
                    <a:pt x="1024763" y="69722"/>
                  </a:lnTo>
                  <a:lnTo>
                    <a:pt x="1024763" y="47878"/>
                  </a:lnTo>
                  <a:close/>
                </a:path>
                <a:path w="1050289" h="118110">
                  <a:moveTo>
                    <a:pt x="948943" y="0"/>
                  </a:moveTo>
                  <a:lnTo>
                    <a:pt x="941196" y="2031"/>
                  </a:lnTo>
                  <a:lnTo>
                    <a:pt x="937767" y="8000"/>
                  </a:lnTo>
                  <a:lnTo>
                    <a:pt x="934212" y="13969"/>
                  </a:lnTo>
                  <a:lnTo>
                    <a:pt x="936243" y="21716"/>
                  </a:lnTo>
                  <a:lnTo>
                    <a:pt x="999816" y="58800"/>
                  </a:lnTo>
                  <a:lnTo>
                    <a:pt x="1018539" y="47878"/>
                  </a:lnTo>
                  <a:lnTo>
                    <a:pt x="1024763" y="47878"/>
                  </a:lnTo>
                  <a:lnTo>
                    <a:pt x="1024763" y="46227"/>
                  </a:lnTo>
                  <a:lnTo>
                    <a:pt x="1028240" y="46227"/>
                  </a:lnTo>
                  <a:lnTo>
                    <a:pt x="9489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9637" y="4094226"/>
              <a:ext cx="107441" cy="1363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3359" y="4115180"/>
              <a:ext cx="0" cy="1269365"/>
            </a:xfrm>
            <a:custGeom>
              <a:avLst/>
              <a:gdLst/>
              <a:ahLst/>
              <a:cxnLst/>
              <a:rect l="l" t="t" r="r" b="b"/>
              <a:pathLst>
                <a:path h="1269364">
                  <a:moveTo>
                    <a:pt x="0" y="0"/>
                  </a:moveTo>
                  <a:lnTo>
                    <a:pt x="0" y="1268984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319" y="2045969"/>
              <a:ext cx="111251" cy="2127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24041" y="2066924"/>
              <a:ext cx="4445" cy="2033270"/>
            </a:xfrm>
            <a:custGeom>
              <a:avLst/>
              <a:gdLst/>
              <a:ahLst/>
              <a:cxnLst/>
              <a:rect l="l" t="t" r="r" b="b"/>
              <a:pathLst>
                <a:path w="4445" h="2033270">
                  <a:moveTo>
                    <a:pt x="3937" y="0"/>
                  </a:moveTo>
                  <a:lnTo>
                    <a:pt x="0" y="2033143"/>
                  </a:lnTo>
                </a:path>
              </a:pathLst>
            </a:custGeom>
            <a:ln w="2514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0319" y="1910333"/>
              <a:ext cx="421385" cy="3070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1848" y="1985263"/>
              <a:ext cx="226568" cy="1176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511" y="3967733"/>
              <a:ext cx="421386" cy="3070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4041" y="4042663"/>
              <a:ext cx="226567" cy="1176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656082" y="0"/>
                  </a:moveTo>
                  <a:lnTo>
                    <a:pt x="589003" y="1284"/>
                  </a:lnTo>
                  <a:lnTo>
                    <a:pt x="523862" y="5054"/>
                  </a:lnTo>
                  <a:lnTo>
                    <a:pt x="460988" y="11184"/>
                  </a:lnTo>
                  <a:lnTo>
                    <a:pt x="400710" y="19550"/>
                  </a:lnTo>
                  <a:lnTo>
                    <a:pt x="343360" y="30026"/>
                  </a:lnTo>
                  <a:lnTo>
                    <a:pt x="289266" y="42487"/>
                  </a:lnTo>
                  <a:lnTo>
                    <a:pt x="238758" y="56809"/>
                  </a:lnTo>
                  <a:lnTo>
                    <a:pt x="192166" y="72866"/>
                  </a:lnTo>
                  <a:lnTo>
                    <a:pt x="149821" y="90533"/>
                  </a:lnTo>
                  <a:lnTo>
                    <a:pt x="112051" y="109686"/>
                  </a:lnTo>
                  <a:lnTo>
                    <a:pt x="79188" y="130199"/>
                  </a:lnTo>
                  <a:lnTo>
                    <a:pt x="29497" y="174806"/>
                  </a:lnTo>
                  <a:lnTo>
                    <a:pt x="3387" y="223353"/>
                  </a:lnTo>
                  <a:lnTo>
                    <a:pt x="0" y="248792"/>
                  </a:lnTo>
                  <a:lnTo>
                    <a:pt x="0" y="1243964"/>
                  </a:lnTo>
                  <a:lnTo>
                    <a:pt x="13329" y="1294108"/>
                  </a:lnTo>
                  <a:lnTo>
                    <a:pt x="51560" y="1340810"/>
                  </a:lnTo>
                  <a:lnTo>
                    <a:pt x="112051" y="1383071"/>
                  </a:lnTo>
                  <a:lnTo>
                    <a:pt x="149821" y="1402224"/>
                  </a:lnTo>
                  <a:lnTo>
                    <a:pt x="192166" y="1419891"/>
                  </a:lnTo>
                  <a:lnTo>
                    <a:pt x="238758" y="1435948"/>
                  </a:lnTo>
                  <a:lnTo>
                    <a:pt x="289266" y="1450270"/>
                  </a:lnTo>
                  <a:lnTo>
                    <a:pt x="343360" y="1462731"/>
                  </a:lnTo>
                  <a:lnTo>
                    <a:pt x="400710" y="1473207"/>
                  </a:lnTo>
                  <a:lnTo>
                    <a:pt x="460988" y="1481573"/>
                  </a:lnTo>
                  <a:lnTo>
                    <a:pt x="523862" y="1487703"/>
                  </a:lnTo>
                  <a:lnTo>
                    <a:pt x="589003" y="1491473"/>
                  </a:lnTo>
                  <a:lnTo>
                    <a:pt x="656082" y="1492758"/>
                  </a:lnTo>
                  <a:lnTo>
                    <a:pt x="723160" y="1491473"/>
                  </a:lnTo>
                  <a:lnTo>
                    <a:pt x="788301" y="1487703"/>
                  </a:lnTo>
                  <a:lnTo>
                    <a:pt x="851175" y="1481573"/>
                  </a:lnTo>
                  <a:lnTo>
                    <a:pt x="911453" y="1473207"/>
                  </a:lnTo>
                  <a:lnTo>
                    <a:pt x="968803" y="1462731"/>
                  </a:lnTo>
                  <a:lnTo>
                    <a:pt x="1022897" y="1450270"/>
                  </a:lnTo>
                  <a:lnTo>
                    <a:pt x="1073405" y="1435948"/>
                  </a:lnTo>
                  <a:lnTo>
                    <a:pt x="1119997" y="1419891"/>
                  </a:lnTo>
                  <a:lnTo>
                    <a:pt x="1162342" y="1402224"/>
                  </a:lnTo>
                  <a:lnTo>
                    <a:pt x="1200112" y="1383071"/>
                  </a:lnTo>
                  <a:lnTo>
                    <a:pt x="1232975" y="1362558"/>
                  </a:lnTo>
                  <a:lnTo>
                    <a:pt x="1282666" y="1317951"/>
                  </a:lnTo>
                  <a:lnTo>
                    <a:pt x="1308776" y="1269404"/>
                  </a:lnTo>
                  <a:lnTo>
                    <a:pt x="1312164" y="1243964"/>
                  </a:lnTo>
                  <a:lnTo>
                    <a:pt x="1312164" y="248792"/>
                  </a:lnTo>
                  <a:lnTo>
                    <a:pt x="1298834" y="198649"/>
                  </a:lnTo>
                  <a:lnTo>
                    <a:pt x="1260603" y="151947"/>
                  </a:lnTo>
                  <a:lnTo>
                    <a:pt x="1200112" y="109686"/>
                  </a:lnTo>
                  <a:lnTo>
                    <a:pt x="1162342" y="90533"/>
                  </a:lnTo>
                  <a:lnTo>
                    <a:pt x="1119997" y="72866"/>
                  </a:lnTo>
                  <a:lnTo>
                    <a:pt x="1073405" y="56809"/>
                  </a:lnTo>
                  <a:lnTo>
                    <a:pt x="1022897" y="42487"/>
                  </a:lnTo>
                  <a:lnTo>
                    <a:pt x="968803" y="30026"/>
                  </a:lnTo>
                  <a:lnTo>
                    <a:pt x="911453" y="19550"/>
                  </a:lnTo>
                  <a:lnTo>
                    <a:pt x="851175" y="11184"/>
                  </a:lnTo>
                  <a:lnTo>
                    <a:pt x="788301" y="5054"/>
                  </a:lnTo>
                  <a:lnTo>
                    <a:pt x="723160" y="1284"/>
                  </a:lnTo>
                  <a:lnTo>
                    <a:pt x="65608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3924" y="2607182"/>
              <a:ext cx="1312545" cy="1492885"/>
            </a:xfrm>
            <a:custGeom>
              <a:avLst/>
              <a:gdLst/>
              <a:ahLst/>
              <a:cxnLst/>
              <a:rect l="l" t="t" r="r" b="b"/>
              <a:pathLst>
                <a:path w="1312545" h="1492885">
                  <a:moveTo>
                    <a:pt x="1312164" y="248792"/>
                  </a:moveTo>
                  <a:lnTo>
                    <a:pt x="1298834" y="298936"/>
                  </a:lnTo>
                  <a:lnTo>
                    <a:pt x="1260603" y="345638"/>
                  </a:lnTo>
                  <a:lnTo>
                    <a:pt x="1200112" y="387899"/>
                  </a:lnTo>
                  <a:lnTo>
                    <a:pt x="1162342" y="407052"/>
                  </a:lnTo>
                  <a:lnTo>
                    <a:pt x="1119997" y="424719"/>
                  </a:lnTo>
                  <a:lnTo>
                    <a:pt x="1073405" y="440776"/>
                  </a:lnTo>
                  <a:lnTo>
                    <a:pt x="1022897" y="455098"/>
                  </a:lnTo>
                  <a:lnTo>
                    <a:pt x="968803" y="467559"/>
                  </a:lnTo>
                  <a:lnTo>
                    <a:pt x="911453" y="478035"/>
                  </a:lnTo>
                  <a:lnTo>
                    <a:pt x="851175" y="486401"/>
                  </a:lnTo>
                  <a:lnTo>
                    <a:pt x="788301" y="492531"/>
                  </a:lnTo>
                  <a:lnTo>
                    <a:pt x="723160" y="496301"/>
                  </a:lnTo>
                  <a:lnTo>
                    <a:pt x="656082" y="497586"/>
                  </a:lnTo>
                  <a:lnTo>
                    <a:pt x="589003" y="496301"/>
                  </a:lnTo>
                  <a:lnTo>
                    <a:pt x="523862" y="492531"/>
                  </a:lnTo>
                  <a:lnTo>
                    <a:pt x="460988" y="486401"/>
                  </a:lnTo>
                  <a:lnTo>
                    <a:pt x="400710" y="478035"/>
                  </a:lnTo>
                  <a:lnTo>
                    <a:pt x="343360" y="467559"/>
                  </a:lnTo>
                  <a:lnTo>
                    <a:pt x="289266" y="455098"/>
                  </a:lnTo>
                  <a:lnTo>
                    <a:pt x="238758" y="440776"/>
                  </a:lnTo>
                  <a:lnTo>
                    <a:pt x="192166" y="424719"/>
                  </a:lnTo>
                  <a:lnTo>
                    <a:pt x="149821" y="407052"/>
                  </a:lnTo>
                  <a:lnTo>
                    <a:pt x="112051" y="387899"/>
                  </a:lnTo>
                  <a:lnTo>
                    <a:pt x="79188" y="367386"/>
                  </a:lnTo>
                  <a:lnTo>
                    <a:pt x="29497" y="322779"/>
                  </a:lnTo>
                  <a:lnTo>
                    <a:pt x="3387" y="274232"/>
                  </a:lnTo>
                  <a:lnTo>
                    <a:pt x="0" y="248792"/>
                  </a:lnTo>
                </a:path>
                <a:path w="1312545" h="1492885">
                  <a:moveTo>
                    <a:pt x="0" y="248792"/>
                  </a:moveTo>
                  <a:lnTo>
                    <a:pt x="13329" y="198649"/>
                  </a:lnTo>
                  <a:lnTo>
                    <a:pt x="51560" y="151947"/>
                  </a:lnTo>
                  <a:lnTo>
                    <a:pt x="112051" y="109686"/>
                  </a:lnTo>
                  <a:lnTo>
                    <a:pt x="149821" y="90533"/>
                  </a:lnTo>
                  <a:lnTo>
                    <a:pt x="192166" y="72866"/>
                  </a:lnTo>
                  <a:lnTo>
                    <a:pt x="238758" y="56809"/>
                  </a:lnTo>
                  <a:lnTo>
                    <a:pt x="289266" y="42487"/>
                  </a:lnTo>
                  <a:lnTo>
                    <a:pt x="343360" y="30026"/>
                  </a:lnTo>
                  <a:lnTo>
                    <a:pt x="400710" y="19550"/>
                  </a:lnTo>
                  <a:lnTo>
                    <a:pt x="460988" y="11184"/>
                  </a:lnTo>
                  <a:lnTo>
                    <a:pt x="523862" y="5054"/>
                  </a:lnTo>
                  <a:lnTo>
                    <a:pt x="589003" y="1284"/>
                  </a:lnTo>
                  <a:lnTo>
                    <a:pt x="656082" y="0"/>
                  </a:lnTo>
                  <a:lnTo>
                    <a:pt x="723160" y="1284"/>
                  </a:lnTo>
                  <a:lnTo>
                    <a:pt x="788301" y="5054"/>
                  </a:lnTo>
                  <a:lnTo>
                    <a:pt x="851175" y="11184"/>
                  </a:lnTo>
                  <a:lnTo>
                    <a:pt x="911453" y="19550"/>
                  </a:lnTo>
                  <a:lnTo>
                    <a:pt x="968803" y="30026"/>
                  </a:lnTo>
                  <a:lnTo>
                    <a:pt x="1022897" y="42487"/>
                  </a:lnTo>
                  <a:lnTo>
                    <a:pt x="1073405" y="56809"/>
                  </a:lnTo>
                  <a:lnTo>
                    <a:pt x="1119997" y="72866"/>
                  </a:lnTo>
                  <a:lnTo>
                    <a:pt x="1162342" y="90533"/>
                  </a:lnTo>
                  <a:lnTo>
                    <a:pt x="1200112" y="109686"/>
                  </a:lnTo>
                  <a:lnTo>
                    <a:pt x="1232975" y="130199"/>
                  </a:lnTo>
                  <a:lnTo>
                    <a:pt x="1282666" y="174806"/>
                  </a:lnTo>
                  <a:lnTo>
                    <a:pt x="1308776" y="223353"/>
                  </a:lnTo>
                  <a:lnTo>
                    <a:pt x="1312164" y="248792"/>
                  </a:lnTo>
                  <a:lnTo>
                    <a:pt x="1312164" y="1243964"/>
                  </a:lnTo>
                  <a:lnTo>
                    <a:pt x="1298834" y="1294108"/>
                  </a:lnTo>
                  <a:lnTo>
                    <a:pt x="1260603" y="1340810"/>
                  </a:lnTo>
                  <a:lnTo>
                    <a:pt x="1200112" y="1383071"/>
                  </a:lnTo>
                  <a:lnTo>
                    <a:pt x="1162342" y="1402224"/>
                  </a:lnTo>
                  <a:lnTo>
                    <a:pt x="1119997" y="1419891"/>
                  </a:lnTo>
                  <a:lnTo>
                    <a:pt x="1073405" y="1435948"/>
                  </a:lnTo>
                  <a:lnTo>
                    <a:pt x="1022897" y="1450270"/>
                  </a:lnTo>
                  <a:lnTo>
                    <a:pt x="968803" y="1462731"/>
                  </a:lnTo>
                  <a:lnTo>
                    <a:pt x="911453" y="1473207"/>
                  </a:lnTo>
                  <a:lnTo>
                    <a:pt x="851175" y="1481573"/>
                  </a:lnTo>
                  <a:lnTo>
                    <a:pt x="788301" y="1487703"/>
                  </a:lnTo>
                  <a:lnTo>
                    <a:pt x="723160" y="1491473"/>
                  </a:lnTo>
                  <a:lnTo>
                    <a:pt x="656082" y="1492758"/>
                  </a:lnTo>
                  <a:lnTo>
                    <a:pt x="589003" y="1491473"/>
                  </a:lnTo>
                  <a:lnTo>
                    <a:pt x="523862" y="1487703"/>
                  </a:lnTo>
                  <a:lnTo>
                    <a:pt x="460988" y="1481573"/>
                  </a:lnTo>
                  <a:lnTo>
                    <a:pt x="400710" y="1473207"/>
                  </a:lnTo>
                  <a:lnTo>
                    <a:pt x="343360" y="1462731"/>
                  </a:lnTo>
                  <a:lnTo>
                    <a:pt x="289266" y="1450270"/>
                  </a:lnTo>
                  <a:lnTo>
                    <a:pt x="238758" y="1435948"/>
                  </a:lnTo>
                  <a:lnTo>
                    <a:pt x="192166" y="1419891"/>
                  </a:lnTo>
                  <a:lnTo>
                    <a:pt x="149821" y="1402224"/>
                  </a:lnTo>
                  <a:lnTo>
                    <a:pt x="112051" y="1383071"/>
                  </a:lnTo>
                  <a:lnTo>
                    <a:pt x="79188" y="1362558"/>
                  </a:lnTo>
                  <a:lnTo>
                    <a:pt x="29497" y="1317951"/>
                  </a:lnTo>
                  <a:lnTo>
                    <a:pt x="3387" y="1269404"/>
                  </a:lnTo>
                  <a:lnTo>
                    <a:pt x="0" y="1243964"/>
                  </a:lnTo>
                  <a:lnTo>
                    <a:pt x="0" y="24879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93132" y="3176523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5080" indent="-1244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CSDL</a:t>
            </a:r>
            <a:r>
              <a:rPr sz="18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tài </a:t>
            </a:r>
            <a:r>
              <a:rPr sz="1800" b="1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chính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0355" y="3729609"/>
            <a:ext cx="2157730" cy="744220"/>
          </a:xfrm>
          <a:prstGeom prst="rect">
            <a:avLst/>
          </a:prstGeom>
          <a:solidFill>
            <a:srgbClr val="FFFF00"/>
          </a:solidFill>
          <a:ln w="25146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37540" marR="163830" indent="-46799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chuyên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gia </a:t>
            </a:r>
            <a:r>
              <a:rPr sz="2000" spc="-48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tài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chính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3480" y="2781935"/>
            <a:ext cx="6143625" cy="1301750"/>
            <a:chOff x="673480" y="2781935"/>
            <a:chExt cx="6143625" cy="130175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465" y="2912364"/>
              <a:ext cx="421386" cy="3070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6995" y="2987294"/>
              <a:ext cx="226568" cy="1176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481584" y="0"/>
                  </a:moveTo>
                  <a:lnTo>
                    <a:pt x="416234" y="1942"/>
                  </a:lnTo>
                  <a:lnTo>
                    <a:pt x="353558" y="7599"/>
                  </a:lnTo>
                  <a:lnTo>
                    <a:pt x="294127" y="16718"/>
                  </a:lnTo>
                  <a:lnTo>
                    <a:pt x="238517" y="29045"/>
                  </a:lnTo>
                  <a:lnTo>
                    <a:pt x="187300" y="44326"/>
                  </a:lnTo>
                  <a:lnTo>
                    <a:pt x="141050" y="62309"/>
                  </a:lnTo>
                  <a:lnTo>
                    <a:pt x="100342" y="82739"/>
                  </a:lnTo>
                  <a:lnTo>
                    <a:pt x="65749" y="105362"/>
                  </a:lnTo>
                  <a:lnTo>
                    <a:pt x="17202" y="156177"/>
                  </a:lnTo>
                  <a:lnTo>
                    <a:pt x="0" y="212725"/>
                  </a:lnTo>
                  <a:lnTo>
                    <a:pt x="0" y="1063625"/>
                  </a:lnTo>
                  <a:lnTo>
                    <a:pt x="17202" y="1120172"/>
                  </a:lnTo>
                  <a:lnTo>
                    <a:pt x="65749" y="1170987"/>
                  </a:lnTo>
                  <a:lnTo>
                    <a:pt x="100342" y="1193610"/>
                  </a:lnTo>
                  <a:lnTo>
                    <a:pt x="141050" y="1214040"/>
                  </a:lnTo>
                  <a:lnTo>
                    <a:pt x="187300" y="1232023"/>
                  </a:lnTo>
                  <a:lnTo>
                    <a:pt x="238517" y="1247304"/>
                  </a:lnTo>
                  <a:lnTo>
                    <a:pt x="294127" y="1259631"/>
                  </a:lnTo>
                  <a:lnTo>
                    <a:pt x="353558" y="1268750"/>
                  </a:lnTo>
                  <a:lnTo>
                    <a:pt x="416234" y="1274407"/>
                  </a:lnTo>
                  <a:lnTo>
                    <a:pt x="481584" y="1276350"/>
                  </a:lnTo>
                  <a:lnTo>
                    <a:pt x="546925" y="1274407"/>
                  </a:lnTo>
                  <a:lnTo>
                    <a:pt x="609596" y="1268750"/>
                  </a:lnTo>
                  <a:lnTo>
                    <a:pt x="669024" y="1259631"/>
                  </a:lnTo>
                  <a:lnTo>
                    <a:pt x="724633" y="1247304"/>
                  </a:lnTo>
                  <a:lnTo>
                    <a:pt x="775851" y="1232023"/>
                  </a:lnTo>
                  <a:lnTo>
                    <a:pt x="822102" y="1214040"/>
                  </a:lnTo>
                  <a:lnTo>
                    <a:pt x="862813" y="1193610"/>
                  </a:lnTo>
                  <a:lnTo>
                    <a:pt x="897410" y="1170987"/>
                  </a:lnTo>
                  <a:lnTo>
                    <a:pt x="945963" y="1120172"/>
                  </a:lnTo>
                  <a:lnTo>
                    <a:pt x="963168" y="1063625"/>
                  </a:lnTo>
                  <a:lnTo>
                    <a:pt x="963168" y="212725"/>
                  </a:lnTo>
                  <a:lnTo>
                    <a:pt x="945963" y="156177"/>
                  </a:lnTo>
                  <a:lnTo>
                    <a:pt x="897410" y="105362"/>
                  </a:lnTo>
                  <a:lnTo>
                    <a:pt x="862813" y="82739"/>
                  </a:lnTo>
                  <a:lnTo>
                    <a:pt x="822102" y="62309"/>
                  </a:lnTo>
                  <a:lnTo>
                    <a:pt x="775851" y="44326"/>
                  </a:lnTo>
                  <a:lnTo>
                    <a:pt x="724633" y="29045"/>
                  </a:lnTo>
                  <a:lnTo>
                    <a:pt x="669024" y="16718"/>
                  </a:lnTo>
                  <a:lnTo>
                    <a:pt x="609596" y="7599"/>
                  </a:lnTo>
                  <a:lnTo>
                    <a:pt x="546925" y="1942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6180" y="2794635"/>
              <a:ext cx="963294" cy="1276350"/>
            </a:xfrm>
            <a:custGeom>
              <a:avLst/>
              <a:gdLst/>
              <a:ahLst/>
              <a:cxnLst/>
              <a:rect l="l" t="t" r="r" b="b"/>
              <a:pathLst>
                <a:path w="963294" h="1276350">
                  <a:moveTo>
                    <a:pt x="963168" y="212725"/>
                  </a:moveTo>
                  <a:lnTo>
                    <a:pt x="945963" y="269272"/>
                  </a:lnTo>
                  <a:lnTo>
                    <a:pt x="897410" y="320087"/>
                  </a:lnTo>
                  <a:lnTo>
                    <a:pt x="862813" y="342710"/>
                  </a:lnTo>
                  <a:lnTo>
                    <a:pt x="822102" y="363140"/>
                  </a:lnTo>
                  <a:lnTo>
                    <a:pt x="775851" y="381123"/>
                  </a:lnTo>
                  <a:lnTo>
                    <a:pt x="724633" y="396404"/>
                  </a:lnTo>
                  <a:lnTo>
                    <a:pt x="669024" y="408731"/>
                  </a:lnTo>
                  <a:lnTo>
                    <a:pt x="609596" y="417850"/>
                  </a:lnTo>
                  <a:lnTo>
                    <a:pt x="546925" y="423507"/>
                  </a:lnTo>
                  <a:lnTo>
                    <a:pt x="481584" y="425450"/>
                  </a:lnTo>
                  <a:lnTo>
                    <a:pt x="416234" y="423507"/>
                  </a:lnTo>
                  <a:lnTo>
                    <a:pt x="353558" y="417850"/>
                  </a:lnTo>
                  <a:lnTo>
                    <a:pt x="294127" y="408731"/>
                  </a:lnTo>
                  <a:lnTo>
                    <a:pt x="238517" y="396404"/>
                  </a:lnTo>
                  <a:lnTo>
                    <a:pt x="187300" y="381123"/>
                  </a:lnTo>
                  <a:lnTo>
                    <a:pt x="141050" y="363140"/>
                  </a:lnTo>
                  <a:lnTo>
                    <a:pt x="100342" y="342710"/>
                  </a:lnTo>
                  <a:lnTo>
                    <a:pt x="65749" y="320087"/>
                  </a:lnTo>
                  <a:lnTo>
                    <a:pt x="17202" y="269272"/>
                  </a:lnTo>
                  <a:lnTo>
                    <a:pt x="4396" y="241588"/>
                  </a:lnTo>
                  <a:lnTo>
                    <a:pt x="0" y="212725"/>
                  </a:lnTo>
                </a:path>
                <a:path w="963294" h="1276350">
                  <a:moveTo>
                    <a:pt x="0" y="212725"/>
                  </a:moveTo>
                  <a:lnTo>
                    <a:pt x="17202" y="156177"/>
                  </a:lnTo>
                  <a:lnTo>
                    <a:pt x="65749" y="105362"/>
                  </a:lnTo>
                  <a:lnTo>
                    <a:pt x="100342" y="82739"/>
                  </a:lnTo>
                  <a:lnTo>
                    <a:pt x="141050" y="62309"/>
                  </a:lnTo>
                  <a:lnTo>
                    <a:pt x="187300" y="44326"/>
                  </a:lnTo>
                  <a:lnTo>
                    <a:pt x="238517" y="29045"/>
                  </a:lnTo>
                  <a:lnTo>
                    <a:pt x="294127" y="16718"/>
                  </a:lnTo>
                  <a:lnTo>
                    <a:pt x="353558" y="7599"/>
                  </a:lnTo>
                  <a:lnTo>
                    <a:pt x="416234" y="1942"/>
                  </a:lnTo>
                  <a:lnTo>
                    <a:pt x="481584" y="0"/>
                  </a:lnTo>
                  <a:lnTo>
                    <a:pt x="546925" y="1942"/>
                  </a:lnTo>
                  <a:lnTo>
                    <a:pt x="609596" y="7599"/>
                  </a:lnTo>
                  <a:lnTo>
                    <a:pt x="669024" y="16718"/>
                  </a:lnTo>
                  <a:lnTo>
                    <a:pt x="724633" y="29045"/>
                  </a:lnTo>
                  <a:lnTo>
                    <a:pt x="775851" y="44326"/>
                  </a:lnTo>
                  <a:lnTo>
                    <a:pt x="822102" y="62309"/>
                  </a:lnTo>
                  <a:lnTo>
                    <a:pt x="862813" y="82739"/>
                  </a:lnTo>
                  <a:lnTo>
                    <a:pt x="897410" y="105362"/>
                  </a:lnTo>
                  <a:lnTo>
                    <a:pt x="945963" y="156177"/>
                  </a:lnTo>
                  <a:lnTo>
                    <a:pt x="963168" y="212725"/>
                  </a:lnTo>
                  <a:lnTo>
                    <a:pt x="963168" y="1063625"/>
                  </a:lnTo>
                  <a:lnTo>
                    <a:pt x="945963" y="1120172"/>
                  </a:lnTo>
                  <a:lnTo>
                    <a:pt x="897410" y="1170987"/>
                  </a:lnTo>
                  <a:lnTo>
                    <a:pt x="862813" y="1193610"/>
                  </a:lnTo>
                  <a:lnTo>
                    <a:pt x="822102" y="1214040"/>
                  </a:lnTo>
                  <a:lnTo>
                    <a:pt x="775851" y="1232023"/>
                  </a:lnTo>
                  <a:lnTo>
                    <a:pt x="724633" y="1247304"/>
                  </a:lnTo>
                  <a:lnTo>
                    <a:pt x="669024" y="1259631"/>
                  </a:lnTo>
                  <a:lnTo>
                    <a:pt x="609596" y="1268750"/>
                  </a:lnTo>
                  <a:lnTo>
                    <a:pt x="546925" y="1274407"/>
                  </a:lnTo>
                  <a:lnTo>
                    <a:pt x="481584" y="1276350"/>
                  </a:lnTo>
                  <a:lnTo>
                    <a:pt x="416234" y="1274407"/>
                  </a:lnTo>
                  <a:lnTo>
                    <a:pt x="353558" y="1268750"/>
                  </a:lnTo>
                  <a:lnTo>
                    <a:pt x="294127" y="1259631"/>
                  </a:lnTo>
                  <a:lnTo>
                    <a:pt x="238517" y="1247304"/>
                  </a:lnTo>
                  <a:lnTo>
                    <a:pt x="187300" y="1232023"/>
                  </a:lnTo>
                  <a:lnTo>
                    <a:pt x="141050" y="1214040"/>
                  </a:lnTo>
                  <a:lnTo>
                    <a:pt x="100342" y="1193610"/>
                  </a:lnTo>
                  <a:lnTo>
                    <a:pt x="65749" y="1170987"/>
                  </a:lnTo>
                  <a:lnTo>
                    <a:pt x="17202" y="1120172"/>
                  </a:lnTo>
                  <a:lnTo>
                    <a:pt x="0" y="1063625"/>
                  </a:lnTo>
                  <a:lnTo>
                    <a:pt x="0" y="212725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3627" y="3213100"/>
            <a:ext cx="67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CSDL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nội</a:t>
            </a:r>
            <a:r>
              <a:rPr sz="2000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99816" y="2398776"/>
            <a:ext cx="4318635" cy="3770629"/>
            <a:chOff x="3099816" y="2398776"/>
            <a:chExt cx="4318635" cy="3770629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9816" y="2398776"/>
              <a:ext cx="307085" cy="5699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94558" y="2419731"/>
              <a:ext cx="118110" cy="375920"/>
            </a:xfrm>
            <a:custGeom>
              <a:avLst/>
              <a:gdLst/>
              <a:ahLst/>
              <a:cxnLst/>
              <a:rect l="l" t="t" r="r" b="b"/>
              <a:pathLst>
                <a:path w="118110" h="375919">
                  <a:moveTo>
                    <a:pt x="13969" y="259842"/>
                  </a:moveTo>
                  <a:lnTo>
                    <a:pt x="8000" y="263398"/>
                  </a:lnTo>
                  <a:lnTo>
                    <a:pt x="2031" y="266827"/>
                  </a:lnTo>
                  <a:lnTo>
                    <a:pt x="0" y="274574"/>
                  </a:lnTo>
                  <a:lnTo>
                    <a:pt x="3429" y="280543"/>
                  </a:lnTo>
                  <a:lnTo>
                    <a:pt x="58801" y="375412"/>
                  </a:lnTo>
                  <a:lnTo>
                    <a:pt x="73403" y="350393"/>
                  </a:lnTo>
                  <a:lnTo>
                    <a:pt x="46228" y="350393"/>
                  </a:lnTo>
                  <a:lnTo>
                    <a:pt x="46228" y="303765"/>
                  </a:lnTo>
                  <a:lnTo>
                    <a:pt x="25273" y="267843"/>
                  </a:lnTo>
                  <a:lnTo>
                    <a:pt x="21717" y="261874"/>
                  </a:lnTo>
                  <a:lnTo>
                    <a:pt x="13969" y="259842"/>
                  </a:lnTo>
                  <a:close/>
                </a:path>
                <a:path w="118110" h="375919">
                  <a:moveTo>
                    <a:pt x="46228" y="303765"/>
                  </a:moveTo>
                  <a:lnTo>
                    <a:pt x="46228" y="350393"/>
                  </a:lnTo>
                  <a:lnTo>
                    <a:pt x="71374" y="350393"/>
                  </a:lnTo>
                  <a:lnTo>
                    <a:pt x="71374" y="344043"/>
                  </a:lnTo>
                  <a:lnTo>
                    <a:pt x="47879" y="344043"/>
                  </a:lnTo>
                  <a:lnTo>
                    <a:pt x="58801" y="325319"/>
                  </a:lnTo>
                  <a:lnTo>
                    <a:pt x="46228" y="303765"/>
                  </a:lnTo>
                  <a:close/>
                </a:path>
                <a:path w="118110" h="375919">
                  <a:moveTo>
                    <a:pt x="103631" y="259842"/>
                  </a:moveTo>
                  <a:lnTo>
                    <a:pt x="95884" y="261874"/>
                  </a:lnTo>
                  <a:lnTo>
                    <a:pt x="92329" y="267843"/>
                  </a:lnTo>
                  <a:lnTo>
                    <a:pt x="71374" y="303765"/>
                  </a:lnTo>
                  <a:lnTo>
                    <a:pt x="71374" y="350393"/>
                  </a:lnTo>
                  <a:lnTo>
                    <a:pt x="73403" y="350393"/>
                  </a:lnTo>
                  <a:lnTo>
                    <a:pt x="114172" y="280543"/>
                  </a:lnTo>
                  <a:lnTo>
                    <a:pt x="117602" y="274574"/>
                  </a:lnTo>
                  <a:lnTo>
                    <a:pt x="115569" y="266827"/>
                  </a:lnTo>
                  <a:lnTo>
                    <a:pt x="109601" y="263398"/>
                  </a:lnTo>
                  <a:lnTo>
                    <a:pt x="103631" y="259842"/>
                  </a:lnTo>
                  <a:close/>
                </a:path>
                <a:path w="118110" h="375919">
                  <a:moveTo>
                    <a:pt x="58801" y="325319"/>
                  </a:moveTo>
                  <a:lnTo>
                    <a:pt x="47879" y="344043"/>
                  </a:lnTo>
                  <a:lnTo>
                    <a:pt x="69722" y="344043"/>
                  </a:lnTo>
                  <a:lnTo>
                    <a:pt x="58801" y="325319"/>
                  </a:lnTo>
                  <a:close/>
                </a:path>
                <a:path w="118110" h="375919">
                  <a:moveTo>
                    <a:pt x="71374" y="303765"/>
                  </a:moveTo>
                  <a:lnTo>
                    <a:pt x="58801" y="325319"/>
                  </a:lnTo>
                  <a:lnTo>
                    <a:pt x="69722" y="344043"/>
                  </a:lnTo>
                  <a:lnTo>
                    <a:pt x="71374" y="344043"/>
                  </a:lnTo>
                  <a:lnTo>
                    <a:pt x="71374" y="303765"/>
                  </a:lnTo>
                  <a:close/>
                </a:path>
                <a:path w="118110" h="375919">
                  <a:moveTo>
                    <a:pt x="71374" y="0"/>
                  </a:moveTo>
                  <a:lnTo>
                    <a:pt x="46228" y="0"/>
                  </a:lnTo>
                  <a:lnTo>
                    <a:pt x="46228" y="303765"/>
                  </a:lnTo>
                  <a:lnTo>
                    <a:pt x="58801" y="325319"/>
                  </a:lnTo>
                  <a:lnTo>
                    <a:pt x="71373" y="303765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02633" y="4596002"/>
              <a:ext cx="3103245" cy="1573530"/>
            </a:xfrm>
            <a:custGeom>
              <a:avLst/>
              <a:gdLst/>
              <a:ahLst/>
              <a:cxnLst/>
              <a:rect l="l" t="t" r="r" b="b"/>
              <a:pathLst>
                <a:path w="3103245" h="1573529">
                  <a:moveTo>
                    <a:pt x="2671191" y="268224"/>
                  </a:moveTo>
                  <a:lnTo>
                    <a:pt x="0" y="268224"/>
                  </a:lnTo>
                  <a:lnTo>
                    <a:pt x="0" y="1516875"/>
                  </a:lnTo>
                  <a:lnTo>
                    <a:pt x="64623" y="1526299"/>
                  </a:lnTo>
                  <a:lnTo>
                    <a:pt x="127163" y="1534776"/>
                  </a:lnTo>
                  <a:lnTo>
                    <a:pt x="187690" y="1542331"/>
                  </a:lnTo>
                  <a:lnTo>
                    <a:pt x="246276" y="1548992"/>
                  </a:lnTo>
                  <a:lnTo>
                    <a:pt x="302990" y="1554784"/>
                  </a:lnTo>
                  <a:lnTo>
                    <a:pt x="357904" y="1559736"/>
                  </a:lnTo>
                  <a:lnTo>
                    <a:pt x="411087" y="1563872"/>
                  </a:lnTo>
                  <a:lnTo>
                    <a:pt x="462611" y="1567221"/>
                  </a:lnTo>
                  <a:lnTo>
                    <a:pt x="512547" y="1569808"/>
                  </a:lnTo>
                  <a:lnTo>
                    <a:pt x="560964" y="1571660"/>
                  </a:lnTo>
                  <a:lnTo>
                    <a:pt x="607933" y="1572804"/>
                  </a:lnTo>
                  <a:lnTo>
                    <a:pt x="653526" y="1573266"/>
                  </a:lnTo>
                  <a:lnTo>
                    <a:pt x="697812" y="1573073"/>
                  </a:lnTo>
                  <a:lnTo>
                    <a:pt x="740862" y="1572252"/>
                  </a:lnTo>
                  <a:lnTo>
                    <a:pt x="782748" y="1570829"/>
                  </a:lnTo>
                  <a:lnTo>
                    <a:pt x="823538" y="1568831"/>
                  </a:lnTo>
                  <a:lnTo>
                    <a:pt x="863305" y="1566284"/>
                  </a:lnTo>
                  <a:lnTo>
                    <a:pt x="902118" y="1563216"/>
                  </a:lnTo>
                  <a:lnTo>
                    <a:pt x="977167" y="1555620"/>
                  </a:lnTo>
                  <a:lnTo>
                    <a:pt x="1049250" y="1546256"/>
                  </a:lnTo>
                  <a:lnTo>
                    <a:pt x="1118932" y="1535338"/>
                  </a:lnTo>
                  <a:lnTo>
                    <a:pt x="1186778" y="1523077"/>
                  </a:lnTo>
                  <a:lnTo>
                    <a:pt x="1253352" y="1509688"/>
                  </a:lnTo>
                  <a:lnTo>
                    <a:pt x="1352065" y="1487952"/>
                  </a:lnTo>
                  <a:lnTo>
                    <a:pt x="1622028" y="1425384"/>
                  </a:lnTo>
                  <a:lnTo>
                    <a:pt x="1694107" y="1409849"/>
                  </a:lnTo>
                  <a:lnTo>
                    <a:pt x="1769151" y="1394782"/>
                  </a:lnTo>
                  <a:lnTo>
                    <a:pt x="1847726" y="1380397"/>
                  </a:lnTo>
                  <a:lnTo>
                    <a:pt x="1888513" y="1373526"/>
                  </a:lnTo>
                  <a:lnTo>
                    <a:pt x="1930395" y="1366906"/>
                  </a:lnTo>
                  <a:lnTo>
                    <a:pt x="1973442" y="1360563"/>
                  </a:lnTo>
                  <a:lnTo>
                    <a:pt x="2017724" y="1354523"/>
                  </a:lnTo>
                  <a:lnTo>
                    <a:pt x="2063313" y="1348814"/>
                  </a:lnTo>
                  <a:lnTo>
                    <a:pt x="2110278" y="1343461"/>
                  </a:lnTo>
                  <a:lnTo>
                    <a:pt x="2158691" y="1338492"/>
                  </a:lnTo>
                  <a:lnTo>
                    <a:pt x="2208622" y="1333932"/>
                  </a:lnTo>
                  <a:lnTo>
                    <a:pt x="2260142" y="1329810"/>
                  </a:lnTo>
                  <a:lnTo>
                    <a:pt x="2313320" y="1326150"/>
                  </a:lnTo>
                  <a:lnTo>
                    <a:pt x="2368229" y="1322981"/>
                  </a:lnTo>
                  <a:lnTo>
                    <a:pt x="2424938" y="1320328"/>
                  </a:lnTo>
                  <a:lnTo>
                    <a:pt x="2483518" y="1318218"/>
                  </a:lnTo>
                  <a:lnTo>
                    <a:pt x="2544040" y="1316679"/>
                  </a:lnTo>
                  <a:lnTo>
                    <a:pt x="2606574" y="1315735"/>
                  </a:lnTo>
                  <a:lnTo>
                    <a:pt x="2671191" y="1315415"/>
                  </a:lnTo>
                  <a:lnTo>
                    <a:pt x="2671191" y="268224"/>
                  </a:lnTo>
                  <a:close/>
                </a:path>
                <a:path w="3103245" h="1573529">
                  <a:moveTo>
                    <a:pt x="2872993" y="132461"/>
                  </a:moveTo>
                  <a:lnTo>
                    <a:pt x="220090" y="132461"/>
                  </a:lnTo>
                  <a:lnTo>
                    <a:pt x="220090" y="268224"/>
                  </a:lnTo>
                  <a:lnTo>
                    <a:pt x="2671191" y="268224"/>
                  </a:lnTo>
                  <a:lnTo>
                    <a:pt x="2671191" y="1193533"/>
                  </a:lnTo>
                  <a:lnTo>
                    <a:pt x="2688542" y="1192392"/>
                  </a:lnTo>
                  <a:lnTo>
                    <a:pt x="2734278" y="1189882"/>
                  </a:lnTo>
                  <a:lnTo>
                    <a:pt x="2798921" y="1187371"/>
                  </a:lnTo>
                  <a:lnTo>
                    <a:pt x="2872993" y="1186230"/>
                  </a:lnTo>
                  <a:lnTo>
                    <a:pt x="2872993" y="132461"/>
                  </a:lnTo>
                  <a:close/>
                </a:path>
                <a:path w="3103245" h="1573529">
                  <a:moveTo>
                    <a:pt x="3102864" y="0"/>
                  </a:moveTo>
                  <a:lnTo>
                    <a:pt x="426974" y="0"/>
                  </a:lnTo>
                  <a:lnTo>
                    <a:pt x="426974" y="132461"/>
                  </a:lnTo>
                  <a:lnTo>
                    <a:pt x="2872993" y="132461"/>
                  </a:lnTo>
                  <a:lnTo>
                    <a:pt x="2872993" y="1055941"/>
                  </a:lnTo>
                  <a:lnTo>
                    <a:pt x="2944828" y="1053204"/>
                  </a:lnTo>
                  <a:lnTo>
                    <a:pt x="3018458" y="1051323"/>
                  </a:lnTo>
                  <a:lnTo>
                    <a:pt x="3102864" y="1050467"/>
                  </a:lnTo>
                  <a:lnTo>
                    <a:pt x="3102864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2724" y="4596002"/>
              <a:ext cx="2882900" cy="1193800"/>
            </a:xfrm>
            <a:custGeom>
              <a:avLst/>
              <a:gdLst/>
              <a:ahLst/>
              <a:cxnLst/>
              <a:rect l="l" t="t" r="r" b="b"/>
              <a:pathLst>
                <a:path w="2882900" h="1193800">
                  <a:moveTo>
                    <a:pt x="0" y="268224"/>
                  </a:moveTo>
                  <a:lnTo>
                    <a:pt x="0" y="132461"/>
                  </a:lnTo>
                  <a:lnTo>
                    <a:pt x="2652903" y="132461"/>
                  </a:lnTo>
                  <a:lnTo>
                    <a:pt x="2652903" y="1186230"/>
                  </a:lnTo>
                  <a:lnTo>
                    <a:pt x="2578830" y="1187371"/>
                  </a:lnTo>
                  <a:lnTo>
                    <a:pt x="2514187" y="1189882"/>
                  </a:lnTo>
                  <a:lnTo>
                    <a:pt x="2468451" y="1192392"/>
                  </a:lnTo>
                  <a:lnTo>
                    <a:pt x="2451100" y="1193533"/>
                  </a:lnTo>
                </a:path>
                <a:path w="2882900" h="1193800">
                  <a:moveTo>
                    <a:pt x="206883" y="132461"/>
                  </a:moveTo>
                  <a:lnTo>
                    <a:pt x="206883" y="0"/>
                  </a:lnTo>
                  <a:lnTo>
                    <a:pt x="2882773" y="0"/>
                  </a:lnTo>
                  <a:lnTo>
                    <a:pt x="2882773" y="1050467"/>
                  </a:lnTo>
                  <a:lnTo>
                    <a:pt x="2798367" y="1051323"/>
                  </a:lnTo>
                  <a:lnTo>
                    <a:pt x="2724737" y="1053204"/>
                  </a:lnTo>
                  <a:lnTo>
                    <a:pt x="2672657" y="1055086"/>
                  </a:lnTo>
                  <a:lnTo>
                    <a:pt x="2652903" y="1055941"/>
                  </a:lnTo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941" y="3241548"/>
              <a:ext cx="779526" cy="30708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657344" y="4981447"/>
            <a:ext cx="23291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631190" indent="304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Dự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 tài chính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sz="16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tài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chính</a:t>
            </a:r>
            <a:endParaRPr sz="1600">
              <a:latin typeface="Times New Roman"/>
              <a:cs typeface="Times New Roman"/>
            </a:endParaRPr>
          </a:p>
          <a:p>
            <a:pPr marL="213995" marR="5080" indent="-201930">
              <a:lnSpc>
                <a:spcPct val="100000"/>
              </a:lnSpc>
              <a:spcBef>
                <a:spcPts val="5"/>
              </a:spcBef>
              <a:tabLst>
                <a:tab pos="2315845" algn="l"/>
              </a:tabLst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Sử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dụng và quản lý quỹ 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Thống</a:t>
            </a:r>
            <a:r>
              <a:rPr sz="16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kê</a:t>
            </a:r>
            <a:r>
              <a:rPr sz="16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tài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chí</a:t>
            </a:r>
            <a:r>
              <a:rPr sz="1600" u="heavy" dirty="0">
                <a:solidFill>
                  <a:srgbClr val="C00000"/>
                </a:solidFill>
                <a:uFill>
                  <a:solidFill>
                    <a:srgbClr val="385D89"/>
                  </a:solidFill>
                </a:uFill>
                <a:latin typeface="Times New Roman"/>
                <a:cs typeface="Times New Roman"/>
              </a:rPr>
              <a:t>nh	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149471" y="3220211"/>
            <a:ext cx="2416175" cy="307340"/>
            <a:chOff x="4149471" y="3220211"/>
            <a:chExt cx="2416175" cy="307340"/>
          </a:xfrm>
        </p:grpSpPr>
        <p:sp>
          <p:nvSpPr>
            <p:cNvPr id="48" name="object 48"/>
            <p:cNvSpPr/>
            <p:nvPr/>
          </p:nvSpPr>
          <p:spPr>
            <a:xfrm>
              <a:off x="4149471" y="3316477"/>
              <a:ext cx="584835" cy="118110"/>
            </a:xfrm>
            <a:custGeom>
              <a:avLst/>
              <a:gdLst/>
              <a:ahLst/>
              <a:cxnLst/>
              <a:rect l="l" t="t" r="r" b="b"/>
              <a:pathLst>
                <a:path w="584835" h="118110">
                  <a:moveTo>
                    <a:pt x="534488" y="58800"/>
                  </a:moveTo>
                  <a:lnTo>
                    <a:pt x="477012" y="92329"/>
                  </a:lnTo>
                  <a:lnTo>
                    <a:pt x="471042" y="95885"/>
                  </a:lnTo>
                  <a:lnTo>
                    <a:pt x="469011" y="103632"/>
                  </a:lnTo>
                  <a:lnTo>
                    <a:pt x="472439" y="109600"/>
                  </a:lnTo>
                  <a:lnTo>
                    <a:pt x="475995" y="115570"/>
                  </a:lnTo>
                  <a:lnTo>
                    <a:pt x="483615" y="117601"/>
                  </a:lnTo>
                  <a:lnTo>
                    <a:pt x="489712" y="114173"/>
                  </a:lnTo>
                  <a:lnTo>
                    <a:pt x="562941" y="71374"/>
                  </a:lnTo>
                  <a:lnTo>
                    <a:pt x="559562" y="71374"/>
                  </a:lnTo>
                  <a:lnTo>
                    <a:pt x="559562" y="69723"/>
                  </a:lnTo>
                  <a:lnTo>
                    <a:pt x="553212" y="69723"/>
                  </a:lnTo>
                  <a:lnTo>
                    <a:pt x="534488" y="58800"/>
                  </a:lnTo>
                  <a:close/>
                </a:path>
                <a:path w="584835" h="118110">
                  <a:moveTo>
                    <a:pt x="512934" y="46227"/>
                  </a:moveTo>
                  <a:lnTo>
                    <a:pt x="0" y="46227"/>
                  </a:lnTo>
                  <a:lnTo>
                    <a:pt x="0" y="71374"/>
                  </a:lnTo>
                  <a:lnTo>
                    <a:pt x="512934" y="71374"/>
                  </a:lnTo>
                  <a:lnTo>
                    <a:pt x="534488" y="58800"/>
                  </a:lnTo>
                  <a:lnTo>
                    <a:pt x="512934" y="46227"/>
                  </a:lnTo>
                  <a:close/>
                </a:path>
                <a:path w="584835" h="118110">
                  <a:moveTo>
                    <a:pt x="562941" y="46227"/>
                  </a:moveTo>
                  <a:lnTo>
                    <a:pt x="559562" y="46227"/>
                  </a:lnTo>
                  <a:lnTo>
                    <a:pt x="559562" y="71374"/>
                  </a:lnTo>
                  <a:lnTo>
                    <a:pt x="562941" y="71374"/>
                  </a:lnTo>
                  <a:lnTo>
                    <a:pt x="584453" y="58800"/>
                  </a:lnTo>
                  <a:lnTo>
                    <a:pt x="562941" y="46227"/>
                  </a:lnTo>
                  <a:close/>
                </a:path>
                <a:path w="584835" h="118110">
                  <a:moveTo>
                    <a:pt x="553212" y="47879"/>
                  </a:moveTo>
                  <a:lnTo>
                    <a:pt x="534488" y="58800"/>
                  </a:lnTo>
                  <a:lnTo>
                    <a:pt x="553212" y="69723"/>
                  </a:lnTo>
                  <a:lnTo>
                    <a:pt x="553212" y="47879"/>
                  </a:lnTo>
                  <a:close/>
                </a:path>
                <a:path w="584835" h="118110">
                  <a:moveTo>
                    <a:pt x="559562" y="47879"/>
                  </a:moveTo>
                  <a:lnTo>
                    <a:pt x="553212" y="47879"/>
                  </a:lnTo>
                  <a:lnTo>
                    <a:pt x="553212" y="69723"/>
                  </a:lnTo>
                  <a:lnTo>
                    <a:pt x="559562" y="69723"/>
                  </a:lnTo>
                  <a:lnTo>
                    <a:pt x="559562" y="47879"/>
                  </a:lnTo>
                  <a:close/>
                </a:path>
                <a:path w="584835" h="118110">
                  <a:moveTo>
                    <a:pt x="483615" y="0"/>
                  </a:moveTo>
                  <a:lnTo>
                    <a:pt x="475995" y="2032"/>
                  </a:lnTo>
                  <a:lnTo>
                    <a:pt x="472439" y="8000"/>
                  </a:lnTo>
                  <a:lnTo>
                    <a:pt x="469011" y="13970"/>
                  </a:lnTo>
                  <a:lnTo>
                    <a:pt x="471042" y="21717"/>
                  </a:lnTo>
                  <a:lnTo>
                    <a:pt x="477012" y="25273"/>
                  </a:lnTo>
                  <a:lnTo>
                    <a:pt x="534488" y="58800"/>
                  </a:lnTo>
                  <a:lnTo>
                    <a:pt x="553212" y="47879"/>
                  </a:lnTo>
                  <a:lnTo>
                    <a:pt x="559562" y="47879"/>
                  </a:lnTo>
                  <a:lnTo>
                    <a:pt x="559562" y="46227"/>
                  </a:lnTo>
                  <a:lnTo>
                    <a:pt x="562941" y="46227"/>
                  </a:lnTo>
                  <a:lnTo>
                    <a:pt x="489712" y="3429"/>
                  </a:lnTo>
                  <a:lnTo>
                    <a:pt x="4836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560" y="3220211"/>
              <a:ext cx="560832" cy="3070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45327" y="3289172"/>
              <a:ext cx="366395" cy="117475"/>
            </a:xfrm>
            <a:custGeom>
              <a:avLst/>
              <a:gdLst/>
              <a:ahLst/>
              <a:cxnLst/>
              <a:rect l="l" t="t" r="r" b="b"/>
              <a:pathLst>
                <a:path w="366395" h="117475">
                  <a:moveTo>
                    <a:pt x="294299" y="73014"/>
                  </a:moveTo>
                  <a:lnTo>
                    <a:pt x="257048" y="91821"/>
                  </a:lnTo>
                  <a:lnTo>
                    <a:pt x="250825" y="94868"/>
                  </a:lnTo>
                  <a:lnTo>
                    <a:pt x="248412" y="102488"/>
                  </a:lnTo>
                  <a:lnTo>
                    <a:pt x="251460" y="108712"/>
                  </a:lnTo>
                  <a:lnTo>
                    <a:pt x="254635" y="114935"/>
                  </a:lnTo>
                  <a:lnTo>
                    <a:pt x="262255" y="117348"/>
                  </a:lnTo>
                  <a:lnTo>
                    <a:pt x="268350" y="114173"/>
                  </a:lnTo>
                  <a:lnTo>
                    <a:pt x="344467" y="75818"/>
                  </a:lnTo>
                  <a:lnTo>
                    <a:pt x="340740" y="75818"/>
                  </a:lnTo>
                  <a:lnTo>
                    <a:pt x="294299" y="73014"/>
                  </a:lnTo>
                  <a:close/>
                </a:path>
                <a:path w="366395" h="117475">
                  <a:moveTo>
                    <a:pt x="316627" y="61743"/>
                  </a:moveTo>
                  <a:lnTo>
                    <a:pt x="294299" y="73014"/>
                  </a:lnTo>
                  <a:lnTo>
                    <a:pt x="340740" y="75818"/>
                  </a:lnTo>
                  <a:lnTo>
                    <a:pt x="340871" y="73660"/>
                  </a:lnTo>
                  <a:lnTo>
                    <a:pt x="334518" y="73660"/>
                  </a:lnTo>
                  <a:lnTo>
                    <a:pt x="316627" y="61743"/>
                  </a:lnTo>
                  <a:close/>
                </a:path>
                <a:path w="366395" h="117475">
                  <a:moveTo>
                    <a:pt x="269239" y="0"/>
                  </a:moveTo>
                  <a:lnTo>
                    <a:pt x="261493" y="1524"/>
                  </a:lnTo>
                  <a:lnTo>
                    <a:pt x="257683" y="7238"/>
                  </a:lnTo>
                  <a:lnTo>
                    <a:pt x="253746" y="13080"/>
                  </a:lnTo>
                  <a:lnTo>
                    <a:pt x="255270" y="20827"/>
                  </a:lnTo>
                  <a:lnTo>
                    <a:pt x="295795" y="47867"/>
                  </a:lnTo>
                  <a:lnTo>
                    <a:pt x="342264" y="50673"/>
                  </a:lnTo>
                  <a:lnTo>
                    <a:pt x="340740" y="75818"/>
                  </a:lnTo>
                  <a:lnTo>
                    <a:pt x="344467" y="75818"/>
                  </a:lnTo>
                  <a:lnTo>
                    <a:pt x="366395" y="64769"/>
                  </a:lnTo>
                  <a:lnTo>
                    <a:pt x="275082" y="3810"/>
                  </a:lnTo>
                  <a:lnTo>
                    <a:pt x="269239" y="0"/>
                  </a:lnTo>
                  <a:close/>
                </a:path>
                <a:path w="366395" h="117475">
                  <a:moveTo>
                    <a:pt x="335788" y="52069"/>
                  </a:moveTo>
                  <a:lnTo>
                    <a:pt x="316627" y="61743"/>
                  </a:lnTo>
                  <a:lnTo>
                    <a:pt x="334518" y="73660"/>
                  </a:lnTo>
                  <a:lnTo>
                    <a:pt x="335788" y="52069"/>
                  </a:lnTo>
                  <a:close/>
                </a:path>
                <a:path w="366395" h="117475">
                  <a:moveTo>
                    <a:pt x="342180" y="52069"/>
                  </a:moveTo>
                  <a:lnTo>
                    <a:pt x="335788" y="52069"/>
                  </a:lnTo>
                  <a:lnTo>
                    <a:pt x="334518" y="73660"/>
                  </a:lnTo>
                  <a:lnTo>
                    <a:pt x="340871" y="73660"/>
                  </a:lnTo>
                  <a:lnTo>
                    <a:pt x="342180" y="52069"/>
                  </a:lnTo>
                  <a:close/>
                </a:path>
                <a:path w="366395" h="117475">
                  <a:moveTo>
                    <a:pt x="1524" y="30099"/>
                  </a:moveTo>
                  <a:lnTo>
                    <a:pt x="0" y="55244"/>
                  </a:lnTo>
                  <a:lnTo>
                    <a:pt x="294299" y="73014"/>
                  </a:lnTo>
                  <a:lnTo>
                    <a:pt x="316627" y="61743"/>
                  </a:lnTo>
                  <a:lnTo>
                    <a:pt x="295795" y="47867"/>
                  </a:lnTo>
                  <a:lnTo>
                    <a:pt x="1524" y="30099"/>
                  </a:lnTo>
                  <a:close/>
                </a:path>
                <a:path w="366395" h="117475">
                  <a:moveTo>
                    <a:pt x="295795" y="47867"/>
                  </a:moveTo>
                  <a:lnTo>
                    <a:pt x="316627" y="61743"/>
                  </a:lnTo>
                  <a:lnTo>
                    <a:pt x="335788" y="52069"/>
                  </a:lnTo>
                  <a:lnTo>
                    <a:pt x="342180" y="52069"/>
                  </a:lnTo>
                  <a:lnTo>
                    <a:pt x="342264" y="50673"/>
                  </a:lnTo>
                  <a:lnTo>
                    <a:pt x="295795" y="4786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5904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Xu</a:t>
            </a:r>
            <a:r>
              <a:rPr sz="4400" spc="-10" dirty="0"/>
              <a:t> </a:t>
            </a:r>
            <a:r>
              <a:rPr sz="4400" spc="-5" dirty="0"/>
              <a:t>thế</a:t>
            </a:r>
            <a:r>
              <a:rPr sz="4400" spc="5" dirty="0"/>
              <a:t> </a:t>
            </a:r>
            <a:r>
              <a:rPr sz="4400" spc="-15" dirty="0"/>
              <a:t>phát</a:t>
            </a:r>
            <a:r>
              <a:rPr sz="4400" spc="5" dirty="0"/>
              <a:t> </a:t>
            </a:r>
            <a:r>
              <a:rPr sz="4400" spc="-5" dirty="0"/>
              <a:t>triển của</a:t>
            </a:r>
            <a:r>
              <a:rPr sz="4400" dirty="0"/>
              <a:t> </a:t>
            </a:r>
            <a:r>
              <a:rPr sz="4400" spc="-5" dirty="0"/>
              <a:t>ERP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10500" cy="4598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Các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gói phần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mềm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</a:t>
            </a:r>
            <a:r>
              <a:rPr sz="2500" spc="-5" dirty="0">
                <a:latin typeface="Arial"/>
                <a:cs typeface="Arial"/>
              </a:rPr>
              <a:t> những năm 1990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vốn </a:t>
            </a:r>
            <a:r>
              <a:rPr sz="2500" spc="-5" dirty="0">
                <a:latin typeface="Arial"/>
                <a:cs typeface="Arial"/>
              </a:rPr>
              <a:t>bị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coi </a:t>
            </a:r>
            <a:r>
              <a:rPr sz="2500" spc="-5" dirty="0">
                <a:latin typeface="Arial"/>
                <a:cs typeface="Arial"/>
              </a:rPr>
              <a:t>là </a:t>
            </a:r>
            <a:r>
              <a:rPr sz="2500" dirty="0">
                <a:latin typeface="Arial"/>
                <a:cs typeface="Arial"/>
              </a:rPr>
              <a:t>kém </a:t>
            </a:r>
            <a:r>
              <a:rPr sz="2500" spc="-5" dirty="0">
                <a:latin typeface="Arial"/>
                <a:cs typeface="Arial"/>
              </a:rPr>
              <a:t>linh </a:t>
            </a:r>
            <a:r>
              <a:rPr sz="2500" dirty="0">
                <a:latin typeface="Arial"/>
                <a:cs typeface="Arial"/>
              </a:rPr>
              <a:t>hoạt </a:t>
            </a:r>
            <a:r>
              <a:rPr sz="2500" spc="-5" dirty="0">
                <a:latin typeface="Arial"/>
                <a:cs typeface="Arial"/>
              </a:rPr>
              <a:t>được </a:t>
            </a:r>
            <a:r>
              <a:rPr sz="2500" dirty="0">
                <a:latin typeface="Arial"/>
                <a:cs typeface="Arial"/>
              </a:rPr>
              <a:t>cải tiến để </a:t>
            </a:r>
            <a:r>
              <a:rPr sz="2500" spc="-5" dirty="0">
                <a:latin typeface="Arial"/>
                <a:cs typeface="Arial"/>
              </a:rPr>
              <a:t>linh </a:t>
            </a:r>
            <a:r>
              <a:rPr sz="2500" spc="-10" dirty="0">
                <a:latin typeface="Arial"/>
                <a:cs typeface="Arial"/>
              </a:rPr>
              <a:t>hoạt </a:t>
            </a:r>
            <a:r>
              <a:rPr sz="2500" spc="-5" dirty="0">
                <a:latin typeface="Arial"/>
                <a:cs typeface="Arial"/>
              </a:rPr>
              <a:t>hơn </a:t>
            </a:r>
            <a:r>
              <a:rPr sz="2500" dirty="0">
                <a:latin typeface="Arial"/>
                <a:cs typeface="Arial"/>
              </a:rPr>
              <a:t> (Hệ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thống 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linh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hoạt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spc="-5" dirty="0">
                <a:latin typeface="Arial"/>
                <a:cs typeface="Arial"/>
              </a:rPr>
              <a:t>Flexible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ERP).</a:t>
            </a:r>
            <a:endParaRPr sz="2500">
              <a:latin typeface="Arial"/>
              <a:cs typeface="Arial"/>
            </a:endParaRPr>
          </a:p>
          <a:p>
            <a:pPr marL="355600" marR="3810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Các </a:t>
            </a:r>
            <a:r>
              <a:rPr sz="2500" dirty="0">
                <a:latin typeface="Arial"/>
                <a:cs typeface="Arial"/>
              </a:rPr>
              <a:t>công ty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dirty="0">
                <a:latin typeface="Arial"/>
                <a:cs typeface="Arial"/>
              </a:rPr>
              <a:t>mềm sử </a:t>
            </a:r>
            <a:r>
              <a:rPr sz="2500" spc="-5" dirty="0">
                <a:latin typeface="Arial"/>
                <a:cs typeface="Arial"/>
              </a:rPr>
              <a:t>dụng </a:t>
            </a:r>
            <a:r>
              <a:rPr sz="2500" dirty="0">
                <a:latin typeface="Arial"/>
                <a:cs typeface="Arial"/>
              </a:rPr>
              <a:t>các công </a:t>
            </a:r>
            <a:r>
              <a:rPr sz="2500" spc="-5" dirty="0">
                <a:latin typeface="Arial"/>
                <a:cs typeface="Arial"/>
              </a:rPr>
              <a:t>nghệ </a:t>
            </a:r>
            <a:r>
              <a:rPr sz="2500" spc="-20" dirty="0">
                <a:latin typeface="Arial"/>
                <a:cs typeface="Arial"/>
              </a:rPr>
              <a:t>Web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các tính </a:t>
            </a:r>
            <a:r>
              <a:rPr sz="2500" spc="-5" dirty="0">
                <a:latin typeface="Arial"/>
                <a:cs typeface="Arial"/>
              </a:rPr>
              <a:t>năng </a:t>
            </a:r>
            <a:r>
              <a:rPr sz="2500" dirty="0">
                <a:latin typeface="Arial"/>
                <a:cs typeface="Arial"/>
              </a:rPr>
              <a:t>mạng </a:t>
            </a:r>
            <a:r>
              <a:rPr sz="2500" spc="-5" dirty="0">
                <a:latin typeface="Arial"/>
                <a:cs typeface="Arial"/>
              </a:rPr>
              <a:t>hóa </a:t>
            </a:r>
            <a:r>
              <a:rPr sz="2500" dirty="0">
                <a:latin typeface="Arial"/>
                <a:cs typeface="Arial"/>
              </a:rPr>
              <a:t>vào </a:t>
            </a:r>
            <a:r>
              <a:rPr sz="2500" spc="-5" dirty="0">
                <a:latin typeface="Arial"/>
                <a:cs typeface="Arial"/>
              </a:rPr>
              <a:t>Ht </a:t>
            </a:r>
            <a:r>
              <a:rPr sz="2500" dirty="0">
                <a:latin typeface="Arial"/>
                <a:cs typeface="Arial"/>
              </a:rPr>
              <a:t>ERP (hệ thống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dựa</a:t>
            </a:r>
            <a:r>
              <a:rPr sz="2500" dirty="0">
                <a:latin typeface="Arial"/>
                <a:cs typeface="Arial"/>
              </a:rPr>
              <a:t> trên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Web</a:t>
            </a:r>
            <a:r>
              <a:rPr sz="2500" dirty="0">
                <a:latin typeface="Arial"/>
                <a:cs typeface="Arial"/>
              </a:rPr>
              <a:t> =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Web-enabling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software).</a:t>
            </a:r>
            <a:endParaRPr sz="2500">
              <a:latin typeface="Arial"/>
              <a:cs typeface="Arial"/>
            </a:endParaRPr>
          </a:p>
          <a:p>
            <a:pPr marL="355600" marR="178435" indent="-342900">
              <a:lnSpc>
                <a:spcPts val="24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Kết</a:t>
            </a:r>
            <a:r>
              <a:rPr sz="2500" spc="-5" dirty="0">
                <a:latin typeface="Arial"/>
                <a:cs typeface="Arial"/>
              </a:rPr>
              <a:t> nối </a:t>
            </a:r>
            <a:r>
              <a:rPr sz="2500" dirty="0">
                <a:latin typeface="Arial"/>
                <a:cs typeface="Arial"/>
              </a:rPr>
              <a:t>Internet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5" dirty="0">
                <a:latin typeface="Arial"/>
                <a:cs typeface="Arial"/>
              </a:rPr>
              <a:t> phép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phát </a:t>
            </a:r>
            <a:r>
              <a:rPr sz="2500" dirty="0">
                <a:latin typeface="Arial"/>
                <a:cs typeface="Arial"/>
              </a:rPr>
              <a:t>triển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Ht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liên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doanh nghiệp </a:t>
            </a:r>
            <a:r>
              <a:rPr sz="2500" dirty="0">
                <a:latin typeface="Arial"/>
                <a:cs typeface="Arial"/>
              </a:rPr>
              <a:t>với các tính </a:t>
            </a:r>
            <a:r>
              <a:rPr sz="2500" spc="-5" dirty="0">
                <a:latin typeface="Arial"/>
                <a:cs typeface="Arial"/>
              </a:rPr>
              <a:t>năng liên </a:t>
            </a:r>
            <a:r>
              <a:rPr sz="2500" dirty="0">
                <a:latin typeface="Arial"/>
                <a:cs typeface="Arial"/>
              </a:rPr>
              <a:t>kết </a:t>
            </a:r>
            <a:r>
              <a:rPr sz="2500" spc="-5" dirty="0">
                <a:latin typeface="Arial"/>
                <a:cs typeface="Arial"/>
              </a:rPr>
              <a:t>dạng </a:t>
            </a:r>
            <a:r>
              <a:rPr sz="2500" spc="-20" dirty="0">
                <a:latin typeface="Arial"/>
                <a:cs typeface="Arial"/>
              </a:rPr>
              <a:t>Web 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giữa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HT </a:t>
            </a:r>
            <a:r>
              <a:rPr sz="2500" dirty="0">
                <a:latin typeface="Arial"/>
                <a:cs typeface="Arial"/>
              </a:rPr>
              <a:t>KD cốt </a:t>
            </a:r>
            <a:r>
              <a:rPr sz="2500" spc="-5" dirty="0">
                <a:latin typeface="Arial"/>
                <a:cs typeface="Arial"/>
              </a:rPr>
              <a:t>lõi như HT </a:t>
            </a:r>
            <a:r>
              <a:rPr sz="2500" dirty="0">
                <a:latin typeface="Arial"/>
                <a:cs typeface="Arial"/>
              </a:rPr>
              <a:t>tồn kho và sản xuất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DN </a:t>
            </a:r>
            <a:r>
              <a:rPr sz="2500" dirty="0">
                <a:latin typeface="Arial"/>
                <a:cs typeface="Arial"/>
              </a:rPr>
              <a:t>với khách </a:t>
            </a:r>
            <a:r>
              <a:rPr sz="2500" spc="-5" dirty="0">
                <a:latin typeface="Arial"/>
                <a:cs typeface="Arial"/>
              </a:rPr>
              <a:t>hàng, nhà CC, nhà phân phối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đối </a:t>
            </a:r>
            <a:r>
              <a:rPr sz="2500" spc="-5" dirty="0">
                <a:latin typeface="Arial"/>
                <a:cs typeface="Arial"/>
              </a:rPr>
              <a:t>tượng liên quan khác </a:t>
            </a:r>
            <a:r>
              <a:rPr sz="2500" dirty="0">
                <a:latin typeface="Arial"/>
                <a:cs typeface="Arial"/>
              </a:rPr>
              <a:t>(Hệ thống ERP </a:t>
            </a:r>
            <a:r>
              <a:rPr sz="2500" spc="-5" dirty="0">
                <a:latin typeface="Arial"/>
                <a:cs typeface="Arial"/>
              </a:rPr>
              <a:t>liên </a:t>
            </a:r>
            <a:r>
              <a:rPr sz="2500" dirty="0">
                <a:latin typeface="Arial"/>
                <a:cs typeface="Arial"/>
              </a:rPr>
              <a:t> công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–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Interenterprise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ERP).</a:t>
            </a:r>
            <a:endParaRPr sz="2500">
              <a:latin typeface="Arial"/>
              <a:cs typeface="Arial"/>
            </a:endParaRPr>
          </a:p>
          <a:p>
            <a:pPr marL="355600" marR="374650" indent="-342900">
              <a:lnSpc>
                <a:spcPts val="24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Các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năng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ERP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đựoc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tích</a:t>
            </a:r>
            <a:r>
              <a:rPr sz="2500" spc="-5" dirty="0">
                <a:latin typeface="Arial"/>
                <a:cs typeface="Arial"/>
              </a:rPr>
              <a:t> hợp </a:t>
            </a:r>
            <a:r>
              <a:rPr sz="2500" dirty="0">
                <a:latin typeface="Arial"/>
                <a:cs typeface="Arial"/>
              </a:rPr>
              <a:t>thành</a:t>
            </a:r>
            <a:r>
              <a:rPr sz="2500" spc="-5" dirty="0">
                <a:latin typeface="Arial"/>
                <a:cs typeface="Arial"/>
              </a:rPr>
              <a:t> bộ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mềm kinh </a:t>
            </a:r>
            <a:r>
              <a:rPr sz="2500" spc="-5" dirty="0">
                <a:latin typeface="Arial"/>
                <a:cs typeface="Arial"/>
              </a:rPr>
              <a:t>doanh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điện</a:t>
            </a:r>
            <a:r>
              <a:rPr sz="2500" dirty="0">
                <a:latin typeface="Arial"/>
                <a:cs typeface="Arial"/>
              </a:rPr>
              <a:t> tử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(e-business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suite)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6574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Hệ</a:t>
            </a:r>
            <a:r>
              <a:rPr sz="4400" spc="-10" dirty="0"/>
              <a:t> </a:t>
            </a:r>
            <a:r>
              <a:rPr sz="4400" spc="-5" dirty="0"/>
              <a:t>thống quản</a:t>
            </a:r>
            <a:r>
              <a:rPr sz="4400" spc="15" dirty="0"/>
              <a:t> </a:t>
            </a:r>
            <a:r>
              <a:rPr sz="4400" spc="-5" dirty="0"/>
              <a:t>trị chuỗi</a:t>
            </a:r>
            <a:r>
              <a:rPr sz="4400" spc="-10" dirty="0"/>
              <a:t> </a:t>
            </a:r>
            <a:r>
              <a:rPr sz="4400" spc="-5" dirty="0"/>
              <a:t>cung</a:t>
            </a:r>
            <a:r>
              <a:rPr sz="4400" spc="-10" dirty="0"/>
              <a:t> cấp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1154"/>
            <a:ext cx="7766684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Khái niệm </a:t>
            </a:r>
            <a:r>
              <a:rPr sz="3200" spc="-10" dirty="0">
                <a:latin typeface="Arial"/>
                <a:cs typeface="Arial"/>
              </a:rPr>
              <a:t>quản </a:t>
            </a:r>
            <a:r>
              <a:rPr sz="3200" spc="-5" dirty="0">
                <a:latin typeface="Arial"/>
                <a:cs typeface="Arial"/>
              </a:rPr>
              <a:t>trị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chuỗi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cung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cấp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(SCM)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HT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85" dirty="0">
                <a:latin typeface="Arial"/>
                <a:cs typeface="Arial"/>
              </a:rPr>
              <a:t>Vai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trò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Arial"/>
                <a:cs typeface="Arial"/>
              </a:rPr>
              <a:t>Lợi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ích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thử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thách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Các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xu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thế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78562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Khái niệm quản</a:t>
            </a:r>
            <a:r>
              <a:rPr sz="4400" spc="15" dirty="0"/>
              <a:t> </a:t>
            </a:r>
            <a:r>
              <a:rPr sz="4400" spc="-5" dirty="0"/>
              <a:t>trị chuỗi</a:t>
            </a:r>
            <a:r>
              <a:rPr sz="4400" spc="-10" dirty="0"/>
              <a:t> </a:t>
            </a:r>
            <a:r>
              <a:rPr sz="4400" spc="-5" dirty="0"/>
              <a:t>cung</a:t>
            </a:r>
            <a:r>
              <a:rPr sz="4400" spc="-10" dirty="0"/>
              <a:t> cấp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918450" cy="42322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Supply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Chain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Management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(SCM)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một</a:t>
            </a:r>
            <a:r>
              <a:rPr sz="3000" spc="-5" dirty="0">
                <a:latin typeface="Arial"/>
                <a:cs typeface="Arial"/>
              </a:rPr>
              <a:t> HT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KD </a:t>
            </a:r>
            <a:r>
              <a:rPr sz="3000" spc="-5" dirty="0">
                <a:latin typeface="Arial"/>
                <a:cs typeface="Arial"/>
              </a:rPr>
              <a:t>giúp </a:t>
            </a:r>
            <a:r>
              <a:rPr sz="3000" dirty="0">
                <a:latin typeface="Arial"/>
                <a:cs typeface="Arial"/>
              </a:rPr>
              <a:t>tổ chức cung cấp sản </a:t>
            </a:r>
            <a:r>
              <a:rPr sz="3000" spc="-5" dirty="0">
                <a:latin typeface="Arial"/>
                <a:cs typeface="Arial"/>
              </a:rPr>
              <a:t>phẩm đúng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loại, đến đúng nơi </a:t>
            </a:r>
            <a:r>
              <a:rPr sz="3000" dirty="0">
                <a:latin typeface="Arial"/>
                <a:cs typeface="Arial"/>
              </a:rPr>
              <a:t>vào </a:t>
            </a:r>
            <a:r>
              <a:rPr sz="3000" spc="-5" dirty="0">
                <a:latin typeface="Arial"/>
                <a:cs typeface="Arial"/>
              </a:rPr>
              <a:t>đúng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-10" dirty="0">
                <a:latin typeface="Arial"/>
                <a:cs typeface="Arial"/>
              </a:rPr>
              <a:t>điểm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 cần </a:t>
            </a:r>
            <a:r>
              <a:rPr sz="3000" spc="-5" dirty="0">
                <a:latin typeface="Arial"/>
                <a:cs typeface="Arial"/>
              </a:rPr>
              <a:t>đến </a:t>
            </a:r>
            <a:r>
              <a:rPr sz="3000" dirty="0">
                <a:latin typeface="Arial"/>
                <a:cs typeface="Arial"/>
              </a:rPr>
              <a:t>với số </a:t>
            </a:r>
            <a:r>
              <a:rPr sz="3000" spc="-5" dirty="0">
                <a:latin typeface="Arial"/>
                <a:cs typeface="Arial"/>
              </a:rPr>
              <a:t>lượng phù hợp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giá </a:t>
            </a:r>
            <a:r>
              <a:rPr sz="3000" dirty="0">
                <a:latin typeface="Arial"/>
                <a:cs typeface="Arial"/>
              </a:rPr>
              <a:t>cả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chấp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nhận được.</a:t>
            </a:r>
            <a:endParaRPr sz="3000">
              <a:latin typeface="Arial"/>
              <a:cs typeface="Arial"/>
            </a:endParaRPr>
          </a:p>
          <a:p>
            <a:pPr marL="355600" marR="128905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Mục </a:t>
            </a:r>
            <a:r>
              <a:rPr sz="3000" spc="-5" dirty="0">
                <a:latin typeface="Arial"/>
                <a:cs typeface="Arial"/>
              </a:rPr>
              <a:t>tiêu </a:t>
            </a:r>
            <a:r>
              <a:rPr sz="3000" spc="-10" dirty="0">
                <a:latin typeface="Arial"/>
                <a:cs typeface="Arial"/>
              </a:rPr>
              <a:t>SCM </a:t>
            </a:r>
            <a:r>
              <a:rPr sz="3000" spc="-5" dirty="0">
                <a:latin typeface="Arial"/>
                <a:cs typeface="Arial"/>
              </a:rPr>
              <a:t>là quản </a:t>
            </a:r>
            <a:r>
              <a:rPr sz="3000" dirty="0">
                <a:latin typeface="Arial"/>
                <a:cs typeface="Arial"/>
              </a:rPr>
              <a:t>trị một cách </a:t>
            </a:r>
            <a:r>
              <a:rPr sz="3000" spc="-5" dirty="0">
                <a:latin typeface="Arial"/>
                <a:cs typeface="Arial"/>
              </a:rPr>
              <a:t>hiệu quả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quá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trình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cung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ứng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sản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phẩm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bằng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cách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báo nhu </a:t>
            </a:r>
            <a:r>
              <a:rPr sz="3000" dirty="0">
                <a:latin typeface="Arial"/>
                <a:cs typeface="Arial"/>
              </a:rPr>
              <a:t>cầu, kiểm </a:t>
            </a:r>
            <a:r>
              <a:rPr sz="3000" spc="-5" dirty="0">
                <a:latin typeface="Arial"/>
                <a:cs typeface="Arial"/>
              </a:rPr>
              <a:t>soát hàng </a:t>
            </a:r>
            <a:r>
              <a:rPr sz="3000" dirty="0">
                <a:latin typeface="Arial"/>
                <a:cs typeface="Arial"/>
              </a:rPr>
              <a:t>tồn kho, cải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tiến mạng </a:t>
            </a:r>
            <a:r>
              <a:rPr sz="3000" spc="-5" dirty="0">
                <a:latin typeface="Arial"/>
                <a:cs typeface="Arial"/>
              </a:rPr>
              <a:t>lưới </a:t>
            </a:r>
            <a:r>
              <a:rPr sz="3000" dirty="0">
                <a:latin typeface="Arial"/>
                <a:cs typeface="Arial"/>
              </a:rPr>
              <a:t>kinh </a:t>
            </a:r>
            <a:r>
              <a:rPr sz="3000" spc="-5" dirty="0">
                <a:latin typeface="Arial"/>
                <a:cs typeface="Arial"/>
              </a:rPr>
              <a:t>doanh giữa </a:t>
            </a:r>
            <a:r>
              <a:rPr sz="3000" dirty="0">
                <a:latin typeface="Arial"/>
                <a:cs typeface="Arial"/>
              </a:rPr>
              <a:t>tổ chức với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KH, </a:t>
            </a:r>
            <a:r>
              <a:rPr sz="3000" spc="-5" dirty="0">
                <a:latin typeface="Arial"/>
                <a:cs typeface="Arial"/>
              </a:rPr>
              <a:t>nhà </a:t>
            </a:r>
            <a:r>
              <a:rPr sz="3000" dirty="0">
                <a:latin typeface="Arial"/>
                <a:cs typeface="Arial"/>
              </a:rPr>
              <a:t>CC, </a:t>
            </a:r>
            <a:r>
              <a:rPr sz="3000" spc="-5" dirty="0">
                <a:latin typeface="Arial"/>
                <a:cs typeface="Arial"/>
              </a:rPr>
              <a:t>nhà phân </a:t>
            </a:r>
            <a:r>
              <a:rPr sz="3000" spc="-10" dirty="0">
                <a:latin typeface="Arial"/>
                <a:cs typeface="Arial"/>
              </a:rPr>
              <a:t>phối </a:t>
            </a:r>
            <a:r>
              <a:rPr sz="3000" dirty="0">
                <a:latin typeface="Arial"/>
                <a:cs typeface="Arial"/>
              </a:rPr>
              <a:t>và các </a:t>
            </a:r>
            <a:r>
              <a:rPr sz="3000" spc="-5" dirty="0">
                <a:latin typeface="Arial"/>
                <a:cs typeface="Arial"/>
              </a:rPr>
              <a:t>đối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tượng liên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18294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HT</a:t>
            </a:r>
            <a:r>
              <a:rPr sz="4400" spc="-75" dirty="0"/>
              <a:t> </a:t>
            </a:r>
            <a:r>
              <a:rPr sz="4400" spc="-5" dirty="0"/>
              <a:t>SCM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44319"/>
            <a:ext cx="7867650" cy="4140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Supply </a:t>
            </a:r>
            <a:r>
              <a:rPr sz="2500" spc="-10" dirty="0">
                <a:latin typeface="Arial"/>
                <a:cs typeface="Arial"/>
              </a:rPr>
              <a:t>Chain </a:t>
            </a:r>
            <a:r>
              <a:rPr sz="2500" spc="-5" dirty="0">
                <a:latin typeface="Arial"/>
                <a:cs typeface="Arial"/>
              </a:rPr>
              <a:t>Management </a:t>
            </a:r>
            <a:r>
              <a:rPr sz="2500" dirty="0">
                <a:latin typeface="Arial"/>
                <a:cs typeface="Arial"/>
              </a:rPr>
              <a:t>system (SCMS) </a:t>
            </a:r>
            <a:r>
              <a:rPr sz="2500" spc="-5" dirty="0">
                <a:latin typeface="Arial"/>
                <a:cs typeface="Arial"/>
              </a:rPr>
              <a:t>là bộ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modun </a:t>
            </a:r>
            <a:r>
              <a:rPr sz="2500" spc="-5" dirty="0">
                <a:latin typeface="Arial"/>
                <a:cs typeface="Arial"/>
              </a:rPr>
              <a:t>phần </a:t>
            </a:r>
            <a:r>
              <a:rPr sz="2500" dirty="0">
                <a:latin typeface="Arial"/>
                <a:cs typeface="Arial"/>
              </a:rPr>
              <a:t>mềm tập trung vào việc </a:t>
            </a:r>
            <a:r>
              <a:rPr sz="2500" spc="-5" dirty="0">
                <a:latin typeface="Arial"/>
                <a:cs typeface="Arial"/>
              </a:rPr>
              <a:t>phối hợp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tiến trình </a:t>
            </a:r>
            <a:r>
              <a:rPr sz="2500" spc="-5" dirty="0">
                <a:latin typeface="Arial"/>
                <a:cs typeface="Arial"/>
              </a:rPr>
              <a:t>quản </a:t>
            </a:r>
            <a:r>
              <a:rPr sz="2500" dirty="0">
                <a:latin typeface="Arial"/>
                <a:cs typeface="Arial"/>
              </a:rPr>
              <a:t>trị </a:t>
            </a:r>
            <a:r>
              <a:rPr sz="2500" spc="-5" dirty="0">
                <a:latin typeface="Arial"/>
                <a:cs typeface="Arial"/>
              </a:rPr>
              <a:t>quan hệ </a:t>
            </a:r>
            <a:r>
              <a:rPr sz="2500" dirty="0">
                <a:latin typeface="Arial"/>
                <a:cs typeface="Arial"/>
              </a:rPr>
              <a:t>với </a:t>
            </a:r>
            <a:r>
              <a:rPr sz="2500" spc="-5" dirty="0">
                <a:latin typeface="Arial"/>
                <a:cs typeface="Arial"/>
              </a:rPr>
              <a:t>nhà CC nhằm </a:t>
            </a:r>
            <a:r>
              <a:rPr sz="2500" dirty="0">
                <a:latin typeface="Arial"/>
                <a:cs typeface="Arial"/>
              </a:rPr>
              <a:t>tối </a:t>
            </a:r>
            <a:r>
              <a:rPr sz="2500" spc="-5" dirty="0">
                <a:latin typeface="Arial"/>
                <a:cs typeface="Arial"/>
              </a:rPr>
              <a:t>ưu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hóa </a:t>
            </a:r>
            <a:r>
              <a:rPr sz="2500" dirty="0">
                <a:latin typeface="Arial"/>
                <a:cs typeface="Arial"/>
              </a:rPr>
              <a:t>việc </a:t>
            </a:r>
            <a:r>
              <a:rPr sz="2500" spc="-5" dirty="0">
                <a:latin typeface="Arial"/>
                <a:cs typeface="Arial"/>
              </a:rPr>
              <a:t>lập </a:t>
            </a:r>
            <a:r>
              <a:rPr sz="2500" dirty="0">
                <a:latin typeface="Arial"/>
                <a:cs typeface="Arial"/>
              </a:rPr>
              <a:t>kế </a:t>
            </a:r>
            <a:r>
              <a:rPr sz="2500" spc="-5" dirty="0">
                <a:latin typeface="Arial"/>
                <a:cs typeface="Arial"/>
              </a:rPr>
              <a:t>hoạch, </a:t>
            </a:r>
            <a:r>
              <a:rPr sz="2500" dirty="0">
                <a:latin typeface="Arial"/>
                <a:cs typeface="Arial"/>
              </a:rPr>
              <a:t>mua sắm các yếu tố đầu vào,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sản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xuất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 cung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ứng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sản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phẩm </a:t>
            </a:r>
            <a:r>
              <a:rPr sz="2500" dirty="0">
                <a:latin typeface="Arial"/>
                <a:cs typeface="Arial"/>
              </a:rPr>
              <a:t>và </a:t>
            </a:r>
            <a:r>
              <a:rPr sz="2500" spc="-5" dirty="0">
                <a:latin typeface="Arial"/>
                <a:cs typeface="Arial"/>
              </a:rPr>
              <a:t>dịch</a:t>
            </a:r>
            <a:r>
              <a:rPr sz="2500" dirty="0">
                <a:latin typeface="Arial"/>
                <a:cs typeface="Arial"/>
              </a:rPr>
              <a:t> vụ.</a:t>
            </a:r>
            <a:endParaRPr sz="2500">
              <a:latin typeface="Arial"/>
              <a:cs typeface="Arial"/>
            </a:endParaRPr>
          </a:p>
          <a:p>
            <a:pPr marL="355600" marR="109220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</a:t>
            </a:r>
            <a:r>
              <a:rPr sz="2500" spc="-5" dirty="0">
                <a:latin typeface="Arial"/>
                <a:cs typeface="Arial"/>
              </a:rPr>
              <a:t>Cung </a:t>
            </a:r>
            <a:r>
              <a:rPr sz="2500" dirty="0">
                <a:latin typeface="Arial"/>
                <a:cs typeface="Arial"/>
              </a:rPr>
              <a:t>cấp TT </a:t>
            </a:r>
            <a:r>
              <a:rPr sz="2500" spc="-5" dirty="0">
                <a:latin typeface="Arial"/>
                <a:cs typeface="Arial"/>
              </a:rPr>
              <a:t>hỗ </a:t>
            </a:r>
            <a:r>
              <a:rPr sz="2500" dirty="0">
                <a:latin typeface="Arial"/>
                <a:cs typeface="Arial"/>
              </a:rPr>
              <a:t>trợ các </a:t>
            </a:r>
            <a:r>
              <a:rPr sz="2500" spc="-5" dirty="0">
                <a:latin typeface="Arial"/>
                <a:cs typeface="Arial"/>
              </a:rPr>
              <a:t>nhà CC, </a:t>
            </a:r>
            <a:r>
              <a:rPr sz="2500" dirty="0">
                <a:latin typeface="Arial"/>
                <a:cs typeface="Arial"/>
              </a:rPr>
              <a:t>các tổ chức có </a:t>
            </a:r>
            <a:r>
              <a:rPr sz="2500" spc="-5" dirty="0">
                <a:latin typeface="Arial"/>
                <a:cs typeface="Arial"/>
              </a:rPr>
              <a:t>nhu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cầu cung </a:t>
            </a:r>
            <a:r>
              <a:rPr sz="2500" spc="-5" dirty="0">
                <a:latin typeface="Arial"/>
                <a:cs typeface="Arial"/>
              </a:rPr>
              <a:t>ứng,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nhà phân phối </a:t>
            </a:r>
            <a:r>
              <a:rPr sz="2500" dirty="0">
                <a:latin typeface="Arial"/>
                <a:cs typeface="Arial"/>
              </a:rPr>
              <a:t>và các </a:t>
            </a:r>
            <a:r>
              <a:rPr sz="2500" spc="-5" dirty="0">
                <a:latin typeface="Arial"/>
                <a:cs typeface="Arial"/>
              </a:rPr>
              <a:t>doanh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 cung ứng phối hợp, lập lịch, </a:t>
            </a:r>
            <a:r>
              <a:rPr sz="2500" dirty="0">
                <a:latin typeface="Arial"/>
                <a:cs typeface="Arial"/>
              </a:rPr>
              <a:t>kiểm soát các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quá </a:t>
            </a:r>
            <a:r>
              <a:rPr sz="2500" dirty="0">
                <a:latin typeface="Arial"/>
                <a:cs typeface="Arial"/>
              </a:rPr>
              <a:t>trình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mua sắm các yếu tố đầu vào,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sản xuất, </a:t>
            </a:r>
            <a:r>
              <a:rPr sz="2500" spc="-5" dirty="0">
                <a:latin typeface="Arial"/>
                <a:cs typeface="Arial"/>
              </a:rPr>
              <a:t>quản lý hàng </a:t>
            </a:r>
            <a:r>
              <a:rPr sz="2500" dirty="0">
                <a:latin typeface="Arial"/>
                <a:cs typeface="Arial"/>
              </a:rPr>
              <a:t>tồn kho và cung cấp các sản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phẩm dịch </a:t>
            </a:r>
            <a:r>
              <a:rPr sz="2500" dirty="0">
                <a:latin typeface="Arial"/>
                <a:cs typeface="Arial"/>
              </a:rPr>
              <a:t>vụ đầu ra. </a:t>
            </a:r>
            <a:r>
              <a:rPr sz="2500" spc="-5" dirty="0">
                <a:latin typeface="Arial"/>
                <a:cs typeface="Arial"/>
              </a:rPr>
              <a:t>Đây là </a:t>
            </a:r>
            <a:r>
              <a:rPr sz="2500" dirty="0">
                <a:latin typeface="Arial"/>
                <a:cs typeface="Arial"/>
              </a:rPr>
              <a:t>một </a:t>
            </a:r>
            <a:r>
              <a:rPr sz="2500" spc="-5" dirty="0">
                <a:latin typeface="Arial"/>
                <a:cs typeface="Arial"/>
              </a:rPr>
              <a:t>dạng HT tương </a:t>
            </a:r>
            <a:r>
              <a:rPr sz="2500" dirty="0">
                <a:latin typeface="Arial"/>
                <a:cs typeface="Arial"/>
              </a:rPr>
              <a:t>tác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giữa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đối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tác KD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với</a:t>
            </a:r>
            <a:r>
              <a:rPr sz="2500" spc="-5" dirty="0">
                <a:latin typeface="Arial"/>
                <a:cs typeface="Arial"/>
              </a:rPr>
              <a:t> nhau,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thực</a:t>
            </a:r>
            <a:r>
              <a:rPr sz="2500" spc="-5" dirty="0">
                <a:latin typeface="Arial"/>
                <a:cs typeface="Arial"/>
              </a:rPr>
              <a:t> hiện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tự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động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hóa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dòng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TT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giữa</a:t>
            </a:r>
            <a:r>
              <a:rPr sz="2500" dirty="0">
                <a:latin typeface="Arial"/>
                <a:cs typeface="Arial"/>
              </a:rPr>
              <a:t> các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tổ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chức đó.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6258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Chức</a:t>
            </a:r>
            <a:r>
              <a:rPr sz="4400" spc="-25" dirty="0"/>
              <a:t> </a:t>
            </a:r>
            <a:r>
              <a:rPr sz="4400" dirty="0"/>
              <a:t>n</a:t>
            </a:r>
            <a:r>
              <a:rPr sz="4400" dirty="0">
                <a:latin typeface="Times New Roman"/>
                <a:cs typeface="Times New Roman"/>
              </a:rPr>
              <a:t>ă</a:t>
            </a:r>
            <a:r>
              <a:rPr sz="4400" dirty="0"/>
              <a:t>ng</a:t>
            </a:r>
            <a:r>
              <a:rPr sz="4400" spc="-10" dirty="0"/>
              <a:t> </a:t>
            </a:r>
            <a:r>
              <a:rPr sz="4400" spc="-5" dirty="0"/>
              <a:t>chính</a:t>
            </a:r>
            <a:r>
              <a:rPr sz="4400" dirty="0"/>
              <a:t> </a:t>
            </a:r>
            <a:r>
              <a:rPr sz="4400" spc="-5" dirty="0"/>
              <a:t>của</a:t>
            </a:r>
            <a:r>
              <a:rPr sz="4400" spc="-25" dirty="0"/>
              <a:t> </a:t>
            </a:r>
            <a:r>
              <a:rPr sz="4400" spc="-5" dirty="0"/>
              <a:t>SCMS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738745" cy="389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Giúp </a:t>
            </a:r>
            <a:r>
              <a:rPr sz="2700" spc="-5" dirty="0">
                <a:latin typeface="Arial"/>
                <a:cs typeface="Arial"/>
              </a:rPr>
              <a:t>doanh nghiệp </a:t>
            </a:r>
            <a:r>
              <a:rPr sz="2700" dirty="0">
                <a:latin typeface="Arial"/>
                <a:cs typeface="Arial"/>
              </a:rPr>
              <a:t>trao </a:t>
            </a:r>
            <a:r>
              <a:rPr sz="2700" spc="-5" dirty="0">
                <a:latin typeface="Arial"/>
                <a:cs typeface="Arial"/>
              </a:rPr>
              <a:t>đổi </a:t>
            </a:r>
            <a:r>
              <a:rPr sz="2700" dirty="0">
                <a:latin typeface="Arial"/>
                <a:cs typeface="Arial"/>
              </a:rPr>
              <a:t>thông tin </a:t>
            </a:r>
            <a:r>
              <a:rPr sz="2700" spc="-5" dirty="0">
                <a:latin typeface="Arial"/>
                <a:cs typeface="Arial"/>
              </a:rPr>
              <a:t>với nhà CC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về tính sẵn có của </a:t>
            </a:r>
            <a:r>
              <a:rPr sz="2700" spc="-5" dirty="0">
                <a:latin typeface="Arial"/>
                <a:cs typeface="Arial"/>
              </a:rPr>
              <a:t>NVL </a:t>
            </a:r>
            <a:r>
              <a:rPr sz="2700" dirty="0">
                <a:latin typeface="Arial"/>
                <a:cs typeface="Arial"/>
              </a:rPr>
              <a:t>và các </a:t>
            </a:r>
            <a:r>
              <a:rPr sz="2700" spc="-5" dirty="0">
                <a:latin typeface="Arial"/>
                <a:cs typeface="Arial"/>
              </a:rPr>
              <a:t>phụ </a:t>
            </a:r>
            <a:r>
              <a:rPr sz="2700" dirty="0">
                <a:latin typeface="Arial"/>
                <a:cs typeface="Arial"/>
              </a:rPr>
              <a:t>tùng, về thời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điểm giao nhận </a:t>
            </a:r>
            <a:r>
              <a:rPr sz="2700" dirty="0">
                <a:latin typeface="Arial"/>
                <a:cs typeface="Arial"/>
              </a:rPr>
              <a:t>vật </a:t>
            </a:r>
            <a:r>
              <a:rPr sz="2700" spc="-5" dirty="0">
                <a:latin typeface="Arial"/>
                <a:cs typeface="Arial"/>
              </a:rPr>
              <a:t>tư hàng hóa và về yêu cầu </a:t>
            </a:r>
            <a:r>
              <a:rPr sz="2700" dirty="0">
                <a:latin typeface="Arial"/>
                <a:cs typeface="Arial"/>
              </a:rPr>
              <a:t> sản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xuất.</a:t>
            </a:r>
            <a:endParaRPr sz="2700">
              <a:latin typeface="Arial"/>
              <a:cs typeface="Arial"/>
            </a:endParaRPr>
          </a:p>
          <a:p>
            <a:pPr marL="355600" marR="92075" indent="-342900">
              <a:lnSpc>
                <a:spcPct val="8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Được</a:t>
            </a:r>
            <a:r>
              <a:rPr sz="2700" dirty="0">
                <a:latin typeface="Arial"/>
                <a:cs typeface="Arial"/>
              </a:rPr>
              <a:t> sử</a:t>
            </a:r>
            <a:r>
              <a:rPr sz="2700" spc="-5" dirty="0">
                <a:latin typeface="Arial"/>
                <a:cs typeface="Arial"/>
              </a:rPr>
              <a:t> dụng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để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trao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đổi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với</a:t>
            </a:r>
            <a:r>
              <a:rPr sz="2700" spc="-5" dirty="0">
                <a:latin typeface="Arial"/>
                <a:cs typeface="Arial"/>
              </a:rPr>
              <a:t> nhà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phân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phối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về mức tồn kho, tình trạng </a:t>
            </a:r>
            <a:r>
              <a:rPr sz="2700" spc="-5" dirty="0">
                <a:latin typeface="Arial"/>
                <a:cs typeface="Arial"/>
              </a:rPr>
              <a:t>đơn hàng, lịch cung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úng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sản</a:t>
            </a:r>
            <a:r>
              <a:rPr sz="2700" spc="-5" dirty="0">
                <a:latin typeface="Arial"/>
                <a:cs typeface="Arial"/>
              </a:rPr>
              <a:t> phẩm</a:t>
            </a:r>
            <a:endParaRPr sz="2700">
              <a:latin typeface="Arial"/>
              <a:cs typeface="Arial"/>
            </a:endParaRPr>
          </a:p>
          <a:p>
            <a:pPr marL="355600" marR="43815" indent="-342900" algn="just">
              <a:lnSpc>
                <a:spcPts val="2590"/>
              </a:lnSpc>
              <a:spcBef>
                <a:spcPts val="62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Mục tiêu chủ </a:t>
            </a:r>
            <a:r>
              <a:rPr sz="2700" spc="-5" dirty="0">
                <a:latin typeface="Arial"/>
                <a:cs typeface="Arial"/>
              </a:rPr>
              <a:t>yếu: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bên liên quan nhận được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đúng </a:t>
            </a:r>
            <a:r>
              <a:rPr sz="2700" dirty="0">
                <a:latin typeface="Arial"/>
                <a:cs typeface="Arial"/>
              </a:rPr>
              <a:t>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SP từ </a:t>
            </a:r>
            <a:r>
              <a:rPr sz="2700" spc="-5" dirty="0">
                <a:latin typeface="Arial"/>
                <a:cs typeface="Arial"/>
              </a:rPr>
              <a:t>nguồn </a:t>
            </a:r>
            <a:r>
              <a:rPr sz="2700" dirty="0">
                <a:latin typeface="Arial"/>
                <a:cs typeface="Arial"/>
              </a:rPr>
              <a:t>cung cấp tới </a:t>
            </a:r>
            <a:r>
              <a:rPr sz="2700" spc="-5" dirty="0">
                <a:latin typeface="Arial"/>
                <a:cs typeface="Arial"/>
              </a:rPr>
              <a:t>nơi </a:t>
            </a:r>
            <a:r>
              <a:rPr sz="2700" dirty="0">
                <a:latin typeface="Arial"/>
                <a:cs typeface="Arial"/>
              </a:rPr>
              <a:t>có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nhu </a:t>
            </a:r>
            <a:r>
              <a:rPr sz="2700" dirty="0">
                <a:latin typeface="Arial"/>
                <a:cs typeface="Arial"/>
              </a:rPr>
              <a:t>cầu sử </a:t>
            </a:r>
            <a:r>
              <a:rPr sz="2700" spc="-5" dirty="0">
                <a:latin typeface="Arial"/>
                <a:cs typeface="Arial"/>
              </a:rPr>
              <a:t>dụng với </a:t>
            </a:r>
            <a:r>
              <a:rPr sz="2700" dirty="0">
                <a:latin typeface="Arial"/>
                <a:cs typeface="Arial"/>
              </a:rPr>
              <a:t>chi </a:t>
            </a:r>
            <a:r>
              <a:rPr sz="2700" spc="-5" dirty="0">
                <a:latin typeface="Arial"/>
                <a:cs typeface="Arial"/>
              </a:rPr>
              <a:t>phí </a:t>
            </a:r>
            <a:r>
              <a:rPr sz="2700" dirty="0">
                <a:latin typeface="Arial"/>
                <a:cs typeface="Arial"/>
              </a:rPr>
              <a:t>thấp </a:t>
            </a:r>
            <a:r>
              <a:rPr sz="2700" spc="-5" dirty="0">
                <a:latin typeface="Arial"/>
                <a:cs typeface="Arial"/>
              </a:rPr>
              <a:t>nhất </a:t>
            </a:r>
            <a:r>
              <a:rPr sz="2700" dirty="0">
                <a:latin typeface="Arial"/>
                <a:cs typeface="Arial"/>
              </a:rPr>
              <a:t>trong thời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gian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ngắn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nhất.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0" dirty="0"/>
              <a:t>Vòng</a:t>
            </a:r>
            <a:r>
              <a:rPr spc="-20" dirty="0"/>
              <a:t> </a:t>
            </a:r>
            <a:r>
              <a:rPr spc="-5" dirty="0">
                <a:latin typeface="Times New Roman"/>
                <a:cs typeface="Times New Roman"/>
              </a:rPr>
              <a:t>đời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SC</a:t>
            </a:r>
            <a:r>
              <a:rPr spc="-15" dirty="0"/>
              <a:t> </a:t>
            </a:r>
            <a:r>
              <a:rPr spc="-30" dirty="0"/>
              <a:t>và</a:t>
            </a:r>
            <a:r>
              <a:rPr spc="-20" dirty="0"/>
              <a:t> </a:t>
            </a:r>
            <a:r>
              <a:rPr spc="-5" dirty="0"/>
              <a:t>giải</a:t>
            </a:r>
            <a:r>
              <a:rPr spc="-10" dirty="0"/>
              <a:t> </a:t>
            </a:r>
            <a:r>
              <a:rPr dirty="0"/>
              <a:t>pháp</a:t>
            </a:r>
            <a:r>
              <a:rPr spc="-10" dirty="0"/>
              <a:t> </a:t>
            </a:r>
            <a:r>
              <a:rPr dirty="0"/>
              <a:t>tích</a:t>
            </a:r>
            <a:r>
              <a:rPr spc="-20" dirty="0"/>
              <a:t> </a:t>
            </a:r>
            <a:r>
              <a:rPr dirty="0"/>
              <a:t>hợp </a:t>
            </a:r>
            <a:r>
              <a:rPr spc="-890" dirty="0"/>
              <a:t> </a:t>
            </a:r>
            <a:r>
              <a:rPr dirty="0"/>
              <a:t>SCM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6425438"/>
            <a:ext cx="901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6-2-2012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9809" y="6425438"/>
            <a:ext cx="2480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TS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Trần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Thị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Thu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Hà,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Khoa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THKT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ĐHKTQD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0119" y="6425438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89020" y="1393571"/>
            <a:ext cx="1123950" cy="1285240"/>
            <a:chOff x="3089020" y="1393571"/>
            <a:chExt cx="1123950" cy="1285240"/>
          </a:xfrm>
        </p:grpSpPr>
        <p:sp>
          <p:nvSpPr>
            <p:cNvPr id="7" name="object 7"/>
            <p:cNvSpPr/>
            <p:nvPr/>
          </p:nvSpPr>
          <p:spPr>
            <a:xfrm>
              <a:off x="3094100" y="1398651"/>
              <a:ext cx="1113790" cy="1275080"/>
            </a:xfrm>
            <a:custGeom>
              <a:avLst/>
              <a:gdLst/>
              <a:ahLst/>
              <a:cxnLst/>
              <a:rect l="l" t="t" r="r" b="b"/>
              <a:pathLst>
                <a:path w="1113789" h="1275080">
                  <a:moveTo>
                    <a:pt x="835025" y="0"/>
                  </a:moveTo>
                  <a:lnTo>
                    <a:pt x="835025" y="318643"/>
                  </a:lnTo>
                  <a:lnTo>
                    <a:pt x="0" y="318643"/>
                  </a:lnTo>
                  <a:lnTo>
                    <a:pt x="139192" y="637413"/>
                  </a:lnTo>
                  <a:lnTo>
                    <a:pt x="0" y="956056"/>
                  </a:lnTo>
                  <a:lnTo>
                    <a:pt x="835025" y="956056"/>
                  </a:lnTo>
                  <a:lnTo>
                    <a:pt x="835025" y="1274826"/>
                  </a:lnTo>
                  <a:lnTo>
                    <a:pt x="1113282" y="637413"/>
                  </a:lnTo>
                  <a:lnTo>
                    <a:pt x="835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4100" y="1398651"/>
              <a:ext cx="1113790" cy="1275080"/>
            </a:xfrm>
            <a:custGeom>
              <a:avLst/>
              <a:gdLst/>
              <a:ahLst/>
              <a:cxnLst/>
              <a:rect l="l" t="t" r="r" b="b"/>
              <a:pathLst>
                <a:path w="1113789" h="1275080">
                  <a:moveTo>
                    <a:pt x="0" y="318643"/>
                  </a:moveTo>
                  <a:lnTo>
                    <a:pt x="835025" y="318643"/>
                  </a:lnTo>
                  <a:lnTo>
                    <a:pt x="835025" y="0"/>
                  </a:lnTo>
                  <a:lnTo>
                    <a:pt x="1113282" y="637413"/>
                  </a:lnTo>
                  <a:lnTo>
                    <a:pt x="835025" y="1274826"/>
                  </a:lnTo>
                  <a:lnTo>
                    <a:pt x="835025" y="956056"/>
                  </a:lnTo>
                  <a:lnTo>
                    <a:pt x="0" y="956056"/>
                  </a:lnTo>
                  <a:lnTo>
                    <a:pt x="139192" y="637413"/>
                  </a:lnTo>
                  <a:lnTo>
                    <a:pt x="0" y="31864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64991" y="1858010"/>
            <a:ext cx="6019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Th</a:t>
            </a:r>
            <a:r>
              <a:rPr sz="1000" spc="5" dirty="0">
                <a:latin typeface="Times New Roman"/>
                <a:cs typeface="Times New Roman"/>
              </a:rPr>
              <a:t>ỏ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thuận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04816" y="1393571"/>
            <a:ext cx="1132840" cy="1285240"/>
            <a:chOff x="4504816" y="1393571"/>
            <a:chExt cx="1132840" cy="1285240"/>
          </a:xfrm>
        </p:grpSpPr>
        <p:sp>
          <p:nvSpPr>
            <p:cNvPr id="11" name="object 11"/>
            <p:cNvSpPr/>
            <p:nvPr/>
          </p:nvSpPr>
          <p:spPr>
            <a:xfrm>
              <a:off x="4509896" y="1398651"/>
              <a:ext cx="1122680" cy="1275080"/>
            </a:xfrm>
            <a:custGeom>
              <a:avLst/>
              <a:gdLst/>
              <a:ahLst/>
              <a:cxnLst/>
              <a:rect l="l" t="t" r="r" b="b"/>
              <a:pathLst>
                <a:path w="1122679" h="1275080">
                  <a:moveTo>
                    <a:pt x="841755" y="0"/>
                  </a:moveTo>
                  <a:lnTo>
                    <a:pt x="841755" y="318643"/>
                  </a:lnTo>
                  <a:lnTo>
                    <a:pt x="0" y="318643"/>
                  </a:lnTo>
                  <a:lnTo>
                    <a:pt x="140335" y="637413"/>
                  </a:lnTo>
                  <a:lnTo>
                    <a:pt x="0" y="956056"/>
                  </a:lnTo>
                  <a:lnTo>
                    <a:pt x="841755" y="956056"/>
                  </a:lnTo>
                  <a:lnTo>
                    <a:pt x="841755" y="1274826"/>
                  </a:lnTo>
                  <a:lnTo>
                    <a:pt x="1122426" y="637413"/>
                  </a:lnTo>
                  <a:lnTo>
                    <a:pt x="841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9896" y="1398651"/>
              <a:ext cx="1122680" cy="1275080"/>
            </a:xfrm>
            <a:custGeom>
              <a:avLst/>
              <a:gdLst/>
              <a:ahLst/>
              <a:cxnLst/>
              <a:rect l="l" t="t" r="r" b="b"/>
              <a:pathLst>
                <a:path w="1122679" h="1275080">
                  <a:moveTo>
                    <a:pt x="0" y="318643"/>
                  </a:moveTo>
                  <a:lnTo>
                    <a:pt x="841755" y="318643"/>
                  </a:lnTo>
                  <a:lnTo>
                    <a:pt x="841755" y="0"/>
                  </a:lnTo>
                  <a:lnTo>
                    <a:pt x="1122426" y="637413"/>
                  </a:lnTo>
                  <a:lnTo>
                    <a:pt x="841755" y="1274826"/>
                  </a:lnTo>
                  <a:lnTo>
                    <a:pt x="841755" y="956056"/>
                  </a:lnTo>
                  <a:lnTo>
                    <a:pt x="0" y="956056"/>
                  </a:lnTo>
                  <a:lnTo>
                    <a:pt x="140335" y="637413"/>
                  </a:lnTo>
                  <a:lnTo>
                    <a:pt x="0" y="31864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08220" y="1858010"/>
            <a:ext cx="4457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Lập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lịch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21346" y="1393571"/>
            <a:ext cx="1087755" cy="1285240"/>
            <a:chOff x="7221346" y="1393571"/>
            <a:chExt cx="1087755" cy="1285240"/>
          </a:xfrm>
        </p:grpSpPr>
        <p:sp>
          <p:nvSpPr>
            <p:cNvPr id="15" name="object 15"/>
            <p:cNvSpPr/>
            <p:nvPr/>
          </p:nvSpPr>
          <p:spPr>
            <a:xfrm>
              <a:off x="7226426" y="1398651"/>
              <a:ext cx="1077595" cy="1275080"/>
            </a:xfrm>
            <a:custGeom>
              <a:avLst/>
              <a:gdLst/>
              <a:ahLst/>
              <a:cxnLst/>
              <a:rect l="l" t="t" r="r" b="b"/>
              <a:pathLst>
                <a:path w="1077595" h="1275080">
                  <a:moveTo>
                    <a:pt x="808101" y="0"/>
                  </a:moveTo>
                  <a:lnTo>
                    <a:pt x="808101" y="318643"/>
                  </a:lnTo>
                  <a:lnTo>
                    <a:pt x="0" y="318643"/>
                  </a:lnTo>
                  <a:lnTo>
                    <a:pt x="134620" y="637413"/>
                  </a:lnTo>
                  <a:lnTo>
                    <a:pt x="0" y="956056"/>
                  </a:lnTo>
                  <a:lnTo>
                    <a:pt x="808101" y="956056"/>
                  </a:lnTo>
                  <a:lnTo>
                    <a:pt x="808101" y="1274826"/>
                  </a:lnTo>
                  <a:lnTo>
                    <a:pt x="1077468" y="637413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6426" y="1398651"/>
              <a:ext cx="1077595" cy="1275080"/>
            </a:xfrm>
            <a:custGeom>
              <a:avLst/>
              <a:gdLst/>
              <a:ahLst/>
              <a:cxnLst/>
              <a:rect l="l" t="t" r="r" b="b"/>
              <a:pathLst>
                <a:path w="1077595" h="1275080">
                  <a:moveTo>
                    <a:pt x="0" y="318643"/>
                  </a:moveTo>
                  <a:lnTo>
                    <a:pt x="808101" y="318643"/>
                  </a:lnTo>
                  <a:lnTo>
                    <a:pt x="808101" y="0"/>
                  </a:lnTo>
                  <a:lnTo>
                    <a:pt x="1077468" y="637413"/>
                  </a:lnTo>
                  <a:lnTo>
                    <a:pt x="808101" y="1274826"/>
                  </a:lnTo>
                  <a:lnTo>
                    <a:pt x="808101" y="956056"/>
                  </a:lnTo>
                  <a:lnTo>
                    <a:pt x="0" y="956056"/>
                  </a:lnTo>
                  <a:lnTo>
                    <a:pt x="134620" y="637413"/>
                  </a:lnTo>
                  <a:lnTo>
                    <a:pt x="0" y="31864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36433" y="1858010"/>
            <a:ext cx="4889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Gia</a:t>
            </a:r>
            <a:r>
              <a:rPr sz="1000" dirty="0">
                <a:latin typeface="Times New Roman"/>
                <a:cs typeface="Times New Roman"/>
              </a:rPr>
              <a:t>o vận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6726" y="6392417"/>
            <a:ext cx="3892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6235" y="6694169"/>
            <a:ext cx="6102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0169" y="1815845"/>
            <a:ext cx="1179195" cy="695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Vòng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đời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chuỗi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cung</a:t>
            </a:r>
            <a:endParaRPr sz="1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cấp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5400" y="3295650"/>
            <a:ext cx="1179195" cy="695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000" spc="-5" dirty="0">
                <a:latin typeface="Times New Roman"/>
                <a:cs typeface="Times New Roman"/>
              </a:rPr>
              <a:t>Các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tiến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trình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chức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năng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95400" y="4715255"/>
            <a:ext cx="1179195" cy="588645"/>
          </a:xfrm>
          <a:custGeom>
            <a:avLst/>
            <a:gdLst/>
            <a:ahLst/>
            <a:cxnLst/>
            <a:rect l="l" t="t" r="r" b="b"/>
            <a:pathLst>
              <a:path w="1179195" h="588645">
                <a:moveTo>
                  <a:pt x="1178814" y="0"/>
                </a:moveTo>
                <a:lnTo>
                  <a:pt x="0" y="0"/>
                </a:lnTo>
                <a:lnTo>
                  <a:pt x="0" y="588264"/>
                </a:lnTo>
                <a:lnTo>
                  <a:pt x="1178814" y="588264"/>
                </a:lnTo>
                <a:lnTo>
                  <a:pt x="1178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5400" y="4715255"/>
            <a:ext cx="1179195" cy="5886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000" spc="-5" dirty="0">
                <a:latin typeface="Times New Roman"/>
                <a:cs typeface="Times New Roman"/>
              </a:rPr>
              <a:t>Giải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pháp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tích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hợp</a:t>
            </a:r>
            <a:endParaRPr sz="1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SCM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81529" y="2922904"/>
            <a:ext cx="1590040" cy="502920"/>
            <a:chOff x="2581529" y="2922904"/>
            <a:chExt cx="1590040" cy="502920"/>
          </a:xfrm>
        </p:grpSpPr>
        <p:sp>
          <p:nvSpPr>
            <p:cNvPr id="25" name="object 25"/>
            <p:cNvSpPr/>
            <p:nvPr/>
          </p:nvSpPr>
          <p:spPr>
            <a:xfrm>
              <a:off x="2586609" y="2927984"/>
              <a:ext cx="1579880" cy="492759"/>
            </a:xfrm>
            <a:custGeom>
              <a:avLst/>
              <a:gdLst/>
              <a:ahLst/>
              <a:cxnLst/>
              <a:rect l="l" t="t" r="r" b="b"/>
              <a:pathLst>
                <a:path w="1579879" h="492760">
                  <a:moveTo>
                    <a:pt x="1579625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579625" y="492251"/>
                  </a:lnTo>
                  <a:lnTo>
                    <a:pt x="1579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6609" y="2927984"/>
              <a:ext cx="1579880" cy="492759"/>
            </a:xfrm>
            <a:custGeom>
              <a:avLst/>
              <a:gdLst/>
              <a:ahLst/>
              <a:cxnLst/>
              <a:rect l="l" t="t" r="r" b="b"/>
              <a:pathLst>
                <a:path w="1579879" h="492760">
                  <a:moveTo>
                    <a:pt x="0" y="492251"/>
                  </a:moveTo>
                  <a:lnTo>
                    <a:pt x="1579625" y="492251"/>
                  </a:lnTo>
                  <a:lnTo>
                    <a:pt x="1579625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86608" y="2927985"/>
            <a:ext cx="1579880" cy="49275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Hậu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cần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sắm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chiến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lược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17415" y="2922904"/>
            <a:ext cx="1421130" cy="502920"/>
            <a:chOff x="4717415" y="2922904"/>
            <a:chExt cx="1421130" cy="502920"/>
          </a:xfrm>
        </p:grpSpPr>
        <p:sp>
          <p:nvSpPr>
            <p:cNvPr id="29" name="object 29"/>
            <p:cNvSpPr/>
            <p:nvPr/>
          </p:nvSpPr>
          <p:spPr>
            <a:xfrm>
              <a:off x="4722495" y="2927984"/>
              <a:ext cx="1410970" cy="492759"/>
            </a:xfrm>
            <a:custGeom>
              <a:avLst/>
              <a:gdLst/>
              <a:ahLst/>
              <a:cxnLst/>
              <a:rect l="l" t="t" r="r" b="b"/>
              <a:pathLst>
                <a:path w="1410970" h="492760">
                  <a:moveTo>
                    <a:pt x="1410462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410462" y="492251"/>
                  </a:lnTo>
                  <a:lnTo>
                    <a:pt x="1410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2495" y="2927984"/>
              <a:ext cx="1410970" cy="492759"/>
            </a:xfrm>
            <a:custGeom>
              <a:avLst/>
              <a:gdLst/>
              <a:ahLst/>
              <a:cxnLst/>
              <a:rect l="l" t="t" r="r" b="b"/>
              <a:pathLst>
                <a:path w="1410970" h="492760">
                  <a:moveTo>
                    <a:pt x="0" y="492251"/>
                  </a:moveTo>
                  <a:lnTo>
                    <a:pt x="1410462" y="492251"/>
                  </a:lnTo>
                  <a:lnTo>
                    <a:pt x="1410462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22495" y="2927985"/>
            <a:ext cx="141097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6585" marR="91440" indent="-517525">
              <a:lnSpc>
                <a:spcPts val="1420"/>
              </a:lnSpc>
            </a:pPr>
            <a:r>
              <a:rPr sz="1000" spc="-5" dirty="0">
                <a:latin typeface="Times New Roman"/>
                <a:cs typeface="Times New Roman"/>
              </a:rPr>
              <a:t>Dự </a:t>
            </a:r>
            <a:r>
              <a:rPr sz="1000" dirty="0">
                <a:latin typeface="Times New Roman"/>
                <a:cs typeface="Times New Roman"/>
              </a:rPr>
              <a:t>báo và </a:t>
            </a:r>
            <a:r>
              <a:rPr sz="1000" spc="-5" dirty="0">
                <a:latin typeface="Times New Roman"/>
                <a:cs typeface="Times New Roman"/>
              </a:rPr>
              <a:t>lập </a:t>
            </a:r>
            <a:r>
              <a:rPr sz="1000" dirty="0">
                <a:latin typeface="Times New Roman"/>
                <a:cs typeface="Times New Roman"/>
              </a:rPr>
              <a:t>kế hoạch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cầu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06818" y="2922904"/>
            <a:ext cx="1419860" cy="502920"/>
            <a:chOff x="6806818" y="2922904"/>
            <a:chExt cx="1419860" cy="502920"/>
          </a:xfrm>
        </p:grpSpPr>
        <p:sp>
          <p:nvSpPr>
            <p:cNvPr id="33" name="object 33"/>
            <p:cNvSpPr/>
            <p:nvPr/>
          </p:nvSpPr>
          <p:spPr>
            <a:xfrm>
              <a:off x="6811898" y="2927984"/>
              <a:ext cx="1409700" cy="492759"/>
            </a:xfrm>
            <a:custGeom>
              <a:avLst/>
              <a:gdLst/>
              <a:ahLst/>
              <a:cxnLst/>
              <a:rect l="l" t="t" r="r" b="b"/>
              <a:pathLst>
                <a:path w="1409700" h="492760">
                  <a:moveTo>
                    <a:pt x="140970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1409700" y="492251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1898" y="2927984"/>
              <a:ext cx="1409700" cy="492759"/>
            </a:xfrm>
            <a:custGeom>
              <a:avLst/>
              <a:gdLst/>
              <a:ahLst/>
              <a:cxnLst/>
              <a:rect l="l" t="t" r="r" b="b"/>
              <a:pathLst>
                <a:path w="1409700" h="492760">
                  <a:moveTo>
                    <a:pt x="0" y="492251"/>
                  </a:moveTo>
                  <a:lnTo>
                    <a:pt x="1409700" y="492251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11898" y="2927985"/>
            <a:ext cx="1409700" cy="49275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Xử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lý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đơn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dịch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vụ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81529" y="3578225"/>
            <a:ext cx="1552575" cy="501650"/>
            <a:chOff x="2581529" y="3578225"/>
            <a:chExt cx="1552575" cy="501650"/>
          </a:xfrm>
        </p:grpSpPr>
        <p:sp>
          <p:nvSpPr>
            <p:cNvPr id="37" name="object 37"/>
            <p:cNvSpPr/>
            <p:nvPr/>
          </p:nvSpPr>
          <p:spPr>
            <a:xfrm>
              <a:off x="2586609" y="3583305"/>
              <a:ext cx="1542415" cy="491490"/>
            </a:xfrm>
            <a:custGeom>
              <a:avLst/>
              <a:gdLst/>
              <a:ahLst/>
              <a:cxnLst/>
              <a:rect l="l" t="t" r="r" b="b"/>
              <a:pathLst>
                <a:path w="1542414" h="491489">
                  <a:moveTo>
                    <a:pt x="1542288" y="0"/>
                  </a:moveTo>
                  <a:lnTo>
                    <a:pt x="0" y="0"/>
                  </a:lnTo>
                  <a:lnTo>
                    <a:pt x="0" y="491490"/>
                  </a:lnTo>
                  <a:lnTo>
                    <a:pt x="1542288" y="491490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6609" y="3583305"/>
              <a:ext cx="1542415" cy="491490"/>
            </a:xfrm>
            <a:custGeom>
              <a:avLst/>
              <a:gdLst/>
              <a:ahLst/>
              <a:cxnLst/>
              <a:rect l="l" t="t" r="r" b="b"/>
              <a:pathLst>
                <a:path w="1542414" h="491489">
                  <a:moveTo>
                    <a:pt x="0" y="491490"/>
                  </a:moveTo>
                  <a:lnTo>
                    <a:pt x="1542288" y="491490"/>
                  </a:lnTo>
                  <a:lnTo>
                    <a:pt x="1542288" y="0"/>
                  </a:lnTo>
                  <a:lnTo>
                    <a:pt x="0" y="0"/>
                  </a:lnTo>
                  <a:lnTo>
                    <a:pt x="0" y="49149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86608" y="3583304"/>
            <a:ext cx="1542415" cy="4914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Mạng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lưới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phân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phối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và</a:t>
            </a:r>
            <a:r>
              <a:rPr sz="1000" spc="-5" dirty="0">
                <a:latin typeface="Times New Roman"/>
                <a:cs typeface="Times New Roman"/>
              </a:rPr>
              <a:t> tác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nghiệp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tồn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kho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06818" y="3578225"/>
            <a:ext cx="1419860" cy="501650"/>
            <a:chOff x="6806818" y="3578225"/>
            <a:chExt cx="1419860" cy="501650"/>
          </a:xfrm>
        </p:grpSpPr>
        <p:sp>
          <p:nvSpPr>
            <p:cNvPr id="41" name="object 41"/>
            <p:cNvSpPr/>
            <p:nvPr/>
          </p:nvSpPr>
          <p:spPr>
            <a:xfrm>
              <a:off x="6811898" y="3583305"/>
              <a:ext cx="1409700" cy="491490"/>
            </a:xfrm>
            <a:custGeom>
              <a:avLst/>
              <a:gdLst/>
              <a:ahLst/>
              <a:cxnLst/>
              <a:rect l="l" t="t" r="r" b="b"/>
              <a:pathLst>
                <a:path w="1409700" h="491489">
                  <a:moveTo>
                    <a:pt x="1409700" y="0"/>
                  </a:moveTo>
                  <a:lnTo>
                    <a:pt x="0" y="0"/>
                  </a:lnTo>
                  <a:lnTo>
                    <a:pt x="0" y="491490"/>
                  </a:lnTo>
                  <a:lnTo>
                    <a:pt x="1409700" y="49149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1898" y="3583305"/>
              <a:ext cx="1409700" cy="491490"/>
            </a:xfrm>
            <a:custGeom>
              <a:avLst/>
              <a:gdLst/>
              <a:ahLst/>
              <a:cxnLst/>
              <a:rect l="l" t="t" r="r" b="b"/>
              <a:pathLst>
                <a:path w="1409700" h="491489">
                  <a:moveTo>
                    <a:pt x="0" y="491490"/>
                  </a:moveTo>
                  <a:lnTo>
                    <a:pt x="1409700" y="49149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49149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11898" y="3583304"/>
            <a:ext cx="1409700" cy="4914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Quản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trị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vận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chuyển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gửi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0" y="4386571"/>
            <a:ext cx="6263640" cy="1537978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830311" y="4391914"/>
            <a:ext cx="4222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Int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rnet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47288" y="4563110"/>
            <a:ext cx="15728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Dữ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liệu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thị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trường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dùng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chung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42432" y="4629150"/>
            <a:ext cx="13042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Xử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lý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đơn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phối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hợp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881751" y="1393571"/>
            <a:ext cx="1087120" cy="1285240"/>
            <a:chOff x="5881751" y="1393571"/>
            <a:chExt cx="1087120" cy="1285240"/>
          </a:xfrm>
        </p:grpSpPr>
        <p:sp>
          <p:nvSpPr>
            <p:cNvPr id="49" name="object 49"/>
            <p:cNvSpPr/>
            <p:nvPr/>
          </p:nvSpPr>
          <p:spPr>
            <a:xfrm>
              <a:off x="5886831" y="1398651"/>
              <a:ext cx="1076960" cy="1275080"/>
            </a:xfrm>
            <a:custGeom>
              <a:avLst/>
              <a:gdLst/>
              <a:ahLst/>
              <a:cxnLst/>
              <a:rect l="l" t="t" r="r" b="b"/>
              <a:pathLst>
                <a:path w="1076959" h="1275080">
                  <a:moveTo>
                    <a:pt x="807466" y="0"/>
                  </a:moveTo>
                  <a:lnTo>
                    <a:pt x="807466" y="318643"/>
                  </a:lnTo>
                  <a:lnTo>
                    <a:pt x="0" y="318643"/>
                  </a:lnTo>
                  <a:lnTo>
                    <a:pt x="134620" y="637413"/>
                  </a:lnTo>
                  <a:lnTo>
                    <a:pt x="0" y="956056"/>
                  </a:lnTo>
                  <a:lnTo>
                    <a:pt x="807466" y="956056"/>
                  </a:lnTo>
                  <a:lnTo>
                    <a:pt x="807466" y="1274826"/>
                  </a:lnTo>
                  <a:lnTo>
                    <a:pt x="1076705" y="637413"/>
                  </a:lnTo>
                  <a:lnTo>
                    <a:pt x="80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86831" y="1398651"/>
              <a:ext cx="1076960" cy="1275080"/>
            </a:xfrm>
            <a:custGeom>
              <a:avLst/>
              <a:gdLst/>
              <a:ahLst/>
              <a:cxnLst/>
              <a:rect l="l" t="t" r="r" b="b"/>
              <a:pathLst>
                <a:path w="1076959" h="1275080">
                  <a:moveTo>
                    <a:pt x="0" y="318643"/>
                  </a:moveTo>
                  <a:lnTo>
                    <a:pt x="807466" y="318643"/>
                  </a:lnTo>
                  <a:lnTo>
                    <a:pt x="807466" y="0"/>
                  </a:lnTo>
                  <a:lnTo>
                    <a:pt x="1076705" y="637413"/>
                  </a:lnTo>
                  <a:lnTo>
                    <a:pt x="807466" y="1274826"/>
                  </a:lnTo>
                  <a:lnTo>
                    <a:pt x="807466" y="956056"/>
                  </a:lnTo>
                  <a:lnTo>
                    <a:pt x="0" y="956056"/>
                  </a:lnTo>
                  <a:lnTo>
                    <a:pt x="134620" y="637413"/>
                  </a:lnTo>
                  <a:lnTo>
                    <a:pt x="0" y="31864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78296" y="1858010"/>
            <a:ext cx="4679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Sả</a:t>
            </a:r>
            <a:r>
              <a:rPr sz="1000" dirty="0">
                <a:latin typeface="Times New Roman"/>
                <a:cs typeface="Times New Roman"/>
              </a:rPr>
              <a:t>n xuất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17920" y="6392417"/>
            <a:ext cx="3892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trì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06667" y="6694169"/>
            <a:ext cx="6102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18511" y="5562853"/>
            <a:ext cx="7264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Nhà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cấp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25564" y="5562091"/>
            <a:ext cx="6381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Khách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hàng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85205" y="5562091"/>
            <a:ext cx="3536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Bán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lẻ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60038" y="5562091"/>
            <a:ext cx="6908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Nhà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sản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17541" y="3578352"/>
            <a:ext cx="1420495" cy="501650"/>
            <a:chOff x="4717541" y="3578352"/>
            <a:chExt cx="1420495" cy="501650"/>
          </a:xfrm>
        </p:grpSpPr>
        <p:sp>
          <p:nvSpPr>
            <p:cNvPr id="59" name="object 59"/>
            <p:cNvSpPr/>
            <p:nvPr/>
          </p:nvSpPr>
          <p:spPr>
            <a:xfrm>
              <a:off x="4722494" y="3583305"/>
              <a:ext cx="1410970" cy="491490"/>
            </a:xfrm>
            <a:custGeom>
              <a:avLst/>
              <a:gdLst/>
              <a:ahLst/>
              <a:cxnLst/>
              <a:rect l="l" t="t" r="r" b="b"/>
              <a:pathLst>
                <a:path w="1410970" h="491489">
                  <a:moveTo>
                    <a:pt x="1410462" y="0"/>
                  </a:moveTo>
                  <a:lnTo>
                    <a:pt x="0" y="0"/>
                  </a:lnTo>
                  <a:lnTo>
                    <a:pt x="0" y="491490"/>
                  </a:lnTo>
                  <a:lnTo>
                    <a:pt x="1410462" y="491490"/>
                  </a:lnTo>
                  <a:lnTo>
                    <a:pt x="1410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2494" y="3583305"/>
              <a:ext cx="1410970" cy="491490"/>
            </a:xfrm>
            <a:custGeom>
              <a:avLst/>
              <a:gdLst/>
              <a:ahLst/>
              <a:cxnLst/>
              <a:rect l="l" t="t" r="r" b="b"/>
              <a:pathLst>
                <a:path w="1410970" h="491489">
                  <a:moveTo>
                    <a:pt x="0" y="491490"/>
                  </a:moveTo>
                  <a:lnTo>
                    <a:pt x="1410462" y="491490"/>
                  </a:lnTo>
                  <a:lnTo>
                    <a:pt x="1410462" y="0"/>
                  </a:lnTo>
                  <a:lnTo>
                    <a:pt x="0" y="0"/>
                  </a:lnTo>
                  <a:lnTo>
                    <a:pt x="0" y="491490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722495" y="3583304"/>
            <a:ext cx="1410970" cy="4914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Times New Roman"/>
                <a:cs typeface="Times New Roman"/>
              </a:rPr>
              <a:t>Hậu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cần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sản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xuất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5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spc="-1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6181"/>
            <a:ext cx="66008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Công nghệ </a:t>
            </a:r>
            <a:r>
              <a:rPr dirty="0"/>
              <a:t>nhận dạng </a:t>
            </a:r>
            <a:r>
              <a:rPr spc="-15" dirty="0"/>
              <a:t>tần </a:t>
            </a:r>
            <a:r>
              <a:rPr dirty="0"/>
              <a:t>số </a:t>
            </a:r>
            <a:r>
              <a:rPr spc="-25" dirty="0"/>
              <a:t>vô </a:t>
            </a:r>
            <a:r>
              <a:rPr spc="-890" dirty="0"/>
              <a:t> </a:t>
            </a:r>
            <a:r>
              <a:rPr spc="-15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2806"/>
            <a:ext cx="75069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Là một công cụ rất mạnh được sử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5" dirty="0">
                <a:latin typeface="Arial"/>
                <a:cs typeface="Arial"/>
              </a:rPr>
              <a:t> trong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SCM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với </a:t>
            </a:r>
            <a:r>
              <a:rPr sz="3200" dirty="0">
                <a:latin typeface="Arial"/>
                <a:cs typeface="Arial"/>
              </a:rPr>
              <a:t>cơ </a:t>
            </a:r>
            <a:r>
              <a:rPr sz="3200" spc="-5" dirty="0">
                <a:latin typeface="Arial"/>
                <a:cs typeface="Arial"/>
              </a:rPr>
              <a:t>chế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hoạt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động như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sau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946" y="3391534"/>
            <a:ext cx="5072380" cy="1600835"/>
            <a:chOff x="3639946" y="3391534"/>
            <a:chExt cx="5072380" cy="1600835"/>
          </a:xfrm>
        </p:grpSpPr>
        <p:sp>
          <p:nvSpPr>
            <p:cNvPr id="5" name="object 5"/>
            <p:cNvSpPr/>
            <p:nvPr/>
          </p:nvSpPr>
          <p:spPr>
            <a:xfrm>
              <a:off x="6794372" y="3404234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066800"/>
                  </a:moveTo>
                  <a:lnTo>
                    <a:pt x="1905000" y="10668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  <a:path w="1905000" h="1066800">
                  <a:moveTo>
                    <a:pt x="190500" y="924306"/>
                  </a:moveTo>
                  <a:lnTo>
                    <a:pt x="1714500" y="924306"/>
                  </a:lnTo>
                  <a:lnTo>
                    <a:pt x="1714500" y="143256"/>
                  </a:lnTo>
                  <a:lnTo>
                    <a:pt x="190500" y="143256"/>
                  </a:lnTo>
                  <a:lnTo>
                    <a:pt x="190500" y="924306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372" y="3404234"/>
              <a:ext cx="1905000" cy="1048385"/>
            </a:xfrm>
            <a:custGeom>
              <a:avLst/>
              <a:gdLst/>
              <a:ahLst/>
              <a:cxnLst/>
              <a:rect l="l" t="t" r="r" b="b"/>
              <a:pathLst>
                <a:path w="1905000" h="1048385">
                  <a:moveTo>
                    <a:pt x="0" y="0"/>
                  </a:moveTo>
                  <a:lnTo>
                    <a:pt x="190500" y="142875"/>
                  </a:lnTo>
                </a:path>
                <a:path w="1905000" h="1048385">
                  <a:moveTo>
                    <a:pt x="190500" y="924306"/>
                  </a:moveTo>
                  <a:lnTo>
                    <a:pt x="0" y="1048131"/>
                  </a:lnTo>
                </a:path>
                <a:path w="1905000" h="1048385">
                  <a:moveTo>
                    <a:pt x="1714500" y="142875"/>
                  </a:moveTo>
                  <a:lnTo>
                    <a:pt x="1905000" y="0"/>
                  </a:lnTo>
                </a:path>
                <a:path w="1905000" h="1048385">
                  <a:moveTo>
                    <a:pt x="1714500" y="924306"/>
                  </a:moveTo>
                  <a:lnTo>
                    <a:pt x="1905000" y="1048131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3393" y="4440935"/>
              <a:ext cx="459485" cy="5509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03591" y="4470653"/>
              <a:ext cx="342900" cy="438150"/>
            </a:xfrm>
            <a:custGeom>
              <a:avLst/>
              <a:gdLst/>
              <a:ahLst/>
              <a:cxnLst/>
              <a:rect l="l" t="t" r="r" b="b"/>
              <a:pathLst>
                <a:path w="342900" h="438150">
                  <a:moveTo>
                    <a:pt x="342900" y="0"/>
                  </a:moveTo>
                  <a:lnTo>
                    <a:pt x="0" y="43815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9341" y="4442459"/>
              <a:ext cx="384048" cy="549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6491" y="4470653"/>
              <a:ext cx="266700" cy="438150"/>
            </a:xfrm>
            <a:custGeom>
              <a:avLst/>
              <a:gdLst/>
              <a:ahLst/>
              <a:cxnLst/>
              <a:rect l="l" t="t" r="r" b="b"/>
              <a:pathLst>
                <a:path w="266700" h="438150">
                  <a:moveTo>
                    <a:pt x="0" y="0"/>
                  </a:moveTo>
                  <a:lnTo>
                    <a:pt x="266700" y="43815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2646" y="3433190"/>
              <a:ext cx="1752600" cy="1066800"/>
            </a:xfrm>
            <a:custGeom>
              <a:avLst/>
              <a:gdLst/>
              <a:ahLst/>
              <a:cxnLst/>
              <a:rect l="l" t="t" r="r" b="b"/>
              <a:pathLst>
                <a:path w="1752600" h="1066800">
                  <a:moveTo>
                    <a:pt x="1752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752600" y="1066799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2646" y="3433190"/>
              <a:ext cx="1752600" cy="1066800"/>
            </a:xfrm>
            <a:custGeom>
              <a:avLst/>
              <a:gdLst/>
              <a:ahLst/>
              <a:cxnLst/>
              <a:rect l="l" t="t" r="r" b="b"/>
              <a:pathLst>
                <a:path w="1752600" h="1066800">
                  <a:moveTo>
                    <a:pt x="0" y="1066799"/>
                  </a:moveTo>
                  <a:lnTo>
                    <a:pt x="1752600" y="1066799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66108" y="3664966"/>
            <a:ext cx="72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Thiết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bị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RFID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9274" y="3467100"/>
            <a:ext cx="5881370" cy="942975"/>
            <a:chOff x="1049274" y="3467100"/>
            <a:chExt cx="5881370" cy="942975"/>
          </a:xfrm>
        </p:grpSpPr>
        <p:sp>
          <p:nvSpPr>
            <p:cNvPr id="15" name="object 15"/>
            <p:cNvSpPr/>
            <p:nvPr/>
          </p:nvSpPr>
          <p:spPr>
            <a:xfrm>
              <a:off x="3705225" y="383324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" y="3809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5225" y="383324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0999"/>
                  </a:moveTo>
                  <a:lnTo>
                    <a:pt x="457200" y="3809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847" y="354749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12192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219200" y="8381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1847" y="354749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838199"/>
                  </a:moveTo>
                  <a:lnTo>
                    <a:pt x="1219200" y="8381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2847" y="377609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" y="3809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2847" y="377609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0999"/>
                  </a:moveTo>
                  <a:lnTo>
                    <a:pt x="457200" y="3809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9478" y="3479673"/>
              <a:ext cx="583565" cy="917575"/>
            </a:xfrm>
            <a:custGeom>
              <a:avLst/>
              <a:gdLst/>
              <a:ahLst/>
              <a:cxnLst/>
              <a:rect l="l" t="t" r="r" b="b"/>
              <a:pathLst>
                <a:path w="583564" h="917575">
                  <a:moveTo>
                    <a:pt x="0" y="0"/>
                  </a:moveTo>
                  <a:lnTo>
                    <a:pt x="19777" y="50456"/>
                  </a:lnTo>
                  <a:lnTo>
                    <a:pt x="39092" y="100885"/>
                  </a:lnTo>
                  <a:lnTo>
                    <a:pt x="57483" y="151256"/>
                  </a:lnTo>
                  <a:lnTo>
                    <a:pt x="74489" y="201544"/>
                  </a:lnTo>
                  <a:lnTo>
                    <a:pt x="89646" y="251718"/>
                  </a:lnTo>
                  <a:lnTo>
                    <a:pt x="102493" y="301751"/>
                  </a:lnTo>
                  <a:lnTo>
                    <a:pt x="112568" y="351615"/>
                  </a:lnTo>
                  <a:lnTo>
                    <a:pt x="119409" y="401282"/>
                  </a:lnTo>
                  <a:lnTo>
                    <a:pt x="122554" y="450722"/>
                  </a:lnTo>
                  <a:lnTo>
                    <a:pt x="121691" y="499919"/>
                  </a:lnTo>
                  <a:lnTo>
                    <a:pt x="117124" y="548889"/>
                  </a:lnTo>
                  <a:lnTo>
                    <a:pt x="109318" y="597662"/>
                  </a:lnTo>
                  <a:lnTo>
                    <a:pt x="98737" y="646265"/>
                  </a:lnTo>
                  <a:lnTo>
                    <a:pt x="85845" y="694727"/>
                  </a:lnTo>
                  <a:lnTo>
                    <a:pt x="71105" y="743077"/>
                  </a:lnTo>
                  <a:lnTo>
                    <a:pt x="54983" y="791341"/>
                  </a:lnTo>
                  <a:lnTo>
                    <a:pt x="37942" y="839549"/>
                  </a:lnTo>
                  <a:lnTo>
                    <a:pt x="20446" y="887729"/>
                  </a:lnTo>
                </a:path>
                <a:path w="583564" h="917575">
                  <a:moveTo>
                    <a:pt x="231647" y="30479"/>
                  </a:moveTo>
                  <a:lnTo>
                    <a:pt x="251551" y="80894"/>
                  </a:lnTo>
                  <a:lnTo>
                    <a:pt x="270990" y="131280"/>
                  </a:lnTo>
                  <a:lnTo>
                    <a:pt x="289498" y="181610"/>
                  </a:lnTo>
                  <a:lnTo>
                    <a:pt x="306611" y="231854"/>
                  </a:lnTo>
                  <a:lnTo>
                    <a:pt x="321864" y="281987"/>
                  </a:lnTo>
                  <a:lnTo>
                    <a:pt x="334790" y="331978"/>
                  </a:lnTo>
                  <a:lnTo>
                    <a:pt x="344926" y="381799"/>
                  </a:lnTo>
                  <a:lnTo>
                    <a:pt x="351806" y="431423"/>
                  </a:lnTo>
                  <a:lnTo>
                    <a:pt x="354964" y="480821"/>
                  </a:lnTo>
                  <a:lnTo>
                    <a:pt x="354092" y="529975"/>
                  </a:lnTo>
                  <a:lnTo>
                    <a:pt x="349498" y="578903"/>
                  </a:lnTo>
                  <a:lnTo>
                    <a:pt x="341648" y="627634"/>
                  </a:lnTo>
                  <a:lnTo>
                    <a:pt x="331008" y="676195"/>
                  </a:lnTo>
                  <a:lnTo>
                    <a:pt x="318041" y="724614"/>
                  </a:lnTo>
                  <a:lnTo>
                    <a:pt x="303214" y="772921"/>
                  </a:lnTo>
                  <a:lnTo>
                    <a:pt x="286992" y="821144"/>
                  </a:lnTo>
                  <a:lnTo>
                    <a:pt x="269839" y="869310"/>
                  </a:lnTo>
                  <a:lnTo>
                    <a:pt x="252221" y="917447"/>
                  </a:lnTo>
                </a:path>
                <a:path w="583564" h="917575">
                  <a:moveTo>
                    <a:pt x="460247" y="12953"/>
                  </a:moveTo>
                  <a:lnTo>
                    <a:pt x="480151" y="63368"/>
                  </a:lnTo>
                  <a:lnTo>
                    <a:pt x="499590" y="113754"/>
                  </a:lnTo>
                  <a:lnTo>
                    <a:pt x="518098" y="164083"/>
                  </a:lnTo>
                  <a:lnTo>
                    <a:pt x="535211" y="214328"/>
                  </a:lnTo>
                  <a:lnTo>
                    <a:pt x="550464" y="264461"/>
                  </a:lnTo>
                  <a:lnTo>
                    <a:pt x="563390" y="314451"/>
                  </a:lnTo>
                  <a:lnTo>
                    <a:pt x="573526" y="364273"/>
                  </a:lnTo>
                  <a:lnTo>
                    <a:pt x="580406" y="413897"/>
                  </a:lnTo>
                  <a:lnTo>
                    <a:pt x="583565" y="463295"/>
                  </a:lnTo>
                  <a:lnTo>
                    <a:pt x="582692" y="512449"/>
                  </a:lnTo>
                  <a:lnTo>
                    <a:pt x="578098" y="561377"/>
                  </a:lnTo>
                  <a:lnTo>
                    <a:pt x="570248" y="610108"/>
                  </a:lnTo>
                  <a:lnTo>
                    <a:pt x="559608" y="658669"/>
                  </a:lnTo>
                  <a:lnTo>
                    <a:pt x="546641" y="707088"/>
                  </a:lnTo>
                  <a:lnTo>
                    <a:pt x="531814" y="755395"/>
                  </a:lnTo>
                  <a:lnTo>
                    <a:pt x="515592" y="803618"/>
                  </a:lnTo>
                  <a:lnTo>
                    <a:pt x="498439" y="851784"/>
                  </a:lnTo>
                  <a:lnTo>
                    <a:pt x="480821" y="899921"/>
                  </a:lnTo>
                </a:path>
              </a:pathLst>
            </a:custGeom>
            <a:ln w="25146">
              <a:solidFill>
                <a:srgbClr val="385D89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3718" y="3790188"/>
              <a:ext cx="1566671" cy="30708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04865" y="3868293"/>
              <a:ext cx="1372235" cy="118110"/>
            </a:xfrm>
            <a:custGeom>
              <a:avLst/>
              <a:gdLst/>
              <a:ahLst/>
              <a:cxnLst/>
              <a:rect l="l" t="t" r="r" b="b"/>
              <a:pathLst>
                <a:path w="1372234" h="118110">
                  <a:moveTo>
                    <a:pt x="1350219" y="43814"/>
                  </a:moveTo>
                  <a:lnTo>
                    <a:pt x="1346708" y="43814"/>
                  </a:lnTo>
                  <a:lnTo>
                    <a:pt x="1347469" y="68960"/>
                  </a:lnTo>
                  <a:lnTo>
                    <a:pt x="1301075" y="70409"/>
                  </a:lnTo>
                  <a:lnTo>
                    <a:pt x="1259713" y="96265"/>
                  </a:lnTo>
                  <a:lnTo>
                    <a:pt x="1257935" y="104012"/>
                  </a:lnTo>
                  <a:lnTo>
                    <a:pt x="1261617" y="109854"/>
                  </a:lnTo>
                  <a:lnTo>
                    <a:pt x="1265301" y="115823"/>
                  </a:lnTo>
                  <a:lnTo>
                    <a:pt x="1273048" y="117601"/>
                  </a:lnTo>
                  <a:lnTo>
                    <a:pt x="1279016" y="113918"/>
                  </a:lnTo>
                  <a:lnTo>
                    <a:pt x="1371981" y="55625"/>
                  </a:lnTo>
                  <a:lnTo>
                    <a:pt x="1350219" y="43814"/>
                  </a:lnTo>
                  <a:close/>
                </a:path>
                <a:path w="1372234" h="118110">
                  <a:moveTo>
                    <a:pt x="1300202" y="45271"/>
                  </a:moveTo>
                  <a:lnTo>
                    <a:pt x="0" y="85978"/>
                  </a:lnTo>
                  <a:lnTo>
                    <a:pt x="762" y="110997"/>
                  </a:lnTo>
                  <a:lnTo>
                    <a:pt x="1301075" y="70409"/>
                  </a:lnTo>
                  <a:lnTo>
                    <a:pt x="1322189" y="57181"/>
                  </a:lnTo>
                  <a:lnTo>
                    <a:pt x="1300202" y="45271"/>
                  </a:lnTo>
                  <a:close/>
                </a:path>
                <a:path w="1372234" h="118110">
                  <a:moveTo>
                    <a:pt x="1322189" y="57181"/>
                  </a:moveTo>
                  <a:lnTo>
                    <a:pt x="1301075" y="70409"/>
                  </a:lnTo>
                  <a:lnTo>
                    <a:pt x="1347469" y="68960"/>
                  </a:lnTo>
                  <a:lnTo>
                    <a:pt x="1347423" y="67436"/>
                  </a:lnTo>
                  <a:lnTo>
                    <a:pt x="1341119" y="67436"/>
                  </a:lnTo>
                  <a:lnTo>
                    <a:pt x="1322189" y="57181"/>
                  </a:lnTo>
                  <a:close/>
                </a:path>
                <a:path w="1372234" h="118110">
                  <a:moveTo>
                    <a:pt x="1340485" y="45719"/>
                  </a:moveTo>
                  <a:lnTo>
                    <a:pt x="1322189" y="57181"/>
                  </a:lnTo>
                  <a:lnTo>
                    <a:pt x="1341119" y="67436"/>
                  </a:lnTo>
                  <a:lnTo>
                    <a:pt x="1340485" y="45719"/>
                  </a:lnTo>
                  <a:close/>
                </a:path>
                <a:path w="1372234" h="118110">
                  <a:moveTo>
                    <a:pt x="1346765" y="45719"/>
                  </a:moveTo>
                  <a:lnTo>
                    <a:pt x="1340485" y="45719"/>
                  </a:lnTo>
                  <a:lnTo>
                    <a:pt x="1341119" y="67436"/>
                  </a:lnTo>
                  <a:lnTo>
                    <a:pt x="1347423" y="67436"/>
                  </a:lnTo>
                  <a:lnTo>
                    <a:pt x="1346765" y="45719"/>
                  </a:lnTo>
                  <a:close/>
                </a:path>
                <a:path w="1372234" h="118110">
                  <a:moveTo>
                    <a:pt x="1346708" y="43814"/>
                  </a:moveTo>
                  <a:lnTo>
                    <a:pt x="1300202" y="45271"/>
                  </a:lnTo>
                  <a:lnTo>
                    <a:pt x="1322189" y="57181"/>
                  </a:lnTo>
                  <a:lnTo>
                    <a:pt x="1340485" y="45719"/>
                  </a:lnTo>
                  <a:lnTo>
                    <a:pt x="1346765" y="45719"/>
                  </a:lnTo>
                  <a:lnTo>
                    <a:pt x="1346708" y="43814"/>
                  </a:lnTo>
                  <a:close/>
                </a:path>
                <a:path w="1372234" h="118110">
                  <a:moveTo>
                    <a:pt x="1269491" y="0"/>
                  </a:moveTo>
                  <a:lnTo>
                    <a:pt x="1261744" y="2285"/>
                  </a:lnTo>
                  <a:lnTo>
                    <a:pt x="1255140" y="14477"/>
                  </a:lnTo>
                  <a:lnTo>
                    <a:pt x="1257427" y="22097"/>
                  </a:lnTo>
                  <a:lnTo>
                    <a:pt x="1300202" y="45271"/>
                  </a:lnTo>
                  <a:lnTo>
                    <a:pt x="1346708" y="43814"/>
                  </a:lnTo>
                  <a:lnTo>
                    <a:pt x="1350219" y="43814"/>
                  </a:lnTo>
                  <a:lnTo>
                    <a:pt x="12694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1205" y="3070098"/>
            <a:ext cx="337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59405" y="2997961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Sóng</a:t>
            </a:r>
            <a:r>
              <a:rPr sz="1800" i="1" spc="-7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Radio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008" y="4708905"/>
            <a:ext cx="199453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Gồm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chip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chứa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dữ</a:t>
            </a:r>
            <a:endParaRPr sz="1800">
              <a:latin typeface="Calibri"/>
              <a:cs typeface="Calibri"/>
            </a:endParaRPr>
          </a:p>
          <a:p>
            <a:pPr marL="12700" marR="400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nhận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diện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anten</a:t>
            </a:r>
            <a:r>
              <a:rPr sz="1800" spc="-5" dirty="0">
                <a:latin typeface="Calibri"/>
                <a:cs typeface="Calibri"/>
              </a:rPr>
              <a:t> truyền dữ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thiết bị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RFID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10578" y="5048250"/>
            <a:ext cx="1696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Xử </a:t>
            </a:r>
            <a:r>
              <a:rPr sz="1800" dirty="0">
                <a:latin typeface="Calibri"/>
                <a:cs typeface="Calibri"/>
              </a:rPr>
              <a:t>lý </a:t>
            </a:r>
            <a:r>
              <a:rPr sz="1800" spc="-5" dirty="0">
                <a:latin typeface="Calibri"/>
                <a:cs typeface="Calibri"/>
              </a:rPr>
              <a:t>dữ </a:t>
            </a:r>
            <a:r>
              <a:rPr sz="1800" dirty="0">
                <a:latin typeface="Calibri"/>
                <a:cs typeface="Calibri"/>
              </a:rPr>
              <a:t>liệu </a:t>
            </a:r>
            <a:r>
              <a:rPr sz="1800" spc="-5" dirty="0">
                <a:latin typeface="Calibri"/>
                <a:cs typeface="Calibri"/>
              </a:rPr>
              <a:t>thiết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RFID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đọc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  </a:t>
            </a:r>
            <a:r>
              <a:rPr sz="1800" dirty="0">
                <a:latin typeface="Calibri"/>
                <a:cs typeface="Calibri"/>
              </a:rPr>
              <a:t>từ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5059" y="4908804"/>
            <a:ext cx="1648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Đọc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5" dirty="0">
                <a:latin typeface="Calibri"/>
                <a:cs typeface="Calibri"/>
              </a:rPr>
              <a:t>truyền dữ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đọc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từ  </a:t>
            </a:r>
            <a:r>
              <a:rPr sz="1800" spc="-50" dirty="0">
                <a:latin typeface="Calibri"/>
                <a:cs typeface="Calibri"/>
              </a:rPr>
              <a:t>Tag</a:t>
            </a:r>
            <a:r>
              <a:rPr sz="1800" spc="-10" dirty="0">
                <a:latin typeface="Calibri"/>
                <a:cs typeface="Calibri"/>
              </a:rPr>
              <a:t> về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hệ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thống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máy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tính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5518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/>
              <a:t>Trao</a:t>
            </a:r>
            <a:r>
              <a:rPr sz="4400" spc="-10" dirty="0"/>
              <a:t> </a:t>
            </a:r>
            <a:r>
              <a:rPr sz="4400" spc="-5" dirty="0">
                <a:latin typeface="Times New Roman"/>
                <a:cs typeface="Times New Roman"/>
              </a:rPr>
              <a:t>đổi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/>
              <a:t>dữ liệu</a:t>
            </a:r>
            <a:r>
              <a:rPr sz="4400" spc="-20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iện tử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95730"/>
            <a:ext cx="7854950" cy="4826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02565" indent="-342900">
              <a:lnSpc>
                <a:spcPts val="24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Electronic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Data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Interchange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–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EDI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phép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đối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tác </a:t>
            </a:r>
            <a:r>
              <a:rPr sz="2500" spc="-5" dirty="0">
                <a:latin typeface="Arial"/>
                <a:cs typeface="Arial"/>
              </a:rPr>
              <a:t>kinh doanh thương </a:t>
            </a:r>
            <a:r>
              <a:rPr sz="2500" dirty="0">
                <a:latin typeface="Arial"/>
                <a:cs typeface="Arial"/>
              </a:rPr>
              <a:t>mại trao đổi các </a:t>
            </a:r>
            <a:r>
              <a:rPr sz="2500" spc="-5" dirty="0">
                <a:latin typeface="Arial"/>
                <a:cs typeface="Arial"/>
              </a:rPr>
              <a:t>giao dịch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nghiệp </a:t>
            </a:r>
            <a:r>
              <a:rPr sz="2500" dirty="0">
                <a:latin typeface="Arial"/>
                <a:cs typeface="Arial"/>
              </a:rPr>
              <a:t>vụ theo con </a:t>
            </a:r>
            <a:r>
              <a:rPr sz="2500" spc="-5" dirty="0">
                <a:latin typeface="Arial"/>
                <a:cs typeface="Arial"/>
              </a:rPr>
              <a:t>đường điện </a:t>
            </a:r>
            <a:r>
              <a:rPr sz="2500" dirty="0">
                <a:latin typeface="Arial"/>
                <a:cs typeface="Arial"/>
              </a:rPr>
              <a:t>tử, thông </a:t>
            </a:r>
            <a:r>
              <a:rPr sz="2500" spc="-5" dirty="0">
                <a:latin typeface="Arial"/>
                <a:cs typeface="Arial"/>
              </a:rPr>
              <a:t>qua </a:t>
            </a:r>
            <a:r>
              <a:rPr sz="2500" dirty="0">
                <a:latin typeface="Arial"/>
                <a:cs typeface="Arial"/>
              </a:rPr>
              <a:t>mạng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Internet và các </a:t>
            </a:r>
            <a:r>
              <a:rPr sz="2500" spc="-5" dirty="0">
                <a:latin typeface="Arial"/>
                <a:cs typeface="Arial"/>
              </a:rPr>
              <a:t>loại hình mạng </a:t>
            </a:r>
            <a:r>
              <a:rPr sz="2500" dirty="0">
                <a:latin typeface="Arial"/>
                <a:cs typeface="Arial"/>
              </a:rPr>
              <a:t>khác. </a:t>
            </a:r>
            <a:r>
              <a:rPr sz="2500" spc="-5" dirty="0">
                <a:latin typeface="Arial"/>
                <a:cs typeface="Arial"/>
              </a:rPr>
              <a:t>Dữ liệu được </a:t>
            </a:r>
            <a:r>
              <a:rPr sz="2500" dirty="0">
                <a:latin typeface="Arial"/>
                <a:cs typeface="Arial"/>
              </a:rPr>
              <a:t> trao đổi có thể </a:t>
            </a:r>
            <a:r>
              <a:rPr sz="2500" spc="-5" dirty="0">
                <a:latin typeface="Arial"/>
                <a:cs typeface="Arial"/>
              </a:rPr>
              <a:t>là đơn </a:t>
            </a:r>
            <a:r>
              <a:rPr sz="2500" dirty="0">
                <a:latin typeface="Arial"/>
                <a:cs typeface="Arial"/>
              </a:rPr>
              <a:t>đặt hàng, hóa </a:t>
            </a:r>
            <a:r>
              <a:rPr sz="2500" spc="-5" dirty="0">
                <a:latin typeface="Arial"/>
                <a:cs typeface="Arial"/>
              </a:rPr>
              <a:t>đơn bán hàng, </a:t>
            </a:r>
            <a:r>
              <a:rPr sz="2500" dirty="0">
                <a:latin typeface="Arial"/>
                <a:cs typeface="Arial"/>
              </a:rPr>
              <a:t> vận</a:t>
            </a:r>
            <a:r>
              <a:rPr sz="2500" spc="-5" dirty="0">
                <a:latin typeface="Arial"/>
                <a:cs typeface="Arial"/>
              </a:rPr>
              <a:t> đơn,</a:t>
            </a:r>
            <a:r>
              <a:rPr sz="2500" dirty="0">
                <a:latin typeface="Arial"/>
                <a:cs typeface="Arial"/>
              </a:rPr>
              <a:t> …</a:t>
            </a:r>
            <a:endParaRPr sz="2500">
              <a:latin typeface="Arial"/>
              <a:cs typeface="Arial"/>
            </a:endParaRPr>
          </a:p>
          <a:p>
            <a:pPr marL="355600" marR="85725" indent="-342900">
              <a:lnSpc>
                <a:spcPct val="8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EDI có khả </a:t>
            </a:r>
            <a:r>
              <a:rPr sz="2500" spc="-5" dirty="0">
                <a:latin typeface="Arial"/>
                <a:cs typeface="Arial"/>
              </a:rPr>
              <a:t>năng </a:t>
            </a:r>
            <a:r>
              <a:rPr sz="2500" dirty="0">
                <a:latin typeface="Arial"/>
                <a:cs typeface="Arial"/>
              </a:rPr>
              <a:t>tự động theo </a:t>
            </a:r>
            <a:r>
              <a:rPr sz="2500" spc="-5" dirty="0">
                <a:latin typeface="Arial"/>
                <a:cs typeface="Arial"/>
              </a:rPr>
              <a:t>dõi những biến động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liên quan đến hàng </a:t>
            </a:r>
            <a:r>
              <a:rPr sz="2500" dirty="0">
                <a:latin typeface="Arial"/>
                <a:cs typeface="Arial"/>
              </a:rPr>
              <a:t>tồn kho, </a:t>
            </a:r>
            <a:r>
              <a:rPr sz="2500" spc="-5" dirty="0">
                <a:latin typeface="Arial"/>
                <a:cs typeface="Arial"/>
              </a:rPr>
              <a:t>khởi </a:t>
            </a:r>
            <a:r>
              <a:rPr sz="2500" dirty="0">
                <a:latin typeface="Arial"/>
                <a:cs typeface="Arial"/>
              </a:rPr>
              <a:t>sinh các </a:t>
            </a:r>
            <a:r>
              <a:rPr sz="2500" spc="-5" dirty="0">
                <a:latin typeface="Arial"/>
                <a:cs typeface="Arial"/>
              </a:rPr>
              <a:t>đơn hàng,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hóa </a:t>
            </a:r>
            <a:r>
              <a:rPr sz="2500" spc="-5" dirty="0">
                <a:latin typeface="Arial"/>
                <a:cs typeface="Arial"/>
              </a:rPr>
              <a:t>đơn </a:t>
            </a:r>
            <a:r>
              <a:rPr sz="2500" dirty="0">
                <a:latin typeface="Arial"/>
                <a:cs typeface="Arial"/>
              </a:rPr>
              <a:t>và các tài </a:t>
            </a:r>
            <a:r>
              <a:rPr sz="2500" spc="-5" dirty="0">
                <a:latin typeface="Arial"/>
                <a:cs typeface="Arial"/>
              </a:rPr>
              <a:t>liệu </a:t>
            </a:r>
            <a:r>
              <a:rPr sz="2500" dirty="0">
                <a:latin typeface="Arial"/>
                <a:cs typeface="Arial"/>
              </a:rPr>
              <a:t>khác </a:t>
            </a:r>
            <a:r>
              <a:rPr sz="2500" spc="-10" dirty="0">
                <a:latin typeface="Arial"/>
                <a:cs typeface="Arial"/>
              </a:rPr>
              <a:t>liên </a:t>
            </a:r>
            <a:r>
              <a:rPr sz="2500" dirty="0">
                <a:latin typeface="Arial"/>
                <a:cs typeface="Arial"/>
              </a:rPr>
              <a:t>quan đến </a:t>
            </a:r>
            <a:r>
              <a:rPr sz="2500" spc="-5" dirty="0">
                <a:latin typeface="Arial"/>
                <a:cs typeface="Arial"/>
              </a:rPr>
              <a:t>giao dịch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lập, </a:t>
            </a:r>
            <a:r>
              <a:rPr sz="2500" dirty="0">
                <a:latin typeface="Arial"/>
                <a:cs typeface="Arial"/>
              </a:rPr>
              <a:t>theo </a:t>
            </a:r>
            <a:r>
              <a:rPr sz="2500" spc="-5" dirty="0">
                <a:latin typeface="Arial"/>
                <a:cs typeface="Arial"/>
              </a:rPr>
              <a:t>dõi </a:t>
            </a:r>
            <a:r>
              <a:rPr sz="2500" dirty="0">
                <a:latin typeface="Arial"/>
                <a:cs typeface="Arial"/>
              </a:rPr>
              <a:t>tiến độ và xác </a:t>
            </a:r>
            <a:r>
              <a:rPr sz="2500" spc="-5" dirty="0">
                <a:latin typeface="Arial"/>
                <a:cs typeface="Arial"/>
              </a:rPr>
              <a:t>nhận </a:t>
            </a:r>
            <a:r>
              <a:rPr sz="250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hoạt </a:t>
            </a:r>
            <a:r>
              <a:rPr sz="2500" dirty="0">
                <a:latin typeface="Arial"/>
                <a:cs typeface="Arial"/>
              </a:rPr>
              <a:t>động </a:t>
            </a:r>
            <a:r>
              <a:rPr sz="2500" spc="-5" dirty="0">
                <a:latin typeface="Arial"/>
                <a:cs typeface="Arial"/>
              </a:rPr>
              <a:t>liên </a:t>
            </a:r>
            <a:r>
              <a:rPr sz="2500" dirty="0">
                <a:latin typeface="Arial"/>
                <a:cs typeface="Arial"/>
              </a:rPr>
              <a:t> quan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đến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cung</a:t>
            </a:r>
            <a:r>
              <a:rPr sz="2500" spc="-5" dirty="0">
                <a:latin typeface="Arial"/>
                <a:cs typeface="Arial"/>
              </a:rPr>
              <a:t> ứng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hàng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hóa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thanh toán.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•	HT EDI </a:t>
            </a:r>
            <a:r>
              <a:rPr sz="2500" spc="-5" dirty="0">
                <a:latin typeface="Arial"/>
                <a:cs typeface="Arial"/>
              </a:rPr>
              <a:t>dựa </a:t>
            </a:r>
            <a:r>
              <a:rPr sz="2500" dirty="0">
                <a:latin typeface="Arial"/>
                <a:cs typeface="Arial"/>
              </a:rPr>
              <a:t>trên </a:t>
            </a:r>
            <a:r>
              <a:rPr sz="2500" spc="-5" dirty="0">
                <a:latin typeface="Arial"/>
                <a:cs typeface="Arial"/>
              </a:rPr>
              <a:t>Internet </a:t>
            </a:r>
            <a:r>
              <a:rPr sz="2500" dirty="0">
                <a:latin typeface="Arial"/>
                <a:cs typeface="Arial"/>
              </a:rPr>
              <a:t>có sử </a:t>
            </a:r>
            <a:r>
              <a:rPr sz="2500" spc="-5" dirty="0">
                <a:latin typeface="Arial"/>
                <a:cs typeface="Arial"/>
              </a:rPr>
              <a:t>dụng </a:t>
            </a:r>
            <a:r>
              <a:rPr sz="2500" dirty="0">
                <a:latin typeface="Arial"/>
                <a:cs typeface="Arial"/>
              </a:rPr>
              <a:t>mạng riêng </a:t>
            </a:r>
            <a:r>
              <a:rPr sz="2500" spc="-5" dirty="0">
                <a:latin typeface="Arial"/>
                <a:cs typeface="Arial"/>
              </a:rPr>
              <a:t>ảo </a:t>
            </a:r>
            <a:r>
              <a:rPr sz="2500" dirty="0">
                <a:latin typeface="Arial"/>
                <a:cs typeface="Arial"/>
              </a:rPr>
              <a:t> và </a:t>
            </a:r>
            <a:r>
              <a:rPr sz="2500" spc="-5" dirty="0">
                <a:latin typeface="Arial"/>
                <a:cs typeface="Arial"/>
              </a:rPr>
              <a:t>dạng ứng dụng thương </a:t>
            </a:r>
            <a:r>
              <a:rPr sz="2500" dirty="0">
                <a:latin typeface="Arial"/>
                <a:cs typeface="Arial"/>
              </a:rPr>
              <a:t>mại </a:t>
            </a:r>
            <a:r>
              <a:rPr sz="2500" spc="-5" dirty="0">
                <a:latin typeface="Arial"/>
                <a:cs typeface="Arial"/>
              </a:rPr>
              <a:t>điện </a:t>
            </a:r>
            <a:r>
              <a:rPr sz="2500" dirty="0">
                <a:latin typeface="Arial"/>
                <a:cs typeface="Arial"/>
              </a:rPr>
              <a:t>tử B2B. </a:t>
            </a:r>
            <a:r>
              <a:rPr sz="2500" spc="-5" dirty="0">
                <a:latin typeface="Arial"/>
                <a:cs typeface="Arial"/>
              </a:rPr>
              <a:t>Đối </a:t>
            </a:r>
            <a:r>
              <a:rPr sz="2500" dirty="0">
                <a:latin typeface="Arial"/>
                <a:cs typeface="Arial"/>
              </a:rPr>
              <a:t>với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các tổ chức kinh </a:t>
            </a:r>
            <a:r>
              <a:rPr sz="2500" spc="-5" dirty="0">
                <a:latin typeface="Arial"/>
                <a:cs typeface="Arial"/>
              </a:rPr>
              <a:t>doanh </a:t>
            </a:r>
            <a:r>
              <a:rPr sz="2500" dirty="0">
                <a:latin typeface="Arial"/>
                <a:cs typeface="Arial"/>
              </a:rPr>
              <a:t>vừa và </a:t>
            </a:r>
            <a:r>
              <a:rPr sz="2500" spc="-5" dirty="0">
                <a:latin typeface="Arial"/>
                <a:cs typeface="Arial"/>
              </a:rPr>
              <a:t>nhỏ </a:t>
            </a:r>
            <a:r>
              <a:rPr sz="2500" dirty="0">
                <a:latin typeface="Arial"/>
                <a:cs typeface="Arial"/>
              </a:rPr>
              <a:t>thì các </a:t>
            </a:r>
            <a:r>
              <a:rPr sz="2500" spc="-5" dirty="0">
                <a:latin typeface="Arial"/>
                <a:cs typeface="Arial"/>
              </a:rPr>
              <a:t>dịch </a:t>
            </a:r>
            <a:r>
              <a:rPr sz="2500" dirty="0">
                <a:latin typeface="Arial"/>
                <a:cs typeface="Arial"/>
              </a:rPr>
              <a:t>vụ 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EDI</a:t>
            </a:r>
            <a:r>
              <a:rPr sz="2500" spc="-5" dirty="0">
                <a:latin typeface="Arial"/>
                <a:cs typeface="Arial"/>
              </a:rPr>
              <a:t> dựa </a:t>
            </a:r>
            <a:r>
              <a:rPr sz="2500" dirty="0">
                <a:latin typeface="Arial"/>
                <a:cs typeface="Arial"/>
              </a:rPr>
              <a:t>trên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Internet là</a:t>
            </a:r>
            <a:r>
              <a:rPr sz="2500" spc="-5" dirty="0">
                <a:latin typeface="Arial"/>
                <a:cs typeface="Arial"/>
              </a:rPr>
              <a:t> lựa </a:t>
            </a:r>
            <a:r>
              <a:rPr sz="2500" dirty="0">
                <a:latin typeface="Arial"/>
                <a:cs typeface="Arial"/>
              </a:rPr>
              <a:t>chọn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hiệu quả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và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kinh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tế.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662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85" dirty="0"/>
              <a:t>Vai</a:t>
            </a:r>
            <a:r>
              <a:rPr sz="4400" spc="-25" dirty="0"/>
              <a:t> </a:t>
            </a:r>
            <a:r>
              <a:rPr sz="4400" spc="-20" dirty="0"/>
              <a:t>trò</a:t>
            </a:r>
            <a:r>
              <a:rPr sz="4400" spc="-25" dirty="0"/>
              <a:t> </a:t>
            </a:r>
            <a:r>
              <a:rPr sz="4400" spc="-5" dirty="0"/>
              <a:t>của</a:t>
            </a:r>
            <a:r>
              <a:rPr sz="4400" spc="-15" dirty="0"/>
              <a:t> </a:t>
            </a:r>
            <a:r>
              <a:rPr sz="4400" spc="-5" dirty="0"/>
              <a:t>SCM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18995"/>
            <a:ext cx="785685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Các hệ thống SCM liên tổ chức đóng vai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trò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trọng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 việc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giúp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tổ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chức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đạt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được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mục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tiêu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của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mình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quản </a:t>
            </a:r>
            <a:r>
              <a:rPr sz="3200" spc="-5" dirty="0">
                <a:latin typeface="Arial"/>
                <a:cs typeface="Arial"/>
              </a:rPr>
              <a:t> trị chuỗi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cung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cấp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95631" y="0"/>
                  </a:lnTo>
                </a:path>
                <a:path w="8249284">
                  <a:moveTo>
                    <a:pt x="8172831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001" rIns="0" bIns="0" rtlCol="0">
            <a:spAutoFit/>
          </a:bodyPr>
          <a:lstStyle/>
          <a:p>
            <a:pPr marL="447040" marR="5080">
              <a:lnSpc>
                <a:spcPts val="4780"/>
              </a:lnSpc>
              <a:spcBef>
                <a:spcPts val="215"/>
              </a:spcBef>
            </a:pPr>
            <a:r>
              <a:rPr spc="-5" dirty="0"/>
              <a:t>Các chức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 SCM </a:t>
            </a:r>
            <a:r>
              <a:rPr spc="-30" dirty="0"/>
              <a:t>và </a:t>
            </a:r>
            <a:r>
              <a:rPr spc="-5" dirty="0"/>
              <a:t>ứng </a:t>
            </a:r>
            <a:r>
              <a:rPr dirty="0"/>
              <a:t>dụng </a:t>
            </a:r>
            <a:r>
              <a:rPr spc="-5" dirty="0"/>
              <a:t>của </a:t>
            </a:r>
            <a:r>
              <a:rPr spc="-890" dirty="0"/>
              <a:t> </a:t>
            </a:r>
            <a:r>
              <a:rPr dirty="0"/>
              <a:t>bộ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25" dirty="0"/>
              <a:t> </a:t>
            </a:r>
            <a:r>
              <a:rPr spc="-5" dirty="0"/>
              <a:t>mềm</a:t>
            </a:r>
            <a:r>
              <a:rPr spc="-10" dirty="0"/>
              <a:t> </a:t>
            </a:r>
            <a:r>
              <a:rPr spc="-15" dirty="0"/>
              <a:t>MySAP</a:t>
            </a:r>
            <a:r>
              <a:rPr spc="-10" dirty="0"/>
              <a:t> </a:t>
            </a:r>
            <a:r>
              <a:rPr dirty="0"/>
              <a:t>e-bussiness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5650" y="1590675"/>
            <a:ext cx="8089900" cy="4960620"/>
            <a:chOff x="755650" y="1590675"/>
            <a:chExt cx="8089900" cy="4960620"/>
          </a:xfrm>
        </p:grpSpPr>
        <p:sp>
          <p:nvSpPr>
            <p:cNvPr id="9" name="object 9"/>
            <p:cNvSpPr/>
            <p:nvPr/>
          </p:nvSpPr>
          <p:spPr>
            <a:xfrm>
              <a:off x="762000" y="1597024"/>
              <a:ext cx="8077200" cy="640080"/>
            </a:xfrm>
            <a:custGeom>
              <a:avLst/>
              <a:gdLst/>
              <a:ahLst/>
              <a:cxnLst/>
              <a:rect l="l" t="t" r="r" b="b"/>
              <a:pathLst>
                <a:path w="8077200" h="64008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2209800" y="640080"/>
                  </a:lnTo>
                  <a:lnTo>
                    <a:pt x="8077200" y="64008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2237117"/>
              <a:ext cx="8077200" cy="370840"/>
            </a:xfrm>
            <a:custGeom>
              <a:avLst/>
              <a:gdLst/>
              <a:ahLst/>
              <a:cxnLst/>
              <a:rect l="l" t="t" r="r" b="b"/>
              <a:pathLst>
                <a:path w="8077200" h="370839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2209800" y="370827"/>
                  </a:lnTo>
                  <a:lnTo>
                    <a:pt x="8077200" y="370827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2607944"/>
              <a:ext cx="8077200" cy="640080"/>
            </a:xfrm>
            <a:custGeom>
              <a:avLst/>
              <a:gdLst/>
              <a:ahLst/>
              <a:cxnLst/>
              <a:rect l="l" t="t" r="r" b="b"/>
              <a:pathLst>
                <a:path w="8077200" h="64008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2209800" y="640080"/>
                  </a:lnTo>
                  <a:lnTo>
                    <a:pt x="8077200" y="64008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3248024"/>
              <a:ext cx="8077200" cy="1737360"/>
            </a:xfrm>
            <a:custGeom>
              <a:avLst/>
              <a:gdLst/>
              <a:ahLst/>
              <a:cxnLst/>
              <a:rect l="l" t="t" r="r" b="b"/>
              <a:pathLst>
                <a:path w="8077200" h="173736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2209800" y="1737360"/>
                  </a:lnTo>
                  <a:lnTo>
                    <a:pt x="8077200" y="173736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4985384"/>
              <a:ext cx="8077200" cy="370840"/>
            </a:xfrm>
            <a:custGeom>
              <a:avLst/>
              <a:gdLst/>
              <a:ahLst/>
              <a:cxnLst/>
              <a:rect l="l" t="t" r="r" b="b"/>
              <a:pathLst>
                <a:path w="8077200" h="370839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2209800" y="370840"/>
                  </a:lnTo>
                  <a:lnTo>
                    <a:pt x="8077200" y="37084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5356225"/>
              <a:ext cx="8077200" cy="1188720"/>
            </a:xfrm>
            <a:custGeom>
              <a:avLst/>
              <a:gdLst/>
              <a:ahLst/>
              <a:cxnLst/>
              <a:rect l="l" t="t" r="r" b="b"/>
              <a:pathLst>
                <a:path w="8077200" h="118872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1188720"/>
                  </a:lnTo>
                  <a:lnTo>
                    <a:pt x="2209800" y="1188720"/>
                  </a:lnTo>
                  <a:lnTo>
                    <a:pt x="8077200" y="118872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590675"/>
              <a:ext cx="0" cy="4960620"/>
            </a:xfrm>
            <a:custGeom>
              <a:avLst/>
              <a:gdLst/>
              <a:ahLst/>
              <a:cxnLst/>
              <a:rect l="l" t="t" r="r" b="b"/>
              <a:pathLst>
                <a:path h="4960620">
                  <a:moveTo>
                    <a:pt x="0" y="0"/>
                  </a:moveTo>
                  <a:lnTo>
                    <a:pt x="0" y="49606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650" y="2237105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650" y="1590675"/>
              <a:ext cx="8089900" cy="4960620"/>
            </a:xfrm>
            <a:custGeom>
              <a:avLst/>
              <a:gdLst/>
              <a:ahLst/>
              <a:cxnLst/>
              <a:rect l="l" t="t" r="r" b="b"/>
              <a:pathLst>
                <a:path w="8089900" h="4960620">
                  <a:moveTo>
                    <a:pt x="0" y="1017270"/>
                  </a:moveTo>
                  <a:lnTo>
                    <a:pt x="8089900" y="1017270"/>
                  </a:lnTo>
                </a:path>
                <a:path w="8089900" h="4960620">
                  <a:moveTo>
                    <a:pt x="0" y="1657350"/>
                  </a:moveTo>
                  <a:lnTo>
                    <a:pt x="8089900" y="1657350"/>
                  </a:lnTo>
                </a:path>
                <a:path w="8089900" h="4960620">
                  <a:moveTo>
                    <a:pt x="0" y="3394710"/>
                  </a:moveTo>
                  <a:lnTo>
                    <a:pt x="8089900" y="3394710"/>
                  </a:lnTo>
                </a:path>
                <a:path w="8089900" h="4960620">
                  <a:moveTo>
                    <a:pt x="0" y="3765550"/>
                  </a:moveTo>
                  <a:lnTo>
                    <a:pt x="8089900" y="3765550"/>
                  </a:lnTo>
                </a:path>
                <a:path w="8089900" h="4960620">
                  <a:moveTo>
                    <a:pt x="6350" y="0"/>
                  </a:moveTo>
                  <a:lnTo>
                    <a:pt x="6350" y="4960620"/>
                  </a:lnTo>
                </a:path>
                <a:path w="8089900" h="4960620">
                  <a:moveTo>
                    <a:pt x="8083550" y="0"/>
                  </a:moveTo>
                  <a:lnTo>
                    <a:pt x="8083550" y="4960620"/>
                  </a:lnTo>
                </a:path>
                <a:path w="8089900" h="4960620">
                  <a:moveTo>
                    <a:pt x="0" y="6350"/>
                  </a:moveTo>
                  <a:lnTo>
                    <a:pt x="8089900" y="6350"/>
                  </a:lnTo>
                </a:path>
                <a:path w="8089900" h="4960620">
                  <a:moveTo>
                    <a:pt x="0" y="4954270"/>
                  </a:moveTo>
                  <a:lnTo>
                    <a:pt x="8089900" y="49542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0739" y="1617217"/>
            <a:ext cx="188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050794" y="1617217"/>
            <a:ext cx="542417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Lợi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ích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khi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SCM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bộ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phần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mềm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SAP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e-business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39" y="2255773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Lập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kế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hoạch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2626867"/>
            <a:ext cx="18218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Thiết </a:t>
            </a:r>
            <a:r>
              <a:rPr sz="1800" spc="-35" dirty="0">
                <a:latin typeface="Calibri"/>
                <a:cs typeface="Calibri"/>
              </a:rPr>
              <a:t>kế </a:t>
            </a:r>
            <a:r>
              <a:rPr sz="1800" dirty="0">
                <a:latin typeface="Calibri"/>
                <a:cs typeface="Calibri"/>
              </a:rPr>
              <a:t>chuỗi cung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ứng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0794" y="2628391"/>
            <a:ext cx="555371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60" dirty="0">
                <a:latin typeface="Calibri"/>
                <a:cs typeface="Calibri"/>
              </a:rPr>
              <a:t>Tối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ư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hóa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mạng l</a:t>
            </a:r>
            <a:r>
              <a:rPr sz="1800" dirty="0">
                <a:latin typeface="Arial"/>
                <a:cs typeface="Arial"/>
              </a:rPr>
              <a:t>ưới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nhà </a:t>
            </a:r>
            <a:r>
              <a:rPr sz="1800" spc="-5" dirty="0">
                <a:latin typeface="Calibri"/>
                <a:cs typeface="Calibri"/>
              </a:rPr>
              <a:t>cung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cấp,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nhà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máy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trung </a:t>
            </a:r>
            <a:r>
              <a:rPr sz="1800" spc="-10" dirty="0">
                <a:latin typeface="Calibri"/>
                <a:cs typeface="Calibri"/>
              </a:rPr>
              <a:t>tâm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739" y="3266947"/>
            <a:ext cx="1995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Lập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kế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hoạch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cầu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 </a:t>
            </a:r>
            <a:r>
              <a:rPr sz="1800" spc="-5" dirty="0">
                <a:latin typeface="Calibri"/>
                <a:cs typeface="Calibri"/>
              </a:rPr>
              <a:t>hình </a:t>
            </a:r>
            <a:r>
              <a:rPr sz="1800" dirty="0">
                <a:latin typeface="Calibri"/>
                <a:cs typeface="Calibri"/>
              </a:rPr>
              <a:t>thức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hợp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0794" y="3266947"/>
            <a:ext cx="55803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Dự báo </a:t>
            </a:r>
            <a:r>
              <a:rPr sz="1800" dirty="0">
                <a:latin typeface="Calibri"/>
                <a:cs typeface="Calibri"/>
              </a:rPr>
              <a:t>chính </a:t>
            </a:r>
            <a:r>
              <a:rPr sz="1800" spc="-10" dirty="0">
                <a:latin typeface="Calibri"/>
                <a:cs typeface="Calibri"/>
              </a:rPr>
              <a:t>xác </a:t>
            </a:r>
            <a:r>
              <a:rPr sz="1800" spc="-5" dirty="0">
                <a:latin typeface="Calibri"/>
                <a:cs typeface="Calibri"/>
              </a:rPr>
              <a:t>nhu </a:t>
            </a:r>
            <a:r>
              <a:rPr sz="1800" spc="-10" dirty="0">
                <a:latin typeface="Calibri"/>
                <a:cs typeface="Calibri"/>
              </a:rPr>
              <a:t>cầu </a:t>
            </a:r>
            <a:r>
              <a:rPr sz="1800" dirty="0">
                <a:latin typeface="Calibri"/>
                <a:cs typeface="Calibri"/>
              </a:rPr>
              <a:t>của khách </a:t>
            </a:r>
            <a:r>
              <a:rPr sz="1800" spc="-5" dirty="0">
                <a:latin typeface="Calibri"/>
                <a:cs typeface="Calibri"/>
              </a:rPr>
              <a:t>hàng bằng cách </a:t>
            </a:r>
            <a:r>
              <a:rPr sz="1800" dirty="0">
                <a:latin typeface="Calibri"/>
                <a:cs typeface="Calibri"/>
              </a:rPr>
              <a:t>chia </a:t>
            </a:r>
            <a:r>
              <a:rPr sz="1800" spc="-5" dirty="0">
                <a:latin typeface="Calibri"/>
                <a:cs typeface="Calibri"/>
              </a:rPr>
              <a:t>sẻ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dự báo </a:t>
            </a:r>
            <a:r>
              <a:rPr sz="1800" dirty="0">
                <a:latin typeface="Calibri"/>
                <a:cs typeface="Calibri"/>
              </a:rPr>
              <a:t>cung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10" dirty="0">
                <a:latin typeface="Calibri"/>
                <a:cs typeface="Calibri"/>
              </a:rPr>
              <a:t>cầu </a:t>
            </a:r>
            <a:r>
              <a:rPr sz="1800" dirty="0">
                <a:latin typeface="Calibri"/>
                <a:cs typeface="Calibri"/>
              </a:rPr>
              <a:t>giữa </a:t>
            </a:r>
            <a:r>
              <a:rPr sz="1800" spc="-5" dirty="0">
                <a:latin typeface="Calibri"/>
                <a:cs typeface="Calibri"/>
              </a:rPr>
              <a:t>nhiều </a:t>
            </a:r>
            <a:r>
              <a:rPr sz="1800" dirty="0">
                <a:latin typeface="Calibri"/>
                <a:cs typeface="Calibri"/>
              </a:rPr>
              <a:t>lớp thực </a:t>
            </a:r>
            <a:r>
              <a:rPr sz="1800" spc="-15" dirty="0">
                <a:latin typeface="Calibri"/>
                <a:cs typeface="Calibri"/>
              </a:rPr>
              <a:t>tế </a:t>
            </a:r>
            <a:r>
              <a:rPr sz="1800" spc="-10" dirty="0">
                <a:latin typeface="Calibri"/>
                <a:cs typeface="Calibri"/>
              </a:rPr>
              <a:t>trong </a:t>
            </a:r>
            <a:r>
              <a:rPr sz="1800" dirty="0">
                <a:latin typeface="Calibri"/>
                <a:cs typeface="Calibri"/>
              </a:rPr>
              <a:t>chuỗi cung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ứng.</a:t>
            </a:r>
            <a:endParaRPr sz="1800">
              <a:latin typeface="Calibri"/>
              <a:cs typeface="Calibri"/>
            </a:endParaRPr>
          </a:p>
          <a:p>
            <a:pPr marL="12700" marR="1352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tình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huống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 ứng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hợp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dựa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trên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ví dụ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kế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hoạch,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dự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bổ</a:t>
            </a:r>
            <a:r>
              <a:rPr sz="1800" spc="-5" dirty="0">
                <a:latin typeface="Calibri"/>
                <a:cs typeface="Calibri"/>
              </a:rPr>
              <a:t> sung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theo ph</a:t>
            </a:r>
            <a:r>
              <a:rPr sz="1800" dirty="0">
                <a:latin typeface="Arial"/>
                <a:cs typeface="Arial"/>
              </a:rPr>
              <a:t>ươ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thức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hợp,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lý </a:t>
            </a:r>
            <a:r>
              <a:rPr sz="1800" spc="-10" dirty="0">
                <a:latin typeface="Calibri"/>
                <a:cs typeface="Calibri"/>
              </a:rPr>
              <a:t>tồn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kiểu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vendor-managed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739" y="5004308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Thực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hiện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39" y="5375402"/>
            <a:ext cx="1864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Quản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nguyên </a:t>
            </a:r>
            <a:r>
              <a:rPr sz="1800" spc="-15" dirty="0">
                <a:latin typeface="Calibri"/>
                <a:cs typeface="Calibri"/>
              </a:rPr>
              <a:t>vật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liệu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0794" y="5376926"/>
            <a:ext cx="5353685" cy="1121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716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Calibri"/>
                <a:cs typeface="Calibri"/>
              </a:rPr>
              <a:t>Chia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sẻ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thông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 chính </a:t>
            </a:r>
            <a:r>
              <a:rPr sz="1800" spc="-10" dirty="0">
                <a:latin typeface="Calibri"/>
                <a:cs typeface="Calibri"/>
              </a:rPr>
              <a:t>xác về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tồn</a:t>
            </a:r>
            <a:r>
              <a:rPr sz="1800" dirty="0">
                <a:latin typeface="Calibri"/>
                <a:cs typeface="Calibri"/>
              </a:rPr>
              <a:t> kho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hàng</a:t>
            </a:r>
            <a:r>
              <a:rPr sz="1800" dirty="0">
                <a:latin typeface="Calibri"/>
                <a:cs typeface="Calibri"/>
              </a:rPr>
              <a:t> mua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sắm.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5"/>
              </a:lnSpc>
            </a:pPr>
            <a:r>
              <a:rPr sz="1800" dirty="0">
                <a:latin typeface="Calibri"/>
                <a:cs typeface="Calibri"/>
              </a:rPr>
              <a:t>Đảm </a:t>
            </a:r>
            <a:r>
              <a:rPr sz="1800" spc="-5" dirty="0">
                <a:latin typeface="Calibri"/>
                <a:cs typeface="Calibri"/>
              </a:rPr>
              <a:t>bảo</a:t>
            </a:r>
            <a:r>
              <a:rPr sz="1800" dirty="0">
                <a:latin typeface="Calibri"/>
                <a:cs typeface="Calibri"/>
              </a:rPr>
              <a:t> NVL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cần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 </a:t>
            </a:r>
            <a:r>
              <a:rPr sz="1800" spc="-5" dirty="0">
                <a:latin typeface="Calibri"/>
                <a:cs typeface="Calibri"/>
              </a:rPr>
              <a:t>quá</a:t>
            </a:r>
            <a:r>
              <a:rPr sz="1800" dirty="0">
                <a:latin typeface="Calibri"/>
                <a:cs typeface="Calibri"/>
              </a:rPr>
              <a:t> trình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sản</a:t>
            </a:r>
            <a:r>
              <a:rPr sz="1800" spc="-10" dirty="0">
                <a:latin typeface="Calibri"/>
                <a:cs typeface="Calibri"/>
              </a:rPr>
              <a:t> xuất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đúng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chỗ,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lúc.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41807"/>
            <a:ext cx="65652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của</a:t>
            </a:r>
            <a:r>
              <a:rPr spc="-15" dirty="0"/>
              <a:t> </a:t>
            </a:r>
            <a:r>
              <a:rPr spc="15" dirty="0"/>
              <a:t>HTTT</a:t>
            </a:r>
            <a:r>
              <a:rPr spc="-25" dirty="0"/>
              <a:t> </a:t>
            </a:r>
            <a:r>
              <a:rPr spc="-15" dirty="0"/>
              <a:t>tài</a:t>
            </a:r>
            <a:r>
              <a:rPr spc="-10" dirty="0"/>
              <a:t> </a:t>
            </a:r>
            <a:r>
              <a:rPr spc="-5" dirty="0"/>
              <a:t>chính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791" y="1584833"/>
            <a:ext cx="1377950" cy="4322445"/>
            <a:chOff x="1248791" y="1584833"/>
            <a:chExt cx="1377950" cy="4322445"/>
          </a:xfrm>
        </p:grpSpPr>
        <p:sp>
          <p:nvSpPr>
            <p:cNvPr id="4" name="object 4"/>
            <p:cNvSpPr/>
            <p:nvPr/>
          </p:nvSpPr>
          <p:spPr>
            <a:xfrm>
              <a:off x="2078355" y="2215515"/>
              <a:ext cx="535940" cy="3061970"/>
            </a:xfrm>
            <a:custGeom>
              <a:avLst/>
              <a:gdLst/>
              <a:ahLst/>
              <a:cxnLst/>
              <a:rect l="l" t="t" r="r" b="b"/>
              <a:pathLst>
                <a:path w="535939" h="3061970">
                  <a:moveTo>
                    <a:pt x="0" y="1530858"/>
                  </a:moveTo>
                  <a:lnTo>
                    <a:pt x="267843" y="1530858"/>
                  </a:lnTo>
                  <a:lnTo>
                    <a:pt x="267843" y="3061843"/>
                  </a:lnTo>
                  <a:lnTo>
                    <a:pt x="535686" y="3061843"/>
                  </a:lnTo>
                </a:path>
                <a:path w="535939" h="3061970">
                  <a:moveTo>
                    <a:pt x="0" y="1530858"/>
                  </a:moveTo>
                  <a:lnTo>
                    <a:pt x="267843" y="1530858"/>
                  </a:lnTo>
                  <a:lnTo>
                    <a:pt x="267843" y="2041144"/>
                  </a:lnTo>
                  <a:lnTo>
                    <a:pt x="535686" y="2041144"/>
                  </a:lnTo>
                </a:path>
                <a:path w="535939" h="3061970">
                  <a:moveTo>
                    <a:pt x="0" y="1530604"/>
                  </a:moveTo>
                  <a:lnTo>
                    <a:pt x="267843" y="1530604"/>
                  </a:lnTo>
                  <a:lnTo>
                    <a:pt x="267843" y="1020318"/>
                  </a:lnTo>
                  <a:lnTo>
                    <a:pt x="535686" y="1020318"/>
                  </a:lnTo>
                </a:path>
                <a:path w="535939" h="3061970">
                  <a:moveTo>
                    <a:pt x="0" y="1530985"/>
                  </a:moveTo>
                  <a:lnTo>
                    <a:pt x="267843" y="1530985"/>
                  </a:lnTo>
                  <a:lnTo>
                    <a:pt x="267843" y="0"/>
                  </a:lnTo>
                  <a:lnTo>
                    <a:pt x="535686" y="0"/>
                  </a:lnTo>
                </a:path>
              </a:pathLst>
            </a:custGeom>
            <a:ln w="25146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491" y="1597533"/>
              <a:ext cx="817244" cy="4297045"/>
            </a:xfrm>
            <a:custGeom>
              <a:avLst/>
              <a:gdLst/>
              <a:ahLst/>
              <a:cxnLst/>
              <a:rect l="l" t="t" r="r" b="b"/>
              <a:pathLst>
                <a:path w="817244" h="4297045">
                  <a:moveTo>
                    <a:pt x="816863" y="0"/>
                  </a:moveTo>
                  <a:lnTo>
                    <a:pt x="0" y="0"/>
                  </a:lnTo>
                  <a:lnTo>
                    <a:pt x="0" y="4296918"/>
                  </a:lnTo>
                  <a:lnTo>
                    <a:pt x="816863" y="4296918"/>
                  </a:lnTo>
                  <a:lnTo>
                    <a:pt x="816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491" y="1597533"/>
              <a:ext cx="817244" cy="4297045"/>
            </a:xfrm>
            <a:custGeom>
              <a:avLst/>
              <a:gdLst/>
              <a:ahLst/>
              <a:cxnLst/>
              <a:rect l="l" t="t" r="r" b="b"/>
              <a:pathLst>
                <a:path w="817244" h="4297045">
                  <a:moveTo>
                    <a:pt x="0" y="4296918"/>
                  </a:moveTo>
                  <a:lnTo>
                    <a:pt x="816863" y="4296918"/>
                  </a:lnTo>
                  <a:lnTo>
                    <a:pt x="816863" y="0"/>
                  </a:lnTo>
                  <a:lnTo>
                    <a:pt x="0" y="0"/>
                  </a:lnTo>
                  <a:lnTo>
                    <a:pt x="0" y="429691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1437" y="1776143"/>
            <a:ext cx="698500" cy="394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135"/>
              </a:lnSpc>
            </a:pPr>
            <a:r>
              <a:rPr sz="5300" spc="25" dirty="0">
                <a:solidFill>
                  <a:srgbClr val="FFFFFF"/>
                </a:solidFill>
                <a:latin typeface="Calibri"/>
                <a:cs typeface="Calibri"/>
              </a:rPr>
              <a:t>HTTT</a:t>
            </a:r>
            <a:r>
              <a:rPr sz="5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300" spc="-25" dirty="0">
                <a:solidFill>
                  <a:srgbClr val="FFFFFF"/>
                </a:solidFill>
                <a:latin typeface="Calibri"/>
                <a:cs typeface="Calibri"/>
              </a:rPr>
              <a:t>tài</a:t>
            </a:r>
            <a:r>
              <a:rPr sz="5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300" spc="-5" dirty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endParaRPr sz="5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1341" y="1794382"/>
            <a:ext cx="2703830" cy="842010"/>
            <a:chOff x="2601341" y="1794382"/>
            <a:chExt cx="2703830" cy="842010"/>
          </a:xfrm>
        </p:grpSpPr>
        <p:sp>
          <p:nvSpPr>
            <p:cNvPr id="9" name="object 9"/>
            <p:cNvSpPr/>
            <p:nvPr/>
          </p:nvSpPr>
          <p:spPr>
            <a:xfrm>
              <a:off x="2614041" y="1807082"/>
              <a:ext cx="2678430" cy="816610"/>
            </a:xfrm>
            <a:custGeom>
              <a:avLst/>
              <a:gdLst/>
              <a:ahLst/>
              <a:cxnLst/>
              <a:rect l="l" t="t" r="r" b="b"/>
              <a:pathLst>
                <a:path w="2678429" h="816610">
                  <a:moveTo>
                    <a:pt x="2678430" y="0"/>
                  </a:moveTo>
                  <a:lnTo>
                    <a:pt x="0" y="0"/>
                  </a:lnTo>
                  <a:lnTo>
                    <a:pt x="0" y="816101"/>
                  </a:lnTo>
                  <a:lnTo>
                    <a:pt x="2678430" y="816101"/>
                  </a:lnTo>
                  <a:lnTo>
                    <a:pt x="26784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4041" y="1807082"/>
              <a:ext cx="2678430" cy="816610"/>
            </a:xfrm>
            <a:custGeom>
              <a:avLst/>
              <a:gdLst/>
              <a:ahLst/>
              <a:cxnLst/>
              <a:rect l="l" t="t" r="r" b="b"/>
              <a:pathLst>
                <a:path w="2678429" h="816610">
                  <a:moveTo>
                    <a:pt x="0" y="816101"/>
                  </a:moveTo>
                  <a:lnTo>
                    <a:pt x="2678430" y="816101"/>
                  </a:lnTo>
                  <a:lnTo>
                    <a:pt x="2678430" y="0"/>
                  </a:lnTo>
                  <a:lnTo>
                    <a:pt x="0" y="0"/>
                  </a:lnTo>
                  <a:lnTo>
                    <a:pt x="0" y="81610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14041" y="1807082"/>
            <a:ext cx="2678430" cy="816610"/>
          </a:xfrm>
          <a:prstGeom prst="rect">
            <a:avLst/>
          </a:prstGeom>
          <a:ln w="25146">
            <a:solidFill>
              <a:srgbClr val="FFFFFF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70280" marR="66675" indent="-897255">
              <a:lnSpc>
                <a:spcPts val="2860"/>
              </a:lnSpc>
              <a:spcBef>
                <a:spcPts val="22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hệ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báo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tài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01341" y="2814701"/>
            <a:ext cx="2703830" cy="842644"/>
            <a:chOff x="2601341" y="2814701"/>
            <a:chExt cx="2703830" cy="842644"/>
          </a:xfrm>
        </p:grpSpPr>
        <p:sp>
          <p:nvSpPr>
            <p:cNvPr id="13" name="object 13"/>
            <p:cNvSpPr/>
            <p:nvPr/>
          </p:nvSpPr>
          <p:spPr>
            <a:xfrm>
              <a:off x="2614041" y="2827401"/>
              <a:ext cx="2678430" cy="817244"/>
            </a:xfrm>
            <a:custGeom>
              <a:avLst/>
              <a:gdLst/>
              <a:ahLst/>
              <a:cxnLst/>
              <a:rect l="l" t="t" r="r" b="b"/>
              <a:pathLst>
                <a:path w="2678429" h="817245">
                  <a:moveTo>
                    <a:pt x="2678430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2678430" y="816863"/>
                  </a:lnTo>
                  <a:lnTo>
                    <a:pt x="26784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4041" y="2827401"/>
              <a:ext cx="2678430" cy="817244"/>
            </a:xfrm>
            <a:custGeom>
              <a:avLst/>
              <a:gdLst/>
              <a:ahLst/>
              <a:cxnLst/>
              <a:rect l="l" t="t" r="r" b="b"/>
              <a:pathLst>
                <a:path w="2678429" h="817245">
                  <a:moveTo>
                    <a:pt x="0" y="816863"/>
                  </a:moveTo>
                  <a:lnTo>
                    <a:pt x="2678430" y="816863"/>
                  </a:lnTo>
                  <a:lnTo>
                    <a:pt x="2678430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14041" y="2827401"/>
            <a:ext cx="2678430" cy="817244"/>
          </a:xfrm>
          <a:prstGeom prst="rect">
            <a:avLst/>
          </a:prstGeom>
          <a:ln w="25146">
            <a:solidFill>
              <a:srgbClr val="FFFFF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4135" marR="23495" indent="-33655">
              <a:lnSpc>
                <a:spcPts val="2860"/>
              </a:lnSpc>
              <a:spcBef>
                <a:spcPts val="229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Phân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hệ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quyết toán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chi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phí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01341" y="3835780"/>
            <a:ext cx="2703830" cy="842010"/>
            <a:chOff x="2601341" y="3835780"/>
            <a:chExt cx="2703830" cy="842010"/>
          </a:xfrm>
        </p:grpSpPr>
        <p:sp>
          <p:nvSpPr>
            <p:cNvPr id="17" name="object 17"/>
            <p:cNvSpPr/>
            <p:nvPr/>
          </p:nvSpPr>
          <p:spPr>
            <a:xfrm>
              <a:off x="2614041" y="3848480"/>
              <a:ext cx="2678430" cy="816610"/>
            </a:xfrm>
            <a:custGeom>
              <a:avLst/>
              <a:gdLst/>
              <a:ahLst/>
              <a:cxnLst/>
              <a:rect l="l" t="t" r="r" b="b"/>
              <a:pathLst>
                <a:path w="2678429" h="816610">
                  <a:moveTo>
                    <a:pt x="2678430" y="0"/>
                  </a:moveTo>
                  <a:lnTo>
                    <a:pt x="0" y="0"/>
                  </a:lnTo>
                  <a:lnTo>
                    <a:pt x="0" y="816102"/>
                  </a:lnTo>
                  <a:lnTo>
                    <a:pt x="2678430" y="816102"/>
                  </a:lnTo>
                  <a:lnTo>
                    <a:pt x="26784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14041" y="3848480"/>
              <a:ext cx="2678430" cy="816610"/>
            </a:xfrm>
            <a:custGeom>
              <a:avLst/>
              <a:gdLst/>
              <a:ahLst/>
              <a:cxnLst/>
              <a:rect l="l" t="t" r="r" b="b"/>
              <a:pathLst>
                <a:path w="2678429" h="816610">
                  <a:moveTo>
                    <a:pt x="0" y="816102"/>
                  </a:moveTo>
                  <a:lnTo>
                    <a:pt x="2678430" y="816102"/>
                  </a:lnTo>
                  <a:lnTo>
                    <a:pt x="2678430" y="0"/>
                  </a:lnTo>
                  <a:lnTo>
                    <a:pt x="0" y="0"/>
                  </a:lnTo>
                  <a:lnTo>
                    <a:pt x="0" y="81610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26614" y="4006850"/>
            <a:ext cx="26663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hệ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kiểm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toán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4041" y="4868798"/>
            <a:ext cx="2678430" cy="816610"/>
          </a:xfrm>
          <a:prstGeom prst="rect">
            <a:avLst/>
          </a:prstGeom>
          <a:solidFill>
            <a:srgbClr val="4F81BC"/>
          </a:solidFill>
          <a:ln w="25146">
            <a:solidFill>
              <a:srgbClr val="FFFFF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63245" marR="21590" indent="-534670">
              <a:lnSpc>
                <a:spcPts val="2860"/>
              </a:lnSpc>
              <a:spcBef>
                <a:spcPts val="229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hệ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và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quản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lý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quỹ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67223" y="1206880"/>
            <a:ext cx="3961765" cy="1365250"/>
            <a:chOff x="4967223" y="1206880"/>
            <a:chExt cx="3961765" cy="1365250"/>
          </a:xfrm>
        </p:grpSpPr>
        <p:sp>
          <p:nvSpPr>
            <p:cNvPr id="22" name="object 22"/>
            <p:cNvSpPr/>
            <p:nvPr/>
          </p:nvSpPr>
          <p:spPr>
            <a:xfrm>
              <a:off x="4979923" y="1219580"/>
              <a:ext cx="3936365" cy="1339850"/>
            </a:xfrm>
            <a:custGeom>
              <a:avLst/>
              <a:gdLst/>
              <a:ahLst/>
              <a:cxnLst/>
              <a:rect l="l" t="t" r="r" b="b"/>
              <a:pathLst>
                <a:path w="3936365" h="1339850">
                  <a:moveTo>
                    <a:pt x="2202306" y="990600"/>
                  </a:moveTo>
                  <a:lnTo>
                    <a:pt x="1459356" y="990600"/>
                  </a:lnTo>
                  <a:lnTo>
                    <a:pt x="0" y="1339596"/>
                  </a:lnTo>
                  <a:lnTo>
                    <a:pt x="2202306" y="990600"/>
                  </a:lnTo>
                  <a:close/>
                </a:path>
                <a:path w="3936365" h="1339850">
                  <a:moveTo>
                    <a:pt x="3770756" y="0"/>
                  </a:moveTo>
                  <a:lnTo>
                    <a:pt x="1129156" y="0"/>
                  </a:lnTo>
                  <a:lnTo>
                    <a:pt x="1085265" y="5897"/>
                  </a:lnTo>
                  <a:lnTo>
                    <a:pt x="1045826" y="22540"/>
                  </a:lnTo>
                  <a:lnTo>
                    <a:pt x="1012412" y="48355"/>
                  </a:lnTo>
                  <a:lnTo>
                    <a:pt x="986597" y="81769"/>
                  </a:lnTo>
                  <a:lnTo>
                    <a:pt x="969954" y="121208"/>
                  </a:lnTo>
                  <a:lnTo>
                    <a:pt x="964056" y="165100"/>
                  </a:lnTo>
                  <a:lnTo>
                    <a:pt x="964056" y="825500"/>
                  </a:lnTo>
                  <a:lnTo>
                    <a:pt x="969954" y="869391"/>
                  </a:lnTo>
                  <a:lnTo>
                    <a:pt x="986597" y="908830"/>
                  </a:lnTo>
                  <a:lnTo>
                    <a:pt x="1012412" y="942244"/>
                  </a:lnTo>
                  <a:lnTo>
                    <a:pt x="1045826" y="968059"/>
                  </a:lnTo>
                  <a:lnTo>
                    <a:pt x="1085265" y="984702"/>
                  </a:lnTo>
                  <a:lnTo>
                    <a:pt x="1129156" y="990600"/>
                  </a:lnTo>
                  <a:lnTo>
                    <a:pt x="3770756" y="990600"/>
                  </a:lnTo>
                  <a:lnTo>
                    <a:pt x="3814648" y="984702"/>
                  </a:lnTo>
                  <a:lnTo>
                    <a:pt x="3854087" y="968059"/>
                  </a:lnTo>
                  <a:lnTo>
                    <a:pt x="3887501" y="942244"/>
                  </a:lnTo>
                  <a:lnTo>
                    <a:pt x="3913316" y="908830"/>
                  </a:lnTo>
                  <a:lnTo>
                    <a:pt x="3929959" y="869391"/>
                  </a:lnTo>
                  <a:lnTo>
                    <a:pt x="3935856" y="825500"/>
                  </a:lnTo>
                  <a:lnTo>
                    <a:pt x="3935856" y="165100"/>
                  </a:lnTo>
                  <a:lnTo>
                    <a:pt x="3929959" y="121208"/>
                  </a:lnTo>
                  <a:lnTo>
                    <a:pt x="3913316" y="81769"/>
                  </a:lnTo>
                  <a:lnTo>
                    <a:pt x="3887501" y="48355"/>
                  </a:lnTo>
                  <a:lnTo>
                    <a:pt x="3854087" y="22540"/>
                  </a:lnTo>
                  <a:lnTo>
                    <a:pt x="3814648" y="5897"/>
                  </a:lnTo>
                  <a:lnTo>
                    <a:pt x="3770756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9923" y="1219580"/>
              <a:ext cx="3936365" cy="1339850"/>
            </a:xfrm>
            <a:custGeom>
              <a:avLst/>
              <a:gdLst/>
              <a:ahLst/>
              <a:cxnLst/>
              <a:rect l="l" t="t" r="r" b="b"/>
              <a:pathLst>
                <a:path w="3936365" h="1339850">
                  <a:moveTo>
                    <a:pt x="964056" y="165100"/>
                  </a:moveTo>
                  <a:lnTo>
                    <a:pt x="969954" y="121208"/>
                  </a:lnTo>
                  <a:lnTo>
                    <a:pt x="986597" y="81769"/>
                  </a:lnTo>
                  <a:lnTo>
                    <a:pt x="1012412" y="48355"/>
                  </a:lnTo>
                  <a:lnTo>
                    <a:pt x="1045826" y="22540"/>
                  </a:lnTo>
                  <a:lnTo>
                    <a:pt x="1085265" y="5897"/>
                  </a:lnTo>
                  <a:lnTo>
                    <a:pt x="1129156" y="0"/>
                  </a:lnTo>
                  <a:lnTo>
                    <a:pt x="1459356" y="0"/>
                  </a:lnTo>
                  <a:lnTo>
                    <a:pt x="2202306" y="0"/>
                  </a:lnTo>
                  <a:lnTo>
                    <a:pt x="3770756" y="0"/>
                  </a:lnTo>
                  <a:lnTo>
                    <a:pt x="3814648" y="5897"/>
                  </a:lnTo>
                  <a:lnTo>
                    <a:pt x="3854087" y="22540"/>
                  </a:lnTo>
                  <a:lnTo>
                    <a:pt x="3887501" y="48355"/>
                  </a:lnTo>
                  <a:lnTo>
                    <a:pt x="3913316" y="81769"/>
                  </a:lnTo>
                  <a:lnTo>
                    <a:pt x="3929959" y="121208"/>
                  </a:lnTo>
                  <a:lnTo>
                    <a:pt x="3935856" y="165100"/>
                  </a:lnTo>
                  <a:lnTo>
                    <a:pt x="3935856" y="577850"/>
                  </a:lnTo>
                  <a:lnTo>
                    <a:pt x="3935856" y="825500"/>
                  </a:lnTo>
                  <a:lnTo>
                    <a:pt x="3929959" y="869391"/>
                  </a:lnTo>
                  <a:lnTo>
                    <a:pt x="3913316" y="908830"/>
                  </a:lnTo>
                  <a:lnTo>
                    <a:pt x="3887501" y="942244"/>
                  </a:lnTo>
                  <a:lnTo>
                    <a:pt x="3854087" y="968059"/>
                  </a:lnTo>
                  <a:lnTo>
                    <a:pt x="3814648" y="984702"/>
                  </a:lnTo>
                  <a:lnTo>
                    <a:pt x="3770756" y="990600"/>
                  </a:lnTo>
                  <a:lnTo>
                    <a:pt x="2202306" y="990600"/>
                  </a:lnTo>
                  <a:lnTo>
                    <a:pt x="0" y="1339596"/>
                  </a:lnTo>
                  <a:lnTo>
                    <a:pt x="1459356" y="990600"/>
                  </a:lnTo>
                  <a:lnTo>
                    <a:pt x="1129156" y="990600"/>
                  </a:lnTo>
                  <a:lnTo>
                    <a:pt x="1085265" y="984702"/>
                  </a:lnTo>
                  <a:lnTo>
                    <a:pt x="1045826" y="968059"/>
                  </a:lnTo>
                  <a:lnTo>
                    <a:pt x="1012412" y="942244"/>
                  </a:lnTo>
                  <a:lnTo>
                    <a:pt x="986597" y="908830"/>
                  </a:lnTo>
                  <a:lnTo>
                    <a:pt x="969954" y="869391"/>
                  </a:lnTo>
                  <a:lnTo>
                    <a:pt x="964056" y="825500"/>
                  </a:lnTo>
                  <a:lnTo>
                    <a:pt x="964056" y="577850"/>
                  </a:lnTo>
                  <a:lnTo>
                    <a:pt x="964056" y="1651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50355" y="1329436"/>
            <a:ext cx="2557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dự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tăng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trưởng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của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sản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phẩm và của doanh nghiệp, dự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nhu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cầu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dòng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tiền,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14873" y="2521330"/>
            <a:ext cx="3714115" cy="1045210"/>
            <a:chOff x="5214873" y="2521330"/>
            <a:chExt cx="3714115" cy="1045210"/>
          </a:xfrm>
        </p:grpSpPr>
        <p:sp>
          <p:nvSpPr>
            <p:cNvPr id="26" name="object 26"/>
            <p:cNvSpPr/>
            <p:nvPr/>
          </p:nvSpPr>
          <p:spPr>
            <a:xfrm>
              <a:off x="5227573" y="2534030"/>
              <a:ext cx="3688715" cy="1019810"/>
            </a:xfrm>
            <a:custGeom>
              <a:avLst/>
              <a:gdLst/>
              <a:ahLst/>
              <a:cxnLst/>
              <a:rect l="l" t="t" r="r" b="b"/>
              <a:pathLst>
                <a:path w="3688715" h="1019810">
                  <a:moveTo>
                    <a:pt x="1954656" y="819150"/>
                  </a:moveTo>
                  <a:lnTo>
                    <a:pt x="1211706" y="819150"/>
                  </a:lnTo>
                  <a:lnTo>
                    <a:pt x="0" y="1019429"/>
                  </a:lnTo>
                  <a:lnTo>
                    <a:pt x="1954656" y="819150"/>
                  </a:lnTo>
                  <a:close/>
                </a:path>
                <a:path w="3688715" h="1019810">
                  <a:moveTo>
                    <a:pt x="3551681" y="0"/>
                  </a:moveTo>
                  <a:lnTo>
                    <a:pt x="852931" y="0"/>
                  </a:lnTo>
                  <a:lnTo>
                    <a:pt x="809765" y="6956"/>
                  </a:lnTo>
                  <a:lnTo>
                    <a:pt x="772285" y="26330"/>
                  </a:lnTo>
                  <a:lnTo>
                    <a:pt x="742737" y="55878"/>
                  </a:lnTo>
                  <a:lnTo>
                    <a:pt x="723363" y="93358"/>
                  </a:lnTo>
                  <a:lnTo>
                    <a:pt x="716406" y="136525"/>
                  </a:lnTo>
                  <a:lnTo>
                    <a:pt x="716406" y="682625"/>
                  </a:lnTo>
                  <a:lnTo>
                    <a:pt x="723363" y="725791"/>
                  </a:lnTo>
                  <a:lnTo>
                    <a:pt x="742737" y="763271"/>
                  </a:lnTo>
                  <a:lnTo>
                    <a:pt x="772285" y="792819"/>
                  </a:lnTo>
                  <a:lnTo>
                    <a:pt x="809765" y="812193"/>
                  </a:lnTo>
                  <a:lnTo>
                    <a:pt x="852931" y="819150"/>
                  </a:lnTo>
                  <a:lnTo>
                    <a:pt x="3551681" y="819150"/>
                  </a:lnTo>
                  <a:lnTo>
                    <a:pt x="3594848" y="812193"/>
                  </a:lnTo>
                  <a:lnTo>
                    <a:pt x="3632328" y="792819"/>
                  </a:lnTo>
                  <a:lnTo>
                    <a:pt x="3661876" y="763271"/>
                  </a:lnTo>
                  <a:lnTo>
                    <a:pt x="3681250" y="725791"/>
                  </a:lnTo>
                  <a:lnTo>
                    <a:pt x="3688206" y="682625"/>
                  </a:lnTo>
                  <a:lnTo>
                    <a:pt x="3688206" y="136525"/>
                  </a:lnTo>
                  <a:lnTo>
                    <a:pt x="3681250" y="93358"/>
                  </a:lnTo>
                  <a:lnTo>
                    <a:pt x="3661876" y="55878"/>
                  </a:lnTo>
                  <a:lnTo>
                    <a:pt x="3632328" y="26330"/>
                  </a:lnTo>
                  <a:lnTo>
                    <a:pt x="3594848" y="6956"/>
                  </a:lnTo>
                  <a:lnTo>
                    <a:pt x="3551681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27573" y="2534030"/>
              <a:ext cx="3688715" cy="1019810"/>
            </a:xfrm>
            <a:custGeom>
              <a:avLst/>
              <a:gdLst/>
              <a:ahLst/>
              <a:cxnLst/>
              <a:rect l="l" t="t" r="r" b="b"/>
              <a:pathLst>
                <a:path w="3688715" h="1019810">
                  <a:moveTo>
                    <a:pt x="716406" y="136525"/>
                  </a:moveTo>
                  <a:lnTo>
                    <a:pt x="723363" y="93358"/>
                  </a:lnTo>
                  <a:lnTo>
                    <a:pt x="742737" y="55878"/>
                  </a:lnTo>
                  <a:lnTo>
                    <a:pt x="772285" y="26330"/>
                  </a:lnTo>
                  <a:lnTo>
                    <a:pt x="809765" y="6956"/>
                  </a:lnTo>
                  <a:lnTo>
                    <a:pt x="852931" y="0"/>
                  </a:lnTo>
                  <a:lnTo>
                    <a:pt x="1211706" y="0"/>
                  </a:lnTo>
                  <a:lnTo>
                    <a:pt x="1954656" y="0"/>
                  </a:lnTo>
                  <a:lnTo>
                    <a:pt x="3551681" y="0"/>
                  </a:lnTo>
                  <a:lnTo>
                    <a:pt x="3594848" y="6956"/>
                  </a:lnTo>
                  <a:lnTo>
                    <a:pt x="3632328" y="26330"/>
                  </a:lnTo>
                  <a:lnTo>
                    <a:pt x="3661876" y="55878"/>
                  </a:lnTo>
                  <a:lnTo>
                    <a:pt x="3681250" y="93358"/>
                  </a:lnTo>
                  <a:lnTo>
                    <a:pt x="3688206" y="136525"/>
                  </a:lnTo>
                  <a:lnTo>
                    <a:pt x="3688206" y="477901"/>
                  </a:lnTo>
                  <a:lnTo>
                    <a:pt x="3688206" y="682625"/>
                  </a:lnTo>
                  <a:lnTo>
                    <a:pt x="3681250" y="725791"/>
                  </a:lnTo>
                  <a:lnTo>
                    <a:pt x="3661876" y="763271"/>
                  </a:lnTo>
                  <a:lnTo>
                    <a:pt x="3632328" y="792819"/>
                  </a:lnTo>
                  <a:lnTo>
                    <a:pt x="3594848" y="812193"/>
                  </a:lnTo>
                  <a:lnTo>
                    <a:pt x="3551681" y="819150"/>
                  </a:lnTo>
                  <a:lnTo>
                    <a:pt x="1954656" y="819150"/>
                  </a:lnTo>
                  <a:lnTo>
                    <a:pt x="0" y="1019429"/>
                  </a:lnTo>
                  <a:lnTo>
                    <a:pt x="1211706" y="819150"/>
                  </a:lnTo>
                  <a:lnTo>
                    <a:pt x="852931" y="819150"/>
                  </a:lnTo>
                  <a:lnTo>
                    <a:pt x="809765" y="812193"/>
                  </a:lnTo>
                  <a:lnTo>
                    <a:pt x="772285" y="792819"/>
                  </a:lnTo>
                  <a:lnTo>
                    <a:pt x="742737" y="763271"/>
                  </a:lnTo>
                  <a:lnTo>
                    <a:pt x="723363" y="725791"/>
                  </a:lnTo>
                  <a:lnTo>
                    <a:pt x="716406" y="682625"/>
                  </a:lnTo>
                  <a:lnTo>
                    <a:pt x="716406" y="477901"/>
                  </a:lnTo>
                  <a:lnTo>
                    <a:pt x="716406" y="136525"/>
                  </a:lnTo>
                  <a:close/>
                </a:path>
              </a:pathLst>
            </a:custGeom>
            <a:ln w="2514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10985" y="2680207"/>
            <a:ext cx="2635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Lưu trữ và theo dõi dữ liệu về 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chi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phí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và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lợi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 nhuận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của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tổ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chức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52973" y="3645280"/>
            <a:ext cx="3676015" cy="1168400"/>
            <a:chOff x="5252973" y="3645280"/>
            <a:chExt cx="3676015" cy="1168400"/>
          </a:xfrm>
        </p:grpSpPr>
        <p:sp>
          <p:nvSpPr>
            <p:cNvPr id="30" name="object 30"/>
            <p:cNvSpPr/>
            <p:nvPr/>
          </p:nvSpPr>
          <p:spPr>
            <a:xfrm>
              <a:off x="5265673" y="3657980"/>
              <a:ext cx="3650615" cy="1143000"/>
            </a:xfrm>
            <a:custGeom>
              <a:avLst/>
              <a:gdLst/>
              <a:ahLst/>
              <a:cxnLst/>
              <a:rect l="l" t="t" r="r" b="b"/>
              <a:pathLst>
                <a:path w="3650615" h="1143000">
                  <a:moveTo>
                    <a:pt x="0" y="624967"/>
                  </a:moveTo>
                  <a:lnTo>
                    <a:pt x="678306" y="952500"/>
                  </a:lnTo>
                  <a:lnTo>
                    <a:pt x="683341" y="996162"/>
                  </a:lnTo>
                  <a:lnTo>
                    <a:pt x="697679" y="1036253"/>
                  </a:lnTo>
                  <a:lnTo>
                    <a:pt x="720174" y="1071625"/>
                  </a:lnTo>
                  <a:lnTo>
                    <a:pt x="749681" y="1101132"/>
                  </a:lnTo>
                  <a:lnTo>
                    <a:pt x="785053" y="1123627"/>
                  </a:lnTo>
                  <a:lnTo>
                    <a:pt x="825144" y="1137965"/>
                  </a:lnTo>
                  <a:lnTo>
                    <a:pt x="868806" y="1143000"/>
                  </a:lnTo>
                  <a:lnTo>
                    <a:pt x="3459606" y="1143000"/>
                  </a:lnTo>
                  <a:lnTo>
                    <a:pt x="3503269" y="1137965"/>
                  </a:lnTo>
                  <a:lnTo>
                    <a:pt x="3543360" y="1123627"/>
                  </a:lnTo>
                  <a:lnTo>
                    <a:pt x="3578732" y="1101132"/>
                  </a:lnTo>
                  <a:lnTo>
                    <a:pt x="3608239" y="1071625"/>
                  </a:lnTo>
                  <a:lnTo>
                    <a:pt x="3630734" y="1036253"/>
                  </a:lnTo>
                  <a:lnTo>
                    <a:pt x="3645072" y="996162"/>
                  </a:lnTo>
                  <a:lnTo>
                    <a:pt x="3650106" y="952500"/>
                  </a:lnTo>
                  <a:lnTo>
                    <a:pt x="3650106" y="666750"/>
                  </a:lnTo>
                  <a:lnTo>
                    <a:pt x="678306" y="666750"/>
                  </a:lnTo>
                  <a:lnTo>
                    <a:pt x="0" y="624967"/>
                  </a:lnTo>
                  <a:close/>
                </a:path>
                <a:path w="3650615" h="1143000">
                  <a:moveTo>
                    <a:pt x="3459606" y="0"/>
                  </a:moveTo>
                  <a:lnTo>
                    <a:pt x="868806" y="0"/>
                  </a:lnTo>
                  <a:lnTo>
                    <a:pt x="825144" y="5034"/>
                  </a:lnTo>
                  <a:lnTo>
                    <a:pt x="785053" y="19372"/>
                  </a:lnTo>
                  <a:lnTo>
                    <a:pt x="749681" y="41867"/>
                  </a:lnTo>
                  <a:lnTo>
                    <a:pt x="720174" y="71374"/>
                  </a:lnTo>
                  <a:lnTo>
                    <a:pt x="697679" y="106746"/>
                  </a:lnTo>
                  <a:lnTo>
                    <a:pt x="683341" y="146837"/>
                  </a:lnTo>
                  <a:lnTo>
                    <a:pt x="678306" y="190500"/>
                  </a:lnTo>
                  <a:lnTo>
                    <a:pt x="678306" y="666750"/>
                  </a:lnTo>
                  <a:lnTo>
                    <a:pt x="3650106" y="666750"/>
                  </a:lnTo>
                  <a:lnTo>
                    <a:pt x="3650106" y="190500"/>
                  </a:lnTo>
                  <a:lnTo>
                    <a:pt x="3645072" y="146837"/>
                  </a:lnTo>
                  <a:lnTo>
                    <a:pt x="3630734" y="106746"/>
                  </a:lnTo>
                  <a:lnTo>
                    <a:pt x="3608239" y="71374"/>
                  </a:lnTo>
                  <a:lnTo>
                    <a:pt x="3578732" y="41867"/>
                  </a:lnTo>
                  <a:lnTo>
                    <a:pt x="3543360" y="19372"/>
                  </a:lnTo>
                  <a:lnTo>
                    <a:pt x="3503269" y="5034"/>
                  </a:lnTo>
                  <a:lnTo>
                    <a:pt x="3459606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5673" y="3657980"/>
              <a:ext cx="3650615" cy="1143000"/>
            </a:xfrm>
            <a:custGeom>
              <a:avLst/>
              <a:gdLst/>
              <a:ahLst/>
              <a:cxnLst/>
              <a:rect l="l" t="t" r="r" b="b"/>
              <a:pathLst>
                <a:path w="3650615" h="1143000">
                  <a:moveTo>
                    <a:pt x="678306" y="190500"/>
                  </a:moveTo>
                  <a:lnTo>
                    <a:pt x="683341" y="146837"/>
                  </a:lnTo>
                  <a:lnTo>
                    <a:pt x="697679" y="106746"/>
                  </a:lnTo>
                  <a:lnTo>
                    <a:pt x="720174" y="71374"/>
                  </a:lnTo>
                  <a:lnTo>
                    <a:pt x="749681" y="41867"/>
                  </a:lnTo>
                  <a:lnTo>
                    <a:pt x="785053" y="19372"/>
                  </a:lnTo>
                  <a:lnTo>
                    <a:pt x="825144" y="5034"/>
                  </a:lnTo>
                  <a:lnTo>
                    <a:pt x="868806" y="0"/>
                  </a:lnTo>
                  <a:lnTo>
                    <a:pt x="1173606" y="0"/>
                  </a:lnTo>
                  <a:lnTo>
                    <a:pt x="1916556" y="0"/>
                  </a:lnTo>
                  <a:lnTo>
                    <a:pt x="3459606" y="0"/>
                  </a:lnTo>
                  <a:lnTo>
                    <a:pt x="3503269" y="5034"/>
                  </a:lnTo>
                  <a:lnTo>
                    <a:pt x="3543360" y="19372"/>
                  </a:lnTo>
                  <a:lnTo>
                    <a:pt x="3578732" y="41867"/>
                  </a:lnTo>
                  <a:lnTo>
                    <a:pt x="3608239" y="71374"/>
                  </a:lnTo>
                  <a:lnTo>
                    <a:pt x="3630734" y="106746"/>
                  </a:lnTo>
                  <a:lnTo>
                    <a:pt x="3645072" y="146837"/>
                  </a:lnTo>
                  <a:lnTo>
                    <a:pt x="3650106" y="190500"/>
                  </a:lnTo>
                  <a:lnTo>
                    <a:pt x="3650106" y="666750"/>
                  </a:lnTo>
                  <a:lnTo>
                    <a:pt x="3650106" y="952500"/>
                  </a:lnTo>
                  <a:lnTo>
                    <a:pt x="3645072" y="996162"/>
                  </a:lnTo>
                  <a:lnTo>
                    <a:pt x="3630734" y="1036253"/>
                  </a:lnTo>
                  <a:lnTo>
                    <a:pt x="3608239" y="1071625"/>
                  </a:lnTo>
                  <a:lnTo>
                    <a:pt x="3578732" y="1101132"/>
                  </a:lnTo>
                  <a:lnTo>
                    <a:pt x="3543360" y="1123627"/>
                  </a:lnTo>
                  <a:lnTo>
                    <a:pt x="3503269" y="1137965"/>
                  </a:lnTo>
                  <a:lnTo>
                    <a:pt x="3459606" y="1143000"/>
                  </a:lnTo>
                  <a:lnTo>
                    <a:pt x="1916556" y="1143000"/>
                  </a:lnTo>
                  <a:lnTo>
                    <a:pt x="1173606" y="1143000"/>
                  </a:lnTo>
                  <a:lnTo>
                    <a:pt x="868806" y="1143000"/>
                  </a:lnTo>
                  <a:lnTo>
                    <a:pt x="825144" y="1137965"/>
                  </a:lnTo>
                  <a:lnTo>
                    <a:pt x="785053" y="1123627"/>
                  </a:lnTo>
                  <a:lnTo>
                    <a:pt x="749681" y="1101132"/>
                  </a:lnTo>
                  <a:lnTo>
                    <a:pt x="720174" y="1071625"/>
                  </a:lnTo>
                  <a:lnTo>
                    <a:pt x="697679" y="1036253"/>
                  </a:lnTo>
                  <a:lnTo>
                    <a:pt x="683341" y="996162"/>
                  </a:lnTo>
                  <a:lnTo>
                    <a:pt x="678306" y="952500"/>
                  </a:lnTo>
                  <a:lnTo>
                    <a:pt x="0" y="624967"/>
                  </a:lnTo>
                  <a:lnTo>
                    <a:pt x="678306" y="666750"/>
                  </a:lnTo>
                  <a:lnTo>
                    <a:pt x="678306" y="1905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92697" y="3721861"/>
            <a:ext cx="26733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Phân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tích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điều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kiện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tài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 chính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của tổ chức và xác định tính xác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thực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của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cáo tài</a:t>
            </a:r>
            <a:r>
              <a:rPr sz="16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chính 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do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tài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chính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cung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cấp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72151" y="5245608"/>
            <a:ext cx="3656329" cy="787400"/>
            <a:chOff x="5272151" y="5245608"/>
            <a:chExt cx="3656329" cy="787400"/>
          </a:xfrm>
        </p:grpSpPr>
        <p:sp>
          <p:nvSpPr>
            <p:cNvPr id="34" name="object 34"/>
            <p:cNvSpPr/>
            <p:nvPr/>
          </p:nvSpPr>
          <p:spPr>
            <a:xfrm>
              <a:off x="5284724" y="5258181"/>
              <a:ext cx="3631565" cy="762000"/>
            </a:xfrm>
            <a:custGeom>
              <a:avLst/>
              <a:gdLst/>
              <a:ahLst/>
              <a:cxnLst/>
              <a:rect l="l" t="t" r="r" b="b"/>
              <a:pathLst>
                <a:path w="3631565" h="762000">
                  <a:moveTo>
                    <a:pt x="3504056" y="0"/>
                  </a:moveTo>
                  <a:lnTo>
                    <a:pt x="786256" y="0"/>
                  </a:lnTo>
                  <a:lnTo>
                    <a:pt x="736838" y="9985"/>
                  </a:lnTo>
                  <a:lnTo>
                    <a:pt x="696467" y="37211"/>
                  </a:lnTo>
                  <a:lnTo>
                    <a:pt x="669242" y="77581"/>
                  </a:lnTo>
                  <a:lnTo>
                    <a:pt x="659256" y="127000"/>
                  </a:lnTo>
                  <a:lnTo>
                    <a:pt x="0" y="175387"/>
                  </a:lnTo>
                  <a:lnTo>
                    <a:pt x="659256" y="317500"/>
                  </a:lnTo>
                  <a:lnTo>
                    <a:pt x="659256" y="635000"/>
                  </a:lnTo>
                  <a:lnTo>
                    <a:pt x="669242" y="684434"/>
                  </a:lnTo>
                  <a:lnTo>
                    <a:pt x="696467" y="724803"/>
                  </a:lnTo>
                  <a:lnTo>
                    <a:pt x="736838" y="752019"/>
                  </a:lnTo>
                  <a:lnTo>
                    <a:pt x="786256" y="762000"/>
                  </a:lnTo>
                  <a:lnTo>
                    <a:pt x="3504056" y="762000"/>
                  </a:lnTo>
                  <a:lnTo>
                    <a:pt x="3553475" y="752019"/>
                  </a:lnTo>
                  <a:lnTo>
                    <a:pt x="3593846" y="724803"/>
                  </a:lnTo>
                  <a:lnTo>
                    <a:pt x="3621071" y="684434"/>
                  </a:lnTo>
                  <a:lnTo>
                    <a:pt x="3631056" y="635000"/>
                  </a:lnTo>
                  <a:lnTo>
                    <a:pt x="3631056" y="127000"/>
                  </a:lnTo>
                  <a:lnTo>
                    <a:pt x="3621071" y="77581"/>
                  </a:lnTo>
                  <a:lnTo>
                    <a:pt x="3593846" y="37211"/>
                  </a:lnTo>
                  <a:lnTo>
                    <a:pt x="3553475" y="9985"/>
                  </a:lnTo>
                  <a:lnTo>
                    <a:pt x="3504056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84724" y="5258181"/>
              <a:ext cx="3631565" cy="762000"/>
            </a:xfrm>
            <a:custGeom>
              <a:avLst/>
              <a:gdLst/>
              <a:ahLst/>
              <a:cxnLst/>
              <a:rect l="l" t="t" r="r" b="b"/>
              <a:pathLst>
                <a:path w="3631565" h="762000">
                  <a:moveTo>
                    <a:pt x="659256" y="127000"/>
                  </a:moveTo>
                  <a:lnTo>
                    <a:pt x="669242" y="77581"/>
                  </a:lnTo>
                  <a:lnTo>
                    <a:pt x="696467" y="37211"/>
                  </a:lnTo>
                  <a:lnTo>
                    <a:pt x="736838" y="9985"/>
                  </a:lnTo>
                  <a:lnTo>
                    <a:pt x="786256" y="0"/>
                  </a:lnTo>
                  <a:lnTo>
                    <a:pt x="1154556" y="0"/>
                  </a:lnTo>
                  <a:lnTo>
                    <a:pt x="1897506" y="0"/>
                  </a:lnTo>
                  <a:lnTo>
                    <a:pt x="3504056" y="0"/>
                  </a:lnTo>
                  <a:lnTo>
                    <a:pt x="3553475" y="9985"/>
                  </a:lnTo>
                  <a:lnTo>
                    <a:pt x="3593846" y="37211"/>
                  </a:lnTo>
                  <a:lnTo>
                    <a:pt x="3621071" y="77581"/>
                  </a:lnTo>
                  <a:lnTo>
                    <a:pt x="3631056" y="127000"/>
                  </a:lnTo>
                  <a:lnTo>
                    <a:pt x="3631056" y="317500"/>
                  </a:lnTo>
                  <a:lnTo>
                    <a:pt x="3631056" y="635000"/>
                  </a:lnTo>
                  <a:lnTo>
                    <a:pt x="3621071" y="684434"/>
                  </a:lnTo>
                  <a:lnTo>
                    <a:pt x="3593846" y="724803"/>
                  </a:lnTo>
                  <a:lnTo>
                    <a:pt x="3553475" y="752019"/>
                  </a:lnTo>
                  <a:lnTo>
                    <a:pt x="3504056" y="762000"/>
                  </a:lnTo>
                  <a:lnTo>
                    <a:pt x="1897506" y="762000"/>
                  </a:lnTo>
                  <a:lnTo>
                    <a:pt x="1154556" y="762000"/>
                  </a:lnTo>
                  <a:lnTo>
                    <a:pt x="786256" y="762000"/>
                  </a:lnTo>
                  <a:lnTo>
                    <a:pt x="736838" y="752019"/>
                  </a:lnTo>
                  <a:lnTo>
                    <a:pt x="696467" y="724803"/>
                  </a:lnTo>
                  <a:lnTo>
                    <a:pt x="669242" y="684434"/>
                  </a:lnTo>
                  <a:lnTo>
                    <a:pt x="659256" y="635000"/>
                  </a:lnTo>
                  <a:lnTo>
                    <a:pt x="659256" y="317500"/>
                  </a:lnTo>
                  <a:lnTo>
                    <a:pt x="0" y="175387"/>
                  </a:lnTo>
                  <a:lnTo>
                    <a:pt x="659256" y="12700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236715" y="5375909"/>
            <a:ext cx="2385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Cung</a:t>
            </a:r>
            <a:r>
              <a:rPr sz="16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cấp</a:t>
            </a:r>
            <a:r>
              <a:rPr sz="16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thông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tin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về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sử </a:t>
            </a:r>
            <a:r>
              <a:rPr sz="1600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dụng</a:t>
            </a:r>
            <a:r>
              <a:rPr sz="1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và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quản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lý</a:t>
            </a:r>
            <a:r>
              <a:rPr sz="1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quỹ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" y="0"/>
              <a:ext cx="9100566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65988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369" y="6324980"/>
              <a:ext cx="8249284" cy="0"/>
            </a:xfrm>
            <a:custGeom>
              <a:avLst/>
              <a:gdLst/>
              <a:ahLst/>
              <a:cxnLst/>
              <a:rect l="l" t="t" r="r" b="b"/>
              <a:pathLst>
                <a:path w="8249284">
                  <a:moveTo>
                    <a:pt x="0" y="0"/>
                  </a:moveTo>
                  <a:lnTo>
                    <a:pt x="95631" y="0"/>
                  </a:lnTo>
                </a:path>
                <a:path w="8249284">
                  <a:moveTo>
                    <a:pt x="8172831" y="0"/>
                  </a:moveTo>
                  <a:lnTo>
                    <a:pt x="8249031" y="0"/>
                  </a:lnTo>
                </a:path>
              </a:pathLst>
            </a:custGeom>
            <a:ln w="990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148081"/>
            <a:ext cx="8248015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9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chức</a:t>
            </a:r>
            <a:r>
              <a:rPr spc="-10" dirty="0"/>
              <a:t> 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ă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SCM</a:t>
            </a:r>
            <a:r>
              <a:rPr spc="-15" dirty="0"/>
              <a:t> </a:t>
            </a:r>
            <a:r>
              <a:rPr spc="-30" dirty="0"/>
              <a:t>và</a:t>
            </a:r>
            <a:r>
              <a:rPr spc="-15" dirty="0"/>
              <a:t> </a:t>
            </a:r>
            <a:r>
              <a:rPr spc="-5" dirty="0"/>
              <a:t>ứng</a:t>
            </a:r>
            <a:r>
              <a:rPr spc="-10" dirty="0"/>
              <a:t> </a:t>
            </a:r>
            <a:r>
              <a:rPr dirty="0"/>
              <a:t>dụng</a:t>
            </a:r>
            <a:r>
              <a:rPr spc="-5" dirty="0"/>
              <a:t> của</a:t>
            </a:r>
          </a:p>
          <a:p>
            <a:pPr marL="12700">
              <a:lnSpc>
                <a:spcPts val="4790"/>
              </a:lnSpc>
            </a:pPr>
            <a:r>
              <a:rPr dirty="0"/>
              <a:t>bộ</a:t>
            </a:r>
            <a:r>
              <a:rPr spc="-10" dirty="0"/>
              <a:t> </a:t>
            </a:r>
            <a:r>
              <a:rPr spc="-5" dirty="0"/>
              <a:t>phần</a:t>
            </a:r>
            <a:r>
              <a:rPr spc="-10" dirty="0"/>
              <a:t> </a:t>
            </a:r>
            <a:r>
              <a:rPr spc="-5" dirty="0"/>
              <a:t>mềm</a:t>
            </a:r>
            <a:r>
              <a:rPr spc="-30" dirty="0"/>
              <a:t> </a:t>
            </a:r>
            <a:r>
              <a:rPr spc="-15" dirty="0"/>
              <a:t>MySAP</a:t>
            </a:r>
            <a:r>
              <a:rPr spc="-25" dirty="0"/>
              <a:t> </a:t>
            </a:r>
            <a:r>
              <a:rPr dirty="0"/>
              <a:t>e-bussiness(tiếp)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5650" y="1590675"/>
            <a:ext cx="8089900" cy="4859020"/>
            <a:chOff x="755650" y="1590675"/>
            <a:chExt cx="8089900" cy="4859020"/>
          </a:xfrm>
        </p:grpSpPr>
        <p:sp>
          <p:nvSpPr>
            <p:cNvPr id="9" name="object 9"/>
            <p:cNvSpPr/>
            <p:nvPr/>
          </p:nvSpPr>
          <p:spPr>
            <a:xfrm>
              <a:off x="762000" y="1597024"/>
              <a:ext cx="8077200" cy="640080"/>
            </a:xfrm>
            <a:custGeom>
              <a:avLst/>
              <a:gdLst/>
              <a:ahLst/>
              <a:cxnLst/>
              <a:rect l="l" t="t" r="r" b="b"/>
              <a:pathLst>
                <a:path w="8077200" h="64008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2209800" y="640080"/>
                  </a:lnTo>
                  <a:lnTo>
                    <a:pt x="8077200" y="64008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2237117"/>
              <a:ext cx="8077200" cy="640080"/>
            </a:xfrm>
            <a:custGeom>
              <a:avLst/>
              <a:gdLst/>
              <a:ahLst/>
              <a:cxnLst/>
              <a:rect l="l" t="t" r="r" b="b"/>
              <a:pathLst>
                <a:path w="8077200" h="64008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2209800" y="640067"/>
                  </a:lnTo>
                  <a:lnTo>
                    <a:pt x="8077200" y="640067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2877184"/>
              <a:ext cx="8077200" cy="1737360"/>
            </a:xfrm>
            <a:custGeom>
              <a:avLst/>
              <a:gdLst/>
              <a:ahLst/>
              <a:cxnLst/>
              <a:rect l="l" t="t" r="r" b="b"/>
              <a:pathLst>
                <a:path w="8077200" h="173736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2209800" y="1737360"/>
                  </a:lnTo>
                  <a:lnTo>
                    <a:pt x="8077200" y="173736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4614544"/>
              <a:ext cx="8077200" cy="914400"/>
            </a:xfrm>
            <a:custGeom>
              <a:avLst/>
              <a:gdLst/>
              <a:ahLst/>
              <a:cxnLst/>
              <a:rect l="l" t="t" r="r" b="b"/>
              <a:pathLst>
                <a:path w="8077200" h="91440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209800" y="914400"/>
                  </a:lnTo>
                  <a:lnTo>
                    <a:pt x="8077200" y="9144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5528945"/>
              <a:ext cx="8077200" cy="914400"/>
            </a:xfrm>
            <a:custGeom>
              <a:avLst/>
              <a:gdLst/>
              <a:ahLst/>
              <a:cxnLst/>
              <a:rect l="l" t="t" r="r" b="b"/>
              <a:pathLst>
                <a:path w="8077200" h="914400">
                  <a:moveTo>
                    <a:pt x="8077200" y="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209800" y="914400"/>
                  </a:lnTo>
                  <a:lnTo>
                    <a:pt x="8077200" y="9144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1800" y="1590675"/>
              <a:ext cx="0" cy="4859020"/>
            </a:xfrm>
            <a:custGeom>
              <a:avLst/>
              <a:gdLst/>
              <a:ahLst/>
              <a:cxnLst/>
              <a:rect l="l" t="t" r="r" b="b"/>
              <a:pathLst>
                <a:path h="4859020">
                  <a:moveTo>
                    <a:pt x="0" y="0"/>
                  </a:moveTo>
                  <a:lnTo>
                    <a:pt x="0" y="48590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5650" y="2237105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650" y="1590675"/>
              <a:ext cx="8089900" cy="4859020"/>
            </a:xfrm>
            <a:custGeom>
              <a:avLst/>
              <a:gdLst/>
              <a:ahLst/>
              <a:cxnLst/>
              <a:rect l="l" t="t" r="r" b="b"/>
              <a:pathLst>
                <a:path w="8089900" h="4859020">
                  <a:moveTo>
                    <a:pt x="0" y="1286510"/>
                  </a:moveTo>
                  <a:lnTo>
                    <a:pt x="8089900" y="1286510"/>
                  </a:lnTo>
                </a:path>
                <a:path w="8089900" h="4859020">
                  <a:moveTo>
                    <a:pt x="0" y="3023870"/>
                  </a:moveTo>
                  <a:lnTo>
                    <a:pt x="8089900" y="3023870"/>
                  </a:lnTo>
                </a:path>
                <a:path w="8089900" h="4859020">
                  <a:moveTo>
                    <a:pt x="0" y="3938270"/>
                  </a:moveTo>
                  <a:lnTo>
                    <a:pt x="8089900" y="3938270"/>
                  </a:lnTo>
                </a:path>
                <a:path w="8089900" h="4859020">
                  <a:moveTo>
                    <a:pt x="6350" y="0"/>
                  </a:moveTo>
                  <a:lnTo>
                    <a:pt x="6350" y="4859020"/>
                  </a:lnTo>
                </a:path>
                <a:path w="8089900" h="4859020">
                  <a:moveTo>
                    <a:pt x="8083550" y="0"/>
                  </a:moveTo>
                  <a:lnTo>
                    <a:pt x="8083550" y="4859020"/>
                  </a:lnTo>
                </a:path>
                <a:path w="8089900" h="4859020">
                  <a:moveTo>
                    <a:pt x="0" y="6350"/>
                  </a:moveTo>
                  <a:lnTo>
                    <a:pt x="8089900" y="6350"/>
                  </a:lnTo>
                </a:path>
                <a:path w="8089900" h="4859020">
                  <a:moveTo>
                    <a:pt x="0" y="4852670"/>
                  </a:moveTo>
                  <a:lnTo>
                    <a:pt x="8089900" y="48526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0739" y="1617217"/>
            <a:ext cx="188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050794" y="1617217"/>
            <a:ext cx="542417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Lợi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ích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khi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chức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ă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SCM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bộ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phần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mềm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SAP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e-business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739" y="2255773"/>
            <a:ext cx="1762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Sản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xuất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hình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thức</a:t>
            </a:r>
            <a:r>
              <a:rPr sz="1800" spc="-5" dirty="0">
                <a:latin typeface="Calibri"/>
                <a:cs typeface="Calibri"/>
              </a:rPr>
              <a:t> phối hợp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0794" y="2257297"/>
            <a:ext cx="5667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Calibri"/>
                <a:cs typeface="Calibri"/>
              </a:rPr>
              <a:t>Tối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ư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hóa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kế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hoạch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trình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ràng </a:t>
            </a:r>
            <a:r>
              <a:rPr sz="1800" spc="-5" dirty="0">
                <a:latin typeface="Calibri"/>
                <a:cs typeface="Calibri"/>
              </a:rPr>
              <a:t>buộc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liên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nguồn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lực,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nguyên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vật</a:t>
            </a:r>
            <a:r>
              <a:rPr sz="1800" dirty="0">
                <a:latin typeface="Calibri"/>
                <a:cs typeface="Calibri"/>
              </a:rPr>
              <a:t> liệu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2897632"/>
            <a:ext cx="1872614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Đáp ứng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hàng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hình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thức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hợp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0794" y="2896108"/>
            <a:ext cx="554609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kết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thời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 ứng.</a:t>
            </a:r>
            <a:endParaRPr sz="1800">
              <a:latin typeface="Calibri"/>
              <a:cs typeface="Calibri"/>
            </a:endParaRPr>
          </a:p>
          <a:p>
            <a:pPr marL="12700" marR="107314" algn="just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Đáp ứng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hàng từ </a:t>
            </a:r>
            <a:r>
              <a:rPr sz="1800" spc="-15" dirty="0">
                <a:latin typeface="Calibri"/>
                <a:cs typeface="Calibri"/>
              </a:rPr>
              <a:t>tất </a:t>
            </a:r>
            <a:r>
              <a:rPr sz="1800" spc="-10" dirty="0">
                <a:latin typeface="Calibri"/>
                <a:cs typeface="Calibri"/>
              </a:rPr>
              <a:t>cả các </a:t>
            </a:r>
            <a:r>
              <a:rPr sz="1800" spc="-20" dirty="0">
                <a:latin typeface="Calibri"/>
                <a:cs typeface="Calibri"/>
              </a:rPr>
              <a:t>kênh </a:t>
            </a:r>
            <a:r>
              <a:rPr sz="1800" spc="-5" dirty="0">
                <a:latin typeface="Calibri"/>
                <a:cs typeface="Calibri"/>
              </a:rPr>
              <a:t>phân phối </a:t>
            </a:r>
            <a:r>
              <a:rPr sz="1800" dirty="0">
                <a:latin typeface="Arial"/>
                <a:cs typeface="Arial"/>
              </a:rPr>
              <a:t>đúng </a:t>
            </a:r>
            <a:r>
              <a:rPr sz="1800" spc="-5" dirty="0">
                <a:latin typeface="Calibri"/>
                <a:cs typeface="Calibri"/>
              </a:rPr>
              <a:t>hạn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bằng </a:t>
            </a:r>
            <a:r>
              <a:rPr sz="1800" dirty="0">
                <a:latin typeface="Calibri"/>
                <a:cs typeface="Calibri"/>
              </a:rPr>
              <a:t>việc </a:t>
            </a:r>
            <a:r>
              <a:rPr sz="1800" spc="-5" dirty="0">
                <a:latin typeface="Calibri"/>
                <a:cs typeface="Calibri"/>
              </a:rPr>
              <a:t>quản </a:t>
            </a:r>
            <a:r>
              <a:rPr sz="1800" dirty="0">
                <a:latin typeface="Calibri"/>
                <a:cs typeface="Calibri"/>
              </a:rPr>
              <a:t>trị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hàng, lập </a:t>
            </a:r>
            <a:r>
              <a:rPr sz="1800" spc="-35" dirty="0">
                <a:latin typeface="Calibri"/>
                <a:cs typeface="Calibri"/>
              </a:rPr>
              <a:t>kế </a:t>
            </a:r>
            <a:r>
              <a:rPr sz="1800" spc="-5" dirty="0">
                <a:latin typeface="Calibri"/>
                <a:cs typeface="Calibri"/>
              </a:rPr>
              <a:t>hoạch </a:t>
            </a:r>
            <a:r>
              <a:rPr sz="1800" spc="-10" dirty="0">
                <a:latin typeface="Calibri"/>
                <a:cs typeface="Calibri"/>
              </a:rPr>
              <a:t>vận </a:t>
            </a:r>
            <a:r>
              <a:rPr sz="1800" spc="-5" dirty="0">
                <a:latin typeface="Calibri"/>
                <a:cs typeface="Calibri"/>
              </a:rPr>
              <a:t>chuyển,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lập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lịch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</a:t>
            </a:r>
            <a:r>
              <a:rPr sz="1800" dirty="0">
                <a:latin typeface="Calibri"/>
                <a:cs typeface="Calibri"/>
              </a:rPr>
              <a:t>iều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phối ph</a:t>
            </a:r>
            <a:r>
              <a:rPr sz="1800" spc="-5" dirty="0">
                <a:latin typeface="Arial"/>
                <a:cs typeface="Arial"/>
              </a:rPr>
              <a:t>ươ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tiện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vận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chuyển.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Hỗ </a:t>
            </a:r>
            <a:r>
              <a:rPr sz="1800" spc="-15" dirty="0">
                <a:latin typeface="Calibri"/>
                <a:cs typeface="Calibri"/>
              </a:rPr>
              <a:t>trợ </a:t>
            </a:r>
            <a:r>
              <a:rPr sz="1800" spc="-10" dirty="0">
                <a:latin typeface="Calibri"/>
                <a:cs typeface="Calibri"/>
              </a:rPr>
              <a:t>toàn </a:t>
            </a:r>
            <a:r>
              <a:rPr sz="1800" spc="-5" dirty="0">
                <a:latin typeface="Calibri"/>
                <a:cs typeface="Calibri"/>
              </a:rPr>
              <a:t>bộ </a:t>
            </a:r>
            <a:r>
              <a:rPr sz="1800" dirty="0">
                <a:latin typeface="Calibri"/>
                <a:cs typeface="Calibri"/>
              </a:rPr>
              <a:t>tiến trình </a:t>
            </a:r>
            <a:r>
              <a:rPr sz="1800" spc="-5" dirty="0">
                <a:latin typeface="Calibri"/>
                <a:cs typeface="Calibri"/>
              </a:rPr>
              <a:t>hậu cần, bao </a:t>
            </a:r>
            <a:r>
              <a:rPr sz="1800" spc="-10" dirty="0">
                <a:latin typeface="Calibri"/>
                <a:cs typeface="Calibri"/>
              </a:rPr>
              <a:t>gồm </a:t>
            </a:r>
            <a:r>
              <a:rPr sz="1800" spc="-5" dirty="0">
                <a:latin typeface="Calibri"/>
                <a:cs typeface="Calibri"/>
              </a:rPr>
              <a:t>nhận, </a:t>
            </a:r>
            <a:r>
              <a:rPr sz="1800" dirty="0">
                <a:latin typeface="Arial"/>
                <a:cs typeface="Arial"/>
              </a:rPr>
              <a:t>đóng </a:t>
            </a:r>
            <a:r>
              <a:rPr sz="1800" spc="-10" dirty="0">
                <a:latin typeface="Calibri"/>
                <a:cs typeface="Calibri"/>
              </a:rPr>
              <a:t>gói,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vận</a:t>
            </a:r>
            <a:r>
              <a:rPr sz="1800" spc="-5" dirty="0">
                <a:latin typeface="Calibri"/>
                <a:cs typeface="Calibri"/>
              </a:rPr>
              <a:t> chuyển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ứng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Arial"/>
                <a:cs typeface="Arial"/>
              </a:rPr>
              <a:t>đ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Arial"/>
                <a:cs typeface="Arial"/>
              </a:rPr>
              <a:t>ước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Calibri"/>
                <a:cs typeface="Calibri"/>
              </a:rPr>
              <a:t>khác.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739" y="4633467"/>
            <a:ext cx="1633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Quản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chuỗi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sự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kiện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ứng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0794" y="4634992"/>
            <a:ext cx="5671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Kiểm </a:t>
            </a:r>
            <a:r>
              <a:rPr sz="1800" spc="-10" dirty="0">
                <a:latin typeface="Calibri"/>
                <a:cs typeface="Calibri"/>
              </a:rPr>
              <a:t>soát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từng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"/>
                <a:cs typeface="Arial"/>
              </a:rPr>
              <a:t>đ</a:t>
            </a:r>
            <a:r>
              <a:rPr sz="1800" spc="-5" dirty="0">
                <a:latin typeface="Calibri"/>
                <a:cs typeface="Calibri"/>
              </a:rPr>
              <a:t>oạn</a:t>
            </a:r>
            <a:r>
              <a:rPr sz="1800" dirty="0">
                <a:latin typeface="Calibri"/>
                <a:cs typeface="Calibri"/>
              </a:rPr>
              <a:t> của tiến trình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 ứng,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từ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lúc </a:t>
            </a:r>
            <a:r>
              <a:rPr sz="1800" spc="-5" dirty="0">
                <a:latin typeface="Calibri"/>
                <a:cs typeface="Calibri"/>
              </a:rPr>
              <a:t>báo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giá </a:t>
            </a:r>
            <a:r>
              <a:rPr sz="1800" dirty="0">
                <a:latin typeface="Arial"/>
                <a:cs typeface="Arial"/>
              </a:rPr>
              <a:t>đến </a:t>
            </a:r>
            <a:r>
              <a:rPr sz="1800" dirty="0">
                <a:latin typeface="Calibri"/>
                <a:cs typeface="Calibri"/>
              </a:rPr>
              <a:t>lúc khách </a:t>
            </a:r>
            <a:r>
              <a:rPr sz="1800" spc="-5" dirty="0">
                <a:latin typeface="Calibri"/>
                <a:cs typeface="Calibri"/>
              </a:rPr>
              <a:t>hàng nhận </a:t>
            </a:r>
            <a:r>
              <a:rPr sz="1800" dirty="0">
                <a:latin typeface="Arial"/>
                <a:cs typeface="Arial"/>
              </a:rPr>
              <a:t>được </a:t>
            </a:r>
            <a:r>
              <a:rPr sz="1800" dirty="0">
                <a:latin typeface="Calibri"/>
                <a:cs typeface="Calibri"/>
              </a:rPr>
              <a:t>hàng, </a:t>
            </a:r>
            <a:r>
              <a:rPr sz="1800" spc="-5" dirty="0">
                <a:latin typeface="Calibri"/>
                <a:cs typeface="Calibri"/>
              </a:rPr>
              <a:t>nhận </a:t>
            </a:r>
            <a:r>
              <a:rPr sz="1800" dirty="0">
                <a:latin typeface="Calibri"/>
                <a:cs typeface="Calibri"/>
              </a:rPr>
              <a:t>thông tin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cảnh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báo</a:t>
            </a:r>
            <a:r>
              <a:rPr sz="1800" dirty="0">
                <a:latin typeface="Calibri"/>
                <a:cs typeface="Calibri"/>
              </a:rPr>
              <a:t> khi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vấn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"/>
                <a:cs typeface="Arial"/>
              </a:rPr>
              <a:t>đề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739" y="5549646"/>
            <a:ext cx="165925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dirty="0">
                <a:latin typeface="Calibri"/>
                <a:cs typeface="Calibri"/>
              </a:rPr>
              <a:t>Quản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trị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Arial"/>
                <a:cs typeface="Arial"/>
              </a:rPr>
              <a:t>ă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lực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chuỗi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cấp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0794" y="5549646"/>
            <a:ext cx="567499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Báo </a:t>
            </a:r>
            <a:r>
              <a:rPr sz="1800" spc="-10" dirty="0">
                <a:latin typeface="Calibri"/>
                <a:cs typeface="Calibri"/>
              </a:rPr>
              <a:t>cáo về </a:t>
            </a:r>
            <a:r>
              <a:rPr sz="1800" spc="-5" dirty="0">
                <a:latin typeface="Calibri"/>
                <a:cs typeface="Calibri"/>
              </a:rPr>
              <a:t>các </a:t>
            </a:r>
            <a:r>
              <a:rPr sz="1800" dirty="0">
                <a:latin typeface="Calibri"/>
                <a:cs typeface="Calibri"/>
              </a:rPr>
              <a:t>chỉ tiêu c</a:t>
            </a:r>
            <a:r>
              <a:rPr sz="1800" dirty="0">
                <a:latin typeface="Arial"/>
                <a:cs typeface="Arial"/>
              </a:rPr>
              <a:t>ơ </a:t>
            </a:r>
            <a:r>
              <a:rPr sz="1800" spc="-5" dirty="0">
                <a:latin typeface="Calibri"/>
                <a:cs typeface="Calibri"/>
              </a:rPr>
              <a:t>bản phản </a:t>
            </a:r>
            <a:r>
              <a:rPr sz="1800" dirty="0">
                <a:latin typeface="Calibri"/>
                <a:cs typeface="Calibri"/>
              </a:rPr>
              <a:t>ánh n</a:t>
            </a:r>
            <a:r>
              <a:rPr sz="1800" dirty="0">
                <a:latin typeface="Arial"/>
                <a:cs typeface="Arial"/>
              </a:rPr>
              <a:t>ă</a:t>
            </a:r>
            <a:r>
              <a:rPr sz="1800" dirty="0">
                <a:latin typeface="Calibri"/>
                <a:cs typeface="Calibri"/>
              </a:rPr>
              <a:t>ng lực chuỗi cung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cấp: </a:t>
            </a:r>
            <a:r>
              <a:rPr sz="1800" dirty="0">
                <a:latin typeface="Calibri"/>
                <a:cs typeface="Calibri"/>
              </a:rPr>
              <a:t>tỉ lệ </a:t>
            </a:r>
            <a:r>
              <a:rPr sz="1800" dirty="0">
                <a:latin typeface="Arial"/>
                <a:cs typeface="Arial"/>
              </a:rPr>
              <a:t>đáp </a:t>
            </a:r>
            <a:r>
              <a:rPr sz="1800" dirty="0">
                <a:latin typeface="Calibri"/>
                <a:cs typeface="Calibri"/>
              </a:rPr>
              <a:t>ứng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hàng, thời gian </a:t>
            </a:r>
            <a:r>
              <a:rPr sz="1800" dirty="0">
                <a:latin typeface="Arial"/>
                <a:cs typeface="Arial"/>
              </a:rPr>
              <a:t>đáp </a:t>
            </a:r>
            <a:r>
              <a:rPr sz="1800" dirty="0">
                <a:latin typeface="Calibri"/>
                <a:cs typeface="Calibri"/>
              </a:rPr>
              <a:t>ứng </a:t>
            </a:r>
            <a:r>
              <a:rPr sz="1800" dirty="0">
                <a:latin typeface="Arial"/>
                <a:cs typeface="Arial"/>
              </a:rPr>
              <a:t>đơ</a:t>
            </a:r>
            <a:r>
              <a:rPr sz="1800" dirty="0">
                <a:latin typeface="Calibri"/>
                <a:cs typeface="Calibri"/>
              </a:rPr>
              <a:t>n hàng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hiệu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quả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khai thác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nguồn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lực.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36595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Lợi</a:t>
            </a:r>
            <a:r>
              <a:rPr sz="4400" spc="-20" dirty="0"/>
              <a:t> </a:t>
            </a:r>
            <a:r>
              <a:rPr sz="4400" spc="-5" dirty="0"/>
              <a:t>ích</a:t>
            </a:r>
            <a:r>
              <a:rPr sz="4400" spc="-20" dirty="0"/>
              <a:t> </a:t>
            </a:r>
            <a:r>
              <a:rPr sz="4400" spc="-5" dirty="0"/>
              <a:t>của</a:t>
            </a:r>
            <a:r>
              <a:rPr sz="4400" spc="-25" dirty="0"/>
              <a:t> </a:t>
            </a:r>
            <a:r>
              <a:rPr sz="4400" spc="-5" dirty="0"/>
              <a:t>SCM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894320" cy="4277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Xử</a:t>
            </a:r>
            <a:r>
              <a:rPr sz="3000" spc="-5" dirty="0">
                <a:latin typeface="Arial"/>
                <a:cs typeface="Arial"/>
              </a:rPr>
              <a:t> lý đơn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hàng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hơn,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xác</a:t>
            </a:r>
            <a:r>
              <a:rPr sz="3000" spc="-5" dirty="0">
                <a:latin typeface="Arial"/>
                <a:cs typeface="Arial"/>
              </a:rPr>
              <a:t> hơn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Giảm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mức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lưu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35" dirty="0">
                <a:latin typeface="Arial"/>
                <a:cs typeface="Arial"/>
              </a:rPr>
              <a:t>Tiếp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thị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trường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nhanh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hơn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Chi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phí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dịch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phí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NVL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thấp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hơn</a:t>
            </a:r>
            <a:endParaRPr sz="3000">
              <a:latin typeface="Arial"/>
              <a:cs typeface="Arial"/>
            </a:endParaRPr>
          </a:p>
          <a:p>
            <a:pPr marL="355600" marR="411480" indent="-342900">
              <a:lnSpc>
                <a:spcPts val="324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Tạo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chiến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lược </a:t>
            </a:r>
            <a:r>
              <a:rPr sz="3000" dirty="0">
                <a:latin typeface="Arial"/>
                <a:cs typeface="Arial"/>
              </a:rPr>
              <a:t>với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nhà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cung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cấp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324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=&gt; Giúp tổ chức có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khả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spc="-10" dirty="0">
                <a:latin typeface="Arial"/>
                <a:cs typeface="Arial"/>
              </a:rPr>
              <a:t>phản </a:t>
            </a:r>
            <a:r>
              <a:rPr sz="3000" spc="-5" dirty="0">
                <a:latin typeface="Arial"/>
                <a:cs typeface="Arial"/>
              </a:rPr>
              <a:t>ứng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nhanh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trong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đáp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ứng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nhu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cầu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hàng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đối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tác kinh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doanh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45040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Thử</a:t>
            </a:r>
            <a:r>
              <a:rPr sz="4400" spc="-30" dirty="0"/>
              <a:t> </a:t>
            </a:r>
            <a:r>
              <a:rPr sz="4400" spc="-5" dirty="0"/>
              <a:t>thách</a:t>
            </a:r>
            <a:r>
              <a:rPr sz="4400" spc="-10" dirty="0"/>
              <a:t> </a:t>
            </a:r>
            <a:r>
              <a:rPr sz="4400" spc="-5" dirty="0"/>
              <a:t>của</a:t>
            </a:r>
            <a:r>
              <a:rPr sz="4400" spc="-25" dirty="0"/>
              <a:t> </a:t>
            </a:r>
            <a:r>
              <a:rPr sz="4400" spc="-5" dirty="0"/>
              <a:t>SCM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760334" cy="46532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54685" indent="-342900" algn="just">
              <a:lnSpc>
                <a:spcPct val="80000"/>
              </a:lnSpc>
              <a:spcBef>
                <a:spcPts val="745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Việc </a:t>
            </a:r>
            <a:r>
              <a:rPr sz="2700" spc="-5" dirty="0">
                <a:latin typeface="Arial"/>
                <a:cs typeface="Arial"/>
              </a:rPr>
              <a:t>ứng dụng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HT </a:t>
            </a:r>
            <a:r>
              <a:rPr sz="2700" dirty="0">
                <a:latin typeface="Arial"/>
                <a:cs typeface="Arial"/>
              </a:rPr>
              <a:t>SCM rất khó </a:t>
            </a:r>
            <a:r>
              <a:rPr sz="2700" spc="-5" dirty="0">
                <a:latin typeface="Arial"/>
                <a:cs typeface="Arial"/>
              </a:rPr>
              <a:t>khăn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phức </a:t>
            </a:r>
            <a:r>
              <a:rPr sz="2700" dirty="0">
                <a:latin typeface="Arial"/>
                <a:cs typeface="Arial"/>
              </a:rPr>
              <a:t>tạp và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thử thách </a:t>
            </a:r>
            <a:r>
              <a:rPr sz="2700" spc="-5" dirty="0">
                <a:latin typeface="Arial"/>
                <a:cs typeface="Arial"/>
              </a:rPr>
              <a:t>lớn đối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nhiều </a:t>
            </a:r>
            <a:r>
              <a:rPr sz="2700" dirty="0">
                <a:latin typeface="Arial"/>
                <a:cs typeface="Arial"/>
              </a:rPr>
              <a:t>tổ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chức.</a:t>
            </a:r>
            <a:endParaRPr sz="27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spc="2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nguyên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nhân dẫn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đến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thất</a:t>
            </a:r>
            <a:r>
              <a:rPr sz="2700" spc="-5" dirty="0">
                <a:latin typeface="Arial"/>
                <a:cs typeface="Arial"/>
              </a:rPr>
              <a:t> bại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tổ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chức:</a:t>
            </a:r>
            <a:endParaRPr sz="2700">
              <a:latin typeface="Arial"/>
              <a:cs typeface="Arial"/>
            </a:endParaRPr>
          </a:p>
          <a:p>
            <a:pPr marL="755650" marR="758825" indent="-285750">
              <a:lnSpc>
                <a:spcPct val="8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thức,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hướng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dẫn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lập </a:t>
            </a:r>
            <a:r>
              <a:rPr sz="2400" dirty="0">
                <a:latin typeface="Arial"/>
                <a:cs typeface="Arial"/>
              </a:rPr>
              <a:t>kế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hoạch</a:t>
            </a:r>
            <a:r>
              <a:rPr sz="2400" dirty="0">
                <a:latin typeface="Arial"/>
                <a:cs typeface="Arial"/>
              </a:rPr>
              <a:t> cầu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chuyên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nghiệp;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3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 xác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</a:t>
            </a:r>
            <a:r>
              <a:rPr sz="2400" dirty="0">
                <a:latin typeface="Arial"/>
                <a:cs typeface="Arial"/>
              </a:rPr>
              <a:t> khả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dẫn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dirty="0">
                <a:latin typeface="Arial"/>
                <a:cs typeface="Arial"/>
              </a:rPr>
              <a:t> vấn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đề liên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dirty="0">
                <a:latin typeface="Arial"/>
                <a:cs typeface="Arial"/>
              </a:rPr>
              <a:t> sản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tồn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kho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 vấn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đề</a:t>
            </a:r>
            <a:r>
              <a:rPr sz="2400" dirty="0">
                <a:latin typeface="Arial"/>
                <a:cs typeface="Arial"/>
              </a:rPr>
              <a:t> kinh </a:t>
            </a:r>
            <a:r>
              <a:rPr sz="2400" spc="-5" dirty="0">
                <a:latin typeface="Arial"/>
                <a:cs typeface="Arial"/>
              </a:rPr>
              <a:t>doanh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755650" marR="47625" indent="-285750">
              <a:lnSpc>
                <a:spcPts val="23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phối hợp </a:t>
            </a:r>
            <a:r>
              <a:rPr sz="2400" dirty="0">
                <a:latin typeface="Arial"/>
                <a:cs typeface="Arial"/>
              </a:rPr>
              <a:t>thiếu </a:t>
            </a:r>
            <a:r>
              <a:rPr sz="2400" spc="-5" dirty="0">
                <a:latin typeface="Arial"/>
                <a:cs typeface="Arial"/>
              </a:rPr>
              <a:t>nhịp nhàng giữa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bộ phận </a:t>
            </a:r>
            <a:r>
              <a:rPr sz="2400" dirty="0">
                <a:latin typeface="Arial"/>
                <a:cs typeface="Arial"/>
              </a:rPr>
              <a:t> marketing, sản </a:t>
            </a:r>
            <a:r>
              <a:rPr sz="2400" spc="-5" dirty="0">
                <a:latin typeface="Arial"/>
                <a:cs typeface="Arial"/>
              </a:rPr>
              <a:t>xuất, </a:t>
            </a:r>
            <a:r>
              <a:rPr sz="2400" dirty="0">
                <a:latin typeface="Arial"/>
                <a:cs typeface="Arial"/>
              </a:rPr>
              <a:t>tồn kho </a:t>
            </a:r>
            <a:r>
              <a:rPr sz="2400" spc="-5" dirty="0">
                <a:latin typeface="Arial"/>
                <a:cs typeface="Arial"/>
              </a:rPr>
              <a:t>nội bộ </a:t>
            </a:r>
            <a:r>
              <a:rPr sz="2400" dirty="0">
                <a:latin typeface="Arial"/>
                <a:cs typeface="Arial"/>
              </a:rPr>
              <a:t>trong tổ chức,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10" dirty="0">
                <a:latin typeface="Arial"/>
                <a:cs typeface="Arial"/>
              </a:rPr>
              <a:t>như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chức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nhà </a:t>
            </a:r>
            <a:r>
              <a:rPr sz="2400" dirty="0">
                <a:latin typeface="Arial"/>
                <a:cs typeface="Arial"/>
              </a:rPr>
              <a:t>cung cấp, </a:t>
            </a:r>
            <a:r>
              <a:rPr sz="2400" spc="-5" dirty="0">
                <a:latin typeface="Arial"/>
                <a:cs typeface="Arial"/>
              </a:rPr>
              <a:t>nhà phân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phối </a:t>
            </a:r>
            <a:r>
              <a:rPr sz="2400" dirty="0">
                <a:latin typeface="Arial"/>
                <a:cs typeface="Arial"/>
              </a:rPr>
              <a:t>và các thực thể khác cũng sẽ </a:t>
            </a:r>
            <a:r>
              <a:rPr sz="2400" spc="-5" dirty="0">
                <a:latin typeface="Arial"/>
                <a:cs typeface="Arial"/>
              </a:rPr>
              <a:t>ảnh hưởng </a:t>
            </a:r>
            <a:r>
              <a:rPr sz="2400" dirty="0">
                <a:latin typeface="Arial"/>
                <a:cs typeface="Arial"/>
              </a:rPr>
              <a:t>rất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nhiều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90981"/>
            <a:ext cx="72047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spc="-30" dirty="0"/>
              <a:t>xu</a:t>
            </a:r>
            <a:r>
              <a:rPr spc="-10" dirty="0"/>
              <a:t> </a:t>
            </a:r>
            <a:r>
              <a:rPr dirty="0"/>
              <a:t>thế</a:t>
            </a:r>
            <a:r>
              <a:rPr spc="-5" dirty="0"/>
              <a:t> </a:t>
            </a: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trị</a:t>
            </a:r>
            <a:r>
              <a:rPr spc="-10" dirty="0"/>
              <a:t> </a:t>
            </a:r>
            <a:r>
              <a:rPr spc="-5" dirty="0"/>
              <a:t>chuỗi</a:t>
            </a:r>
            <a:r>
              <a:rPr spc="-10" dirty="0"/>
              <a:t> </a:t>
            </a:r>
            <a:r>
              <a:rPr spc="-5" dirty="0"/>
              <a:t>cung</a:t>
            </a:r>
            <a:r>
              <a:rPr spc="-15" dirty="0"/>
              <a:t> </a:t>
            </a:r>
            <a:r>
              <a:rPr spc="-10" dirty="0"/>
              <a:t>cấp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2094" y="1810511"/>
            <a:ext cx="2486660" cy="889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6954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33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Giiai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oạn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094" y="2699004"/>
            <a:ext cx="2486660" cy="2983230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129539" rIns="0" bIns="0" rtlCol="0">
            <a:spAutoFit/>
          </a:bodyPr>
          <a:lstStyle/>
          <a:p>
            <a:pPr marL="457834" marR="269240" indent="-285750" algn="just">
              <a:lnSpc>
                <a:spcPts val="3290"/>
              </a:lnSpc>
              <a:spcBef>
                <a:spcPts val="1019"/>
              </a:spcBef>
            </a:pPr>
            <a:r>
              <a:rPr sz="3000" dirty="0">
                <a:latin typeface="Calibri"/>
                <a:cs typeface="Calibri"/>
              </a:rPr>
              <a:t>• </a:t>
            </a:r>
            <a:r>
              <a:rPr sz="3000" spc="-5" dirty="0">
                <a:latin typeface="Calibri"/>
                <a:cs typeface="Calibri"/>
              </a:rPr>
              <a:t>Cải </a:t>
            </a:r>
            <a:r>
              <a:rPr sz="3000" dirty="0">
                <a:latin typeface="Calibri"/>
                <a:cs typeface="Calibri"/>
              </a:rPr>
              <a:t>tiến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tiến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trình</a:t>
            </a:r>
            <a:endParaRPr sz="3000">
              <a:latin typeface="Calibri"/>
              <a:cs typeface="Calibri"/>
            </a:endParaRPr>
          </a:p>
          <a:p>
            <a:pPr marL="457834" marR="497840" algn="just">
              <a:lnSpc>
                <a:spcPts val="3290"/>
              </a:lnSpc>
              <a:spcBef>
                <a:spcPts val="15"/>
              </a:spcBef>
            </a:pPr>
            <a:r>
              <a:rPr sz="3000" dirty="0">
                <a:latin typeface="Calibri"/>
                <a:cs typeface="Calibri"/>
              </a:rPr>
              <a:t>cung ứng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nội bộ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bên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ngoài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778" y="1810511"/>
            <a:ext cx="2486660" cy="889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6954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33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Giai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oạn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7778" y="2699004"/>
            <a:ext cx="2486660" cy="2983230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121285" rIns="0" bIns="0" rtlCol="0">
            <a:spAutoFit/>
          </a:bodyPr>
          <a:lstStyle/>
          <a:p>
            <a:pPr marL="458470" marR="255270" indent="-285750">
              <a:lnSpc>
                <a:spcPct val="91600"/>
              </a:lnSpc>
              <a:spcBef>
                <a:spcPts val="955"/>
              </a:spcBef>
            </a:pPr>
            <a:r>
              <a:rPr sz="3000" dirty="0">
                <a:latin typeface="Calibri"/>
                <a:cs typeface="Calibri"/>
              </a:rPr>
              <a:t>•</a:t>
            </a:r>
            <a:r>
              <a:rPr sz="3000" spc="6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Hoàn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thành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5" dirty="0">
                <a:latin typeface="Calibri"/>
                <a:cs typeface="Calibri"/>
              </a:rPr>
              <a:t>dụng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nội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bộ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cũng </a:t>
            </a:r>
            <a:r>
              <a:rPr sz="3000" spc="-5" dirty="0">
                <a:latin typeface="Calibri"/>
                <a:cs typeface="Calibri"/>
              </a:rPr>
              <a:t>nh</a:t>
            </a:r>
            <a:r>
              <a:rPr sz="3000" spc="-5" dirty="0">
                <a:latin typeface="Arial"/>
                <a:cs typeface="Arial"/>
              </a:rPr>
              <a:t>ư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Calibri"/>
                <a:cs typeface="Calibri"/>
              </a:rPr>
              <a:t>bên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ngoài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3461" y="1810511"/>
            <a:ext cx="2486660" cy="889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6954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33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Giai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oạn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2699004"/>
            <a:ext cx="2486660" cy="2983230"/>
          </a:xfrm>
          <a:prstGeom prst="rect">
            <a:avLst/>
          </a:prstGeom>
          <a:solidFill>
            <a:srgbClr val="D0D7E8">
              <a:alpha val="90194"/>
            </a:srgbClr>
          </a:solidFill>
        </p:spPr>
        <p:txBody>
          <a:bodyPr vert="horz" wrap="square" lIns="0" tIns="121285" rIns="0" bIns="0" rtlCol="0">
            <a:spAutoFit/>
          </a:bodyPr>
          <a:lstStyle/>
          <a:p>
            <a:pPr marL="457834" marR="492125" indent="-285750">
              <a:lnSpc>
                <a:spcPct val="91600"/>
              </a:lnSpc>
              <a:spcBef>
                <a:spcPts val="955"/>
              </a:spcBef>
            </a:pPr>
            <a:r>
              <a:rPr sz="3000" dirty="0">
                <a:latin typeface="Calibri"/>
                <a:cs typeface="Calibri"/>
              </a:rPr>
              <a:t>• </a:t>
            </a:r>
            <a:r>
              <a:rPr sz="3000" spc="-10" dirty="0">
                <a:latin typeface="Calibri"/>
                <a:cs typeface="Calibri"/>
              </a:rPr>
              <a:t>Phát </a:t>
            </a:r>
            <a:r>
              <a:rPr sz="3000" dirty="0">
                <a:latin typeface="Calibri"/>
                <a:cs typeface="Calibri"/>
              </a:rPr>
              <a:t>triển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5" dirty="0">
                <a:latin typeface="Calibri"/>
                <a:cs typeface="Calibri"/>
              </a:rPr>
              <a:t>triển </a:t>
            </a:r>
            <a:r>
              <a:rPr sz="3000" dirty="0">
                <a:latin typeface="Calibri"/>
                <a:cs typeface="Calibri"/>
              </a:rPr>
              <a:t> khai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ứng </a:t>
            </a:r>
            <a:r>
              <a:rPr sz="3000" spc="-5" dirty="0">
                <a:latin typeface="Calibri"/>
                <a:cs typeface="Calibri"/>
              </a:rPr>
              <a:t>dụng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SCM hiện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Arial"/>
                <a:cs typeface="Arial"/>
              </a:rPr>
              <a:t>đ</a:t>
            </a:r>
            <a:r>
              <a:rPr sz="3000" spc="-5" dirty="0">
                <a:latin typeface="Calibri"/>
                <a:cs typeface="Calibri"/>
              </a:rPr>
              <a:t>ại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764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Giai</a:t>
            </a:r>
            <a:r>
              <a:rPr sz="4400" spc="-20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oạn</a:t>
            </a:r>
            <a:r>
              <a:rPr sz="4400" spc="-15" dirty="0"/>
              <a:t> </a:t>
            </a:r>
            <a:r>
              <a:rPr sz="4400" spc="-5" dirty="0"/>
              <a:t>1</a:t>
            </a:r>
            <a:r>
              <a:rPr sz="4400" spc="-10" dirty="0"/>
              <a:t> </a:t>
            </a:r>
            <a:r>
              <a:rPr sz="4400" spc="-5" dirty="0"/>
              <a:t>của</a:t>
            </a:r>
            <a:r>
              <a:rPr sz="4400" spc="-20" dirty="0"/>
              <a:t> </a:t>
            </a:r>
            <a:r>
              <a:rPr sz="4400" spc="-5" dirty="0"/>
              <a:t>SCM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227"/>
            <a:ext cx="7837170" cy="4122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40335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Tập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trung vào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cải tiến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tiến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trình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cung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ứng</a:t>
            </a:r>
            <a:r>
              <a:rPr sz="3200" spc="-10" dirty="0">
                <a:latin typeface="Arial"/>
                <a:cs typeface="Arial"/>
              </a:rPr>
              <a:t> nội</a:t>
            </a:r>
            <a:r>
              <a:rPr sz="3200" spc="-5" dirty="0">
                <a:latin typeface="Arial"/>
                <a:cs typeface="Arial"/>
              </a:rPr>
              <a:t> bộ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và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tiến</a:t>
            </a:r>
            <a:r>
              <a:rPr sz="3200" spc="-5" dirty="0">
                <a:latin typeface="Arial"/>
                <a:cs typeface="Arial"/>
              </a:rPr>
              <a:t> trình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bên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ngoài, </a:t>
            </a:r>
            <a:r>
              <a:rPr sz="3200" spc="-5" dirty="0">
                <a:latin typeface="Arial"/>
                <a:cs typeface="Arial"/>
              </a:rPr>
              <a:t> các mối </a:t>
            </a:r>
            <a:r>
              <a:rPr sz="3200" spc="-10" dirty="0">
                <a:latin typeface="Arial"/>
                <a:cs typeface="Arial"/>
              </a:rPr>
              <a:t>quan </a:t>
            </a:r>
            <a:r>
              <a:rPr sz="3200" spc="-5" dirty="0">
                <a:latin typeface="Arial"/>
                <a:cs typeface="Arial"/>
              </a:rPr>
              <a:t>hệ với nhà cung cấp và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khách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hàng.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Các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Web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TMĐT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tổ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chức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và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đối tác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kinh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doanh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cho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phép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cập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đến catalog điện tử và các thông </a:t>
            </a:r>
            <a:r>
              <a:rPr sz="3200" spc="-10" dirty="0">
                <a:latin typeface="Arial"/>
                <a:cs typeface="Arial"/>
              </a:rPr>
              <a:t>tin </a:t>
            </a:r>
            <a:r>
              <a:rPr sz="3200" spc="-5" dirty="0">
                <a:latin typeface="Arial"/>
                <a:cs typeface="Arial"/>
              </a:rPr>
              <a:t>cung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ứng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hữu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ích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khác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trong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khi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vẫn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hỗ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trợ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các giao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dịch trực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tuyến.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764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Giai</a:t>
            </a:r>
            <a:r>
              <a:rPr sz="4400" spc="-20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oạn</a:t>
            </a:r>
            <a:r>
              <a:rPr sz="4400" spc="-15" dirty="0"/>
              <a:t> </a:t>
            </a:r>
            <a:r>
              <a:rPr sz="4400" spc="-5" dirty="0"/>
              <a:t>2</a:t>
            </a:r>
            <a:r>
              <a:rPr sz="4400" spc="-10" dirty="0"/>
              <a:t> </a:t>
            </a:r>
            <a:r>
              <a:rPr sz="4400" spc="-5" dirty="0"/>
              <a:t>của</a:t>
            </a:r>
            <a:r>
              <a:rPr sz="4400" spc="-20" dirty="0"/>
              <a:t> </a:t>
            </a:r>
            <a:r>
              <a:rPr sz="4400" spc="-5" dirty="0"/>
              <a:t>SCM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27555"/>
            <a:ext cx="7837170" cy="38665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Arial"/>
                <a:cs typeface="Arial"/>
              </a:rPr>
              <a:t>Hoàn </a:t>
            </a:r>
            <a:r>
              <a:rPr sz="3000" dirty="0">
                <a:latin typeface="Arial"/>
                <a:cs typeface="Arial"/>
              </a:rPr>
              <a:t>thành các </a:t>
            </a:r>
            <a:r>
              <a:rPr sz="3000" spc="-5" dirty="0">
                <a:latin typeface="Arial"/>
                <a:cs typeface="Arial"/>
              </a:rPr>
              <a:t>ứng dụng </a:t>
            </a:r>
            <a:r>
              <a:rPr sz="3000" dirty="0">
                <a:latin typeface="Arial"/>
                <a:cs typeface="Arial"/>
              </a:rPr>
              <a:t>SCM </a:t>
            </a:r>
            <a:r>
              <a:rPr sz="3000" spc="-5" dirty="0">
                <a:latin typeface="Arial"/>
                <a:cs typeface="Arial"/>
              </a:rPr>
              <a:t>nội bộ </a:t>
            </a:r>
            <a:r>
              <a:rPr sz="3000" dirty="0">
                <a:latin typeface="Arial"/>
                <a:cs typeface="Arial"/>
              </a:rPr>
              <a:t>cũng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như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bên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ngoài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bằng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 SCM thông </a:t>
            </a:r>
            <a:r>
              <a:rPr sz="3000" spc="-5" dirty="0">
                <a:latin typeface="Arial"/>
                <a:cs typeface="Arial"/>
              </a:rPr>
              <a:t>qua </a:t>
            </a:r>
            <a:r>
              <a:rPr sz="3000" dirty="0">
                <a:latin typeface="Arial"/>
                <a:cs typeface="Arial"/>
              </a:rPr>
              <a:t>mạng </a:t>
            </a:r>
            <a:r>
              <a:rPr sz="3000" spc="-5" dirty="0">
                <a:latin typeface="Arial"/>
                <a:cs typeface="Arial"/>
              </a:rPr>
              <a:t>internet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extranet liên </a:t>
            </a:r>
            <a:r>
              <a:rPr sz="3000" dirty="0">
                <a:latin typeface="Arial"/>
                <a:cs typeface="Arial"/>
              </a:rPr>
              <a:t>kết các </a:t>
            </a:r>
            <a:r>
              <a:rPr sz="3000" spc="-5" dirty="0">
                <a:latin typeface="Arial"/>
                <a:cs typeface="Arial"/>
              </a:rPr>
              <a:t>nhà CC,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nhà phân 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phối,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đối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tác </a:t>
            </a:r>
            <a:r>
              <a:rPr sz="3000" spc="-5" dirty="0">
                <a:latin typeface="Arial"/>
                <a:cs typeface="Arial"/>
              </a:rPr>
              <a:t>KD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khác.</a:t>
            </a:r>
            <a:endParaRPr sz="3000">
              <a:latin typeface="Arial"/>
              <a:cs typeface="Arial"/>
            </a:endParaRPr>
          </a:p>
          <a:p>
            <a:pPr marL="355600" marR="266700" indent="-342900">
              <a:lnSpc>
                <a:spcPct val="8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Tập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trung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mở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rộng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mạng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lưới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các </a:t>
            </a:r>
            <a:r>
              <a:rPr sz="3000" spc="-8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đối </a:t>
            </a:r>
            <a:r>
              <a:rPr sz="3000" dirty="0">
                <a:latin typeface="Arial"/>
                <a:cs typeface="Arial"/>
              </a:rPr>
              <a:t>tác KD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trên </a:t>
            </a:r>
            <a:r>
              <a:rPr sz="3000" spc="-25" dirty="0">
                <a:latin typeface="Arial"/>
                <a:cs typeface="Arial"/>
              </a:rPr>
              <a:t>Web </a:t>
            </a:r>
            <a:r>
              <a:rPr sz="3000" dirty="0">
                <a:latin typeface="Arial"/>
                <a:cs typeface="Arial"/>
              </a:rPr>
              <a:t>trong chuỗi </a:t>
            </a:r>
            <a:r>
              <a:rPr sz="3000" spc="-5" dirty="0">
                <a:latin typeface="Arial"/>
                <a:cs typeface="Arial"/>
              </a:rPr>
              <a:t>cung </a:t>
            </a:r>
            <a:r>
              <a:rPr sz="3000" spc="-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cấp </a:t>
            </a:r>
            <a:r>
              <a:rPr sz="3000" spc="-5" dirty="0">
                <a:latin typeface="Arial"/>
                <a:cs typeface="Arial"/>
              </a:rPr>
              <a:t>nhằm nâng </a:t>
            </a:r>
            <a:r>
              <a:rPr sz="3000" dirty="0">
                <a:latin typeface="Arial"/>
                <a:cs typeface="Arial"/>
              </a:rPr>
              <a:t>cao </a:t>
            </a:r>
            <a:r>
              <a:rPr sz="3000" spc="-5" dirty="0">
                <a:latin typeface="Arial"/>
                <a:cs typeface="Arial"/>
              </a:rPr>
              <a:t>hiệu quả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hiệu suất </a:t>
            </a:r>
            <a:r>
              <a:rPr sz="3000" dirty="0">
                <a:latin typeface="Arial"/>
                <a:cs typeface="Arial"/>
              </a:rPr>
              <a:t> tác </a:t>
            </a:r>
            <a:r>
              <a:rPr sz="3000" spc="-5" dirty="0">
                <a:latin typeface="Arial"/>
                <a:cs typeface="Arial"/>
              </a:rPr>
              <a:t>nghiệp để đạt được </a:t>
            </a:r>
            <a:r>
              <a:rPr sz="3000" dirty="0">
                <a:latin typeface="Arial"/>
                <a:cs typeface="Arial"/>
              </a:rPr>
              <a:t>các mục tiêu KD 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chiến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61263"/>
            <a:ext cx="4927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Giao</a:t>
            </a:r>
            <a:r>
              <a:rPr sz="4400" spc="-15" dirty="0"/>
              <a:t> </a:t>
            </a:r>
            <a:r>
              <a:rPr sz="4400" spc="-5" dirty="0">
                <a:latin typeface="Times New Roman"/>
                <a:cs typeface="Times New Roman"/>
              </a:rPr>
              <a:t>đ</a:t>
            </a:r>
            <a:r>
              <a:rPr sz="4400" spc="-5" dirty="0"/>
              <a:t>oạn</a:t>
            </a:r>
            <a:r>
              <a:rPr sz="4400" spc="-15" dirty="0"/>
              <a:t> </a:t>
            </a:r>
            <a:r>
              <a:rPr sz="4400" spc="-5" dirty="0"/>
              <a:t>3</a:t>
            </a:r>
            <a:r>
              <a:rPr sz="4400" spc="-15" dirty="0"/>
              <a:t> </a:t>
            </a:r>
            <a:r>
              <a:rPr sz="4400" spc="-5" dirty="0"/>
              <a:t>của</a:t>
            </a:r>
            <a:r>
              <a:rPr sz="4400" spc="-20" dirty="0"/>
              <a:t> </a:t>
            </a:r>
            <a:r>
              <a:rPr sz="4400" spc="-5" dirty="0"/>
              <a:t>SCM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38223"/>
            <a:ext cx="7835900" cy="389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37795" indent="-342900">
              <a:lnSpc>
                <a:spcPts val="259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Bắt đầu phát </a:t>
            </a:r>
            <a:r>
              <a:rPr sz="2700" dirty="0">
                <a:latin typeface="Arial"/>
                <a:cs typeface="Arial"/>
              </a:rPr>
              <a:t>triển và triển khai các </a:t>
            </a:r>
            <a:r>
              <a:rPr sz="2700" spc="-5" dirty="0">
                <a:latin typeface="Arial"/>
                <a:cs typeface="Arial"/>
              </a:rPr>
              <a:t>ứng dụng </a:t>
            </a:r>
            <a:r>
              <a:rPr sz="2700" dirty="0">
                <a:latin typeface="Arial"/>
                <a:cs typeface="Arial"/>
              </a:rPr>
              <a:t> SCM </a:t>
            </a:r>
            <a:r>
              <a:rPr sz="2700" spc="-5" dirty="0">
                <a:latin typeface="Arial"/>
                <a:cs typeface="Arial"/>
              </a:rPr>
              <a:t>hiện đại </a:t>
            </a:r>
            <a:r>
              <a:rPr sz="2700" dirty="0">
                <a:latin typeface="Arial"/>
                <a:cs typeface="Arial"/>
              </a:rPr>
              <a:t>có sử </a:t>
            </a:r>
            <a:r>
              <a:rPr sz="2700" spc="-5" dirty="0">
                <a:latin typeface="Arial"/>
                <a:cs typeface="Arial"/>
              </a:rPr>
              <a:t>dụng 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SCM hiện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đại, liên </a:t>
            </a:r>
            <a:r>
              <a:rPr sz="2700" dirty="0">
                <a:latin typeface="Arial"/>
                <a:cs typeface="Arial"/>
              </a:rPr>
              <a:t>kết thông </a:t>
            </a:r>
            <a:r>
              <a:rPr sz="2700" spc="-5" dirty="0">
                <a:latin typeface="Arial"/>
                <a:cs typeface="Arial"/>
              </a:rPr>
              <a:t>qua mạng extranet </a:t>
            </a:r>
            <a:r>
              <a:rPr sz="2700" dirty="0">
                <a:latin typeface="Arial"/>
                <a:cs typeface="Arial"/>
              </a:rPr>
              <a:t>và trao </a:t>
            </a:r>
            <a:r>
              <a:rPr sz="2700" spc="-5" dirty="0">
                <a:latin typeface="Arial"/>
                <a:cs typeface="Arial"/>
              </a:rPr>
              <a:t>đổi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TMĐT.</a:t>
            </a:r>
            <a:endParaRPr sz="2700">
              <a:latin typeface="Arial"/>
              <a:cs typeface="Arial"/>
            </a:endParaRPr>
          </a:p>
          <a:p>
            <a:pPr marL="355600" marR="397510" indent="-342900">
              <a:lnSpc>
                <a:spcPct val="8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Phát triển các </a:t>
            </a:r>
            <a:r>
              <a:rPr sz="2700" spc="-5" dirty="0">
                <a:latin typeface="Arial"/>
                <a:cs typeface="Arial"/>
              </a:rPr>
              <a:t>UD bán hàng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dịch </a:t>
            </a:r>
            <a:r>
              <a:rPr sz="2700" dirty="0">
                <a:latin typeface="Arial"/>
                <a:cs typeface="Arial"/>
              </a:rPr>
              <a:t>vụ theo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phương </a:t>
            </a:r>
            <a:r>
              <a:rPr sz="2700" dirty="0">
                <a:latin typeface="Arial"/>
                <a:cs typeface="Arial"/>
              </a:rPr>
              <a:t>thức </a:t>
            </a:r>
            <a:r>
              <a:rPr sz="2700" spc="-5" dirty="0">
                <a:latin typeface="Arial"/>
                <a:cs typeface="Arial"/>
              </a:rPr>
              <a:t>phối hợp </a:t>
            </a:r>
            <a:r>
              <a:rPr sz="2700" dirty="0">
                <a:latin typeface="Arial"/>
                <a:cs typeface="Arial"/>
              </a:rPr>
              <a:t>với các </a:t>
            </a:r>
            <a:r>
              <a:rPr sz="2700" spc="-5" dirty="0">
                <a:latin typeface="Arial"/>
                <a:cs typeface="Arial"/>
              </a:rPr>
              <a:t>đối </a:t>
            </a:r>
            <a:r>
              <a:rPr sz="2700" dirty="0">
                <a:latin typeface="Arial"/>
                <a:cs typeface="Arial"/>
              </a:rPr>
              <a:t>tác </a:t>
            </a:r>
            <a:r>
              <a:rPr sz="2700" spc="-5" dirty="0">
                <a:latin typeface="Arial"/>
                <a:cs typeface="Arial"/>
              </a:rPr>
              <a:t>kinh 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doanh,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trong đó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</a:t>
            </a:r>
            <a:r>
              <a:rPr sz="2700" spc="-5" dirty="0">
                <a:latin typeface="Arial"/>
                <a:cs typeface="Arial"/>
              </a:rPr>
              <a:t> HT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CRM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và</a:t>
            </a:r>
            <a:r>
              <a:rPr sz="2700" spc="-5" dirty="0">
                <a:latin typeface="Arial"/>
                <a:cs typeface="Arial"/>
              </a:rPr>
              <a:t> HT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quản </a:t>
            </a:r>
            <a:r>
              <a:rPr sz="2700" dirty="0">
                <a:latin typeface="Arial"/>
                <a:cs typeface="Arial"/>
              </a:rPr>
              <a:t>trị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đối </a:t>
            </a:r>
            <a:r>
              <a:rPr sz="2700" spc="-7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tác.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Arial"/>
                <a:cs typeface="Arial"/>
              </a:rPr>
              <a:t>Nhắm </a:t>
            </a:r>
            <a:r>
              <a:rPr sz="2700" dirty="0">
                <a:latin typeface="Arial"/>
                <a:cs typeface="Arial"/>
              </a:rPr>
              <a:t>tới việc tối </a:t>
            </a:r>
            <a:r>
              <a:rPr sz="2700" spc="-5" dirty="0">
                <a:latin typeface="Arial"/>
                <a:cs typeface="Arial"/>
              </a:rPr>
              <a:t>ưu hóa quá </a:t>
            </a:r>
            <a:r>
              <a:rPr sz="2700" dirty="0">
                <a:latin typeface="Arial"/>
                <a:cs typeface="Arial"/>
              </a:rPr>
              <a:t>trình </a:t>
            </a:r>
            <a:r>
              <a:rPr sz="2700" spc="-5" dirty="0">
                <a:latin typeface="Arial"/>
                <a:cs typeface="Arial"/>
              </a:rPr>
              <a:t>phát </a:t>
            </a:r>
            <a:r>
              <a:rPr sz="2700" dirty="0">
                <a:latin typeface="Arial"/>
                <a:cs typeface="Arial"/>
              </a:rPr>
              <a:t>triển và 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SCM </a:t>
            </a:r>
            <a:r>
              <a:rPr sz="2700" spc="-5" dirty="0">
                <a:latin typeface="Arial"/>
                <a:cs typeface="Arial"/>
              </a:rPr>
              <a:t>để đặt được </a:t>
            </a:r>
            <a:r>
              <a:rPr sz="2700" dirty="0">
                <a:latin typeface="Arial"/>
                <a:cs typeface="Arial"/>
              </a:rPr>
              <a:t>mục </a:t>
            </a:r>
            <a:r>
              <a:rPr sz="2700" spc="-5" dirty="0">
                <a:latin typeface="Arial"/>
                <a:cs typeface="Arial"/>
              </a:rPr>
              <a:t>đích giá </a:t>
            </a:r>
            <a:r>
              <a:rPr sz="2700" dirty="0">
                <a:latin typeface="Arial"/>
                <a:cs typeface="Arial"/>
              </a:rPr>
              <a:t>trị 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7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giá </a:t>
            </a:r>
            <a:r>
              <a:rPr sz="2700" dirty="0">
                <a:latin typeface="Arial"/>
                <a:cs typeface="Arial"/>
              </a:rPr>
              <a:t>trị KD.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347" rIns="0" bIns="0" rtlCol="0">
            <a:spAutoFit/>
          </a:bodyPr>
          <a:lstStyle/>
          <a:p>
            <a:pPr marL="4470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Phân</a:t>
            </a:r>
            <a:r>
              <a:rPr spc="-15" dirty="0"/>
              <a:t> </a:t>
            </a:r>
            <a:r>
              <a:rPr dirty="0"/>
              <a:t>loại</a:t>
            </a:r>
            <a:r>
              <a:rPr spc="-10" dirty="0"/>
              <a:t> </a:t>
            </a:r>
            <a:r>
              <a:rPr spc="15" dirty="0"/>
              <a:t>HTTT</a:t>
            </a:r>
            <a:r>
              <a:rPr spc="-35" dirty="0"/>
              <a:t> </a:t>
            </a:r>
            <a:r>
              <a:rPr spc="-15" dirty="0"/>
              <a:t>tài</a:t>
            </a:r>
            <a:r>
              <a:rPr spc="-10" dirty="0"/>
              <a:t> </a:t>
            </a:r>
            <a:r>
              <a:rPr spc="-5" dirty="0"/>
              <a:t>chính</a:t>
            </a:r>
            <a:r>
              <a:rPr spc="-10" dirty="0"/>
              <a:t> </a:t>
            </a:r>
            <a:r>
              <a:rPr dirty="0"/>
              <a:t>theo</a:t>
            </a:r>
            <a:r>
              <a:rPr spc="-10" dirty="0"/>
              <a:t> </a:t>
            </a:r>
            <a:r>
              <a:rPr spc="-5" dirty="0"/>
              <a:t>mức </a:t>
            </a:r>
            <a:r>
              <a:rPr spc="-890" dirty="0"/>
              <a:t> </a:t>
            </a:r>
            <a:r>
              <a:rPr dirty="0"/>
              <a:t>quản</a:t>
            </a:r>
            <a:r>
              <a:rPr spc="-5" dirty="0"/>
              <a:t> </a:t>
            </a:r>
            <a:r>
              <a:rPr dirty="0"/>
              <a:t>lý</a:t>
            </a:r>
          </a:p>
        </p:txBody>
      </p:sp>
      <p:sp>
        <p:nvSpPr>
          <p:cNvPr id="3" name="object 3"/>
          <p:cNvSpPr/>
          <p:nvPr/>
        </p:nvSpPr>
        <p:spPr>
          <a:xfrm>
            <a:off x="849630" y="1597152"/>
            <a:ext cx="1868805" cy="4297045"/>
          </a:xfrm>
          <a:custGeom>
            <a:avLst/>
            <a:gdLst/>
            <a:ahLst/>
            <a:cxnLst/>
            <a:rect l="l" t="t" r="r" b="b"/>
            <a:pathLst>
              <a:path w="1868805" h="4297045">
                <a:moveTo>
                  <a:pt x="1681607" y="0"/>
                </a:moveTo>
                <a:lnTo>
                  <a:pt x="186842" y="0"/>
                </a:lnTo>
                <a:lnTo>
                  <a:pt x="137173" y="6676"/>
                </a:lnTo>
                <a:lnTo>
                  <a:pt x="92540" y="25517"/>
                </a:lnTo>
                <a:lnTo>
                  <a:pt x="54725" y="54737"/>
                </a:lnTo>
                <a:lnTo>
                  <a:pt x="25510" y="92550"/>
                </a:lnTo>
                <a:lnTo>
                  <a:pt x="6674" y="137171"/>
                </a:lnTo>
                <a:lnTo>
                  <a:pt x="0" y="186817"/>
                </a:lnTo>
                <a:lnTo>
                  <a:pt x="0" y="4110075"/>
                </a:lnTo>
                <a:lnTo>
                  <a:pt x="6674" y="4159744"/>
                </a:lnTo>
                <a:lnTo>
                  <a:pt x="25510" y="4204377"/>
                </a:lnTo>
                <a:lnTo>
                  <a:pt x="54725" y="4242192"/>
                </a:lnTo>
                <a:lnTo>
                  <a:pt x="92540" y="4271407"/>
                </a:lnTo>
                <a:lnTo>
                  <a:pt x="137173" y="4290243"/>
                </a:lnTo>
                <a:lnTo>
                  <a:pt x="186842" y="4296918"/>
                </a:lnTo>
                <a:lnTo>
                  <a:pt x="1681607" y="4296918"/>
                </a:lnTo>
                <a:lnTo>
                  <a:pt x="1731252" y="4290243"/>
                </a:lnTo>
                <a:lnTo>
                  <a:pt x="1775873" y="4271407"/>
                </a:lnTo>
                <a:lnTo>
                  <a:pt x="1813687" y="4242192"/>
                </a:lnTo>
                <a:lnTo>
                  <a:pt x="1842906" y="4204377"/>
                </a:lnTo>
                <a:lnTo>
                  <a:pt x="1861747" y="4159744"/>
                </a:lnTo>
                <a:lnTo>
                  <a:pt x="1868424" y="4110075"/>
                </a:lnTo>
                <a:lnTo>
                  <a:pt x="1868424" y="186817"/>
                </a:lnTo>
                <a:lnTo>
                  <a:pt x="1861747" y="137171"/>
                </a:lnTo>
                <a:lnTo>
                  <a:pt x="1842906" y="92550"/>
                </a:lnTo>
                <a:lnTo>
                  <a:pt x="1813687" y="54737"/>
                </a:lnTo>
                <a:lnTo>
                  <a:pt x="1775873" y="25517"/>
                </a:lnTo>
                <a:lnTo>
                  <a:pt x="1731252" y="6676"/>
                </a:lnTo>
                <a:lnTo>
                  <a:pt x="1681607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2567" y="1649221"/>
            <a:ext cx="1081405" cy="10763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6045" marR="5080" indent="-93980">
              <a:lnSpc>
                <a:spcPts val="3950"/>
              </a:lnSpc>
              <a:spcBef>
                <a:spcPts val="540"/>
              </a:spcBef>
            </a:pPr>
            <a:r>
              <a:rPr sz="3600" spc="-5" dirty="0">
                <a:latin typeface="Calibri"/>
                <a:cs typeface="Calibri"/>
              </a:rPr>
              <a:t>Chiến  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dirty="0">
                <a:latin typeface="Arial"/>
                <a:cs typeface="Arial"/>
              </a:rPr>
              <a:t>ư</a:t>
            </a:r>
            <a:r>
              <a:rPr sz="3600" dirty="0">
                <a:latin typeface="Calibri"/>
                <a:cs typeface="Calibri"/>
              </a:rPr>
              <a:t>ợc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729" y="2874898"/>
            <a:ext cx="2063750" cy="1322070"/>
            <a:chOff x="752729" y="2874898"/>
            <a:chExt cx="2063750" cy="1322070"/>
          </a:xfrm>
        </p:grpSpPr>
        <p:sp>
          <p:nvSpPr>
            <p:cNvPr id="6" name="object 6"/>
            <p:cNvSpPr/>
            <p:nvPr/>
          </p:nvSpPr>
          <p:spPr>
            <a:xfrm>
              <a:off x="765429" y="2887598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1908683" y="0"/>
                  </a:moveTo>
                  <a:lnTo>
                    <a:pt x="129616" y="0"/>
                  </a:lnTo>
                  <a:lnTo>
                    <a:pt x="79161" y="10187"/>
                  </a:lnTo>
                  <a:lnTo>
                    <a:pt x="37961" y="37972"/>
                  </a:lnTo>
                  <a:lnTo>
                    <a:pt x="10185" y="79188"/>
                  </a:lnTo>
                  <a:lnTo>
                    <a:pt x="0" y="129666"/>
                  </a:lnTo>
                  <a:lnTo>
                    <a:pt x="0" y="1166495"/>
                  </a:lnTo>
                  <a:lnTo>
                    <a:pt x="10185" y="1216973"/>
                  </a:lnTo>
                  <a:lnTo>
                    <a:pt x="37961" y="1258189"/>
                  </a:lnTo>
                  <a:lnTo>
                    <a:pt x="79161" y="1285974"/>
                  </a:lnTo>
                  <a:lnTo>
                    <a:pt x="129616" y="1296162"/>
                  </a:lnTo>
                  <a:lnTo>
                    <a:pt x="1908683" y="1296162"/>
                  </a:lnTo>
                  <a:lnTo>
                    <a:pt x="1959161" y="1285974"/>
                  </a:lnTo>
                  <a:lnTo>
                    <a:pt x="2000377" y="1258189"/>
                  </a:lnTo>
                  <a:lnTo>
                    <a:pt x="2028162" y="1216973"/>
                  </a:lnTo>
                  <a:lnTo>
                    <a:pt x="2038350" y="1166495"/>
                  </a:lnTo>
                  <a:lnTo>
                    <a:pt x="2038350" y="129666"/>
                  </a:lnTo>
                  <a:lnTo>
                    <a:pt x="2028162" y="79188"/>
                  </a:lnTo>
                  <a:lnTo>
                    <a:pt x="2000377" y="37973"/>
                  </a:lnTo>
                  <a:lnTo>
                    <a:pt x="1959161" y="10187"/>
                  </a:lnTo>
                  <a:lnTo>
                    <a:pt x="190868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429" y="2887598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0" y="129666"/>
                  </a:moveTo>
                  <a:lnTo>
                    <a:pt x="10185" y="79188"/>
                  </a:lnTo>
                  <a:lnTo>
                    <a:pt x="37961" y="37972"/>
                  </a:lnTo>
                  <a:lnTo>
                    <a:pt x="79161" y="10187"/>
                  </a:lnTo>
                  <a:lnTo>
                    <a:pt x="129616" y="0"/>
                  </a:lnTo>
                  <a:lnTo>
                    <a:pt x="1908683" y="0"/>
                  </a:lnTo>
                  <a:lnTo>
                    <a:pt x="1959161" y="10187"/>
                  </a:lnTo>
                  <a:lnTo>
                    <a:pt x="2000377" y="37973"/>
                  </a:lnTo>
                  <a:lnTo>
                    <a:pt x="2028162" y="79188"/>
                  </a:lnTo>
                  <a:lnTo>
                    <a:pt x="2038350" y="129666"/>
                  </a:lnTo>
                  <a:lnTo>
                    <a:pt x="2038350" y="1166495"/>
                  </a:lnTo>
                  <a:lnTo>
                    <a:pt x="2028162" y="1216973"/>
                  </a:lnTo>
                  <a:lnTo>
                    <a:pt x="2000377" y="1258189"/>
                  </a:lnTo>
                  <a:lnTo>
                    <a:pt x="1959161" y="1285974"/>
                  </a:lnTo>
                  <a:lnTo>
                    <a:pt x="1908683" y="1296162"/>
                  </a:lnTo>
                  <a:lnTo>
                    <a:pt x="129616" y="1296162"/>
                  </a:lnTo>
                  <a:lnTo>
                    <a:pt x="79161" y="1285974"/>
                  </a:lnTo>
                  <a:lnTo>
                    <a:pt x="37961" y="1258189"/>
                  </a:lnTo>
                  <a:lnTo>
                    <a:pt x="10185" y="1216973"/>
                  </a:lnTo>
                  <a:lnTo>
                    <a:pt x="0" y="1166495"/>
                  </a:lnTo>
                  <a:lnTo>
                    <a:pt x="0" y="12966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132" y="3275330"/>
            <a:ext cx="171005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275" marR="5080" indent="-283210">
              <a:lnSpc>
                <a:spcPts val="1660"/>
              </a:lnSpc>
              <a:spcBef>
                <a:spcPts val="37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phân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tích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tình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729" y="4369942"/>
            <a:ext cx="2063750" cy="1322070"/>
            <a:chOff x="752729" y="4369942"/>
            <a:chExt cx="2063750" cy="1322070"/>
          </a:xfrm>
        </p:grpSpPr>
        <p:sp>
          <p:nvSpPr>
            <p:cNvPr id="10" name="object 10"/>
            <p:cNvSpPr/>
            <p:nvPr/>
          </p:nvSpPr>
          <p:spPr>
            <a:xfrm>
              <a:off x="765429" y="4382642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1908683" y="0"/>
                  </a:moveTo>
                  <a:lnTo>
                    <a:pt x="129616" y="0"/>
                  </a:lnTo>
                  <a:lnTo>
                    <a:pt x="79161" y="10187"/>
                  </a:lnTo>
                  <a:lnTo>
                    <a:pt x="37961" y="37972"/>
                  </a:lnTo>
                  <a:lnTo>
                    <a:pt x="10185" y="79188"/>
                  </a:lnTo>
                  <a:lnTo>
                    <a:pt x="0" y="129666"/>
                  </a:lnTo>
                  <a:lnTo>
                    <a:pt x="0" y="1166494"/>
                  </a:lnTo>
                  <a:lnTo>
                    <a:pt x="10185" y="1216978"/>
                  </a:lnTo>
                  <a:lnTo>
                    <a:pt x="37961" y="1258193"/>
                  </a:lnTo>
                  <a:lnTo>
                    <a:pt x="79161" y="1285976"/>
                  </a:lnTo>
                  <a:lnTo>
                    <a:pt x="129616" y="1296161"/>
                  </a:lnTo>
                  <a:lnTo>
                    <a:pt x="1908683" y="1296161"/>
                  </a:lnTo>
                  <a:lnTo>
                    <a:pt x="1959161" y="1285976"/>
                  </a:lnTo>
                  <a:lnTo>
                    <a:pt x="2000377" y="1258193"/>
                  </a:lnTo>
                  <a:lnTo>
                    <a:pt x="2028162" y="1216978"/>
                  </a:lnTo>
                  <a:lnTo>
                    <a:pt x="2038350" y="1166494"/>
                  </a:lnTo>
                  <a:lnTo>
                    <a:pt x="2038350" y="129666"/>
                  </a:lnTo>
                  <a:lnTo>
                    <a:pt x="2028162" y="79188"/>
                  </a:lnTo>
                  <a:lnTo>
                    <a:pt x="2000377" y="37972"/>
                  </a:lnTo>
                  <a:lnTo>
                    <a:pt x="1959161" y="10187"/>
                  </a:lnTo>
                  <a:lnTo>
                    <a:pt x="190868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429" y="4382642"/>
              <a:ext cx="2038350" cy="1296670"/>
            </a:xfrm>
            <a:custGeom>
              <a:avLst/>
              <a:gdLst/>
              <a:ahLst/>
              <a:cxnLst/>
              <a:rect l="l" t="t" r="r" b="b"/>
              <a:pathLst>
                <a:path w="2038350" h="1296670">
                  <a:moveTo>
                    <a:pt x="0" y="129666"/>
                  </a:moveTo>
                  <a:lnTo>
                    <a:pt x="10185" y="79188"/>
                  </a:lnTo>
                  <a:lnTo>
                    <a:pt x="37961" y="37972"/>
                  </a:lnTo>
                  <a:lnTo>
                    <a:pt x="79161" y="10187"/>
                  </a:lnTo>
                  <a:lnTo>
                    <a:pt x="129616" y="0"/>
                  </a:lnTo>
                  <a:lnTo>
                    <a:pt x="1908683" y="0"/>
                  </a:lnTo>
                  <a:lnTo>
                    <a:pt x="1959161" y="10187"/>
                  </a:lnTo>
                  <a:lnTo>
                    <a:pt x="2000377" y="37972"/>
                  </a:lnTo>
                  <a:lnTo>
                    <a:pt x="2028162" y="79188"/>
                  </a:lnTo>
                  <a:lnTo>
                    <a:pt x="2038350" y="129666"/>
                  </a:lnTo>
                  <a:lnTo>
                    <a:pt x="2038350" y="1166494"/>
                  </a:lnTo>
                  <a:lnTo>
                    <a:pt x="2028162" y="1216978"/>
                  </a:lnTo>
                  <a:lnTo>
                    <a:pt x="2000377" y="1258193"/>
                  </a:lnTo>
                  <a:lnTo>
                    <a:pt x="1959161" y="1285976"/>
                  </a:lnTo>
                  <a:lnTo>
                    <a:pt x="1908683" y="1296161"/>
                  </a:lnTo>
                  <a:lnTo>
                    <a:pt x="129616" y="1296161"/>
                  </a:lnTo>
                  <a:lnTo>
                    <a:pt x="79161" y="1285976"/>
                  </a:lnTo>
                  <a:lnTo>
                    <a:pt x="37961" y="1258193"/>
                  </a:lnTo>
                  <a:lnTo>
                    <a:pt x="10185" y="1216978"/>
                  </a:lnTo>
                  <a:lnTo>
                    <a:pt x="0" y="1166494"/>
                  </a:lnTo>
                  <a:lnTo>
                    <a:pt x="0" y="12966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0833" y="4770628"/>
            <a:ext cx="190563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56590" marR="5080" indent="-64389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báo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chính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dài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hạn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3898" y="1597152"/>
            <a:ext cx="2548255" cy="4297045"/>
            <a:chOff x="2993898" y="1597152"/>
            <a:chExt cx="2548255" cy="4297045"/>
          </a:xfrm>
        </p:grpSpPr>
        <p:sp>
          <p:nvSpPr>
            <p:cNvPr id="14" name="object 14"/>
            <p:cNvSpPr/>
            <p:nvPr/>
          </p:nvSpPr>
          <p:spPr>
            <a:xfrm>
              <a:off x="2993898" y="1597152"/>
              <a:ext cx="2548255" cy="4297045"/>
            </a:xfrm>
            <a:custGeom>
              <a:avLst/>
              <a:gdLst/>
              <a:ahLst/>
              <a:cxnLst/>
              <a:rect l="l" t="t" r="r" b="b"/>
              <a:pathLst>
                <a:path w="2548254" h="4297045">
                  <a:moveTo>
                    <a:pt x="2293366" y="0"/>
                  </a:moveTo>
                  <a:lnTo>
                    <a:pt x="254762" y="0"/>
                  </a:lnTo>
                  <a:lnTo>
                    <a:pt x="208964" y="4104"/>
                  </a:lnTo>
                  <a:lnTo>
                    <a:pt x="165861" y="15936"/>
                  </a:lnTo>
                  <a:lnTo>
                    <a:pt x="126172" y="34779"/>
                  </a:lnTo>
                  <a:lnTo>
                    <a:pt x="90615" y="59911"/>
                  </a:lnTo>
                  <a:lnTo>
                    <a:pt x="59911" y="90615"/>
                  </a:lnTo>
                  <a:lnTo>
                    <a:pt x="34779" y="126172"/>
                  </a:lnTo>
                  <a:lnTo>
                    <a:pt x="15936" y="165861"/>
                  </a:lnTo>
                  <a:lnTo>
                    <a:pt x="4104" y="208964"/>
                  </a:lnTo>
                  <a:lnTo>
                    <a:pt x="0" y="254762"/>
                  </a:lnTo>
                  <a:lnTo>
                    <a:pt x="0" y="4042105"/>
                  </a:lnTo>
                  <a:lnTo>
                    <a:pt x="4104" y="4087907"/>
                  </a:lnTo>
                  <a:lnTo>
                    <a:pt x="15936" y="4131017"/>
                  </a:lnTo>
                  <a:lnTo>
                    <a:pt x="34779" y="4170713"/>
                  </a:lnTo>
                  <a:lnTo>
                    <a:pt x="59911" y="4206277"/>
                  </a:lnTo>
                  <a:lnTo>
                    <a:pt x="90615" y="4236989"/>
                  </a:lnTo>
                  <a:lnTo>
                    <a:pt x="126172" y="4262128"/>
                  </a:lnTo>
                  <a:lnTo>
                    <a:pt x="165861" y="4280976"/>
                  </a:lnTo>
                  <a:lnTo>
                    <a:pt x="208964" y="4292812"/>
                  </a:lnTo>
                  <a:lnTo>
                    <a:pt x="254762" y="4296918"/>
                  </a:lnTo>
                  <a:lnTo>
                    <a:pt x="2293366" y="4296918"/>
                  </a:lnTo>
                  <a:lnTo>
                    <a:pt x="2339163" y="4292812"/>
                  </a:lnTo>
                  <a:lnTo>
                    <a:pt x="2382266" y="4280976"/>
                  </a:lnTo>
                  <a:lnTo>
                    <a:pt x="2421955" y="4262128"/>
                  </a:lnTo>
                  <a:lnTo>
                    <a:pt x="2457512" y="4236989"/>
                  </a:lnTo>
                  <a:lnTo>
                    <a:pt x="2488216" y="4206277"/>
                  </a:lnTo>
                  <a:lnTo>
                    <a:pt x="2513348" y="4170713"/>
                  </a:lnTo>
                  <a:lnTo>
                    <a:pt x="2532191" y="4131017"/>
                  </a:lnTo>
                  <a:lnTo>
                    <a:pt x="2544023" y="4087907"/>
                  </a:lnTo>
                  <a:lnTo>
                    <a:pt x="2548128" y="4042105"/>
                  </a:lnTo>
                  <a:lnTo>
                    <a:pt x="2548128" y="254762"/>
                  </a:lnTo>
                  <a:lnTo>
                    <a:pt x="2544023" y="208964"/>
                  </a:lnTo>
                  <a:lnTo>
                    <a:pt x="2532191" y="165861"/>
                  </a:lnTo>
                  <a:lnTo>
                    <a:pt x="2513348" y="126172"/>
                  </a:lnTo>
                  <a:lnTo>
                    <a:pt x="2488216" y="90615"/>
                  </a:lnTo>
                  <a:lnTo>
                    <a:pt x="2457512" y="59911"/>
                  </a:lnTo>
                  <a:lnTo>
                    <a:pt x="2421955" y="34779"/>
                  </a:lnTo>
                  <a:lnTo>
                    <a:pt x="2382266" y="15936"/>
                  </a:lnTo>
                  <a:lnTo>
                    <a:pt x="2339163" y="4104"/>
                  </a:lnTo>
                  <a:lnTo>
                    <a:pt x="2293366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0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0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549" y="2886837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0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0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96385" y="3044443"/>
            <a:ext cx="13430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ngân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quỹ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6848" y="3596513"/>
            <a:ext cx="2063114" cy="651510"/>
            <a:chOff x="3236848" y="3596513"/>
            <a:chExt cx="2063114" cy="651510"/>
          </a:xfrm>
        </p:grpSpPr>
        <p:sp>
          <p:nvSpPr>
            <p:cNvPr id="19" name="object 19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1"/>
                  </a:lnTo>
                  <a:lnTo>
                    <a:pt x="1974977" y="625601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9548" y="3609213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1"/>
                  </a:lnTo>
                  <a:lnTo>
                    <a:pt x="62611" y="625601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18840" y="3766820"/>
            <a:ext cx="1698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vốn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bằng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tiền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36848" y="4318889"/>
            <a:ext cx="2063114" cy="651510"/>
            <a:chOff x="3236848" y="4318889"/>
            <a:chExt cx="2063114" cy="651510"/>
          </a:xfrm>
        </p:grpSpPr>
        <p:sp>
          <p:nvSpPr>
            <p:cNvPr id="23" name="object 23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2991"/>
                  </a:lnTo>
                  <a:lnTo>
                    <a:pt x="4925" y="587347"/>
                  </a:lnTo>
                  <a:lnTo>
                    <a:pt x="18351" y="607250"/>
                  </a:lnTo>
                  <a:lnTo>
                    <a:pt x="38254" y="62067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76"/>
                  </a:lnTo>
                  <a:lnTo>
                    <a:pt x="2019236" y="607250"/>
                  </a:lnTo>
                  <a:lnTo>
                    <a:pt x="2032662" y="587347"/>
                  </a:lnTo>
                  <a:lnTo>
                    <a:pt x="2037588" y="56299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9548" y="4331589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2991"/>
                  </a:lnTo>
                  <a:lnTo>
                    <a:pt x="2032662" y="587347"/>
                  </a:lnTo>
                  <a:lnTo>
                    <a:pt x="2019236" y="607250"/>
                  </a:lnTo>
                  <a:lnTo>
                    <a:pt x="1999333" y="62067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76"/>
                  </a:lnTo>
                  <a:lnTo>
                    <a:pt x="18351" y="607250"/>
                  </a:lnTo>
                  <a:lnTo>
                    <a:pt x="4925" y="587347"/>
                  </a:lnTo>
                  <a:lnTo>
                    <a:pt x="0" y="562991"/>
                  </a:lnTo>
                  <a:lnTo>
                    <a:pt x="0" y="626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87420" y="4489196"/>
            <a:ext cx="1560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dự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toán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vốn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36848" y="5041265"/>
            <a:ext cx="2063114" cy="651510"/>
            <a:chOff x="3236848" y="5041265"/>
            <a:chExt cx="2063114" cy="651510"/>
          </a:xfrm>
        </p:grpSpPr>
        <p:sp>
          <p:nvSpPr>
            <p:cNvPr id="27" name="object 27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1974977" y="0"/>
                  </a:moveTo>
                  <a:lnTo>
                    <a:pt x="62611" y="0"/>
                  </a:lnTo>
                  <a:lnTo>
                    <a:pt x="38254" y="4925"/>
                  </a:lnTo>
                  <a:lnTo>
                    <a:pt x="18351" y="18351"/>
                  </a:lnTo>
                  <a:lnTo>
                    <a:pt x="4925" y="38254"/>
                  </a:lnTo>
                  <a:lnTo>
                    <a:pt x="0" y="62611"/>
                  </a:lnTo>
                  <a:lnTo>
                    <a:pt x="0" y="563041"/>
                  </a:lnTo>
                  <a:lnTo>
                    <a:pt x="4925" y="587395"/>
                  </a:lnTo>
                  <a:lnTo>
                    <a:pt x="18351" y="607280"/>
                  </a:lnTo>
                  <a:lnTo>
                    <a:pt x="38254" y="620686"/>
                  </a:lnTo>
                  <a:lnTo>
                    <a:pt x="62611" y="625602"/>
                  </a:lnTo>
                  <a:lnTo>
                    <a:pt x="1974977" y="625602"/>
                  </a:lnTo>
                  <a:lnTo>
                    <a:pt x="1999333" y="620686"/>
                  </a:lnTo>
                  <a:lnTo>
                    <a:pt x="2019236" y="607280"/>
                  </a:lnTo>
                  <a:lnTo>
                    <a:pt x="2032662" y="587395"/>
                  </a:lnTo>
                  <a:lnTo>
                    <a:pt x="2037588" y="563041"/>
                  </a:lnTo>
                  <a:lnTo>
                    <a:pt x="2037588" y="62611"/>
                  </a:lnTo>
                  <a:lnTo>
                    <a:pt x="2032662" y="38254"/>
                  </a:lnTo>
                  <a:lnTo>
                    <a:pt x="2019236" y="18351"/>
                  </a:lnTo>
                  <a:lnTo>
                    <a:pt x="1999333" y="492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9548" y="5053965"/>
              <a:ext cx="2037714" cy="626110"/>
            </a:xfrm>
            <a:custGeom>
              <a:avLst/>
              <a:gdLst/>
              <a:ahLst/>
              <a:cxnLst/>
              <a:rect l="l" t="t" r="r" b="b"/>
              <a:pathLst>
                <a:path w="2037714" h="626110">
                  <a:moveTo>
                    <a:pt x="0" y="62611"/>
                  </a:moveTo>
                  <a:lnTo>
                    <a:pt x="4925" y="38254"/>
                  </a:lnTo>
                  <a:lnTo>
                    <a:pt x="18351" y="18351"/>
                  </a:lnTo>
                  <a:lnTo>
                    <a:pt x="38254" y="4925"/>
                  </a:lnTo>
                  <a:lnTo>
                    <a:pt x="62611" y="0"/>
                  </a:lnTo>
                  <a:lnTo>
                    <a:pt x="1974977" y="0"/>
                  </a:lnTo>
                  <a:lnTo>
                    <a:pt x="1999333" y="4925"/>
                  </a:lnTo>
                  <a:lnTo>
                    <a:pt x="2019236" y="18351"/>
                  </a:lnTo>
                  <a:lnTo>
                    <a:pt x="2032662" y="38254"/>
                  </a:lnTo>
                  <a:lnTo>
                    <a:pt x="2037588" y="62611"/>
                  </a:lnTo>
                  <a:lnTo>
                    <a:pt x="2037588" y="563041"/>
                  </a:lnTo>
                  <a:lnTo>
                    <a:pt x="2032662" y="587395"/>
                  </a:lnTo>
                  <a:lnTo>
                    <a:pt x="2019236" y="607280"/>
                  </a:lnTo>
                  <a:lnTo>
                    <a:pt x="1999333" y="620686"/>
                  </a:lnTo>
                  <a:lnTo>
                    <a:pt x="1974977" y="625602"/>
                  </a:lnTo>
                  <a:lnTo>
                    <a:pt x="62611" y="625602"/>
                  </a:lnTo>
                  <a:lnTo>
                    <a:pt x="38254" y="620686"/>
                  </a:lnTo>
                  <a:lnTo>
                    <a:pt x="18351" y="607280"/>
                  </a:lnTo>
                  <a:lnTo>
                    <a:pt x="4925" y="587395"/>
                  </a:lnTo>
                  <a:lnTo>
                    <a:pt x="0" y="563041"/>
                  </a:lnTo>
                  <a:lnTo>
                    <a:pt x="0" y="6261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89121" y="5211826"/>
            <a:ext cx="17576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đầu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33288" y="1597152"/>
            <a:ext cx="3103245" cy="4297045"/>
          </a:xfrm>
          <a:custGeom>
            <a:avLst/>
            <a:gdLst/>
            <a:ahLst/>
            <a:cxnLst/>
            <a:rect l="l" t="t" r="r" b="b"/>
            <a:pathLst>
              <a:path w="3103245" h="4297045">
                <a:moveTo>
                  <a:pt x="2792603" y="0"/>
                </a:moveTo>
                <a:lnTo>
                  <a:pt x="310261" y="0"/>
                </a:lnTo>
                <a:lnTo>
                  <a:pt x="264419" y="3364"/>
                </a:lnTo>
                <a:lnTo>
                  <a:pt x="220664" y="13138"/>
                </a:lnTo>
                <a:lnTo>
                  <a:pt x="179475" y="28841"/>
                </a:lnTo>
                <a:lnTo>
                  <a:pt x="141333" y="49992"/>
                </a:lnTo>
                <a:lnTo>
                  <a:pt x="106718" y="76111"/>
                </a:lnTo>
                <a:lnTo>
                  <a:pt x="76111" y="106718"/>
                </a:lnTo>
                <a:lnTo>
                  <a:pt x="49992" y="141333"/>
                </a:lnTo>
                <a:lnTo>
                  <a:pt x="28841" y="179475"/>
                </a:lnTo>
                <a:lnTo>
                  <a:pt x="13138" y="220664"/>
                </a:lnTo>
                <a:lnTo>
                  <a:pt x="3364" y="264419"/>
                </a:lnTo>
                <a:lnTo>
                  <a:pt x="0" y="310261"/>
                </a:lnTo>
                <a:lnTo>
                  <a:pt x="0" y="3986657"/>
                </a:lnTo>
                <a:lnTo>
                  <a:pt x="3364" y="4032501"/>
                </a:lnTo>
                <a:lnTo>
                  <a:pt x="13138" y="4076258"/>
                </a:lnTo>
                <a:lnTo>
                  <a:pt x="28841" y="4117447"/>
                </a:lnTo>
                <a:lnTo>
                  <a:pt x="49992" y="4155589"/>
                </a:lnTo>
                <a:lnTo>
                  <a:pt x="76111" y="4190204"/>
                </a:lnTo>
                <a:lnTo>
                  <a:pt x="106718" y="4220810"/>
                </a:lnTo>
                <a:lnTo>
                  <a:pt x="141333" y="4246928"/>
                </a:lnTo>
                <a:lnTo>
                  <a:pt x="179475" y="4268078"/>
                </a:lnTo>
                <a:lnTo>
                  <a:pt x="220664" y="4283780"/>
                </a:lnTo>
                <a:lnTo>
                  <a:pt x="264419" y="4293553"/>
                </a:lnTo>
                <a:lnTo>
                  <a:pt x="310261" y="4296918"/>
                </a:lnTo>
                <a:lnTo>
                  <a:pt x="2792603" y="4296918"/>
                </a:lnTo>
                <a:lnTo>
                  <a:pt x="2838444" y="4293553"/>
                </a:lnTo>
                <a:lnTo>
                  <a:pt x="2882199" y="4283780"/>
                </a:lnTo>
                <a:lnTo>
                  <a:pt x="2923388" y="4268078"/>
                </a:lnTo>
                <a:lnTo>
                  <a:pt x="2961530" y="4246928"/>
                </a:lnTo>
                <a:lnTo>
                  <a:pt x="2996145" y="4220810"/>
                </a:lnTo>
                <a:lnTo>
                  <a:pt x="3026752" y="4190204"/>
                </a:lnTo>
                <a:lnTo>
                  <a:pt x="3052871" y="4155589"/>
                </a:lnTo>
                <a:lnTo>
                  <a:pt x="3074022" y="4117447"/>
                </a:lnTo>
                <a:lnTo>
                  <a:pt x="3089725" y="4076258"/>
                </a:lnTo>
                <a:lnTo>
                  <a:pt x="3099499" y="4032501"/>
                </a:lnTo>
                <a:lnTo>
                  <a:pt x="3102864" y="3986657"/>
                </a:lnTo>
                <a:lnTo>
                  <a:pt x="3102864" y="310261"/>
                </a:lnTo>
                <a:lnTo>
                  <a:pt x="3099499" y="264419"/>
                </a:lnTo>
                <a:lnTo>
                  <a:pt x="3089725" y="220664"/>
                </a:lnTo>
                <a:lnTo>
                  <a:pt x="3074022" y="179475"/>
                </a:lnTo>
                <a:lnTo>
                  <a:pt x="3052871" y="141333"/>
                </a:lnTo>
                <a:lnTo>
                  <a:pt x="3026752" y="106718"/>
                </a:lnTo>
                <a:lnTo>
                  <a:pt x="2996145" y="76111"/>
                </a:lnTo>
                <a:lnTo>
                  <a:pt x="2961530" y="49992"/>
                </a:lnTo>
                <a:lnTo>
                  <a:pt x="2923388" y="28841"/>
                </a:lnTo>
                <a:lnTo>
                  <a:pt x="2882199" y="13138"/>
                </a:lnTo>
                <a:lnTo>
                  <a:pt x="2838444" y="3364"/>
                </a:lnTo>
                <a:lnTo>
                  <a:pt x="2792603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75254" y="1899919"/>
            <a:ext cx="5107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0" algn="l"/>
              </a:tabLst>
            </a:pPr>
            <a:r>
              <a:rPr sz="3600" spc="-5" dirty="0">
                <a:latin typeface="Calibri"/>
                <a:cs typeface="Calibri"/>
              </a:rPr>
              <a:t>Chiến </a:t>
            </a:r>
            <a:r>
              <a:rPr sz="3600" spc="-10" dirty="0">
                <a:latin typeface="Calibri"/>
                <a:cs typeface="Calibri"/>
              </a:rPr>
              <a:t>thuật	</a:t>
            </a:r>
            <a:r>
              <a:rPr sz="3600" spc="-100" dirty="0">
                <a:latin typeface="Calibri"/>
                <a:cs typeface="Calibri"/>
              </a:rPr>
              <a:t>Tác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nghiệp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55080" y="2874136"/>
            <a:ext cx="2860040" cy="347345"/>
            <a:chOff x="5855080" y="2874136"/>
            <a:chExt cx="2860040" cy="347345"/>
          </a:xfrm>
        </p:grpSpPr>
        <p:sp>
          <p:nvSpPr>
            <p:cNvPr id="33" name="object 33"/>
            <p:cNvSpPr/>
            <p:nvPr/>
          </p:nvSpPr>
          <p:spPr>
            <a:xfrm>
              <a:off x="5867780" y="288683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4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0"/>
                  </a:lnTo>
                  <a:lnTo>
                    <a:pt x="0" y="289433"/>
                  </a:lnTo>
                  <a:lnTo>
                    <a:pt x="2520" y="301954"/>
                  </a:lnTo>
                  <a:lnTo>
                    <a:pt x="9398" y="312165"/>
                  </a:lnTo>
                  <a:lnTo>
                    <a:pt x="19609" y="319043"/>
                  </a:lnTo>
                  <a:lnTo>
                    <a:pt x="32131" y="321563"/>
                  </a:lnTo>
                  <a:lnTo>
                    <a:pt x="2802509" y="321563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3"/>
                  </a:lnTo>
                  <a:lnTo>
                    <a:pt x="2834640" y="32130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780" y="288683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4">
                  <a:moveTo>
                    <a:pt x="0" y="32130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0"/>
                  </a:lnTo>
                  <a:lnTo>
                    <a:pt x="2834640" y="289433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3"/>
                  </a:lnTo>
                  <a:lnTo>
                    <a:pt x="32131" y="321563"/>
                  </a:lnTo>
                  <a:lnTo>
                    <a:pt x="19609" y="319043"/>
                  </a:lnTo>
                  <a:lnTo>
                    <a:pt x="9398" y="312165"/>
                  </a:lnTo>
                  <a:lnTo>
                    <a:pt x="2520" y="301954"/>
                  </a:lnTo>
                  <a:lnTo>
                    <a:pt x="0" y="289433"/>
                  </a:lnTo>
                  <a:lnTo>
                    <a:pt x="0" y="3213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79081" y="2892298"/>
            <a:ext cx="8128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sổ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cái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55080" y="3226942"/>
            <a:ext cx="2860040" cy="347345"/>
            <a:chOff x="5855080" y="3226942"/>
            <a:chExt cx="2860040" cy="347345"/>
          </a:xfrm>
        </p:grpSpPr>
        <p:sp>
          <p:nvSpPr>
            <p:cNvPr id="37" name="object 37"/>
            <p:cNvSpPr/>
            <p:nvPr/>
          </p:nvSpPr>
          <p:spPr>
            <a:xfrm>
              <a:off x="5867780" y="323964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1"/>
                  </a:lnTo>
                  <a:lnTo>
                    <a:pt x="0" y="289433"/>
                  </a:lnTo>
                  <a:lnTo>
                    <a:pt x="2520" y="301954"/>
                  </a:lnTo>
                  <a:lnTo>
                    <a:pt x="9398" y="312166"/>
                  </a:lnTo>
                  <a:lnTo>
                    <a:pt x="19609" y="319043"/>
                  </a:lnTo>
                  <a:lnTo>
                    <a:pt x="32131" y="321564"/>
                  </a:lnTo>
                  <a:lnTo>
                    <a:pt x="2802509" y="321564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3"/>
                  </a:lnTo>
                  <a:lnTo>
                    <a:pt x="2834640" y="32131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67780" y="323964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1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1"/>
                  </a:lnTo>
                  <a:lnTo>
                    <a:pt x="2834640" y="289433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4"/>
                  </a:lnTo>
                  <a:lnTo>
                    <a:pt x="32131" y="321564"/>
                  </a:lnTo>
                  <a:lnTo>
                    <a:pt x="19609" y="319043"/>
                  </a:lnTo>
                  <a:lnTo>
                    <a:pt x="9398" y="312166"/>
                  </a:lnTo>
                  <a:lnTo>
                    <a:pt x="2520" y="301954"/>
                  </a:lnTo>
                  <a:lnTo>
                    <a:pt x="0" y="289433"/>
                  </a:lnTo>
                  <a:lnTo>
                    <a:pt x="0" y="321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55459" y="3245357"/>
            <a:ext cx="8604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TSCĐ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55080" y="3580510"/>
            <a:ext cx="2860040" cy="346710"/>
            <a:chOff x="5855080" y="3580510"/>
            <a:chExt cx="2860040" cy="346710"/>
          </a:xfrm>
        </p:grpSpPr>
        <p:sp>
          <p:nvSpPr>
            <p:cNvPr id="41" name="object 41"/>
            <p:cNvSpPr/>
            <p:nvPr/>
          </p:nvSpPr>
          <p:spPr>
            <a:xfrm>
              <a:off x="5867780" y="3593210"/>
              <a:ext cx="2834640" cy="321310"/>
            </a:xfrm>
            <a:custGeom>
              <a:avLst/>
              <a:gdLst/>
              <a:ahLst/>
              <a:cxnLst/>
              <a:rect l="l" t="t" r="r" b="b"/>
              <a:pathLst>
                <a:path w="2834640" h="321310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1"/>
                  </a:lnTo>
                  <a:lnTo>
                    <a:pt x="0" y="288670"/>
                  </a:lnTo>
                  <a:lnTo>
                    <a:pt x="2520" y="301192"/>
                  </a:lnTo>
                  <a:lnTo>
                    <a:pt x="9398" y="311403"/>
                  </a:lnTo>
                  <a:lnTo>
                    <a:pt x="19609" y="318281"/>
                  </a:lnTo>
                  <a:lnTo>
                    <a:pt x="32131" y="320801"/>
                  </a:lnTo>
                  <a:lnTo>
                    <a:pt x="2802509" y="320801"/>
                  </a:lnTo>
                  <a:lnTo>
                    <a:pt x="2815030" y="318281"/>
                  </a:lnTo>
                  <a:lnTo>
                    <a:pt x="2825242" y="311403"/>
                  </a:lnTo>
                  <a:lnTo>
                    <a:pt x="2832119" y="301192"/>
                  </a:lnTo>
                  <a:lnTo>
                    <a:pt x="2834640" y="288670"/>
                  </a:lnTo>
                  <a:lnTo>
                    <a:pt x="2834640" y="32131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7780" y="3593210"/>
              <a:ext cx="2834640" cy="321310"/>
            </a:xfrm>
            <a:custGeom>
              <a:avLst/>
              <a:gdLst/>
              <a:ahLst/>
              <a:cxnLst/>
              <a:rect l="l" t="t" r="r" b="b"/>
              <a:pathLst>
                <a:path w="2834640" h="321310">
                  <a:moveTo>
                    <a:pt x="0" y="32131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1"/>
                  </a:lnTo>
                  <a:lnTo>
                    <a:pt x="2834640" y="288670"/>
                  </a:lnTo>
                  <a:lnTo>
                    <a:pt x="2832119" y="301192"/>
                  </a:lnTo>
                  <a:lnTo>
                    <a:pt x="2825242" y="311403"/>
                  </a:lnTo>
                  <a:lnTo>
                    <a:pt x="2815030" y="318281"/>
                  </a:lnTo>
                  <a:lnTo>
                    <a:pt x="2802509" y="320801"/>
                  </a:lnTo>
                  <a:lnTo>
                    <a:pt x="32131" y="320801"/>
                  </a:lnTo>
                  <a:lnTo>
                    <a:pt x="19609" y="318281"/>
                  </a:lnTo>
                  <a:lnTo>
                    <a:pt x="9398" y="311403"/>
                  </a:lnTo>
                  <a:lnTo>
                    <a:pt x="2520" y="301192"/>
                  </a:lnTo>
                  <a:lnTo>
                    <a:pt x="0" y="288670"/>
                  </a:lnTo>
                  <a:lnTo>
                    <a:pt x="0" y="321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06820" y="3598417"/>
            <a:ext cx="195516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lệnh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bán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55080" y="3933316"/>
            <a:ext cx="2860040" cy="699770"/>
            <a:chOff x="5855080" y="3933316"/>
            <a:chExt cx="2860040" cy="699770"/>
          </a:xfrm>
        </p:grpSpPr>
        <p:sp>
          <p:nvSpPr>
            <p:cNvPr id="45" name="object 45"/>
            <p:cNvSpPr/>
            <p:nvPr/>
          </p:nvSpPr>
          <p:spPr>
            <a:xfrm>
              <a:off x="5867780" y="394601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7"/>
                  </a:lnTo>
                  <a:lnTo>
                    <a:pt x="2520" y="19609"/>
                  </a:lnTo>
                  <a:lnTo>
                    <a:pt x="0" y="32130"/>
                  </a:lnTo>
                  <a:lnTo>
                    <a:pt x="0" y="289432"/>
                  </a:lnTo>
                  <a:lnTo>
                    <a:pt x="2520" y="301954"/>
                  </a:lnTo>
                  <a:lnTo>
                    <a:pt x="9398" y="312165"/>
                  </a:lnTo>
                  <a:lnTo>
                    <a:pt x="19609" y="319043"/>
                  </a:lnTo>
                  <a:lnTo>
                    <a:pt x="32131" y="321563"/>
                  </a:lnTo>
                  <a:lnTo>
                    <a:pt x="2802509" y="321563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2"/>
                  </a:lnTo>
                  <a:lnTo>
                    <a:pt x="2834640" y="32130"/>
                  </a:lnTo>
                  <a:lnTo>
                    <a:pt x="2832119" y="19609"/>
                  </a:lnTo>
                  <a:lnTo>
                    <a:pt x="2825242" y="9397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7780" y="394601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0"/>
                  </a:moveTo>
                  <a:lnTo>
                    <a:pt x="2520" y="19609"/>
                  </a:lnTo>
                  <a:lnTo>
                    <a:pt x="9398" y="9397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7"/>
                  </a:lnTo>
                  <a:lnTo>
                    <a:pt x="2832119" y="19609"/>
                  </a:lnTo>
                  <a:lnTo>
                    <a:pt x="2834640" y="32130"/>
                  </a:lnTo>
                  <a:lnTo>
                    <a:pt x="2834640" y="289432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3"/>
                  </a:lnTo>
                  <a:lnTo>
                    <a:pt x="32131" y="321563"/>
                  </a:lnTo>
                  <a:lnTo>
                    <a:pt x="19609" y="319043"/>
                  </a:lnTo>
                  <a:lnTo>
                    <a:pt x="9398" y="312165"/>
                  </a:lnTo>
                  <a:lnTo>
                    <a:pt x="2520" y="301954"/>
                  </a:lnTo>
                  <a:lnTo>
                    <a:pt x="0" y="289432"/>
                  </a:lnTo>
                  <a:lnTo>
                    <a:pt x="0" y="3213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67780" y="429882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1"/>
                  </a:lnTo>
                  <a:lnTo>
                    <a:pt x="0" y="289432"/>
                  </a:lnTo>
                  <a:lnTo>
                    <a:pt x="2520" y="301954"/>
                  </a:lnTo>
                  <a:lnTo>
                    <a:pt x="9398" y="312165"/>
                  </a:lnTo>
                  <a:lnTo>
                    <a:pt x="19609" y="319043"/>
                  </a:lnTo>
                  <a:lnTo>
                    <a:pt x="32131" y="321563"/>
                  </a:lnTo>
                  <a:lnTo>
                    <a:pt x="2802509" y="321563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2"/>
                  </a:lnTo>
                  <a:lnTo>
                    <a:pt x="2834640" y="32131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780" y="429882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1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1"/>
                  </a:lnTo>
                  <a:lnTo>
                    <a:pt x="2834640" y="289432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3"/>
                  </a:lnTo>
                  <a:lnTo>
                    <a:pt x="32131" y="321563"/>
                  </a:lnTo>
                  <a:lnTo>
                    <a:pt x="19609" y="319043"/>
                  </a:lnTo>
                  <a:lnTo>
                    <a:pt x="9398" y="312165"/>
                  </a:lnTo>
                  <a:lnTo>
                    <a:pt x="2520" y="301954"/>
                  </a:lnTo>
                  <a:lnTo>
                    <a:pt x="0" y="289432"/>
                  </a:lnTo>
                  <a:lnTo>
                    <a:pt x="0" y="321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950203" y="3842562"/>
            <a:ext cx="2668905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2860">
              <a:lnSpc>
                <a:spcPct val="1448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nợ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thu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HTTT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nợ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phải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trả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855080" y="4639690"/>
            <a:ext cx="2860040" cy="347345"/>
            <a:chOff x="5855080" y="4639690"/>
            <a:chExt cx="2860040" cy="347345"/>
          </a:xfrm>
        </p:grpSpPr>
        <p:sp>
          <p:nvSpPr>
            <p:cNvPr id="51" name="object 51"/>
            <p:cNvSpPr/>
            <p:nvPr/>
          </p:nvSpPr>
          <p:spPr>
            <a:xfrm>
              <a:off x="5867780" y="4652390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7"/>
                  </a:lnTo>
                  <a:lnTo>
                    <a:pt x="2520" y="19609"/>
                  </a:lnTo>
                  <a:lnTo>
                    <a:pt x="0" y="32130"/>
                  </a:lnTo>
                  <a:lnTo>
                    <a:pt x="0" y="289432"/>
                  </a:lnTo>
                  <a:lnTo>
                    <a:pt x="2520" y="301954"/>
                  </a:lnTo>
                  <a:lnTo>
                    <a:pt x="9398" y="312165"/>
                  </a:lnTo>
                  <a:lnTo>
                    <a:pt x="19609" y="319043"/>
                  </a:lnTo>
                  <a:lnTo>
                    <a:pt x="32131" y="321563"/>
                  </a:lnTo>
                  <a:lnTo>
                    <a:pt x="2802509" y="321563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2"/>
                  </a:lnTo>
                  <a:lnTo>
                    <a:pt x="2834640" y="32130"/>
                  </a:lnTo>
                  <a:lnTo>
                    <a:pt x="2832119" y="19609"/>
                  </a:lnTo>
                  <a:lnTo>
                    <a:pt x="2825242" y="9397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67780" y="4652390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0"/>
                  </a:moveTo>
                  <a:lnTo>
                    <a:pt x="2520" y="19609"/>
                  </a:lnTo>
                  <a:lnTo>
                    <a:pt x="9398" y="9397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7"/>
                  </a:lnTo>
                  <a:lnTo>
                    <a:pt x="2832119" y="19609"/>
                  </a:lnTo>
                  <a:lnTo>
                    <a:pt x="2834640" y="32130"/>
                  </a:lnTo>
                  <a:lnTo>
                    <a:pt x="2834640" y="289432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3"/>
                  </a:lnTo>
                  <a:lnTo>
                    <a:pt x="32131" y="321563"/>
                  </a:lnTo>
                  <a:lnTo>
                    <a:pt x="19609" y="319043"/>
                  </a:lnTo>
                  <a:lnTo>
                    <a:pt x="9398" y="312165"/>
                  </a:lnTo>
                  <a:lnTo>
                    <a:pt x="2520" y="301954"/>
                  </a:lnTo>
                  <a:lnTo>
                    <a:pt x="0" y="289432"/>
                  </a:lnTo>
                  <a:lnTo>
                    <a:pt x="0" y="3213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498844" y="4657852"/>
            <a:ext cx="1572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đơn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55080" y="4992496"/>
            <a:ext cx="2860040" cy="347345"/>
            <a:chOff x="5855080" y="4992496"/>
            <a:chExt cx="2860040" cy="347345"/>
          </a:xfrm>
        </p:grpSpPr>
        <p:sp>
          <p:nvSpPr>
            <p:cNvPr id="55" name="object 55"/>
            <p:cNvSpPr/>
            <p:nvPr/>
          </p:nvSpPr>
          <p:spPr>
            <a:xfrm>
              <a:off x="5867780" y="500519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0"/>
                  </a:lnTo>
                  <a:lnTo>
                    <a:pt x="0" y="289432"/>
                  </a:lnTo>
                  <a:lnTo>
                    <a:pt x="2520" y="301954"/>
                  </a:lnTo>
                  <a:lnTo>
                    <a:pt x="9398" y="312166"/>
                  </a:lnTo>
                  <a:lnTo>
                    <a:pt x="19609" y="319043"/>
                  </a:lnTo>
                  <a:lnTo>
                    <a:pt x="32131" y="321563"/>
                  </a:lnTo>
                  <a:lnTo>
                    <a:pt x="2802509" y="321563"/>
                  </a:lnTo>
                  <a:lnTo>
                    <a:pt x="2815030" y="319043"/>
                  </a:lnTo>
                  <a:lnTo>
                    <a:pt x="2825242" y="312165"/>
                  </a:lnTo>
                  <a:lnTo>
                    <a:pt x="2832119" y="301954"/>
                  </a:lnTo>
                  <a:lnTo>
                    <a:pt x="2834640" y="289432"/>
                  </a:lnTo>
                  <a:lnTo>
                    <a:pt x="2834640" y="32130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67780" y="5005196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0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0"/>
                  </a:lnTo>
                  <a:lnTo>
                    <a:pt x="2834640" y="289432"/>
                  </a:lnTo>
                  <a:lnTo>
                    <a:pt x="2832119" y="301954"/>
                  </a:lnTo>
                  <a:lnTo>
                    <a:pt x="2825242" y="312165"/>
                  </a:lnTo>
                  <a:lnTo>
                    <a:pt x="2815030" y="319043"/>
                  </a:lnTo>
                  <a:lnTo>
                    <a:pt x="2802509" y="321563"/>
                  </a:lnTo>
                  <a:lnTo>
                    <a:pt x="32131" y="321563"/>
                  </a:lnTo>
                  <a:lnTo>
                    <a:pt x="19609" y="319043"/>
                  </a:lnTo>
                  <a:lnTo>
                    <a:pt x="9398" y="312166"/>
                  </a:lnTo>
                  <a:lnTo>
                    <a:pt x="2520" y="301954"/>
                  </a:lnTo>
                  <a:lnTo>
                    <a:pt x="0" y="289432"/>
                  </a:lnTo>
                  <a:lnTo>
                    <a:pt x="0" y="3213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226809" y="5010911"/>
            <a:ext cx="21164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dõi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tồn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kho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55208" y="5345429"/>
            <a:ext cx="2860040" cy="346710"/>
            <a:chOff x="5855208" y="5345429"/>
            <a:chExt cx="2860040" cy="346710"/>
          </a:xfrm>
        </p:grpSpPr>
        <p:sp>
          <p:nvSpPr>
            <p:cNvPr id="59" name="object 59"/>
            <p:cNvSpPr/>
            <p:nvPr/>
          </p:nvSpPr>
          <p:spPr>
            <a:xfrm>
              <a:off x="5867781" y="535800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2802509" y="0"/>
                  </a:moveTo>
                  <a:lnTo>
                    <a:pt x="32131" y="0"/>
                  </a:lnTo>
                  <a:lnTo>
                    <a:pt x="19609" y="2520"/>
                  </a:lnTo>
                  <a:lnTo>
                    <a:pt x="9398" y="9398"/>
                  </a:lnTo>
                  <a:lnTo>
                    <a:pt x="2520" y="19609"/>
                  </a:lnTo>
                  <a:lnTo>
                    <a:pt x="0" y="32131"/>
                  </a:lnTo>
                  <a:lnTo>
                    <a:pt x="0" y="289407"/>
                  </a:lnTo>
                  <a:lnTo>
                    <a:pt x="2520" y="301922"/>
                  </a:lnTo>
                  <a:lnTo>
                    <a:pt x="9398" y="312143"/>
                  </a:lnTo>
                  <a:lnTo>
                    <a:pt x="19609" y="319036"/>
                  </a:lnTo>
                  <a:lnTo>
                    <a:pt x="32131" y="321564"/>
                  </a:lnTo>
                  <a:lnTo>
                    <a:pt x="2802509" y="321564"/>
                  </a:lnTo>
                  <a:lnTo>
                    <a:pt x="2815030" y="319036"/>
                  </a:lnTo>
                  <a:lnTo>
                    <a:pt x="2825242" y="312143"/>
                  </a:lnTo>
                  <a:lnTo>
                    <a:pt x="2832119" y="301922"/>
                  </a:lnTo>
                  <a:lnTo>
                    <a:pt x="2834640" y="289407"/>
                  </a:lnTo>
                  <a:lnTo>
                    <a:pt x="2834640" y="32131"/>
                  </a:lnTo>
                  <a:lnTo>
                    <a:pt x="2832119" y="19609"/>
                  </a:lnTo>
                  <a:lnTo>
                    <a:pt x="2825242" y="9398"/>
                  </a:lnTo>
                  <a:lnTo>
                    <a:pt x="2815030" y="2520"/>
                  </a:lnTo>
                  <a:lnTo>
                    <a:pt x="280250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67781" y="5358002"/>
              <a:ext cx="2834640" cy="321945"/>
            </a:xfrm>
            <a:custGeom>
              <a:avLst/>
              <a:gdLst/>
              <a:ahLst/>
              <a:cxnLst/>
              <a:rect l="l" t="t" r="r" b="b"/>
              <a:pathLst>
                <a:path w="2834640" h="321945">
                  <a:moveTo>
                    <a:pt x="0" y="32131"/>
                  </a:moveTo>
                  <a:lnTo>
                    <a:pt x="2520" y="19609"/>
                  </a:lnTo>
                  <a:lnTo>
                    <a:pt x="9398" y="9398"/>
                  </a:lnTo>
                  <a:lnTo>
                    <a:pt x="19609" y="2520"/>
                  </a:lnTo>
                  <a:lnTo>
                    <a:pt x="32131" y="0"/>
                  </a:lnTo>
                  <a:lnTo>
                    <a:pt x="2802509" y="0"/>
                  </a:lnTo>
                  <a:lnTo>
                    <a:pt x="2815030" y="2520"/>
                  </a:lnTo>
                  <a:lnTo>
                    <a:pt x="2825242" y="9398"/>
                  </a:lnTo>
                  <a:lnTo>
                    <a:pt x="2832119" y="19609"/>
                  </a:lnTo>
                  <a:lnTo>
                    <a:pt x="2834640" y="32131"/>
                  </a:lnTo>
                  <a:lnTo>
                    <a:pt x="2834640" y="289407"/>
                  </a:lnTo>
                  <a:lnTo>
                    <a:pt x="2832119" y="301922"/>
                  </a:lnTo>
                  <a:lnTo>
                    <a:pt x="2825242" y="312143"/>
                  </a:lnTo>
                  <a:lnTo>
                    <a:pt x="2815030" y="319036"/>
                  </a:lnTo>
                  <a:lnTo>
                    <a:pt x="2802509" y="321564"/>
                  </a:lnTo>
                  <a:lnTo>
                    <a:pt x="32131" y="321564"/>
                  </a:lnTo>
                  <a:lnTo>
                    <a:pt x="19609" y="319036"/>
                  </a:lnTo>
                  <a:lnTo>
                    <a:pt x="9398" y="312143"/>
                  </a:lnTo>
                  <a:lnTo>
                    <a:pt x="2520" y="301922"/>
                  </a:lnTo>
                  <a:lnTo>
                    <a:pt x="0" y="289407"/>
                  </a:lnTo>
                  <a:lnTo>
                    <a:pt x="0" y="321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638290" y="5363971"/>
            <a:ext cx="1293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xử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lý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lương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7454"/>
            <a:ext cx="6470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Phần</a:t>
            </a:r>
            <a:r>
              <a:rPr sz="4400" spc="-15" dirty="0"/>
              <a:t> </a:t>
            </a:r>
            <a:r>
              <a:rPr sz="4400" spc="-5" dirty="0"/>
              <a:t>mềm</a:t>
            </a:r>
            <a:r>
              <a:rPr sz="4400" spc="-15" dirty="0"/>
              <a:t> </a:t>
            </a:r>
            <a:r>
              <a:rPr sz="4400" spc="-5" dirty="0"/>
              <a:t>quản</a:t>
            </a:r>
            <a:r>
              <a:rPr sz="4400" spc="10" dirty="0"/>
              <a:t> </a:t>
            </a:r>
            <a:r>
              <a:rPr sz="4400" spc="-5" dirty="0"/>
              <a:t>lý</a:t>
            </a:r>
            <a:r>
              <a:rPr sz="4400" spc="-10" dirty="0"/>
              <a:t> </a:t>
            </a:r>
            <a:r>
              <a:rPr sz="4400" spc="-15" dirty="0"/>
              <a:t>tài</a:t>
            </a:r>
            <a:r>
              <a:rPr sz="4400" spc="-10" dirty="0"/>
              <a:t> chính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206880" y="3703192"/>
            <a:ext cx="1838960" cy="791210"/>
            <a:chOff x="1206880" y="3703192"/>
            <a:chExt cx="1838960" cy="791210"/>
          </a:xfrm>
        </p:grpSpPr>
        <p:sp>
          <p:nvSpPr>
            <p:cNvPr id="4" name="object 4"/>
            <p:cNvSpPr/>
            <p:nvPr/>
          </p:nvSpPr>
          <p:spPr>
            <a:xfrm>
              <a:off x="1219580" y="3715892"/>
              <a:ext cx="1813560" cy="765810"/>
            </a:xfrm>
            <a:custGeom>
              <a:avLst/>
              <a:gdLst/>
              <a:ahLst/>
              <a:cxnLst/>
              <a:rect l="l" t="t" r="r" b="b"/>
              <a:pathLst>
                <a:path w="1813560" h="765810">
                  <a:moveTo>
                    <a:pt x="1736979" y="0"/>
                  </a:moveTo>
                  <a:lnTo>
                    <a:pt x="76581" y="0"/>
                  </a:ln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689228"/>
                  </a:lnTo>
                  <a:lnTo>
                    <a:pt x="6018" y="719036"/>
                  </a:lnTo>
                  <a:lnTo>
                    <a:pt x="22431" y="743378"/>
                  </a:lnTo>
                  <a:lnTo>
                    <a:pt x="46773" y="759791"/>
                  </a:lnTo>
                  <a:lnTo>
                    <a:pt x="76581" y="765809"/>
                  </a:lnTo>
                  <a:lnTo>
                    <a:pt x="1736979" y="765809"/>
                  </a:lnTo>
                  <a:lnTo>
                    <a:pt x="1766786" y="759791"/>
                  </a:lnTo>
                  <a:lnTo>
                    <a:pt x="1791128" y="743378"/>
                  </a:lnTo>
                  <a:lnTo>
                    <a:pt x="1807541" y="719036"/>
                  </a:lnTo>
                  <a:lnTo>
                    <a:pt x="1813560" y="689228"/>
                  </a:lnTo>
                  <a:lnTo>
                    <a:pt x="1813560" y="76580"/>
                  </a:lnTo>
                  <a:lnTo>
                    <a:pt x="1807541" y="46773"/>
                  </a:lnTo>
                  <a:lnTo>
                    <a:pt x="1791128" y="22431"/>
                  </a:lnTo>
                  <a:lnTo>
                    <a:pt x="1766786" y="6018"/>
                  </a:lnTo>
                  <a:lnTo>
                    <a:pt x="17369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580" y="3715892"/>
              <a:ext cx="1813560" cy="765810"/>
            </a:xfrm>
            <a:custGeom>
              <a:avLst/>
              <a:gdLst/>
              <a:ahLst/>
              <a:cxnLst/>
              <a:rect l="l" t="t" r="r" b="b"/>
              <a:pathLst>
                <a:path w="1813560" h="765810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736979" y="0"/>
                  </a:lnTo>
                  <a:lnTo>
                    <a:pt x="1766786" y="6018"/>
                  </a:lnTo>
                  <a:lnTo>
                    <a:pt x="1791128" y="22431"/>
                  </a:lnTo>
                  <a:lnTo>
                    <a:pt x="1807541" y="46773"/>
                  </a:lnTo>
                  <a:lnTo>
                    <a:pt x="1813560" y="76580"/>
                  </a:lnTo>
                  <a:lnTo>
                    <a:pt x="1813560" y="689228"/>
                  </a:lnTo>
                  <a:lnTo>
                    <a:pt x="1807541" y="719036"/>
                  </a:lnTo>
                  <a:lnTo>
                    <a:pt x="1791128" y="743378"/>
                  </a:lnTo>
                  <a:lnTo>
                    <a:pt x="1766786" y="759791"/>
                  </a:lnTo>
                  <a:lnTo>
                    <a:pt x="1736979" y="765809"/>
                  </a:lnTo>
                  <a:lnTo>
                    <a:pt x="76581" y="765809"/>
                  </a:lnTo>
                  <a:lnTo>
                    <a:pt x="46773" y="759791"/>
                  </a:lnTo>
                  <a:lnTo>
                    <a:pt x="22431" y="743378"/>
                  </a:lnTo>
                  <a:lnTo>
                    <a:pt x="6018" y="719036"/>
                  </a:lnTo>
                  <a:lnTo>
                    <a:pt x="0" y="689228"/>
                  </a:lnTo>
                  <a:lnTo>
                    <a:pt x="0" y="7658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7177" y="3838447"/>
            <a:ext cx="165798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47675" marR="5080" indent="-435609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tài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20186" y="2469514"/>
            <a:ext cx="2171700" cy="1641475"/>
            <a:chOff x="3020186" y="2469514"/>
            <a:chExt cx="2171700" cy="1641475"/>
          </a:xfrm>
        </p:grpSpPr>
        <p:sp>
          <p:nvSpPr>
            <p:cNvPr id="8" name="object 8"/>
            <p:cNvSpPr/>
            <p:nvPr/>
          </p:nvSpPr>
          <p:spPr>
            <a:xfrm>
              <a:off x="3032886" y="2864611"/>
              <a:ext cx="613410" cy="1233805"/>
            </a:xfrm>
            <a:custGeom>
              <a:avLst/>
              <a:gdLst/>
              <a:ahLst/>
              <a:cxnLst/>
              <a:rect l="l" t="t" r="r" b="b"/>
              <a:pathLst>
                <a:path w="613410" h="1233804">
                  <a:moveTo>
                    <a:pt x="0" y="1233677"/>
                  </a:moveTo>
                  <a:lnTo>
                    <a:pt x="613028" y="0"/>
                  </a:lnTo>
                </a:path>
              </a:pathLst>
            </a:custGeom>
            <a:ln w="25399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6550" y="2482214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89" h="765810">
                  <a:moveTo>
                    <a:pt x="1455801" y="0"/>
                  </a:moveTo>
                  <a:lnTo>
                    <a:pt x="76581" y="0"/>
                  </a:ln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1"/>
                  </a:lnTo>
                  <a:lnTo>
                    <a:pt x="0" y="689229"/>
                  </a:lnTo>
                  <a:lnTo>
                    <a:pt x="6018" y="719036"/>
                  </a:lnTo>
                  <a:lnTo>
                    <a:pt x="22431" y="743378"/>
                  </a:lnTo>
                  <a:lnTo>
                    <a:pt x="46773" y="759791"/>
                  </a:lnTo>
                  <a:lnTo>
                    <a:pt x="76581" y="765810"/>
                  </a:lnTo>
                  <a:lnTo>
                    <a:pt x="1455801" y="765810"/>
                  </a:lnTo>
                  <a:lnTo>
                    <a:pt x="1485608" y="759791"/>
                  </a:lnTo>
                  <a:lnTo>
                    <a:pt x="1509950" y="743378"/>
                  </a:lnTo>
                  <a:lnTo>
                    <a:pt x="1526363" y="719036"/>
                  </a:lnTo>
                  <a:lnTo>
                    <a:pt x="1532382" y="689229"/>
                  </a:lnTo>
                  <a:lnTo>
                    <a:pt x="1532382" y="76581"/>
                  </a:lnTo>
                  <a:lnTo>
                    <a:pt x="1526363" y="46773"/>
                  </a:lnTo>
                  <a:lnTo>
                    <a:pt x="1509950" y="22431"/>
                  </a:lnTo>
                  <a:lnTo>
                    <a:pt x="1485608" y="6018"/>
                  </a:lnTo>
                  <a:lnTo>
                    <a:pt x="14558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6550" y="2482214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89" h="765810">
                  <a:moveTo>
                    <a:pt x="0" y="76581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55801" y="0"/>
                  </a:lnTo>
                  <a:lnTo>
                    <a:pt x="1485608" y="6018"/>
                  </a:lnTo>
                  <a:lnTo>
                    <a:pt x="1509950" y="22431"/>
                  </a:lnTo>
                  <a:lnTo>
                    <a:pt x="1526363" y="46773"/>
                  </a:lnTo>
                  <a:lnTo>
                    <a:pt x="1532382" y="76581"/>
                  </a:lnTo>
                  <a:lnTo>
                    <a:pt x="1532382" y="689229"/>
                  </a:lnTo>
                  <a:lnTo>
                    <a:pt x="1526363" y="719036"/>
                  </a:lnTo>
                  <a:lnTo>
                    <a:pt x="1509950" y="743378"/>
                  </a:lnTo>
                  <a:lnTo>
                    <a:pt x="1485608" y="759791"/>
                  </a:lnTo>
                  <a:lnTo>
                    <a:pt x="1455801" y="765810"/>
                  </a:lnTo>
                  <a:lnTo>
                    <a:pt x="76581" y="765810"/>
                  </a:lnTo>
                  <a:lnTo>
                    <a:pt x="46773" y="759791"/>
                  </a:lnTo>
                  <a:lnTo>
                    <a:pt x="22431" y="743378"/>
                  </a:lnTo>
                  <a:lnTo>
                    <a:pt x="6018" y="719036"/>
                  </a:lnTo>
                  <a:lnTo>
                    <a:pt x="0" y="689229"/>
                  </a:lnTo>
                  <a:lnTo>
                    <a:pt x="0" y="7658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39896" y="2604516"/>
            <a:ext cx="134493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0020" marR="5080" indent="-147955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chung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65597" y="1587880"/>
            <a:ext cx="2171065" cy="1289685"/>
            <a:chOff x="5165597" y="1587880"/>
            <a:chExt cx="2171065" cy="1289685"/>
          </a:xfrm>
        </p:grpSpPr>
        <p:sp>
          <p:nvSpPr>
            <p:cNvPr id="13" name="object 13"/>
            <p:cNvSpPr/>
            <p:nvPr/>
          </p:nvSpPr>
          <p:spPr>
            <a:xfrm>
              <a:off x="5178297" y="1983485"/>
              <a:ext cx="613410" cy="881380"/>
            </a:xfrm>
            <a:custGeom>
              <a:avLst/>
              <a:gdLst/>
              <a:ahLst/>
              <a:cxnLst/>
              <a:rect l="l" t="t" r="r" b="b"/>
              <a:pathLst>
                <a:path w="613410" h="881380">
                  <a:moveTo>
                    <a:pt x="0" y="881126"/>
                  </a:moveTo>
                  <a:lnTo>
                    <a:pt x="612901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580" y="1600580"/>
              <a:ext cx="1532890" cy="767080"/>
            </a:xfrm>
            <a:custGeom>
              <a:avLst/>
              <a:gdLst/>
              <a:ahLst/>
              <a:cxnLst/>
              <a:rect l="l" t="t" r="r" b="b"/>
              <a:pathLst>
                <a:path w="1532890" h="767080">
                  <a:moveTo>
                    <a:pt x="1455674" y="0"/>
                  </a:moveTo>
                  <a:lnTo>
                    <a:pt x="76708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8"/>
                  </a:lnTo>
                  <a:lnTo>
                    <a:pt x="0" y="689864"/>
                  </a:lnTo>
                  <a:lnTo>
                    <a:pt x="6020" y="719744"/>
                  </a:lnTo>
                  <a:lnTo>
                    <a:pt x="22447" y="744124"/>
                  </a:lnTo>
                  <a:lnTo>
                    <a:pt x="46827" y="760551"/>
                  </a:lnTo>
                  <a:lnTo>
                    <a:pt x="76708" y="766572"/>
                  </a:lnTo>
                  <a:lnTo>
                    <a:pt x="1455674" y="766572"/>
                  </a:lnTo>
                  <a:lnTo>
                    <a:pt x="1485554" y="760551"/>
                  </a:lnTo>
                  <a:lnTo>
                    <a:pt x="1509934" y="744124"/>
                  </a:lnTo>
                  <a:lnTo>
                    <a:pt x="1526361" y="719744"/>
                  </a:lnTo>
                  <a:lnTo>
                    <a:pt x="1532382" y="689864"/>
                  </a:lnTo>
                  <a:lnTo>
                    <a:pt x="1532382" y="76708"/>
                  </a:lnTo>
                  <a:lnTo>
                    <a:pt x="1526361" y="46827"/>
                  </a:lnTo>
                  <a:lnTo>
                    <a:pt x="1509934" y="22447"/>
                  </a:lnTo>
                  <a:lnTo>
                    <a:pt x="1485554" y="6020"/>
                  </a:lnTo>
                  <a:lnTo>
                    <a:pt x="14556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1580" y="1600580"/>
              <a:ext cx="1532890" cy="767080"/>
            </a:xfrm>
            <a:custGeom>
              <a:avLst/>
              <a:gdLst/>
              <a:ahLst/>
              <a:cxnLst/>
              <a:rect l="l" t="t" r="r" b="b"/>
              <a:pathLst>
                <a:path w="1532890" h="767080">
                  <a:moveTo>
                    <a:pt x="0" y="76708"/>
                  </a:moveTo>
                  <a:lnTo>
                    <a:pt x="6020" y="46827"/>
                  </a:lnTo>
                  <a:lnTo>
                    <a:pt x="22447" y="22447"/>
                  </a:lnTo>
                  <a:lnTo>
                    <a:pt x="46827" y="6020"/>
                  </a:lnTo>
                  <a:lnTo>
                    <a:pt x="76708" y="0"/>
                  </a:lnTo>
                  <a:lnTo>
                    <a:pt x="1455674" y="0"/>
                  </a:lnTo>
                  <a:lnTo>
                    <a:pt x="1485554" y="6020"/>
                  </a:lnTo>
                  <a:lnTo>
                    <a:pt x="1509934" y="22447"/>
                  </a:lnTo>
                  <a:lnTo>
                    <a:pt x="1526361" y="46827"/>
                  </a:lnTo>
                  <a:lnTo>
                    <a:pt x="1532382" y="76708"/>
                  </a:lnTo>
                  <a:lnTo>
                    <a:pt x="1532382" y="689864"/>
                  </a:lnTo>
                  <a:lnTo>
                    <a:pt x="1526361" y="719744"/>
                  </a:lnTo>
                  <a:lnTo>
                    <a:pt x="1509934" y="744124"/>
                  </a:lnTo>
                  <a:lnTo>
                    <a:pt x="1485554" y="760551"/>
                  </a:lnTo>
                  <a:lnTo>
                    <a:pt x="1455674" y="766572"/>
                  </a:lnTo>
                  <a:lnTo>
                    <a:pt x="76708" y="766572"/>
                  </a:lnTo>
                  <a:lnTo>
                    <a:pt x="46827" y="760551"/>
                  </a:lnTo>
                  <a:lnTo>
                    <a:pt x="22447" y="744124"/>
                  </a:lnTo>
                  <a:lnTo>
                    <a:pt x="6020" y="719744"/>
                  </a:lnTo>
                  <a:lnTo>
                    <a:pt x="0" y="689864"/>
                  </a:lnTo>
                  <a:lnTo>
                    <a:pt x="0" y="7670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38952" y="1723389"/>
            <a:ext cx="143764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43560" marR="5080" indent="-531495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bảng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66233" y="2469514"/>
            <a:ext cx="2170430" cy="791210"/>
            <a:chOff x="5166233" y="2469514"/>
            <a:chExt cx="2170430" cy="791210"/>
          </a:xfrm>
        </p:grpSpPr>
        <p:sp>
          <p:nvSpPr>
            <p:cNvPr id="18" name="object 18"/>
            <p:cNvSpPr/>
            <p:nvPr/>
          </p:nvSpPr>
          <p:spPr>
            <a:xfrm>
              <a:off x="5178933" y="2864738"/>
              <a:ext cx="613410" cy="0"/>
            </a:xfrm>
            <a:custGeom>
              <a:avLst/>
              <a:gdLst/>
              <a:ahLst/>
              <a:cxnLst/>
              <a:rect l="l" t="t" r="r" b="b"/>
              <a:pathLst>
                <a:path w="613410">
                  <a:moveTo>
                    <a:pt x="0" y="0"/>
                  </a:moveTo>
                  <a:lnTo>
                    <a:pt x="612901" y="0"/>
                  </a:lnTo>
                </a:path>
              </a:pathLst>
            </a:custGeom>
            <a:ln w="25146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581" y="2482214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90" h="765810">
                  <a:moveTo>
                    <a:pt x="1455801" y="0"/>
                  </a:moveTo>
                  <a:lnTo>
                    <a:pt x="76581" y="0"/>
                  </a:ln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1"/>
                  </a:lnTo>
                  <a:lnTo>
                    <a:pt x="0" y="689229"/>
                  </a:lnTo>
                  <a:lnTo>
                    <a:pt x="6018" y="719036"/>
                  </a:lnTo>
                  <a:lnTo>
                    <a:pt x="22431" y="743378"/>
                  </a:lnTo>
                  <a:lnTo>
                    <a:pt x="46773" y="759791"/>
                  </a:lnTo>
                  <a:lnTo>
                    <a:pt x="76581" y="765810"/>
                  </a:lnTo>
                  <a:lnTo>
                    <a:pt x="1455801" y="765810"/>
                  </a:lnTo>
                  <a:lnTo>
                    <a:pt x="1485608" y="759791"/>
                  </a:lnTo>
                  <a:lnTo>
                    <a:pt x="1509950" y="743378"/>
                  </a:lnTo>
                  <a:lnTo>
                    <a:pt x="1526363" y="719036"/>
                  </a:lnTo>
                  <a:lnTo>
                    <a:pt x="1532382" y="689229"/>
                  </a:lnTo>
                  <a:lnTo>
                    <a:pt x="1532382" y="76581"/>
                  </a:lnTo>
                  <a:lnTo>
                    <a:pt x="1526363" y="46773"/>
                  </a:lnTo>
                  <a:lnTo>
                    <a:pt x="1509950" y="22431"/>
                  </a:lnTo>
                  <a:lnTo>
                    <a:pt x="1485608" y="6018"/>
                  </a:lnTo>
                  <a:lnTo>
                    <a:pt x="14558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1581" y="2482214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90" h="765810">
                  <a:moveTo>
                    <a:pt x="0" y="76581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55801" y="0"/>
                  </a:lnTo>
                  <a:lnTo>
                    <a:pt x="1485608" y="6018"/>
                  </a:lnTo>
                  <a:lnTo>
                    <a:pt x="1509950" y="22431"/>
                  </a:lnTo>
                  <a:lnTo>
                    <a:pt x="1526363" y="46773"/>
                  </a:lnTo>
                  <a:lnTo>
                    <a:pt x="1532382" y="76581"/>
                  </a:lnTo>
                  <a:lnTo>
                    <a:pt x="1532382" y="689229"/>
                  </a:lnTo>
                  <a:lnTo>
                    <a:pt x="1526363" y="719036"/>
                  </a:lnTo>
                  <a:lnTo>
                    <a:pt x="1509950" y="743378"/>
                  </a:lnTo>
                  <a:lnTo>
                    <a:pt x="1485608" y="759791"/>
                  </a:lnTo>
                  <a:lnTo>
                    <a:pt x="1455801" y="765810"/>
                  </a:lnTo>
                  <a:lnTo>
                    <a:pt x="76581" y="765810"/>
                  </a:lnTo>
                  <a:lnTo>
                    <a:pt x="46773" y="759791"/>
                  </a:lnTo>
                  <a:lnTo>
                    <a:pt x="22431" y="743378"/>
                  </a:lnTo>
                  <a:lnTo>
                    <a:pt x="6018" y="719036"/>
                  </a:lnTo>
                  <a:lnTo>
                    <a:pt x="0" y="689229"/>
                  </a:lnTo>
                  <a:lnTo>
                    <a:pt x="0" y="7658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78982" y="2604516"/>
            <a:ext cx="95821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2235" marR="5080" indent="-9017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thống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kê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65597" y="2851911"/>
            <a:ext cx="2171065" cy="1289685"/>
            <a:chOff x="5165597" y="2851911"/>
            <a:chExt cx="2171065" cy="1289685"/>
          </a:xfrm>
        </p:grpSpPr>
        <p:sp>
          <p:nvSpPr>
            <p:cNvPr id="23" name="object 23"/>
            <p:cNvSpPr/>
            <p:nvPr/>
          </p:nvSpPr>
          <p:spPr>
            <a:xfrm>
              <a:off x="5178297" y="2864611"/>
              <a:ext cx="613410" cy="881380"/>
            </a:xfrm>
            <a:custGeom>
              <a:avLst/>
              <a:gdLst/>
              <a:ahLst/>
              <a:cxnLst/>
              <a:rect l="l" t="t" r="r" b="b"/>
              <a:pathLst>
                <a:path w="613410" h="881379">
                  <a:moveTo>
                    <a:pt x="0" y="0"/>
                  </a:moveTo>
                  <a:lnTo>
                    <a:pt x="612901" y="881126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1580" y="3363086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90" h="765810">
                  <a:moveTo>
                    <a:pt x="1455801" y="0"/>
                  </a:moveTo>
                  <a:lnTo>
                    <a:pt x="76581" y="0"/>
                  </a:ln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689229"/>
                  </a:lnTo>
                  <a:lnTo>
                    <a:pt x="6018" y="719036"/>
                  </a:lnTo>
                  <a:lnTo>
                    <a:pt x="22431" y="743378"/>
                  </a:lnTo>
                  <a:lnTo>
                    <a:pt x="46773" y="759791"/>
                  </a:lnTo>
                  <a:lnTo>
                    <a:pt x="76581" y="765810"/>
                  </a:lnTo>
                  <a:lnTo>
                    <a:pt x="1455801" y="765810"/>
                  </a:lnTo>
                  <a:lnTo>
                    <a:pt x="1485608" y="759791"/>
                  </a:lnTo>
                  <a:lnTo>
                    <a:pt x="1509950" y="743378"/>
                  </a:lnTo>
                  <a:lnTo>
                    <a:pt x="1526363" y="719036"/>
                  </a:lnTo>
                  <a:lnTo>
                    <a:pt x="1532382" y="689229"/>
                  </a:lnTo>
                  <a:lnTo>
                    <a:pt x="1532382" y="76580"/>
                  </a:lnTo>
                  <a:lnTo>
                    <a:pt x="1526363" y="46773"/>
                  </a:lnTo>
                  <a:lnTo>
                    <a:pt x="1509950" y="22431"/>
                  </a:lnTo>
                  <a:lnTo>
                    <a:pt x="1485608" y="6018"/>
                  </a:lnTo>
                  <a:lnTo>
                    <a:pt x="14558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91580" y="3363086"/>
              <a:ext cx="1532890" cy="765810"/>
            </a:xfrm>
            <a:custGeom>
              <a:avLst/>
              <a:gdLst/>
              <a:ahLst/>
              <a:cxnLst/>
              <a:rect l="l" t="t" r="r" b="b"/>
              <a:pathLst>
                <a:path w="1532890" h="765810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55801" y="0"/>
                  </a:lnTo>
                  <a:lnTo>
                    <a:pt x="1485608" y="6018"/>
                  </a:lnTo>
                  <a:lnTo>
                    <a:pt x="1509950" y="22431"/>
                  </a:lnTo>
                  <a:lnTo>
                    <a:pt x="1526363" y="46773"/>
                  </a:lnTo>
                  <a:lnTo>
                    <a:pt x="1532382" y="76580"/>
                  </a:lnTo>
                  <a:lnTo>
                    <a:pt x="1532382" y="689229"/>
                  </a:lnTo>
                  <a:lnTo>
                    <a:pt x="1526363" y="719036"/>
                  </a:lnTo>
                  <a:lnTo>
                    <a:pt x="1509950" y="743378"/>
                  </a:lnTo>
                  <a:lnTo>
                    <a:pt x="1485608" y="759791"/>
                  </a:lnTo>
                  <a:lnTo>
                    <a:pt x="1455801" y="765810"/>
                  </a:lnTo>
                  <a:lnTo>
                    <a:pt x="76581" y="765810"/>
                  </a:lnTo>
                  <a:lnTo>
                    <a:pt x="46773" y="759791"/>
                  </a:lnTo>
                  <a:lnTo>
                    <a:pt x="22431" y="743378"/>
                  </a:lnTo>
                  <a:lnTo>
                    <a:pt x="6018" y="719036"/>
                  </a:lnTo>
                  <a:lnTo>
                    <a:pt x="0" y="689229"/>
                  </a:lnTo>
                  <a:lnTo>
                    <a:pt x="0" y="7658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33617" y="3485641"/>
            <a:ext cx="1448435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9405" marR="5080" indent="-307340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mềm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trị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CSDL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20186" y="4085590"/>
            <a:ext cx="2597150" cy="1642745"/>
            <a:chOff x="3020186" y="4085590"/>
            <a:chExt cx="2597150" cy="1642745"/>
          </a:xfrm>
        </p:grpSpPr>
        <p:sp>
          <p:nvSpPr>
            <p:cNvPr id="28" name="object 28"/>
            <p:cNvSpPr/>
            <p:nvPr/>
          </p:nvSpPr>
          <p:spPr>
            <a:xfrm>
              <a:off x="3032886" y="4098290"/>
              <a:ext cx="613410" cy="969644"/>
            </a:xfrm>
            <a:custGeom>
              <a:avLst/>
              <a:gdLst/>
              <a:ahLst/>
              <a:cxnLst/>
              <a:rect l="l" t="t" r="r" b="b"/>
              <a:pathLst>
                <a:path w="613410" h="969645">
                  <a:moveTo>
                    <a:pt x="0" y="0"/>
                  </a:moveTo>
                  <a:lnTo>
                    <a:pt x="613028" y="969137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6550" y="4419981"/>
              <a:ext cx="1957705" cy="1295400"/>
            </a:xfrm>
            <a:custGeom>
              <a:avLst/>
              <a:gdLst/>
              <a:ahLst/>
              <a:cxnLst/>
              <a:rect l="l" t="t" r="r" b="b"/>
              <a:pathLst>
                <a:path w="1957704" h="1295400">
                  <a:moveTo>
                    <a:pt x="1828038" y="0"/>
                  </a:moveTo>
                  <a:lnTo>
                    <a:pt x="129539" y="0"/>
                  </a:ln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40"/>
                  </a:lnTo>
                  <a:lnTo>
                    <a:pt x="0" y="1165860"/>
                  </a:lnTo>
                  <a:lnTo>
                    <a:pt x="10185" y="1216281"/>
                  </a:lnTo>
                  <a:lnTo>
                    <a:pt x="37957" y="1257457"/>
                  </a:lnTo>
                  <a:lnTo>
                    <a:pt x="79134" y="1285219"/>
                  </a:lnTo>
                  <a:lnTo>
                    <a:pt x="129539" y="1295400"/>
                  </a:lnTo>
                  <a:lnTo>
                    <a:pt x="1828038" y="1295400"/>
                  </a:lnTo>
                  <a:lnTo>
                    <a:pt x="1878443" y="1285219"/>
                  </a:lnTo>
                  <a:lnTo>
                    <a:pt x="1919620" y="1257457"/>
                  </a:lnTo>
                  <a:lnTo>
                    <a:pt x="1947392" y="1216281"/>
                  </a:lnTo>
                  <a:lnTo>
                    <a:pt x="1957577" y="1165860"/>
                  </a:lnTo>
                  <a:lnTo>
                    <a:pt x="1957577" y="129540"/>
                  </a:lnTo>
                  <a:lnTo>
                    <a:pt x="1947392" y="79134"/>
                  </a:lnTo>
                  <a:lnTo>
                    <a:pt x="1919620" y="37957"/>
                  </a:lnTo>
                  <a:lnTo>
                    <a:pt x="1878443" y="10185"/>
                  </a:lnTo>
                  <a:lnTo>
                    <a:pt x="18280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6550" y="4419981"/>
              <a:ext cx="1957705" cy="1295400"/>
            </a:xfrm>
            <a:custGeom>
              <a:avLst/>
              <a:gdLst/>
              <a:ahLst/>
              <a:cxnLst/>
              <a:rect l="l" t="t" r="r" b="b"/>
              <a:pathLst>
                <a:path w="1957704" h="1295400">
                  <a:moveTo>
                    <a:pt x="0" y="129540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1828038" y="0"/>
                  </a:lnTo>
                  <a:lnTo>
                    <a:pt x="1878443" y="10185"/>
                  </a:lnTo>
                  <a:lnTo>
                    <a:pt x="1919620" y="37957"/>
                  </a:lnTo>
                  <a:lnTo>
                    <a:pt x="1947392" y="79134"/>
                  </a:lnTo>
                  <a:lnTo>
                    <a:pt x="1957577" y="129540"/>
                  </a:lnTo>
                  <a:lnTo>
                    <a:pt x="1957577" y="1165860"/>
                  </a:lnTo>
                  <a:lnTo>
                    <a:pt x="1947392" y="1216281"/>
                  </a:lnTo>
                  <a:lnTo>
                    <a:pt x="1919620" y="1257457"/>
                  </a:lnTo>
                  <a:lnTo>
                    <a:pt x="1878443" y="1285219"/>
                  </a:lnTo>
                  <a:lnTo>
                    <a:pt x="1828038" y="1295400"/>
                  </a:lnTo>
                  <a:lnTo>
                    <a:pt x="129539" y="1295400"/>
                  </a:lnTo>
                  <a:lnTo>
                    <a:pt x="79134" y="1285219"/>
                  </a:lnTo>
                  <a:lnTo>
                    <a:pt x="37957" y="1257457"/>
                  </a:lnTo>
                  <a:lnTo>
                    <a:pt x="10185" y="1216281"/>
                  </a:lnTo>
                  <a:lnTo>
                    <a:pt x="0" y="1165860"/>
                  </a:lnTo>
                  <a:lnTo>
                    <a:pt x="0" y="12954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01288" y="4597146"/>
            <a:ext cx="1848485" cy="901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635" algn="ctr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Phần mềm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chuyên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biệt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cho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chức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năng quản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lý tài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chính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90921" y="4231259"/>
            <a:ext cx="2804160" cy="848994"/>
            <a:chOff x="5590921" y="4231259"/>
            <a:chExt cx="2804160" cy="848994"/>
          </a:xfrm>
        </p:grpSpPr>
        <p:sp>
          <p:nvSpPr>
            <p:cNvPr id="33" name="object 33"/>
            <p:cNvSpPr/>
            <p:nvPr/>
          </p:nvSpPr>
          <p:spPr>
            <a:xfrm>
              <a:off x="5603621" y="4626864"/>
              <a:ext cx="613410" cy="440690"/>
            </a:xfrm>
            <a:custGeom>
              <a:avLst/>
              <a:gdLst/>
              <a:ahLst/>
              <a:cxnLst/>
              <a:rect l="l" t="t" r="r" b="b"/>
              <a:pathLst>
                <a:path w="613410" h="440689">
                  <a:moveTo>
                    <a:pt x="0" y="440563"/>
                  </a:moveTo>
                  <a:lnTo>
                    <a:pt x="613028" y="0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6777" y="4243959"/>
              <a:ext cx="2165985" cy="767080"/>
            </a:xfrm>
            <a:custGeom>
              <a:avLst/>
              <a:gdLst/>
              <a:ahLst/>
              <a:cxnLst/>
              <a:rect l="l" t="t" r="r" b="b"/>
              <a:pathLst>
                <a:path w="2165984" h="767079">
                  <a:moveTo>
                    <a:pt x="2088896" y="0"/>
                  </a:moveTo>
                  <a:lnTo>
                    <a:pt x="76708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8"/>
                  </a:lnTo>
                  <a:lnTo>
                    <a:pt x="0" y="689864"/>
                  </a:lnTo>
                  <a:lnTo>
                    <a:pt x="6020" y="719744"/>
                  </a:lnTo>
                  <a:lnTo>
                    <a:pt x="22447" y="744124"/>
                  </a:lnTo>
                  <a:lnTo>
                    <a:pt x="46827" y="760551"/>
                  </a:lnTo>
                  <a:lnTo>
                    <a:pt x="76708" y="766572"/>
                  </a:lnTo>
                  <a:lnTo>
                    <a:pt x="2088896" y="766572"/>
                  </a:lnTo>
                  <a:lnTo>
                    <a:pt x="2118776" y="760551"/>
                  </a:lnTo>
                  <a:lnTo>
                    <a:pt x="2143156" y="744124"/>
                  </a:lnTo>
                  <a:lnTo>
                    <a:pt x="2159583" y="719744"/>
                  </a:lnTo>
                  <a:lnTo>
                    <a:pt x="2165604" y="689864"/>
                  </a:lnTo>
                  <a:lnTo>
                    <a:pt x="2165604" y="76708"/>
                  </a:lnTo>
                  <a:lnTo>
                    <a:pt x="2159583" y="46827"/>
                  </a:lnTo>
                  <a:lnTo>
                    <a:pt x="2143156" y="22447"/>
                  </a:lnTo>
                  <a:lnTo>
                    <a:pt x="2118776" y="6020"/>
                  </a:lnTo>
                  <a:lnTo>
                    <a:pt x="20888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6777" y="4243959"/>
              <a:ext cx="2165985" cy="767080"/>
            </a:xfrm>
            <a:custGeom>
              <a:avLst/>
              <a:gdLst/>
              <a:ahLst/>
              <a:cxnLst/>
              <a:rect l="l" t="t" r="r" b="b"/>
              <a:pathLst>
                <a:path w="2165984" h="767079">
                  <a:moveTo>
                    <a:pt x="0" y="76708"/>
                  </a:moveTo>
                  <a:lnTo>
                    <a:pt x="6020" y="46827"/>
                  </a:lnTo>
                  <a:lnTo>
                    <a:pt x="22447" y="22447"/>
                  </a:lnTo>
                  <a:lnTo>
                    <a:pt x="46827" y="6020"/>
                  </a:lnTo>
                  <a:lnTo>
                    <a:pt x="76708" y="0"/>
                  </a:lnTo>
                  <a:lnTo>
                    <a:pt x="2088896" y="0"/>
                  </a:lnTo>
                  <a:lnTo>
                    <a:pt x="2118776" y="6020"/>
                  </a:lnTo>
                  <a:lnTo>
                    <a:pt x="2143156" y="22447"/>
                  </a:lnTo>
                  <a:lnTo>
                    <a:pt x="2159583" y="46827"/>
                  </a:lnTo>
                  <a:lnTo>
                    <a:pt x="2165604" y="76708"/>
                  </a:lnTo>
                  <a:lnTo>
                    <a:pt x="2165604" y="689864"/>
                  </a:lnTo>
                  <a:lnTo>
                    <a:pt x="2159583" y="719744"/>
                  </a:lnTo>
                  <a:lnTo>
                    <a:pt x="2143156" y="744124"/>
                  </a:lnTo>
                  <a:lnTo>
                    <a:pt x="2118776" y="760551"/>
                  </a:lnTo>
                  <a:lnTo>
                    <a:pt x="2088896" y="766572"/>
                  </a:lnTo>
                  <a:lnTo>
                    <a:pt x="76708" y="766572"/>
                  </a:lnTo>
                  <a:lnTo>
                    <a:pt x="46827" y="760551"/>
                  </a:lnTo>
                  <a:lnTo>
                    <a:pt x="22447" y="744124"/>
                  </a:lnTo>
                  <a:lnTo>
                    <a:pt x="6020" y="719744"/>
                  </a:lnTo>
                  <a:lnTo>
                    <a:pt x="0" y="689864"/>
                  </a:lnTo>
                  <a:lnTo>
                    <a:pt x="0" y="7670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31279" y="4367022"/>
            <a:ext cx="1737360" cy="4800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00965">
              <a:lnSpc>
                <a:spcPts val="1660"/>
              </a:lnSpc>
              <a:spcBef>
                <a:spcPts val="375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IFPS (Interactive 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Planning)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90921" y="5054727"/>
            <a:ext cx="2804160" cy="849630"/>
            <a:chOff x="5590921" y="5054727"/>
            <a:chExt cx="2804160" cy="849630"/>
          </a:xfrm>
        </p:grpSpPr>
        <p:sp>
          <p:nvSpPr>
            <p:cNvPr id="38" name="object 38"/>
            <p:cNvSpPr/>
            <p:nvPr/>
          </p:nvSpPr>
          <p:spPr>
            <a:xfrm>
              <a:off x="5603621" y="5067427"/>
              <a:ext cx="613410" cy="440690"/>
            </a:xfrm>
            <a:custGeom>
              <a:avLst/>
              <a:gdLst/>
              <a:ahLst/>
              <a:cxnLst/>
              <a:rect l="l" t="t" r="r" b="b"/>
              <a:pathLst>
                <a:path w="613410" h="440689">
                  <a:moveTo>
                    <a:pt x="0" y="0"/>
                  </a:moveTo>
                  <a:lnTo>
                    <a:pt x="613028" y="440563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6777" y="5125593"/>
              <a:ext cx="2165985" cy="765810"/>
            </a:xfrm>
            <a:custGeom>
              <a:avLst/>
              <a:gdLst/>
              <a:ahLst/>
              <a:cxnLst/>
              <a:rect l="l" t="t" r="r" b="b"/>
              <a:pathLst>
                <a:path w="2165984" h="765810">
                  <a:moveTo>
                    <a:pt x="2089023" y="0"/>
                  </a:moveTo>
                  <a:lnTo>
                    <a:pt x="76581" y="0"/>
                  </a:ln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689228"/>
                  </a:lnTo>
                  <a:lnTo>
                    <a:pt x="6018" y="719036"/>
                  </a:lnTo>
                  <a:lnTo>
                    <a:pt x="22431" y="743378"/>
                  </a:lnTo>
                  <a:lnTo>
                    <a:pt x="46773" y="759791"/>
                  </a:lnTo>
                  <a:lnTo>
                    <a:pt x="76581" y="765809"/>
                  </a:lnTo>
                  <a:lnTo>
                    <a:pt x="2089023" y="765809"/>
                  </a:lnTo>
                  <a:lnTo>
                    <a:pt x="2118830" y="759791"/>
                  </a:lnTo>
                  <a:lnTo>
                    <a:pt x="2143172" y="743378"/>
                  </a:lnTo>
                  <a:lnTo>
                    <a:pt x="2159585" y="719036"/>
                  </a:lnTo>
                  <a:lnTo>
                    <a:pt x="2165604" y="689228"/>
                  </a:lnTo>
                  <a:lnTo>
                    <a:pt x="2165604" y="76580"/>
                  </a:lnTo>
                  <a:lnTo>
                    <a:pt x="2159585" y="46773"/>
                  </a:lnTo>
                  <a:lnTo>
                    <a:pt x="2143172" y="22431"/>
                  </a:lnTo>
                  <a:lnTo>
                    <a:pt x="2118830" y="6018"/>
                  </a:lnTo>
                  <a:lnTo>
                    <a:pt x="20890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6777" y="5125593"/>
              <a:ext cx="2165985" cy="765810"/>
            </a:xfrm>
            <a:custGeom>
              <a:avLst/>
              <a:gdLst/>
              <a:ahLst/>
              <a:cxnLst/>
              <a:rect l="l" t="t" r="r" b="b"/>
              <a:pathLst>
                <a:path w="2165984" h="765810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2089023" y="0"/>
                  </a:lnTo>
                  <a:lnTo>
                    <a:pt x="2118830" y="6018"/>
                  </a:lnTo>
                  <a:lnTo>
                    <a:pt x="2143172" y="22431"/>
                  </a:lnTo>
                  <a:lnTo>
                    <a:pt x="2159585" y="46773"/>
                  </a:lnTo>
                  <a:lnTo>
                    <a:pt x="2165604" y="76580"/>
                  </a:lnTo>
                  <a:lnTo>
                    <a:pt x="2165604" y="689228"/>
                  </a:lnTo>
                  <a:lnTo>
                    <a:pt x="2159585" y="719036"/>
                  </a:lnTo>
                  <a:lnTo>
                    <a:pt x="2143172" y="743378"/>
                  </a:lnTo>
                  <a:lnTo>
                    <a:pt x="2118830" y="759791"/>
                  </a:lnTo>
                  <a:lnTo>
                    <a:pt x="2089023" y="765809"/>
                  </a:lnTo>
                  <a:lnTo>
                    <a:pt x="76581" y="765809"/>
                  </a:lnTo>
                  <a:lnTo>
                    <a:pt x="46773" y="759791"/>
                  </a:lnTo>
                  <a:lnTo>
                    <a:pt x="22431" y="743378"/>
                  </a:lnTo>
                  <a:lnTo>
                    <a:pt x="6018" y="719036"/>
                  </a:lnTo>
                  <a:lnTo>
                    <a:pt x="0" y="689228"/>
                  </a:lnTo>
                  <a:lnTo>
                    <a:pt x="0" y="7658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659118" y="5248147"/>
            <a:ext cx="1284605" cy="48005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38760" marR="5080" indent="-226695">
              <a:lnSpc>
                <a:spcPts val="1660"/>
              </a:lnSpc>
              <a:spcBef>
                <a:spcPts val="37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r>
              <a:rPr sz="16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our  Money…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7531</Words>
  <Application>Microsoft Office PowerPoint</Application>
  <PresentationFormat>On-screen Show (4:3)</PresentationFormat>
  <Paragraphs>772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Times New Roman</vt:lpstr>
      <vt:lpstr>Office Theme</vt:lpstr>
      <vt:lpstr>PHẦN D: CÁC HTTT ỨNG  DỤNG TRONG KINH DOANH</vt:lpstr>
      <vt:lpstr>Nội dung</vt:lpstr>
      <vt:lpstr>CHƯƠNG 10: HTTT TÀI CHÍNH</vt:lpstr>
      <vt:lpstr>HTTT tài chính</vt:lpstr>
      <vt:lpstr>Các chức năng cơ bản của HTTT tài  chính</vt:lpstr>
      <vt:lpstr>Mô hình HTTT tài chính</vt:lpstr>
      <vt:lpstr>Các phân hệ của HTTT tài chính</vt:lpstr>
      <vt:lpstr>Phân loại HTTT tài chính theo mức  quản lý</vt:lpstr>
      <vt:lpstr>Phần mềm quản lý tài chính</vt:lpstr>
      <vt:lpstr>CHƯƠNG 11: HTTT QUẢN LÝ  MARKETING</vt:lpstr>
      <vt:lpstr>HTTT Marketing</vt:lpstr>
      <vt:lpstr>Mô hình lập kế hoạch quản trị  Marketing</vt:lpstr>
      <vt:lpstr>Mô hình HTTT Marketing</vt:lpstr>
      <vt:lpstr>Phân loại HTTT Marketing theo mức  quản lý</vt:lpstr>
      <vt:lpstr>Phần mềm quản lý Marketing</vt:lpstr>
      <vt:lpstr>CHƯƠNG 12: HTTT QUẢN LÝ SẢN XUẤT</vt:lpstr>
      <vt:lpstr>HTTT quản lý sản xuất</vt:lpstr>
      <vt:lpstr>Mục đích của HTTT sản xuất</vt:lpstr>
      <vt:lpstr>Hệ thống thông tin với các quy trình  sản xuất</vt:lpstr>
      <vt:lpstr>Mô hình HTTT sản xuất</vt:lpstr>
      <vt:lpstr>Phân loại HTTT quản lý sản xuất theo  mức quản lý</vt:lpstr>
      <vt:lpstr>Sơ đồ luốn vào/ra của mô hình  Reorder Level</vt:lpstr>
      <vt:lpstr>Sơ đồ luồng vào ra của HT MRP</vt:lpstr>
      <vt:lpstr>Phần mềm quản lý sản xuất</vt:lpstr>
      <vt:lpstr>4.2.4 HTTT QUẢN TRỊ  NGUỒN NHÂN LỰC</vt:lpstr>
      <vt:lpstr>HTTT quản trị nguồn nhân lực</vt:lpstr>
      <vt:lpstr>Các chức năng của HTTT quản trị  nguồn nhân lực</vt:lpstr>
      <vt:lpstr>Mô hình HTTT quản trị nguồn nhân lực</vt:lpstr>
      <vt:lpstr>Phân loại HTTT quản trị nguồn nhân  lực theo mức quản lý</vt:lpstr>
      <vt:lpstr>Phần mềm quản trị nguồn nhân lực</vt:lpstr>
      <vt:lpstr>CHƯƠNG 15: CÁC HTTT TÍCH  HỢP TRONG KINH DOANH</vt:lpstr>
      <vt:lpstr>Kiến trúc các ứng dụng tích hợp  trong doanh nghiệp</vt:lpstr>
      <vt:lpstr>HTTT CRM</vt:lpstr>
      <vt:lpstr>Quản trị quan hệ khách hàng  (Customer Relationship Management)</vt:lpstr>
      <vt:lpstr>HT quản trị quan hệ khách hàng  (Customer Relationship Management  System - CRMS)</vt:lpstr>
      <vt:lpstr>Các ứng dụng thành phần trong CRMS</vt:lpstr>
      <vt:lpstr>Các ứng dụng thành phần trong CRMS</vt:lpstr>
      <vt:lpstr>Các ứng dụng thành phần trong CRMS</vt:lpstr>
      <vt:lpstr>Các ứng dụng thành phần trong CRMS  (tiếp)</vt:lpstr>
      <vt:lpstr>Ba giai đoạn của quản trị quan hệ  khách hàng</vt:lpstr>
      <vt:lpstr>Ba giai đoạn của quản trị quan hệ  khách hàng (tiếp)</vt:lpstr>
      <vt:lpstr>PowerPoint Presentation</vt:lpstr>
      <vt:lpstr>Lợi ích của quan hệ khách hàng</vt:lpstr>
      <vt:lpstr>Thử thách của CRM</vt:lpstr>
      <vt:lpstr>Các loại hình HT CRM</vt:lpstr>
      <vt:lpstr>Các loại hình HT CRM (tiếp))</vt:lpstr>
      <vt:lpstr>Hệ thống quản trị tích hợp doanh  nghiệp</vt:lpstr>
      <vt:lpstr>HTTT quản trị tích hợp doanh nghiệp</vt:lpstr>
      <vt:lpstr>Kiến trúc HT ERP</vt:lpstr>
      <vt:lpstr>Một số dòng tiến trình nghiệp vụ và  dòng TT KH được cung cấp bởi ERP</vt:lpstr>
      <vt:lpstr>Chức năng của Hệ thống ERP</vt:lpstr>
      <vt:lpstr>Nguyên tắc giải quyết khi giải pháp  phần mềm ERP không hỗ trợ cách thức hoạt động hiện tại của tổ chức</vt:lpstr>
      <vt:lpstr>Cơ cấu và chi phí triển khai giải pháp  ERP trong doanh nghiệp</vt:lpstr>
      <vt:lpstr>Lợi ích khi triển khai ERP</vt:lpstr>
      <vt:lpstr>Lợi ích khi triển khai ERP</vt:lpstr>
      <vt:lpstr>Lợi ích khi triển khai ERP (tiếp)</vt:lpstr>
      <vt:lpstr>Câu hỏi</vt:lpstr>
      <vt:lpstr>Những lý do dẫn đến việc triển khai  ERP thất bại</vt:lpstr>
      <vt:lpstr>Những lý do dẫn đến việc triển khai  ERP thất bại (tiếp)</vt:lpstr>
      <vt:lpstr>Xu thế phát triển của ERP</vt:lpstr>
      <vt:lpstr>Hệ thống quản trị chuỗi cung cấp</vt:lpstr>
      <vt:lpstr>Khái niệm quản trị chuỗi cung cấp</vt:lpstr>
      <vt:lpstr>HT SCM</vt:lpstr>
      <vt:lpstr>Chức năng chính của SCMS</vt:lpstr>
      <vt:lpstr>Vòng đời SC và giải pháp tích hợp  SCM</vt:lpstr>
      <vt:lpstr>Công nghệ nhận dạng tần số vô  tuyến</vt:lpstr>
      <vt:lpstr>Trao đổi dữ liệu điện tử</vt:lpstr>
      <vt:lpstr>Vai trò của SCM</vt:lpstr>
      <vt:lpstr>Các chức năng SCM và ứng dụng của  bộ phần mềm MySAP e-bussiness</vt:lpstr>
      <vt:lpstr>Các chức năng SCM và ứng dụng của bộ phần mềm MySAP e-bussiness(tiếp)</vt:lpstr>
      <vt:lpstr>Lợi ích của SCM</vt:lpstr>
      <vt:lpstr>Thử thách của SCM</vt:lpstr>
      <vt:lpstr>Các xu thế quản trị chuỗi cung cấp</vt:lpstr>
      <vt:lpstr>Giai đoạn 1 của SCM</vt:lpstr>
      <vt:lpstr>Giai đoạn 2 của SCM</vt:lpstr>
      <vt:lpstr>Giao đoạn 3 của SCM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D: CÁC HTTT ỨNG  DỤNG TRONG KINH DOANH</dc:title>
  <cp:lastModifiedBy>Mr Manh Pc</cp:lastModifiedBy>
  <cp:revision>7</cp:revision>
  <dcterms:created xsi:type="dcterms:W3CDTF">2022-04-25T11:48:48Z</dcterms:created>
  <dcterms:modified xsi:type="dcterms:W3CDTF">2023-02-28T08:22:50Z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