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3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39" r:id="rId65"/>
    <p:sldId id="318" r:id="rId66"/>
    <p:sldId id="319" r:id="rId67"/>
    <p:sldId id="320" r:id="rId68"/>
    <p:sldId id="340" r:id="rId69"/>
    <p:sldId id="321" r:id="rId70"/>
    <p:sldId id="322" r:id="rId71"/>
    <p:sldId id="323" r:id="rId72"/>
    <p:sldId id="324" r:id="rId73"/>
    <p:sldId id="341" r:id="rId74"/>
    <p:sldId id="325" r:id="rId75"/>
    <p:sldId id="326" r:id="rId76"/>
    <p:sldId id="328" r:id="rId77"/>
    <p:sldId id="329" r:id="rId78"/>
    <p:sldId id="327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40DDC-34E6-43D9-9C6F-2C4ECD6A20C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29440-54AF-497E-A13F-02B6322E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" y="0"/>
            <a:ext cx="9100566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65988" cy="6857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66369" y="6324980"/>
            <a:ext cx="8249284" cy="0"/>
          </a:xfrm>
          <a:custGeom>
            <a:avLst/>
            <a:gdLst/>
            <a:ahLst/>
            <a:cxnLst/>
            <a:rect l="l" t="t" r="r" b="b"/>
            <a:pathLst>
              <a:path w="8249284">
                <a:moveTo>
                  <a:pt x="0" y="0"/>
                </a:moveTo>
                <a:lnTo>
                  <a:pt x="8249031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1549653"/>
            <a:ext cx="3758565" cy="4342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5794" y="1549653"/>
            <a:ext cx="3825240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34" y="0"/>
            <a:ext cx="9100566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665988" cy="68579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66369" y="6324980"/>
            <a:ext cx="8249284" cy="0"/>
          </a:xfrm>
          <a:custGeom>
            <a:avLst/>
            <a:gdLst/>
            <a:ahLst/>
            <a:cxnLst/>
            <a:rect l="l" t="t" r="r" b="b"/>
            <a:pathLst>
              <a:path w="8249284">
                <a:moveTo>
                  <a:pt x="0" y="0"/>
                </a:moveTo>
                <a:lnTo>
                  <a:pt x="8249031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189230"/>
            <a:ext cx="7882890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590675"/>
            <a:ext cx="8096250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9809" y="6463538"/>
            <a:ext cx="24809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0739" y="6463538"/>
            <a:ext cx="9017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4719" y="6463538"/>
            <a:ext cx="2432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2"/>
              <a:ext cx="3721608" cy="68564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794" y="2283460"/>
            <a:ext cx="56273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spc="5" dirty="0">
                <a:solidFill>
                  <a:srgbClr val="974707"/>
                </a:solidFill>
              </a:rPr>
              <a:t>P</a:t>
            </a:r>
            <a:r>
              <a:rPr sz="3500" spc="5" dirty="0">
                <a:solidFill>
                  <a:srgbClr val="974707"/>
                </a:solidFill>
              </a:rPr>
              <a:t>HẦN</a:t>
            </a:r>
            <a:r>
              <a:rPr sz="3500" spc="190" dirty="0">
                <a:solidFill>
                  <a:srgbClr val="974707"/>
                </a:solidFill>
              </a:rPr>
              <a:t> </a:t>
            </a:r>
            <a:r>
              <a:rPr sz="4400" spc="-5" dirty="0">
                <a:solidFill>
                  <a:srgbClr val="974707"/>
                </a:solidFill>
              </a:rPr>
              <a:t>E:</a:t>
            </a:r>
            <a:r>
              <a:rPr sz="4400" spc="-10" dirty="0">
                <a:solidFill>
                  <a:srgbClr val="974707"/>
                </a:solidFill>
              </a:rPr>
              <a:t> </a:t>
            </a:r>
            <a:r>
              <a:rPr sz="4400" spc="-95" dirty="0">
                <a:solidFill>
                  <a:srgbClr val="974707"/>
                </a:solidFill>
              </a:rPr>
              <a:t>PHÁT</a:t>
            </a:r>
            <a:r>
              <a:rPr sz="4400" spc="-20" dirty="0">
                <a:solidFill>
                  <a:srgbClr val="974707"/>
                </a:solidFill>
              </a:rPr>
              <a:t> </a:t>
            </a:r>
            <a:r>
              <a:rPr sz="4400" spc="-5" dirty="0">
                <a:solidFill>
                  <a:srgbClr val="974707"/>
                </a:solidFill>
              </a:rPr>
              <a:t>TRIỂN</a:t>
            </a:r>
            <a:r>
              <a:rPr sz="4400" spc="-20" dirty="0">
                <a:solidFill>
                  <a:srgbClr val="974707"/>
                </a:solidFill>
              </a:rPr>
              <a:t> CÁC </a:t>
            </a:r>
            <a:r>
              <a:rPr sz="4400" spc="-980" dirty="0">
                <a:solidFill>
                  <a:srgbClr val="974707"/>
                </a:solidFill>
              </a:rPr>
              <a:t> </a:t>
            </a:r>
            <a:r>
              <a:rPr sz="4400" spc="20" dirty="0">
                <a:solidFill>
                  <a:srgbClr val="974707"/>
                </a:solidFill>
              </a:rPr>
              <a:t>HTTT</a:t>
            </a:r>
            <a:r>
              <a:rPr sz="4400" spc="-15" dirty="0">
                <a:solidFill>
                  <a:srgbClr val="974707"/>
                </a:solidFill>
              </a:rPr>
              <a:t> TRONG </a:t>
            </a:r>
            <a:r>
              <a:rPr sz="4400" spc="-65" dirty="0">
                <a:solidFill>
                  <a:srgbClr val="974707"/>
                </a:solidFill>
              </a:rPr>
              <a:t>TỔ</a:t>
            </a:r>
            <a:r>
              <a:rPr sz="4400" spc="-15" dirty="0">
                <a:solidFill>
                  <a:srgbClr val="974707"/>
                </a:solidFill>
              </a:rPr>
              <a:t> </a:t>
            </a:r>
            <a:r>
              <a:rPr sz="4400" spc="-35" dirty="0">
                <a:solidFill>
                  <a:srgbClr val="974707"/>
                </a:solidFill>
              </a:rPr>
              <a:t>CHỨC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0915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Các</a:t>
            </a:r>
            <a:r>
              <a:rPr sz="4400" spc="-15" dirty="0"/>
              <a:t> </a:t>
            </a:r>
            <a:r>
              <a:rPr sz="4400" spc="-5" dirty="0"/>
              <a:t>PP</a:t>
            </a:r>
            <a:r>
              <a:rPr sz="4400" spc="10" dirty="0"/>
              <a:t> </a:t>
            </a:r>
            <a:r>
              <a:rPr sz="4400" spc="-5" dirty="0"/>
              <a:t>triển khai</a:t>
            </a:r>
            <a:r>
              <a:rPr sz="4400" spc="-15" dirty="0"/>
              <a:t> </a:t>
            </a:r>
            <a:r>
              <a:rPr sz="4400" spc="-5" dirty="0"/>
              <a:t>UD</a:t>
            </a:r>
            <a:r>
              <a:rPr sz="4400" dirty="0"/>
              <a:t> </a:t>
            </a:r>
            <a:r>
              <a:rPr sz="4400" spc="5" dirty="0"/>
              <a:t>CNTT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49680" y="1587880"/>
            <a:ext cx="854075" cy="1209040"/>
            <a:chOff x="749680" y="1587880"/>
            <a:chExt cx="854075" cy="1209040"/>
          </a:xfrm>
        </p:grpSpPr>
        <p:sp>
          <p:nvSpPr>
            <p:cNvPr id="4" name="object 4"/>
            <p:cNvSpPr/>
            <p:nvPr/>
          </p:nvSpPr>
          <p:spPr>
            <a:xfrm>
              <a:off x="762380" y="1600580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7"/>
                  </a:lnTo>
                  <a:lnTo>
                    <a:pt x="0" y="0"/>
                  </a:lnTo>
                  <a:lnTo>
                    <a:pt x="0" y="769239"/>
                  </a:lnTo>
                  <a:lnTo>
                    <a:pt x="414147" y="1183386"/>
                  </a:lnTo>
                  <a:lnTo>
                    <a:pt x="828294" y="769239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0" y="1600580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9"/>
                  </a:lnTo>
                  <a:lnTo>
                    <a:pt x="414147" y="1183386"/>
                  </a:lnTo>
                  <a:lnTo>
                    <a:pt x="0" y="769239"/>
                  </a:lnTo>
                  <a:lnTo>
                    <a:pt x="0" y="0"/>
                  </a:lnTo>
                  <a:lnTo>
                    <a:pt x="414147" y="414147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9405" y="1969262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7975" y="1587880"/>
            <a:ext cx="7274559" cy="794385"/>
            <a:chOff x="1577975" y="1587880"/>
            <a:chExt cx="7274559" cy="794385"/>
          </a:xfrm>
        </p:grpSpPr>
        <p:sp>
          <p:nvSpPr>
            <p:cNvPr id="8" name="object 8"/>
            <p:cNvSpPr/>
            <p:nvPr/>
          </p:nvSpPr>
          <p:spPr>
            <a:xfrm>
              <a:off x="1590675" y="1600580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120763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7120763" y="768858"/>
                  </a:lnTo>
                  <a:lnTo>
                    <a:pt x="7170628" y="758783"/>
                  </a:lnTo>
                  <a:lnTo>
                    <a:pt x="7211361" y="731313"/>
                  </a:lnTo>
                  <a:lnTo>
                    <a:pt x="7238831" y="690580"/>
                  </a:lnTo>
                  <a:lnTo>
                    <a:pt x="7248906" y="640715"/>
                  </a:lnTo>
                  <a:lnTo>
                    <a:pt x="7248906" y="128143"/>
                  </a:lnTo>
                  <a:lnTo>
                    <a:pt x="7238831" y="78277"/>
                  </a:lnTo>
                  <a:lnTo>
                    <a:pt x="7211361" y="37544"/>
                  </a:lnTo>
                  <a:lnTo>
                    <a:pt x="7170628" y="10074"/>
                  </a:lnTo>
                  <a:lnTo>
                    <a:pt x="712076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675" y="1600580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248906" y="128143"/>
                  </a:moveTo>
                  <a:lnTo>
                    <a:pt x="7248906" y="640715"/>
                  </a:lnTo>
                  <a:lnTo>
                    <a:pt x="7238831" y="690580"/>
                  </a:lnTo>
                  <a:lnTo>
                    <a:pt x="7211361" y="731313"/>
                  </a:lnTo>
                  <a:lnTo>
                    <a:pt x="7170628" y="758783"/>
                  </a:lnTo>
                  <a:lnTo>
                    <a:pt x="7120763" y="768858"/>
                  </a:lnTo>
                  <a:lnTo>
                    <a:pt x="0" y="768858"/>
                  </a:lnTo>
                  <a:lnTo>
                    <a:pt x="0" y="0"/>
                  </a:lnTo>
                  <a:lnTo>
                    <a:pt x="7120763" y="0"/>
                  </a:lnTo>
                  <a:lnTo>
                    <a:pt x="7170628" y="10074"/>
                  </a:lnTo>
                  <a:lnTo>
                    <a:pt x="7211361" y="37544"/>
                  </a:lnTo>
                  <a:lnTo>
                    <a:pt x="7238831" y="78277"/>
                  </a:lnTo>
                  <a:lnTo>
                    <a:pt x="7248906" y="12814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34311" y="1591563"/>
            <a:ext cx="48717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Chiến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" dirty="0">
                <a:latin typeface="Arial"/>
                <a:cs typeface="Arial"/>
              </a:rPr>
              <a:t>ư</a:t>
            </a:r>
            <a:r>
              <a:rPr sz="2200" spc="-5" dirty="0">
                <a:latin typeface="Calibri"/>
                <a:cs typeface="Calibri"/>
              </a:rPr>
              <a:t>ợc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mua</a:t>
            </a:r>
            <a:r>
              <a:rPr sz="2200" spc="-5" dirty="0">
                <a:latin typeface="Calibri"/>
                <a:cs typeface="Calibri"/>
              </a:rPr>
              <a:t> ứng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dụng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</a:t>
            </a:r>
            <a:r>
              <a:rPr sz="2200" dirty="0">
                <a:latin typeface="Arial"/>
                <a:cs typeface="Arial"/>
              </a:rPr>
              <a:t>ươ</a:t>
            </a:r>
            <a:r>
              <a:rPr sz="2200" dirty="0">
                <a:latin typeface="Calibri"/>
                <a:cs typeface="Calibri"/>
              </a:rPr>
              <a:t>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phẩm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4311" y="1949704"/>
            <a:ext cx="20085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shelf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9680" y="2623439"/>
            <a:ext cx="854075" cy="1209040"/>
            <a:chOff x="749680" y="2623439"/>
            <a:chExt cx="854075" cy="1209040"/>
          </a:xfrm>
        </p:grpSpPr>
        <p:sp>
          <p:nvSpPr>
            <p:cNvPr id="13" name="object 13"/>
            <p:cNvSpPr/>
            <p:nvPr/>
          </p:nvSpPr>
          <p:spPr>
            <a:xfrm>
              <a:off x="762380" y="263613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7"/>
                  </a:lnTo>
                  <a:lnTo>
                    <a:pt x="0" y="0"/>
                  </a:lnTo>
                  <a:lnTo>
                    <a:pt x="0" y="769238"/>
                  </a:lnTo>
                  <a:lnTo>
                    <a:pt x="414147" y="1183386"/>
                  </a:lnTo>
                  <a:lnTo>
                    <a:pt x="828294" y="769238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380" y="263613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8"/>
                  </a:lnTo>
                  <a:lnTo>
                    <a:pt x="414147" y="1183386"/>
                  </a:lnTo>
                  <a:lnTo>
                    <a:pt x="0" y="769238"/>
                  </a:lnTo>
                  <a:lnTo>
                    <a:pt x="0" y="0"/>
                  </a:lnTo>
                  <a:lnTo>
                    <a:pt x="414147" y="414147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9405" y="3005327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77975" y="2623439"/>
            <a:ext cx="7274559" cy="795020"/>
            <a:chOff x="1577975" y="2623439"/>
            <a:chExt cx="7274559" cy="795020"/>
          </a:xfrm>
        </p:grpSpPr>
        <p:sp>
          <p:nvSpPr>
            <p:cNvPr id="17" name="object 17"/>
            <p:cNvSpPr/>
            <p:nvPr/>
          </p:nvSpPr>
          <p:spPr>
            <a:xfrm>
              <a:off x="1590675" y="2636139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120635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7120635" y="769620"/>
                  </a:lnTo>
                  <a:lnTo>
                    <a:pt x="7170574" y="759543"/>
                  </a:lnTo>
                  <a:lnTo>
                    <a:pt x="7211345" y="732059"/>
                  </a:lnTo>
                  <a:lnTo>
                    <a:pt x="7238829" y="691288"/>
                  </a:lnTo>
                  <a:lnTo>
                    <a:pt x="7248906" y="641350"/>
                  </a:lnTo>
                  <a:lnTo>
                    <a:pt x="7248906" y="128270"/>
                  </a:lnTo>
                  <a:lnTo>
                    <a:pt x="7238829" y="78331"/>
                  </a:lnTo>
                  <a:lnTo>
                    <a:pt x="7211345" y="37560"/>
                  </a:lnTo>
                  <a:lnTo>
                    <a:pt x="7170574" y="10076"/>
                  </a:lnTo>
                  <a:lnTo>
                    <a:pt x="7120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0675" y="2636139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248906" y="128270"/>
                  </a:moveTo>
                  <a:lnTo>
                    <a:pt x="7248906" y="641350"/>
                  </a:lnTo>
                  <a:lnTo>
                    <a:pt x="7238829" y="691288"/>
                  </a:lnTo>
                  <a:lnTo>
                    <a:pt x="7211345" y="732059"/>
                  </a:lnTo>
                  <a:lnTo>
                    <a:pt x="7170574" y="759543"/>
                  </a:lnTo>
                  <a:lnTo>
                    <a:pt x="7120635" y="769620"/>
                  </a:lnTo>
                  <a:lnTo>
                    <a:pt x="0" y="769620"/>
                  </a:lnTo>
                  <a:lnTo>
                    <a:pt x="0" y="0"/>
                  </a:lnTo>
                  <a:lnTo>
                    <a:pt x="7120635" y="0"/>
                  </a:lnTo>
                  <a:lnTo>
                    <a:pt x="7170574" y="10076"/>
                  </a:lnTo>
                  <a:lnTo>
                    <a:pt x="7211345" y="37560"/>
                  </a:lnTo>
                  <a:lnTo>
                    <a:pt x="7238829" y="78331"/>
                  </a:lnTo>
                  <a:lnTo>
                    <a:pt x="7248906" y="12827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34311" y="2605075"/>
            <a:ext cx="3230245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Chiến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" dirty="0">
                <a:latin typeface="Arial"/>
                <a:cs typeface="Arial"/>
              </a:rPr>
              <a:t>ư</a:t>
            </a:r>
            <a:r>
              <a:rPr sz="2200" spc="-5" dirty="0">
                <a:latin typeface="Calibri"/>
                <a:cs typeface="Calibri"/>
              </a:rPr>
              <a:t>ợc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thuê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ứng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dụng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application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9680" y="3659759"/>
            <a:ext cx="854075" cy="1209040"/>
            <a:chOff x="749680" y="3659759"/>
            <a:chExt cx="854075" cy="1209040"/>
          </a:xfrm>
        </p:grpSpPr>
        <p:sp>
          <p:nvSpPr>
            <p:cNvPr id="21" name="object 21"/>
            <p:cNvSpPr/>
            <p:nvPr/>
          </p:nvSpPr>
          <p:spPr>
            <a:xfrm>
              <a:off x="762380" y="367245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7"/>
                  </a:lnTo>
                  <a:lnTo>
                    <a:pt x="0" y="0"/>
                  </a:lnTo>
                  <a:lnTo>
                    <a:pt x="0" y="769239"/>
                  </a:lnTo>
                  <a:lnTo>
                    <a:pt x="414147" y="1183386"/>
                  </a:lnTo>
                  <a:lnTo>
                    <a:pt x="828294" y="769239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380" y="3672459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9"/>
                  </a:lnTo>
                  <a:lnTo>
                    <a:pt x="414147" y="1183386"/>
                  </a:lnTo>
                  <a:lnTo>
                    <a:pt x="0" y="769239"/>
                  </a:lnTo>
                  <a:lnTo>
                    <a:pt x="0" y="0"/>
                  </a:lnTo>
                  <a:lnTo>
                    <a:pt x="414147" y="414147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89405" y="4041394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77975" y="3659759"/>
            <a:ext cx="7274559" cy="794385"/>
            <a:chOff x="1577975" y="3659759"/>
            <a:chExt cx="7274559" cy="794385"/>
          </a:xfrm>
        </p:grpSpPr>
        <p:sp>
          <p:nvSpPr>
            <p:cNvPr id="25" name="object 25"/>
            <p:cNvSpPr/>
            <p:nvPr/>
          </p:nvSpPr>
          <p:spPr>
            <a:xfrm>
              <a:off x="1590675" y="3672459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120763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7120763" y="768858"/>
                  </a:lnTo>
                  <a:lnTo>
                    <a:pt x="7170628" y="758783"/>
                  </a:lnTo>
                  <a:lnTo>
                    <a:pt x="7211361" y="731313"/>
                  </a:lnTo>
                  <a:lnTo>
                    <a:pt x="7238831" y="690580"/>
                  </a:lnTo>
                  <a:lnTo>
                    <a:pt x="7248906" y="640715"/>
                  </a:lnTo>
                  <a:lnTo>
                    <a:pt x="7248906" y="128143"/>
                  </a:lnTo>
                  <a:lnTo>
                    <a:pt x="7238831" y="78277"/>
                  </a:lnTo>
                  <a:lnTo>
                    <a:pt x="7211361" y="37544"/>
                  </a:lnTo>
                  <a:lnTo>
                    <a:pt x="7170628" y="10074"/>
                  </a:lnTo>
                  <a:lnTo>
                    <a:pt x="712076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90675" y="3672459"/>
              <a:ext cx="7249159" cy="768985"/>
            </a:xfrm>
            <a:custGeom>
              <a:avLst/>
              <a:gdLst/>
              <a:ahLst/>
              <a:cxnLst/>
              <a:rect l="l" t="t" r="r" b="b"/>
              <a:pathLst>
                <a:path w="7249159" h="768985">
                  <a:moveTo>
                    <a:pt x="7248906" y="128143"/>
                  </a:moveTo>
                  <a:lnTo>
                    <a:pt x="7248906" y="640715"/>
                  </a:lnTo>
                  <a:lnTo>
                    <a:pt x="7238831" y="690580"/>
                  </a:lnTo>
                  <a:lnTo>
                    <a:pt x="7211361" y="731313"/>
                  </a:lnTo>
                  <a:lnTo>
                    <a:pt x="7170628" y="758783"/>
                  </a:lnTo>
                  <a:lnTo>
                    <a:pt x="7120763" y="768858"/>
                  </a:lnTo>
                  <a:lnTo>
                    <a:pt x="0" y="768858"/>
                  </a:lnTo>
                  <a:lnTo>
                    <a:pt x="0" y="0"/>
                  </a:lnTo>
                  <a:lnTo>
                    <a:pt x="7120763" y="0"/>
                  </a:lnTo>
                  <a:lnTo>
                    <a:pt x="7170628" y="10074"/>
                  </a:lnTo>
                  <a:lnTo>
                    <a:pt x="7211361" y="37544"/>
                  </a:lnTo>
                  <a:lnTo>
                    <a:pt x="7238831" y="78277"/>
                  </a:lnTo>
                  <a:lnTo>
                    <a:pt x="7248906" y="12814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34311" y="3641140"/>
            <a:ext cx="4602480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Chiến l</a:t>
            </a:r>
            <a:r>
              <a:rPr sz="2200" spc="-5" dirty="0">
                <a:latin typeface="Arial"/>
                <a:cs typeface="Arial"/>
              </a:rPr>
              <a:t>ư</a:t>
            </a:r>
            <a:r>
              <a:rPr sz="2200" spc="-5" dirty="0">
                <a:latin typeface="Calibri"/>
                <a:cs typeface="Calibri"/>
              </a:rPr>
              <a:t>ợc</a:t>
            </a:r>
            <a:r>
              <a:rPr sz="2200" spc="-10" dirty="0">
                <a:latin typeface="Calibri"/>
                <a:cs typeface="Calibri"/>
              </a:rPr>
              <a:t> phát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triển</a:t>
            </a:r>
            <a:r>
              <a:rPr sz="2200" spc="-5" dirty="0">
                <a:latin typeface="Calibri"/>
                <a:cs typeface="Calibri"/>
              </a:rPr>
              <a:t> ứng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dụng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nội bộ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Insourcing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49680" y="4695316"/>
            <a:ext cx="854075" cy="1209040"/>
            <a:chOff x="749680" y="4695316"/>
            <a:chExt cx="854075" cy="1209040"/>
          </a:xfrm>
        </p:grpSpPr>
        <p:sp>
          <p:nvSpPr>
            <p:cNvPr id="29" name="object 29"/>
            <p:cNvSpPr/>
            <p:nvPr/>
          </p:nvSpPr>
          <p:spPr>
            <a:xfrm>
              <a:off x="762380" y="4708016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414147" y="414146"/>
                  </a:lnTo>
                  <a:lnTo>
                    <a:pt x="0" y="0"/>
                  </a:lnTo>
                  <a:lnTo>
                    <a:pt x="0" y="769238"/>
                  </a:lnTo>
                  <a:lnTo>
                    <a:pt x="414147" y="1183385"/>
                  </a:lnTo>
                  <a:lnTo>
                    <a:pt x="828294" y="769238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380" y="4708016"/>
              <a:ext cx="828675" cy="1183640"/>
            </a:xfrm>
            <a:custGeom>
              <a:avLst/>
              <a:gdLst/>
              <a:ahLst/>
              <a:cxnLst/>
              <a:rect l="l" t="t" r="r" b="b"/>
              <a:pathLst>
                <a:path w="828675" h="1183639">
                  <a:moveTo>
                    <a:pt x="828294" y="0"/>
                  </a:moveTo>
                  <a:lnTo>
                    <a:pt x="828294" y="769238"/>
                  </a:lnTo>
                  <a:lnTo>
                    <a:pt x="414147" y="1183385"/>
                  </a:lnTo>
                  <a:lnTo>
                    <a:pt x="0" y="769238"/>
                  </a:lnTo>
                  <a:lnTo>
                    <a:pt x="0" y="0"/>
                  </a:lnTo>
                  <a:lnTo>
                    <a:pt x="414147" y="414146"/>
                  </a:lnTo>
                  <a:lnTo>
                    <a:pt x="828294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9405" y="5077459"/>
            <a:ext cx="173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78102" y="4695444"/>
            <a:ext cx="7274559" cy="795020"/>
            <a:chOff x="1578102" y="4695444"/>
            <a:chExt cx="7274559" cy="795020"/>
          </a:xfrm>
        </p:grpSpPr>
        <p:sp>
          <p:nvSpPr>
            <p:cNvPr id="33" name="object 33"/>
            <p:cNvSpPr/>
            <p:nvPr/>
          </p:nvSpPr>
          <p:spPr>
            <a:xfrm>
              <a:off x="1590675" y="4708017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120635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7120635" y="769619"/>
                  </a:lnTo>
                  <a:lnTo>
                    <a:pt x="7170574" y="759543"/>
                  </a:lnTo>
                  <a:lnTo>
                    <a:pt x="7211345" y="732059"/>
                  </a:lnTo>
                  <a:lnTo>
                    <a:pt x="7238829" y="691288"/>
                  </a:lnTo>
                  <a:lnTo>
                    <a:pt x="7248906" y="641349"/>
                  </a:lnTo>
                  <a:lnTo>
                    <a:pt x="7248906" y="128269"/>
                  </a:lnTo>
                  <a:lnTo>
                    <a:pt x="7238829" y="78331"/>
                  </a:lnTo>
                  <a:lnTo>
                    <a:pt x="7211345" y="37560"/>
                  </a:lnTo>
                  <a:lnTo>
                    <a:pt x="7170574" y="10076"/>
                  </a:lnTo>
                  <a:lnTo>
                    <a:pt x="7120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90675" y="4708017"/>
              <a:ext cx="7249159" cy="769620"/>
            </a:xfrm>
            <a:custGeom>
              <a:avLst/>
              <a:gdLst/>
              <a:ahLst/>
              <a:cxnLst/>
              <a:rect l="l" t="t" r="r" b="b"/>
              <a:pathLst>
                <a:path w="7249159" h="769620">
                  <a:moveTo>
                    <a:pt x="7248906" y="128269"/>
                  </a:moveTo>
                  <a:lnTo>
                    <a:pt x="7248906" y="641349"/>
                  </a:lnTo>
                  <a:lnTo>
                    <a:pt x="7238829" y="691288"/>
                  </a:lnTo>
                  <a:lnTo>
                    <a:pt x="7211345" y="732059"/>
                  </a:lnTo>
                  <a:lnTo>
                    <a:pt x="7170574" y="759543"/>
                  </a:lnTo>
                  <a:lnTo>
                    <a:pt x="7120635" y="769619"/>
                  </a:lnTo>
                  <a:lnTo>
                    <a:pt x="0" y="769619"/>
                  </a:lnTo>
                  <a:lnTo>
                    <a:pt x="0" y="0"/>
                  </a:lnTo>
                  <a:lnTo>
                    <a:pt x="7120635" y="0"/>
                  </a:lnTo>
                  <a:lnTo>
                    <a:pt x="7170574" y="10076"/>
                  </a:lnTo>
                  <a:lnTo>
                    <a:pt x="7211345" y="37560"/>
                  </a:lnTo>
                  <a:lnTo>
                    <a:pt x="7238829" y="78331"/>
                  </a:lnTo>
                  <a:lnTo>
                    <a:pt x="7248906" y="128269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34311" y="4677206"/>
            <a:ext cx="5554345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Chiến l</a:t>
            </a:r>
            <a:r>
              <a:rPr sz="2200" spc="-5" dirty="0">
                <a:latin typeface="Arial"/>
                <a:cs typeface="Arial"/>
              </a:rPr>
              <a:t>ư</a:t>
            </a:r>
            <a:r>
              <a:rPr sz="2200" spc="-5" dirty="0">
                <a:latin typeface="Calibri"/>
                <a:cs typeface="Calibri"/>
              </a:rPr>
              <a:t>ợc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ng</a:t>
            </a:r>
            <a:r>
              <a:rPr sz="2200" spc="-5" dirty="0">
                <a:latin typeface="Arial"/>
                <a:cs typeface="Arial"/>
              </a:rPr>
              <a:t>ư</a:t>
            </a:r>
            <a:r>
              <a:rPr sz="2200" spc="-5" dirty="0">
                <a:latin typeface="Calibri"/>
                <a:cs typeface="Calibri"/>
              </a:rPr>
              <a:t>ời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sử dụng </a:t>
            </a:r>
            <a:r>
              <a:rPr sz="2200" spc="-10" dirty="0">
                <a:latin typeface="Calibri"/>
                <a:cs typeface="Calibri"/>
              </a:rPr>
              <a:t>phát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triển </a:t>
            </a:r>
            <a:r>
              <a:rPr sz="2200" spc="-5" dirty="0">
                <a:latin typeface="Calibri"/>
                <a:cs typeface="Calibri"/>
              </a:rPr>
              <a:t>ứng dụng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•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End-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-10" dirty="0">
                <a:latin typeface="Calibri"/>
                <a:cs typeface="Calibri"/>
              </a:rPr>
              <a:t> Development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Chiến</a:t>
            </a:r>
            <a:r>
              <a:rPr spc="-20" dirty="0"/>
              <a:t> 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ược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mua</a:t>
            </a:r>
            <a:r>
              <a:rPr spc="-15" dirty="0"/>
              <a:t> </a:t>
            </a:r>
            <a:r>
              <a:rPr spc="-5" dirty="0"/>
              <a:t>ứng </a:t>
            </a:r>
            <a:r>
              <a:rPr dirty="0"/>
              <a:t>dụng </a:t>
            </a:r>
            <a:r>
              <a:rPr spc="-5" dirty="0"/>
              <a:t>th</a:t>
            </a:r>
            <a:r>
              <a:rPr spc="-5" dirty="0">
                <a:latin typeface="Times New Roman"/>
                <a:cs typeface="Times New Roman"/>
              </a:rPr>
              <a:t>ươ</a:t>
            </a:r>
            <a:r>
              <a:rPr spc="-5" dirty="0"/>
              <a:t>ng </a:t>
            </a:r>
            <a:r>
              <a:rPr spc="-890" dirty="0"/>
              <a:t> </a:t>
            </a:r>
            <a:r>
              <a:rPr dirty="0"/>
              <a:t>phẩm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580630" cy="411987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8415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Tổ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mua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trọn</a:t>
            </a:r>
            <a:r>
              <a:rPr sz="2500" spc="-5" dirty="0">
                <a:latin typeface="Arial"/>
                <a:cs typeface="Arial"/>
              </a:rPr>
              <a:t> gói một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UD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CNTT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sẵn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trên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thị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trường.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20" dirty="0">
                <a:latin typeface="Arial"/>
                <a:cs typeface="Arial"/>
              </a:rPr>
              <a:t>Trước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tiên</a:t>
            </a:r>
            <a:r>
              <a:rPr sz="2500" spc="-5" dirty="0">
                <a:latin typeface="Arial"/>
                <a:cs typeface="Arial"/>
              </a:rPr>
              <a:t> phải </a:t>
            </a:r>
            <a:r>
              <a:rPr sz="2500" dirty="0">
                <a:latin typeface="Arial"/>
                <a:cs typeface="Arial"/>
              </a:rPr>
              <a:t>tiến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hành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 số</a:t>
            </a:r>
            <a:r>
              <a:rPr sz="2500" spc="-5" dirty="0">
                <a:latin typeface="Arial"/>
                <a:cs typeface="Arial"/>
              </a:rPr>
              <a:t> phân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tích: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Phân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tích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</a:t>
            </a:r>
            <a:r>
              <a:rPr sz="2200" spc="-5" dirty="0">
                <a:latin typeface="Arial"/>
                <a:cs typeface="Arial"/>
              </a:rPr>
              <a:t> năng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lực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tài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</a:t>
            </a:r>
            <a:endParaRPr sz="2200">
              <a:latin typeface="Arial"/>
              <a:cs typeface="Arial"/>
            </a:endParaRPr>
          </a:p>
          <a:p>
            <a:pPr marL="755650" marR="118745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Phân tích về chức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cơ </a:t>
            </a:r>
            <a:r>
              <a:rPr sz="2200" spc="-5" dirty="0">
                <a:latin typeface="Arial"/>
                <a:cs typeface="Arial"/>
              </a:rPr>
              <a:t>bản </a:t>
            </a:r>
            <a:r>
              <a:rPr sz="2200" dirty="0">
                <a:latin typeface="Arial"/>
                <a:cs typeface="Arial"/>
              </a:rPr>
              <a:t>mà </a:t>
            </a:r>
            <a:r>
              <a:rPr sz="2200" spc="-5" dirty="0">
                <a:latin typeface="Arial"/>
                <a:cs typeface="Arial"/>
              </a:rPr>
              <a:t>UD phải </a:t>
            </a: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hiện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635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Ước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lượng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số </a:t>
            </a:r>
            <a:r>
              <a:rPr sz="2200" spc="-5" dirty="0">
                <a:latin typeface="Arial"/>
                <a:cs typeface="Arial"/>
              </a:rPr>
              <a:t>lượng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</a:t>
            </a:r>
            <a:endParaRPr sz="2200">
              <a:latin typeface="Arial"/>
              <a:cs typeface="Arial"/>
            </a:endParaRPr>
          </a:p>
          <a:p>
            <a:pPr marL="355600" marR="69850" indent="-342900">
              <a:lnSpc>
                <a:spcPts val="24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Yêu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nhà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cung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tiềm</a:t>
            </a:r>
            <a:r>
              <a:rPr sz="2500" spc="-5" dirty="0">
                <a:latin typeface="Arial"/>
                <a:cs typeface="Arial"/>
              </a:rPr>
              <a:t> năng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cung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cấp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cần thiết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 </a:t>
            </a:r>
            <a:r>
              <a:rPr sz="2500" spc="-5" dirty="0">
                <a:latin typeface="Arial"/>
                <a:cs typeface="Arial"/>
              </a:rPr>
              <a:t>UD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Chọn </a:t>
            </a:r>
            <a:r>
              <a:rPr sz="2500" dirty="0">
                <a:latin typeface="Arial"/>
                <a:cs typeface="Arial"/>
              </a:rPr>
              <a:t>một số </a:t>
            </a:r>
            <a:r>
              <a:rPr sz="2500" spc="-5" dirty="0">
                <a:latin typeface="Arial"/>
                <a:cs typeface="Arial"/>
              </a:rPr>
              <a:t>nhà CC phù hợp nhất, </a:t>
            </a:r>
            <a:r>
              <a:rPr sz="2500" dirty="0">
                <a:latin typeface="Arial"/>
                <a:cs typeface="Arial"/>
              </a:rPr>
              <a:t>mời họ đến cài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thử </a:t>
            </a:r>
            <a:r>
              <a:rPr sz="2500" spc="-5" dirty="0">
                <a:latin typeface="Arial"/>
                <a:cs typeface="Arial"/>
              </a:rPr>
              <a:t>HT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chạy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thử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lựa </a:t>
            </a:r>
            <a:r>
              <a:rPr sz="2500" dirty="0">
                <a:latin typeface="Arial"/>
                <a:cs typeface="Arial"/>
              </a:rPr>
              <a:t>chọn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Quyết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mua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sản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phẩm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một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nhà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CC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84480"/>
            <a:ext cx="7313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Quy</a:t>
            </a:r>
            <a:r>
              <a:rPr sz="4400" spc="-15" dirty="0"/>
              <a:t> </a:t>
            </a:r>
            <a:r>
              <a:rPr sz="4400" spc="-5" dirty="0"/>
              <a:t>trình mua</a:t>
            </a:r>
            <a:r>
              <a:rPr sz="4400" spc="-10" dirty="0"/>
              <a:t> </a:t>
            </a:r>
            <a:r>
              <a:rPr sz="4400" spc="-5" dirty="0"/>
              <a:t>ứng</a:t>
            </a:r>
            <a:r>
              <a:rPr sz="4400" spc="-10" dirty="0"/>
              <a:t> </a:t>
            </a:r>
            <a:r>
              <a:rPr sz="4400" spc="-5" dirty="0"/>
              <a:t>dụng</a:t>
            </a:r>
            <a:r>
              <a:rPr sz="4400" spc="10" dirty="0"/>
              <a:t> </a:t>
            </a:r>
            <a:r>
              <a:rPr sz="4400" spc="-15" dirty="0"/>
              <a:t>có</a:t>
            </a:r>
            <a:r>
              <a:rPr sz="4400" spc="-5" dirty="0"/>
              <a:t> sẵn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657472" y="1224407"/>
            <a:ext cx="5194935" cy="755650"/>
            <a:chOff x="3657472" y="1224407"/>
            <a:chExt cx="5194935" cy="755650"/>
          </a:xfrm>
        </p:grpSpPr>
        <p:sp>
          <p:nvSpPr>
            <p:cNvPr id="4" name="object 4"/>
            <p:cNvSpPr/>
            <p:nvPr/>
          </p:nvSpPr>
          <p:spPr>
            <a:xfrm>
              <a:off x="3670172" y="1237107"/>
              <a:ext cx="5169535" cy="730250"/>
            </a:xfrm>
            <a:custGeom>
              <a:avLst/>
              <a:gdLst/>
              <a:ahLst/>
              <a:cxnLst/>
              <a:rect l="l" t="t" r="r" b="b"/>
              <a:pathLst>
                <a:path w="5169534" h="730250">
                  <a:moveTo>
                    <a:pt x="5047742" y="0"/>
                  </a:moveTo>
                  <a:lnTo>
                    <a:pt x="0" y="0"/>
                  </a:lnTo>
                  <a:lnTo>
                    <a:pt x="0" y="729995"/>
                  </a:lnTo>
                  <a:lnTo>
                    <a:pt x="5047742" y="729995"/>
                  </a:lnTo>
                  <a:lnTo>
                    <a:pt x="5095095" y="720433"/>
                  </a:lnTo>
                  <a:lnTo>
                    <a:pt x="5133768" y="694356"/>
                  </a:lnTo>
                  <a:lnTo>
                    <a:pt x="5159845" y="655683"/>
                  </a:lnTo>
                  <a:lnTo>
                    <a:pt x="5169408" y="608329"/>
                  </a:lnTo>
                  <a:lnTo>
                    <a:pt x="5169408" y="121665"/>
                  </a:lnTo>
                  <a:lnTo>
                    <a:pt x="5159845" y="74312"/>
                  </a:lnTo>
                  <a:lnTo>
                    <a:pt x="5133768" y="35639"/>
                  </a:lnTo>
                  <a:lnTo>
                    <a:pt x="5095095" y="9562"/>
                  </a:lnTo>
                  <a:lnTo>
                    <a:pt x="5047742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0172" y="1237107"/>
              <a:ext cx="5169535" cy="730250"/>
            </a:xfrm>
            <a:custGeom>
              <a:avLst/>
              <a:gdLst/>
              <a:ahLst/>
              <a:cxnLst/>
              <a:rect l="l" t="t" r="r" b="b"/>
              <a:pathLst>
                <a:path w="5169534" h="730250">
                  <a:moveTo>
                    <a:pt x="5169408" y="121665"/>
                  </a:moveTo>
                  <a:lnTo>
                    <a:pt x="5169408" y="608329"/>
                  </a:lnTo>
                  <a:lnTo>
                    <a:pt x="5159845" y="655683"/>
                  </a:lnTo>
                  <a:lnTo>
                    <a:pt x="5133768" y="694356"/>
                  </a:lnTo>
                  <a:lnTo>
                    <a:pt x="5095095" y="720433"/>
                  </a:lnTo>
                  <a:lnTo>
                    <a:pt x="5047742" y="729995"/>
                  </a:lnTo>
                  <a:lnTo>
                    <a:pt x="0" y="729995"/>
                  </a:lnTo>
                  <a:lnTo>
                    <a:pt x="0" y="0"/>
                  </a:lnTo>
                  <a:lnTo>
                    <a:pt x="5047742" y="0"/>
                  </a:lnTo>
                  <a:lnTo>
                    <a:pt x="5095095" y="9562"/>
                  </a:lnTo>
                  <a:lnTo>
                    <a:pt x="5133768" y="35639"/>
                  </a:lnTo>
                  <a:lnTo>
                    <a:pt x="5159845" y="74312"/>
                  </a:lnTo>
                  <a:lnTo>
                    <a:pt x="5169408" y="121665"/>
                  </a:lnTo>
                  <a:close/>
                </a:path>
              </a:pathLst>
            </a:custGeom>
            <a:ln w="25146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10685" y="1363980"/>
            <a:ext cx="4808220" cy="4337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65"/>
              </a:spcBef>
            </a:pPr>
            <a:r>
              <a:rPr sz="1400" spc="-5" dirty="0">
                <a:latin typeface="Calibri"/>
                <a:cs typeface="Calibri"/>
              </a:rPr>
              <a:t>•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Xác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ịnh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tính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khả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về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nhiều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mặt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của UD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đư</a:t>
            </a:r>
            <a:r>
              <a:rPr sz="1400" spc="-5" dirty="0">
                <a:latin typeface="Calibri"/>
                <a:cs typeface="Calibri"/>
              </a:rPr>
              <a:t>ợc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ề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xuất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(kinh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tế,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</a:t>
            </a:r>
            <a:r>
              <a:rPr sz="1400" spc="-5" dirty="0">
                <a:latin typeface="Calibri"/>
                <a:cs typeface="Calibri"/>
              </a:rPr>
              <a:t> ng</a:t>
            </a:r>
            <a:r>
              <a:rPr sz="1400" spc="-5" dirty="0">
                <a:latin typeface="Arial"/>
                <a:cs typeface="Arial"/>
              </a:rPr>
              <a:t>ư</a:t>
            </a:r>
            <a:r>
              <a:rPr sz="1400" spc="-5" dirty="0">
                <a:latin typeface="Calibri"/>
                <a:cs typeface="Calibri"/>
              </a:rPr>
              <a:t>ời,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nghiệp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vụ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và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thời gian)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9680" y="1132966"/>
            <a:ext cx="2933700" cy="938530"/>
            <a:chOff x="749680" y="1132966"/>
            <a:chExt cx="2933700" cy="938530"/>
          </a:xfrm>
        </p:grpSpPr>
        <p:sp>
          <p:nvSpPr>
            <p:cNvPr id="8" name="object 8"/>
            <p:cNvSpPr/>
            <p:nvPr/>
          </p:nvSpPr>
          <p:spPr>
            <a:xfrm>
              <a:off x="762380" y="1145666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30">
                  <a:moveTo>
                    <a:pt x="2755646" y="0"/>
                  </a:moveTo>
                  <a:lnTo>
                    <a:pt x="152146" y="0"/>
                  </a:lnTo>
                  <a:lnTo>
                    <a:pt x="104057" y="7752"/>
                  </a:lnTo>
                  <a:lnTo>
                    <a:pt x="62292" y="29342"/>
                  </a:lnTo>
                  <a:lnTo>
                    <a:pt x="29356" y="62270"/>
                  </a:lnTo>
                  <a:lnTo>
                    <a:pt x="7756" y="104038"/>
                  </a:lnTo>
                  <a:lnTo>
                    <a:pt x="0" y="152146"/>
                  </a:lnTo>
                  <a:lnTo>
                    <a:pt x="0" y="760730"/>
                  </a:lnTo>
                  <a:lnTo>
                    <a:pt x="7756" y="808837"/>
                  </a:lnTo>
                  <a:lnTo>
                    <a:pt x="29356" y="850605"/>
                  </a:lnTo>
                  <a:lnTo>
                    <a:pt x="62292" y="883533"/>
                  </a:lnTo>
                  <a:lnTo>
                    <a:pt x="104057" y="905123"/>
                  </a:lnTo>
                  <a:lnTo>
                    <a:pt x="152146" y="912876"/>
                  </a:lnTo>
                  <a:lnTo>
                    <a:pt x="2755646" y="912876"/>
                  </a:lnTo>
                  <a:lnTo>
                    <a:pt x="2803753" y="905123"/>
                  </a:lnTo>
                  <a:lnTo>
                    <a:pt x="2845521" y="883533"/>
                  </a:lnTo>
                  <a:lnTo>
                    <a:pt x="2878449" y="850605"/>
                  </a:lnTo>
                  <a:lnTo>
                    <a:pt x="2900039" y="808837"/>
                  </a:lnTo>
                  <a:lnTo>
                    <a:pt x="2907792" y="760730"/>
                  </a:lnTo>
                  <a:lnTo>
                    <a:pt x="2907792" y="152146"/>
                  </a:lnTo>
                  <a:lnTo>
                    <a:pt x="2900039" y="104038"/>
                  </a:lnTo>
                  <a:lnTo>
                    <a:pt x="2878449" y="62270"/>
                  </a:lnTo>
                  <a:lnTo>
                    <a:pt x="2845521" y="29342"/>
                  </a:lnTo>
                  <a:lnTo>
                    <a:pt x="2803753" y="7752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380" y="1145666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30">
                  <a:moveTo>
                    <a:pt x="0" y="152146"/>
                  </a:moveTo>
                  <a:lnTo>
                    <a:pt x="7756" y="104038"/>
                  </a:lnTo>
                  <a:lnTo>
                    <a:pt x="29356" y="62270"/>
                  </a:lnTo>
                  <a:lnTo>
                    <a:pt x="62292" y="29342"/>
                  </a:lnTo>
                  <a:lnTo>
                    <a:pt x="104057" y="7752"/>
                  </a:lnTo>
                  <a:lnTo>
                    <a:pt x="152146" y="0"/>
                  </a:lnTo>
                  <a:lnTo>
                    <a:pt x="2755646" y="0"/>
                  </a:lnTo>
                  <a:lnTo>
                    <a:pt x="2803753" y="7752"/>
                  </a:lnTo>
                  <a:lnTo>
                    <a:pt x="2845521" y="29342"/>
                  </a:lnTo>
                  <a:lnTo>
                    <a:pt x="2878449" y="62270"/>
                  </a:lnTo>
                  <a:lnTo>
                    <a:pt x="2900039" y="104038"/>
                  </a:lnTo>
                  <a:lnTo>
                    <a:pt x="2907792" y="152146"/>
                  </a:lnTo>
                  <a:lnTo>
                    <a:pt x="2907792" y="760730"/>
                  </a:lnTo>
                  <a:lnTo>
                    <a:pt x="2900039" y="808837"/>
                  </a:lnTo>
                  <a:lnTo>
                    <a:pt x="2878449" y="850605"/>
                  </a:lnTo>
                  <a:lnTo>
                    <a:pt x="2845521" y="883533"/>
                  </a:lnTo>
                  <a:lnTo>
                    <a:pt x="2803753" y="905123"/>
                  </a:lnTo>
                  <a:lnTo>
                    <a:pt x="2755646" y="912876"/>
                  </a:lnTo>
                  <a:lnTo>
                    <a:pt x="152146" y="912876"/>
                  </a:lnTo>
                  <a:lnTo>
                    <a:pt x="104057" y="905123"/>
                  </a:lnTo>
                  <a:lnTo>
                    <a:pt x="62292" y="883533"/>
                  </a:lnTo>
                  <a:lnTo>
                    <a:pt x="29356" y="850605"/>
                  </a:lnTo>
                  <a:lnTo>
                    <a:pt x="7756" y="808837"/>
                  </a:lnTo>
                  <a:lnTo>
                    <a:pt x="0" y="760730"/>
                  </a:lnTo>
                  <a:lnTo>
                    <a:pt x="0" y="15214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6205" y="1202435"/>
            <a:ext cx="2661285" cy="725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8580" marR="5080" indent="-56515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Xác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ịnh,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lựa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chọn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và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kế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hoạch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57472" y="2183002"/>
            <a:ext cx="5194935" cy="755650"/>
            <a:chOff x="3657472" y="2183002"/>
            <a:chExt cx="5194935" cy="755650"/>
          </a:xfrm>
        </p:grpSpPr>
        <p:sp>
          <p:nvSpPr>
            <p:cNvPr id="12" name="object 12"/>
            <p:cNvSpPr/>
            <p:nvPr/>
          </p:nvSpPr>
          <p:spPr>
            <a:xfrm>
              <a:off x="3670172" y="2195702"/>
              <a:ext cx="5169535" cy="730250"/>
            </a:xfrm>
            <a:custGeom>
              <a:avLst/>
              <a:gdLst/>
              <a:ahLst/>
              <a:cxnLst/>
              <a:rect l="l" t="t" r="r" b="b"/>
              <a:pathLst>
                <a:path w="5169534" h="730250">
                  <a:moveTo>
                    <a:pt x="5047742" y="0"/>
                  </a:moveTo>
                  <a:lnTo>
                    <a:pt x="0" y="0"/>
                  </a:lnTo>
                  <a:lnTo>
                    <a:pt x="0" y="729996"/>
                  </a:lnTo>
                  <a:lnTo>
                    <a:pt x="5047742" y="729996"/>
                  </a:lnTo>
                  <a:lnTo>
                    <a:pt x="5095095" y="720433"/>
                  </a:lnTo>
                  <a:lnTo>
                    <a:pt x="5133768" y="694356"/>
                  </a:lnTo>
                  <a:lnTo>
                    <a:pt x="5159845" y="655683"/>
                  </a:lnTo>
                  <a:lnTo>
                    <a:pt x="5169408" y="608330"/>
                  </a:lnTo>
                  <a:lnTo>
                    <a:pt x="5169408" y="121666"/>
                  </a:lnTo>
                  <a:lnTo>
                    <a:pt x="5159845" y="74312"/>
                  </a:lnTo>
                  <a:lnTo>
                    <a:pt x="5133768" y="35639"/>
                  </a:lnTo>
                  <a:lnTo>
                    <a:pt x="5095095" y="9562"/>
                  </a:lnTo>
                  <a:lnTo>
                    <a:pt x="5047742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0172" y="2195702"/>
              <a:ext cx="5169535" cy="730250"/>
            </a:xfrm>
            <a:custGeom>
              <a:avLst/>
              <a:gdLst/>
              <a:ahLst/>
              <a:cxnLst/>
              <a:rect l="l" t="t" r="r" b="b"/>
              <a:pathLst>
                <a:path w="5169534" h="730250">
                  <a:moveTo>
                    <a:pt x="5169408" y="121666"/>
                  </a:moveTo>
                  <a:lnTo>
                    <a:pt x="5169408" y="608330"/>
                  </a:lnTo>
                  <a:lnTo>
                    <a:pt x="5159845" y="655683"/>
                  </a:lnTo>
                  <a:lnTo>
                    <a:pt x="5133768" y="694356"/>
                  </a:lnTo>
                  <a:lnTo>
                    <a:pt x="5095095" y="720433"/>
                  </a:lnTo>
                  <a:lnTo>
                    <a:pt x="5047742" y="729996"/>
                  </a:lnTo>
                  <a:lnTo>
                    <a:pt x="0" y="729996"/>
                  </a:lnTo>
                  <a:lnTo>
                    <a:pt x="0" y="0"/>
                  </a:lnTo>
                  <a:lnTo>
                    <a:pt x="5047742" y="0"/>
                  </a:lnTo>
                  <a:lnTo>
                    <a:pt x="5095095" y="9562"/>
                  </a:lnTo>
                  <a:lnTo>
                    <a:pt x="5133768" y="35639"/>
                  </a:lnTo>
                  <a:lnTo>
                    <a:pt x="5159845" y="74312"/>
                  </a:lnTo>
                  <a:lnTo>
                    <a:pt x="5169408" y="121666"/>
                  </a:lnTo>
                  <a:close/>
                </a:path>
              </a:pathLst>
            </a:custGeom>
            <a:ln w="25146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10685" y="2420366"/>
            <a:ext cx="33743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•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Xá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ị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êu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ầu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15" dirty="0">
                <a:latin typeface="Calibri"/>
                <a:cs typeface="Calibri"/>
              </a:rPr>
              <a:t>ặ</a:t>
            </a:r>
            <a:r>
              <a:rPr sz="1400" spc="-5" dirty="0">
                <a:latin typeface="Calibri"/>
                <a:cs typeface="Calibri"/>
              </a:rPr>
              <a:t>t </a:t>
            </a:r>
            <a:r>
              <a:rPr sz="1400" spc="-4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cho 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D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ần mua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sắm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9680" y="2091563"/>
            <a:ext cx="2933700" cy="938530"/>
            <a:chOff x="749680" y="2091563"/>
            <a:chExt cx="2933700" cy="938530"/>
          </a:xfrm>
        </p:grpSpPr>
        <p:sp>
          <p:nvSpPr>
            <p:cNvPr id="16" name="object 16"/>
            <p:cNvSpPr/>
            <p:nvPr/>
          </p:nvSpPr>
          <p:spPr>
            <a:xfrm>
              <a:off x="762380" y="2104263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30">
                  <a:moveTo>
                    <a:pt x="2755646" y="0"/>
                  </a:moveTo>
                  <a:lnTo>
                    <a:pt x="152146" y="0"/>
                  </a:lnTo>
                  <a:lnTo>
                    <a:pt x="104057" y="7752"/>
                  </a:lnTo>
                  <a:lnTo>
                    <a:pt x="62292" y="29342"/>
                  </a:lnTo>
                  <a:lnTo>
                    <a:pt x="29356" y="62270"/>
                  </a:lnTo>
                  <a:lnTo>
                    <a:pt x="7756" y="104038"/>
                  </a:lnTo>
                  <a:lnTo>
                    <a:pt x="0" y="152146"/>
                  </a:lnTo>
                  <a:lnTo>
                    <a:pt x="0" y="760729"/>
                  </a:lnTo>
                  <a:lnTo>
                    <a:pt x="7756" y="808837"/>
                  </a:lnTo>
                  <a:lnTo>
                    <a:pt x="29356" y="850605"/>
                  </a:lnTo>
                  <a:lnTo>
                    <a:pt x="62292" y="883533"/>
                  </a:lnTo>
                  <a:lnTo>
                    <a:pt x="104057" y="905123"/>
                  </a:lnTo>
                  <a:lnTo>
                    <a:pt x="152146" y="912876"/>
                  </a:lnTo>
                  <a:lnTo>
                    <a:pt x="2755646" y="912876"/>
                  </a:lnTo>
                  <a:lnTo>
                    <a:pt x="2803753" y="905123"/>
                  </a:lnTo>
                  <a:lnTo>
                    <a:pt x="2845521" y="883533"/>
                  </a:lnTo>
                  <a:lnTo>
                    <a:pt x="2878449" y="850605"/>
                  </a:lnTo>
                  <a:lnTo>
                    <a:pt x="2900039" y="808837"/>
                  </a:lnTo>
                  <a:lnTo>
                    <a:pt x="2907792" y="760729"/>
                  </a:lnTo>
                  <a:lnTo>
                    <a:pt x="2907792" y="152146"/>
                  </a:lnTo>
                  <a:lnTo>
                    <a:pt x="2900039" y="104038"/>
                  </a:lnTo>
                  <a:lnTo>
                    <a:pt x="2878449" y="62270"/>
                  </a:lnTo>
                  <a:lnTo>
                    <a:pt x="2845521" y="29342"/>
                  </a:lnTo>
                  <a:lnTo>
                    <a:pt x="2803753" y="7752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80" y="2104263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30">
                  <a:moveTo>
                    <a:pt x="0" y="152146"/>
                  </a:moveTo>
                  <a:lnTo>
                    <a:pt x="7756" y="104038"/>
                  </a:lnTo>
                  <a:lnTo>
                    <a:pt x="29356" y="62270"/>
                  </a:lnTo>
                  <a:lnTo>
                    <a:pt x="62292" y="29342"/>
                  </a:lnTo>
                  <a:lnTo>
                    <a:pt x="104057" y="7752"/>
                  </a:lnTo>
                  <a:lnTo>
                    <a:pt x="152146" y="0"/>
                  </a:lnTo>
                  <a:lnTo>
                    <a:pt x="2755646" y="0"/>
                  </a:lnTo>
                  <a:lnTo>
                    <a:pt x="2803753" y="7752"/>
                  </a:lnTo>
                  <a:lnTo>
                    <a:pt x="2845521" y="29342"/>
                  </a:lnTo>
                  <a:lnTo>
                    <a:pt x="2878449" y="62270"/>
                  </a:lnTo>
                  <a:lnTo>
                    <a:pt x="2900039" y="104038"/>
                  </a:lnTo>
                  <a:lnTo>
                    <a:pt x="2907792" y="152146"/>
                  </a:lnTo>
                  <a:lnTo>
                    <a:pt x="2907792" y="760729"/>
                  </a:lnTo>
                  <a:lnTo>
                    <a:pt x="2900039" y="808837"/>
                  </a:lnTo>
                  <a:lnTo>
                    <a:pt x="2878449" y="850605"/>
                  </a:lnTo>
                  <a:lnTo>
                    <a:pt x="2845521" y="883533"/>
                  </a:lnTo>
                  <a:lnTo>
                    <a:pt x="2803753" y="905123"/>
                  </a:lnTo>
                  <a:lnTo>
                    <a:pt x="2755646" y="912876"/>
                  </a:lnTo>
                  <a:lnTo>
                    <a:pt x="152146" y="912876"/>
                  </a:lnTo>
                  <a:lnTo>
                    <a:pt x="104057" y="905123"/>
                  </a:lnTo>
                  <a:lnTo>
                    <a:pt x="62292" y="883533"/>
                  </a:lnTo>
                  <a:lnTo>
                    <a:pt x="29356" y="850605"/>
                  </a:lnTo>
                  <a:lnTo>
                    <a:pt x="7756" y="808837"/>
                  </a:lnTo>
                  <a:lnTo>
                    <a:pt x="0" y="760729"/>
                  </a:lnTo>
                  <a:lnTo>
                    <a:pt x="0" y="15214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17853" y="2161032"/>
            <a:ext cx="2197735" cy="725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0" marR="5080" indent="-495300">
              <a:lnSpc>
                <a:spcPts val="2630"/>
              </a:lnSpc>
              <a:spcBef>
                <a:spcPts val="3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tích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yêu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cầu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ứng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57472" y="3140836"/>
            <a:ext cx="5194935" cy="756285"/>
            <a:chOff x="3657472" y="3140836"/>
            <a:chExt cx="5194935" cy="756285"/>
          </a:xfrm>
        </p:grpSpPr>
        <p:sp>
          <p:nvSpPr>
            <p:cNvPr id="20" name="object 20"/>
            <p:cNvSpPr/>
            <p:nvPr/>
          </p:nvSpPr>
          <p:spPr>
            <a:xfrm>
              <a:off x="3670172" y="3153536"/>
              <a:ext cx="5169535" cy="730885"/>
            </a:xfrm>
            <a:custGeom>
              <a:avLst/>
              <a:gdLst/>
              <a:ahLst/>
              <a:cxnLst/>
              <a:rect l="l" t="t" r="r" b="b"/>
              <a:pathLst>
                <a:path w="5169534" h="730885">
                  <a:moveTo>
                    <a:pt x="5047615" y="0"/>
                  </a:moveTo>
                  <a:lnTo>
                    <a:pt x="0" y="0"/>
                  </a:lnTo>
                  <a:lnTo>
                    <a:pt x="0" y="730757"/>
                  </a:lnTo>
                  <a:lnTo>
                    <a:pt x="5047615" y="730757"/>
                  </a:lnTo>
                  <a:lnTo>
                    <a:pt x="5095041" y="721193"/>
                  </a:lnTo>
                  <a:lnTo>
                    <a:pt x="5133752" y="695102"/>
                  </a:lnTo>
                  <a:lnTo>
                    <a:pt x="5159843" y="656391"/>
                  </a:lnTo>
                  <a:lnTo>
                    <a:pt x="5169408" y="608964"/>
                  </a:lnTo>
                  <a:lnTo>
                    <a:pt x="5169408" y="121792"/>
                  </a:lnTo>
                  <a:lnTo>
                    <a:pt x="5159843" y="74366"/>
                  </a:lnTo>
                  <a:lnTo>
                    <a:pt x="5133752" y="35655"/>
                  </a:lnTo>
                  <a:lnTo>
                    <a:pt x="5095041" y="9564"/>
                  </a:lnTo>
                  <a:lnTo>
                    <a:pt x="5047615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0172" y="3153536"/>
              <a:ext cx="5169535" cy="730885"/>
            </a:xfrm>
            <a:custGeom>
              <a:avLst/>
              <a:gdLst/>
              <a:ahLst/>
              <a:cxnLst/>
              <a:rect l="l" t="t" r="r" b="b"/>
              <a:pathLst>
                <a:path w="5169534" h="730885">
                  <a:moveTo>
                    <a:pt x="5169408" y="121792"/>
                  </a:moveTo>
                  <a:lnTo>
                    <a:pt x="5169408" y="608964"/>
                  </a:lnTo>
                  <a:lnTo>
                    <a:pt x="5159843" y="656391"/>
                  </a:lnTo>
                  <a:lnTo>
                    <a:pt x="5133752" y="695102"/>
                  </a:lnTo>
                  <a:lnTo>
                    <a:pt x="5095041" y="721193"/>
                  </a:lnTo>
                  <a:lnTo>
                    <a:pt x="5047615" y="730757"/>
                  </a:lnTo>
                  <a:lnTo>
                    <a:pt x="0" y="730757"/>
                  </a:lnTo>
                  <a:lnTo>
                    <a:pt x="0" y="0"/>
                  </a:lnTo>
                  <a:lnTo>
                    <a:pt x="5047615" y="0"/>
                  </a:lnTo>
                  <a:lnTo>
                    <a:pt x="5095041" y="9564"/>
                  </a:lnTo>
                  <a:lnTo>
                    <a:pt x="5133752" y="35655"/>
                  </a:lnTo>
                  <a:lnTo>
                    <a:pt x="5159843" y="74366"/>
                  </a:lnTo>
                  <a:lnTo>
                    <a:pt x="5169408" y="121792"/>
                  </a:lnTo>
                  <a:close/>
                </a:path>
              </a:pathLst>
            </a:custGeom>
            <a:ln w="25146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10685" y="3281171"/>
            <a:ext cx="4897755" cy="43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•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9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ên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5" dirty="0">
                <a:latin typeface="Arial"/>
                <a:cs typeface="Arial"/>
              </a:rPr>
              <a:t>ơ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ở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êu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ầu 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ị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ở b</a:t>
            </a:r>
            <a:r>
              <a:rPr sz="1400" spc="-5" dirty="0">
                <a:latin typeface="Arial"/>
                <a:cs typeface="Arial"/>
              </a:rPr>
              <a:t>ư</a:t>
            </a:r>
            <a:r>
              <a:rPr sz="1400" spc="-10" dirty="0">
                <a:latin typeface="Calibri"/>
                <a:cs typeface="Calibri"/>
              </a:rPr>
              <a:t>ớ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ên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ổ 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ứ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soạ</a:t>
            </a:r>
            <a:r>
              <a:rPr sz="1400" spc="-5" dirty="0">
                <a:latin typeface="Calibri"/>
                <a:cs typeface="Calibri"/>
              </a:rPr>
              <a:t>n thảo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15" dirty="0">
                <a:latin typeface="Calibri"/>
                <a:cs typeface="Calibri"/>
              </a:rPr>
              <a:t>và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gửi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cho</a:t>
            </a:r>
            <a:r>
              <a:rPr sz="1400" spc="-5" dirty="0">
                <a:latin typeface="Calibri"/>
                <a:cs typeface="Calibri"/>
              </a:rPr>
              <a:t> nhà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CC các</a:t>
            </a:r>
            <a:r>
              <a:rPr sz="1400" spc="-10" dirty="0">
                <a:latin typeface="Calibri"/>
                <a:cs typeface="Calibri"/>
              </a:rPr>
              <a:t> yêu</a:t>
            </a:r>
            <a:r>
              <a:rPr sz="1400" spc="-5" dirty="0">
                <a:latin typeface="Calibri"/>
                <a:cs typeface="Calibri"/>
              </a:rPr>
              <a:t> cầu </a:t>
            </a:r>
            <a:r>
              <a:rPr sz="1400" dirty="0">
                <a:latin typeface="Calibri"/>
                <a:cs typeface="Calibri"/>
              </a:rPr>
              <a:t>của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mình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và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gọi thầu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9680" y="3050158"/>
            <a:ext cx="2933700" cy="938530"/>
            <a:chOff x="749680" y="3050158"/>
            <a:chExt cx="2933700" cy="938530"/>
          </a:xfrm>
        </p:grpSpPr>
        <p:sp>
          <p:nvSpPr>
            <p:cNvPr id="24" name="object 24"/>
            <p:cNvSpPr/>
            <p:nvPr/>
          </p:nvSpPr>
          <p:spPr>
            <a:xfrm>
              <a:off x="762380" y="3062858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29">
                  <a:moveTo>
                    <a:pt x="2755646" y="0"/>
                  </a:moveTo>
                  <a:lnTo>
                    <a:pt x="152146" y="0"/>
                  </a:lnTo>
                  <a:lnTo>
                    <a:pt x="104057" y="7752"/>
                  </a:lnTo>
                  <a:lnTo>
                    <a:pt x="62292" y="29342"/>
                  </a:lnTo>
                  <a:lnTo>
                    <a:pt x="29356" y="62270"/>
                  </a:lnTo>
                  <a:lnTo>
                    <a:pt x="7756" y="104038"/>
                  </a:lnTo>
                  <a:lnTo>
                    <a:pt x="0" y="152145"/>
                  </a:lnTo>
                  <a:lnTo>
                    <a:pt x="0" y="760729"/>
                  </a:lnTo>
                  <a:lnTo>
                    <a:pt x="7756" y="808837"/>
                  </a:lnTo>
                  <a:lnTo>
                    <a:pt x="29356" y="850605"/>
                  </a:lnTo>
                  <a:lnTo>
                    <a:pt x="62292" y="883533"/>
                  </a:lnTo>
                  <a:lnTo>
                    <a:pt x="104057" y="905123"/>
                  </a:lnTo>
                  <a:lnTo>
                    <a:pt x="152146" y="912876"/>
                  </a:lnTo>
                  <a:lnTo>
                    <a:pt x="2755646" y="912876"/>
                  </a:lnTo>
                  <a:lnTo>
                    <a:pt x="2803753" y="905123"/>
                  </a:lnTo>
                  <a:lnTo>
                    <a:pt x="2845521" y="883533"/>
                  </a:lnTo>
                  <a:lnTo>
                    <a:pt x="2878449" y="850605"/>
                  </a:lnTo>
                  <a:lnTo>
                    <a:pt x="2900039" y="808837"/>
                  </a:lnTo>
                  <a:lnTo>
                    <a:pt x="2907792" y="760729"/>
                  </a:lnTo>
                  <a:lnTo>
                    <a:pt x="2907792" y="152145"/>
                  </a:lnTo>
                  <a:lnTo>
                    <a:pt x="2900039" y="104038"/>
                  </a:lnTo>
                  <a:lnTo>
                    <a:pt x="2878449" y="62270"/>
                  </a:lnTo>
                  <a:lnTo>
                    <a:pt x="2845521" y="29342"/>
                  </a:lnTo>
                  <a:lnTo>
                    <a:pt x="2803753" y="7752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380" y="3062858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29">
                  <a:moveTo>
                    <a:pt x="0" y="152145"/>
                  </a:moveTo>
                  <a:lnTo>
                    <a:pt x="7756" y="104038"/>
                  </a:lnTo>
                  <a:lnTo>
                    <a:pt x="29356" y="62270"/>
                  </a:lnTo>
                  <a:lnTo>
                    <a:pt x="62292" y="29342"/>
                  </a:lnTo>
                  <a:lnTo>
                    <a:pt x="104057" y="7752"/>
                  </a:lnTo>
                  <a:lnTo>
                    <a:pt x="152146" y="0"/>
                  </a:lnTo>
                  <a:lnTo>
                    <a:pt x="2755646" y="0"/>
                  </a:lnTo>
                  <a:lnTo>
                    <a:pt x="2803753" y="7752"/>
                  </a:lnTo>
                  <a:lnTo>
                    <a:pt x="2845521" y="29342"/>
                  </a:lnTo>
                  <a:lnTo>
                    <a:pt x="2878449" y="62270"/>
                  </a:lnTo>
                  <a:lnTo>
                    <a:pt x="2900039" y="104038"/>
                  </a:lnTo>
                  <a:lnTo>
                    <a:pt x="2907792" y="152145"/>
                  </a:lnTo>
                  <a:lnTo>
                    <a:pt x="2907792" y="760729"/>
                  </a:lnTo>
                  <a:lnTo>
                    <a:pt x="2900039" y="808837"/>
                  </a:lnTo>
                  <a:lnTo>
                    <a:pt x="2878449" y="850605"/>
                  </a:lnTo>
                  <a:lnTo>
                    <a:pt x="2845521" y="883533"/>
                  </a:lnTo>
                  <a:lnTo>
                    <a:pt x="2803753" y="905123"/>
                  </a:lnTo>
                  <a:lnTo>
                    <a:pt x="2755646" y="912876"/>
                  </a:lnTo>
                  <a:lnTo>
                    <a:pt x="152146" y="912876"/>
                  </a:lnTo>
                  <a:lnTo>
                    <a:pt x="104057" y="905123"/>
                  </a:lnTo>
                  <a:lnTo>
                    <a:pt x="62292" y="883533"/>
                  </a:lnTo>
                  <a:lnTo>
                    <a:pt x="29356" y="850605"/>
                  </a:lnTo>
                  <a:lnTo>
                    <a:pt x="7756" y="808837"/>
                  </a:lnTo>
                  <a:lnTo>
                    <a:pt x="0" y="760729"/>
                  </a:lnTo>
                  <a:lnTo>
                    <a:pt x="0" y="152145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18616" y="3119628"/>
            <a:ext cx="2194560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Xây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dựng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yêu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cầu</a:t>
            </a:r>
            <a:endParaRPr sz="2400">
              <a:latin typeface="Calibri"/>
              <a:cs typeface="Calibri"/>
            </a:endParaRPr>
          </a:p>
          <a:p>
            <a:pPr marL="146685">
              <a:lnSpc>
                <a:spcPts val="2755"/>
              </a:lnSpc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ặt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hàng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về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57472" y="4099433"/>
            <a:ext cx="5194935" cy="756285"/>
            <a:chOff x="3657472" y="4099433"/>
            <a:chExt cx="5194935" cy="756285"/>
          </a:xfrm>
        </p:grpSpPr>
        <p:sp>
          <p:nvSpPr>
            <p:cNvPr id="28" name="object 28"/>
            <p:cNvSpPr/>
            <p:nvPr/>
          </p:nvSpPr>
          <p:spPr>
            <a:xfrm>
              <a:off x="3670172" y="4112133"/>
              <a:ext cx="5169535" cy="730885"/>
            </a:xfrm>
            <a:custGeom>
              <a:avLst/>
              <a:gdLst/>
              <a:ahLst/>
              <a:cxnLst/>
              <a:rect l="l" t="t" r="r" b="b"/>
              <a:pathLst>
                <a:path w="5169534" h="730885">
                  <a:moveTo>
                    <a:pt x="5047615" y="0"/>
                  </a:moveTo>
                  <a:lnTo>
                    <a:pt x="0" y="0"/>
                  </a:lnTo>
                  <a:lnTo>
                    <a:pt x="0" y="730758"/>
                  </a:lnTo>
                  <a:lnTo>
                    <a:pt x="5047615" y="730758"/>
                  </a:lnTo>
                  <a:lnTo>
                    <a:pt x="5095041" y="721193"/>
                  </a:lnTo>
                  <a:lnTo>
                    <a:pt x="5133752" y="695102"/>
                  </a:lnTo>
                  <a:lnTo>
                    <a:pt x="5159843" y="656391"/>
                  </a:lnTo>
                  <a:lnTo>
                    <a:pt x="5169408" y="608965"/>
                  </a:lnTo>
                  <a:lnTo>
                    <a:pt x="5169408" y="121793"/>
                  </a:lnTo>
                  <a:lnTo>
                    <a:pt x="5159843" y="74366"/>
                  </a:lnTo>
                  <a:lnTo>
                    <a:pt x="5133752" y="35655"/>
                  </a:lnTo>
                  <a:lnTo>
                    <a:pt x="5095041" y="9564"/>
                  </a:lnTo>
                  <a:lnTo>
                    <a:pt x="5047615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0172" y="4112133"/>
              <a:ext cx="5169535" cy="730885"/>
            </a:xfrm>
            <a:custGeom>
              <a:avLst/>
              <a:gdLst/>
              <a:ahLst/>
              <a:cxnLst/>
              <a:rect l="l" t="t" r="r" b="b"/>
              <a:pathLst>
                <a:path w="5169534" h="730885">
                  <a:moveTo>
                    <a:pt x="5169408" y="121793"/>
                  </a:moveTo>
                  <a:lnTo>
                    <a:pt x="5169408" y="608965"/>
                  </a:lnTo>
                  <a:lnTo>
                    <a:pt x="5159843" y="656391"/>
                  </a:lnTo>
                  <a:lnTo>
                    <a:pt x="5133752" y="695102"/>
                  </a:lnTo>
                  <a:lnTo>
                    <a:pt x="5095041" y="721193"/>
                  </a:lnTo>
                  <a:lnTo>
                    <a:pt x="5047615" y="730758"/>
                  </a:lnTo>
                  <a:lnTo>
                    <a:pt x="0" y="730758"/>
                  </a:lnTo>
                  <a:lnTo>
                    <a:pt x="0" y="0"/>
                  </a:lnTo>
                  <a:lnTo>
                    <a:pt x="5047615" y="0"/>
                  </a:lnTo>
                  <a:lnTo>
                    <a:pt x="5095041" y="9564"/>
                  </a:lnTo>
                  <a:lnTo>
                    <a:pt x="5133752" y="35655"/>
                  </a:lnTo>
                  <a:lnTo>
                    <a:pt x="5159843" y="74366"/>
                  </a:lnTo>
                  <a:lnTo>
                    <a:pt x="5169408" y="121793"/>
                  </a:lnTo>
                  <a:close/>
                </a:path>
              </a:pathLst>
            </a:custGeom>
            <a:ln w="25146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10685" y="4142232"/>
            <a:ext cx="4806950" cy="62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65"/>
              </a:spcBef>
            </a:pPr>
            <a:r>
              <a:rPr sz="1400" spc="-5" dirty="0">
                <a:latin typeface="Calibri"/>
                <a:cs typeface="Calibri"/>
              </a:rPr>
              <a:t>•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Xem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xét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bản mẫu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của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và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ánh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giá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khả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5" dirty="0">
                <a:latin typeface="Arial"/>
                <a:cs typeface="Arial"/>
              </a:rPr>
              <a:t>ă</a:t>
            </a:r>
            <a:r>
              <a:rPr sz="1400" spc="-5" dirty="0">
                <a:latin typeface="Calibri"/>
                <a:cs typeface="Calibri"/>
              </a:rPr>
              <a:t>ng </a:t>
            </a:r>
            <a:r>
              <a:rPr sz="1400" spc="-10" dirty="0">
                <a:latin typeface="Calibri"/>
                <a:cs typeface="Calibri"/>
              </a:rPr>
              <a:t>hoạt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ộng của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HT,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kiểm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tiêu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chí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trọng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ối </a:t>
            </a:r>
            <a:r>
              <a:rPr sz="1400" spc="-10" dirty="0">
                <a:latin typeface="Calibri"/>
                <a:cs typeface="Calibri"/>
              </a:rPr>
              <a:t>với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tổ</a:t>
            </a:r>
            <a:r>
              <a:rPr sz="1400" spc="-5" dirty="0">
                <a:latin typeface="Calibri"/>
                <a:cs typeface="Calibri"/>
              </a:rPr>
              <a:t> chức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và</a:t>
            </a:r>
            <a:r>
              <a:rPr sz="1400" spc="-5" dirty="0">
                <a:latin typeface="Calibri"/>
                <a:cs typeface="Calibri"/>
              </a:rPr>
              <a:t> mức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ộ </a:t>
            </a:r>
            <a:r>
              <a:rPr sz="1400" spc="-10" dirty="0">
                <a:latin typeface="Calibri"/>
                <a:cs typeface="Calibri"/>
              </a:rPr>
              <a:t>thỏa </a:t>
            </a:r>
            <a:r>
              <a:rPr sz="1400" spc="-5" dirty="0">
                <a:latin typeface="Calibri"/>
                <a:cs typeface="Calibri"/>
              </a:rPr>
              <a:t> mãn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các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tiêu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chí </a:t>
            </a:r>
            <a:r>
              <a:rPr sz="1400" spc="-15" dirty="0">
                <a:latin typeface="Calibri"/>
                <a:cs typeface="Calibri"/>
              </a:rPr>
              <a:t>này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của các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gói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thầu.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9680" y="4008754"/>
            <a:ext cx="2933700" cy="938530"/>
            <a:chOff x="749680" y="4008754"/>
            <a:chExt cx="2933700" cy="938530"/>
          </a:xfrm>
        </p:grpSpPr>
        <p:sp>
          <p:nvSpPr>
            <p:cNvPr id="32" name="object 32"/>
            <p:cNvSpPr/>
            <p:nvPr/>
          </p:nvSpPr>
          <p:spPr>
            <a:xfrm>
              <a:off x="762380" y="4021454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29">
                  <a:moveTo>
                    <a:pt x="2755646" y="0"/>
                  </a:moveTo>
                  <a:lnTo>
                    <a:pt x="152146" y="0"/>
                  </a:lnTo>
                  <a:lnTo>
                    <a:pt x="104057" y="7752"/>
                  </a:lnTo>
                  <a:lnTo>
                    <a:pt x="62292" y="29342"/>
                  </a:lnTo>
                  <a:lnTo>
                    <a:pt x="29356" y="62270"/>
                  </a:lnTo>
                  <a:lnTo>
                    <a:pt x="7756" y="104038"/>
                  </a:lnTo>
                  <a:lnTo>
                    <a:pt x="0" y="152146"/>
                  </a:lnTo>
                  <a:lnTo>
                    <a:pt x="0" y="760730"/>
                  </a:lnTo>
                  <a:lnTo>
                    <a:pt x="7756" y="808837"/>
                  </a:lnTo>
                  <a:lnTo>
                    <a:pt x="29356" y="850605"/>
                  </a:lnTo>
                  <a:lnTo>
                    <a:pt x="62292" y="883533"/>
                  </a:lnTo>
                  <a:lnTo>
                    <a:pt x="104057" y="905123"/>
                  </a:lnTo>
                  <a:lnTo>
                    <a:pt x="152146" y="912876"/>
                  </a:lnTo>
                  <a:lnTo>
                    <a:pt x="2755646" y="912876"/>
                  </a:lnTo>
                  <a:lnTo>
                    <a:pt x="2803753" y="905123"/>
                  </a:lnTo>
                  <a:lnTo>
                    <a:pt x="2845521" y="883533"/>
                  </a:lnTo>
                  <a:lnTo>
                    <a:pt x="2878449" y="850605"/>
                  </a:lnTo>
                  <a:lnTo>
                    <a:pt x="2900039" y="808837"/>
                  </a:lnTo>
                  <a:lnTo>
                    <a:pt x="2907792" y="760730"/>
                  </a:lnTo>
                  <a:lnTo>
                    <a:pt x="2907792" y="152146"/>
                  </a:lnTo>
                  <a:lnTo>
                    <a:pt x="2900039" y="104038"/>
                  </a:lnTo>
                  <a:lnTo>
                    <a:pt x="2878449" y="62270"/>
                  </a:lnTo>
                  <a:lnTo>
                    <a:pt x="2845521" y="29342"/>
                  </a:lnTo>
                  <a:lnTo>
                    <a:pt x="2803753" y="7752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2380" y="4021454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29">
                  <a:moveTo>
                    <a:pt x="0" y="152146"/>
                  </a:moveTo>
                  <a:lnTo>
                    <a:pt x="7756" y="104038"/>
                  </a:lnTo>
                  <a:lnTo>
                    <a:pt x="29356" y="62270"/>
                  </a:lnTo>
                  <a:lnTo>
                    <a:pt x="62292" y="29342"/>
                  </a:lnTo>
                  <a:lnTo>
                    <a:pt x="104057" y="7752"/>
                  </a:lnTo>
                  <a:lnTo>
                    <a:pt x="152146" y="0"/>
                  </a:lnTo>
                  <a:lnTo>
                    <a:pt x="2755646" y="0"/>
                  </a:lnTo>
                  <a:lnTo>
                    <a:pt x="2803753" y="7752"/>
                  </a:lnTo>
                  <a:lnTo>
                    <a:pt x="2845521" y="29342"/>
                  </a:lnTo>
                  <a:lnTo>
                    <a:pt x="2878449" y="62270"/>
                  </a:lnTo>
                  <a:lnTo>
                    <a:pt x="2900039" y="104038"/>
                  </a:lnTo>
                  <a:lnTo>
                    <a:pt x="2907792" y="152146"/>
                  </a:lnTo>
                  <a:lnTo>
                    <a:pt x="2907792" y="760730"/>
                  </a:lnTo>
                  <a:lnTo>
                    <a:pt x="2900039" y="808837"/>
                  </a:lnTo>
                  <a:lnTo>
                    <a:pt x="2878449" y="850605"/>
                  </a:lnTo>
                  <a:lnTo>
                    <a:pt x="2845521" y="883533"/>
                  </a:lnTo>
                  <a:lnTo>
                    <a:pt x="2803753" y="905123"/>
                  </a:lnTo>
                  <a:lnTo>
                    <a:pt x="2755646" y="912876"/>
                  </a:lnTo>
                  <a:lnTo>
                    <a:pt x="152146" y="912876"/>
                  </a:lnTo>
                  <a:lnTo>
                    <a:pt x="104057" y="905123"/>
                  </a:lnTo>
                  <a:lnTo>
                    <a:pt x="62292" y="883533"/>
                  </a:lnTo>
                  <a:lnTo>
                    <a:pt x="29356" y="850605"/>
                  </a:lnTo>
                  <a:lnTo>
                    <a:pt x="7756" y="808837"/>
                  </a:lnTo>
                  <a:lnTo>
                    <a:pt x="0" y="760730"/>
                  </a:lnTo>
                  <a:lnTo>
                    <a:pt x="0" y="15214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86205" y="4245864"/>
            <a:ext cx="266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Đánh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giá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gói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thầu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7472" y="5058028"/>
            <a:ext cx="5194935" cy="756285"/>
            <a:chOff x="3657472" y="5058028"/>
            <a:chExt cx="5194935" cy="756285"/>
          </a:xfrm>
        </p:grpSpPr>
        <p:sp>
          <p:nvSpPr>
            <p:cNvPr id="36" name="object 36"/>
            <p:cNvSpPr/>
            <p:nvPr/>
          </p:nvSpPr>
          <p:spPr>
            <a:xfrm>
              <a:off x="3670172" y="5070728"/>
              <a:ext cx="5169535" cy="730885"/>
            </a:xfrm>
            <a:custGeom>
              <a:avLst/>
              <a:gdLst/>
              <a:ahLst/>
              <a:cxnLst/>
              <a:rect l="l" t="t" r="r" b="b"/>
              <a:pathLst>
                <a:path w="5169534" h="730885">
                  <a:moveTo>
                    <a:pt x="5047615" y="0"/>
                  </a:moveTo>
                  <a:lnTo>
                    <a:pt x="0" y="0"/>
                  </a:lnTo>
                  <a:lnTo>
                    <a:pt x="0" y="730758"/>
                  </a:lnTo>
                  <a:lnTo>
                    <a:pt x="5047615" y="730758"/>
                  </a:lnTo>
                  <a:lnTo>
                    <a:pt x="5095041" y="721186"/>
                  </a:lnTo>
                  <a:lnTo>
                    <a:pt x="5133752" y="695083"/>
                  </a:lnTo>
                  <a:lnTo>
                    <a:pt x="5159843" y="656370"/>
                  </a:lnTo>
                  <a:lnTo>
                    <a:pt x="5169408" y="608965"/>
                  </a:lnTo>
                  <a:lnTo>
                    <a:pt x="5169408" y="121793"/>
                  </a:lnTo>
                  <a:lnTo>
                    <a:pt x="5159843" y="74366"/>
                  </a:lnTo>
                  <a:lnTo>
                    <a:pt x="5133752" y="35655"/>
                  </a:lnTo>
                  <a:lnTo>
                    <a:pt x="5095041" y="9564"/>
                  </a:lnTo>
                  <a:lnTo>
                    <a:pt x="5047615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0172" y="5070728"/>
              <a:ext cx="5169535" cy="730885"/>
            </a:xfrm>
            <a:custGeom>
              <a:avLst/>
              <a:gdLst/>
              <a:ahLst/>
              <a:cxnLst/>
              <a:rect l="l" t="t" r="r" b="b"/>
              <a:pathLst>
                <a:path w="5169534" h="730885">
                  <a:moveTo>
                    <a:pt x="5169408" y="121793"/>
                  </a:moveTo>
                  <a:lnTo>
                    <a:pt x="5169408" y="608965"/>
                  </a:lnTo>
                  <a:lnTo>
                    <a:pt x="5159843" y="656370"/>
                  </a:lnTo>
                  <a:lnTo>
                    <a:pt x="5133752" y="695083"/>
                  </a:lnTo>
                  <a:lnTo>
                    <a:pt x="5095041" y="721186"/>
                  </a:lnTo>
                  <a:lnTo>
                    <a:pt x="5047615" y="730758"/>
                  </a:lnTo>
                  <a:lnTo>
                    <a:pt x="0" y="730758"/>
                  </a:lnTo>
                  <a:lnTo>
                    <a:pt x="0" y="0"/>
                  </a:lnTo>
                  <a:lnTo>
                    <a:pt x="5047615" y="0"/>
                  </a:lnTo>
                  <a:lnTo>
                    <a:pt x="5095041" y="9564"/>
                  </a:lnTo>
                  <a:lnTo>
                    <a:pt x="5133752" y="35655"/>
                  </a:lnTo>
                  <a:lnTo>
                    <a:pt x="5159843" y="74366"/>
                  </a:lnTo>
                  <a:lnTo>
                    <a:pt x="5169408" y="121793"/>
                  </a:lnTo>
                  <a:close/>
                </a:path>
              </a:pathLst>
            </a:custGeom>
            <a:ln w="25146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10685" y="5198617"/>
            <a:ext cx="4708525" cy="4337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65"/>
              </a:spcBef>
            </a:pPr>
            <a:r>
              <a:rPr sz="1400" spc="-5" dirty="0">
                <a:latin typeface="Calibri"/>
                <a:cs typeface="Calibri"/>
              </a:rPr>
              <a:t>•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Cần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thiết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lập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một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iểm </a:t>
            </a:r>
            <a:r>
              <a:rPr sz="1400" spc="-10" dirty="0">
                <a:latin typeface="Calibri"/>
                <a:cs typeface="Calibri"/>
              </a:rPr>
              <a:t>với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nhiều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tiêu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chí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khác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nhau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liên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ến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ể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Arial"/>
                <a:cs typeface="Arial"/>
              </a:rPr>
              <a:t>đ</a:t>
            </a:r>
            <a:r>
              <a:rPr sz="1400" spc="-5" dirty="0">
                <a:latin typeface="Calibri"/>
                <a:cs typeface="Calibri"/>
              </a:rPr>
              <a:t>ánh giá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khác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nhau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=&gt; chọn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nhà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9808" y="4967478"/>
            <a:ext cx="2933065" cy="938530"/>
            <a:chOff x="749808" y="4967478"/>
            <a:chExt cx="2933065" cy="938530"/>
          </a:xfrm>
        </p:grpSpPr>
        <p:sp>
          <p:nvSpPr>
            <p:cNvPr id="40" name="object 40"/>
            <p:cNvSpPr/>
            <p:nvPr/>
          </p:nvSpPr>
          <p:spPr>
            <a:xfrm>
              <a:off x="762381" y="4980051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29">
                  <a:moveTo>
                    <a:pt x="2755646" y="0"/>
                  </a:moveTo>
                  <a:lnTo>
                    <a:pt x="152146" y="0"/>
                  </a:lnTo>
                  <a:lnTo>
                    <a:pt x="104057" y="7752"/>
                  </a:lnTo>
                  <a:lnTo>
                    <a:pt x="62292" y="29342"/>
                  </a:lnTo>
                  <a:lnTo>
                    <a:pt x="29356" y="62270"/>
                  </a:lnTo>
                  <a:lnTo>
                    <a:pt x="7756" y="104038"/>
                  </a:lnTo>
                  <a:lnTo>
                    <a:pt x="0" y="152146"/>
                  </a:lnTo>
                  <a:lnTo>
                    <a:pt x="0" y="760730"/>
                  </a:lnTo>
                  <a:lnTo>
                    <a:pt x="7756" y="808818"/>
                  </a:lnTo>
                  <a:lnTo>
                    <a:pt x="29356" y="850583"/>
                  </a:lnTo>
                  <a:lnTo>
                    <a:pt x="62292" y="883519"/>
                  </a:lnTo>
                  <a:lnTo>
                    <a:pt x="104057" y="905119"/>
                  </a:lnTo>
                  <a:lnTo>
                    <a:pt x="152146" y="912876"/>
                  </a:lnTo>
                  <a:lnTo>
                    <a:pt x="2755646" y="912876"/>
                  </a:lnTo>
                  <a:lnTo>
                    <a:pt x="2803753" y="905119"/>
                  </a:lnTo>
                  <a:lnTo>
                    <a:pt x="2845521" y="883519"/>
                  </a:lnTo>
                  <a:lnTo>
                    <a:pt x="2878449" y="850583"/>
                  </a:lnTo>
                  <a:lnTo>
                    <a:pt x="2900039" y="808818"/>
                  </a:lnTo>
                  <a:lnTo>
                    <a:pt x="2907792" y="760730"/>
                  </a:lnTo>
                  <a:lnTo>
                    <a:pt x="2907792" y="152146"/>
                  </a:lnTo>
                  <a:lnTo>
                    <a:pt x="2900039" y="104038"/>
                  </a:lnTo>
                  <a:lnTo>
                    <a:pt x="2878449" y="62270"/>
                  </a:lnTo>
                  <a:lnTo>
                    <a:pt x="2845521" y="29342"/>
                  </a:lnTo>
                  <a:lnTo>
                    <a:pt x="2803753" y="7752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2381" y="4980051"/>
              <a:ext cx="2908300" cy="913130"/>
            </a:xfrm>
            <a:custGeom>
              <a:avLst/>
              <a:gdLst/>
              <a:ahLst/>
              <a:cxnLst/>
              <a:rect l="l" t="t" r="r" b="b"/>
              <a:pathLst>
                <a:path w="2908300" h="913129">
                  <a:moveTo>
                    <a:pt x="0" y="152146"/>
                  </a:moveTo>
                  <a:lnTo>
                    <a:pt x="7756" y="104038"/>
                  </a:lnTo>
                  <a:lnTo>
                    <a:pt x="29356" y="62270"/>
                  </a:lnTo>
                  <a:lnTo>
                    <a:pt x="62292" y="29342"/>
                  </a:lnTo>
                  <a:lnTo>
                    <a:pt x="104057" y="7752"/>
                  </a:lnTo>
                  <a:lnTo>
                    <a:pt x="152146" y="0"/>
                  </a:lnTo>
                  <a:lnTo>
                    <a:pt x="2755646" y="0"/>
                  </a:lnTo>
                  <a:lnTo>
                    <a:pt x="2803753" y="7752"/>
                  </a:lnTo>
                  <a:lnTo>
                    <a:pt x="2845521" y="29342"/>
                  </a:lnTo>
                  <a:lnTo>
                    <a:pt x="2878449" y="62270"/>
                  </a:lnTo>
                  <a:lnTo>
                    <a:pt x="2900039" y="104038"/>
                  </a:lnTo>
                  <a:lnTo>
                    <a:pt x="2907792" y="152146"/>
                  </a:lnTo>
                  <a:lnTo>
                    <a:pt x="2907792" y="760730"/>
                  </a:lnTo>
                  <a:lnTo>
                    <a:pt x="2900039" y="808818"/>
                  </a:lnTo>
                  <a:lnTo>
                    <a:pt x="2878449" y="850583"/>
                  </a:lnTo>
                  <a:lnTo>
                    <a:pt x="2845521" y="883519"/>
                  </a:lnTo>
                  <a:lnTo>
                    <a:pt x="2803753" y="905119"/>
                  </a:lnTo>
                  <a:lnTo>
                    <a:pt x="2755646" y="912876"/>
                  </a:lnTo>
                  <a:lnTo>
                    <a:pt x="152146" y="912876"/>
                  </a:lnTo>
                  <a:lnTo>
                    <a:pt x="104057" y="905119"/>
                  </a:lnTo>
                  <a:lnTo>
                    <a:pt x="62292" y="883519"/>
                  </a:lnTo>
                  <a:lnTo>
                    <a:pt x="29356" y="850583"/>
                  </a:lnTo>
                  <a:lnTo>
                    <a:pt x="7756" y="808818"/>
                  </a:lnTo>
                  <a:lnTo>
                    <a:pt x="0" y="760730"/>
                  </a:lnTo>
                  <a:lnTo>
                    <a:pt x="0" y="15214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70432" y="5204459"/>
            <a:ext cx="2090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Lựa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chọn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nhà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Ư</a:t>
            </a:r>
            <a:r>
              <a:rPr dirty="0"/>
              <a:t>u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iểm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25" dirty="0"/>
              <a:t> </a:t>
            </a:r>
            <a:r>
              <a:rPr spc="-5" dirty="0"/>
              <a:t>chiến</a:t>
            </a:r>
            <a:r>
              <a:rPr spc="-15" dirty="0"/>
              <a:t> 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ược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mua</a:t>
            </a:r>
            <a:r>
              <a:rPr spc="-15" dirty="0"/>
              <a:t> </a:t>
            </a:r>
            <a:r>
              <a:rPr spc="-10" dirty="0"/>
              <a:t>UD </a:t>
            </a:r>
            <a:r>
              <a:rPr spc="-885" dirty="0"/>
              <a:t> </a:t>
            </a:r>
            <a:r>
              <a:rPr spc="-5" dirty="0"/>
              <a:t>th</a:t>
            </a:r>
            <a:r>
              <a:rPr spc="-5" dirty="0">
                <a:latin typeface="Times New Roman"/>
                <a:cs typeface="Times New Roman"/>
              </a:rPr>
              <a:t>ươ</a:t>
            </a:r>
            <a:r>
              <a:rPr spc="-5" dirty="0"/>
              <a:t>ng </a:t>
            </a:r>
            <a:r>
              <a:rPr dirty="0"/>
              <a:t>phẩm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684134" cy="4552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37795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Dễ lựa </a:t>
            </a:r>
            <a:r>
              <a:rPr sz="2700" dirty="0">
                <a:latin typeface="Arial"/>
                <a:cs typeface="Arial"/>
              </a:rPr>
              <a:t>chọn vì trên thị </a:t>
            </a:r>
            <a:r>
              <a:rPr sz="2700" spc="-5" dirty="0">
                <a:latin typeface="Arial"/>
                <a:cs typeface="Arial"/>
              </a:rPr>
              <a:t>trường </a:t>
            </a:r>
            <a:r>
              <a:rPr sz="2700" dirty="0">
                <a:latin typeface="Arial"/>
                <a:cs typeface="Arial"/>
              </a:rPr>
              <a:t>có sẵn </a:t>
            </a:r>
            <a:r>
              <a:rPr sz="2700" spc="-5" dirty="0">
                <a:latin typeface="Arial"/>
                <a:cs typeface="Arial"/>
              </a:rPr>
              <a:t>nhiều loại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UD;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Rút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ngắn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dirty="0">
                <a:latin typeface="Arial"/>
                <a:cs typeface="Arial"/>
              </a:rPr>
              <a:t> thời</a:t>
            </a:r>
            <a:r>
              <a:rPr sz="2700" spc="-5" dirty="0">
                <a:latin typeface="Arial"/>
                <a:cs typeface="Arial"/>
              </a:rPr>
              <a:t> gian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phát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ứng dụng;</a:t>
            </a:r>
            <a:endParaRPr sz="2700">
              <a:latin typeface="Arial"/>
              <a:cs typeface="Arial"/>
            </a:endParaRPr>
          </a:p>
          <a:p>
            <a:pPr marL="355600" marR="29845" indent="-342900">
              <a:lnSpc>
                <a:spcPts val="2920"/>
              </a:lnSpc>
              <a:spcBef>
                <a:spcPts val="68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phép dùng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thử sản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phẩm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cơ</a:t>
            </a:r>
            <a:r>
              <a:rPr sz="2700" dirty="0">
                <a:latin typeface="Arial"/>
                <a:cs typeface="Arial"/>
              </a:rPr>
              <a:t> sở </a:t>
            </a:r>
            <a:r>
              <a:rPr sz="2700" spc="-5" dirty="0">
                <a:latin typeface="Arial"/>
                <a:cs typeface="Arial"/>
              </a:rPr>
              <a:t>đánh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giá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mức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độ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đáp ứng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yêu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</a:t>
            </a:r>
            <a:r>
              <a:rPr sz="2700" spc="-5" dirty="0">
                <a:latin typeface="Arial"/>
                <a:cs typeface="Arial"/>
              </a:rPr>
              <a:t> của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phần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mềm;</a:t>
            </a:r>
            <a:endParaRPr sz="2700">
              <a:latin typeface="Arial"/>
              <a:cs typeface="Arial"/>
            </a:endParaRPr>
          </a:p>
          <a:p>
            <a:pPr marL="355600" marR="214629" indent="-342900">
              <a:lnSpc>
                <a:spcPts val="292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Không cần phải </a:t>
            </a:r>
            <a:r>
              <a:rPr sz="2700" dirty="0">
                <a:latin typeface="Arial"/>
                <a:cs typeface="Arial"/>
              </a:rPr>
              <a:t>tuyển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thêm </a:t>
            </a:r>
            <a:r>
              <a:rPr sz="2700" spc="-5" dirty="0">
                <a:latin typeface="Arial"/>
                <a:cs typeface="Arial"/>
              </a:rPr>
              <a:t>đội ngũ nhân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viên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chuyên </a:t>
            </a:r>
            <a:r>
              <a:rPr sz="2700" spc="-5" dirty="0">
                <a:latin typeface="Arial"/>
                <a:cs typeface="Arial"/>
              </a:rPr>
              <a:t>bảo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 UD;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9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Nhà CC </a:t>
            </a:r>
            <a:r>
              <a:rPr sz="2700" dirty="0">
                <a:latin typeface="Arial"/>
                <a:cs typeface="Arial"/>
              </a:rPr>
              <a:t>cung cấp </a:t>
            </a:r>
            <a:r>
              <a:rPr sz="2700" spc="-5" dirty="0">
                <a:latin typeface="Arial"/>
                <a:cs typeface="Arial"/>
              </a:rPr>
              <a:t>giải pháp cập nhật 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thường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xuyên;</a:t>
            </a:r>
            <a:endParaRPr sz="2700">
              <a:latin typeface="Arial"/>
              <a:cs typeface="Arial"/>
            </a:endParaRPr>
          </a:p>
          <a:p>
            <a:pPr marL="355600" marR="371475" indent="-342900">
              <a:lnSpc>
                <a:spcPts val="29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Chi phí </a:t>
            </a:r>
            <a:r>
              <a:rPr sz="2700" dirty="0">
                <a:latin typeface="Arial"/>
                <a:cs typeface="Arial"/>
              </a:rPr>
              <a:t>mua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thương phẩm thường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hợp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lý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hiệu quả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về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kinh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tế.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Hạn</a:t>
            </a:r>
            <a:r>
              <a:rPr spc="-10" dirty="0"/>
              <a:t> </a:t>
            </a:r>
            <a:r>
              <a:rPr spc="-5" dirty="0"/>
              <a:t>chế</a:t>
            </a:r>
            <a:r>
              <a:rPr spc="-10" dirty="0"/>
              <a:t> </a:t>
            </a:r>
            <a:r>
              <a:rPr spc="-5" dirty="0"/>
              <a:t>của chiến</a:t>
            </a:r>
            <a:r>
              <a:rPr spc="-10" dirty="0"/>
              <a:t> 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ược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mua</a:t>
            </a:r>
            <a:r>
              <a:rPr spc="-15" dirty="0"/>
              <a:t> </a:t>
            </a:r>
            <a:r>
              <a:rPr spc="-10" dirty="0"/>
              <a:t>UD </a:t>
            </a:r>
            <a:r>
              <a:rPr spc="-890" dirty="0"/>
              <a:t> </a:t>
            </a:r>
            <a:r>
              <a:rPr spc="-5" dirty="0"/>
              <a:t>th</a:t>
            </a:r>
            <a:r>
              <a:rPr spc="-5" dirty="0">
                <a:latin typeface="Times New Roman"/>
                <a:cs typeface="Times New Roman"/>
              </a:rPr>
              <a:t>ươ</a:t>
            </a:r>
            <a:r>
              <a:rPr spc="-5" dirty="0"/>
              <a:t>ng </a:t>
            </a:r>
            <a:r>
              <a:rPr dirty="0"/>
              <a:t>phẩm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781290" cy="43878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18745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Không đáp ứng được hết </a:t>
            </a:r>
            <a:r>
              <a:rPr sz="2700" dirty="0">
                <a:latin typeface="Arial"/>
                <a:cs typeface="Arial"/>
              </a:rPr>
              <a:t>các yêu cầu </a:t>
            </a:r>
            <a:r>
              <a:rPr sz="2700" spc="-5" dirty="0">
                <a:latin typeface="Arial"/>
                <a:cs typeface="Arial"/>
              </a:rPr>
              <a:t>đặc thù </a:t>
            </a:r>
            <a:r>
              <a:rPr sz="2700" dirty="0">
                <a:latin typeface="Arial"/>
                <a:cs typeface="Arial"/>
              </a:rPr>
              <a:t> của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sẽ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không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hiệu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hoặc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không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khả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 </a:t>
            </a:r>
            <a:r>
              <a:rPr sz="2700" spc="-5" dirty="0">
                <a:latin typeface="Arial"/>
                <a:cs typeface="Arial"/>
              </a:rPr>
              <a:t>nếu </a:t>
            </a:r>
            <a:r>
              <a:rPr sz="2700" dirty="0">
                <a:latin typeface="Arial"/>
                <a:cs typeface="Arial"/>
              </a:rPr>
              <a:t>khối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công việc </a:t>
            </a:r>
            <a:r>
              <a:rPr sz="2700" spc="-5" dirty="0">
                <a:latin typeface="Arial"/>
                <a:cs typeface="Arial"/>
              </a:rPr>
              <a:t>liên quan đến tùy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biến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khá</a:t>
            </a:r>
            <a:r>
              <a:rPr sz="2700" spc="-5" dirty="0">
                <a:latin typeface="Arial"/>
                <a:cs typeface="Arial"/>
              </a:rPr>
              <a:t> lớn.</a:t>
            </a:r>
            <a:endParaRPr sz="2700">
              <a:latin typeface="Arial"/>
              <a:cs typeface="Arial"/>
            </a:endParaRPr>
          </a:p>
          <a:p>
            <a:pPr marL="355600" marR="238125" indent="-342900">
              <a:lnSpc>
                <a:spcPts val="292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Yêu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đổi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đối </a:t>
            </a:r>
            <a:r>
              <a:rPr sz="2700" dirty="0">
                <a:latin typeface="Arial"/>
                <a:cs typeface="Arial"/>
              </a:rPr>
              <a:t>với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yêu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nghiệp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quá lớn.</a:t>
            </a:r>
            <a:endParaRPr sz="2700">
              <a:latin typeface="Arial"/>
              <a:cs typeface="Arial"/>
            </a:endParaRPr>
          </a:p>
          <a:p>
            <a:pPr marL="355600" marR="24130" indent="-342900">
              <a:lnSpc>
                <a:spcPts val="29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Tổ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không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kiểm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soát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được</a:t>
            </a:r>
            <a:r>
              <a:rPr sz="2700" spc="-5" dirty="0">
                <a:latin typeface="Arial"/>
                <a:cs typeface="Arial"/>
              </a:rPr>
              <a:t> quá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cải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tiến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hoặc phiên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mới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5" dirty="0">
                <a:latin typeface="Arial"/>
                <a:cs typeface="Arial"/>
              </a:rPr>
              <a:t> phần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9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Có </a:t>
            </a:r>
            <a:r>
              <a:rPr sz="2700" dirty="0">
                <a:latin typeface="Arial"/>
                <a:cs typeface="Arial"/>
              </a:rPr>
              <a:t>thể có </a:t>
            </a:r>
            <a:r>
              <a:rPr sz="2700" spc="-5" dirty="0">
                <a:latin typeface="Arial"/>
                <a:cs typeface="Arial"/>
              </a:rPr>
              <a:t>khó khăn </a:t>
            </a:r>
            <a:r>
              <a:rPr sz="2700" dirty="0">
                <a:latin typeface="Arial"/>
                <a:cs typeface="Arial"/>
              </a:rPr>
              <a:t>trong việc tích </a:t>
            </a:r>
            <a:r>
              <a:rPr sz="2700" spc="-5" dirty="0">
                <a:latin typeface="Arial"/>
                <a:cs typeface="Arial"/>
              </a:rPr>
              <a:t>hợp phần </a:t>
            </a:r>
            <a:r>
              <a:rPr sz="2700" dirty="0">
                <a:latin typeface="Arial"/>
                <a:cs typeface="Arial"/>
              </a:rPr>
              <a:t> mềm mua sẵn với </a:t>
            </a:r>
            <a:r>
              <a:rPr sz="2700" spc="-5" dirty="0">
                <a:latin typeface="Arial"/>
                <a:cs typeface="Arial"/>
              </a:rPr>
              <a:t>HT hiện </a:t>
            </a:r>
            <a:r>
              <a:rPr sz="2700" dirty="0">
                <a:latin typeface="Arial"/>
                <a:cs typeface="Arial"/>
              </a:rPr>
              <a:t>tại và </a:t>
            </a:r>
            <a:r>
              <a:rPr sz="2700" spc="-5" dirty="0">
                <a:latin typeface="Arial"/>
                <a:cs typeface="Arial"/>
              </a:rPr>
              <a:t>các nhà CC </a:t>
            </a:r>
            <a:r>
              <a:rPr sz="2700" dirty="0">
                <a:latin typeface="Arial"/>
                <a:cs typeface="Arial"/>
              </a:rPr>
              <a:t>có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dừng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phẩm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hoặc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không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tiếp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tục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nữa.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540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Chiến</a:t>
            </a:r>
            <a:r>
              <a:rPr sz="4400" spc="-30" dirty="0"/>
              <a:t> </a:t>
            </a:r>
            <a:r>
              <a:rPr sz="4400" dirty="0"/>
              <a:t>l</a:t>
            </a:r>
            <a:r>
              <a:rPr sz="4400" dirty="0">
                <a:latin typeface="Times New Roman"/>
                <a:cs typeface="Times New Roman"/>
              </a:rPr>
              <a:t>ược</a:t>
            </a:r>
            <a:r>
              <a:rPr sz="4400" spc="-135" dirty="0">
                <a:latin typeface="Times New Roman"/>
                <a:cs typeface="Times New Roman"/>
              </a:rPr>
              <a:t> </a:t>
            </a:r>
            <a:r>
              <a:rPr sz="4400" spc="-5" dirty="0"/>
              <a:t>thuê</a:t>
            </a:r>
            <a:r>
              <a:rPr sz="4400" spc="-25" dirty="0"/>
              <a:t> </a:t>
            </a:r>
            <a:r>
              <a:rPr sz="4400" spc="-5" dirty="0"/>
              <a:t>UD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389634"/>
            <a:ext cx="8274684" cy="49637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42290" marR="255270" indent="-342900">
              <a:lnSpc>
                <a:spcPct val="80000"/>
              </a:lnSpc>
              <a:spcBef>
                <a:spcPts val="745"/>
              </a:spcBef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nhà CC giải pháp chuyên nghiệp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để </a:t>
            </a:r>
            <a:r>
              <a:rPr sz="2700" dirty="0">
                <a:latin typeface="Arial"/>
                <a:cs typeface="Arial"/>
              </a:rPr>
              <a:t>thực</a:t>
            </a:r>
            <a:r>
              <a:rPr sz="2700" spc="-5" dirty="0">
                <a:latin typeface="Arial"/>
                <a:cs typeface="Arial"/>
              </a:rPr>
              <a:t> hiện </a:t>
            </a:r>
            <a:r>
              <a:rPr sz="2700" dirty="0">
                <a:latin typeface="Arial"/>
                <a:cs typeface="Arial"/>
              </a:rPr>
              <a:t>triển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khai </a:t>
            </a:r>
            <a:r>
              <a:rPr sz="2700" spc="-5" dirty="0">
                <a:latin typeface="Arial"/>
                <a:cs typeface="Arial"/>
              </a:rPr>
              <a:t>UD.</a:t>
            </a:r>
            <a:endParaRPr sz="2700">
              <a:latin typeface="Arial"/>
              <a:cs typeface="Arial"/>
            </a:endParaRPr>
          </a:p>
          <a:p>
            <a:pPr marL="542290" marR="295910" indent="-342900">
              <a:lnSpc>
                <a:spcPts val="2590"/>
              </a:lnSpc>
              <a:spcBef>
                <a:spcPts val="630"/>
              </a:spcBef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Giải </a:t>
            </a:r>
            <a:r>
              <a:rPr sz="2700" spc="-5" dirty="0">
                <a:latin typeface="Arial"/>
                <a:cs typeface="Arial"/>
              </a:rPr>
              <a:t>pháp này phù hợp </a:t>
            </a:r>
            <a:r>
              <a:rPr sz="2700" dirty="0">
                <a:latin typeface="Arial"/>
                <a:cs typeface="Arial"/>
              </a:rPr>
              <a:t>với các tổ chức vừa và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nhỏ, </a:t>
            </a:r>
            <a:r>
              <a:rPr sz="2700" dirty="0">
                <a:latin typeface="Arial"/>
                <a:cs typeface="Arial"/>
              </a:rPr>
              <a:t>mỏng về </a:t>
            </a:r>
            <a:r>
              <a:rPr sz="2700" spc="-5" dirty="0">
                <a:latin typeface="Arial"/>
                <a:cs typeface="Arial"/>
              </a:rPr>
              <a:t>đội ngũ CNTT </a:t>
            </a:r>
            <a:r>
              <a:rPr sz="2700" dirty="0">
                <a:latin typeface="Arial"/>
                <a:cs typeface="Arial"/>
              </a:rPr>
              <a:t>và có </a:t>
            </a:r>
            <a:r>
              <a:rPr sz="2700" spc="-5" dirty="0">
                <a:latin typeface="Arial"/>
                <a:cs typeface="Arial"/>
              </a:rPr>
              <a:t>nguồn ngân </a:t>
            </a:r>
            <a:r>
              <a:rPr sz="2700" dirty="0">
                <a:latin typeface="Arial"/>
                <a:cs typeface="Arial"/>
              </a:rPr>
              <a:t> sách không </a:t>
            </a:r>
            <a:r>
              <a:rPr sz="2700" spc="-5" dirty="0">
                <a:latin typeface="Arial"/>
                <a:cs typeface="Arial"/>
              </a:rPr>
              <a:t>lớn. </a:t>
            </a:r>
            <a:r>
              <a:rPr sz="2700" spc="-25" dirty="0">
                <a:latin typeface="Arial"/>
                <a:cs typeface="Arial"/>
              </a:rPr>
              <a:t>Trong </a:t>
            </a:r>
            <a:r>
              <a:rPr sz="2700" dirty="0">
                <a:latin typeface="Arial"/>
                <a:cs typeface="Arial"/>
              </a:rPr>
              <a:t>một số </a:t>
            </a:r>
            <a:r>
              <a:rPr sz="2700" spc="-5" dirty="0">
                <a:latin typeface="Arial"/>
                <a:cs typeface="Arial"/>
              </a:rPr>
              <a:t>trường hợp, </a:t>
            </a:r>
            <a:r>
              <a:rPr sz="2700" dirty="0">
                <a:latin typeface="Arial"/>
                <a:cs typeface="Arial"/>
              </a:rPr>
              <a:t>chiến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thuê </a:t>
            </a:r>
            <a:r>
              <a:rPr sz="2700" spc="-5" dirty="0">
                <a:latin typeface="Arial"/>
                <a:cs typeface="Arial"/>
              </a:rPr>
              <a:t>UD </a:t>
            </a:r>
            <a:r>
              <a:rPr sz="2700" dirty="0">
                <a:latin typeface="Arial"/>
                <a:cs typeface="Arial"/>
              </a:rPr>
              <a:t>cũng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lựa </a:t>
            </a:r>
            <a:r>
              <a:rPr sz="2700" dirty="0">
                <a:latin typeface="Arial"/>
                <a:cs typeface="Arial"/>
              </a:rPr>
              <a:t>chọn </a:t>
            </a:r>
            <a:r>
              <a:rPr sz="2700" spc="-5" dirty="0">
                <a:latin typeface="Arial"/>
                <a:cs typeface="Arial"/>
              </a:rPr>
              <a:t>hợp lý </a:t>
            </a:r>
            <a:r>
              <a:rPr sz="2700" dirty="0">
                <a:latin typeface="Arial"/>
                <a:cs typeface="Arial"/>
              </a:rPr>
              <a:t>cho tổ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</a:t>
            </a:r>
            <a:r>
              <a:rPr sz="2700" spc="-5" dirty="0">
                <a:latin typeface="Arial"/>
                <a:cs typeface="Arial"/>
              </a:rPr>
              <a:t> lớn.</a:t>
            </a:r>
            <a:endParaRPr sz="2700">
              <a:latin typeface="Arial"/>
              <a:cs typeface="Arial"/>
            </a:endParaRPr>
          </a:p>
          <a:p>
            <a:pPr marL="542290" marR="505459" indent="-342900">
              <a:lnSpc>
                <a:spcPts val="2590"/>
              </a:lnSpc>
              <a:spcBef>
                <a:spcPts val="660"/>
              </a:spcBef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Chiến lược này đòi hỏi phải </a:t>
            </a:r>
            <a:r>
              <a:rPr sz="2700" dirty="0">
                <a:latin typeface="Arial"/>
                <a:cs typeface="Arial"/>
              </a:rPr>
              <a:t>có sự kết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chặt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chẽ </a:t>
            </a:r>
            <a:r>
              <a:rPr sz="2700" spc="-5" dirty="0">
                <a:latin typeface="Arial"/>
                <a:cs typeface="Arial"/>
              </a:rPr>
              <a:t>giữa </a:t>
            </a:r>
            <a:r>
              <a:rPr sz="2700" dirty="0">
                <a:latin typeface="Arial"/>
                <a:cs typeface="Arial"/>
              </a:rPr>
              <a:t>tổ chức và </a:t>
            </a:r>
            <a:r>
              <a:rPr sz="2700" spc="-5" dirty="0">
                <a:latin typeface="Arial"/>
                <a:cs typeface="Arial"/>
              </a:rPr>
              <a:t>nhà CC dịch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5" dirty="0">
                <a:latin typeface="Arial"/>
                <a:cs typeface="Arial"/>
              </a:rPr>
              <a:t>phát </a:t>
            </a:r>
            <a:r>
              <a:rPr sz="2700" dirty="0">
                <a:latin typeface="Arial"/>
                <a:cs typeface="Arial"/>
              </a:rPr>
              <a:t>triển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UD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mặc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dù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việc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thiết</a:t>
            </a:r>
            <a:r>
              <a:rPr sz="2700" spc="-5" dirty="0">
                <a:latin typeface="Arial"/>
                <a:cs typeface="Arial"/>
              </a:rPr>
              <a:t> kế,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khai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hỗ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trợ</a:t>
            </a:r>
            <a:r>
              <a:rPr sz="2700" spc="-5" dirty="0">
                <a:latin typeface="Arial"/>
                <a:cs typeface="Arial"/>
              </a:rPr>
              <a:t> HT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thuộc</a:t>
            </a:r>
            <a:r>
              <a:rPr sz="2700" spc="-5" dirty="0">
                <a:latin typeface="Arial"/>
                <a:cs typeface="Arial"/>
              </a:rPr>
              <a:t> về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trách </a:t>
            </a:r>
            <a:r>
              <a:rPr sz="2700" spc="-5" dirty="0">
                <a:latin typeface="Arial"/>
                <a:cs typeface="Arial"/>
              </a:rPr>
              <a:t>nhiệm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của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nhà CC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giải</a:t>
            </a:r>
            <a:r>
              <a:rPr sz="2700" spc="-10" dirty="0">
                <a:latin typeface="Arial"/>
                <a:cs typeface="Arial"/>
              </a:rPr>
              <a:t> pháp.</a:t>
            </a:r>
            <a:endParaRPr sz="2700">
              <a:latin typeface="Arial"/>
              <a:cs typeface="Arial"/>
            </a:endParaRPr>
          </a:p>
          <a:p>
            <a:pPr marL="542290" marR="459105" indent="-342900">
              <a:lnSpc>
                <a:spcPct val="80000"/>
              </a:lnSpc>
              <a:spcBef>
                <a:spcPts val="675"/>
              </a:spcBef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Nhà CC </a:t>
            </a:r>
            <a:r>
              <a:rPr sz="2700" dirty="0">
                <a:latin typeface="Arial"/>
                <a:cs typeface="Arial"/>
              </a:rPr>
              <a:t>có thể </a:t>
            </a:r>
            <a:r>
              <a:rPr sz="2700" spc="-5" dirty="0">
                <a:latin typeface="Arial"/>
                <a:cs typeface="Arial"/>
              </a:rPr>
              <a:t>phát </a:t>
            </a:r>
            <a:r>
              <a:rPr sz="2700" dirty="0">
                <a:latin typeface="Arial"/>
                <a:cs typeface="Arial"/>
              </a:rPr>
              <a:t>triển các </a:t>
            </a:r>
            <a:r>
              <a:rPr sz="2700" spc="-5" dirty="0">
                <a:latin typeface="Arial"/>
                <a:cs typeface="Arial"/>
              </a:rPr>
              <a:t>UD </a:t>
            </a:r>
            <a:r>
              <a:rPr sz="2700" dirty="0">
                <a:latin typeface="Arial"/>
                <a:cs typeface="Arial"/>
              </a:rPr>
              <a:t>cho tổ chức,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đồng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thời</a:t>
            </a:r>
            <a:r>
              <a:rPr sz="2700" spc="-5" dirty="0">
                <a:latin typeface="Arial"/>
                <a:cs typeface="Arial"/>
              </a:rPr>
              <a:t> chạy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bảo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</a:t>
            </a:r>
            <a:r>
              <a:rPr sz="2700" spc="-5" dirty="0">
                <a:latin typeface="Arial"/>
                <a:cs typeface="Arial"/>
              </a:rPr>
              <a:t> HT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UD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ngay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tại</a:t>
            </a:r>
            <a:r>
              <a:rPr sz="2700" spc="-5" dirty="0">
                <a:latin typeface="Arial"/>
                <a:cs typeface="Arial"/>
              </a:rPr>
              <a:t> đơn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vị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tabLst>
                <a:tab pos="542290" algn="l"/>
                <a:tab pos="6823075" algn="l"/>
                <a:tab pos="8261350" algn="l"/>
              </a:tabLst>
            </a:pPr>
            <a:r>
              <a:rPr sz="2700" u="sng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mình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hoặc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chạy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trên</a:t>
            </a:r>
            <a:r>
              <a:rPr sz="2700" u="sng" spc="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HT</a:t>
            </a:r>
            <a:r>
              <a:rPr sz="2700" u="sng" spc="-5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máy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tính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của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tổ	chức	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308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/>
                <a:cs typeface="Times New Roman"/>
              </a:rPr>
              <a:t>Ư</a:t>
            </a:r>
            <a:r>
              <a:rPr sz="4400" spc="-5" dirty="0"/>
              <a:t>u</a:t>
            </a:r>
            <a:r>
              <a:rPr sz="4400" dirty="0"/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iểm của</a:t>
            </a:r>
            <a:r>
              <a:rPr sz="4400" spc="-10" dirty="0"/>
              <a:t> </a:t>
            </a:r>
            <a:r>
              <a:rPr sz="4400" spc="-5" dirty="0"/>
              <a:t>giải</a:t>
            </a:r>
            <a:r>
              <a:rPr sz="4400" spc="-10" dirty="0"/>
              <a:t> </a:t>
            </a:r>
            <a:r>
              <a:rPr sz="4400" spc="-5" dirty="0"/>
              <a:t>pháp</a:t>
            </a:r>
            <a:r>
              <a:rPr sz="4400" spc="5" dirty="0"/>
              <a:t> </a:t>
            </a:r>
            <a:r>
              <a:rPr sz="4400" spc="-5" dirty="0"/>
              <a:t>thuê</a:t>
            </a:r>
            <a:r>
              <a:rPr sz="4400" spc="5" dirty="0"/>
              <a:t> </a:t>
            </a:r>
            <a:r>
              <a:rPr sz="4400" spc="-5" dirty="0"/>
              <a:t>UD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6"/>
            <a:ext cx="7644130" cy="4506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Ứng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chuyên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nghiệp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35" dirty="0">
                <a:latin typeface="Arial"/>
                <a:cs typeface="Arial"/>
              </a:rPr>
              <a:t>Tiết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kiệm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đáng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kể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phí;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Rút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ngắn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thời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khai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3000" spc="-25" dirty="0">
                <a:latin typeface="Arial"/>
                <a:cs typeface="Arial"/>
              </a:rPr>
              <a:t>Trong</a:t>
            </a:r>
            <a:r>
              <a:rPr sz="3000" spc="-5" dirty="0">
                <a:latin typeface="Arial"/>
                <a:cs typeface="Arial"/>
              </a:rPr>
              <a:t> trường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hợp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bảo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sắm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quá cao </a:t>
            </a:r>
            <a:r>
              <a:rPr sz="3000" dirty="0">
                <a:latin typeface="Arial"/>
                <a:cs typeface="Arial"/>
              </a:rPr>
              <a:t>thì </a:t>
            </a:r>
            <a:r>
              <a:rPr sz="3000" spc="-5" dirty="0">
                <a:latin typeface="Arial"/>
                <a:cs typeface="Arial"/>
              </a:rPr>
              <a:t>đây là giải pháp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5" dirty="0">
                <a:latin typeface="Arial"/>
                <a:cs typeface="Arial"/>
              </a:rPr>
              <a:t>nhiều ưu </a:t>
            </a:r>
            <a:r>
              <a:rPr sz="3000" dirty="0">
                <a:latin typeface="Arial"/>
                <a:cs typeface="Arial"/>
              </a:rPr>
              <a:t>thế,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đặc biệt là </a:t>
            </a:r>
            <a:r>
              <a:rPr sz="3000" dirty="0">
                <a:latin typeface="Arial"/>
                <a:cs typeface="Arial"/>
              </a:rPr>
              <a:t>với </a:t>
            </a:r>
            <a:r>
              <a:rPr sz="3000" spc="-5" dirty="0">
                <a:latin typeface="Arial"/>
                <a:cs typeface="Arial"/>
              </a:rPr>
              <a:t>loại hình doanh </a:t>
            </a:r>
            <a:r>
              <a:rPr sz="3000" spc="-10" dirty="0">
                <a:latin typeface="Arial"/>
                <a:cs typeface="Arial"/>
              </a:rPr>
              <a:t>nghiệp </a:t>
            </a:r>
            <a:r>
              <a:rPr sz="3000" dirty="0">
                <a:latin typeface="Arial"/>
                <a:cs typeface="Arial"/>
              </a:rPr>
              <a:t>vừa và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nhỏ. Đây </a:t>
            </a:r>
            <a:r>
              <a:rPr sz="3000" dirty="0">
                <a:latin typeface="Arial"/>
                <a:cs typeface="Arial"/>
              </a:rPr>
              <a:t>cũng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lựa </a:t>
            </a:r>
            <a:r>
              <a:rPr sz="3000" dirty="0">
                <a:latin typeface="Arial"/>
                <a:cs typeface="Arial"/>
              </a:rPr>
              <a:t>chọn có </a:t>
            </a:r>
            <a:r>
              <a:rPr sz="3000" spc="-5" dirty="0">
                <a:latin typeface="Arial"/>
                <a:cs typeface="Arial"/>
              </a:rPr>
              <a:t>lợi </a:t>
            </a:r>
            <a:r>
              <a:rPr sz="3000" dirty="0">
                <a:latin typeface="Arial"/>
                <a:cs typeface="Arial"/>
              </a:rPr>
              <a:t>khi tổ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 muốn thử </a:t>
            </a:r>
            <a:r>
              <a:rPr sz="3000" spc="-5" dirty="0">
                <a:latin typeface="Arial"/>
                <a:cs typeface="Arial"/>
              </a:rPr>
              <a:t>nghiệm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gói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trước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quyết định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sản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phẩm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đó.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2472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Hạn</a:t>
            </a:r>
            <a:r>
              <a:rPr spc="-5" dirty="0"/>
              <a:t> chế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dirty="0"/>
              <a:t> </a:t>
            </a:r>
            <a:r>
              <a:rPr spc="-5" dirty="0"/>
              <a:t>chiến</a:t>
            </a:r>
            <a:r>
              <a:rPr spc="-10" dirty="0"/>
              <a:t> 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ược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thuê</a:t>
            </a:r>
            <a:r>
              <a:rPr spc="-5" dirty="0"/>
              <a:t> </a:t>
            </a:r>
            <a:r>
              <a:rPr spc="-15" dirty="0"/>
              <a:t>ngoài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1154"/>
            <a:ext cx="7729220" cy="3927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Giảm </a:t>
            </a:r>
            <a:r>
              <a:rPr sz="3200" spc="-10" dirty="0">
                <a:latin typeface="Arial"/>
                <a:cs typeface="Arial"/>
              </a:rPr>
              <a:t>năng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lực công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nghệ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Giảm cơ hội đổi mới trong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tương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lai</a:t>
            </a:r>
            <a:endParaRPr sz="3200">
              <a:latin typeface="Arial"/>
              <a:cs typeface="Arial"/>
            </a:endParaRPr>
          </a:p>
          <a:p>
            <a:pPr marL="355600" marR="44069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Giảm </a:t>
            </a:r>
            <a:r>
              <a:rPr sz="3200" spc="-10" dirty="0">
                <a:latin typeface="Arial"/>
                <a:cs typeface="Arial"/>
              </a:rPr>
              <a:t>quyền </a:t>
            </a:r>
            <a:r>
              <a:rPr sz="3200" spc="-5" dirty="0">
                <a:latin typeface="Arial"/>
                <a:cs typeface="Arial"/>
              </a:rPr>
              <a:t>kiểm soát của tổ chức </a:t>
            </a:r>
            <a:r>
              <a:rPr sz="3200" spc="-10" dirty="0">
                <a:latin typeface="Arial"/>
                <a:cs typeface="Arial"/>
              </a:rPr>
              <a:t>đối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với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chức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năng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của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endParaRPr sz="3200">
              <a:latin typeface="Arial"/>
              <a:cs typeface="Arial"/>
            </a:endParaRPr>
          </a:p>
          <a:p>
            <a:pPr marL="355600" marR="35941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Tăng nguy cơ rò rỉ thông tin chiến lược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 tổ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Tăng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sự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phụ thuộc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vào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khác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4936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Hai ph</a:t>
            </a:r>
            <a:r>
              <a:rPr sz="4400" spc="-5" dirty="0">
                <a:latin typeface="Times New Roman"/>
                <a:cs typeface="Times New Roman"/>
              </a:rPr>
              <a:t>ươ</a:t>
            </a:r>
            <a:r>
              <a:rPr sz="4400" spc="-5" dirty="0"/>
              <a:t>ng</a:t>
            </a:r>
            <a:r>
              <a:rPr sz="4400" spc="10" dirty="0"/>
              <a:t> </a:t>
            </a:r>
            <a:r>
              <a:rPr sz="4400" spc="-5" dirty="0"/>
              <a:t>thức thuê</a:t>
            </a:r>
            <a:r>
              <a:rPr sz="4400" dirty="0"/>
              <a:t> ứng</a:t>
            </a:r>
            <a:r>
              <a:rPr sz="4400" spc="5" dirty="0"/>
              <a:t> </a:t>
            </a:r>
            <a:r>
              <a:rPr sz="4400" spc="-5" dirty="0"/>
              <a:t>dụng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69555" cy="4750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Tổ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thuê</a:t>
            </a:r>
            <a:r>
              <a:rPr sz="2500" spc="-5" dirty="0">
                <a:latin typeface="Arial"/>
                <a:cs typeface="Arial"/>
              </a:rPr>
              <a:t> UD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nhà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cung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cấp</a:t>
            </a:r>
            <a:r>
              <a:rPr sz="2500" spc="-5" dirty="0">
                <a:latin typeface="Arial"/>
                <a:cs typeface="Arial"/>
              </a:rPr>
              <a:t> giải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pháp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chuyên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và cài </a:t>
            </a:r>
            <a:r>
              <a:rPr sz="2500" spc="-5" dirty="0">
                <a:latin typeface="Arial"/>
                <a:cs typeface="Arial"/>
              </a:rPr>
              <a:t>đặt UD </a:t>
            </a:r>
            <a:r>
              <a:rPr sz="2500" dirty="0">
                <a:latin typeface="Arial"/>
                <a:cs typeface="Arial"/>
              </a:rPr>
              <a:t>trên </a:t>
            </a:r>
            <a:r>
              <a:rPr sz="2500" spc="-5" dirty="0">
                <a:latin typeface="Arial"/>
                <a:cs typeface="Arial"/>
              </a:rPr>
              <a:t>hạ </a:t>
            </a:r>
            <a:r>
              <a:rPr sz="2500" dirty="0">
                <a:latin typeface="Arial"/>
                <a:cs typeface="Arial"/>
              </a:rPr>
              <a:t>tầng công </a:t>
            </a:r>
            <a:r>
              <a:rPr sz="2500" spc="-5" dirty="0">
                <a:latin typeface="Arial"/>
                <a:cs typeface="Arial"/>
              </a:rPr>
              <a:t>nghệ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mình. </a:t>
            </a:r>
            <a:r>
              <a:rPr sz="2500" spc="-5" dirty="0">
                <a:latin typeface="Arial"/>
                <a:cs typeface="Arial"/>
              </a:rPr>
              <a:t>Nhà CC </a:t>
            </a:r>
            <a:r>
              <a:rPr sz="2500" dirty="0">
                <a:latin typeface="Arial"/>
                <a:cs typeface="Arial"/>
              </a:rPr>
              <a:t>có trách </a:t>
            </a:r>
            <a:r>
              <a:rPr sz="2500" spc="-5" dirty="0">
                <a:latin typeface="Arial"/>
                <a:cs typeface="Arial"/>
              </a:rPr>
              <a:t>nhiệm </a:t>
            </a:r>
            <a:r>
              <a:rPr sz="2500" dirty="0">
                <a:latin typeface="Arial"/>
                <a:cs typeface="Arial"/>
              </a:rPr>
              <a:t>cài đặt và </a:t>
            </a:r>
            <a:r>
              <a:rPr sz="2500" spc="-5" dirty="0">
                <a:latin typeface="Arial"/>
                <a:cs typeface="Arial"/>
              </a:rPr>
              <a:t>hỗ </a:t>
            </a:r>
            <a:r>
              <a:rPr sz="2500" dirty="0">
                <a:latin typeface="Arial"/>
                <a:cs typeface="Arial"/>
              </a:rPr>
              <a:t>trợ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thường </a:t>
            </a:r>
            <a:r>
              <a:rPr sz="2500" dirty="0">
                <a:latin typeface="Arial"/>
                <a:cs typeface="Arial"/>
              </a:rPr>
              <a:t>xuyên trong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trì và tác </a:t>
            </a:r>
            <a:r>
              <a:rPr sz="2500" spc="-5" dirty="0">
                <a:latin typeface="Arial"/>
                <a:cs typeface="Arial"/>
              </a:rPr>
              <a:t>nghiệp Ht. Nhiều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UD CNTT </a:t>
            </a:r>
            <a:r>
              <a:rPr sz="2500" dirty="0">
                <a:latin typeface="Arial"/>
                <a:cs typeface="Arial"/>
              </a:rPr>
              <a:t>truyền thống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thuê theo </a:t>
            </a:r>
            <a:r>
              <a:rPr sz="2500" spc="-5" dirty="0">
                <a:latin typeface="Arial"/>
                <a:cs typeface="Arial"/>
              </a:rPr>
              <a:t>phương </a:t>
            </a:r>
            <a:r>
              <a:rPr sz="2500" dirty="0">
                <a:latin typeface="Arial"/>
                <a:cs typeface="Arial"/>
              </a:rPr>
              <a:t>thức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này.</a:t>
            </a:r>
            <a:endParaRPr sz="2500">
              <a:latin typeface="Arial"/>
              <a:cs typeface="Arial"/>
            </a:endParaRPr>
          </a:p>
          <a:p>
            <a:pPr marL="355600" marR="7239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Tổ chức thuê </a:t>
            </a:r>
            <a:r>
              <a:rPr sz="2500" spc="-5" dirty="0">
                <a:latin typeface="Arial"/>
                <a:cs typeface="Arial"/>
              </a:rPr>
              <a:t>UD </a:t>
            </a:r>
            <a:r>
              <a:rPr sz="2500" dirty="0">
                <a:latin typeface="Arial"/>
                <a:cs typeface="Arial"/>
              </a:rPr>
              <a:t>của một </a:t>
            </a:r>
            <a:r>
              <a:rPr sz="2500" spc="-5" dirty="0">
                <a:latin typeface="Arial"/>
                <a:cs typeface="Arial"/>
              </a:rPr>
              <a:t>nhà </a:t>
            </a:r>
            <a:r>
              <a:rPr sz="2500" dirty="0">
                <a:latin typeface="Arial"/>
                <a:cs typeface="Arial"/>
              </a:rPr>
              <a:t>cung </a:t>
            </a:r>
            <a:r>
              <a:rPr sz="2500" spc="-5" dirty="0">
                <a:latin typeface="Arial"/>
                <a:cs typeface="Arial"/>
              </a:rPr>
              <a:t>ứng dịch </a:t>
            </a:r>
            <a:r>
              <a:rPr sz="2500" dirty="0">
                <a:latin typeface="Arial"/>
                <a:cs typeface="Arial"/>
              </a:rPr>
              <a:t>vụ </a:t>
            </a:r>
            <a:r>
              <a:rPr sz="2500" spc="-5" dirty="0">
                <a:latin typeface="Arial"/>
                <a:cs typeface="Arial"/>
              </a:rPr>
              <a:t>ứng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dụng </a:t>
            </a:r>
            <a:r>
              <a:rPr sz="2500" dirty="0">
                <a:latin typeface="Arial"/>
                <a:cs typeface="Arial"/>
              </a:rPr>
              <a:t>(ASP – </a:t>
            </a:r>
            <a:r>
              <a:rPr sz="2500" spc="-5" dirty="0">
                <a:latin typeface="Arial"/>
                <a:cs typeface="Arial"/>
              </a:rPr>
              <a:t>Application Service Provider) </a:t>
            </a:r>
            <a:r>
              <a:rPr sz="2500" dirty="0">
                <a:latin typeface="Arial"/>
                <a:cs typeface="Arial"/>
              </a:rPr>
              <a:t>với </a:t>
            </a:r>
            <a:r>
              <a:rPr sz="2500" spc="-5" dirty="0">
                <a:latin typeface="Arial"/>
                <a:cs typeface="Arial"/>
              </a:rPr>
              <a:t>UD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cài đặt và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trì trên </a:t>
            </a:r>
            <a:r>
              <a:rPr sz="2500" spc="-5" dirty="0">
                <a:latin typeface="Arial"/>
                <a:cs typeface="Arial"/>
              </a:rPr>
              <a:t>HT hạ </a:t>
            </a:r>
            <a:r>
              <a:rPr sz="2500" dirty="0">
                <a:latin typeface="Arial"/>
                <a:cs typeface="Arial"/>
              </a:rPr>
              <a:t>tầng của </a:t>
            </a:r>
            <a:r>
              <a:rPr sz="2500" spc="-5" dirty="0">
                <a:latin typeface="Arial"/>
                <a:cs typeface="Arial"/>
              </a:rPr>
              <a:t>nhà CC. </a:t>
            </a:r>
            <a:r>
              <a:rPr sz="2500" dirty="0">
                <a:latin typeface="Arial"/>
                <a:cs typeface="Arial"/>
              </a:rPr>
              <a:t> ASP </a:t>
            </a:r>
            <a:r>
              <a:rPr sz="2500" spc="-5" dirty="0">
                <a:latin typeface="Arial"/>
                <a:cs typeface="Arial"/>
              </a:rPr>
              <a:t>là nhà </a:t>
            </a:r>
            <a:r>
              <a:rPr sz="2500" dirty="0">
                <a:latin typeface="Arial"/>
                <a:cs typeface="Arial"/>
              </a:rPr>
              <a:t>cung cấp có trách </a:t>
            </a:r>
            <a:r>
              <a:rPr sz="2500" spc="-5" dirty="0">
                <a:latin typeface="Arial"/>
                <a:cs typeface="Arial"/>
              </a:rPr>
              <a:t>nhiệm phát </a:t>
            </a:r>
            <a:r>
              <a:rPr sz="2500" dirty="0">
                <a:latin typeface="Arial"/>
                <a:cs typeface="Arial"/>
              </a:rPr>
              <a:t>triển </a:t>
            </a:r>
            <a:r>
              <a:rPr sz="2500" spc="-5" dirty="0">
                <a:latin typeface="Arial"/>
                <a:cs typeface="Arial"/>
              </a:rPr>
              <a:t>phần </a:t>
            </a:r>
            <a:r>
              <a:rPr sz="2500" dirty="0">
                <a:latin typeface="Arial"/>
                <a:cs typeface="Arial"/>
              </a:rPr>
              <a:t> mềm mà các tổ chức cần và cung cấp trọn </a:t>
            </a:r>
            <a:r>
              <a:rPr sz="2500" spc="-5" dirty="0">
                <a:latin typeface="Arial"/>
                <a:cs typeface="Arial"/>
              </a:rPr>
              <a:t>gói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dịch </a:t>
            </a:r>
            <a:r>
              <a:rPr sz="2500" dirty="0">
                <a:latin typeface="Arial"/>
                <a:cs typeface="Arial"/>
              </a:rPr>
              <a:t>vụ </a:t>
            </a:r>
            <a:r>
              <a:rPr sz="2500" spc="-5" dirty="0">
                <a:latin typeface="Arial"/>
                <a:cs typeface="Arial"/>
              </a:rPr>
              <a:t>phần </a:t>
            </a:r>
            <a:r>
              <a:rPr sz="2500" dirty="0">
                <a:latin typeface="Arial"/>
                <a:cs typeface="Arial"/>
              </a:rPr>
              <a:t>mềm: từ </a:t>
            </a:r>
            <a:r>
              <a:rPr sz="2500" spc="-5" dirty="0">
                <a:latin typeface="Arial"/>
                <a:cs typeface="Arial"/>
              </a:rPr>
              <a:t>phát </a:t>
            </a:r>
            <a:r>
              <a:rPr sz="2500" dirty="0">
                <a:latin typeface="Arial"/>
                <a:cs typeface="Arial"/>
              </a:rPr>
              <a:t>triển đến tác </a:t>
            </a:r>
            <a:r>
              <a:rPr sz="2500" spc="-5" dirty="0">
                <a:latin typeface="Arial"/>
                <a:cs typeface="Arial"/>
              </a:rPr>
              <a:t>nghiệp, bảo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trì và các </a:t>
            </a:r>
            <a:r>
              <a:rPr sz="2500" spc="-5" dirty="0">
                <a:latin typeface="Arial"/>
                <a:cs typeface="Arial"/>
              </a:rPr>
              <a:t>dịch </a:t>
            </a:r>
            <a:r>
              <a:rPr sz="2500" dirty="0">
                <a:latin typeface="Arial"/>
                <a:cs typeface="Arial"/>
              </a:rPr>
              <a:t>vụ khác. Ví </a:t>
            </a:r>
            <a:r>
              <a:rPr sz="2500" spc="-5" dirty="0">
                <a:latin typeface="Arial"/>
                <a:cs typeface="Arial"/>
              </a:rPr>
              <a:t>dụ: </a:t>
            </a:r>
            <a:r>
              <a:rPr sz="2500" dirty="0">
                <a:latin typeface="Arial"/>
                <a:cs typeface="Arial"/>
              </a:rPr>
              <a:t>Oracle, IBM, Microsoft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là những nhà CC dịch </a:t>
            </a:r>
            <a:r>
              <a:rPr sz="2500" dirty="0">
                <a:latin typeface="Arial"/>
                <a:cs typeface="Arial"/>
              </a:rPr>
              <a:t>vụ </a:t>
            </a:r>
            <a:r>
              <a:rPr sz="2500" spc="-5" dirty="0">
                <a:latin typeface="Arial"/>
                <a:cs typeface="Arial"/>
              </a:rPr>
              <a:t>ứng dụng </a:t>
            </a:r>
            <a:r>
              <a:rPr sz="2500" dirty="0">
                <a:latin typeface="Arial"/>
                <a:cs typeface="Arial"/>
              </a:rPr>
              <a:t>chính cho 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 các tổ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4358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Dịch</a:t>
            </a:r>
            <a:r>
              <a:rPr sz="4400" spc="-15" dirty="0"/>
              <a:t> </a:t>
            </a:r>
            <a:r>
              <a:rPr sz="4400" spc="-5" dirty="0"/>
              <a:t>vụ</a:t>
            </a:r>
            <a:r>
              <a:rPr sz="4400" spc="-10" dirty="0"/>
              <a:t> </a:t>
            </a:r>
            <a:r>
              <a:rPr sz="4400" spc="-5" dirty="0"/>
              <a:t>phần</a:t>
            </a:r>
            <a:r>
              <a:rPr sz="4400" spc="-25" dirty="0"/>
              <a:t> </a:t>
            </a:r>
            <a:r>
              <a:rPr sz="4400" spc="-10" dirty="0"/>
              <a:t>mềm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798434" cy="4305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SAAS</a:t>
            </a:r>
            <a:r>
              <a:rPr sz="2700" dirty="0">
                <a:latin typeface="Arial"/>
                <a:cs typeface="Arial"/>
              </a:rPr>
              <a:t> –</a:t>
            </a:r>
            <a:r>
              <a:rPr sz="2700" spc="-5" dirty="0">
                <a:latin typeface="Arial"/>
                <a:cs typeface="Arial"/>
              </a:rPr>
              <a:t> Software-as-a-Service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một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dạng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thuê. </a:t>
            </a:r>
            <a:r>
              <a:rPr sz="2700" spc="-5" dirty="0">
                <a:latin typeface="Arial"/>
                <a:cs typeface="Arial"/>
              </a:rPr>
              <a:t>Khác với việc mua một sản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phẩm phần </a:t>
            </a:r>
            <a:r>
              <a:rPr sz="2700" dirty="0">
                <a:latin typeface="Arial"/>
                <a:cs typeface="Arial"/>
              </a:rPr>
              <a:t>mềm và trả </a:t>
            </a:r>
            <a:r>
              <a:rPr sz="2700" spc="-5" dirty="0">
                <a:latin typeface="Arial"/>
                <a:cs typeface="Arial"/>
              </a:rPr>
              <a:t>phí cho những lần nâng </a:t>
            </a:r>
            <a:r>
              <a:rPr sz="2700" dirty="0">
                <a:latin typeface="Arial"/>
                <a:cs typeface="Arial"/>
              </a:rPr>
              <a:t> cấp, khi sử </a:t>
            </a:r>
            <a:r>
              <a:rPr sz="2700" spc="-5" dirty="0">
                <a:latin typeface="Arial"/>
                <a:cs typeface="Arial"/>
              </a:rPr>
              <a:t>dụng dịch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chỉ </a:t>
            </a:r>
            <a:r>
              <a:rPr sz="2700" spc="-5" dirty="0">
                <a:latin typeface="Arial"/>
                <a:cs typeface="Arial"/>
              </a:rPr>
              <a:t>cần </a:t>
            </a:r>
            <a:r>
              <a:rPr sz="2700" dirty="0">
                <a:latin typeface="Arial"/>
                <a:cs typeface="Arial"/>
              </a:rPr>
              <a:t>trả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phí thuê bao, và tất </a:t>
            </a:r>
            <a:r>
              <a:rPr sz="2700" dirty="0">
                <a:latin typeface="Arial"/>
                <a:cs typeface="Arial"/>
              </a:rPr>
              <a:t>cả </a:t>
            </a:r>
            <a:r>
              <a:rPr sz="2700" spc="-5" dirty="0">
                <a:latin typeface="Arial"/>
                <a:cs typeface="Arial"/>
              </a:rPr>
              <a:t>các cập nhật </a:t>
            </a:r>
            <a:r>
              <a:rPr sz="2700" dirty="0">
                <a:latin typeface="Arial"/>
                <a:cs typeface="Arial"/>
              </a:rPr>
              <a:t>sẽ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 thực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trong thời </a:t>
            </a:r>
            <a:r>
              <a:rPr sz="2700" spc="-5" dirty="0">
                <a:latin typeface="Arial"/>
                <a:cs typeface="Arial"/>
              </a:rPr>
              <a:t>gian </a:t>
            </a:r>
            <a:r>
              <a:rPr sz="2700" dirty="0">
                <a:latin typeface="Arial"/>
                <a:cs typeface="Arial"/>
              </a:rPr>
              <a:t>thuê </a:t>
            </a:r>
            <a:r>
              <a:rPr sz="2700" spc="-5" dirty="0">
                <a:latin typeface="Arial"/>
                <a:cs typeface="Arial"/>
              </a:rPr>
              <a:t>bao có hiệu lực. </a:t>
            </a:r>
            <a:r>
              <a:rPr sz="2700" dirty="0">
                <a:latin typeface="Arial"/>
                <a:cs typeface="Arial"/>
              </a:rPr>
              <a:t> Khi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hết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hạn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thuê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thì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sẽ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mất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hiệu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lực.</a:t>
            </a:r>
            <a:endParaRPr sz="2700">
              <a:latin typeface="Arial"/>
              <a:cs typeface="Arial"/>
            </a:endParaRPr>
          </a:p>
          <a:p>
            <a:pPr marL="355600" marR="10160" indent="-342900">
              <a:lnSpc>
                <a:spcPts val="2920"/>
              </a:lnSpc>
              <a:spcBef>
                <a:spcPts val="68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Các UD </a:t>
            </a:r>
            <a:r>
              <a:rPr sz="2700" spc="-20" dirty="0">
                <a:latin typeface="Arial"/>
                <a:cs typeface="Arial"/>
              </a:rPr>
              <a:t>Web </a:t>
            </a:r>
            <a:r>
              <a:rPr sz="2700" dirty="0">
                <a:latin typeface="Arial"/>
                <a:cs typeface="Arial"/>
              </a:rPr>
              <a:t>có thể coi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dạng </a:t>
            </a:r>
            <a:r>
              <a:rPr sz="2700" dirty="0">
                <a:latin typeface="Arial"/>
                <a:cs typeface="Arial"/>
              </a:rPr>
              <a:t>của mô </a:t>
            </a:r>
            <a:r>
              <a:rPr sz="2700" spc="-5" dirty="0">
                <a:latin typeface="Arial"/>
                <a:cs typeface="Arial"/>
              </a:rPr>
              <a:t>hình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dịch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vụ.</a:t>
            </a:r>
            <a:endParaRPr sz="2700">
              <a:latin typeface="Arial"/>
              <a:cs typeface="Arial"/>
            </a:endParaRPr>
          </a:p>
          <a:p>
            <a:pPr marL="355600" marR="486409" indent="-342900">
              <a:lnSpc>
                <a:spcPts val="29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Cản </a:t>
            </a:r>
            <a:r>
              <a:rPr sz="2700" dirty="0">
                <a:latin typeface="Arial"/>
                <a:cs typeface="Arial"/>
              </a:rPr>
              <a:t>trở </a:t>
            </a:r>
            <a:r>
              <a:rPr sz="2700" spc="-5" dirty="0">
                <a:latin typeface="Arial"/>
                <a:cs typeface="Arial"/>
              </a:rPr>
              <a:t>lớn nhất </a:t>
            </a:r>
            <a:r>
              <a:rPr sz="2700" dirty="0">
                <a:latin typeface="Arial"/>
                <a:cs typeface="Arial"/>
              </a:rPr>
              <a:t>của việc thuê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không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có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khả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năng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tích</a:t>
            </a:r>
            <a:r>
              <a:rPr sz="2700" spc="-5" dirty="0">
                <a:latin typeface="Arial"/>
                <a:cs typeface="Arial"/>
              </a:rPr>
              <a:t> hợp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 các</a:t>
            </a:r>
            <a:r>
              <a:rPr sz="2700" spc="-5" dirty="0">
                <a:latin typeface="Arial"/>
                <a:cs typeface="Arial"/>
              </a:rPr>
              <a:t> UD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khác.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121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Nội</a:t>
            </a:r>
            <a:r>
              <a:rPr sz="4400" spc="-80" dirty="0"/>
              <a:t> </a:t>
            </a:r>
            <a:r>
              <a:rPr sz="4400" spc="-5" dirty="0"/>
              <a:t>dung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33983" y="1951482"/>
            <a:ext cx="8247380" cy="3707129"/>
            <a:chOff x="633983" y="1951482"/>
            <a:chExt cx="8247380" cy="3707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1951482"/>
              <a:ext cx="8247126" cy="1872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" y="3785616"/>
              <a:ext cx="8247126" cy="18729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6696" y="2123186"/>
            <a:ext cx="7397115" cy="31159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720"/>
              </a:lnSpc>
              <a:spcBef>
                <a:spcPts val="625"/>
              </a:spcBef>
            </a:pPr>
            <a:r>
              <a:rPr sz="4300" spc="-5" dirty="0">
                <a:latin typeface="Calibri"/>
                <a:cs typeface="Calibri"/>
              </a:rPr>
              <a:t>Ch</a:t>
            </a:r>
            <a:r>
              <a:rPr sz="4300" spc="-5" dirty="0">
                <a:latin typeface="Arial"/>
                <a:cs typeface="Arial"/>
              </a:rPr>
              <a:t>ươ</a:t>
            </a:r>
            <a:r>
              <a:rPr sz="4300" spc="-5" dirty="0">
                <a:latin typeface="Calibri"/>
                <a:cs typeface="Calibri"/>
              </a:rPr>
              <a:t>ng 17: </a:t>
            </a:r>
            <a:r>
              <a:rPr sz="4300" dirty="0">
                <a:latin typeface="Calibri"/>
                <a:cs typeface="Calibri"/>
              </a:rPr>
              <a:t>Quy trình triển khai </a:t>
            </a:r>
            <a:r>
              <a:rPr sz="4300" spc="5" dirty="0">
                <a:latin typeface="Calibri"/>
                <a:cs typeface="Calibri"/>
              </a:rPr>
              <a:t> </a:t>
            </a:r>
            <a:r>
              <a:rPr sz="4300" spc="-15" dirty="0">
                <a:latin typeface="Calibri"/>
                <a:cs typeface="Calibri"/>
              </a:rPr>
              <a:t>các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ứng</a:t>
            </a:r>
            <a:r>
              <a:rPr sz="4300" spc="-5" dirty="0">
                <a:latin typeface="Calibri"/>
                <a:cs typeface="Calibri"/>
              </a:rPr>
              <a:t> dụng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spc="5" dirty="0">
                <a:latin typeface="Calibri"/>
                <a:cs typeface="Calibri"/>
              </a:rPr>
              <a:t>CNTT</a:t>
            </a:r>
            <a:r>
              <a:rPr sz="4300" spc="-15" dirty="0">
                <a:latin typeface="Calibri"/>
                <a:cs typeface="Calibri"/>
              </a:rPr>
              <a:t> </a:t>
            </a:r>
            <a:r>
              <a:rPr sz="4300" spc="-20" dirty="0">
                <a:latin typeface="Calibri"/>
                <a:cs typeface="Calibri"/>
              </a:rPr>
              <a:t>trong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spc="-25" dirty="0">
                <a:latin typeface="Calibri"/>
                <a:cs typeface="Calibri"/>
              </a:rPr>
              <a:t>tổ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chức</a:t>
            </a:r>
            <a:endParaRPr sz="4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Calibri"/>
              <a:cs typeface="Calibri"/>
            </a:endParaRPr>
          </a:p>
          <a:p>
            <a:pPr marL="12700" marR="517525">
              <a:lnSpc>
                <a:spcPts val="4720"/>
              </a:lnSpc>
            </a:pPr>
            <a:r>
              <a:rPr sz="4300" spc="-5" dirty="0">
                <a:latin typeface="Calibri"/>
                <a:cs typeface="Calibri"/>
              </a:rPr>
              <a:t>Ch</a:t>
            </a:r>
            <a:r>
              <a:rPr sz="4300" spc="-5" dirty="0">
                <a:latin typeface="Arial"/>
                <a:cs typeface="Arial"/>
              </a:rPr>
              <a:t>ươ</a:t>
            </a:r>
            <a:r>
              <a:rPr sz="4300" spc="-5" dirty="0">
                <a:latin typeface="Calibri"/>
                <a:cs typeface="Calibri"/>
              </a:rPr>
              <a:t>ng</a:t>
            </a:r>
            <a:r>
              <a:rPr sz="4300" spc="-15" dirty="0">
                <a:latin typeface="Calibri"/>
                <a:cs typeface="Calibri"/>
              </a:rPr>
              <a:t> </a:t>
            </a:r>
            <a:r>
              <a:rPr sz="4300" spc="-5" dirty="0">
                <a:latin typeface="Calibri"/>
                <a:cs typeface="Calibri"/>
              </a:rPr>
              <a:t>18: </a:t>
            </a:r>
            <a:r>
              <a:rPr sz="4300" spc="-100" dirty="0">
                <a:latin typeface="Calibri"/>
                <a:cs typeface="Calibri"/>
              </a:rPr>
              <a:t>Tổng</a:t>
            </a:r>
            <a:r>
              <a:rPr sz="4300" spc="-15" dirty="0">
                <a:latin typeface="Calibri"/>
                <a:cs typeface="Calibri"/>
              </a:rPr>
              <a:t> </a:t>
            </a:r>
            <a:r>
              <a:rPr sz="4300" spc="-5" dirty="0">
                <a:latin typeface="Calibri"/>
                <a:cs typeface="Calibri"/>
              </a:rPr>
              <a:t>quan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spc="-25" dirty="0">
                <a:latin typeface="Calibri"/>
                <a:cs typeface="Calibri"/>
              </a:rPr>
              <a:t>về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spc="-15" dirty="0">
                <a:latin typeface="Calibri"/>
                <a:cs typeface="Calibri"/>
              </a:rPr>
              <a:t>phát </a:t>
            </a:r>
            <a:r>
              <a:rPr sz="4300" spc="-955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triển</a:t>
            </a:r>
            <a:r>
              <a:rPr sz="4300" spc="-5" dirty="0">
                <a:latin typeface="Calibri"/>
                <a:cs typeface="Calibri"/>
              </a:rPr>
              <a:t> </a:t>
            </a:r>
            <a:r>
              <a:rPr sz="4300" spc="20" dirty="0">
                <a:latin typeface="Calibri"/>
                <a:cs typeface="Calibri"/>
              </a:rPr>
              <a:t>HTTT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3615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Chiến</a:t>
            </a:r>
            <a:r>
              <a:rPr sz="4400" spc="-15" dirty="0"/>
              <a:t> </a:t>
            </a:r>
            <a:r>
              <a:rPr sz="4400" dirty="0"/>
              <a:t>l</a:t>
            </a:r>
            <a:r>
              <a:rPr sz="4400" dirty="0">
                <a:latin typeface="Times New Roman"/>
                <a:cs typeface="Times New Roman"/>
              </a:rPr>
              <a:t>ược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15" dirty="0"/>
              <a:t>phát</a:t>
            </a:r>
            <a:r>
              <a:rPr sz="4400" spc="5" dirty="0"/>
              <a:t> </a:t>
            </a:r>
            <a:r>
              <a:rPr sz="4400" spc="-5" dirty="0"/>
              <a:t>triển UD</a:t>
            </a:r>
            <a:r>
              <a:rPr sz="4400" dirty="0"/>
              <a:t> </a:t>
            </a:r>
            <a:r>
              <a:rPr sz="4400" spc="-5" dirty="0"/>
              <a:t>nội bộ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85304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0260" indent="-3429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• Là </a:t>
            </a:r>
            <a:r>
              <a:rPr sz="3200" spc="-10" dirty="0">
                <a:latin typeface="Arial"/>
                <a:cs typeface="Arial"/>
              </a:rPr>
              <a:t>giải </a:t>
            </a:r>
            <a:r>
              <a:rPr sz="3200" spc="-5" dirty="0">
                <a:latin typeface="Arial"/>
                <a:cs typeface="Arial"/>
              </a:rPr>
              <a:t>pháp tổ chức tự xây </a:t>
            </a:r>
            <a:r>
              <a:rPr sz="3200" spc="-10" dirty="0">
                <a:latin typeface="Arial"/>
                <a:cs typeface="Arial"/>
              </a:rPr>
              <a:t>dựng UD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phục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vụ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cầu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mình.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• Giải pháp này </a:t>
            </a:r>
            <a:r>
              <a:rPr sz="3200" spc="-10" dirty="0">
                <a:latin typeface="Arial"/>
                <a:cs typeface="Arial"/>
              </a:rPr>
              <a:t>tốn </a:t>
            </a:r>
            <a:r>
              <a:rPr sz="3200" spc="-5" dirty="0">
                <a:latin typeface="Arial"/>
                <a:cs typeface="Arial"/>
              </a:rPr>
              <a:t>kém về tiền bạc và thời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gian nhưng lại có ưu điểm là phù hợp </a:t>
            </a:r>
            <a:r>
              <a:rPr sz="3200" dirty="0">
                <a:latin typeface="Arial"/>
                <a:cs typeface="Arial"/>
              </a:rPr>
              <a:t>với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chiến lược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tầm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nhìn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 ph</a:t>
            </a:r>
            <a:r>
              <a:rPr spc="-5" dirty="0">
                <a:latin typeface="Times New Roman"/>
                <a:cs typeface="Times New Roman"/>
              </a:rPr>
              <a:t>ươ</a:t>
            </a:r>
            <a:r>
              <a:rPr spc="-5" dirty="0"/>
              <a:t>ng </a:t>
            </a:r>
            <a:r>
              <a:rPr dirty="0"/>
              <a:t>án tự </a:t>
            </a:r>
            <a:r>
              <a:rPr spc="-15" dirty="0"/>
              <a:t>phát </a:t>
            </a:r>
            <a:r>
              <a:rPr dirty="0"/>
              <a:t>triển phần </a:t>
            </a:r>
            <a:r>
              <a:rPr spc="-89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8703"/>
            <a:ext cx="7898765" cy="41954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3429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Xây </a:t>
            </a:r>
            <a:r>
              <a:rPr sz="1800" i="1" spc="-5" dirty="0">
                <a:latin typeface="Arial"/>
                <a:cs typeface="Arial"/>
              </a:rPr>
              <a:t>dựng UD </a:t>
            </a:r>
            <a:r>
              <a:rPr sz="1800" i="1" dirty="0">
                <a:latin typeface="Arial"/>
                <a:cs typeface="Arial"/>
              </a:rPr>
              <a:t>mới từ đầu: </a:t>
            </a:r>
            <a:r>
              <a:rPr sz="1800" dirty="0">
                <a:latin typeface="Arial"/>
                <a:cs typeface="Arial"/>
              </a:rPr>
              <a:t>được chọn khi </a:t>
            </a:r>
            <a:r>
              <a:rPr sz="1800" spc="-5" dirty="0">
                <a:latin typeface="Arial"/>
                <a:cs typeface="Arial"/>
              </a:rPr>
              <a:t>UD </a:t>
            </a:r>
            <a:r>
              <a:rPr sz="1800" dirty="0">
                <a:latin typeface="Arial"/>
                <a:cs typeface="Arial"/>
              </a:rPr>
              <a:t>cần </a:t>
            </a:r>
            <a:r>
              <a:rPr sz="1800" spc="-5" dirty="0">
                <a:latin typeface="Arial"/>
                <a:cs typeface="Arial"/>
              </a:rPr>
              <a:t>phát </a:t>
            </a:r>
            <a:r>
              <a:rPr sz="1800" dirty="0">
                <a:latin typeface="Arial"/>
                <a:cs typeface="Arial"/>
              </a:rPr>
              <a:t>triển rất đặc thù </a:t>
            </a:r>
            <a:r>
              <a:rPr sz="1800" spc="-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 không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sẵn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thiết,</a:t>
            </a:r>
            <a:r>
              <a:rPr sz="1800" spc="-5" dirty="0">
                <a:latin typeface="Arial"/>
                <a:cs typeface="Arial"/>
              </a:rPr>
              <a:t> Phương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án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này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kém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mất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thời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gian,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tuy </a:t>
            </a:r>
            <a:r>
              <a:rPr sz="1800" spc="-5" dirty="0">
                <a:latin typeface="Arial"/>
                <a:cs typeface="Arial"/>
              </a:rPr>
              <a:t>nhiên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hứa hẹn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UD</a:t>
            </a:r>
            <a:r>
              <a:rPr sz="1800" dirty="0">
                <a:latin typeface="Arial"/>
                <a:cs typeface="Arial"/>
              </a:rPr>
              <a:t> sẽ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đáp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ứng </a:t>
            </a:r>
            <a:r>
              <a:rPr sz="1800" dirty="0">
                <a:latin typeface="Arial"/>
                <a:cs typeface="Arial"/>
              </a:rPr>
              <a:t>rất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tốt</a:t>
            </a:r>
            <a:r>
              <a:rPr sz="1800" spc="-5" dirty="0">
                <a:latin typeface="Arial"/>
                <a:cs typeface="Arial"/>
              </a:rPr>
              <a:t> nhu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tổ</a:t>
            </a:r>
            <a:r>
              <a:rPr sz="1800" dirty="0">
                <a:latin typeface="Arial"/>
                <a:cs typeface="Arial"/>
              </a:rPr>
              <a:t> chức.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730"/>
              </a:lnSpc>
              <a:spcBef>
                <a:spcPts val="415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Xây </a:t>
            </a:r>
            <a:r>
              <a:rPr sz="1800" i="1" spc="-5" dirty="0">
                <a:latin typeface="Arial"/>
                <a:cs typeface="Arial"/>
              </a:rPr>
              <a:t>dựng UD trên cơ </a:t>
            </a:r>
            <a:r>
              <a:rPr sz="1800" i="1" dirty="0">
                <a:latin typeface="Arial"/>
                <a:cs typeface="Arial"/>
              </a:rPr>
              <a:t>sở các cấu phần đã </a:t>
            </a:r>
            <a:r>
              <a:rPr sz="1800" i="1" spc="-5" dirty="0">
                <a:latin typeface="Arial"/>
                <a:cs typeface="Arial"/>
              </a:rPr>
              <a:t>có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các cấu </a:t>
            </a:r>
            <a:r>
              <a:rPr sz="1800" spc="-5" dirty="0">
                <a:latin typeface="Arial"/>
                <a:cs typeface="Arial"/>
              </a:rPr>
              <a:t>phần phải </a:t>
            </a:r>
            <a:r>
              <a:rPr sz="1800" dirty="0">
                <a:latin typeface="Arial"/>
                <a:cs typeface="Arial"/>
              </a:rPr>
              <a:t>được tích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hợp </a:t>
            </a:r>
            <a:r>
              <a:rPr sz="1800" dirty="0">
                <a:latin typeface="Arial"/>
                <a:cs typeface="Arial"/>
              </a:rPr>
              <a:t>với </a:t>
            </a:r>
            <a:r>
              <a:rPr sz="1800" spc="-5" dirty="0">
                <a:latin typeface="Arial"/>
                <a:cs typeface="Arial"/>
              </a:rPr>
              <a:t>nhau </a:t>
            </a:r>
            <a:r>
              <a:rPr sz="1800" dirty="0">
                <a:latin typeface="Arial"/>
                <a:cs typeface="Arial"/>
              </a:rPr>
              <a:t>một cách chặt chẽ sao cho đáp ứng được </a:t>
            </a:r>
            <a:r>
              <a:rPr sz="1800" spc="-5" dirty="0">
                <a:latin typeface="Arial"/>
                <a:cs typeface="Arial"/>
              </a:rPr>
              <a:t>yêu </a:t>
            </a:r>
            <a:r>
              <a:rPr sz="1800" dirty="0">
                <a:latin typeface="Arial"/>
                <a:cs typeface="Arial"/>
              </a:rPr>
              <a:t>cầu đặt ra.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P/á này đặc </a:t>
            </a:r>
            <a:r>
              <a:rPr sz="1800" spc="-5" dirty="0">
                <a:latin typeface="Arial"/>
                <a:cs typeface="Arial"/>
              </a:rPr>
              <a:t>biệt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ý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nghĩa </a:t>
            </a:r>
            <a:r>
              <a:rPr sz="1800" dirty="0">
                <a:latin typeface="Arial"/>
                <a:cs typeface="Arial"/>
              </a:rPr>
              <a:t>khi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phát </a:t>
            </a:r>
            <a:r>
              <a:rPr sz="1800" dirty="0">
                <a:latin typeface="Arial"/>
                <a:cs typeface="Arial"/>
              </a:rPr>
              <a:t>triển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UD</a:t>
            </a:r>
            <a:r>
              <a:rPr sz="1800" dirty="0">
                <a:latin typeface="Arial"/>
                <a:cs typeface="Arial"/>
              </a:rPr>
              <a:t> theo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thời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gian </a:t>
            </a:r>
            <a:r>
              <a:rPr sz="1800" dirty="0">
                <a:latin typeface="Arial"/>
                <a:cs typeface="Arial"/>
              </a:rPr>
              <a:t>thực </a:t>
            </a:r>
            <a:r>
              <a:rPr sz="1800" spc="-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KD điện tử. </a:t>
            </a:r>
            <a:r>
              <a:rPr sz="1800" spc="-10" dirty="0">
                <a:latin typeface="Arial"/>
                <a:cs typeface="Arial"/>
              </a:rPr>
              <a:t>Việc </a:t>
            </a:r>
            <a:r>
              <a:rPr sz="1800" dirty="0">
                <a:latin typeface="Arial"/>
                <a:cs typeface="Arial"/>
              </a:rPr>
              <a:t>tái 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các cấu phần đóng vai trò mấu chốt đối với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quá trình </a:t>
            </a:r>
            <a:r>
              <a:rPr sz="1800" dirty="0">
                <a:latin typeface="Arial"/>
                <a:cs typeface="Arial"/>
              </a:rPr>
              <a:t>tích </a:t>
            </a:r>
            <a:r>
              <a:rPr sz="1800" spc="-5" dirty="0">
                <a:latin typeface="Arial"/>
                <a:cs typeface="Arial"/>
              </a:rPr>
              <a:t>hợp, </a:t>
            </a:r>
            <a:r>
              <a:rPr sz="1800" dirty="0">
                <a:latin typeface="Arial"/>
                <a:cs typeface="Arial"/>
              </a:rPr>
              <a:t>đặc </a:t>
            </a:r>
            <a:r>
              <a:rPr sz="1800" spc="-5" dirty="0">
                <a:latin typeface="Arial"/>
                <a:cs typeface="Arial"/>
              </a:rPr>
              <a:t>biệt </a:t>
            </a:r>
            <a:r>
              <a:rPr sz="1800" dirty="0">
                <a:latin typeface="Arial"/>
                <a:cs typeface="Arial"/>
              </a:rPr>
              <a:t>các cấu </a:t>
            </a:r>
            <a:r>
              <a:rPr sz="1800" spc="-5" dirty="0">
                <a:latin typeface="Arial"/>
                <a:cs typeface="Arial"/>
              </a:rPr>
              <a:t>phần </a:t>
            </a:r>
            <a:r>
              <a:rPr sz="1800" dirty="0">
                <a:latin typeface="Arial"/>
                <a:cs typeface="Arial"/>
              </a:rPr>
              <a:t>đã được tích </a:t>
            </a:r>
            <a:r>
              <a:rPr sz="1800" spc="-5" dirty="0">
                <a:latin typeface="Arial"/>
                <a:cs typeface="Arial"/>
              </a:rPr>
              <a:t>hợp trong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UD </a:t>
            </a:r>
            <a:r>
              <a:rPr sz="1800" dirty="0">
                <a:latin typeface="Arial"/>
                <a:cs typeface="Arial"/>
              </a:rPr>
              <a:t> khác.</a:t>
            </a:r>
            <a:endParaRPr sz="1800">
              <a:latin typeface="Arial"/>
              <a:cs typeface="Arial"/>
            </a:endParaRPr>
          </a:p>
          <a:p>
            <a:pPr marL="355600" marR="116205" indent="-342900">
              <a:lnSpc>
                <a:spcPts val="173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i="1" dirty="0">
                <a:latin typeface="Arial"/>
                <a:cs typeface="Arial"/>
              </a:rPr>
              <a:t>Tích </a:t>
            </a:r>
            <a:r>
              <a:rPr sz="1800" i="1" spc="-5" dirty="0">
                <a:latin typeface="Arial"/>
                <a:cs typeface="Arial"/>
              </a:rPr>
              <a:t>hợp </a:t>
            </a:r>
            <a:r>
              <a:rPr sz="1800" i="1" dirty="0">
                <a:latin typeface="Arial"/>
                <a:cs typeface="Arial"/>
              </a:rPr>
              <a:t>các </a:t>
            </a:r>
            <a:r>
              <a:rPr sz="1800" i="1" spc="-5" dirty="0">
                <a:latin typeface="Arial"/>
                <a:cs typeface="Arial"/>
              </a:rPr>
              <a:t>UD</a:t>
            </a:r>
            <a:r>
              <a:rPr sz="1800" spc="-5" dirty="0">
                <a:latin typeface="Arial"/>
                <a:cs typeface="Arial"/>
              </a:rPr>
              <a:t>: tương </a:t>
            </a:r>
            <a:r>
              <a:rPr sz="1800" dirty="0">
                <a:latin typeface="Arial"/>
                <a:cs typeface="Arial"/>
              </a:rPr>
              <a:t>tự </a:t>
            </a:r>
            <a:r>
              <a:rPr sz="1800" spc="-5" dirty="0">
                <a:latin typeface="Arial"/>
                <a:cs typeface="Arial"/>
              </a:rPr>
              <a:t>như phát </a:t>
            </a:r>
            <a:r>
              <a:rPr sz="1800" dirty="0">
                <a:latin typeface="Arial"/>
                <a:cs typeface="Arial"/>
              </a:rPr>
              <a:t>triển </a:t>
            </a:r>
            <a:r>
              <a:rPr sz="1800" spc="-5" dirty="0">
                <a:latin typeface="Arial"/>
                <a:cs typeface="Arial"/>
              </a:rPr>
              <a:t>UD </a:t>
            </a:r>
            <a:r>
              <a:rPr sz="1800" dirty="0">
                <a:latin typeface="Arial"/>
                <a:cs typeface="Arial"/>
              </a:rPr>
              <a:t>trên </a:t>
            </a:r>
            <a:r>
              <a:rPr sz="1800" spc="-5" dirty="0">
                <a:latin typeface="Arial"/>
                <a:cs typeface="Arial"/>
              </a:rPr>
              <a:t>cơ </a:t>
            </a:r>
            <a:r>
              <a:rPr sz="1800" dirty="0">
                <a:latin typeface="Arial"/>
                <a:cs typeface="Arial"/>
              </a:rPr>
              <a:t>sở các cấu </a:t>
            </a:r>
            <a:r>
              <a:rPr sz="1800" spc="-5" dirty="0">
                <a:latin typeface="Arial"/>
                <a:cs typeface="Arial"/>
              </a:rPr>
              <a:t>phần, </a:t>
            </a:r>
            <a:r>
              <a:rPr sz="1800" dirty="0">
                <a:latin typeface="Arial"/>
                <a:cs typeface="Arial"/>
              </a:rPr>
              <a:t> tuy </a:t>
            </a:r>
            <a:r>
              <a:rPr sz="1800" spc="-5" dirty="0">
                <a:latin typeface="Arial"/>
                <a:cs typeface="Arial"/>
              </a:rPr>
              <a:t>nhiên thay </a:t>
            </a:r>
            <a:r>
              <a:rPr sz="1800" dirty="0">
                <a:latin typeface="Arial"/>
                <a:cs typeface="Arial"/>
              </a:rPr>
              <a:t>vì 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các cấu </a:t>
            </a:r>
            <a:r>
              <a:rPr sz="1800" spc="-5" dirty="0">
                <a:latin typeface="Arial"/>
                <a:cs typeface="Arial"/>
              </a:rPr>
              <a:t>phần là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UD hoàn </a:t>
            </a:r>
            <a:r>
              <a:rPr sz="1800" dirty="0">
                <a:latin typeface="Arial"/>
                <a:cs typeface="Arial"/>
              </a:rPr>
              <a:t>chỉnh.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Giải </a:t>
            </a:r>
            <a:r>
              <a:rPr sz="1800" spc="-5" dirty="0">
                <a:latin typeface="Arial"/>
                <a:cs typeface="Arial"/>
              </a:rPr>
              <a:t>pháp này </a:t>
            </a:r>
            <a:r>
              <a:rPr sz="1800" dirty="0">
                <a:latin typeface="Arial"/>
                <a:cs typeface="Arial"/>
              </a:rPr>
              <a:t>đặc </a:t>
            </a:r>
            <a:r>
              <a:rPr sz="1800" spc="-5" dirty="0">
                <a:latin typeface="Arial"/>
                <a:cs typeface="Arial"/>
              </a:rPr>
              <a:t>biệt hữu </a:t>
            </a:r>
            <a:r>
              <a:rPr sz="1800" dirty="0">
                <a:latin typeface="Arial"/>
                <a:cs typeface="Arial"/>
              </a:rPr>
              <a:t>ích khi có </a:t>
            </a:r>
            <a:r>
              <a:rPr sz="1800" spc="-5" dirty="0">
                <a:latin typeface="Arial"/>
                <a:cs typeface="Arial"/>
              </a:rPr>
              <a:t>nhu </a:t>
            </a:r>
            <a:r>
              <a:rPr sz="1800" dirty="0">
                <a:latin typeface="Arial"/>
                <a:cs typeface="Arial"/>
              </a:rPr>
              <a:t>cầu tích </a:t>
            </a:r>
            <a:r>
              <a:rPr sz="1800" spc="-5" dirty="0">
                <a:latin typeface="Arial"/>
                <a:cs typeface="Arial"/>
              </a:rPr>
              <a:t>hợp UD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nhiều </a:t>
            </a:r>
            <a:r>
              <a:rPr sz="1800" dirty="0">
                <a:latin typeface="Arial"/>
                <a:cs typeface="Arial"/>
              </a:rPr>
              <a:t>đối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tác khác </a:t>
            </a:r>
            <a:r>
              <a:rPr sz="1800" spc="-5" dirty="0">
                <a:latin typeface="Arial"/>
                <a:cs typeface="Arial"/>
              </a:rPr>
              <a:t>nhau. </a:t>
            </a:r>
            <a:r>
              <a:rPr sz="1800" dirty="0">
                <a:latin typeface="Arial"/>
                <a:cs typeface="Arial"/>
              </a:rPr>
              <a:t>PP </a:t>
            </a:r>
            <a:r>
              <a:rPr sz="1800" spc="-5" dirty="0">
                <a:latin typeface="Arial"/>
                <a:cs typeface="Arial"/>
              </a:rPr>
              <a:t>tích </a:t>
            </a:r>
            <a:r>
              <a:rPr sz="1800" dirty="0">
                <a:latin typeface="Arial"/>
                <a:cs typeface="Arial"/>
              </a:rPr>
              <a:t>hợp có thể 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ở </a:t>
            </a:r>
            <a:r>
              <a:rPr sz="1800" spc="-5" dirty="0">
                <a:latin typeface="Arial"/>
                <a:cs typeface="Arial"/>
              </a:rPr>
              <a:t>giải pháp này là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dịch </a:t>
            </a:r>
            <a:r>
              <a:rPr sz="1800" dirty="0">
                <a:latin typeface="Arial"/>
                <a:cs typeface="Arial"/>
              </a:rPr>
              <a:t>vụ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dirty="0">
                <a:latin typeface="Arial"/>
                <a:cs typeface="Arial"/>
              </a:rPr>
              <a:t>các công cụ tích </a:t>
            </a:r>
            <a:r>
              <a:rPr sz="1800" spc="-5" dirty="0">
                <a:latin typeface="Arial"/>
                <a:cs typeface="Arial"/>
              </a:rPr>
              <a:t>hợp doanh nghiệp </a:t>
            </a:r>
            <a:r>
              <a:rPr sz="1800" dirty="0">
                <a:latin typeface="Arial"/>
                <a:cs typeface="Arial"/>
              </a:rPr>
              <a:t>(EAI – </a:t>
            </a:r>
            <a:r>
              <a:rPr sz="1800" spc="-5" dirty="0">
                <a:latin typeface="Arial"/>
                <a:cs typeface="Arial"/>
              </a:rPr>
              <a:t>Enterprise </a:t>
            </a:r>
            <a:r>
              <a:rPr sz="1800" dirty="0">
                <a:latin typeface="Arial"/>
                <a:cs typeface="Arial"/>
              </a:rPr>
              <a:t> Application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Intergration).</a:t>
            </a:r>
            <a:endParaRPr sz="1800">
              <a:latin typeface="Arial"/>
              <a:cs typeface="Arial"/>
            </a:endParaRPr>
          </a:p>
          <a:p>
            <a:pPr marL="12700" marR="231140">
              <a:lnSpc>
                <a:spcPts val="1730"/>
              </a:lnSpc>
              <a:spcBef>
                <a:spcPts val="420"/>
              </a:spcBef>
              <a:tabLst>
                <a:tab pos="1422400" algn="l"/>
              </a:tabLst>
            </a:pPr>
            <a:r>
              <a:rPr sz="1800" dirty="0">
                <a:latin typeface="Arial"/>
                <a:cs typeface="Arial"/>
              </a:rPr>
              <a:t>Khi </a:t>
            </a:r>
            <a:r>
              <a:rPr sz="1800" spc="-5" dirty="0">
                <a:latin typeface="Arial"/>
                <a:cs typeface="Arial"/>
              </a:rPr>
              <a:t>lựa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chọn	</a:t>
            </a:r>
            <a:r>
              <a:rPr sz="1800" spc="-5" dirty="0">
                <a:latin typeface="Arial"/>
                <a:cs typeface="Arial"/>
              </a:rPr>
              <a:t>giải pháp tự phát </a:t>
            </a:r>
            <a:r>
              <a:rPr sz="1800" dirty="0">
                <a:latin typeface="Arial"/>
                <a:cs typeface="Arial"/>
              </a:rPr>
              <a:t>triển </a:t>
            </a:r>
            <a:r>
              <a:rPr sz="1800" spc="-5" dirty="0">
                <a:latin typeface="Arial"/>
                <a:cs typeface="Arial"/>
              </a:rPr>
              <a:t>UD, </a:t>
            </a:r>
            <a:r>
              <a:rPr sz="1800" dirty="0">
                <a:latin typeface="Arial"/>
                <a:cs typeface="Arial"/>
              </a:rPr>
              <a:t>có thể </a:t>
            </a:r>
            <a:r>
              <a:rPr sz="1800" spc="-5" dirty="0">
                <a:latin typeface="Arial"/>
                <a:cs typeface="Arial"/>
              </a:rPr>
              <a:t>lựa </a:t>
            </a:r>
            <a:r>
              <a:rPr sz="1800" dirty="0">
                <a:latin typeface="Arial"/>
                <a:cs typeface="Arial"/>
              </a:rPr>
              <a:t>chọn một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dirty="0">
                <a:latin typeface="Arial"/>
                <a:cs typeface="Arial"/>
              </a:rPr>
              <a:t>kết </a:t>
            </a:r>
            <a:r>
              <a:rPr sz="1800" spc="-5" dirty="0">
                <a:latin typeface="Arial"/>
                <a:cs typeface="Arial"/>
              </a:rPr>
              <a:t>hợp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nhiều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 </a:t>
            </a:r>
            <a:r>
              <a:rPr sz="1800" spc="-5" dirty="0">
                <a:latin typeface="Arial"/>
                <a:cs typeface="Arial"/>
              </a:rPr>
              <a:t>UD </a:t>
            </a:r>
            <a:r>
              <a:rPr sz="1800" dirty="0">
                <a:latin typeface="Arial"/>
                <a:cs typeface="Arial"/>
              </a:rPr>
              <a:t>CNTT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 nhau,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trong </a:t>
            </a:r>
            <a:r>
              <a:rPr sz="1800" dirty="0">
                <a:latin typeface="Arial"/>
                <a:cs typeface="Arial"/>
              </a:rPr>
              <a:t>đó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chủ yếu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 2 PP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 Vòng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đời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 </a:t>
            </a:r>
            <a:r>
              <a:rPr sz="1800" spc="-5" dirty="0">
                <a:latin typeface="Arial"/>
                <a:cs typeface="Arial"/>
              </a:rPr>
              <a:t>HT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mẫu.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Chiến</a:t>
            </a:r>
            <a:r>
              <a:rPr spc="-15" dirty="0"/>
              <a:t> 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ược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ườ</a:t>
            </a:r>
            <a:r>
              <a:rPr spc="-5" dirty="0"/>
              <a:t>i</a:t>
            </a:r>
            <a:r>
              <a:rPr spc="-10" dirty="0"/>
              <a:t> </a:t>
            </a:r>
            <a:r>
              <a:rPr dirty="0"/>
              <a:t>sử</a:t>
            </a:r>
            <a:r>
              <a:rPr spc="-10" dirty="0"/>
              <a:t> </a:t>
            </a:r>
            <a:r>
              <a:rPr dirty="0"/>
              <a:t>dụng</a:t>
            </a:r>
            <a:r>
              <a:rPr spc="-10" dirty="0"/>
              <a:t> phát</a:t>
            </a:r>
            <a:r>
              <a:rPr spc="-20" dirty="0"/>
              <a:t> </a:t>
            </a:r>
            <a:r>
              <a:rPr dirty="0"/>
              <a:t>triển </a:t>
            </a:r>
            <a:r>
              <a:rPr spc="-890" dirty="0"/>
              <a:t> </a:t>
            </a:r>
            <a:r>
              <a:rPr spc="-5" dirty="0"/>
              <a:t>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82890" cy="4521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38735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Đặc điểm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giải pháp này </a:t>
            </a:r>
            <a:r>
              <a:rPr sz="2500" dirty="0">
                <a:latin typeface="Arial"/>
                <a:cs typeface="Arial"/>
              </a:rPr>
              <a:t>là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phát triển và sử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dụng UD </a:t>
            </a:r>
            <a:r>
              <a:rPr sz="2500" dirty="0">
                <a:latin typeface="Arial"/>
                <a:cs typeface="Arial"/>
              </a:rPr>
              <a:t>là </a:t>
            </a:r>
            <a:r>
              <a:rPr sz="2500" spc="-5" dirty="0">
                <a:latin typeface="Arial"/>
                <a:cs typeface="Arial"/>
              </a:rPr>
              <a:t>nhưng người </a:t>
            </a:r>
            <a:r>
              <a:rPr sz="2500" dirty="0">
                <a:latin typeface="Arial"/>
                <a:cs typeface="Arial"/>
              </a:rPr>
              <a:t>không </a:t>
            </a:r>
            <a:r>
              <a:rPr sz="2500" spc="-5" dirty="0">
                <a:latin typeface="Arial"/>
                <a:cs typeface="Arial"/>
              </a:rPr>
              <a:t>chuyên </a:t>
            </a:r>
            <a:r>
              <a:rPr sz="2500" dirty="0">
                <a:latin typeface="Arial"/>
                <a:cs typeface="Arial"/>
              </a:rPr>
              <a:t>về </a:t>
            </a:r>
            <a:r>
              <a:rPr sz="2500" spc="-5" dirty="0">
                <a:latin typeface="Arial"/>
                <a:cs typeface="Arial"/>
              </a:rPr>
              <a:t>CNTT </a:t>
            </a:r>
            <a:r>
              <a:rPr sz="2500" dirty="0">
                <a:latin typeface="Arial"/>
                <a:cs typeface="Arial"/>
              </a:rPr>
              <a:t> (cán </a:t>
            </a:r>
            <a:r>
              <a:rPr sz="2500" spc="-5" dirty="0">
                <a:latin typeface="Arial"/>
                <a:cs typeface="Arial"/>
              </a:rPr>
              <a:t>bộ nghiệp </a:t>
            </a:r>
            <a:r>
              <a:rPr sz="2500" dirty="0">
                <a:latin typeface="Arial"/>
                <a:cs typeface="Arial"/>
              </a:rPr>
              <a:t>vụ, cán </a:t>
            </a:r>
            <a:r>
              <a:rPr sz="2500" spc="-5" dirty="0">
                <a:latin typeface="Arial"/>
                <a:cs typeface="Arial"/>
              </a:rPr>
              <a:t>bộ quản lý </a:t>
            </a:r>
            <a:r>
              <a:rPr sz="2500" dirty="0">
                <a:latin typeface="Arial"/>
                <a:cs typeface="Arial"/>
              </a:rPr>
              <a:t>từ tất cả các </a:t>
            </a:r>
            <a:r>
              <a:rPr sz="2500" spc="-5" dirty="0">
                <a:latin typeface="Arial"/>
                <a:cs typeface="Arial"/>
              </a:rPr>
              <a:t>lĩnh </a:t>
            </a:r>
            <a:r>
              <a:rPr sz="2500" dirty="0">
                <a:latin typeface="Arial"/>
                <a:cs typeface="Arial"/>
              </a:rPr>
              <a:t> vực </a:t>
            </a:r>
            <a:r>
              <a:rPr sz="2500" spc="-5" dirty="0">
                <a:latin typeface="Arial"/>
                <a:cs typeface="Arial"/>
              </a:rPr>
              <a:t>chức năng </a:t>
            </a:r>
            <a:r>
              <a:rPr sz="2500" dirty="0">
                <a:latin typeface="Arial"/>
                <a:cs typeface="Arial"/>
              </a:rPr>
              <a:t>và từ tất cả các mức </a:t>
            </a:r>
            <a:r>
              <a:rPr sz="2500" spc="-5" dirty="0">
                <a:latin typeface="Arial"/>
                <a:cs typeface="Arial"/>
              </a:rPr>
              <a:t>quản lý, </a:t>
            </a:r>
            <a:r>
              <a:rPr sz="2500" dirty="0">
                <a:latin typeface="Arial"/>
                <a:cs typeface="Arial"/>
              </a:rPr>
              <a:t>thậm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chí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nhà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lãnh đạo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trong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chức).</a:t>
            </a:r>
            <a:endParaRPr sz="2500">
              <a:latin typeface="Arial"/>
              <a:cs typeface="Arial"/>
            </a:endParaRPr>
          </a:p>
          <a:p>
            <a:pPr marL="355600" marR="54737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sử </a:t>
            </a:r>
            <a:r>
              <a:rPr sz="2500" spc="-5" dirty="0">
                <a:latin typeface="Arial"/>
                <a:cs typeface="Arial"/>
              </a:rPr>
              <a:t>dụng dùng ngôn ngữ </a:t>
            </a:r>
            <a:r>
              <a:rPr sz="2500" dirty="0">
                <a:latin typeface="Arial"/>
                <a:cs typeface="Arial"/>
              </a:rPr>
              <a:t>thế </a:t>
            </a:r>
            <a:r>
              <a:rPr sz="2500" spc="-5" dirty="0">
                <a:latin typeface="Arial"/>
                <a:cs typeface="Arial"/>
              </a:rPr>
              <a:t>hệ </a:t>
            </a:r>
            <a:r>
              <a:rPr sz="2500" dirty="0">
                <a:latin typeface="Arial"/>
                <a:cs typeface="Arial"/>
              </a:rPr>
              <a:t>4 để tạo ra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báo </a:t>
            </a:r>
            <a:r>
              <a:rPr sz="2500" dirty="0">
                <a:latin typeface="Arial"/>
                <a:cs typeface="Arial"/>
              </a:rPr>
              <a:t>cáo </a:t>
            </a:r>
            <a:r>
              <a:rPr sz="2500" spc="-5" dirty="0">
                <a:latin typeface="Arial"/>
                <a:cs typeface="Arial"/>
              </a:rPr>
              <a:t>hay phát </a:t>
            </a:r>
            <a:r>
              <a:rPr sz="2500" dirty="0">
                <a:latin typeface="Arial"/>
                <a:cs typeface="Arial"/>
              </a:rPr>
              <a:t>triển UD chỉ với rất ít/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hoặckhông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sự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trợ</a:t>
            </a:r>
            <a:r>
              <a:rPr sz="2500" spc="-5" dirty="0">
                <a:latin typeface="Arial"/>
                <a:cs typeface="Arial"/>
              </a:rPr>
              <a:t> giúp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bộ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phận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CNTT.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Lý do </a:t>
            </a:r>
            <a:r>
              <a:rPr sz="2500" dirty="0">
                <a:latin typeface="Arial"/>
                <a:cs typeface="Arial"/>
              </a:rPr>
              <a:t>chính: máy tính cá </a:t>
            </a:r>
            <a:r>
              <a:rPr sz="2500" spc="-5" dirty="0">
                <a:latin typeface="Arial"/>
                <a:cs typeface="Arial"/>
              </a:rPr>
              <a:t>nhân phổ biến, </a:t>
            </a:r>
            <a:r>
              <a:rPr sz="2500" dirty="0">
                <a:latin typeface="Arial"/>
                <a:cs typeface="Arial"/>
              </a:rPr>
              <a:t>truyền thông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máy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chủ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được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cải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thiện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đáng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kể,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cụ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phần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mềm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được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cải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tiến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khả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năng,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chất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lượng,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giá </a:t>
            </a:r>
            <a:r>
              <a:rPr sz="2500" dirty="0">
                <a:latin typeface="Arial"/>
                <a:cs typeface="Arial"/>
              </a:rPr>
              <a:t>cả và tính </a:t>
            </a:r>
            <a:r>
              <a:rPr sz="2500" spc="-5" dirty="0">
                <a:latin typeface="Arial"/>
                <a:cs typeface="Arial"/>
              </a:rPr>
              <a:t>thân </a:t>
            </a:r>
            <a:r>
              <a:rPr sz="2500" dirty="0">
                <a:latin typeface="Arial"/>
                <a:cs typeface="Arial"/>
              </a:rPr>
              <a:t>thiện với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dùng.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dùng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 trong tay các công cụ cần thiết để </a:t>
            </a:r>
            <a:r>
              <a:rPr sz="2500" spc="-5" dirty="0">
                <a:latin typeface="Arial"/>
                <a:cs typeface="Arial"/>
              </a:rPr>
              <a:t>phát </a:t>
            </a:r>
            <a:r>
              <a:rPr sz="2500" dirty="0">
                <a:latin typeface="Arial"/>
                <a:cs typeface="Arial"/>
              </a:rPr>
              <a:t>triển 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UD </a:t>
            </a:r>
            <a:r>
              <a:rPr sz="2500" dirty="0">
                <a:latin typeface="Arial"/>
                <a:cs typeface="Arial"/>
              </a:rPr>
              <a:t>riêng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họ,</a:t>
            </a:r>
            <a:r>
              <a:rPr sz="2500" dirty="0">
                <a:latin typeface="Arial"/>
                <a:cs typeface="Arial"/>
              </a:rPr>
              <a:t> kể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cả HT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Web.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66541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Ư</a:t>
            </a:r>
            <a:r>
              <a:rPr dirty="0"/>
              <a:t>u,</a:t>
            </a:r>
            <a:r>
              <a:rPr spc="-10" dirty="0"/>
              <a:t> </a:t>
            </a:r>
            <a:r>
              <a:rPr spc="-5" dirty="0"/>
              <a:t>nh</a:t>
            </a:r>
            <a:r>
              <a:rPr spc="-5" dirty="0">
                <a:latin typeface="Times New Roman"/>
                <a:cs typeface="Times New Roman"/>
              </a:rPr>
              <a:t>ược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iểm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25" dirty="0"/>
              <a:t> </a:t>
            </a:r>
            <a:r>
              <a:rPr spc="-5" dirty="0"/>
              <a:t>chiến l</a:t>
            </a:r>
            <a:r>
              <a:rPr spc="-5" dirty="0">
                <a:latin typeface="Times New Roman"/>
                <a:cs typeface="Times New Roman"/>
              </a:rPr>
              <a:t>ược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ười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sử</a:t>
            </a:r>
            <a:r>
              <a:rPr spc="-5" dirty="0"/>
              <a:t> </a:t>
            </a:r>
            <a:r>
              <a:rPr dirty="0"/>
              <a:t>dụng</a:t>
            </a:r>
            <a:r>
              <a:rPr spc="-10" dirty="0"/>
              <a:t> phát</a:t>
            </a:r>
            <a:r>
              <a:rPr spc="-20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dirty="0"/>
              <a:t>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5761"/>
            <a:ext cx="7766684" cy="42837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Ưu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điểm:</a:t>
            </a:r>
            <a:endParaRPr sz="3000">
              <a:latin typeface="Arial"/>
              <a:cs typeface="Arial"/>
            </a:endParaRPr>
          </a:p>
          <a:p>
            <a:pPr marL="755650" marR="5080" indent="-285750">
              <a:lnSpc>
                <a:spcPts val="2810"/>
              </a:lnSpc>
              <a:spcBef>
                <a:spcPts val="670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Đáp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ứng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tốt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yêu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cầu </a:t>
            </a:r>
            <a:r>
              <a:rPr sz="2600" spc="-5" dirty="0">
                <a:latin typeface="Arial"/>
                <a:cs typeface="Arial"/>
              </a:rPr>
              <a:t>của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người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dùng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ở mức chi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phí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không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cao;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được hoàn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thiện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nhanh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hơn;</a:t>
            </a:r>
            <a:endParaRPr sz="2600">
              <a:latin typeface="Arial"/>
              <a:cs typeface="Arial"/>
            </a:endParaRPr>
          </a:p>
          <a:p>
            <a:pPr marL="755650" marR="483870" indent="-285750">
              <a:lnSpc>
                <a:spcPts val="2810"/>
              </a:lnSpc>
              <a:spcBef>
                <a:spcPts val="66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Tăn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cường</a:t>
            </a:r>
            <a:r>
              <a:rPr sz="2600" dirty="0">
                <a:latin typeface="Arial"/>
                <a:cs typeface="Arial"/>
              </a:rPr>
              <a:t> sự tham</a:t>
            </a:r>
            <a:r>
              <a:rPr sz="2600" spc="-5" dirty="0">
                <a:latin typeface="Arial"/>
                <a:cs typeface="Arial"/>
              </a:rPr>
              <a:t> gia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của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người dùng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vào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phát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triển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Nhược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điểm:</a:t>
            </a:r>
            <a:endParaRPr sz="3000">
              <a:latin typeface="Arial"/>
              <a:cs typeface="Arial"/>
            </a:endParaRPr>
          </a:p>
          <a:p>
            <a:pPr marL="755650" marR="680085" indent="-285750">
              <a:lnSpc>
                <a:spcPts val="2810"/>
              </a:lnSpc>
              <a:spcBef>
                <a:spcPts val="67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không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chuyên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nghiệp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của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người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dùng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trong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quá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trình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phát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triển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UD;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liên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tục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của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không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được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bảo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đảm.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So</a:t>
            </a:r>
            <a:r>
              <a:rPr spc="-20" dirty="0"/>
              <a:t> </a:t>
            </a:r>
            <a:r>
              <a:rPr dirty="0"/>
              <a:t>sánh</a:t>
            </a:r>
            <a:r>
              <a:rPr spc="-10" dirty="0"/>
              <a:t> các </a:t>
            </a:r>
            <a:r>
              <a:rPr spc="-5" dirty="0"/>
              <a:t>chiến</a:t>
            </a:r>
            <a:r>
              <a:rPr dirty="0"/>
              <a:t>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ược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phát </a:t>
            </a:r>
            <a:r>
              <a:rPr dirty="0"/>
              <a:t>triển, </a:t>
            </a:r>
            <a:r>
              <a:rPr spc="-890" dirty="0"/>
              <a:t> </a:t>
            </a:r>
            <a:r>
              <a:rPr spc="-5" dirty="0"/>
              <a:t>mua</a:t>
            </a:r>
            <a:r>
              <a:rPr spc="-10" dirty="0"/>
              <a:t> </a:t>
            </a:r>
            <a:r>
              <a:rPr spc="-5" dirty="0"/>
              <a:t>sắm</a:t>
            </a:r>
            <a:r>
              <a:rPr spc="10" dirty="0"/>
              <a:t> </a:t>
            </a:r>
            <a:r>
              <a:rPr spc="-10" dirty="0"/>
              <a:t>các</a:t>
            </a:r>
            <a:r>
              <a:rPr spc="-5" dirty="0"/>
              <a:t> </a:t>
            </a:r>
            <a:r>
              <a:rPr dirty="0"/>
              <a:t>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77200" cy="4420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Chiến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ược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iểm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Hạn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chế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pPr marL="91440" marR="30797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Bộ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phận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triển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11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soát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chất 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ượng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UD;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đáp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 cầu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dùng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Thuê bổ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lực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ượng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 marR="633095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 phần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dẫn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quá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tải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đối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với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bộ phận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HTTT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9635">
                <a:tc>
                  <a:txBody>
                    <a:bodyPr/>
                    <a:lstStyle/>
                    <a:p>
                      <a:pPr marL="91440" marR="107950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phẩm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165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Có nhiều sản phẩm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phẩm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để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lựa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chọn;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Đ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ược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thử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ước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16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thể không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đáp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tất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cả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dùng;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mua;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Chi phí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mua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sắm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rất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Triển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khai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nhanh.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cao;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4749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thay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đổi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bảo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giản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4980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4">
                  <a:moveTo>
                    <a:pt x="0" y="0"/>
                  </a:moveTo>
                  <a:lnTo>
                    <a:pt x="956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839200" y="63249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So</a:t>
            </a:r>
            <a:r>
              <a:rPr spc="-20" dirty="0"/>
              <a:t> </a:t>
            </a:r>
            <a:r>
              <a:rPr dirty="0"/>
              <a:t>sánh</a:t>
            </a:r>
            <a:r>
              <a:rPr spc="-10" dirty="0"/>
              <a:t> các </a:t>
            </a:r>
            <a:r>
              <a:rPr spc="-5" dirty="0"/>
              <a:t>chiến</a:t>
            </a:r>
            <a:r>
              <a:rPr dirty="0"/>
              <a:t>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ược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phát </a:t>
            </a:r>
            <a:r>
              <a:rPr dirty="0"/>
              <a:t>triển, </a:t>
            </a:r>
            <a:r>
              <a:rPr spc="-890" dirty="0"/>
              <a:t> </a:t>
            </a:r>
            <a:r>
              <a:rPr spc="-5" dirty="0"/>
              <a:t>mua</a:t>
            </a:r>
            <a:r>
              <a:rPr spc="-10" dirty="0"/>
              <a:t> </a:t>
            </a:r>
            <a:r>
              <a:rPr spc="-5" dirty="0"/>
              <a:t>sắm</a:t>
            </a:r>
            <a:r>
              <a:rPr spc="-10" dirty="0"/>
              <a:t> các</a:t>
            </a:r>
            <a:r>
              <a:rPr dirty="0"/>
              <a:t> UD</a:t>
            </a:r>
            <a:r>
              <a:rPr spc="-5" dirty="0"/>
              <a:t> </a:t>
            </a:r>
            <a:r>
              <a:rPr dirty="0"/>
              <a:t>(tiếp)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5650" y="1590675"/>
          <a:ext cx="8077200" cy="474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Chiến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ược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iểm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Hạn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chế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pPr marL="91440" marR="294005">
                        <a:lnSpc>
                          <a:spcPct val="998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Thuê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đội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ngũ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triển UD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chuyên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nghiệp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bên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ngoài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Có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thể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mấy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khó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3314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đáp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của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dùng.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Chi phí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thuê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bên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ngoài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đối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ao;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Cần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thời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để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lựa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chọn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đối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(khảo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sát,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lực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về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8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mặt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cử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xếp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hạng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lựa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chọn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cùng).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marL="91440" marR="244475">
                        <a:lnSpc>
                          <a:spcPts val="215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ử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  cuối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phát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81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Bên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cạnh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khả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về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nghiệp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 dụng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thạo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ơ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về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00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soát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chất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ượng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HT;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triển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nghệ;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3187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đáp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ứng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rất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tốt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dùng;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Cần sự hỗ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bộ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phận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tổ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phí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lớn.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5"/>
              </a:spcBef>
            </a:pPr>
            <a:r>
              <a:rPr dirty="0"/>
              <a:t>Lựa </a:t>
            </a:r>
            <a:r>
              <a:rPr spc="-5" dirty="0"/>
              <a:t>chọn giải </a:t>
            </a:r>
            <a:r>
              <a:rPr dirty="0"/>
              <a:t>pháp triển khai </a:t>
            </a:r>
            <a:r>
              <a:rPr spc="-30" dirty="0"/>
              <a:t>và </a:t>
            </a:r>
            <a:r>
              <a:rPr spc="-10" dirty="0"/>
              <a:t>các </a:t>
            </a:r>
            <a:r>
              <a:rPr spc="-890" dirty="0"/>
              <a:t> </a:t>
            </a:r>
            <a:r>
              <a:rPr spc="-20" dirty="0"/>
              <a:t>vấn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liên</a:t>
            </a:r>
            <a:r>
              <a:rPr spc="-5" dirty="0"/>
              <a:t> </a:t>
            </a:r>
            <a:r>
              <a:rPr dirty="0"/>
              <a:t>quan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6014" y="1586483"/>
            <a:ext cx="6330315" cy="1893570"/>
            <a:chOff x="1636014" y="1586483"/>
            <a:chExt cx="6330315" cy="1893570"/>
          </a:xfrm>
        </p:grpSpPr>
        <p:sp>
          <p:nvSpPr>
            <p:cNvPr id="4" name="object 4"/>
            <p:cNvSpPr/>
            <p:nvPr/>
          </p:nvSpPr>
          <p:spPr>
            <a:xfrm>
              <a:off x="2582037" y="1599056"/>
              <a:ext cx="5371465" cy="1868805"/>
            </a:xfrm>
            <a:custGeom>
              <a:avLst/>
              <a:gdLst/>
              <a:ahLst/>
              <a:cxnLst/>
              <a:rect l="l" t="t" r="r" b="b"/>
              <a:pathLst>
                <a:path w="5371465" h="1868804">
                  <a:moveTo>
                    <a:pt x="5371338" y="0"/>
                  </a:moveTo>
                  <a:lnTo>
                    <a:pt x="934212" y="0"/>
                  </a:lnTo>
                  <a:lnTo>
                    <a:pt x="0" y="934212"/>
                  </a:lnTo>
                  <a:lnTo>
                    <a:pt x="934212" y="1868423"/>
                  </a:lnTo>
                  <a:lnTo>
                    <a:pt x="5371338" y="1868423"/>
                  </a:lnTo>
                  <a:lnTo>
                    <a:pt x="53713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2037" y="1599056"/>
              <a:ext cx="5371465" cy="1868805"/>
            </a:xfrm>
            <a:custGeom>
              <a:avLst/>
              <a:gdLst/>
              <a:ahLst/>
              <a:cxnLst/>
              <a:rect l="l" t="t" r="r" b="b"/>
              <a:pathLst>
                <a:path w="5371465" h="1868804">
                  <a:moveTo>
                    <a:pt x="5371338" y="1868423"/>
                  </a:moveTo>
                  <a:lnTo>
                    <a:pt x="934212" y="1868423"/>
                  </a:lnTo>
                  <a:lnTo>
                    <a:pt x="0" y="934212"/>
                  </a:lnTo>
                  <a:lnTo>
                    <a:pt x="934212" y="0"/>
                  </a:lnTo>
                  <a:lnTo>
                    <a:pt x="5371338" y="0"/>
                  </a:lnTo>
                  <a:lnTo>
                    <a:pt x="5371338" y="186842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8587" y="1599056"/>
              <a:ext cx="1868170" cy="1868805"/>
            </a:xfrm>
            <a:custGeom>
              <a:avLst/>
              <a:gdLst/>
              <a:ahLst/>
              <a:cxnLst/>
              <a:rect l="l" t="t" r="r" b="b"/>
              <a:pathLst>
                <a:path w="1868170" h="1868804">
                  <a:moveTo>
                    <a:pt x="933831" y="0"/>
                  </a:moveTo>
                  <a:lnTo>
                    <a:pt x="885775" y="1215"/>
                  </a:lnTo>
                  <a:lnTo>
                    <a:pt x="838351" y="4822"/>
                  </a:lnTo>
                  <a:lnTo>
                    <a:pt x="791616" y="10763"/>
                  </a:lnTo>
                  <a:lnTo>
                    <a:pt x="745629" y="18977"/>
                  </a:lnTo>
                  <a:lnTo>
                    <a:pt x="700449" y="29408"/>
                  </a:lnTo>
                  <a:lnTo>
                    <a:pt x="656135" y="41996"/>
                  </a:lnTo>
                  <a:lnTo>
                    <a:pt x="612746" y="56682"/>
                  </a:lnTo>
                  <a:lnTo>
                    <a:pt x="570339" y="73407"/>
                  </a:lnTo>
                  <a:lnTo>
                    <a:pt x="528973" y="92114"/>
                  </a:lnTo>
                  <a:lnTo>
                    <a:pt x="488708" y="112744"/>
                  </a:lnTo>
                  <a:lnTo>
                    <a:pt x="449602" y="135237"/>
                  </a:lnTo>
                  <a:lnTo>
                    <a:pt x="411714" y="159535"/>
                  </a:lnTo>
                  <a:lnTo>
                    <a:pt x="375102" y="185580"/>
                  </a:lnTo>
                  <a:lnTo>
                    <a:pt x="339825" y="213312"/>
                  </a:lnTo>
                  <a:lnTo>
                    <a:pt x="305941" y="242673"/>
                  </a:lnTo>
                  <a:lnTo>
                    <a:pt x="273510" y="273605"/>
                  </a:lnTo>
                  <a:lnTo>
                    <a:pt x="242590" y="306049"/>
                  </a:lnTo>
                  <a:lnTo>
                    <a:pt x="213239" y="339945"/>
                  </a:lnTo>
                  <a:lnTo>
                    <a:pt x="185517" y="375236"/>
                  </a:lnTo>
                  <a:lnTo>
                    <a:pt x="159481" y="411863"/>
                  </a:lnTo>
                  <a:lnTo>
                    <a:pt x="135192" y="449766"/>
                  </a:lnTo>
                  <a:lnTo>
                    <a:pt x="112707" y="488888"/>
                  </a:lnTo>
                  <a:lnTo>
                    <a:pt x="92084" y="529170"/>
                  </a:lnTo>
                  <a:lnTo>
                    <a:pt x="73384" y="570553"/>
                  </a:lnTo>
                  <a:lnTo>
                    <a:pt x="56663" y="612978"/>
                  </a:lnTo>
                  <a:lnTo>
                    <a:pt x="41982" y="656387"/>
                  </a:lnTo>
                  <a:lnTo>
                    <a:pt x="29399" y="700721"/>
                  </a:lnTo>
                  <a:lnTo>
                    <a:pt x="18971" y="745921"/>
                  </a:lnTo>
                  <a:lnTo>
                    <a:pt x="10759" y="791929"/>
                  </a:lnTo>
                  <a:lnTo>
                    <a:pt x="4821" y="838686"/>
                  </a:lnTo>
                  <a:lnTo>
                    <a:pt x="1215" y="886133"/>
                  </a:lnTo>
                  <a:lnTo>
                    <a:pt x="0" y="934212"/>
                  </a:lnTo>
                  <a:lnTo>
                    <a:pt x="1215" y="982290"/>
                  </a:lnTo>
                  <a:lnTo>
                    <a:pt x="4821" y="1029737"/>
                  </a:lnTo>
                  <a:lnTo>
                    <a:pt x="10759" y="1076494"/>
                  </a:lnTo>
                  <a:lnTo>
                    <a:pt x="18971" y="1122502"/>
                  </a:lnTo>
                  <a:lnTo>
                    <a:pt x="29399" y="1167702"/>
                  </a:lnTo>
                  <a:lnTo>
                    <a:pt x="41982" y="1212036"/>
                  </a:lnTo>
                  <a:lnTo>
                    <a:pt x="56663" y="1255445"/>
                  </a:lnTo>
                  <a:lnTo>
                    <a:pt x="73384" y="1297870"/>
                  </a:lnTo>
                  <a:lnTo>
                    <a:pt x="92084" y="1339253"/>
                  </a:lnTo>
                  <a:lnTo>
                    <a:pt x="112707" y="1379535"/>
                  </a:lnTo>
                  <a:lnTo>
                    <a:pt x="135192" y="1418657"/>
                  </a:lnTo>
                  <a:lnTo>
                    <a:pt x="159481" y="1456560"/>
                  </a:lnTo>
                  <a:lnTo>
                    <a:pt x="185517" y="1493187"/>
                  </a:lnTo>
                  <a:lnTo>
                    <a:pt x="213239" y="1528478"/>
                  </a:lnTo>
                  <a:lnTo>
                    <a:pt x="242590" y="1562374"/>
                  </a:lnTo>
                  <a:lnTo>
                    <a:pt x="273510" y="1594818"/>
                  </a:lnTo>
                  <a:lnTo>
                    <a:pt x="305941" y="1625750"/>
                  </a:lnTo>
                  <a:lnTo>
                    <a:pt x="339825" y="1655111"/>
                  </a:lnTo>
                  <a:lnTo>
                    <a:pt x="375102" y="1682843"/>
                  </a:lnTo>
                  <a:lnTo>
                    <a:pt x="411714" y="1708888"/>
                  </a:lnTo>
                  <a:lnTo>
                    <a:pt x="449602" y="1733186"/>
                  </a:lnTo>
                  <a:lnTo>
                    <a:pt x="488708" y="1755679"/>
                  </a:lnTo>
                  <a:lnTo>
                    <a:pt x="528973" y="1776309"/>
                  </a:lnTo>
                  <a:lnTo>
                    <a:pt x="570339" y="1795016"/>
                  </a:lnTo>
                  <a:lnTo>
                    <a:pt x="612746" y="1811741"/>
                  </a:lnTo>
                  <a:lnTo>
                    <a:pt x="656135" y="1826427"/>
                  </a:lnTo>
                  <a:lnTo>
                    <a:pt x="700449" y="1839015"/>
                  </a:lnTo>
                  <a:lnTo>
                    <a:pt x="745629" y="1849446"/>
                  </a:lnTo>
                  <a:lnTo>
                    <a:pt x="791616" y="1857660"/>
                  </a:lnTo>
                  <a:lnTo>
                    <a:pt x="838351" y="1863601"/>
                  </a:lnTo>
                  <a:lnTo>
                    <a:pt x="885775" y="1867208"/>
                  </a:lnTo>
                  <a:lnTo>
                    <a:pt x="933831" y="1868423"/>
                  </a:lnTo>
                  <a:lnTo>
                    <a:pt x="981886" y="1867208"/>
                  </a:lnTo>
                  <a:lnTo>
                    <a:pt x="1029310" y="1863601"/>
                  </a:lnTo>
                  <a:lnTo>
                    <a:pt x="1076045" y="1857660"/>
                  </a:lnTo>
                  <a:lnTo>
                    <a:pt x="1122032" y="1849446"/>
                  </a:lnTo>
                  <a:lnTo>
                    <a:pt x="1167212" y="1839015"/>
                  </a:lnTo>
                  <a:lnTo>
                    <a:pt x="1211526" y="1826427"/>
                  </a:lnTo>
                  <a:lnTo>
                    <a:pt x="1254915" y="1811741"/>
                  </a:lnTo>
                  <a:lnTo>
                    <a:pt x="1297322" y="1795016"/>
                  </a:lnTo>
                  <a:lnTo>
                    <a:pt x="1338688" y="1776309"/>
                  </a:lnTo>
                  <a:lnTo>
                    <a:pt x="1378953" y="1755679"/>
                  </a:lnTo>
                  <a:lnTo>
                    <a:pt x="1418059" y="1733186"/>
                  </a:lnTo>
                  <a:lnTo>
                    <a:pt x="1455947" y="1708888"/>
                  </a:lnTo>
                  <a:lnTo>
                    <a:pt x="1492559" y="1682843"/>
                  </a:lnTo>
                  <a:lnTo>
                    <a:pt x="1527836" y="1655111"/>
                  </a:lnTo>
                  <a:lnTo>
                    <a:pt x="1561720" y="1625750"/>
                  </a:lnTo>
                  <a:lnTo>
                    <a:pt x="1594151" y="1594818"/>
                  </a:lnTo>
                  <a:lnTo>
                    <a:pt x="1625071" y="1562374"/>
                  </a:lnTo>
                  <a:lnTo>
                    <a:pt x="1654422" y="1528478"/>
                  </a:lnTo>
                  <a:lnTo>
                    <a:pt x="1682144" y="1493187"/>
                  </a:lnTo>
                  <a:lnTo>
                    <a:pt x="1708180" y="1456560"/>
                  </a:lnTo>
                  <a:lnTo>
                    <a:pt x="1732469" y="1418657"/>
                  </a:lnTo>
                  <a:lnTo>
                    <a:pt x="1754954" y="1379535"/>
                  </a:lnTo>
                  <a:lnTo>
                    <a:pt x="1775577" y="1339253"/>
                  </a:lnTo>
                  <a:lnTo>
                    <a:pt x="1794277" y="1297870"/>
                  </a:lnTo>
                  <a:lnTo>
                    <a:pt x="1810998" y="1255445"/>
                  </a:lnTo>
                  <a:lnTo>
                    <a:pt x="1825679" y="1212036"/>
                  </a:lnTo>
                  <a:lnTo>
                    <a:pt x="1838262" y="1167702"/>
                  </a:lnTo>
                  <a:lnTo>
                    <a:pt x="1848690" y="1122502"/>
                  </a:lnTo>
                  <a:lnTo>
                    <a:pt x="1856902" y="1076494"/>
                  </a:lnTo>
                  <a:lnTo>
                    <a:pt x="1862840" y="1029737"/>
                  </a:lnTo>
                  <a:lnTo>
                    <a:pt x="1866446" y="982290"/>
                  </a:lnTo>
                  <a:lnTo>
                    <a:pt x="1867662" y="934212"/>
                  </a:lnTo>
                  <a:lnTo>
                    <a:pt x="1866446" y="886133"/>
                  </a:lnTo>
                  <a:lnTo>
                    <a:pt x="1862840" y="838686"/>
                  </a:lnTo>
                  <a:lnTo>
                    <a:pt x="1856902" y="791929"/>
                  </a:lnTo>
                  <a:lnTo>
                    <a:pt x="1848690" y="745921"/>
                  </a:lnTo>
                  <a:lnTo>
                    <a:pt x="1838262" y="700721"/>
                  </a:lnTo>
                  <a:lnTo>
                    <a:pt x="1825679" y="656387"/>
                  </a:lnTo>
                  <a:lnTo>
                    <a:pt x="1810998" y="612978"/>
                  </a:lnTo>
                  <a:lnTo>
                    <a:pt x="1794277" y="570553"/>
                  </a:lnTo>
                  <a:lnTo>
                    <a:pt x="1775577" y="529170"/>
                  </a:lnTo>
                  <a:lnTo>
                    <a:pt x="1754954" y="488888"/>
                  </a:lnTo>
                  <a:lnTo>
                    <a:pt x="1732469" y="449766"/>
                  </a:lnTo>
                  <a:lnTo>
                    <a:pt x="1708180" y="411863"/>
                  </a:lnTo>
                  <a:lnTo>
                    <a:pt x="1682144" y="375236"/>
                  </a:lnTo>
                  <a:lnTo>
                    <a:pt x="1654422" y="339945"/>
                  </a:lnTo>
                  <a:lnTo>
                    <a:pt x="1625071" y="306049"/>
                  </a:lnTo>
                  <a:lnTo>
                    <a:pt x="1594151" y="273605"/>
                  </a:lnTo>
                  <a:lnTo>
                    <a:pt x="1561720" y="242673"/>
                  </a:lnTo>
                  <a:lnTo>
                    <a:pt x="1527836" y="213312"/>
                  </a:lnTo>
                  <a:lnTo>
                    <a:pt x="1492559" y="185580"/>
                  </a:lnTo>
                  <a:lnTo>
                    <a:pt x="1455947" y="159535"/>
                  </a:lnTo>
                  <a:lnTo>
                    <a:pt x="1418059" y="135237"/>
                  </a:lnTo>
                  <a:lnTo>
                    <a:pt x="1378953" y="112744"/>
                  </a:lnTo>
                  <a:lnTo>
                    <a:pt x="1338688" y="92114"/>
                  </a:lnTo>
                  <a:lnTo>
                    <a:pt x="1297322" y="73407"/>
                  </a:lnTo>
                  <a:lnTo>
                    <a:pt x="1254915" y="56682"/>
                  </a:lnTo>
                  <a:lnTo>
                    <a:pt x="1211526" y="41996"/>
                  </a:lnTo>
                  <a:lnTo>
                    <a:pt x="1167212" y="29408"/>
                  </a:lnTo>
                  <a:lnTo>
                    <a:pt x="1122032" y="18977"/>
                  </a:lnTo>
                  <a:lnTo>
                    <a:pt x="1076045" y="10763"/>
                  </a:lnTo>
                  <a:lnTo>
                    <a:pt x="1029310" y="4822"/>
                  </a:lnTo>
                  <a:lnTo>
                    <a:pt x="981886" y="1215"/>
                  </a:lnTo>
                  <a:lnTo>
                    <a:pt x="933831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8587" y="1599056"/>
              <a:ext cx="1868170" cy="1868805"/>
            </a:xfrm>
            <a:custGeom>
              <a:avLst/>
              <a:gdLst/>
              <a:ahLst/>
              <a:cxnLst/>
              <a:rect l="l" t="t" r="r" b="b"/>
              <a:pathLst>
                <a:path w="1868170" h="1868804">
                  <a:moveTo>
                    <a:pt x="0" y="934212"/>
                  </a:moveTo>
                  <a:lnTo>
                    <a:pt x="1215" y="886133"/>
                  </a:lnTo>
                  <a:lnTo>
                    <a:pt x="4821" y="838686"/>
                  </a:lnTo>
                  <a:lnTo>
                    <a:pt x="10759" y="791929"/>
                  </a:lnTo>
                  <a:lnTo>
                    <a:pt x="18971" y="745921"/>
                  </a:lnTo>
                  <a:lnTo>
                    <a:pt x="29399" y="700721"/>
                  </a:lnTo>
                  <a:lnTo>
                    <a:pt x="41982" y="656387"/>
                  </a:lnTo>
                  <a:lnTo>
                    <a:pt x="56663" y="612978"/>
                  </a:lnTo>
                  <a:lnTo>
                    <a:pt x="73384" y="570553"/>
                  </a:lnTo>
                  <a:lnTo>
                    <a:pt x="92084" y="529170"/>
                  </a:lnTo>
                  <a:lnTo>
                    <a:pt x="112707" y="488888"/>
                  </a:lnTo>
                  <a:lnTo>
                    <a:pt x="135192" y="449766"/>
                  </a:lnTo>
                  <a:lnTo>
                    <a:pt x="159481" y="411863"/>
                  </a:lnTo>
                  <a:lnTo>
                    <a:pt x="185517" y="375236"/>
                  </a:lnTo>
                  <a:lnTo>
                    <a:pt x="213239" y="339945"/>
                  </a:lnTo>
                  <a:lnTo>
                    <a:pt x="242590" y="306049"/>
                  </a:lnTo>
                  <a:lnTo>
                    <a:pt x="273510" y="273605"/>
                  </a:lnTo>
                  <a:lnTo>
                    <a:pt x="305941" y="242673"/>
                  </a:lnTo>
                  <a:lnTo>
                    <a:pt x="339825" y="213312"/>
                  </a:lnTo>
                  <a:lnTo>
                    <a:pt x="375102" y="185580"/>
                  </a:lnTo>
                  <a:lnTo>
                    <a:pt x="411714" y="159535"/>
                  </a:lnTo>
                  <a:lnTo>
                    <a:pt x="449602" y="135237"/>
                  </a:lnTo>
                  <a:lnTo>
                    <a:pt x="488708" y="112744"/>
                  </a:lnTo>
                  <a:lnTo>
                    <a:pt x="528973" y="92114"/>
                  </a:lnTo>
                  <a:lnTo>
                    <a:pt x="570339" y="73407"/>
                  </a:lnTo>
                  <a:lnTo>
                    <a:pt x="612746" y="56682"/>
                  </a:lnTo>
                  <a:lnTo>
                    <a:pt x="656135" y="41996"/>
                  </a:lnTo>
                  <a:lnTo>
                    <a:pt x="700449" y="29408"/>
                  </a:lnTo>
                  <a:lnTo>
                    <a:pt x="745629" y="18977"/>
                  </a:lnTo>
                  <a:lnTo>
                    <a:pt x="791616" y="10763"/>
                  </a:lnTo>
                  <a:lnTo>
                    <a:pt x="838351" y="4822"/>
                  </a:lnTo>
                  <a:lnTo>
                    <a:pt x="885775" y="1215"/>
                  </a:lnTo>
                  <a:lnTo>
                    <a:pt x="933831" y="0"/>
                  </a:lnTo>
                  <a:lnTo>
                    <a:pt x="981886" y="1215"/>
                  </a:lnTo>
                  <a:lnTo>
                    <a:pt x="1029310" y="4822"/>
                  </a:lnTo>
                  <a:lnTo>
                    <a:pt x="1076045" y="10763"/>
                  </a:lnTo>
                  <a:lnTo>
                    <a:pt x="1122032" y="18977"/>
                  </a:lnTo>
                  <a:lnTo>
                    <a:pt x="1167212" y="29408"/>
                  </a:lnTo>
                  <a:lnTo>
                    <a:pt x="1211526" y="41996"/>
                  </a:lnTo>
                  <a:lnTo>
                    <a:pt x="1254915" y="56682"/>
                  </a:lnTo>
                  <a:lnTo>
                    <a:pt x="1297322" y="73407"/>
                  </a:lnTo>
                  <a:lnTo>
                    <a:pt x="1338688" y="92114"/>
                  </a:lnTo>
                  <a:lnTo>
                    <a:pt x="1378953" y="112744"/>
                  </a:lnTo>
                  <a:lnTo>
                    <a:pt x="1418059" y="135237"/>
                  </a:lnTo>
                  <a:lnTo>
                    <a:pt x="1455947" y="159535"/>
                  </a:lnTo>
                  <a:lnTo>
                    <a:pt x="1492559" y="185580"/>
                  </a:lnTo>
                  <a:lnTo>
                    <a:pt x="1527836" y="213312"/>
                  </a:lnTo>
                  <a:lnTo>
                    <a:pt x="1561720" y="242673"/>
                  </a:lnTo>
                  <a:lnTo>
                    <a:pt x="1594151" y="273605"/>
                  </a:lnTo>
                  <a:lnTo>
                    <a:pt x="1625071" y="306049"/>
                  </a:lnTo>
                  <a:lnTo>
                    <a:pt x="1654422" y="339945"/>
                  </a:lnTo>
                  <a:lnTo>
                    <a:pt x="1682144" y="375236"/>
                  </a:lnTo>
                  <a:lnTo>
                    <a:pt x="1708180" y="411863"/>
                  </a:lnTo>
                  <a:lnTo>
                    <a:pt x="1732469" y="449766"/>
                  </a:lnTo>
                  <a:lnTo>
                    <a:pt x="1754954" y="488888"/>
                  </a:lnTo>
                  <a:lnTo>
                    <a:pt x="1775577" y="529170"/>
                  </a:lnTo>
                  <a:lnTo>
                    <a:pt x="1794277" y="570553"/>
                  </a:lnTo>
                  <a:lnTo>
                    <a:pt x="1810998" y="612978"/>
                  </a:lnTo>
                  <a:lnTo>
                    <a:pt x="1825679" y="656387"/>
                  </a:lnTo>
                  <a:lnTo>
                    <a:pt x="1838262" y="700721"/>
                  </a:lnTo>
                  <a:lnTo>
                    <a:pt x="1848690" y="745921"/>
                  </a:lnTo>
                  <a:lnTo>
                    <a:pt x="1856902" y="791929"/>
                  </a:lnTo>
                  <a:lnTo>
                    <a:pt x="1862840" y="838686"/>
                  </a:lnTo>
                  <a:lnTo>
                    <a:pt x="1866446" y="886133"/>
                  </a:lnTo>
                  <a:lnTo>
                    <a:pt x="1867662" y="934212"/>
                  </a:lnTo>
                  <a:lnTo>
                    <a:pt x="1866446" y="982290"/>
                  </a:lnTo>
                  <a:lnTo>
                    <a:pt x="1862840" y="1029737"/>
                  </a:lnTo>
                  <a:lnTo>
                    <a:pt x="1856902" y="1076494"/>
                  </a:lnTo>
                  <a:lnTo>
                    <a:pt x="1848690" y="1122502"/>
                  </a:lnTo>
                  <a:lnTo>
                    <a:pt x="1838262" y="1167702"/>
                  </a:lnTo>
                  <a:lnTo>
                    <a:pt x="1825679" y="1212036"/>
                  </a:lnTo>
                  <a:lnTo>
                    <a:pt x="1810998" y="1255445"/>
                  </a:lnTo>
                  <a:lnTo>
                    <a:pt x="1794277" y="1297870"/>
                  </a:lnTo>
                  <a:lnTo>
                    <a:pt x="1775577" y="1339253"/>
                  </a:lnTo>
                  <a:lnTo>
                    <a:pt x="1754954" y="1379535"/>
                  </a:lnTo>
                  <a:lnTo>
                    <a:pt x="1732469" y="1418657"/>
                  </a:lnTo>
                  <a:lnTo>
                    <a:pt x="1708180" y="1456560"/>
                  </a:lnTo>
                  <a:lnTo>
                    <a:pt x="1682144" y="1493187"/>
                  </a:lnTo>
                  <a:lnTo>
                    <a:pt x="1654422" y="1528478"/>
                  </a:lnTo>
                  <a:lnTo>
                    <a:pt x="1625071" y="1562374"/>
                  </a:lnTo>
                  <a:lnTo>
                    <a:pt x="1594151" y="1594818"/>
                  </a:lnTo>
                  <a:lnTo>
                    <a:pt x="1561720" y="1625750"/>
                  </a:lnTo>
                  <a:lnTo>
                    <a:pt x="1527836" y="1655111"/>
                  </a:lnTo>
                  <a:lnTo>
                    <a:pt x="1492559" y="1682843"/>
                  </a:lnTo>
                  <a:lnTo>
                    <a:pt x="1455947" y="1708888"/>
                  </a:lnTo>
                  <a:lnTo>
                    <a:pt x="1418059" y="1733186"/>
                  </a:lnTo>
                  <a:lnTo>
                    <a:pt x="1378953" y="1755679"/>
                  </a:lnTo>
                  <a:lnTo>
                    <a:pt x="1338688" y="1776309"/>
                  </a:lnTo>
                  <a:lnTo>
                    <a:pt x="1297322" y="1795016"/>
                  </a:lnTo>
                  <a:lnTo>
                    <a:pt x="1254915" y="1811741"/>
                  </a:lnTo>
                  <a:lnTo>
                    <a:pt x="1211526" y="1826427"/>
                  </a:lnTo>
                  <a:lnTo>
                    <a:pt x="1167212" y="1839015"/>
                  </a:lnTo>
                  <a:lnTo>
                    <a:pt x="1122032" y="1849446"/>
                  </a:lnTo>
                  <a:lnTo>
                    <a:pt x="1076045" y="1857660"/>
                  </a:lnTo>
                  <a:lnTo>
                    <a:pt x="1029310" y="1863601"/>
                  </a:lnTo>
                  <a:lnTo>
                    <a:pt x="981886" y="1867208"/>
                  </a:lnTo>
                  <a:lnTo>
                    <a:pt x="933831" y="1868423"/>
                  </a:lnTo>
                  <a:lnTo>
                    <a:pt x="885775" y="1867208"/>
                  </a:lnTo>
                  <a:lnTo>
                    <a:pt x="838351" y="1863601"/>
                  </a:lnTo>
                  <a:lnTo>
                    <a:pt x="791616" y="1857660"/>
                  </a:lnTo>
                  <a:lnTo>
                    <a:pt x="745629" y="1849446"/>
                  </a:lnTo>
                  <a:lnTo>
                    <a:pt x="700449" y="1839015"/>
                  </a:lnTo>
                  <a:lnTo>
                    <a:pt x="656135" y="1826427"/>
                  </a:lnTo>
                  <a:lnTo>
                    <a:pt x="612746" y="1811741"/>
                  </a:lnTo>
                  <a:lnTo>
                    <a:pt x="570339" y="1795016"/>
                  </a:lnTo>
                  <a:lnTo>
                    <a:pt x="528973" y="1776309"/>
                  </a:lnTo>
                  <a:lnTo>
                    <a:pt x="488708" y="1755679"/>
                  </a:lnTo>
                  <a:lnTo>
                    <a:pt x="449602" y="1733186"/>
                  </a:lnTo>
                  <a:lnTo>
                    <a:pt x="411714" y="1708888"/>
                  </a:lnTo>
                  <a:lnTo>
                    <a:pt x="375102" y="1682843"/>
                  </a:lnTo>
                  <a:lnTo>
                    <a:pt x="339825" y="1655111"/>
                  </a:lnTo>
                  <a:lnTo>
                    <a:pt x="305941" y="1625750"/>
                  </a:lnTo>
                  <a:lnTo>
                    <a:pt x="273510" y="1594818"/>
                  </a:lnTo>
                  <a:lnTo>
                    <a:pt x="242590" y="1562374"/>
                  </a:lnTo>
                  <a:lnTo>
                    <a:pt x="213239" y="1528478"/>
                  </a:lnTo>
                  <a:lnTo>
                    <a:pt x="185517" y="1493187"/>
                  </a:lnTo>
                  <a:lnTo>
                    <a:pt x="159481" y="1456560"/>
                  </a:lnTo>
                  <a:lnTo>
                    <a:pt x="135192" y="1418657"/>
                  </a:lnTo>
                  <a:lnTo>
                    <a:pt x="112707" y="1379535"/>
                  </a:lnTo>
                  <a:lnTo>
                    <a:pt x="92084" y="1339253"/>
                  </a:lnTo>
                  <a:lnTo>
                    <a:pt x="73384" y="1297870"/>
                  </a:lnTo>
                  <a:lnTo>
                    <a:pt x="56663" y="1255445"/>
                  </a:lnTo>
                  <a:lnTo>
                    <a:pt x="41982" y="1212036"/>
                  </a:lnTo>
                  <a:lnTo>
                    <a:pt x="29399" y="1167702"/>
                  </a:lnTo>
                  <a:lnTo>
                    <a:pt x="18971" y="1122502"/>
                  </a:lnTo>
                  <a:lnTo>
                    <a:pt x="10759" y="1076494"/>
                  </a:lnTo>
                  <a:lnTo>
                    <a:pt x="4821" y="1029737"/>
                  </a:lnTo>
                  <a:lnTo>
                    <a:pt x="1215" y="982290"/>
                  </a:lnTo>
                  <a:lnTo>
                    <a:pt x="0" y="93421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69336" y="4012565"/>
            <a:ext cx="5396865" cy="1893570"/>
            <a:chOff x="2569336" y="4012565"/>
            <a:chExt cx="5396865" cy="1893570"/>
          </a:xfrm>
        </p:grpSpPr>
        <p:sp>
          <p:nvSpPr>
            <p:cNvPr id="9" name="object 9"/>
            <p:cNvSpPr/>
            <p:nvPr/>
          </p:nvSpPr>
          <p:spPr>
            <a:xfrm>
              <a:off x="2582036" y="4025265"/>
              <a:ext cx="5371465" cy="1868170"/>
            </a:xfrm>
            <a:custGeom>
              <a:avLst/>
              <a:gdLst/>
              <a:ahLst/>
              <a:cxnLst/>
              <a:rect l="l" t="t" r="r" b="b"/>
              <a:pathLst>
                <a:path w="5371465" h="1868170">
                  <a:moveTo>
                    <a:pt x="5371338" y="0"/>
                  </a:moveTo>
                  <a:lnTo>
                    <a:pt x="933830" y="0"/>
                  </a:lnTo>
                  <a:lnTo>
                    <a:pt x="0" y="933831"/>
                  </a:lnTo>
                  <a:lnTo>
                    <a:pt x="933830" y="1867662"/>
                  </a:lnTo>
                  <a:lnTo>
                    <a:pt x="5371338" y="1867662"/>
                  </a:lnTo>
                  <a:lnTo>
                    <a:pt x="53713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2036" y="4025265"/>
              <a:ext cx="5371465" cy="1868170"/>
            </a:xfrm>
            <a:custGeom>
              <a:avLst/>
              <a:gdLst/>
              <a:ahLst/>
              <a:cxnLst/>
              <a:rect l="l" t="t" r="r" b="b"/>
              <a:pathLst>
                <a:path w="5371465" h="1868170">
                  <a:moveTo>
                    <a:pt x="5371338" y="1867662"/>
                  </a:moveTo>
                  <a:lnTo>
                    <a:pt x="933830" y="1867662"/>
                  </a:lnTo>
                  <a:lnTo>
                    <a:pt x="0" y="933831"/>
                  </a:lnTo>
                  <a:lnTo>
                    <a:pt x="933830" y="0"/>
                  </a:lnTo>
                  <a:lnTo>
                    <a:pt x="5371338" y="0"/>
                  </a:lnTo>
                  <a:lnTo>
                    <a:pt x="5371338" y="1867662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70452" y="1665986"/>
            <a:ext cx="38227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50"/>
              </a:lnSpc>
              <a:spcBef>
                <a:spcPts val="100"/>
              </a:spcBef>
            </a:pP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tiêu</a:t>
            </a:r>
            <a:r>
              <a:rPr sz="3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chí</a:t>
            </a:r>
            <a:r>
              <a:rPr sz="3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lựa</a:t>
            </a:r>
            <a:endParaRPr sz="3700">
              <a:latin typeface="Calibri"/>
              <a:cs typeface="Calibri"/>
            </a:endParaRPr>
          </a:p>
          <a:p>
            <a:pPr marL="12700" marR="5080" algn="ctr">
              <a:lnSpc>
                <a:spcPts val="4070"/>
              </a:lnSpc>
              <a:spcBef>
                <a:spcPts val="254"/>
              </a:spcBef>
            </a:pP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chọn</a:t>
            </a:r>
            <a:r>
              <a:rPr sz="3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giải</a:t>
            </a:r>
            <a:r>
              <a:rPr sz="3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sz="3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triển </a:t>
            </a:r>
            <a:r>
              <a:rPr sz="3700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khai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Calibri"/>
              <a:cs typeface="Calibri"/>
            </a:endParaRPr>
          </a:p>
          <a:p>
            <a:pPr marL="184785" marR="177800" indent="1270" algn="ctr">
              <a:lnSpc>
                <a:spcPct val="91600"/>
              </a:lnSpc>
              <a:spcBef>
                <a:spcPts val="2315"/>
              </a:spcBef>
            </a:pP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3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Calibri"/>
                <a:cs typeface="Calibri"/>
              </a:rPr>
              <a:t>vấn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ề </a:t>
            </a:r>
            <a:r>
              <a:rPr sz="3700" spc="-15" dirty="0">
                <a:solidFill>
                  <a:srgbClr val="FFFFFF"/>
                </a:solidFill>
                <a:latin typeface="Calibri"/>
                <a:cs typeface="Calibri"/>
              </a:rPr>
              <a:t>cần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quan</a:t>
            </a:r>
            <a:r>
              <a:rPr sz="3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15" dirty="0">
                <a:solidFill>
                  <a:srgbClr val="FFFFFF"/>
                </a:solidFill>
                <a:latin typeface="Calibri"/>
                <a:cs typeface="Calibri"/>
              </a:rPr>
              <a:t>tâm</a:t>
            </a:r>
            <a:r>
              <a:rPr sz="3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khi</a:t>
            </a: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mua </a:t>
            </a:r>
            <a:r>
              <a:rPr sz="3700" spc="-8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sắm</a:t>
            </a:r>
            <a:r>
              <a:rPr sz="3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ứng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36014" y="4012691"/>
            <a:ext cx="1892935" cy="1892935"/>
            <a:chOff x="1636014" y="4012691"/>
            <a:chExt cx="1892935" cy="1892935"/>
          </a:xfrm>
        </p:grpSpPr>
        <p:sp>
          <p:nvSpPr>
            <p:cNvPr id="13" name="object 13"/>
            <p:cNvSpPr/>
            <p:nvPr/>
          </p:nvSpPr>
          <p:spPr>
            <a:xfrm>
              <a:off x="1648587" y="4025264"/>
              <a:ext cx="1868170" cy="1868170"/>
            </a:xfrm>
            <a:custGeom>
              <a:avLst/>
              <a:gdLst/>
              <a:ahLst/>
              <a:cxnLst/>
              <a:rect l="l" t="t" r="r" b="b"/>
              <a:pathLst>
                <a:path w="1868170" h="1868170">
                  <a:moveTo>
                    <a:pt x="933831" y="0"/>
                  </a:moveTo>
                  <a:lnTo>
                    <a:pt x="885775" y="1215"/>
                  </a:lnTo>
                  <a:lnTo>
                    <a:pt x="838351" y="4821"/>
                  </a:lnTo>
                  <a:lnTo>
                    <a:pt x="791616" y="10759"/>
                  </a:lnTo>
                  <a:lnTo>
                    <a:pt x="745629" y="18971"/>
                  </a:lnTo>
                  <a:lnTo>
                    <a:pt x="700449" y="29399"/>
                  </a:lnTo>
                  <a:lnTo>
                    <a:pt x="656135" y="41982"/>
                  </a:lnTo>
                  <a:lnTo>
                    <a:pt x="612746" y="56663"/>
                  </a:lnTo>
                  <a:lnTo>
                    <a:pt x="570339" y="73384"/>
                  </a:lnTo>
                  <a:lnTo>
                    <a:pt x="528973" y="92084"/>
                  </a:lnTo>
                  <a:lnTo>
                    <a:pt x="488708" y="112707"/>
                  </a:lnTo>
                  <a:lnTo>
                    <a:pt x="449602" y="135192"/>
                  </a:lnTo>
                  <a:lnTo>
                    <a:pt x="411714" y="159481"/>
                  </a:lnTo>
                  <a:lnTo>
                    <a:pt x="375102" y="185517"/>
                  </a:lnTo>
                  <a:lnTo>
                    <a:pt x="339825" y="213239"/>
                  </a:lnTo>
                  <a:lnTo>
                    <a:pt x="305941" y="242590"/>
                  </a:lnTo>
                  <a:lnTo>
                    <a:pt x="273510" y="273510"/>
                  </a:lnTo>
                  <a:lnTo>
                    <a:pt x="242590" y="305941"/>
                  </a:lnTo>
                  <a:lnTo>
                    <a:pt x="213239" y="339825"/>
                  </a:lnTo>
                  <a:lnTo>
                    <a:pt x="185517" y="375102"/>
                  </a:lnTo>
                  <a:lnTo>
                    <a:pt x="159481" y="411714"/>
                  </a:lnTo>
                  <a:lnTo>
                    <a:pt x="135192" y="449602"/>
                  </a:lnTo>
                  <a:lnTo>
                    <a:pt x="112707" y="488708"/>
                  </a:lnTo>
                  <a:lnTo>
                    <a:pt x="92084" y="528973"/>
                  </a:lnTo>
                  <a:lnTo>
                    <a:pt x="73384" y="570339"/>
                  </a:lnTo>
                  <a:lnTo>
                    <a:pt x="56663" y="612746"/>
                  </a:lnTo>
                  <a:lnTo>
                    <a:pt x="41982" y="656135"/>
                  </a:lnTo>
                  <a:lnTo>
                    <a:pt x="29399" y="700449"/>
                  </a:lnTo>
                  <a:lnTo>
                    <a:pt x="18971" y="745629"/>
                  </a:lnTo>
                  <a:lnTo>
                    <a:pt x="10759" y="791616"/>
                  </a:lnTo>
                  <a:lnTo>
                    <a:pt x="4821" y="838351"/>
                  </a:lnTo>
                  <a:lnTo>
                    <a:pt x="1215" y="885775"/>
                  </a:lnTo>
                  <a:lnTo>
                    <a:pt x="0" y="933831"/>
                  </a:lnTo>
                  <a:lnTo>
                    <a:pt x="1215" y="981886"/>
                  </a:lnTo>
                  <a:lnTo>
                    <a:pt x="4821" y="1029310"/>
                  </a:lnTo>
                  <a:lnTo>
                    <a:pt x="10759" y="1076045"/>
                  </a:lnTo>
                  <a:lnTo>
                    <a:pt x="18971" y="1122032"/>
                  </a:lnTo>
                  <a:lnTo>
                    <a:pt x="29399" y="1167212"/>
                  </a:lnTo>
                  <a:lnTo>
                    <a:pt x="41982" y="1211526"/>
                  </a:lnTo>
                  <a:lnTo>
                    <a:pt x="56663" y="1254915"/>
                  </a:lnTo>
                  <a:lnTo>
                    <a:pt x="73384" y="1297322"/>
                  </a:lnTo>
                  <a:lnTo>
                    <a:pt x="92084" y="1338688"/>
                  </a:lnTo>
                  <a:lnTo>
                    <a:pt x="112707" y="1378953"/>
                  </a:lnTo>
                  <a:lnTo>
                    <a:pt x="135192" y="1418059"/>
                  </a:lnTo>
                  <a:lnTo>
                    <a:pt x="159481" y="1455947"/>
                  </a:lnTo>
                  <a:lnTo>
                    <a:pt x="185517" y="1492559"/>
                  </a:lnTo>
                  <a:lnTo>
                    <a:pt x="213239" y="1527836"/>
                  </a:lnTo>
                  <a:lnTo>
                    <a:pt x="242590" y="1561720"/>
                  </a:lnTo>
                  <a:lnTo>
                    <a:pt x="273510" y="1594151"/>
                  </a:lnTo>
                  <a:lnTo>
                    <a:pt x="305941" y="1625071"/>
                  </a:lnTo>
                  <a:lnTo>
                    <a:pt x="339825" y="1654422"/>
                  </a:lnTo>
                  <a:lnTo>
                    <a:pt x="375102" y="1682144"/>
                  </a:lnTo>
                  <a:lnTo>
                    <a:pt x="411714" y="1708180"/>
                  </a:lnTo>
                  <a:lnTo>
                    <a:pt x="449602" y="1732469"/>
                  </a:lnTo>
                  <a:lnTo>
                    <a:pt x="488708" y="1754954"/>
                  </a:lnTo>
                  <a:lnTo>
                    <a:pt x="528973" y="1775577"/>
                  </a:lnTo>
                  <a:lnTo>
                    <a:pt x="570339" y="1794277"/>
                  </a:lnTo>
                  <a:lnTo>
                    <a:pt x="612746" y="1810998"/>
                  </a:lnTo>
                  <a:lnTo>
                    <a:pt x="656135" y="1825679"/>
                  </a:lnTo>
                  <a:lnTo>
                    <a:pt x="700449" y="1838262"/>
                  </a:lnTo>
                  <a:lnTo>
                    <a:pt x="745629" y="1848690"/>
                  </a:lnTo>
                  <a:lnTo>
                    <a:pt x="791616" y="1856902"/>
                  </a:lnTo>
                  <a:lnTo>
                    <a:pt x="838351" y="1862840"/>
                  </a:lnTo>
                  <a:lnTo>
                    <a:pt x="885775" y="1866446"/>
                  </a:lnTo>
                  <a:lnTo>
                    <a:pt x="933831" y="1867662"/>
                  </a:lnTo>
                  <a:lnTo>
                    <a:pt x="981886" y="1866446"/>
                  </a:lnTo>
                  <a:lnTo>
                    <a:pt x="1029310" y="1862840"/>
                  </a:lnTo>
                  <a:lnTo>
                    <a:pt x="1076045" y="1856902"/>
                  </a:lnTo>
                  <a:lnTo>
                    <a:pt x="1122032" y="1848690"/>
                  </a:lnTo>
                  <a:lnTo>
                    <a:pt x="1167212" y="1838262"/>
                  </a:lnTo>
                  <a:lnTo>
                    <a:pt x="1211526" y="1825679"/>
                  </a:lnTo>
                  <a:lnTo>
                    <a:pt x="1254915" y="1810998"/>
                  </a:lnTo>
                  <a:lnTo>
                    <a:pt x="1297322" y="1794277"/>
                  </a:lnTo>
                  <a:lnTo>
                    <a:pt x="1338688" y="1775577"/>
                  </a:lnTo>
                  <a:lnTo>
                    <a:pt x="1378953" y="1754954"/>
                  </a:lnTo>
                  <a:lnTo>
                    <a:pt x="1418059" y="1732469"/>
                  </a:lnTo>
                  <a:lnTo>
                    <a:pt x="1455947" y="1708180"/>
                  </a:lnTo>
                  <a:lnTo>
                    <a:pt x="1492559" y="1682144"/>
                  </a:lnTo>
                  <a:lnTo>
                    <a:pt x="1527836" y="1654422"/>
                  </a:lnTo>
                  <a:lnTo>
                    <a:pt x="1561720" y="1625071"/>
                  </a:lnTo>
                  <a:lnTo>
                    <a:pt x="1594151" y="1594151"/>
                  </a:lnTo>
                  <a:lnTo>
                    <a:pt x="1625071" y="1561720"/>
                  </a:lnTo>
                  <a:lnTo>
                    <a:pt x="1654422" y="1527836"/>
                  </a:lnTo>
                  <a:lnTo>
                    <a:pt x="1682144" y="1492559"/>
                  </a:lnTo>
                  <a:lnTo>
                    <a:pt x="1708180" y="1455947"/>
                  </a:lnTo>
                  <a:lnTo>
                    <a:pt x="1732469" y="1418059"/>
                  </a:lnTo>
                  <a:lnTo>
                    <a:pt x="1754954" y="1378953"/>
                  </a:lnTo>
                  <a:lnTo>
                    <a:pt x="1775577" y="1338688"/>
                  </a:lnTo>
                  <a:lnTo>
                    <a:pt x="1794277" y="1297322"/>
                  </a:lnTo>
                  <a:lnTo>
                    <a:pt x="1810998" y="1254915"/>
                  </a:lnTo>
                  <a:lnTo>
                    <a:pt x="1825679" y="1211526"/>
                  </a:lnTo>
                  <a:lnTo>
                    <a:pt x="1838262" y="1167212"/>
                  </a:lnTo>
                  <a:lnTo>
                    <a:pt x="1848690" y="1122032"/>
                  </a:lnTo>
                  <a:lnTo>
                    <a:pt x="1856902" y="1076045"/>
                  </a:lnTo>
                  <a:lnTo>
                    <a:pt x="1862840" y="1029310"/>
                  </a:lnTo>
                  <a:lnTo>
                    <a:pt x="1866446" y="981886"/>
                  </a:lnTo>
                  <a:lnTo>
                    <a:pt x="1867662" y="933831"/>
                  </a:lnTo>
                  <a:lnTo>
                    <a:pt x="1866446" y="885775"/>
                  </a:lnTo>
                  <a:lnTo>
                    <a:pt x="1862840" y="838351"/>
                  </a:lnTo>
                  <a:lnTo>
                    <a:pt x="1856902" y="791616"/>
                  </a:lnTo>
                  <a:lnTo>
                    <a:pt x="1848690" y="745629"/>
                  </a:lnTo>
                  <a:lnTo>
                    <a:pt x="1838262" y="700449"/>
                  </a:lnTo>
                  <a:lnTo>
                    <a:pt x="1825679" y="656135"/>
                  </a:lnTo>
                  <a:lnTo>
                    <a:pt x="1810998" y="612746"/>
                  </a:lnTo>
                  <a:lnTo>
                    <a:pt x="1794277" y="570339"/>
                  </a:lnTo>
                  <a:lnTo>
                    <a:pt x="1775577" y="528973"/>
                  </a:lnTo>
                  <a:lnTo>
                    <a:pt x="1754954" y="488708"/>
                  </a:lnTo>
                  <a:lnTo>
                    <a:pt x="1732469" y="449602"/>
                  </a:lnTo>
                  <a:lnTo>
                    <a:pt x="1708180" y="411714"/>
                  </a:lnTo>
                  <a:lnTo>
                    <a:pt x="1682144" y="375102"/>
                  </a:lnTo>
                  <a:lnTo>
                    <a:pt x="1654422" y="339825"/>
                  </a:lnTo>
                  <a:lnTo>
                    <a:pt x="1625071" y="305941"/>
                  </a:lnTo>
                  <a:lnTo>
                    <a:pt x="1594151" y="273510"/>
                  </a:lnTo>
                  <a:lnTo>
                    <a:pt x="1561720" y="242590"/>
                  </a:lnTo>
                  <a:lnTo>
                    <a:pt x="1527836" y="213239"/>
                  </a:lnTo>
                  <a:lnTo>
                    <a:pt x="1492559" y="185517"/>
                  </a:lnTo>
                  <a:lnTo>
                    <a:pt x="1455947" y="159481"/>
                  </a:lnTo>
                  <a:lnTo>
                    <a:pt x="1418059" y="135192"/>
                  </a:lnTo>
                  <a:lnTo>
                    <a:pt x="1378953" y="112707"/>
                  </a:lnTo>
                  <a:lnTo>
                    <a:pt x="1338688" y="92084"/>
                  </a:lnTo>
                  <a:lnTo>
                    <a:pt x="1297322" y="73384"/>
                  </a:lnTo>
                  <a:lnTo>
                    <a:pt x="1254915" y="56663"/>
                  </a:lnTo>
                  <a:lnTo>
                    <a:pt x="1211526" y="41982"/>
                  </a:lnTo>
                  <a:lnTo>
                    <a:pt x="1167212" y="29399"/>
                  </a:lnTo>
                  <a:lnTo>
                    <a:pt x="1122032" y="18971"/>
                  </a:lnTo>
                  <a:lnTo>
                    <a:pt x="1076045" y="10759"/>
                  </a:lnTo>
                  <a:lnTo>
                    <a:pt x="1029310" y="4821"/>
                  </a:lnTo>
                  <a:lnTo>
                    <a:pt x="981886" y="1215"/>
                  </a:lnTo>
                  <a:lnTo>
                    <a:pt x="933831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8587" y="4025264"/>
              <a:ext cx="1868170" cy="1868170"/>
            </a:xfrm>
            <a:custGeom>
              <a:avLst/>
              <a:gdLst/>
              <a:ahLst/>
              <a:cxnLst/>
              <a:rect l="l" t="t" r="r" b="b"/>
              <a:pathLst>
                <a:path w="1868170" h="1868170">
                  <a:moveTo>
                    <a:pt x="0" y="933831"/>
                  </a:moveTo>
                  <a:lnTo>
                    <a:pt x="1215" y="885775"/>
                  </a:lnTo>
                  <a:lnTo>
                    <a:pt x="4821" y="838351"/>
                  </a:lnTo>
                  <a:lnTo>
                    <a:pt x="10759" y="791616"/>
                  </a:lnTo>
                  <a:lnTo>
                    <a:pt x="18971" y="745629"/>
                  </a:lnTo>
                  <a:lnTo>
                    <a:pt x="29399" y="700449"/>
                  </a:lnTo>
                  <a:lnTo>
                    <a:pt x="41982" y="656135"/>
                  </a:lnTo>
                  <a:lnTo>
                    <a:pt x="56663" y="612746"/>
                  </a:lnTo>
                  <a:lnTo>
                    <a:pt x="73384" y="570339"/>
                  </a:lnTo>
                  <a:lnTo>
                    <a:pt x="92084" y="528973"/>
                  </a:lnTo>
                  <a:lnTo>
                    <a:pt x="112707" y="488708"/>
                  </a:lnTo>
                  <a:lnTo>
                    <a:pt x="135192" y="449602"/>
                  </a:lnTo>
                  <a:lnTo>
                    <a:pt x="159481" y="411714"/>
                  </a:lnTo>
                  <a:lnTo>
                    <a:pt x="185517" y="375102"/>
                  </a:lnTo>
                  <a:lnTo>
                    <a:pt x="213239" y="339825"/>
                  </a:lnTo>
                  <a:lnTo>
                    <a:pt x="242590" y="305941"/>
                  </a:lnTo>
                  <a:lnTo>
                    <a:pt x="273510" y="273510"/>
                  </a:lnTo>
                  <a:lnTo>
                    <a:pt x="305941" y="242590"/>
                  </a:lnTo>
                  <a:lnTo>
                    <a:pt x="339825" y="213239"/>
                  </a:lnTo>
                  <a:lnTo>
                    <a:pt x="375102" y="185517"/>
                  </a:lnTo>
                  <a:lnTo>
                    <a:pt x="411714" y="159481"/>
                  </a:lnTo>
                  <a:lnTo>
                    <a:pt x="449602" y="135192"/>
                  </a:lnTo>
                  <a:lnTo>
                    <a:pt x="488708" y="112707"/>
                  </a:lnTo>
                  <a:lnTo>
                    <a:pt x="528973" y="92084"/>
                  </a:lnTo>
                  <a:lnTo>
                    <a:pt x="570339" y="73384"/>
                  </a:lnTo>
                  <a:lnTo>
                    <a:pt x="612746" y="56663"/>
                  </a:lnTo>
                  <a:lnTo>
                    <a:pt x="656135" y="41982"/>
                  </a:lnTo>
                  <a:lnTo>
                    <a:pt x="700449" y="29399"/>
                  </a:lnTo>
                  <a:lnTo>
                    <a:pt x="745629" y="18971"/>
                  </a:lnTo>
                  <a:lnTo>
                    <a:pt x="791616" y="10759"/>
                  </a:lnTo>
                  <a:lnTo>
                    <a:pt x="838351" y="4821"/>
                  </a:lnTo>
                  <a:lnTo>
                    <a:pt x="885775" y="1215"/>
                  </a:lnTo>
                  <a:lnTo>
                    <a:pt x="933831" y="0"/>
                  </a:lnTo>
                  <a:lnTo>
                    <a:pt x="981886" y="1215"/>
                  </a:lnTo>
                  <a:lnTo>
                    <a:pt x="1029310" y="4821"/>
                  </a:lnTo>
                  <a:lnTo>
                    <a:pt x="1076045" y="10759"/>
                  </a:lnTo>
                  <a:lnTo>
                    <a:pt x="1122032" y="18971"/>
                  </a:lnTo>
                  <a:lnTo>
                    <a:pt x="1167212" y="29399"/>
                  </a:lnTo>
                  <a:lnTo>
                    <a:pt x="1211526" y="41982"/>
                  </a:lnTo>
                  <a:lnTo>
                    <a:pt x="1254915" y="56663"/>
                  </a:lnTo>
                  <a:lnTo>
                    <a:pt x="1297322" y="73384"/>
                  </a:lnTo>
                  <a:lnTo>
                    <a:pt x="1338688" y="92084"/>
                  </a:lnTo>
                  <a:lnTo>
                    <a:pt x="1378953" y="112707"/>
                  </a:lnTo>
                  <a:lnTo>
                    <a:pt x="1418059" y="135192"/>
                  </a:lnTo>
                  <a:lnTo>
                    <a:pt x="1455947" y="159481"/>
                  </a:lnTo>
                  <a:lnTo>
                    <a:pt x="1492559" y="185517"/>
                  </a:lnTo>
                  <a:lnTo>
                    <a:pt x="1527836" y="213239"/>
                  </a:lnTo>
                  <a:lnTo>
                    <a:pt x="1561720" y="242590"/>
                  </a:lnTo>
                  <a:lnTo>
                    <a:pt x="1594151" y="273510"/>
                  </a:lnTo>
                  <a:lnTo>
                    <a:pt x="1625071" y="305941"/>
                  </a:lnTo>
                  <a:lnTo>
                    <a:pt x="1654422" y="339825"/>
                  </a:lnTo>
                  <a:lnTo>
                    <a:pt x="1682144" y="375102"/>
                  </a:lnTo>
                  <a:lnTo>
                    <a:pt x="1708180" y="411714"/>
                  </a:lnTo>
                  <a:lnTo>
                    <a:pt x="1732469" y="449602"/>
                  </a:lnTo>
                  <a:lnTo>
                    <a:pt x="1754954" y="488708"/>
                  </a:lnTo>
                  <a:lnTo>
                    <a:pt x="1775577" y="528973"/>
                  </a:lnTo>
                  <a:lnTo>
                    <a:pt x="1794277" y="570339"/>
                  </a:lnTo>
                  <a:lnTo>
                    <a:pt x="1810998" y="612746"/>
                  </a:lnTo>
                  <a:lnTo>
                    <a:pt x="1825679" y="656135"/>
                  </a:lnTo>
                  <a:lnTo>
                    <a:pt x="1838262" y="700449"/>
                  </a:lnTo>
                  <a:lnTo>
                    <a:pt x="1848690" y="745629"/>
                  </a:lnTo>
                  <a:lnTo>
                    <a:pt x="1856902" y="791616"/>
                  </a:lnTo>
                  <a:lnTo>
                    <a:pt x="1862840" y="838351"/>
                  </a:lnTo>
                  <a:lnTo>
                    <a:pt x="1866446" y="885775"/>
                  </a:lnTo>
                  <a:lnTo>
                    <a:pt x="1867662" y="933831"/>
                  </a:lnTo>
                  <a:lnTo>
                    <a:pt x="1866446" y="981886"/>
                  </a:lnTo>
                  <a:lnTo>
                    <a:pt x="1862840" y="1029310"/>
                  </a:lnTo>
                  <a:lnTo>
                    <a:pt x="1856902" y="1076045"/>
                  </a:lnTo>
                  <a:lnTo>
                    <a:pt x="1848690" y="1122032"/>
                  </a:lnTo>
                  <a:lnTo>
                    <a:pt x="1838262" y="1167212"/>
                  </a:lnTo>
                  <a:lnTo>
                    <a:pt x="1825679" y="1211526"/>
                  </a:lnTo>
                  <a:lnTo>
                    <a:pt x="1810998" y="1254915"/>
                  </a:lnTo>
                  <a:lnTo>
                    <a:pt x="1794277" y="1297322"/>
                  </a:lnTo>
                  <a:lnTo>
                    <a:pt x="1775577" y="1338688"/>
                  </a:lnTo>
                  <a:lnTo>
                    <a:pt x="1754954" y="1378953"/>
                  </a:lnTo>
                  <a:lnTo>
                    <a:pt x="1732469" y="1418059"/>
                  </a:lnTo>
                  <a:lnTo>
                    <a:pt x="1708180" y="1455947"/>
                  </a:lnTo>
                  <a:lnTo>
                    <a:pt x="1682144" y="1492559"/>
                  </a:lnTo>
                  <a:lnTo>
                    <a:pt x="1654422" y="1527836"/>
                  </a:lnTo>
                  <a:lnTo>
                    <a:pt x="1625071" y="1561720"/>
                  </a:lnTo>
                  <a:lnTo>
                    <a:pt x="1594151" y="1594151"/>
                  </a:lnTo>
                  <a:lnTo>
                    <a:pt x="1561720" y="1625071"/>
                  </a:lnTo>
                  <a:lnTo>
                    <a:pt x="1527836" y="1654422"/>
                  </a:lnTo>
                  <a:lnTo>
                    <a:pt x="1492559" y="1682144"/>
                  </a:lnTo>
                  <a:lnTo>
                    <a:pt x="1455947" y="1708180"/>
                  </a:lnTo>
                  <a:lnTo>
                    <a:pt x="1418059" y="1732469"/>
                  </a:lnTo>
                  <a:lnTo>
                    <a:pt x="1378953" y="1754954"/>
                  </a:lnTo>
                  <a:lnTo>
                    <a:pt x="1338688" y="1775577"/>
                  </a:lnTo>
                  <a:lnTo>
                    <a:pt x="1297322" y="1794277"/>
                  </a:lnTo>
                  <a:lnTo>
                    <a:pt x="1254915" y="1810998"/>
                  </a:lnTo>
                  <a:lnTo>
                    <a:pt x="1211526" y="1825679"/>
                  </a:lnTo>
                  <a:lnTo>
                    <a:pt x="1167212" y="1838262"/>
                  </a:lnTo>
                  <a:lnTo>
                    <a:pt x="1122032" y="1848690"/>
                  </a:lnTo>
                  <a:lnTo>
                    <a:pt x="1076045" y="1856902"/>
                  </a:lnTo>
                  <a:lnTo>
                    <a:pt x="1029310" y="1862840"/>
                  </a:lnTo>
                  <a:lnTo>
                    <a:pt x="981886" y="1866446"/>
                  </a:lnTo>
                  <a:lnTo>
                    <a:pt x="933831" y="1867662"/>
                  </a:lnTo>
                  <a:lnTo>
                    <a:pt x="885775" y="1866446"/>
                  </a:lnTo>
                  <a:lnTo>
                    <a:pt x="838351" y="1862840"/>
                  </a:lnTo>
                  <a:lnTo>
                    <a:pt x="791616" y="1856902"/>
                  </a:lnTo>
                  <a:lnTo>
                    <a:pt x="745629" y="1848690"/>
                  </a:lnTo>
                  <a:lnTo>
                    <a:pt x="700449" y="1838262"/>
                  </a:lnTo>
                  <a:lnTo>
                    <a:pt x="656135" y="1825679"/>
                  </a:lnTo>
                  <a:lnTo>
                    <a:pt x="612746" y="1810998"/>
                  </a:lnTo>
                  <a:lnTo>
                    <a:pt x="570339" y="1794277"/>
                  </a:lnTo>
                  <a:lnTo>
                    <a:pt x="528973" y="1775577"/>
                  </a:lnTo>
                  <a:lnTo>
                    <a:pt x="488708" y="1754954"/>
                  </a:lnTo>
                  <a:lnTo>
                    <a:pt x="449602" y="1732469"/>
                  </a:lnTo>
                  <a:lnTo>
                    <a:pt x="411714" y="1708180"/>
                  </a:lnTo>
                  <a:lnTo>
                    <a:pt x="375102" y="1682144"/>
                  </a:lnTo>
                  <a:lnTo>
                    <a:pt x="339825" y="1654422"/>
                  </a:lnTo>
                  <a:lnTo>
                    <a:pt x="305941" y="1625071"/>
                  </a:lnTo>
                  <a:lnTo>
                    <a:pt x="273510" y="1594151"/>
                  </a:lnTo>
                  <a:lnTo>
                    <a:pt x="242590" y="1561720"/>
                  </a:lnTo>
                  <a:lnTo>
                    <a:pt x="213239" y="1527836"/>
                  </a:lnTo>
                  <a:lnTo>
                    <a:pt x="185517" y="1492559"/>
                  </a:lnTo>
                  <a:lnTo>
                    <a:pt x="159481" y="1455947"/>
                  </a:lnTo>
                  <a:lnTo>
                    <a:pt x="135192" y="1418059"/>
                  </a:lnTo>
                  <a:lnTo>
                    <a:pt x="112707" y="1378953"/>
                  </a:lnTo>
                  <a:lnTo>
                    <a:pt x="92084" y="1338688"/>
                  </a:lnTo>
                  <a:lnTo>
                    <a:pt x="73384" y="1297322"/>
                  </a:lnTo>
                  <a:lnTo>
                    <a:pt x="56663" y="1254915"/>
                  </a:lnTo>
                  <a:lnTo>
                    <a:pt x="41982" y="1211526"/>
                  </a:lnTo>
                  <a:lnTo>
                    <a:pt x="29399" y="1167212"/>
                  </a:lnTo>
                  <a:lnTo>
                    <a:pt x="18971" y="1122032"/>
                  </a:lnTo>
                  <a:lnTo>
                    <a:pt x="10759" y="1076045"/>
                  </a:lnTo>
                  <a:lnTo>
                    <a:pt x="4821" y="1029310"/>
                  </a:lnTo>
                  <a:lnTo>
                    <a:pt x="1215" y="981886"/>
                  </a:lnTo>
                  <a:lnTo>
                    <a:pt x="0" y="93383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tiêu chí </a:t>
            </a:r>
            <a:r>
              <a:rPr dirty="0"/>
              <a:t>lựa </a:t>
            </a:r>
            <a:r>
              <a:rPr spc="-5" dirty="0"/>
              <a:t>chọn giải </a:t>
            </a:r>
            <a:r>
              <a:rPr dirty="0"/>
              <a:t>pháp triển </a:t>
            </a:r>
            <a:r>
              <a:rPr spc="-890" dirty="0"/>
              <a:t> </a:t>
            </a:r>
            <a:r>
              <a:rPr dirty="0"/>
              <a:t>khai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40640" indent="-342900">
              <a:lnSpc>
                <a:spcPts val="2300"/>
              </a:lnSpc>
              <a:spcBef>
                <a:spcPts val="66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chức</a:t>
            </a:r>
            <a:r>
              <a:rPr spc="-25" dirty="0"/>
              <a:t> </a:t>
            </a:r>
            <a:r>
              <a:rPr spc="-5" dirty="0"/>
              <a:t>năng</a:t>
            </a:r>
            <a:r>
              <a:rPr spc="-15" dirty="0"/>
              <a:t> </a:t>
            </a:r>
            <a:r>
              <a:rPr dirty="0"/>
              <a:t>và</a:t>
            </a:r>
            <a:r>
              <a:rPr spc="-20" dirty="0"/>
              <a:t> </a:t>
            </a:r>
            <a:r>
              <a:rPr dirty="0"/>
              <a:t>khả</a:t>
            </a:r>
            <a:r>
              <a:rPr spc="-15" dirty="0"/>
              <a:t> </a:t>
            </a:r>
            <a:r>
              <a:rPr spc="-5" dirty="0"/>
              <a:t>năng </a:t>
            </a:r>
            <a:r>
              <a:rPr spc="-585" dirty="0"/>
              <a:t> </a:t>
            </a:r>
            <a:r>
              <a:rPr dirty="0"/>
              <a:t>linh</a:t>
            </a:r>
            <a:r>
              <a:rPr spc="-20" dirty="0"/>
              <a:t> </a:t>
            </a:r>
            <a:r>
              <a:rPr dirty="0"/>
              <a:t>hoạt</a:t>
            </a:r>
            <a:r>
              <a:rPr spc="-20" dirty="0"/>
              <a:t> </a:t>
            </a:r>
            <a:r>
              <a:rPr dirty="0"/>
              <a:t>của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0" dirty="0"/>
              <a:t> </a:t>
            </a:r>
            <a:r>
              <a:rPr spc="-5" dirty="0"/>
              <a:t>UD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yêu</a:t>
            </a:r>
            <a:r>
              <a:rPr spc="-35" dirty="0"/>
              <a:t> </a:t>
            </a:r>
            <a:r>
              <a:rPr dirty="0"/>
              <a:t>cầu</a:t>
            </a:r>
            <a:r>
              <a:rPr spc="-70" dirty="0"/>
              <a:t> </a:t>
            </a:r>
            <a:r>
              <a:rPr dirty="0"/>
              <a:t>TT</a:t>
            </a:r>
          </a:p>
          <a:p>
            <a:pPr marL="355600" marR="43815" indent="-342900">
              <a:lnSpc>
                <a:spcPts val="2300"/>
              </a:lnSpc>
              <a:spcBef>
                <a:spcPts val="56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Sự</a:t>
            </a:r>
            <a:r>
              <a:rPr spc="-25" dirty="0"/>
              <a:t> </a:t>
            </a:r>
            <a:r>
              <a:rPr dirty="0"/>
              <a:t>thân</a:t>
            </a:r>
            <a:r>
              <a:rPr spc="-15" dirty="0"/>
              <a:t> </a:t>
            </a:r>
            <a:r>
              <a:rPr spc="-5" dirty="0"/>
              <a:t>thiện</a:t>
            </a:r>
            <a:r>
              <a:rPr spc="-25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với</a:t>
            </a:r>
            <a:r>
              <a:rPr spc="-15" dirty="0"/>
              <a:t> </a:t>
            </a:r>
            <a:r>
              <a:rPr dirty="0"/>
              <a:t>người </a:t>
            </a:r>
            <a:r>
              <a:rPr spc="-585" dirty="0"/>
              <a:t> </a:t>
            </a:r>
            <a:r>
              <a:rPr dirty="0"/>
              <a:t>dùng</a:t>
            </a:r>
          </a:p>
          <a:p>
            <a:pPr marL="355600" marR="145415" indent="-342900">
              <a:lnSpc>
                <a:spcPct val="8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dirty="0"/>
              <a:t>Các yêu cầu về nguồn lực </a:t>
            </a:r>
            <a:r>
              <a:rPr spc="5" dirty="0"/>
              <a:t> </a:t>
            </a:r>
            <a:r>
              <a:rPr spc="-5" dirty="0"/>
              <a:t>đối</a:t>
            </a:r>
            <a:r>
              <a:rPr spc="-25" dirty="0"/>
              <a:t> </a:t>
            </a:r>
            <a:r>
              <a:rPr dirty="0"/>
              <a:t>với</a:t>
            </a:r>
            <a:r>
              <a:rPr spc="-15" dirty="0"/>
              <a:t> </a:t>
            </a:r>
            <a:r>
              <a:rPr dirty="0"/>
              <a:t>phần</a:t>
            </a:r>
            <a:r>
              <a:rPr spc="-20" dirty="0"/>
              <a:t> </a:t>
            </a:r>
            <a:r>
              <a:rPr dirty="0"/>
              <a:t>cứng</a:t>
            </a:r>
            <a:r>
              <a:rPr spc="-15" dirty="0"/>
              <a:t> </a:t>
            </a:r>
            <a:r>
              <a:rPr dirty="0"/>
              <a:t>và</a:t>
            </a:r>
            <a:r>
              <a:rPr spc="-15" dirty="0"/>
              <a:t> </a:t>
            </a:r>
            <a:r>
              <a:rPr dirty="0"/>
              <a:t>phần </a:t>
            </a:r>
            <a:r>
              <a:rPr spc="-585" dirty="0"/>
              <a:t> </a:t>
            </a:r>
            <a:r>
              <a:rPr dirty="0"/>
              <a:t>mềm</a:t>
            </a:r>
          </a:p>
          <a:p>
            <a:pPr marL="355600" marR="5080" indent="-342900">
              <a:lnSpc>
                <a:spcPts val="2300"/>
              </a:lnSpc>
              <a:spcBef>
                <a:spcPts val="55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Mức</a:t>
            </a:r>
            <a:r>
              <a:rPr spc="-20" dirty="0"/>
              <a:t> </a:t>
            </a:r>
            <a:r>
              <a:rPr dirty="0"/>
              <a:t>độ</a:t>
            </a:r>
            <a:r>
              <a:rPr spc="-20" dirty="0"/>
              <a:t> </a:t>
            </a:r>
            <a:r>
              <a:rPr dirty="0"/>
              <a:t>phức</a:t>
            </a:r>
            <a:r>
              <a:rPr spc="-20" dirty="0"/>
              <a:t> </a:t>
            </a:r>
            <a:r>
              <a:rPr dirty="0"/>
              <a:t>tạp</a:t>
            </a:r>
            <a:r>
              <a:rPr spc="-30" dirty="0"/>
              <a:t> </a:t>
            </a:r>
            <a:r>
              <a:rPr dirty="0"/>
              <a:t>trong</a:t>
            </a:r>
            <a:r>
              <a:rPr spc="-20" dirty="0"/>
              <a:t> </a:t>
            </a:r>
            <a:r>
              <a:rPr dirty="0"/>
              <a:t>việc </a:t>
            </a:r>
            <a:r>
              <a:rPr spc="-585" dirty="0"/>
              <a:t> </a:t>
            </a:r>
            <a:r>
              <a:rPr dirty="0"/>
              <a:t>cài</a:t>
            </a:r>
            <a:r>
              <a:rPr spc="-25" dirty="0"/>
              <a:t> </a:t>
            </a:r>
            <a:r>
              <a:rPr dirty="0"/>
              <a:t>đặt</a:t>
            </a:r>
            <a:r>
              <a:rPr spc="-25" dirty="0"/>
              <a:t> </a:t>
            </a:r>
            <a:r>
              <a:rPr dirty="0"/>
              <a:t>hay</a:t>
            </a:r>
            <a:r>
              <a:rPr spc="-20" dirty="0"/>
              <a:t> </a:t>
            </a:r>
            <a:r>
              <a:rPr dirty="0"/>
              <a:t>tích</a:t>
            </a:r>
            <a:r>
              <a:rPr spc="-30" dirty="0"/>
              <a:t> </a:t>
            </a:r>
            <a:r>
              <a:rPr dirty="0"/>
              <a:t>hợp</a:t>
            </a:r>
            <a:r>
              <a:rPr spc="-15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spc="-5" dirty="0"/>
              <a:t>UD</a:t>
            </a:r>
          </a:p>
          <a:p>
            <a:pPr marL="355600" marR="179705" indent="-342900">
              <a:lnSpc>
                <a:spcPct val="8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Yêu</a:t>
            </a:r>
            <a:r>
              <a:rPr spc="-20" dirty="0"/>
              <a:t> </a:t>
            </a:r>
            <a:r>
              <a:rPr dirty="0"/>
              <a:t>cầu</a:t>
            </a:r>
            <a:r>
              <a:rPr spc="-30" dirty="0"/>
              <a:t> </a:t>
            </a:r>
            <a:r>
              <a:rPr dirty="0"/>
              <a:t>về</a:t>
            </a:r>
            <a:r>
              <a:rPr spc="-15" dirty="0"/>
              <a:t> </a:t>
            </a:r>
            <a:r>
              <a:rPr dirty="0"/>
              <a:t>dịch</a:t>
            </a:r>
            <a:r>
              <a:rPr spc="-25" dirty="0"/>
              <a:t> </a:t>
            </a:r>
            <a:r>
              <a:rPr dirty="0"/>
              <a:t>vụ</a:t>
            </a:r>
            <a:r>
              <a:rPr spc="-15" dirty="0"/>
              <a:t> </a:t>
            </a:r>
            <a:r>
              <a:rPr dirty="0"/>
              <a:t>bảo</a:t>
            </a:r>
            <a:r>
              <a:rPr spc="-15" dirty="0"/>
              <a:t> </a:t>
            </a:r>
            <a:r>
              <a:rPr dirty="0"/>
              <a:t>trì </a:t>
            </a:r>
            <a:r>
              <a:rPr spc="-585" dirty="0"/>
              <a:t> </a:t>
            </a:r>
            <a:r>
              <a:rPr dirty="0"/>
              <a:t>đối</a:t>
            </a:r>
            <a:r>
              <a:rPr spc="-15" dirty="0"/>
              <a:t> </a:t>
            </a:r>
            <a:r>
              <a:rPr dirty="0"/>
              <a:t>với</a:t>
            </a:r>
            <a:r>
              <a:rPr spc="-5" dirty="0"/>
              <a:t> </a:t>
            </a:r>
            <a:r>
              <a:rPr dirty="0"/>
              <a:t>UD</a:t>
            </a: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dirty="0"/>
              <a:t>Tổng</a:t>
            </a:r>
            <a:r>
              <a:rPr spc="-20" dirty="0"/>
              <a:t> </a:t>
            </a:r>
            <a:r>
              <a:rPr dirty="0"/>
              <a:t>chi</a:t>
            </a:r>
            <a:r>
              <a:rPr spc="-30" dirty="0"/>
              <a:t> </a:t>
            </a:r>
            <a:r>
              <a:rPr dirty="0"/>
              <a:t>phí</a:t>
            </a:r>
            <a:r>
              <a:rPr spc="-20" dirty="0"/>
              <a:t> </a:t>
            </a:r>
            <a:r>
              <a:rPr dirty="0"/>
              <a:t>cho</a:t>
            </a:r>
            <a:r>
              <a:rPr spc="-15" dirty="0"/>
              <a:t> </a:t>
            </a:r>
            <a:r>
              <a:rPr spc="-5" dirty="0"/>
              <a:t>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257175" indent="-342900">
              <a:lnSpc>
                <a:spcPts val="2300"/>
              </a:lnSpc>
              <a:spcBef>
                <a:spcPts val="66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Khả</a:t>
            </a:r>
            <a:r>
              <a:rPr spc="-10" dirty="0"/>
              <a:t> </a:t>
            </a:r>
            <a:r>
              <a:rPr spc="-5" dirty="0"/>
              <a:t>năng</a:t>
            </a:r>
            <a:r>
              <a:rPr spc="-20" dirty="0"/>
              <a:t> </a:t>
            </a:r>
            <a:r>
              <a:rPr dirty="0"/>
              <a:t>đo</a:t>
            </a:r>
            <a:r>
              <a:rPr spc="-15" dirty="0"/>
              <a:t> </a:t>
            </a:r>
            <a:r>
              <a:rPr spc="-5" dirty="0"/>
              <a:t>lường</a:t>
            </a:r>
            <a:r>
              <a:rPr spc="-15" dirty="0"/>
              <a:t> </a:t>
            </a:r>
            <a:r>
              <a:rPr dirty="0"/>
              <a:t>lợi</a:t>
            </a:r>
            <a:r>
              <a:rPr spc="-10" dirty="0"/>
              <a:t> </a:t>
            </a:r>
            <a:r>
              <a:rPr dirty="0"/>
              <a:t>ích </a:t>
            </a:r>
            <a:r>
              <a:rPr spc="-585" dirty="0"/>
              <a:t> </a:t>
            </a:r>
            <a:r>
              <a:rPr dirty="0"/>
              <a:t>hữu</a:t>
            </a:r>
            <a:r>
              <a:rPr spc="-10" dirty="0"/>
              <a:t> </a:t>
            </a:r>
            <a:r>
              <a:rPr dirty="0"/>
              <a:t>hình</a:t>
            </a:r>
            <a:r>
              <a:rPr spc="-5" dirty="0"/>
              <a:t> </a:t>
            </a:r>
            <a:r>
              <a:rPr dirty="0"/>
              <a:t>của</a:t>
            </a:r>
            <a:r>
              <a:rPr spc="-25" dirty="0"/>
              <a:t> </a:t>
            </a:r>
            <a:r>
              <a:rPr spc="-5" dirty="0"/>
              <a:t>UD</a:t>
            </a:r>
          </a:p>
          <a:p>
            <a:pPr marL="355600" marR="537845" indent="-342900">
              <a:lnSpc>
                <a:spcPts val="2300"/>
              </a:lnSpc>
              <a:spcBef>
                <a:spcPts val="58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Nguồn</a:t>
            </a:r>
            <a:r>
              <a:rPr spc="-25" dirty="0"/>
              <a:t> </a:t>
            </a:r>
            <a:r>
              <a:rPr dirty="0"/>
              <a:t>nhân</a:t>
            </a:r>
            <a:r>
              <a:rPr spc="-30" dirty="0"/>
              <a:t> </a:t>
            </a:r>
            <a:r>
              <a:rPr dirty="0"/>
              <a:t>lực</a:t>
            </a:r>
            <a:r>
              <a:rPr spc="-35" dirty="0"/>
              <a:t> </a:t>
            </a:r>
            <a:r>
              <a:rPr dirty="0"/>
              <a:t>để</a:t>
            </a:r>
            <a:r>
              <a:rPr spc="-25" dirty="0"/>
              <a:t> </a:t>
            </a:r>
            <a:r>
              <a:rPr dirty="0"/>
              <a:t>phát </a:t>
            </a:r>
            <a:r>
              <a:rPr spc="-585" dirty="0"/>
              <a:t> </a:t>
            </a:r>
            <a:r>
              <a:rPr dirty="0"/>
              <a:t>triển</a:t>
            </a:r>
            <a:r>
              <a:rPr spc="-15" dirty="0"/>
              <a:t> </a:t>
            </a:r>
            <a:r>
              <a:rPr spc="-5" dirty="0"/>
              <a:t>UD</a:t>
            </a:r>
          </a:p>
          <a:p>
            <a:pPr marL="355600" marR="5080" indent="-342900">
              <a:lnSpc>
                <a:spcPct val="8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Dự</a:t>
            </a:r>
            <a:r>
              <a:rPr spc="-25" dirty="0"/>
              <a:t> </a:t>
            </a:r>
            <a:r>
              <a:rPr dirty="0"/>
              <a:t>báo</a:t>
            </a:r>
            <a:r>
              <a:rPr spc="-20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đổi</a:t>
            </a:r>
            <a:r>
              <a:rPr spc="-20" dirty="0"/>
              <a:t> </a:t>
            </a:r>
            <a:r>
              <a:rPr dirty="0"/>
              <a:t>mới</a:t>
            </a:r>
            <a:r>
              <a:rPr spc="-15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dirty="0"/>
              <a:t>công </a:t>
            </a:r>
            <a:r>
              <a:rPr spc="-585" dirty="0"/>
              <a:t> </a:t>
            </a:r>
            <a:r>
              <a:rPr dirty="0"/>
              <a:t>nghệ</a:t>
            </a:r>
          </a:p>
          <a:p>
            <a:pPr marL="355600" marR="290195" indent="-342900">
              <a:lnSpc>
                <a:spcPts val="2310"/>
              </a:lnSpc>
              <a:spcBef>
                <a:spcPts val="55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dirty="0"/>
              <a:t>Quy</a:t>
            </a:r>
            <a:r>
              <a:rPr spc="-10" dirty="0"/>
              <a:t> </a:t>
            </a:r>
            <a:r>
              <a:rPr dirty="0"/>
              <a:t>mô</a:t>
            </a:r>
            <a:r>
              <a:rPr spc="-30" dirty="0"/>
              <a:t> </a:t>
            </a:r>
            <a:r>
              <a:rPr dirty="0"/>
              <a:t>của</a:t>
            </a:r>
            <a:r>
              <a:rPr spc="-20" dirty="0"/>
              <a:t> </a:t>
            </a:r>
            <a:r>
              <a:rPr spc="-5" dirty="0"/>
              <a:t>UD</a:t>
            </a:r>
            <a:r>
              <a:rPr spc="-20" dirty="0"/>
              <a:t> </a:t>
            </a:r>
            <a:r>
              <a:rPr spc="-5" dirty="0"/>
              <a:t>(độ</a:t>
            </a:r>
            <a:r>
              <a:rPr spc="-10" dirty="0"/>
              <a:t> </a:t>
            </a:r>
            <a:r>
              <a:rPr dirty="0"/>
              <a:t>phức </a:t>
            </a:r>
            <a:r>
              <a:rPr spc="-585" dirty="0"/>
              <a:t> </a:t>
            </a:r>
            <a:r>
              <a:rPr dirty="0"/>
              <a:t>tạp,</a:t>
            </a:r>
            <a:r>
              <a:rPr spc="-20" dirty="0"/>
              <a:t> </a:t>
            </a:r>
            <a:r>
              <a:rPr dirty="0"/>
              <a:t>chi</a:t>
            </a:r>
            <a:r>
              <a:rPr spc="-25" dirty="0"/>
              <a:t> </a:t>
            </a:r>
            <a:r>
              <a:rPr dirty="0"/>
              <a:t>phí,</a:t>
            </a:r>
            <a:r>
              <a:rPr spc="-15" dirty="0"/>
              <a:t> </a:t>
            </a:r>
            <a:r>
              <a:rPr dirty="0"/>
              <a:t>ràng</a:t>
            </a:r>
            <a:r>
              <a:rPr spc="-35" dirty="0"/>
              <a:t> </a:t>
            </a:r>
            <a:r>
              <a:rPr dirty="0"/>
              <a:t>buộc..)</a:t>
            </a:r>
          </a:p>
          <a:p>
            <a:pPr marL="355600" marR="306070" indent="-342900">
              <a:lnSpc>
                <a:spcPts val="2300"/>
              </a:lnSpc>
              <a:spcBef>
                <a:spcPts val="57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Yêu</a:t>
            </a:r>
            <a:r>
              <a:rPr spc="-15" dirty="0"/>
              <a:t> </a:t>
            </a:r>
            <a:r>
              <a:rPr dirty="0"/>
              <a:t>cầu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khả</a:t>
            </a:r>
            <a:r>
              <a:rPr spc="-15" dirty="0"/>
              <a:t> </a:t>
            </a:r>
            <a:r>
              <a:rPr spc="-5" dirty="0"/>
              <a:t>năng</a:t>
            </a:r>
            <a:r>
              <a:rPr spc="-20" dirty="0"/>
              <a:t> </a:t>
            </a:r>
            <a:r>
              <a:rPr dirty="0"/>
              <a:t>hoạt </a:t>
            </a:r>
            <a:r>
              <a:rPr spc="-585" dirty="0"/>
              <a:t> </a:t>
            </a:r>
            <a:r>
              <a:rPr dirty="0"/>
              <a:t>động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5" dirty="0"/>
              <a:t> </a:t>
            </a:r>
            <a:r>
              <a:rPr spc="-5" dirty="0"/>
              <a:t>UD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Yêu</a:t>
            </a:r>
            <a:r>
              <a:rPr spc="-15" dirty="0"/>
              <a:t> </a:t>
            </a:r>
            <a:r>
              <a:rPr dirty="0"/>
              <a:t>cầu</a:t>
            </a:r>
            <a:r>
              <a:rPr spc="-35" dirty="0"/>
              <a:t> </a:t>
            </a:r>
            <a:r>
              <a:rPr dirty="0"/>
              <a:t>về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dirty="0"/>
              <a:t>tin</a:t>
            </a:r>
            <a:r>
              <a:rPr spc="-20" dirty="0"/>
              <a:t> </a:t>
            </a:r>
            <a:r>
              <a:rPr dirty="0"/>
              <a:t>cậy</a:t>
            </a: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spc="-5" dirty="0"/>
              <a:t>Yêu</a:t>
            </a:r>
            <a:r>
              <a:rPr spc="-15" dirty="0"/>
              <a:t> </a:t>
            </a:r>
            <a:r>
              <a:rPr dirty="0"/>
              <a:t>cầu</a:t>
            </a:r>
            <a:r>
              <a:rPr spc="-20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mức</a:t>
            </a:r>
            <a:r>
              <a:rPr spc="-25" dirty="0"/>
              <a:t> </a:t>
            </a:r>
            <a:r>
              <a:rPr dirty="0"/>
              <a:t>độ</a:t>
            </a:r>
            <a:r>
              <a:rPr spc="-10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toàn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4401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Lựa</a:t>
            </a:r>
            <a:r>
              <a:rPr sz="4400" spc="-15" dirty="0"/>
              <a:t> </a:t>
            </a:r>
            <a:r>
              <a:rPr sz="4400" spc="-5" dirty="0"/>
              <a:t>chọn</a:t>
            </a:r>
            <a:r>
              <a:rPr sz="4400" spc="-25" dirty="0"/>
              <a:t> </a:t>
            </a:r>
            <a:r>
              <a:rPr sz="4400" spc="-5" dirty="0"/>
              <a:t>giải</a:t>
            </a:r>
            <a:r>
              <a:rPr sz="4400" spc="-30" dirty="0"/>
              <a:t> </a:t>
            </a:r>
            <a:r>
              <a:rPr sz="4400" spc="-5" dirty="0"/>
              <a:t>pháp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75905" cy="43180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265430">
              <a:lnSpc>
                <a:spcPct val="80000"/>
              </a:lnSpc>
              <a:spcBef>
                <a:spcPts val="630"/>
              </a:spcBef>
            </a:pPr>
            <a:r>
              <a:rPr sz="2200" spc="-5" dirty="0">
                <a:latin typeface="Arial"/>
                <a:cs typeface="Arial"/>
              </a:rPr>
              <a:t>Căn </a:t>
            </a:r>
            <a:r>
              <a:rPr sz="2200" dirty="0">
                <a:latin typeface="Arial"/>
                <a:cs typeface="Arial"/>
              </a:rPr>
              <a:t>cứ vào các tiêu chí trên tổ chức </a:t>
            </a:r>
            <a:r>
              <a:rPr sz="2200" spc="-5" dirty="0">
                <a:latin typeface="Arial"/>
                <a:cs typeface="Arial"/>
              </a:rPr>
              <a:t>quyết định lựa </a:t>
            </a:r>
            <a:r>
              <a:rPr sz="2200" dirty="0">
                <a:latin typeface="Arial"/>
                <a:cs typeface="Arial"/>
              </a:rPr>
              <a:t>chọn một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 </a:t>
            </a:r>
            <a:r>
              <a:rPr sz="2200" dirty="0">
                <a:latin typeface="Arial"/>
                <a:cs typeface="Arial"/>
              </a:rPr>
              <a:t>kết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nhiều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giải pháp.</a:t>
            </a:r>
            <a:r>
              <a:rPr sz="2200" dirty="0">
                <a:latin typeface="Arial"/>
                <a:cs typeface="Arial"/>
              </a:rPr>
              <a:t> Khuyến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cáo:</a:t>
            </a:r>
            <a:endParaRPr sz="2200">
              <a:latin typeface="Arial"/>
              <a:cs typeface="Arial"/>
            </a:endParaRPr>
          </a:p>
          <a:p>
            <a:pPr marL="355600" marR="166370" indent="-342900">
              <a:lnSpc>
                <a:spcPct val="8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Thuê </a:t>
            </a:r>
            <a:r>
              <a:rPr sz="2200" spc="-5" dirty="0">
                <a:latin typeface="Arial"/>
                <a:cs typeface="Arial"/>
              </a:rPr>
              <a:t>UD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nếu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-5" dirty="0">
                <a:latin typeface="Arial"/>
                <a:cs typeface="Arial"/>
              </a:rPr>
              <a:t> chức</a:t>
            </a:r>
            <a:r>
              <a:rPr sz="2200" dirty="0">
                <a:latin typeface="Arial"/>
                <a:cs typeface="Arial"/>
              </a:rPr>
              <a:t> mỏng về </a:t>
            </a:r>
            <a:r>
              <a:rPr sz="2200" spc="-5" dirty="0">
                <a:latin typeface="Arial"/>
                <a:cs typeface="Arial"/>
              </a:rPr>
              <a:t>nguồn nhân</a:t>
            </a:r>
            <a:r>
              <a:rPr sz="2200" dirty="0">
                <a:latin typeface="Arial"/>
                <a:cs typeface="Arial"/>
              </a:rPr>
              <a:t> lực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IT,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phí </a:t>
            </a:r>
            <a:r>
              <a:rPr sz="2200" dirty="0">
                <a:latin typeface="Arial"/>
                <a:cs typeface="Arial"/>
              </a:rPr>
              <a:t> cho UD cao hơn </a:t>
            </a:r>
            <a:r>
              <a:rPr sz="2200" spc="-5" dirty="0">
                <a:latin typeface="Arial"/>
                <a:cs typeface="Arial"/>
              </a:rPr>
              <a:t>tài</a:t>
            </a:r>
            <a:r>
              <a:rPr sz="2200" dirty="0">
                <a:latin typeface="Arial"/>
                <a:cs typeface="Arial"/>
              </a:rPr>
              <a:t> chính thực </a:t>
            </a:r>
            <a:r>
              <a:rPr sz="2200" spc="-5" dirty="0">
                <a:latin typeface="Arial"/>
                <a:cs typeface="Arial"/>
              </a:rPr>
              <a:t>có,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lực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lượng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phân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tán</a:t>
            </a:r>
            <a:r>
              <a:rPr sz="2200" spc="-5" dirty="0">
                <a:latin typeface="Arial"/>
                <a:cs typeface="Arial"/>
              </a:rPr>
              <a:t> hoặc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 có</a:t>
            </a:r>
            <a:r>
              <a:rPr sz="2200" spc="-5" dirty="0">
                <a:latin typeface="Arial"/>
                <a:cs typeface="Arial"/>
              </a:rPr>
              <a:t> nhu</a:t>
            </a:r>
            <a:r>
              <a:rPr sz="2200" dirty="0">
                <a:latin typeface="Arial"/>
                <a:cs typeface="Arial"/>
              </a:rPr>
              <a:t> cầu </a:t>
            </a:r>
            <a:r>
              <a:rPr sz="2200" spc="-5" dirty="0">
                <a:latin typeface="Arial"/>
                <a:cs typeface="Arial"/>
              </a:rPr>
              <a:t>giải phóng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nguồn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nhân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lực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CNTT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 </a:t>
            </a:r>
            <a:r>
              <a:rPr sz="2200" dirty="0">
                <a:latin typeface="Arial"/>
                <a:cs typeface="Arial"/>
              </a:rPr>
              <a:t>tập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vào các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</a:t>
            </a:r>
            <a:r>
              <a:rPr sz="2200" dirty="0">
                <a:latin typeface="Arial"/>
                <a:cs typeface="Arial"/>
              </a:rPr>
              <a:t> vụ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then chốt.</a:t>
            </a:r>
            <a:endParaRPr sz="2200">
              <a:latin typeface="Arial"/>
              <a:cs typeface="Arial"/>
            </a:endParaRPr>
          </a:p>
          <a:p>
            <a:pPr marL="355600" marR="2286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Mua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dirty="0">
                <a:latin typeface="Arial"/>
                <a:cs typeface="Arial"/>
              </a:rPr>
              <a:t> mềm </a:t>
            </a:r>
            <a:r>
              <a:rPr sz="2200" spc="-5" dirty="0">
                <a:latin typeface="Arial"/>
                <a:cs typeface="Arial"/>
              </a:rPr>
              <a:t>đối</a:t>
            </a:r>
            <a:r>
              <a:rPr sz="2200" dirty="0">
                <a:latin typeface="Arial"/>
                <a:cs typeface="Arial"/>
              </a:rPr>
              <a:t> với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 có </a:t>
            </a:r>
            <a:r>
              <a:rPr sz="2200" spc="-5" dirty="0">
                <a:latin typeface="Arial"/>
                <a:cs typeface="Arial"/>
              </a:rPr>
              <a:t>nhu</a:t>
            </a:r>
            <a:r>
              <a:rPr sz="2200" dirty="0">
                <a:latin typeface="Arial"/>
                <a:cs typeface="Arial"/>
              </a:rPr>
              <a:t> cầu tích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nhu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cầu chuyên </a:t>
            </a:r>
            <a:r>
              <a:rPr sz="2200" spc="-5" dirty="0">
                <a:latin typeface="Arial"/>
                <a:cs typeface="Arial"/>
              </a:rPr>
              <a:t>biệt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" dirty="0">
                <a:latin typeface="Arial"/>
                <a:cs typeface="Arial"/>
              </a:rPr>
              <a:t>UD </a:t>
            </a:r>
            <a:r>
              <a:rPr sz="2200" dirty="0">
                <a:latin typeface="Arial"/>
                <a:cs typeface="Arial"/>
              </a:rPr>
              <a:t>vừa </a:t>
            </a:r>
            <a:r>
              <a:rPr sz="2200" spc="-5" dirty="0">
                <a:latin typeface="Arial"/>
                <a:cs typeface="Arial"/>
              </a:rPr>
              <a:t>phải, đội ngũ CNTT </a:t>
            </a:r>
            <a:r>
              <a:rPr sz="2200" dirty="0">
                <a:latin typeface="Arial"/>
                <a:cs typeface="Arial"/>
              </a:rPr>
              <a:t>tương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 kinh </a:t>
            </a:r>
            <a:r>
              <a:rPr sz="2200" spc="-5" dirty="0">
                <a:latin typeface="Arial"/>
                <a:cs typeface="Arial"/>
              </a:rPr>
              <a:t>nghiệm, </a:t>
            </a:r>
            <a:r>
              <a:rPr sz="2200" dirty="0">
                <a:latin typeface="Arial"/>
                <a:cs typeface="Arial"/>
              </a:rPr>
              <a:t>yêu cầu </a:t>
            </a:r>
            <a:r>
              <a:rPr sz="2200" spc="-5" dirty="0">
                <a:latin typeface="Arial"/>
                <a:cs typeface="Arial"/>
              </a:rPr>
              <a:t>bảo </a:t>
            </a:r>
            <a:r>
              <a:rPr sz="2200" dirty="0">
                <a:latin typeface="Arial"/>
                <a:cs typeface="Arial"/>
              </a:rPr>
              <a:t>mật </a:t>
            </a:r>
            <a:r>
              <a:rPr sz="2200" spc="-5" dirty="0">
                <a:latin typeface="Arial"/>
                <a:cs typeface="Arial"/>
              </a:rPr>
              <a:t>DL nội bộ </a:t>
            </a:r>
            <a:r>
              <a:rPr sz="2200" dirty="0">
                <a:latin typeface="Arial"/>
                <a:cs typeface="Arial"/>
              </a:rPr>
              <a:t>cao, </a:t>
            </a:r>
            <a:r>
              <a:rPr sz="2200" spc="-5" dirty="0">
                <a:latin typeface="Arial"/>
                <a:cs typeface="Arial"/>
              </a:rPr>
              <a:t>UD liên quan </a:t>
            </a:r>
            <a:r>
              <a:rPr sz="2200" dirty="0">
                <a:latin typeface="Arial"/>
                <a:cs typeface="Arial"/>
              </a:rPr>
              <a:t> chặt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chẽ với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 chức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năng nghiệp</a:t>
            </a:r>
            <a:r>
              <a:rPr sz="2200" dirty="0">
                <a:latin typeface="Arial"/>
                <a:cs typeface="Arial"/>
              </a:rPr>
              <a:t> vụ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 tổ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Tự </a:t>
            </a:r>
            <a:r>
              <a:rPr sz="2200" spc="-5" dirty="0">
                <a:latin typeface="Arial"/>
                <a:cs typeface="Arial"/>
              </a:rPr>
              <a:t>phát </a:t>
            </a:r>
            <a:r>
              <a:rPr sz="2200" dirty="0">
                <a:latin typeface="Arial"/>
                <a:cs typeface="Arial"/>
              </a:rPr>
              <a:t>triển HT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-5" dirty="0">
                <a:latin typeface="Arial"/>
                <a:cs typeface="Arial"/>
              </a:rPr>
              <a:t>UD </a:t>
            </a:r>
            <a:r>
              <a:rPr sz="2200" dirty="0">
                <a:latin typeface="Arial"/>
                <a:cs typeface="Arial"/>
              </a:rPr>
              <a:t>cần triển khai mang </a:t>
            </a:r>
            <a:r>
              <a:rPr sz="2200" spc="-5" dirty="0">
                <a:latin typeface="Arial"/>
                <a:cs typeface="Arial"/>
              </a:rPr>
              <a:t>tính đặc thù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cao, tổ chức muốn tôn vinh </a:t>
            </a:r>
            <a:r>
              <a:rPr sz="2200" spc="-5" dirty="0">
                <a:latin typeface="Arial"/>
                <a:cs typeface="Arial"/>
              </a:rPr>
              <a:t>đội ngũ CNTT </a:t>
            </a:r>
            <a:r>
              <a:rPr sz="2200" dirty="0">
                <a:latin typeface="Arial"/>
                <a:cs typeface="Arial"/>
              </a:rPr>
              <a:t>của mình, tổ chức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đã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đầu tư </a:t>
            </a:r>
            <a:r>
              <a:rPr sz="2200" dirty="0">
                <a:latin typeface="Arial"/>
                <a:cs typeface="Arial"/>
              </a:rPr>
              <a:t>rất lớn cho </a:t>
            </a:r>
            <a:r>
              <a:rPr sz="2200" spc="-5" dirty="0">
                <a:latin typeface="Arial"/>
                <a:cs typeface="Arial"/>
              </a:rPr>
              <a:t>HT hiện </a:t>
            </a:r>
            <a:r>
              <a:rPr sz="2200" dirty="0">
                <a:latin typeface="Arial"/>
                <a:cs typeface="Arial"/>
              </a:rPr>
              <a:t>có, có </a:t>
            </a:r>
            <a:r>
              <a:rPr sz="2200" spc="-5" dirty="0">
                <a:latin typeface="Arial"/>
                <a:cs typeface="Arial"/>
              </a:rPr>
              <a:t>nhu </a:t>
            </a:r>
            <a:r>
              <a:rPr sz="2200" dirty="0">
                <a:latin typeface="Arial"/>
                <a:cs typeface="Arial"/>
              </a:rPr>
              <a:t>cầu kiểm soát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tuyệt </a:t>
            </a:r>
            <a:r>
              <a:rPr sz="2200" spc="-5" dirty="0">
                <a:latin typeface="Arial"/>
                <a:cs typeface="Arial"/>
              </a:rPr>
              <a:t>đối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dữ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liệu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nội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bộ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UD đóng</a:t>
            </a:r>
            <a:r>
              <a:rPr sz="2200" dirty="0">
                <a:latin typeface="Arial"/>
                <a:cs typeface="Arial"/>
              </a:rPr>
              <a:t> vai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trò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chốt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 với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</a:t>
            </a:r>
            <a:r>
              <a:rPr sz="2200" dirty="0">
                <a:latin typeface="Arial"/>
                <a:cs typeface="Arial"/>
              </a:rPr>
              <a:t> vụ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tổ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4281"/>
            <a:ext cx="7070725" cy="12426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20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25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ề</a:t>
            </a:r>
            <a:r>
              <a:rPr spc="-15" dirty="0"/>
              <a:t> cần</a:t>
            </a:r>
            <a:r>
              <a:rPr spc="-5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spc="-20" dirty="0"/>
              <a:t>tâm</a:t>
            </a:r>
            <a:r>
              <a:rPr spc="-5" dirty="0"/>
              <a:t> </a:t>
            </a:r>
            <a:r>
              <a:rPr dirty="0"/>
              <a:t>khi</a:t>
            </a:r>
            <a:r>
              <a:rPr spc="-5" dirty="0"/>
              <a:t> mua </a:t>
            </a:r>
            <a:r>
              <a:rPr spc="-890" dirty="0"/>
              <a:t> </a:t>
            </a:r>
            <a:r>
              <a:rPr dirty="0"/>
              <a:t>sắm</a:t>
            </a:r>
            <a:r>
              <a:rPr spc="-5" dirty="0"/>
              <a:t> ứng </a:t>
            </a:r>
            <a:r>
              <a:rPr dirty="0"/>
              <a:t>dụng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3276"/>
            <a:ext cx="7867015" cy="45523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886460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latin typeface="Arial"/>
                <a:cs typeface="Arial"/>
              </a:rPr>
              <a:t>Khi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chọn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pháp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thuê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hoặc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từ </a:t>
            </a:r>
            <a:r>
              <a:rPr sz="3000" spc="-5" dirty="0">
                <a:latin typeface="Arial"/>
                <a:cs typeface="Arial"/>
              </a:rPr>
              <a:t>bên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ngoài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đảm bảo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3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yếu tố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sau:</a:t>
            </a:r>
            <a:endParaRPr sz="3000">
              <a:latin typeface="Arial"/>
              <a:cs typeface="Arial"/>
            </a:endParaRPr>
          </a:p>
          <a:p>
            <a:pPr marL="355600" marR="314960" indent="-342900">
              <a:lnSpc>
                <a:spcPts val="324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UD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đúng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hạn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lịch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trình;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Chi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phí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nằm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trong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trù;</a:t>
            </a:r>
            <a:endParaRPr sz="3000">
              <a:latin typeface="Arial"/>
              <a:cs typeface="Arial"/>
            </a:endParaRPr>
          </a:p>
          <a:p>
            <a:pPr marL="355600" marR="370840" indent="-342900">
              <a:lnSpc>
                <a:spcPts val="324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UD </a:t>
            </a:r>
            <a:r>
              <a:rPr sz="3000" dirty="0">
                <a:latin typeface="Arial"/>
                <a:cs typeface="Arial"/>
              </a:rPr>
              <a:t>cần </a:t>
            </a:r>
            <a:r>
              <a:rPr sz="3000" spc="-5" dirty="0">
                <a:latin typeface="Arial"/>
                <a:cs typeface="Arial"/>
              </a:rPr>
              <a:t>có đầy đủ </a:t>
            </a:r>
            <a:r>
              <a:rPr sz="3000" dirty="0">
                <a:latin typeface="Arial"/>
                <a:cs typeface="Arial"/>
              </a:rPr>
              <a:t>các 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spc="-10" dirty="0">
                <a:latin typeface="Arial"/>
                <a:cs typeface="Arial"/>
              </a:rPr>
              <a:t>như </a:t>
            </a:r>
            <a:r>
              <a:rPr sz="3000" spc="-5" dirty="0">
                <a:latin typeface="Arial"/>
                <a:cs typeface="Arial"/>
              </a:rPr>
              <a:t>đặc 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từ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trước.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Đối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với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gói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mềm</a:t>
            </a:r>
            <a:r>
              <a:rPr sz="3000" spc="-5" dirty="0">
                <a:latin typeface="Arial"/>
                <a:cs typeface="Arial"/>
              </a:rPr>
              <a:t> nhỏ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thể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tải </a:t>
            </a:r>
            <a:r>
              <a:rPr sz="3000" spc="-5" dirty="0">
                <a:latin typeface="Arial"/>
                <a:cs typeface="Arial"/>
              </a:rPr>
              <a:t>phiên bản </a:t>
            </a:r>
            <a:r>
              <a:rPr sz="3000" spc="-10" dirty="0">
                <a:latin typeface="Arial"/>
                <a:cs typeface="Arial"/>
              </a:rPr>
              <a:t>dùng </a:t>
            </a:r>
            <a:r>
              <a:rPr sz="300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(trialware) trước khi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mua.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5080" y="441006"/>
            <a:ext cx="5212843" cy="17531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55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40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17:</a:t>
            </a:r>
            <a:r>
              <a:rPr sz="3600" spc="-10" dirty="0">
                <a:solidFill>
                  <a:srgbClr val="00AF50"/>
                </a:solidFill>
              </a:rPr>
              <a:t> </a:t>
            </a:r>
            <a:r>
              <a:rPr sz="3600" spc="5" dirty="0">
                <a:solidFill>
                  <a:srgbClr val="00AF50"/>
                </a:solidFill>
              </a:rPr>
              <a:t>Q</a:t>
            </a:r>
            <a:r>
              <a:rPr sz="2850" spc="5" dirty="0">
                <a:solidFill>
                  <a:srgbClr val="00AF50"/>
                </a:solidFill>
              </a:rPr>
              <a:t>UY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10" dirty="0">
                <a:solidFill>
                  <a:srgbClr val="00AF50"/>
                </a:solidFill>
              </a:rPr>
              <a:t>TRÌNH</a:t>
            </a:r>
            <a:r>
              <a:rPr sz="2850" spc="155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TRIỂN </a:t>
            </a:r>
            <a:r>
              <a:rPr sz="2850" spc="10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KHAI</a:t>
            </a:r>
            <a:r>
              <a:rPr sz="2850" spc="145" dirty="0">
                <a:solidFill>
                  <a:srgbClr val="00AF50"/>
                </a:solidFill>
              </a:rPr>
              <a:t> </a:t>
            </a:r>
            <a:r>
              <a:rPr sz="2850" dirty="0">
                <a:solidFill>
                  <a:srgbClr val="00AF50"/>
                </a:solidFill>
              </a:rPr>
              <a:t>CÁC</a:t>
            </a:r>
            <a:r>
              <a:rPr sz="2850" spc="165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ỨNG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DỤNG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20" dirty="0">
                <a:solidFill>
                  <a:srgbClr val="00AF50"/>
                </a:solidFill>
              </a:rPr>
              <a:t>CNTT</a:t>
            </a:r>
            <a:r>
              <a:rPr sz="2850" spc="155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TRONG </a:t>
            </a:r>
            <a:r>
              <a:rPr sz="2850" spc="-630" dirty="0">
                <a:solidFill>
                  <a:srgbClr val="00AF50"/>
                </a:solidFill>
              </a:rPr>
              <a:t> </a:t>
            </a:r>
            <a:r>
              <a:rPr sz="2850" spc="-25" dirty="0">
                <a:solidFill>
                  <a:srgbClr val="00AF50"/>
                </a:solidFill>
              </a:rPr>
              <a:t>TỔ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-5" dirty="0">
                <a:solidFill>
                  <a:srgbClr val="00AF50"/>
                </a:solidFill>
              </a:rPr>
              <a:t>CHỨC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701" y="2923413"/>
              <a:ext cx="1316355" cy="2632710"/>
            </a:xfrm>
            <a:custGeom>
              <a:avLst/>
              <a:gdLst/>
              <a:ahLst/>
              <a:cxnLst/>
              <a:rect l="l" t="t" r="r" b="b"/>
              <a:pathLst>
                <a:path w="1316355" h="2632710">
                  <a:moveTo>
                    <a:pt x="1315974" y="0"/>
                  </a:moveTo>
                  <a:lnTo>
                    <a:pt x="1267729" y="868"/>
                  </a:lnTo>
                  <a:lnTo>
                    <a:pt x="1219923" y="3453"/>
                  </a:lnTo>
                  <a:lnTo>
                    <a:pt x="1172583" y="7724"/>
                  </a:lnTo>
                  <a:lnTo>
                    <a:pt x="1125741" y="13653"/>
                  </a:lnTo>
                  <a:lnTo>
                    <a:pt x="1079425" y="21210"/>
                  </a:lnTo>
                  <a:lnTo>
                    <a:pt x="1033665" y="30363"/>
                  </a:lnTo>
                  <a:lnTo>
                    <a:pt x="988492" y="41085"/>
                  </a:lnTo>
                  <a:lnTo>
                    <a:pt x="943934" y="53345"/>
                  </a:lnTo>
                  <a:lnTo>
                    <a:pt x="900023" y="67113"/>
                  </a:lnTo>
                  <a:lnTo>
                    <a:pt x="856786" y="82360"/>
                  </a:lnTo>
                  <a:lnTo>
                    <a:pt x="814255" y="99056"/>
                  </a:lnTo>
                  <a:lnTo>
                    <a:pt x="772458" y="117171"/>
                  </a:lnTo>
                  <a:lnTo>
                    <a:pt x="731426" y="136675"/>
                  </a:lnTo>
                  <a:lnTo>
                    <a:pt x="691189" y="157539"/>
                  </a:lnTo>
                  <a:lnTo>
                    <a:pt x="651775" y="179733"/>
                  </a:lnTo>
                  <a:lnTo>
                    <a:pt x="613215" y="203227"/>
                  </a:lnTo>
                  <a:lnTo>
                    <a:pt x="575538" y="227991"/>
                  </a:lnTo>
                  <a:lnTo>
                    <a:pt x="538775" y="253995"/>
                  </a:lnTo>
                  <a:lnTo>
                    <a:pt x="502955" y="281211"/>
                  </a:lnTo>
                  <a:lnTo>
                    <a:pt x="468107" y="309608"/>
                  </a:lnTo>
                  <a:lnTo>
                    <a:pt x="434262" y="339156"/>
                  </a:lnTo>
                  <a:lnTo>
                    <a:pt x="401448" y="369825"/>
                  </a:lnTo>
                  <a:lnTo>
                    <a:pt x="369697" y="401587"/>
                  </a:lnTo>
                  <a:lnTo>
                    <a:pt x="339037" y="434410"/>
                  </a:lnTo>
                  <a:lnTo>
                    <a:pt x="309499" y="468266"/>
                  </a:lnTo>
                  <a:lnTo>
                    <a:pt x="281112" y="503125"/>
                  </a:lnTo>
                  <a:lnTo>
                    <a:pt x="253905" y="538956"/>
                  </a:lnTo>
                  <a:lnTo>
                    <a:pt x="227909" y="575730"/>
                  </a:lnTo>
                  <a:lnTo>
                    <a:pt x="203154" y="613418"/>
                  </a:lnTo>
                  <a:lnTo>
                    <a:pt x="179668" y="651989"/>
                  </a:lnTo>
                  <a:lnTo>
                    <a:pt x="157482" y="691414"/>
                  </a:lnTo>
                  <a:lnTo>
                    <a:pt x="136625" y="731663"/>
                  </a:lnTo>
                  <a:lnTo>
                    <a:pt x="117128" y="772707"/>
                  </a:lnTo>
                  <a:lnTo>
                    <a:pt x="99020" y="814515"/>
                  </a:lnTo>
                  <a:lnTo>
                    <a:pt x="82330" y="857058"/>
                  </a:lnTo>
                  <a:lnTo>
                    <a:pt x="67088" y="900306"/>
                  </a:lnTo>
                  <a:lnTo>
                    <a:pt x="53325" y="944229"/>
                  </a:lnTo>
                  <a:lnTo>
                    <a:pt x="41070" y="988797"/>
                  </a:lnTo>
                  <a:lnTo>
                    <a:pt x="30352" y="1033982"/>
                  </a:lnTo>
                  <a:lnTo>
                    <a:pt x="21201" y="1079752"/>
                  </a:lnTo>
                  <a:lnTo>
                    <a:pt x="13648" y="1126079"/>
                  </a:lnTo>
                  <a:lnTo>
                    <a:pt x="7721" y="1172933"/>
                  </a:lnTo>
                  <a:lnTo>
                    <a:pt x="3451" y="1220283"/>
                  </a:lnTo>
                  <a:lnTo>
                    <a:pt x="867" y="1268100"/>
                  </a:lnTo>
                  <a:lnTo>
                    <a:pt x="0" y="1316355"/>
                  </a:lnTo>
                  <a:lnTo>
                    <a:pt x="867" y="1364609"/>
                  </a:lnTo>
                  <a:lnTo>
                    <a:pt x="3451" y="1412426"/>
                  </a:lnTo>
                  <a:lnTo>
                    <a:pt x="7721" y="1459776"/>
                  </a:lnTo>
                  <a:lnTo>
                    <a:pt x="13648" y="1506630"/>
                  </a:lnTo>
                  <a:lnTo>
                    <a:pt x="21201" y="1552957"/>
                  </a:lnTo>
                  <a:lnTo>
                    <a:pt x="30352" y="1598727"/>
                  </a:lnTo>
                  <a:lnTo>
                    <a:pt x="41070" y="1643912"/>
                  </a:lnTo>
                  <a:lnTo>
                    <a:pt x="53325" y="1688480"/>
                  </a:lnTo>
                  <a:lnTo>
                    <a:pt x="67088" y="1732403"/>
                  </a:lnTo>
                  <a:lnTo>
                    <a:pt x="82330" y="1775651"/>
                  </a:lnTo>
                  <a:lnTo>
                    <a:pt x="99020" y="1818194"/>
                  </a:lnTo>
                  <a:lnTo>
                    <a:pt x="117128" y="1860002"/>
                  </a:lnTo>
                  <a:lnTo>
                    <a:pt x="136625" y="1901046"/>
                  </a:lnTo>
                  <a:lnTo>
                    <a:pt x="157482" y="1941295"/>
                  </a:lnTo>
                  <a:lnTo>
                    <a:pt x="179668" y="1980720"/>
                  </a:lnTo>
                  <a:lnTo>
                    <a:pt x="203154" y="2019291"/>
                  </a:lnTo>
                  <a:lnTo>
                    <a:pt x="227909" y="2056979"/>
                  </a:lnTo>
                  <a:lnTo>
                    <a:pt x="253905" y="2093753"/>
                  </a:lnTo>
                  <a:lnTo>
                    <a:pt x="281112" y="2129584"/>
                  </a:lnTo>
                  <a:lnTo>
                    <a:pt x="309499" y="2164443"/>
                  </a:lnTo>
                  <a:lnTo>
                    <a:pt x="339037" y="2198299"/>
                  </a:lnTo>
                  <a:lnTo>
                    <a:pt x="369697" y="2231122"/>
                  </a:lnTo>
                  <a:lnTo>
                    <a:pt x="401448" y="2262884"/>
                  </a:lnTo>
                  <a:lnTo>
                    <a:pt x="434262" y="2293553"/>
                  </a:lnTo>
                  <a:lnTo>
                    <a:pt x="468107" y="2323101"/>
                  </a:lnTo>
                  <a:lnTo>
                    <a:pt x="502955" y="2351498"/>
                  </a:lnTo>
                  <a:lnTo>
                    <a:pt x="538775" y="2378714"/>
                  </a:lnTo>
                  <a:lnTo>
                    <a:pt x="575538" y="2404718"/>
                  </a:lnTo>
                  <a:lnTo>
                    <a:pt x="613215" y="2429482"/>
                  </a:lnTo>
                  <a:lnTo>
                    <a:pt x="651775" y="2452976"/>
                  </a:lnTo>
                  <a:lnTo>
                    <a:pt x="691189" y="2475170"/>
                  </a:lnTo>
                  <a:lnTo>
                    <a:pt x="731426" y="2496034"/>
                  </a:lnTo>
                  <a:lnTo>
                    <a:pt x="772458" y="2515538"/>
                  </a:lnTo>
                  <a:lnTo>
                    <a:pt x="814255" y="2533653"/>
                  </a:lnTo>
                  <a:lnTo>
                    <a:pt x="856786" y="2550349"/>
                  </a:lnTo>
                  <a:lnTo>
                    <a:pt x="900023" y="2565596"/>
                  </a:lnTo>
                  <a:lnTo>
                    <a:pt x="943934" y="2579364"/>
                  </a:lnTo>
                  <a:lnTo>
                    <a:pt x="988492" y="2591624"/>
                  </a:lnTo>
                  <a:lnTo>
                    <a:pt x="1033665" y="2602346"/>
                  </a:lnTo>
                  <a:lnTo>
                    <a:pt x="1079425" y="2611499"/>
                  </a:lnTo>
                  <a:lnTo>
                    <a:pt x="1125741" y="2619056"/>
                  </a:lnTo>
                  <a:lnTo>
                    <a:pt x="1172583" y="2624985"/>
                  </a:lnTo>
                  <a:lnTo>
                    <a:pt x="1219923" y="2629256"/>
                  </a:lnTo>
                  <a:lnTo>
                    <a:pt x="1267729" y="2631841"/>
                  </a:lnTo>
                  <a:lnTo>
                    <a:pt x="1315974" y="2632710"/>
                  </a:lnTo>
                  <a:lnTo>
                    <a:pt x="1315974" y="0"/>
                  </a:lnTo>
                  <a:close/>
                </a:path>
              </a:pathLst>
            </a:custGeom>
            <a:solidFill>
              <a:srgbClr val="48D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701" y="2923413"/>
              <a:ext cx="1316355" cy="2632710"/>
            </a:xfrm>
            <a:custGeom>
              <a:avLst/>
              <a:gdLst/>
              <a:ahLst/>
              <a:cxnLst/>
              <a:rect l="l" t="t" r="r" b="b"/>
              <a:pathLst>
                <a:path w="1316355" h="2632710">
                  <a:moveTo>
                    <a:pt x="1315974" y="2632710"/>
                  </a:moveTo>
                  <a:lnTo>
                    <a:pt x="1267729" y="2631841"/>
                  </a:lnTo>
                  <a:lnTo>
                    <a:pt x="1219923" y="2629256"/>
                  </a:lnTo>
                  <a:lnTo>
                    <a:pt x="1172583" y="2624985"/>
                  </a:lnTo>
                  <a:lnTo>
                    <a:pt x="1125741" y="2619056"/>
                  </a:lnTo>
                  <a:lnTo>
                    <a:pt x="1079425" y="2611499"/>
                  </a:lnTo>
                  <a:lnTo>
                    <a:pt x="1033665" y="2602346"/>
                  </a:lnTo>
                  <a:lnTo>
                    <a:pt x="988492" y="2591624"/>
                  </a:lnTo>
                  <a:lnTo>
                    <a:pt x="943934" y="2579364"/>
                  </a:lnTo>
                  <a:lnTo>
                    <a:pt x="900023" y="2565596"/>
                  </a:lnTo>
                  <a:lnTo>
                    <a:pt x="856786" y="2550349"/>
                  </a:lnTo>
                  <a:lnTo>
                    <a:pt x="814255" y="2533653"/>
                  </a:lnTo>
                  <a:lnTo>
                    <a:pt x="772458" y="2515538"/>
                  </a:lnTo>
                  <a:lnTo>
                    <a:pt x="731426" y="2496034"/>
                  </a:lnTo>
                  <a:lnTo>
                    <a:pt x="691189" y="2475170"/>
                  </a:lnTo>
                  <a:lnTo>
                    <a:pt x="651775" y="2452976"/>
                  </a:lnTo>
                  <a:lnTo>
                    <a:pt x="613215" y="2429482"/>
                  </a:lnTo>
                  <a:lnTo>
                    <a:pt x="575538" y="2404718"/>
                  </a:lnTo>
                  <a:lnTo>
                    <a:pt x="538775" y="2378714"/>
                  </a:lnTo>
                  <a:lnTo>
                    <a:pt x="502955" y="2351498"/>
                  </a:lnTo>
                  <a:lnTo>
                    <a:pt x="468107" y="2323101"/>
                  </a:lnTo>
                  <a:lnTo>
                    <a:pt x="434262" y="2293553"/>
                  </a:lnTo>
                  <a:lnTo>
                    <a:pt x="401448" y="2262884"/>
                  </a:lnTo>
                  <a:lnTo>
                    <a:pt x="369697" y="2231122"/>
                  </a:lnTo>
                  <a:lnTo>
                    <a:pt x="339037" y="2198299"/>
                  </a:lnTo>
                  <a:lnTo>
                    <a:pt x="309499" y="2164443"/>
                  </a:lnTo>
                  <a:lnTo>
                    <a:pt x="281112" y="2129584"/>
                  </a:lnTo>
                  <a:lnTo>
                    <a:pt x="253905" y="2093753"/>
                  </a:lnTo>
                  <a:lnTo>
                    <a:pt x="227909" y="2056979"/>
                  </a:lnTo>
                  <a:lnTo>
                    <a:pt x="203154" y="2019291"/>
                  </a:lnTo>
                  <a:lnTo>
                    <a:pt x="179668" y="1980720"/>
                  </a:lnTo>
                  <a:lnTo>
                    <a:pt x="157482" y="1941295"/>
                  </a:lnTo>
                  <a:lnTo>
                    <a:pt x="136625" y="1901046"/>
                  </a:lnTo>
                  <a:lnTo>
                    <a:pt x="117128" y="1860002"/>
                  </a:lnTo>
                  <a:lnTo>
                    <a:pt x="99020" y="1818194"/>
                  </a:lnTo>
                  <a:lnTo>
                    <a:pt x="82330" y="1775651"/>
                  </a:lnTo>
                  <a:lnTo>
                    <a:pt x="67088" y="1732403"/>
                  </a:lnTo>
                  <a:lnTo>
                    <a:pt x="53325" y="1688480"/>
                  </a:lnTo>
                  <a:lnTo>
                    <a:pt x="41070" y="1643912"/>
                  </a:lnTo>
                  <a:lnTo>
                    <a:pt x="30352" y="1598727"/>
                  </a:lnTo>
                  <a:lnTo>
                    <a:pt x="21201" y="1552957"/>
                  </a:lnTo>
                  <a:lnTo>
                    <a:pt x="13648" y="1506630"/>
                  </a:lnTo>
                  <a:lnTo>
                    <a:pt x="7721" y="1459776"/>
                  </a:lnTo>
                  <a:lnTo>
                    <a:pt x="3451" y="1412426"/>
                  </a:lnTo>
                  <a:lnTo>
                    <a:pt x="867" y="1364609"/>
                  </a:lnTo>
                  <a:lnTo>
                    <a:pt x="0" y="1316355"/>
                  </a:lnTo>
                  <a:lnTo>
                    <a:pt x="867" y="1268100"/>
                  </a:lnTo>
                  <a:lnTo>
                    <a:pt x="3451" y="1220283"/>
                  </a:lnTo>
                  <a:lnTo>
                    <a:pt x="7721" y="1172933"/>
                  </a:lnTo>
                  <a:lnTo>
                    <a:pt x="13648" y="1126079"/>
                  </a:lnTo>
                  <a:lnTo>
                    <a:pt x="21201" y="1079752"/>
                  </a:lnTo>
                  <a:lnTo>
                    <a:pt x="30352" y="1033982"/>
                  </a:lnTo>
                  <a:lnTo>
                    <a:pt x="41070" y="988797"/>
                  </a:lnTo>
                  <a:lnTo>
                    <a:pt x="53325" y="944229"/>
                  </a:lnTo>
                  <a:lnTo>
                    <a:pt x="67088" y="900306"/>
                  </a:lnTo>
                  <a:lnTo>
                    <a:pt x="82330" y="857058"/>
                  </a:lnTo>
                  <a:lnTo>
                    <a:pt x="99020" y="814515"/>
                  </a:lnTo>
                  <a:lnTo>
                    <a:pt x="117128" y="772707"/>
                  </a:lnTo>
                  <a:lnTo>
                    <a:pt x="136625" y="731663"/>
                  </a:lnTo>
                  <a:lnTo>
                    <a:pt x="157482" y="691414"/>
                  </a:lnTo>
                  <a:lnTo>
                    <a:pt x="179668" y="651989"/>
                  </a:lnTo>
                  <a:lnTo>
                    <a:pt x="203154" y="613418"/>
                  </a:lnTo>
                  <a:lnTo>
                    <a:pt x="227909" y="575730"/>
                  </a:lnTo>
                  <a:lnTo>
                    <a:pt x="253905" y="538956"/>
                  </a:lnTo>
                  <a:lnTo>
                    <a:pt x="281112" y="503125"/>
                  </a:lnTo>
                  <a:lnTo>
                    <a:pt x="309499" y="468266"/>
                  </a:lnTo>
                  <a:lnTo>
                    <a:pt x="339037" y="434410"/>
                  </a:lnTo>
                  <a:lnTo>
                    <a:pt x="369697" y="401587"/>
                  </a:lnTo>
                  <a:lnTo>
                    <a:pt x="401448" y="369825"/>
                  </a:lnTo>
                  <a:lnTo>
                    <a:pt x="434262" y="339156"/>
                  </a:lnTo>
                  <a:lnTo>
                    <a:pt x="468107" y="309608"/>
                  </a:lnTo>
                  <a:lnTo>
                    <a:pt x="502955" y="281211"/>
                  </a:lnTo>
                  <a:lnTo>
                    <a:pt x="538775" y="253995"/>
                  </a:lnTo>
                  <a:lnTo>
                    <a:pt x="575538" y="227991"/>
                  </a:lnTo>
                  <a:lnTo>
                    <a:pt x="613215" y="203227"/>
                  </a:lnTo>
                  <a:lnTo>
                    <a:pt x="651775" y="179733"/>
                  </a:lnTo>
                  <a:lnTo>
                    <a:pt x="691189" y="157539"/>
                  </a:lnTo>
                  <a:lnTo>
                    <a:pt x="731426" y="136675"/>
                  </a:lnTo>
                  <a:lnTo>
                    <a:pt x="772458" y="117171"/>
                  </a:lnTo>
                  <a:lnTo>
                    <a:pt x="814255" y="99056"/>
                  </a:lnTo>
                  <a:lnTo>
                    <a:pt x="856786" y="82360"/>
                  </a:lnTo>
                  <a:lnTo>
                    <a:pt x="900023" y="67113"/>
                  </a:lnTo>
                  <a:lnTo>
                    <a:pt x="943934" y="53345"/>
                  </a:lnTo>
                  <a:lnTo>
                    <a:pt x="988492" y="41085"/>
                  </a:lnTo>
                  <a:lnTo>
                    <a:pt x="1033665" y="30363"/>
                  </a:lnTo>
                  <a:lnTo>
                    <a:pt x="1079425" y="21210"/>
                  </a:lnTo>
                  <a:lnTo>
                    <a:pt x="1125741" y="13653"/>
                  </a:lnTo>
                  <a:lnTo>
                    <a:pt x="1172583" y="7724"/>
                  </a:lnTo>
                  <a:lnTo>
                    <a:pt x="1219923" y="3453"/>
                  </a:lnTo>
                  <a:lnTo>
                    <a:pt x="1267729" y="868"/>
                  </a:lnTo>
                  <a:lnTo>
                    <a:pt x="1315974" y="0"/>
                  </a:lnTo>
                  <a:lnTo>
                    <a:pt x="1315974" y="1316355"/>
                  </a:lnTo>
                  <a:lnTo>
                    <a:pt x="1315974" y="26327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593" y="332193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46DC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4593" y="332193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4246" y="3721227"/>
              <a:ext cx="758190" cy="1515745"/>
            </a:xfrm>
            <a:custGeom>
              <a:avLst/>
              <a:gdLst/>
              <a:ahLst/>
              <a:cxnLst/>
              <a:rect l="l" t="t" r="r" b="b"/>
              <a:pathLst>
                <a:path w="758189" h="1515745">
                  <a:moveTo>
                    <a:pt x="757809" y="0"/>
                  </a:moveTo>
                  <a:lnTo>
                    <a:pt x="709890" y="1491"/>
                  </a:lnTo>
                  <a:lnTo>
                    <a:pt x="662763" y="5905"/>
                  </a:lnTo>
                  <a:lnTo>
                    <a:pt x="616515" y="13153"/>
                  </a:lnTo>
                  <a:lnTo>
                    <a:pt x="571236" y="23147"/>
                  </a:lnTo>
                  <a:lnTo>
                    <a:pt x="527015" y="35798"/>
                  </a:lnTo>
                  <a:lnTo>
                    <a:pt x="483941" y="51016"/>
                  </a:lnTo>
                  <a:lnTo>
                    <a:pt x="442101" y="68713"/>
                  </a:lnTo>
                  <a:lnTo>
                    <a:pt x="401586" y="88801"/>
                  </a:lnTo>
                  <a:lnTo>
                    <a:pt x="362483" y="111189"/>
                  </a:lnTo>
                  <a:lnTo>
                    <a:pt x="324883" y="135790"/>
                  </a:lnTo>
                  <a:lnTo>
                    <a:pt x="288873" y="162515"/>
                  </a:lnTo>
                  <a:lnTo>
                    <a:pt x="254542" y="191274"/>
                  </a:lnTo>
                  <a:lnTo>
                    <a:pt x="221980" y="221980"/>
                  </a:lnTo>
                  <a:lnTo>
                    <a:pt x="191274" y="254542"/>
                  </a:lnTo>
                  <a:lnTo>
                    <a:pt x="162515" y="288873"/>
                  </a:lnTo>
                  <a:lnTo>
                    <a:pt x="135790" y="324883"/>
                  </a:lnTo>
                  <a:lnTo>
                    <a:pt x="111189" y="362483"/>
                  </a:lnTo>
                  <a:lnTo>
                    <a:pt x="88801" y="401586"/>
                  </a:lnTo>
                  <a:lnTo>
                    <a:pt x="68713" y="442101"/>
                  </a:lnTo>
                  <a:lnTo>
                    <a:pt x="51016" y="483941"/>
                  </a:lnTo>
                  <a:lnTo>
                    <a:pt x="35798" y="527015"/>
                  </a:lnTo>
                  <a:lnTo>
                    <a:pt x="23147" y="571236"/>
                  </a:lnTo>
                  <a:lnTo>
                    <a:pt x="13153" y="616515"/>
                  </a:lnTo>
                  <a:lnTo>
                    <a:pt x="5905" y="662763"/>
                  </a:lnTo>
                  <a:lnTo>
                    <a:pt x="1491" y="709890"/>
                  </a:lnTo>
                  <a:lnTo>
                    <a:pt x="0" y="757809"/>
                  </a:lnTo>
                  <a:lnTo>
                    <a:pt x="1491" y="805727"/>
                  </a:lnTo>
                  <a:lnTo>
                    <a:pt x="5905" y="852854"/>
                  </a:lnTo>
                  <a:lnTo>
                    <a:pt x="13153" y="899102"/>
                  </a:lnTo>
                  <a:lnTo>
                    <a:pt x="23147" y="944381"/>
                  </a:lnTo>
                  <a:lnTo>
                    <a:pt x="35798" y="988602"/>
                  </a:lnTo>
                  <a:lnTo>
                    <a:pt x="51016" y="1031676"/>
                  </a:lnTo>
                  <a:lnTo>
                    <a:pt x="68713" y="1073516"/>
                  </a:lnTo>
                  <a:lnTo>
                    <a:pt x="88801" y="1114031"/>
                  </a:lnTo>
                  <a:lnTo>
                    <a:pt x="111189" y="1153134"/>
                  </a:lnTo>
                  <a:lnTo>
                    <a:pt x="135790" y="1190734"/>
                  </a:lnTo>
                  <a:lnTo>
                    <a:pt x="162515" y="1226744"/>
                  </a:lnTo>
                  <a:lnTo>
                    <a:pt x="191274" y="1261075"/>
                  </a:lnTo>
                  <a:lnTo>
                    <a:pt x="221980" y="1293637"/>
                  </a:lnTo>
                  <a:lnTo>
                    <a:pt x="254542" y="1324343"/>
                  </a:lnTo>
                  <a:lnTo>
                    <a:pt x="288873" y="1353102"/>
                  </a:lnTo>
                  <a:lnTo>
                    <a:pt x="324883" y="1379827"/>
                  </a:lnTo>
                  <a:lnTo>
                    <a:pt x="362483" y="1404428"/>
                  </a:lnTo>
                  <a:lnTo>
                    <a:pt x="401586" y="1426816"/>
                  </a:lnTo>
                  <a:lnTo>
                    <a:pt x="442101" y="1446904"/>
                  </a:lnTo>
                  <a:lnTo>
                    <a:pt x="483941" y="1464601"/>
                  </a:lnTo>
                  <a:lnTo>
                    <a:pt x="527015" y="1479819"/>
                  </a:lnTo>
                  <a:lnTo>
                    <a:pt x="571236" y="1492470"/>
                  </a:lnTo>
                  <a:lnTo>
                    <a:pt x="616515" y="1502464"/>
                  </a:lnTo>
                  <a:lnTo>
                    <a:pt x="662763" y="1509712"/>
                  </a:lnTo>
                  <a:lnTo>
                    <a:pt x="709890" y="1514126"/>
                  </a:lnTo>
                  <a:lnTo>
                    <a:pt x="757809" y="1515618"/>
                  </a:lnTo>
                  <a:lnTo>
                    <a:pt x="757809" y="0"/>
                  </a:lnTo>
                  <a:close/>
                </a:path>
              </a:pathLst>
            </a:custGeom>
            <a:solidFill>
              <a:srgbClr val="8DE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4246" y="3721227"/>
              <a:ext cx="758190" cy="1515745"/>
            </a:xfrm>
            <a:custGeom>
              <a:avLst/>
              <a:gdLst/>
              <a:ahLst/>
              <a:cxnLst/>
              <a:rect l="l" t="t" r="r" b="b"/>
              <a:pathLst>
                <a:path w="758189" h="1515745">
                  <a:moveTo>
                    <a:pt x="757809" y="1515618"/>
                  </a:moveTo>
                  <a:lnTo>
                    <a:pt x="709890" y="1514126"/>
                  </a:lnTo>
                  <a:lnTo>
                    <a:pt x="662763" y="1509712"/>
                  </a:lnTo>
                  <a:lnTo>
                    <a:pt x="616515" y="1502464"/>
                  </a:lnTo>
                  <a:lnTo>
                    <a:pt x="571236" y="1492470"/>
                  </a:lnTo>
                  <a:lnTo>
                    <a:pt x="527015" y="1479819"/>
                  </a:lnTo>
                  <a:lnTo>
                    <a:pt x="483941" y="1464601"/>
                  </a:lnTo>
                  <a:lnTo>
                    <a:pt x="442101" y="1446904"/>
                  </a:lnTo>
                  <a:lnTo>
                    <a:pt x="401586" y="1426816"/>
                  </a:lnTo>
                  <a:lnTo>
                    <a:pt x="362483" y="1404428"/>
                  </a:lnTo>
                  <a:lnTo>
                    <a:pt x="324883" y="1379827"/>
                  </a:lnTo>
                  <a:lnTo>
                    <a:pt x="288873" y="1353102"/>
                  </a:lnTo>
                  <a:lnTo>
                    <a:pt x="254542" y="1324343"/>
                  </a:lnTo>
                  <a:lnTo>
                    <a:pt x="221980" y="1293637"/>
                  </a:lnTo>
                  <a:lnTo>
                    <a:pt x="191274" y="1261075"/>
                  </a:lnTo>
                  <a:lnTo>
                    <a:pt x="162515" y="1226744"/>
                  </a:lnTo>
                  <a:lnTo>
                    <a:pt x="135790" y="1190734"/>
                  </a:lnTo>
                  <a:lnTo>
                    <a:pt x="111189" y="1153134"/>
                  </a:lnTo>
                  <a:lnTo>
                    <a:pt x="88801" y="1114031"/>
                  </a:lnTo>
                  <a:lnTo>
                    <a:pt x="68713" y="1073516"/>
                  </a:lnTo>
                  <a:lnTo>
                    <a:pt x="51016" y="1031676"/>
                  </a:lnTo>
                  <a:lnTo>
                    <a:pt x="35798" y="988602"/>
                  </a:lnTo>
                  <a:lnTo>
                    <a:pt x="23147" y="944381"/>
                  </a:lnTo>
                  <a:lnTo>
                    <a:pt x="13153" y="899102"/>
                  </a:lnTo>
                  <a:lnTo>
                    <a:pt x="5905" y="852854"/>
                  </a:lnTo>
                  <a:lnTo>
                    <a:pt x="1491" y="805727"/>
                  </a:lnTo>
                  <a:lnTo>
                    <a:pt x="0" y="757809"/>
                  </a:lnTo>
                  <a:lnTo>
                    <a:pt x="1491" y="709890"/>
                  </a:lnTo>
                  <a:lnTo>
                    <a:pt x="5905" y="662763"/>
                  </a:lnTo>
                  <a:lnTo>
                    <a:pt x="13153" y="616515"/>
                  </a:lnTo>
                  <a:lnTo>
                    <a:pt x="23147" y="571236"/>
                  </a:lnTo>
                  <a:lnTo>
                    <a:pt x="35798" y="527015"/>
                  </a:lnTo>
                  <a:lnTo>
                    <a:pt x="51016" y="483941"/>
                  </a:lnTo>
                  <a:lnTo>
                    <a:pt x="68713" y="442101"/>
                  </a:lnTo>
                  <a:lnTo>
                    <a:pt x="88801" y="401586"/>
                  </a:lnTo>
                  <a:lnTo>
                    <a:pt x="111189" y="362483"/>
                  </a:lnTo>
                  <a:lnTo>
                    <a:pt x="135790" y="324883"/>
                  </a:lnTo>
                  <a:lnTo>
                    <a:pt x="162515" y="288873"/>
                  </a:lnTo>
                  <a:lnTo>
                    <a:pt x="191274" y="254542"/>
                  </a:lnTo>
                  <a:lnTo>
                    <a:pt x="221980" y="221980"/>
                  </a:lnTo>
                  <a:lnTo>
                    <a:pt x="254542" y="191274"/>
                  </a:lnTo>
                  <a:lnTo>
                    <a:pt x="288873" y="162515"/>
                  </a:lnTo>
                  <a:lnTo>
                    <a:pt x="324883" y="135790"/>
                  </a:lnTo>
                  <a:lnTo>
                    <a:pt x="362483" y="111189"/>
                  </a:lnTo>
                  <a:lnTo>
                    <a:pt x="401586" y="88801"/>
                  </a:lnTo>
                  <a:lnTo>
                    <a:pt x="442101" y="68713"/>
                  </a:lnTo>
                  <a:lnTo>
                    <a:pt x="483941" y="51016"/>
                  </a:lnTo>
                  <a:lnTo>
                    <a:pt x="527015" y="35798"/>
                  </a:lnTo>
                  <a:lnTo>
                    <a:pt x="571236" y="23147"/>
                  </a:lnTo>
                  <a:lnTo>
                    <a:pt x="616515" y="13153"/>
                  </a:lnTo>
                  <a:lnTo>
                    <a:pt x="662763" y="5905"/>
                  </a:lnTo>
                  <a:lnTo>
                    <a:pt x="709890" y="1491"/>
                  </a:lnTo>
                  <a:lnTo>
                    <a:pt x="757809" y="0"/>
                  </a:lnTo>
                  <a:lnTo>
                    <a:pt x="757809" y="757809"/>
                  </a:lnTo>
                  <a:lnTo>
                    <a:pt x="757809" y="151561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3138" y="4119753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EDE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3138" y="4119753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2031" y="4519041"/>
              <a:ext cx="200025" cy="398780"/>
            </a:xfrm>
            <a:custGeom>
              <a:avLst/>
              <a:gdLst/>
              <a:ahLst/>
              <a:cxnLst/>
              <a:rect l="l" t="t" r="r" b="b"/>
              <a:pathLst>
                <a:path w="200025" h="398779">
                  <a:moveTo>
                    <a:pt x="199644" y="0"/>
                  </a:moveTo>
                  <a:lnTo>
                    <a:pt x="153875" y="5259"/>
                  </a:lnTo>
                  <a:lnTo>
                    <a:pt x="111856" y="20242"/>
                  </a:lnTo>
                  <a:lnTo>
                    <a:pt x="74787" y="43757"/>
                  </a:lnTo>
                  <a:lnTo>
                    <a:pt x="43867" y="74609"/>
                  </a:lnTo>
                  <a:lnTo>
                    <a:pt x="20296" y="111606"/>
                  </a:lnTo>
                  <a:lnTo>
                    <a:pt x="5274" y="153555"/>
                  </a:lnTo>
                  <a:lnTo>
                    <a:pt x="0" y="199262"/>
                  </a:lnTo>
                  <a:lnTo>
                    <a:pt x="5274" y="244970"/>
                  </a:lnTo>
                  <a:lnTo>
                    <a:pt x="20296" y="286919"/>
                  </a:lnTo>
                  <a:lnTo>
                    <a:pt x="43867" y="323916"/>
                  </a:lnTo>
                  <a:lnTo>
                    <a:pt x="74787" y="354768"/>
                  </a:lnTo>
                  <a:lnTo>
                    <a:pt x="111856" y="378283"/>
                  </a:lnTo>
                  <a:lnTo>
                    <a:pt x="153875" y="393266"/>
                  </a:lnTo>
                  <a:lnTo>
                    <a:pt x="199644" y="39852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2031" y="4519041"/>
              <a:ext cx="200025" cy="398780"/>
            </a:xfrm>
            <a:custGeom>
              <a:avLst/>
              <a:gdLst/>
              <a:ahLst/>
              <a:cxnLst/>
              <a:rect l="l" t="t" r="r" b="b"/>
              <a:pathLst>
                <a:path w="200025" h="398779">
                  <a:moveTo>
                    <a:pt x="199644" y="398525"/>
                  </a:moveTo>
                  <a:lnTo>
                    <a:pt x="153875" y="393266"/>
                  </a:lnTo>
                  <a:lnTo>
                    <a:pt x="111856" y="378283"/>
                  </a:lnTo>
                  <a:lnTo>
                    <a:pt x="74787" y="354768"/>
                  </a:lnTo>
                  <a:lnTo>
                    <a:pt x="43867" y="323916"/>
                  </a:lnTo>
                  <a:lnTo>
                    <a:pt x="20296" y="286919"/>
                  </a:lnTo>
                  <a:lnTo>
                    <a:pt x="5274" y="244970"/>
                  </a:lnTo>
                  <a:lnTo>
                    <a:pt x="0" y="199262"/>
                  </a:lnTo>
                  <a:lnTo>
                    <a:pt x="5274" y="153555"/>
                  </a:lnTo>
                  <a:lnTo>
                    <a:pt x="20296" y="111606"/>
                  </a:lnTo>
                  <a:lnTo>
                    <a:pt x="43867" y="74609"/>
                  </a:lnTo>
                  <a:lnTo>
                    <a:pt x="74787" y="43757"/>
                  </a:lnTo>
                  <a:lnTo>
                    <a:pt x="111856" y="20242"/>
                  </a:lnTo>
                  <a:lnTo>
                    <a:pt x="153875" y="5259"/>
                  </a:lnTo>
                  <a:lnTo>
                    <a:pt x="199644" y="0"/>
                  </a:lnTo>
                  <a:lnTo>
                    <a:pt x="199644" y="199262"/>
                  </a:lnTo>
                  <a:lnTo>
                    <a:pt x="199644" y="39852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01074"/>
              </p:ext>
            </p:extLst>
          </p:nvPr>
        </p:nvGraphicFramePr>
        <p:xfrm>
          <a:off x="655701" y="2134343"/>
          <a:ext cx="7226300" cy="536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2578">
                <a:tc>
                  <a:txBody>
                    <a:bodyPr/>
                    <a:lstStyle/>
                    <a:p>
                      <a:pPr marL="114300" indent="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967864" algn="l"/>
                        </a:tabLst>
                      </a:pPr>
                      <a:r>
                        <a:rPr lang="en-US" sz="2800" spc="0" dirty="0" smtClean="0">
                          <a:latin typeface="Calibri"/>
                          <a:cs typeface="Calibri"/>
                        </a:rPr>
                        <a:t>1.</a:t>
                      </a:r>
                      <a:r>
                        <a:rPr sz="2800" spc="-125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" dirty="0" smtClean="0">
                          <a:latin typeface="Calibri"/>
                          <a:cs typeface="Calibri"/>
                        </a:rPr>
                        <a:t>ổn</a:t>
                      </a:r>
                      <a:r>
                        <a:rPr sz="2800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28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qua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ề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ì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ển khai UD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CN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4826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8D1A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973">
                <a:tc>
                  <a:txBody>
                    <a:bodyPr/>
                    <a:lstStyle/>
                    <a:p>
                      <a:pPr marL="57150" indent="11430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1970405" algn="l"/>
                        </a:tabLst>
                      </a:pPr>
                      <a:r>
                        <a:rPr lang="en-US" sz="4000" spc="-7" baseline="1984" smtClean="0">
                          <a:latin typeface="Calibri"/>
                          <a:cs typeface="Calibri"/>
                        </a:rPr>
                        <a:t>2.C</a:t>
                      </a:r>
                      <a:r>
                        <a:rPr sz="4000" spc="-7" baseline="1984" smtClean="0">
                          <a:latin typeface="Calibri"/>
                          <a:cs typeface="Calibri"/>
                        </a:rPr>
                        <a:t>á</a:t>
                      </a:r>
                      <a:r>
                        <a:rPr sz="4000" baseline="1984" smtClean="0">
                          <a:latin typeface="Calibri"/>
                          <a:cs typeface="Calibri"/>
                        </a:rPr>
                        <a:t>c </a:t>
                      </a:r>
                      <a:r>
                        <a:rPr sz="4000" baseline="1984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4000" spc="-7" baseline="1984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4000" spc="-15" baseline="1984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4000" baseline="1984" dirty="0">
                          <a:latin typeface="Calibri"/>
                          <a:cs typeface="Calibri"/>
                        </a:rPr>
                        <a:t>áp</a:t>
                      </a:r>
                      <a:r>
                        <a:rPr sz="4000" spc="7" baseline="19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000" baseline="1984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4000" spc="-15" baseline="1984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4000" baseline="1984" dirty="0">
                          <a:latin typeface="Calibri"/>
                          <a:cs typeface="Calibri"/>
                        </a:rPr>
                        <a:t>ển</a:t>
                      </a:r>
                      <a:r>
                        <a:rPr sz="4000" spc="15" baseline="19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000" baseline="1984" dirty="0">
                          <a:latin typeface="Calibri"/>
                          <a:cs typeface="Calibri"/>
                        </a:rPr>
                        <a:t>khai UD </a:t>
                      </a:r>
                      <a:r>
                        <a:rPr sz="4000" spc="-7" baseline="1984" dirty="0">
                          <a:latin typeface="Calibri"/>
                          <a:cs typeface="Calibri"/>
                        </a:rPr>
                        <a:t>CN</a:t>
                      </a:r>
                      <a:r>
                        <a:rPr sz="4000" spc="22" baseline="1984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4000" baseline="1984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34925" marB="0">
                    <a:lnL w="28575">
                      <a:solidFill>
                        <a:srgbClr val="48D1A2"/>
                      </a:solidFill>
                      <a:prstDash val="solid"/>
                    </a:lnL>
                    <a:lnR w="28575">
                      <a:solidFill>
                        <a:srgbClr val="48D1A2"/>
                      </a:solidFill>
                      <a:prstDash val="solid"/>
                    </a:lnR>
                    <a:lnT w="28575">
                      <a:solidFill>
                        <a:srgbClr val="48D1A2"/>
                      </a:solidFill>
                      <a:prstDash val="solid"/>
                    </a:lnT>
                    <a:lnB w="28575">
                      <a:solidFill>
                        <a:srgbClr val="46DC5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1600">
                <a:tc>
                  <a:txBody>
                    <a:bodyPr/>
                    <a:lstStyle/>
                    <a:p>
                      <a:pPr marL="1532890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042795" algn="l"/>
                        </a:tabLst>
                      </a:pPr>
                      <a:r>
                        <a:rPr sz="2800" baseline="9259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Lựa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chọn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giải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pháp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triển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khai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vấn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ề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quan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46DC56"/>
                      </a:solidFill>
                      <a:prstDash val="solid"/>
                    </a:lnL>
                    <a:lnR w="28575">
                      <a:solidFill>
                        <a:srgbClr val="46DC56"/>
                      </a:solidFill>
                      <a:prstDash val="solid"/>
                    </a:lnR>
                    <a:lnT w="28575">
                      <a:solidFill>
                        <a:srgbClr val="46DC56"/>
                      </a:solidFill>
                      <a:prstDash val="solid"/>
                    </a:lnT>
                    <a:lnB w="28575">
                      <a:solidFill>
                        <a:srgbClr val="8DE6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4284">
                <a:tc>
                  <a:txBody>
                    <a:bodyPr/>
                    <a:lstStyle/>
                    <a:p>
                      <a:pPr marL="1532890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1964055" algn="l"/>
                        </a:tabLst>
                      </a:pPr>
                      <a:r>
                        <a:rPr sz="2800" spc="-7" baseline="6172" dirty="0"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hợp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tiễn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nghiệp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vụ</a:t>
                      </a:r>
                    </a:p>
                  </a:txBody>
                  <a:tcPr marL="0" marR="0" marT="63500" marB="0">
                    <a:lnL w="28575">
                      <a:solidFill>
                        <a:srgbClr val="8DE646"/>
                      </a:solidFill>
                      <a:prstDash val="solid"/>
                    </a:lnL>
                    <a:lnR w="28575">
                      <a:solidFill>
                        <a:srgbClr val="8DE646"/>
                      </a:solidFill>
                      <a:prstDash val="solid"/>
                    </a:lnR>
                    <a:lnT w="28575">
                      <a:solidFill>
                        <a:srgbClr val="8DE646"/>
                      </a:solidFill>
                      <a:prstDash val="solid"/>
                    </a:lnT>
                    <a:lnB w="28575">
                      <a:solidFill>
                        <a:srgbClr val="EDEE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2094">
                <a:tc>
                  <a:txBody>
                    <a:bodyPr/>
                    <a:lstStyle/>
                    <a:p>
                      <a:pPr marL="153289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964055" algn="l"/>
                        </a:tabLst>
                      </a:pPr>
                      <a:r>
                        <a:rPr sz="2800" spc="-7" baseline="-3086" dirty="0"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Vấn</a:t>
                      </a:r>
                      <a:r>
                        <a:rPr sz="2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</a:rPr>
                        <a:t>đ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ề</a:t>
                      </a:r>
                      <a:r>
                        <a:rPr sz="2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tái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thiết</a:t>
                      </a:r>
                      <a:r>
                        <a:rPr sz="2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kế</a:t>
                      </a:r>
                      <a:r>
                        <a:rPr sz="2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quy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trình</a:t>
                      </a:r>
                      <a:r>
                        <a:rPr sz="28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nghiệp</a:t>
                      </a:r>
                      <a:r>
                        <a:rPr sz="2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vụ</a:t>
                      </a:r>
                      <a:r>
                        <a:rPr sz="2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khi</a:t>
                      </a:r>
                      <a:r>
                        <a:rPr sz="2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UD</a:t>
                      </a:r>
                      <a:r>
                        <a:rPr sz="2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CNTT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EDEE46"/>
                      </a:solidFill>
                      <a:prstDash val="solid"/>
                    </a:lnL>
                    <a:lnR w="28575">
                      <a:solidFill>
                        <a:srgbClr val="EDEE46"/>
                      </a:solidFill>
                      <a:prstDash val="solid"/>
                    </a:lnR>
                    <a:lnT w="28575">
                      <a:solidFill>
                        <a:srgbClr val="EDEE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marL="1532890">
                        <a:lnSpc>
                          <a:spcPts val="2115"/>
                        </a:lnSpc>
                        <a:tabLst>
                          <a:tab pos="1964055" algn="l"/>
                        </a:tabLst>
                      </a:pPr>
                      <a:r>
                        <a:rPr sz="2800" spc="-7" baseline="-9259" dirty="0"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triển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khai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CNTT</a:t>
                      </a: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7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E46"/>
                      </a:solidFill>
                      <a:prstDash val="solid"/>
                    </a:lnL>
                    <a:lnR w="28575">
                      <a:solidFill>
                        <a:srgbClr val="EDEE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EDEE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2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DE646"/>
                      </a:solidFill>
                      <a:prstDash val="solid"/>
                    </a:lnL>
                    <a:lnR w="28575">
                      <a:solidFill>
                        <a:srgbClr val="8DE646"/>
                      </a:solidFill>
                      <a:prstDash val="solid"/>
                    </a:lnR>
                    <a:lnT w="28575">
                      <a:solidFill>
                        <a:srgbClr val="EDEE46"/>
                      </a:solidFill>
                      <a:prstDash val="solid"/>
                    </a:lnT>
                    <a:lnB w="28575">
                      <a:solidFill>
                        <a:srgbClr val="8DE6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6DC56"/>
                      </a:solidFill>
                      <a:prstDash val="solid"/>
                    </a:lnL>
                    <a:lnR w="28575">
                      <a:solidFill>
                        <a:srgbClr val="46DC56"/>
                      </a:solidFill>
                      <a:prstDash val="solid"/>
                    </a:lnR>
                    <a:lnT w="28575">
                      <a:solidFill>
                        <a:srgbClr val="8DE646"/>
                      </a:solidFill>
                      <a:prstDash val="solid"/>
                    </a:lnT>
                    <a:lnB w="28575">
                      <a:solidFill>
                        <a:srgbClr val="46DC5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2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D1A2"/>
                      </a:solidFill>
                      <a:prstDash val="solid"/>
                    </a:lnL>
                    <a:lnR w="28575">
                      <a:solidFill>
                        <a:srgbClr val="48D1A2"/>
                      </a:solidFill>
                      <a:prstDash val="solid"/>
                    </a:lnR>
                    <a:lnT w="28575">
                      <a:solidFill>
                        <a:srgbClr val="46DC56"/>
                      </a:solidFill>
                      <a:prstDash val="solid"/>
                    </a:lnT>
                    <a:lnB w="28575">
                      <a:solidFill>
                        <a:srgbClr val="48D1A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8D1A2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5"/>
              </a:spcBef>
            </a:pPr>
            <a:r>
              <a:rPr spc="-5" dirty="0"/>
              <a:t>Quy </a:t>
            </a:r>
            <a:r>
              <a:rPr dirty="0"/>
              <a:t>trình lựachọn nhà </a:t>
            </a:r>
            <a:r>
              <a:rPr spc="-5" dirty="0"/>
              <a:t>cung </a:t>
            </a:r>
            <a:r>
              <a:rPr spc="-10" dirty="0"/>
              <a:t>cấp </a:t>
            </a:r>
            <a:r>
              <a:rPr spc="-35" dirty="0"/>
              <a:t>và </a:t>
            </a:r>
            <a:r>
              <a:rPr spc="-890" dirty="0"/>
              <a:t> </a:t>
            </a:r>
            <a:r>
              <a:rPr spc="-10" dirty="0"/>
              <a:t>các </a:t>
            </a:r>
            <a:r>
              <a:rPr spc="-15" dirty="0"/>
              <a:t>gói</a:t>
            </a:r>
            <a:r>
              <a:rPr spc="-5" dirty="0"/>
              <a:t> </a:t>
            </a:r>
            <a:r>
              <a:rPr dirty="0"/>
              <a:t>phần</a:t>
            </a:r>
            <a:r>
              <a:rPr spc="-5" dirty="0"/>
              <a:t> mềm</a:t>
            </a:r>
            <a:r>
              <a:rPr spc="-25" dirty="0"/>
              <a:t> </a:t>
            </a:r>
            <a:r>
              <a:rPr spc="-5" dirty="0"/>
              <a:t>th</a:t>
            </a:r>
            <a:r>
              <a:rPr spc="-5" dirty="0">
                <a:latin typeface="Times New Roman"/>
                <a:cs typeface="Times New Roman"/>
              </a:rPr>
              <a:t>ươ</a:t>
            </a:r>
            <a:r>
              <a:rPr spc="-5" dirty="0"/>
              <a:t>ng </a:t>
            </a:r>
            <a:r>
              <a:rPr dirty="0"/>
              <a:t>phẩm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680" y="1587119"/>
            <a:ext cx="584200" cy="824230"/>
            <a:chOff x="749680" y="1587119"/>
            <a:chExt cx="584200" cy="824230"/>
          </a:xfrm>
        </p:grpSpPr>
        <p:sp>
          <p:nvSpPr>
            <p:cNvPr id="4" name="object 4"/>
            <p:cNvSpPr/>
            <p:nvPr/>
          </p:nvSpPr>
          <p:spPr>
            <a:xfrm>
              <a:off x="762380" y="1599819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30">
                  <a:moveTo>
                    <a:pt x="558546" y="0"/>
                  </a:moveTo>
                  <a:lnTo>
                    <a:pt x="279272" y="279272"/>
                  </a:lnTo>
                  <a:lnTo>
                    <a:pt x="0" y="0"/>
                  </a:lnTo>
                  <a:lnTo>
                    <a:pt x="0" y="519302"/>
                  </a:lnTo>
                  <a:lnTo>
                    <a:pt x="279272" y="798576"/>
                  </a:lnTo>
                  <a:lnTo>
                    <a:pt x="558546" y="519302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0" y="1599819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30">
                  <a:moveTo>
                    <a:pt x="558546" y="0"/>
                  </a:moveTo>
                  <a:lnTo>
                    <a:pt x="558546" y="519302"/>
                  </a:lnTo>
                  <a:lnTo>
                    <a:pt x="279272" y="798576"/>
                  </a:lnTo>
                  <a:lnTo>
                    <a:pt x="0" y="519302"/>
                  </a:lnTo>
                  <a:lnTo>
                    <a:pt x="0" y="0"/>
                  </a:lnTo>
                  <a:lnTo>
                    <a:pt x="279272" y="279272"/>
                  </a:lnTo>
                  <a:lnTo>
                    <a:pt x="558546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9932" y="1849373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8227" y="1587119"/>
            <a:ext cx="7544434" cy="544830"/>
            <a:chOff x="1308227" y="1587119"/>
            <a:chExt cx="7544434" cy="544830"/>
          </a:xfrm>
        </p:grpSpPr>
        <p:sp>
          <p:nvSpPr>
            <p:cNvPr id="8" name="object 8"/>
            <p:cNvSpPr/>
            <p:nvPr/>
          </p:nvSpPr>
          <p:spPr>
            <a:xfrm>
              <a:off x="1320927" y="1599819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30">
                  <a:moveTo>
                    <a:pt x="7432167" y="0"/>
                  </a:moveTo>
                  <a:lnTo>
                    <a:pt x="0" y="0"/>
                  </a:lnTo>
                  <a:lnTo>
                    <a:pt x="0" y="518921"/>
                  </a:lnTo>
                  <a:lnTo>
                    <a:pt x="7432167" y="518921"/>
                  </a:lnTo>
                  <a:lnTo>
                    <a:pt x="7465825" y="512123"/>
                  </a:lnTo>
                  <a:lnTo>
                    <a:pt x="7493317" y="493585"/>
                  </a:lnTo>
                  <a:lnTo>
                    <a:pt x="7511855" y="466093"/>
                  </a:lnTo>
                  <a:lnTo>
                    <a:pt x="7518654" y="432434"/>
                  </a:lnTo>
                  <a:lnTo>
                    <a:pt x="7518654" y="86486"/>
                  </a:lnTo>
                  <a:lnTo>
                    <a:pt x="7511855" y="52828"/>
                  </a:lnTo>
                  <a:lnTo>
                    <a:pt x="7493317" y="25336"/>
                  </a:lnTo>
                  <a:lnTo>
                    <a:pt x="7465825" y="6798"/>
                  </a:lnTo>
                  <a:lnTo>
                    <a:pt x="74321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0927" y="1599819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30">
                  <a:moveTo>
                    <a:pt x="7518654" y="86486"/>
                  </a:moveTo>
                  <a:lnTo>
                    <a:pt x="7518654" y="432434"/>
                  </a:lnTo>
                  <a:lnTo>
                    <a:pt x="7511855" y="466093"/>
                  </a:lnTo>
                  <a:lnTo>
                    <a:pt x="7493317" y="493585"/>
                  </a:lnTo>
                  <a:lnTo>
                    <a:pt x="7465825" y="512123"/>
                  </a:lnTo>
                  <a:lnTo>
                    <a:pt x="7432167" y="518921"/>
                  </a:lnTo>
                  <a:lnTo>
                    <a:pt x="0" y="518921"/>
                  </a:lnTo>
                  <a:lnTo>
                    <a:pt x="0" y="0"/>
                  </a:lnTo>
                  <a:lnTo>
                    <a:pt x="7432167" y="0"/>
                  </a:lnTo>
                  <a:lnTo>
                    <a:pt x="7465825" y="6798"/>
                  </a:lnTo>
                  <a:lnTo>
                    <a:pt x="7493317" y="25336"/>
                  </a:lnTo>
                  <a:lnTo>
                    <a:pt x="7511855" y="52828"/>
                  </a:lnTo>
                  <a:lnTo>
                    <a:pt x="7518654" y="86486"/>
                  </a:lnTo>
                  <a:close/>
                </a:path>
              </a:pathLst>
            </a:custGeom>
            <a:ln w="2514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3500" y="1699513"/>
            <a:ext cx="74809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Xác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Arial"/>
                <a:cs typeface="Arial"/>
              </a:rPr>
              <a:t>đ</a:t>
            </a:r>
            <a:r>
              <a:rPr sz="1600" spc="-5" dirty="0">
                <a:latin typeface="Calibri"/>
                <a:cs typeface="Calibri"/>
              </a:rPr>
              <a:t>ịnh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các tiêu</a:t>
            </a:r>
            <a:r>
              <a:rPr sz="1600" dirty="0">
                <a:latin typeface="Calibri"/>
                <a:cs typeface="Calibri"/>
              </a:rPr>
              <a:t> chí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Arial"/>
                <a:cs typeface="Arial"/>
              </a:rPr>
              <a:t>đ</a:t>
            </a:r>
            <a:r>
              <a:rPr sz="1600" spc="-5" dirty="0">
                <a:latin typeface="Calibri"/>
                <a:cs typeface="Calibri"/>
              </a:rPr>
              <a:t>ánh</a:t>
            </a:r>
            <a:r>
              <a:rPr sz="1600" dirty="0">
                <a:latin typeface="Calibri"/>
                <a:cs typeface="Calibri"/>
              </a:rPr>
              <a:t> giá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và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trọng </a:t>
            </a:r>
            <a:r>
              <a:rPr sz="1600" spc="-5" dirty="0">
                <a:latin typeface="Calibri"/>
                <a:cs typeface="Calibri"/>
              </a:rPr>
              <a:t>số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của </a:t>
            </a:r>
            <a:r>
              <a:rPr sz="1600" spc="-5" dirty="0">
                <a:latin typeface="Calibri"/>
                <a:cs typeface="Calibri"/>
              </a:rPr>
              <a:t>từng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tiêu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chí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9680" y="2285873"/>
            <a:ext cx="584200" cy="824230"/>
            <a:chOff x="749680" y="2285873"/>
            <a:chExt cx="584200" cy="824230"/>
          </a:xfrm>
        </p:grpSpPr>
        <p:sp>
          <p:nvSpPr>
            <p:cNvPr id="12" name="object 12"/>
            <p:cNvSpPr/>
            <p:nvPr/>
          </p:nvSpPr>
          <p:spPr>
            <a:xfrm>
              <a:off x="762380" y="2298573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30">
                  <a:moveTo>
                    <a:pt x="558546" y="0"/>
                  </a:moveTo>
                  <a:lnTo>
                    <a:pt x="279272" y="279273"/>
                  </a:lnTo>
                  <a:lnTo>
                    <a:pt x="0" y="0"/>
                  </a:lnTo>
                  <a:lnTo>
                    <a:pt x="0" y="519302"/>
                  </a:lnTo>
                  <a:lnTo>
                    <a:pt x="279272" y="798576"/>
                  </a:lnTo>
                  <a:lnTo>
                    <a:pt x="558546" y="519302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380" y="2298573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30">
                  <a:moveTo>
                    <a:pt x="558546" y="0"/>
                  </a:moveTo>
                  <a:lnTo>
                    <a:pt x="558546" y="519302"/>
                  </a:lnTo>
                  <a:lnTo>
                    <a:pt x="279272" y="798576"/>
                  </a:lnTo>
                  <a:lnTo>
                    <a:pt x="0" y="519302"/>
                  </a:lnTo>
                  <a:lnTo>
                    <a:pt x="0" y="0"/>
                  </a:lnTo>
                  <a:lnTo>
                    <a:pt x="279272" y="279273"/>
                  </a:lnTo>
                  <a:lnTo>
                    <a:pt x="558546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9932" y="2548382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8227" y="2285873"/>
            <a:ext cx="7544434" cy="544830"/>
            <a:chOff x="1308227" y="2285873"/>
            <a:chExt cx="7544434" cy="544830"/>
          </a:xfrm>
        </p:grpSpPr>
        <p:sp>
          <p:nvSpPr>
            <p:cNvPr id="16" name="object 16"/>
            <p:cNvSpPr/>
            <p:nvPr/>
          </p:nvSpPr>
          <p:spPr>
            <a:xfrm>
              <a:off x="1320927" y="2298573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30">
                  <a:moveTo>
                    <a:pt x="7432167" y="0"/>
                  </a:moveTo>
                  <a:lnTo>
                    <a:pt x="0" y="0"/>
                  </a:lnTo>
                  <a:lnTo>
                    <a:pt x="0" y="518922"/>
                  </a:lnTo>
                  <a:lnTo>
                    <a:pt x="7432167" y="518922"/>
                  </a:lnTo>
                  <a:lnTo>
                    <a:pt x="7465825" y="512123"/>
                  </a:lnTo>
                  <a:lnTo>
                    <a:pt x="7493317" y="493585"/>
                  </a:lnTo>
                  <a:lnTo>
                    <a:pt x="7511855" y="466093"/>
                  </a:lnTo>
                  <a:lnTo>
                    <a:pt x="7518654" y="432435"/>
                  </a:lnTo>
                  <a:lnTo>
                    <a:pt x="7518654" y="86487"/>
                  </a:lnTo>
                  <a:lnTo>
                    <a:pt x="7511855" y="52828"/>
                  </a:lnTo>
                  <a:lnTo>
                    <a:pt x="7493317" y="25336"/>
                  </a:lnTo>
                  <a:lnTo>
                    <a:pt x="7465825" y="6798"/>
                  </a:lnTo>
                  <a:lnTo>
                    <a:pt x="74321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0927" y="2298573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30">
                  <a:moveTo>
                    <a:pt x="7518654" y="86487"/>
                  </a:moveTo>
                  <a:lnTo>
                    <a:pt x="7518654" y="432435"/>
                  </a:lnTo>
                  <a:lnTo>
                    <a:pt x="7511855" y="466093"/>
                  </a:lnTo>
                  <a:lnTo>
                    <a:pt x="7493317" y="493585"/>
                  </a:lnTo>
                  <a:lnTo>
                    <a:pt x="7465825" y="512123"/>
                  </a:lnTo>
                  <a:lnTo>
                    <a:pt x="7432167" y="518922"/>
                  </a:lnTo>
                  <a:lnTo>
                    <a:pt x="0" y="518922"/>
                  </a:lnTo>
                  <a:lnTo>
                    <a:pt x="0" y="0"/>
                  </a:lnTo>
                  <a:lnTo>
                    <a:pt x="7432167" y="0"/>
                  </a:lnTo>
                  <a:lnTo>
                    <a:pt x="7465825" y="6798"/>
                  </a:lnTo>
                  <a:lnTo>
                    <a:pt x="7493317" y="25336"/>
                  </a:lnTo>
                  <a:lnTo>
                    <a:pt x="7511855" y="52828"/>
                  </a:lnTo>
                  <a:lnTo>
                    <a:pt x="7518654" y="86487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3500" y="2398522"/>
            <a:ext cx="74809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Xác </a:t>
            </a:r>
            <a:r>
              <a:rPr sz="1600" spc="-5" dirty="0">
                <a:latin typeface="Arial"/>
                <a:cs typeface="Arial"/>
              </a:rPr>
              <a:t>đ</a:t>
            </a:r>
            <a:r>
              <a:rPr sz="1600" spc="-5" dirty="0">
                <a:latin typeface="Calibri"/>
                <a:cs typeface="Calibri"/>
              </a:rPr>
              <a:t>ịnh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các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nhà </a:t>
            </a:r>
            <a:r>
              <a:rPr sz="1600" dirty="0">
                <a:latin typeface="Calibri"/>
                <a:cs typeface="Calibri"/>
              </a:rPr>
              <a:t>cung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cấp tiềm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0" dirty="0">
                <a:latin typeface="Arial"/>
                <a:cs typeface="Arial"/>
              </a:rPr>
              <a:t>ă</a:t>
            </a:r>
            <a:r>
              <a:rPr sz="1600" spc="-10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9680" y="2984626"/>
            <a:ext cx="584200" cy="824230"/>
            <a:chOff x="749680" y="2984626"/>
            <a:chExt cx="584200" cy="824230"/>
          </a:xfrm>
        </p:grpSpPr>
        <p:sp>
          <p:nvSpPr>
            <p:cNvPr id="20" name="object 20"/>
            <p:cNvSpPr/>
            <p:nvPr/>
          </p:nvSpPr>
          <p:spPr>
            <a:xfrm>
              <a:off x="762380" y="2997326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29">
                  <a:moveTo>
                    <a:pt x="558546" y="0"/>
                  </a:moveTo>
                  <a:lnTo>
                    <a:pt x="279272" y="279273"/>
                  </a:lnTo>
                  <a:lnTo>
                    <a:pt x="0" y="0"/>
                  </a:lnTo>
                  <a:lnTo>
                    <a:pt x="0" y="519302"/>
                  </a:lnTo>
                  <a:lnTo>
                    <a:pt x="279272" y="798576"/>
                  </a:lnTo>
                  <a:lnTo>
                    <a:pt x="558546" y="519302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380" y="2997326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29">
                  <a:moveTo>
                    <a:pt x="558546" y="0"/>
                  </a:moveTo>
                  <a:lnTo>
                    <a:pt x="558546" y="519302"/>
                  </a:lnTo>
                  <a:lnTo>
                    <a:pt x="279272" y="798576"/>
                  </a:lnTo>
                  <a:lnTo>
                    <a:pt x="0" y="519302"/>
                  </a:lnTo>
                  <a:lnTo>
                    <a:pt x="0" y="0"/>
                  </a:lnTo>
                  <a:lnTo>
                    <a:pt x="279272" y="279273"/>
                  </a:lnTo>
                  <a:lnTo>
                    <a:pt x="558546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79932" y="3247135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08227" y="2984626"/>
            <a:ext cx="7544434" cy="544830"/>
            <a:chOff x="1308227" y="2984626"/>
            <a:chExt cx="7544434" cy="544830"/>
          </a:xfrm>
        </p:grpSpPr>
        <p:sp>
          <p:nvSpPr>
            <p:cNvPr id="24" name="object 24"/>
            <p:cNvSpPr/>
            <p:nvPr/>
          </p:nvSpPr>
          <p:spPr>
            <a:xfrm>
              <a:off x="1320927" y="2997326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29">
                  <a:moveTo>
                    <a:pt x="7432167" y="0"/>
                  </a:moveTo>
                  <a:lnTo>
                    <a:pt x="0" y="0"/>
                  </a:lnTo>
                  <a:lnTo>
                    <a:pt x="0" y="518922"/>
                  </a:lnTo>
                  <a:lnTo>
                    <a:pt x="7432167" y="518922"/>
                  </a:lnTo>
                  <a:lnTo>
                    <a:pt x="7465825" y="512123"/>
                  </a:lnTo>
                  <a:lnTo>
                    <a:pt x="7493317" y="493585"/>
                  </a:lnTo>
                  <a:lnTo>
                    <a:pt x="7511855" y="466093"/>
                  </a:lnTo>
                  <a:lnTo>
                    <a:pt x="7518654" y="432435"/>
                  </a:lnTo>
                  <a:lnTo>
                    <a:pt x="7518654" y="86487"/>
                  </a:lnTo>
                  <a:lnTo>
                    <a:pt x="7511855" y="52828"/>
                  </a:lnTo>
                  <a:lnTo>
                    <a:pt x="7493317" y="25336"/>
                  </a:lnTo>
                  <a:lnTo>
                    <a:pt x="7465825" y="6798"/>
                  </a:lnTo>
                  <a:lnTo>
                    <a:pt x="74321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0927" y="2997326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29">
                  <a:moveTo>
                    <a:pt x="7518654" y="86487"/>
                  </a:moveTo>
                  <a:lnTo>
                    <a:pt x="7518654" y="432435"/>
                  </a:lnTo>
                  <a:lnTo>
                    <a:pt x="7511855" y="466093"/>
                  </a:lnTo>
                  <a:lnTo>
                    <a:pt x="7493317" y="493585"/>
                  </a:lnTo>
                  <a:lnTo>
                    <a:pt x="7465825" y="512123"/>
                  </a:lnTo>
                  <a:lnTo>
                    <a:pt x="7432167" y="518922"/>
                  </a:lnTo>
                  <a:lnTo>
                    <a:pt x="0" y="518922"/>
                  </a:lnTo>
                  <a:lnTo>
                    <a:pt x="0" y="0"/>
                  </a:lnTo>
                  <a:lnTo>
                    <a:pt x="7432167" y="0"/>
                  </a:lnTo>
                  <a:lnTo>
                    <a:pt x="7465825" y="6798"/>
                  </a:lnTo>
                  <a:lnTo>
                    <a:pt x="7493317" y="25336"/>
                  </a:lnTo>
                  <a:lnTo>
                    <a:pt x="7511855" y="52828"/>
                  </a:lnTo>
                  <a:lnTo>
                    <a:pt x="7518654" y="86487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33500" y="2985516"/>
            <a:ext cx="7480934" cy="49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ts val="1839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Đánh </a:t>
            </a:r>
            <a:r>
              <a:rPr sz="1600" spc="-5" dirty="0">
                <a:latin typeface="Calibri"/>
                <a:cs typeface="Calibri"/>
              </a:rPr>
              <a:t>giá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nhà CC </a:t>
            </a:r>
            <a:r>
              <a:rPr sz="1600" spc="-15" dirty="0">
                <a:latin typeface="Calibri"/>
                <a:cs typeface="Calibri"/>
              </a:rPr>
              <a:t>và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các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gói phần </a:t>
            </a:r>
            <a:r>
              <a:rPr sz="1600" dirty="0">
                <a:latin typeface="Calibri"/>
                <a:cs typeface="Calibri"/>
              </a:rPr>
              <a:t>mềm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của </a:t>
            </a:r>
            <a:r>
              <a:rPr sz="1600" spc="-5" dirty="0">
                <a:latin typeface="Calibri"/>
                <a:cs typeface="Calibri"/>
              </a:rPr>
              <a:t>họ; phỏng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vấn</a:t>
            </a:r>
            <a:r>
              <a:rPr sz="1600" spc="-15" dirty="0">
                <a:latin typeface="Calibri"/>
                <a:cs typeface="Calibri"/>
              </a:rPr>
              <a:t> và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khảo </a:t>
            </a:r>
            <a:r>
              <a:rPr sz="1600" dirty="0">
                <a:latin typeface="Calibri"/>
                <a:cs typeface="Calibri"/>
              </a:rPr>
              <a:t>ý </a:t>
            </a:r>
            <a:r>
              <a:rPr sz="1600" spc="-5" dirty="0">
                <a:latin typeface="Calibri"/>
                <a:cs typeface="Calibri"/>
              </a:rPr>
              <a:t>kiến </a:t>
            </a:r>
            <a:r>
              <a:rPr sz="1600" dirty="0">
                <a:latin typeface="Calibri"/>
                <a:cs typeface="Calibri"/>
              </a:rPr>
              <a:t>ng</a:t>
            </a:r>
            <a:r>
              <a:rPr sz="1600" dirty="0">
                <a:latin typeface="Arial"/>
                <a:cs typeface="Arial"/>
              </a:rPr>
              <a:t>ư</a:t>
            </a:r>
            <a:r>
              <a:rPr sz="1600" dirty="0">
                <a:latin typeface="Calibri"/>
                <a:cs typeface="Calibri"/>
              </a:rPr>
              <a:t>ời</a:t>
            </a:r>
            <a:endParaRPr sz="1600">
              <a:latin typeface="Calibri"/>
              <a:cs typeface="Calibri"/>
            </a:endParaRPr>
          </a:p>
          <a:p>
            <a:pPr marL="272415">
              <a:lnSpc>
                <a:spcPts val="1839"/>
              </a:lnSpc>
            </a:pPr>
            <a:r>
              <a:rPr sz="1600" spc="-5" dirty="0">
                <a:latin typeface="Calibri"/>
                <a:cs typeface="Calibri"/>
              </a:rPr>
              <a:t>dùng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hiện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tại.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9680" y="3683380"/>
            <a:ext cx="584200" cy="824230"/>
            <a:chOff x="749680" y="3683380"/>
            <a:chExt cx="584200" cy="824230"/>
          </a:xfrm>
        </p:grpSpPr>
        <p:sp>
          <p:nvSpPr>
            <p:cNvPr id="28" name="object 28"/>
            <p:cNvSpPr/>
            <p:nvPr/>
          </p:nvSpPr>
          <p:spPr>
            <a:xfrm>
              <a:off x="762380" y="3696080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29">
                  <a:moveTo>
                    <a:pt x="558546" y="0"/>
                  </a:moveTo>
                  <a:lnTo>
                    <a:pt x="279272" y="279273"/>
                  </a:lnTo>
                  <a:lnTo>
                    <a:pt x="0" y="0"/>
                  </a:lnTo>
                  <a:lnTo>
                    <a:pt x="0" y="519303"/>
                  </a:lnTo>
                  <a:lnTo>
                    <a:pt x="279272" y="798576"/>
                  </a:lnTo>
                  <a:lnTo>
                    <a:pt x="558546" y="519303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380" y="3696080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29">
                  <a:moveTo>
                    <a:pt x="558546" y="0"/>
                  </a:moveTo>
                  <a:lnTo>
                    <a:pt x="558546" y="519303"/>
                  </a:lnTo>
                  <a:lnTo>
                    <a:pt x="279272" y="798576"/>
                  </a:lnTo>
                  <a:lnTo>
                    <a:pt x="0" y="519303"/>
                  </a:lnTo>
                  <a:lnTo>
                    <a:pt x="0" y="0"/>
                  </a:lnTo>
                  <a:lnTo>
                    <a:pt x="279272" y="279273"/>
                  </a:lnTo>
                  <a:lnTo>
                    <a:pt x="558546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79932" y="3946144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08227" y="3683380"/>
            <a:ext cx="7544434" cy="544830"/>
            <a:chOff x="1308227" y="3683380"/>
            <a:chExt cx="7544434" cy="544830"/>
          </a:xfrm>
        </p:grpSpPr>
        <p:sp>
          <p:nvSpPr>
            <p:cNvPr id="32" name="object 32"/>
            <p:cNvSpPr/>
            <p:nvPr/>
          </p:nvSpPr>
          <p:spPr>
            <a:xfrm>
              <a:off x="1320927" y="3696080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29">
                  <a:moveTo>
                    <a:pt x="7432167" y="0"/>
                  </a:moveTo>
                  <a:lnTo>
                    <a:pt x="0" y="0"/>
                  </a:lnTo>
                  <a:lnTo>
                    <a:pt x="0" y="518922"/>
                  </a:lnTo>
                  <a:lnTo>
                    <a:pt x="7432167" y="518922"/>
                  </a:lnTo>
                  <a:lnTo>
                    <a:pt x="7465825" y="512123"/>
                  </a:lnTo>
                  <a:lnTo>
                    <a:pt x="7493317" y="493585"/>
                  </a:lnTo>
                  <a:lnTo>
                    <a:pt x="7511855" y="466093"/>
                  </a:lnTo>
                  <a:lnTo>
                    <a:pt x="7518654" y="432435"/>
                  </a:lnTo>
                  <a:lnTo>
                    <a:pt x="7518654" y="86487"/>
                  </a:lnTo>
                  <a:lnTo>
                    <a:pt x="7511855" y="52828"/>
                  </a:lnTo>
                  <a:lnTo>
                    <a:pt x="7493317" y="25336"/>
                  </a:lnTo>
                  <a:lnTo>
                    <a:pt x="7465825" y="6798"/>
                  </a:lnTo>
                  <a:lnTo>
                    <a:pt x="74321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0927" y="3696080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29">
                  <a:moveTo>
                    <a:pt x="7518654" y="86487"/>
                  </a:moveTo>
                  <a:lnTo>
                    <a:pt x="7518654" y="432435"/>
                  </a:lnTo>
                  <a:lnTo>
                    <a:pt x="7511855" y="466093"/>
                  </a:lnTo>
                  <a:lnTo>
                    <a:pt x="7493317" y="493585"/>
                  </a:lnTo>
                  <a:lnTo>
                    <a:pt x="7465825" y="512123"/>
                  </a:lnTo>
                  <a:lnTo>
                    <a:pt x="7432167" y="518922"/>
                  </a:lnTo>
                  <a:lnTo>
                    <a:pt x="0" y="518922"/>
                  </a:lnTo>
                  <a:lnTo>
                    <a:pt x="0" y="0"/>
                  </a:lnTo>
                  <a:lnTo>
                    <a:pt x="7432167" y="0"/>
                  </a:lnTo>
                  <a:lnTo>
                    <a:pt x="7465825" y="6798"/>
                  </a:lnTo>
                  <a:lnTo>
                    <a:pt x="7493317" y="25336"/>
                  </a:lnTo>
                  <a:lnTo>
                    <a:pt x="7511855" y="52828"/>
                  </a:lnTo>
                  <a:lnTo>
                    <a:pt x="7518654" y="86487"/>
                  </a:lnTo>
                  <a:close/>
                </a:path>
              </a:pathLst>
            </a:custGeom>
            <a:ln w="2514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33500" y="3684778"/>
            <a:ext cx="7480934" cy="4933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2415" marR="43180" indent="-171450">
              <a:lnSpc>
                <a:spcPts val="1760"/>
              </a:lnSpc>
              <a:spcBef>
                <a:spcPts val="29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Lựa </a:t>
            </a:r>
            <a:r>
              <a:rPr sz="1600" dirty="0">
                <a:latin typeface="Calibri"/>
                <a:cs typeface="Calibri"/>
              </a:rPr>
              <a:t>chọn </a:t>
            </a:r>
            <a:r>
              <a:rPr sz="1600" spc="-5" dirty="0">
                <a:latin typeface="Calibri"/>
                <a:cs typeface="Calibri"/>
              </a:rPr>
              <a:t>nhà CC </a:t>
            </a:r>
            <a:r>
              <a:rPr sz="1600" spc="-15" dirty="0">
                <a:latin typeface="Calibri"/>
                <a:cs typeface="Calibri"/>
              </a:rPr>
              <a:t>và </a:t>
            </a:r>
            <a:r>
              <a:rPr sz="1600" spc="-10" dirty="0">
                <a:latin typeface="Calibri"/>
                <a:cs typeface="Calibri"/>
              </a:rPr>
              <a:t>gói </a:t>
            </a:r>
            <a:r>
              <a:rPr sz="1600" spc="-5" dirty="0">
                <a:latin typeface="Calibri"/>
                <a:cs typeface="Calibri"/>
              </a:rPr>
              <a:t>phần </a:t>
            </a:r>
            <a:r>
              <a:rPr sz="1600" dirty="0">
                <a:latin typeface="Calibri"/>
                <a:cs typeface="Calibri"/>
              </a:rPr>
              <a:t>mềm </a:t>
            </a:r>
            <a:r>
              <a:rPr sz="1600" spc="-5" dirty="0">
                <a:latin typeface="Calibri"/>
                <a:cs typeface="Calibri"/>
              </a:rPr>
              <a:t>dựa </a:t>
            </a:r>
            <a:r>
              <a:rPr sz="1600" spc="-10" dirty="0">
                <a:latin typeface="Calibri"/>
                <a:cs typeface="Calibri"/>
              </a:rPr>
              <a:t>trên </a:t>
            </a:r>
            <a:r>
              <a:rPr sz="1600" spc="-5" dirty="0">
                <a:latin typeface="Calibri"/>
                <a:cs typeface="Calibri"/>
              </a:rPr>
              <a:t>bộ tiêu </a:t>
            </a:r>
            <a:r>
              <a:rPr sz="1600" dirty="0">
                <a:latin typeface="Calibri"/>
                <a:cs typeface="Calibri"/>
              </a:rPr>
              <a:t>chí, </a:t>
            </a:r>
            <a:r>
              <a:rPr sz="1600" spc="-10" dirty="0">
                <a:latin typeface="Calibri"/>
                <a:cs typeface="Calibri"/>
              </a:rPr>
              <a:t>trọng </a:t>
            </a:r>
            <a:r>
              <a:rPr sz="1600" spc="-5" dirty="0">
                <a:latin typeface="Calibri"/>
                <a:cs typeface="Calibri"/>
              </a:rPr>
              <a:t>số </a:t>
            </a:r>
            <a:r>
              <a:rPr sz="1600" spc="-15" dirty="0">
                <a:latin typeface="Calibri"/>
                <a:cs typeface="Calibri"/>
              </a:rPr>
              <a:t>và </a:t>
            </a:r>
            <a:r>
              <a:rPr sz="1600" dirty="0">
                <a:latin typeface="Calibri"/>
                <a:cs typeface="Calibri"/>
              </a:rPr>
              <a:t>ý </a:t>
            </a:r>
            <a:r>
              <a:rPr sz="1600" spc="-5" dirty="0">
                <a:latin typeface="Calibri"/>
                <a:cs typeface="Calibri"/>
              </a:rPr>
              <a:t>kiến phản hồi </a:t>
            </a:r>
            <a:r>
              <a:rPr sz="1600" dirty="0">
                <a:latin typeface="Calibri"/>
                <a:cs typeface="Calibri"/>
              </a:rPr>
              <a:t>của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ng</a:t>
            </a:r>
            <a:r>
              <a:rPr sz="1600" spc="-5" dirty="0">
                <a:latin typeface="Arial"/>
                <a:cs typeface="Arial"/>
              </a:rPr>
              <a:t>ư</a:t>
            </a:r>
            <a:r>
              <a:rPr sz="1600" spc="-5" dirty="0">
                <a:latin typeface="Calibri"/>
                <a:cs typeface="Calibri"/>
              </a:rPr>
              <a:t>ời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dùng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49680" y="4382134"/>
            <a:ext cx="584200" cy="824230"/>
            <a:chOff x="749680" y="4382134"/>
            <a:chExt cx="584200" cy="824230"/>
          </a:xfrm>
        </p:grpSpPr>
        <p:sp>
          <p:nvSpPr>
            <p:cNvPr id="36" name="object 36"/>
            <p:cNvSpPr/>
            <p:nvPr/>
          </p:nvSpPr>
          <p:spPr>
            <a:xfrm>
              <a:off x="762380" y="4394834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29">
                  <a:moveTo>
                    <a:pt x="558546" y="0"/>
                  </a:moveTo>
                  <a:lnTo>
                    <a:pt x="279272" y="279272"/>
                  </a:lnTo>
                  <a:lnTo>
                    <a:pt x="0" y="0"/>
                  </a:lnTo>
                  <a:lnTo>
                    <a:pt x="0" y="519302"/>
                  </a:lnTo>
                  <a:lnTo>
                    <a:pt x="279272" y="798576"/>
                  </a:lnTo>
                  <a:lnTo>
                    <a:pt x="558546" y="519302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380" y="4394834"/>
              <a:ext cx="558800" cy="798830"/>
            </a:xfrm>
            <a:custGeom>
              <a:avLst/>
              <a:gdLst/>
              <a:ahLst/>
              <a:cxnLst/>
              <a:rect l="l" t="t" r="r" b="b"/>
              <a:pathLst>
                <a:path w="558800" h="798829">
                  <a:moveTo>
                    <a:pt x="558546" y="0"/>
                  </a:moveTo>
                  <a:lnTo>
                    <a:pt x="558546" y="519302"/>
                  </a:lnTo>
                  <a:lnTo>
                    <a:pt x="279272" y="798576"/>
                  </a:lnTo>
                  <a:lnTo>
                    <a:pt x="0" y="519302"/>
                  </a:lnTo>
                  <a:lnTo>
                    <a:pt x="0" y="0"/>
                  </a:lnTo>
                  <a:lnTo>
                    <a:pt x="279272" y="279272"/>
                  </a:lnTo>
                  <a:lnTo>
                    <a:pt x="558546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79932" y="4645152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08227" y="4382134"/>
            <a:ext cx="7544434" cy="545465"/>
            <a:chOff x="1308227" y="4382134"/>
            <a:chExt cx="7544434" cy="545465"/>
          </a:xfrm>
        </p:grpSpPr>
        <p:sp>
          <p:nvSpPr>
            <p:cNvPr id="40" name="object 40"/>
            <p:cNvSpPr/>
            <p:nvPr/>
          </p:nvSpPr>
          <p:spPr>
            <a:xfrm>
              <a:off x="1320927" y="4394834"/>
              <a:ext cx="7519034" cy="520065"/>
            </a:xfrm>
            <a:custGeom>
              <a:avLst/>
              <a:gdLst/>
              <a:ahLst/>
              <a:cxnLst/>
              <a:rect l="l" t="t" r="r" b="b"/>
              <a:pathLst>
                <a:path w="7519034" h="520064">
                  <a:moveTo>
                    <a:pt x="7432040" y="0"/>
                  </a:moveTo>
                  <a:lnTo>
                    <a:pt x="0" y="0"/>
                  </a:lnTo>
                  <a:lnTo>
                    <a:pt x="0" y="519683"/>
                  </a:lnTo>
                  <a:lnTo>
                    <a:pt x="7432040" y="519683"/>
                  </a:lnTo>
                  <a:lnTo>
                    <a:pt x="7465772" y="512883"/>
                  </a:lnTo>
                  <a:lnTo>
                    <a:pt x="7493301" y="494331"/>
                  </a:lnTo>
                  <a:lnTo>
                    <a:pt x="7511853" y="466802"/>
                  </a:lnTo>
                  <a:lnTo>
                    <a:pt x="7518654" y="433069"/>
                  </a:lnTo>
                  <a:lnTo>
                    <a:pt x="7518654" y="86613"/>
                  </a:lnTo>
                  <a:lnTo>
                    <a:pt x="7511853" y="52881"/>
                  </a:lnTo>
                  <a:lnTo>
                    <a:pt x="7493301" y="25352"/>
                  </a:lnTo>
                  <a:lnTo>
                    <a:pt x="7465772" y="6800"/>
                  </a:lnTo>
                  <a:lnTo>
                    <a:pt x="74320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0927" y="4394834"/>
              <a:ext cx="7519034" cy="520065"/>
            </a:xfrm>
            <a:custGeom>
              <a:avLst/>
              <a:gdLst/>
              <a:ahLst/>
              <a:cxnLst/>
              <a:rect l="l" t="t" r="r" b="b"/>
              <a:pathLst>
                <a:path w="7519034" h="520064">
                  <a:moveTo>
                    <a:pt x="7518654" y="86613"/>
                  </a:moveTo>
                  <a:lnTo>
                    <a:pt x="7518654" y="433069"/>
                  </a:lnTo>
                  <a:lnTo>
                    <a:pt x="7511853" y="466802"/>
                  </a:lnTo>
                  <a:lnTo>
                    <a:pt x="7493301" y="494331"/>
                  </a:lnTo>
                  <a:lnTo>
                    <a:pt x="7465772" y="512883"/>
                  </a:lnTo>
                  <a:lnTo>
                    <a:pt x="7432040" y="519683"/>
                  </a:lnTo>
                  <a:lnTo>
                    <a:pt x="0" y="519683"/>
                  </a:lnTo>
                  <a:lnTo>
                    <a:pt x="0" y="0"/>
                  </a:lnTo>
                  <a:lnTo>
                    <a:pt x="7432040" y="0"/>
                  </a:lnTo>
                  <a:lnTo>
                    <a:pt x="7465772" y="6800"/>
                  </a:lnTo>
                  <a:lnTo>
                    <a:pt x="7493301" y="25352"/>
                  </a:lnTo>
                  <a:lnTo>
                    <a:pt x="7511853" y="52881"/>
                  </a:lnTo>
                  <a:lnTo>
                    <a:pt x="7518654" y="8661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33500" y="4495291"/>
            <a:ext cx="74809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</a:t>
            </a:r>
            <a:r>
              <a:rPr sz="1600" spc="-5" dirty="0">
                <a:latin typeface="Arial"/>
                <a:cs typeface="Arial"/>
              </a:rPr>
              <a:t>ươ</a:t>
            </a:r>
            <a:r>
              <a:rPr sz="1600" spc="-5" dirty="0">
                <a:latin typeface="Calibri"/>
                <a:cs typeface="Calibri"/>
              </a:rPr>
              <a:t>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thảo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và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ký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hợp </a:t>
            </a:r>
            <a:r>
              <a:rPr sz="1600" spc="-5" dirty="0">
                <a:latin typeface="Arial"/>
                <a:cs typeface="Arial"/>
              </a:rPr>
              <a:t>đ</a:t>
            </a:r>
            <a:r>
              <a:rPr sz="1600" spc="-5" dirty="0">
                <a:latin typeface="Calibri"/>
                <a:cs typeface="Calibri"/>
              </a:rPr>
              <a:t>ồng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49680" y="5081651"/>
            <a:ext cx="584200" cy="823594"/>
            <a:chOff x="749680" y="5081651"/>
            <a:chExt cx="584200" cy="823594"/>
          </a:xfrm>
        </p:grpSpPr>
        <p:sp>
          <p:nvSpPr>
            <p:cNvPr id="44" name="object 44"/>
            <p:cNvSpPr/>
            <p:nvPr/>
          </p:nvSpPr>
          <p:spPr>
            <a:xfrm>
              <a:off x="762380" y="5094351"/>
              <a:ext cx="558800" cy="798195"/>
            </a:xfrm>
            <a:custGeom>
              <a:avLst/>
              <a:gdLst/>
              <a:ahLst/>
              <a:cxnLst/>
              <a:rect l="l" t="t" r="r" b="b"/>
              <a:pathLst>
                <a:path w="558800" h="798195">
                  <a:moveTo>
                    <a:pt x="558546" y="0"/>
                  </a:moveTo>
                  <a:lnTo>
                    <a:pt x="279272" y="279273"/>
                  </a:lnTo>
                  <a:lnTo>
                    <a:pt x="0" y="0"/>
                  </a:lnTo>
                  <a:lnTo>
                    <a:pt x="0" y="518541"/>
                  </a:lnTo>
                  <a:lnTo>
                    <a:pt x="279272" y="797814"/>
                  </a:lnTo>
                  <a:lnTo>
                    <a:pt x="558546" y="518541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2380" y="5094351"/>
              <a:ext cx="558800" cy="798195"/>
            </a:xfrm>
            <a:custGeom>
              <a:avLst/>
              <a:gdLst/>
              <a:ahLst/>
              <a:cxnLst/>
              <a:rect l="l" t="t" r="r" b="b"/>
              <a:pathLst>
                <a:path w="558800" h="798195">
                  <a:moveTo>
                    <a:pt x="558546" y="0"/>
                  </a:moveTo>
                  <a:lnTo>
                    <a:pt x="558546" y="518541"/>
                  </a:lnTo>
                  <a:lnTo>
                    <a:pt x="279272" y="797814"/>
                  </a:lnTo>
                  <a:lnTo>
                    <a:pt x="0" y="518541"/>
                  </a:lnTo>
                  <a:lnTo>
                    <a:pt x="0" y="0"/>
                  </a:lnTo>
                  <a:lnTo>
                    <a:pt x="279272" y="279273"/>
                  </a:lnTo>
                  <a:lnTo>
                    <a:pt x="558546" y="0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79932" y="5344159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08353" y="5081778"/>
            <a:ext cx="7543800" cy="544195"/>
            <a:chOff x="1308353" y="5081778"/>
            <a:chExt cx="7543800" cy="544195"/>
          </a:xfrm>
        </p:grpSpPr>
        <p:sp>
          <p:nvSpPr>
            <p:cNvPr id="48" name="object 48"/>
            <p:cNvSpPr/>
            <p:nvPr/>
          </p:nvSpPr>
          <p:spPr>
            <a:xfrm>
              <a:off x="1320926" y="5094351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29">
                  <a:moveTo>
                    <a:pt x="7432167" y="0"/>
                  </a:moveTo>
                  <a:lnTo>
                    <a:pt x="0" y="0"/>
                  </a:lnTo>
                  <a:lnTo>
                    <a:pt x="0" y="518922"/>
                  </a:lnTo>
                  <a:lnTo>
                    <a:pt x="7432167" y="518922"/>
                  </a:lnTo>
                  <a:lnTo>
                    <a:pt x="7465825" y="512123"/>
                  </a:lnTo>
                  <a:lnTo>
                    <a:pt x="7493317" y="493585"/>
                  </a:lnTo>
                  <a:lnTo>
                    <a:pt x="7511855" y="466093"/>
                  </a:lnTo>
                  <a:lnTo>
                    <a:pt x="7518654" y="432435"/>
                  </a:lnTo>
                  <a:lnTo>
                    <a:pt x="7518654" y="86487"/>
                  </a:lnTo>
                  <a:lnTo>
                    <a:pt x="7511855" y="52828"/>
                  </a:lnTo>
                  <a:lnTo>
                    <a:pt x="7493317" y="25336"/>
                  </a:lnTo>
                  <a:lnTo>
                    <a:pt x="7465825" y="6798"/>
                  </a:lnTo>
                  <a:lnTo>
                    <a:pt x="74321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20926" y="5094351"/>
              <a:ext cx="7519034" cy="519430"/>
            </a:xfrm>
            <a:custGeom>
              <a:avLst/>
              <a:gdLst/>
              <a:ahLst/>
              <a:cxnLst/>
              <a:rect l="l" t="t" r="r" b="b"/>
              <a:pathLst>
                <a:path w="7519034" h="519429">
                  <a:moveTo>
                    <a:pt x="7518654" y="86487"/>
                  </a:moveTo>
                  <a:lnTo>
                    <a:pt x="7518654" y="432435"/>
                  </a:lnTo>
                  <a:lnTo>
                    <a:pt x="7511855" y="466093"/>
                  </a:lnTo>
                  <a:lnTo>
                    <a:pt x="7493317" y="493585"/>
                  </a:lnTo>
                  <a:lnTo>
                    <a:pt x="7465825" y="512123"/>
                  </a:lnTo>
                  <a:lnTo>
                    <a:pt x="7432167" y="518922"/>
                  </a:lnTo>
                  <a:lnTo>
                    <a:pt x="0" y="518922"/>
                  </a:lnTo>
                  <a:lnTo>
                    <a:pt x="0" y="0"/>
                  </a:lnTo>
                  <a:lnTo>
                    <a:pt x="7432167" y="0"/>
                  </a:lnTo>
                  <a:lnTo>
                    <a:pt x="7465825" y="6798"/>
                  </a:lnTo>
                  <a:lnTo>
                    <a:pt x="7493317" y="25336"/>
                  </a:lnTo>
                  <a:lnTo>
                    <a:pt x="7511855" y="52828"/>
                  </a:lnTo>
                  <a:lnTo>
                    <a:pt x="7518654" y="86487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33500" y="5194300"/>
            <a:ext cx="74809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Xây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dựng </a:t>
            </a:r>
            <a:r>
              <a:rPr sz="1600" spc="-15" dirty="0">
                <a:latin typeface="Calibri"/>
                <a:cs typeface="Calibri"/>
              </a:rPr>
              <a:t>và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ký </a:t>
            </a:r>
            <a:r>
              <a:rPr sz="1600" spc="-25" dirty="0">
                <a:latin typeface="Calibri"/>
                <a:cs typeface="Calibri"/>
              </a:rPr>
              <a:t>kết</a:t>
            </a:r>
            <a:r>
              <a:rPr sz="1600" dirty="0">
                <a:latin typeface="Calibri"/>
                <a:cs typeface="Calibri"/>
              </a:rPr>
              <a:t> thỏa </a:t>
            </a:r>
            <a:r>
              <a:rPr sz="1600" spc="-5" dirty="0">
                <a:latin typeface="Calibri"/>
                <a:cs typeface="Calibri"/>
              </a:rPr>
              <a:t>thuận (SLA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Service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Level </a:t>
            </a:r>
            <a:r>
              <a:rPr sz="1600" spc="-5" dirty="0">
                <a:latin typeface="Calibri"/>
                <a:cs typeface="Calibri"/>
              </a:rPr>
              <a:t>Agreement)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Tích </a:t>
            </a:r>
            <a:r>
              <a:rPr dirty="0"/>
              <a:t>hợp </a:t>
            </a:r>
            <a:r>
              <a:rPr spc="-5" dirty="0"/>
              <a:t>ứng </a:t>
            </a:r>
            <a:r>
              <a:rPr dirty="0"/>
              <a:t>dụng </a:t>
            </a:r>
            <a:r>
              <a:rPr spc="-25" dirty="0"/>
              <a:t>vào </a:t>
            </a:r>
            <a:r>
              <a:rPr dirty="0"/>
              <a:t>thực tiễn </a:t>
            </a:r>
            <a:r>
              <a:rPr spc="-890" dirty="0"/>
              <a:t> </a:t>
            </a:r>
            <a:r>
              <a:rPr dirty="0"/>
              <a:t>nghiệp</a:t>
            </a:r>
            <a:r>
              <a:rPr spc="-5" dirty="0"/>
              <a:t> vụ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785100" cy="45192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88900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Tích </a:t>
            </a:r>
            <a:r>
              <a:rPr sz="2200" i="1" spc="-5" dirty="0">
                <a:latin typeface="Arial"/>
                <a:cs typeface="Arial"/>
              </a:rPr>
              <a:t>hợp UD </a:t>
            </a:r>
            <a:r>
              <a:rPr sz="2200" i="1" dirty="0">
                <a:latin typeface="Arial"/>
                <a:cs typeface="Arial"/>
              </a:rPr>
              <a:t>với các </a:t>
            </a:r>
            <a:r>
              <a:rPr sz="2200" i="1" spc="-5" dirty="0">
                <a:latin typeface="Arial"/>
                <a:cs typeface="Arial"/>
              </a:rPr>
              <a:t>CSDL</a:t>
            </a:r>
            <a:r>
              <a:rPr sz="2200" spc="-5" dirty="0">
                <a:latin typeface="Arial"/>
                <a:cs typeface="Arial"/>
              </a:rPr>
              <a:t>. </a:t>
            </a:r>
            <a:r>
              <a:rPr sz="2200" dirty="0">
                <a:latin typeface="Arial"/>
                <a:cs typeface="Arial"/>
              </a:rPr>
              <a:t>Ví </a:t>
            </a:r>
            <a:r>
              <a:rPr sz="2200" spc="-5" dirty="0">
                <a:latin typeface="Arial"/>
                <a:cs typeface="Arial"/>
              </a:rPr>
              <a:t>dụ HT </a:t>
            </a:r>
            <a:r>
              <a:rPr sz="2200" dirty="0">
                <a:latin typeface="Arial"/>
                <a:cs typeface="Arial"/>
              </a:rPr>
              <a:t>xử lý </a:t>
            </a:r>
            <a:r>
              <a:rPr sz="2200" spc="-5" dirty="0">
                <a:latin typeface="Arial"/>
                <a:cs typeface="Arial"/>
              </a:rPr>
              <a:t>đơn đặt hàng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được </a:t>
            </a:r>
            <a:r>
              <a:rPr sz="2200" dirty="0">
                <a:latin typeface="Arial"/>
                <a:cs typeface="Arial"/>
              </a:rPr>
              <a:t>kết </a:t>
            </a:r>
            <a:r>
              <a:rPr sz="2200" spc="-5" dirty="0">
                <a:latin typeface="Arial"/>
                <a:cs typeface="Arial"/>
              </a:rPr>
              <a:t>nối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-5" dirty="0">
                <a:latin typeface="Arial"/>
                <a:cs typeface="Arial"/>
              </a:rPr>
              <a:t>CSDL hàng </a:t>
            </a:r>
            <a:r>
              <a:rPr sz="2200" dirty="0">
                <a:latin typeface="Arial"/>
                <a:cs typeface="Arial"/>
              </a:rPr>
              <a:t>tôn </a:t>
            </a:r>
            <a:r>
              <a:rPr sz="2200" spc="-5" dirty="0">
                <a:latin typeface="Arial"/>
                <a:cs typeface="Arial"/>
              </a:rPr>
              <a:t>kho </a:t>
            </a:r>
            <a:r>
              <a:rPr sz="2200" dirty="0">
                <a:latin typeface="Arial"/>
                <a:cs typeface="Arial"/>
              </a:rPr>
              <a:t>thì mới có thể xử </a:t>
            </a:r>
            <a:r>
              <a:rPr sz="2200" spc="-6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được đơn hàng </a:t>
            </a:r>
            <a:r>
              <a:rPr sz="2200" dirty="0">
                <a:latin typeface="Arial"/>
                <a:cs typeface="Arial"/>
              </a:rPr>
              <a:t>của khách </a:t>
            </a:r>
            <a:r>
              <a:rPr sz="2200" spc="-5" dirty="0">
                <a:latin typeface="Arial"/>
                <a:cs typeface="Arial"/>
              </a:rPr>
              <a:t>gửi tới. </a:t>
            </a:r>
            <a:r>
              <a:rPr sz="2200" dirty="0">
                <a:latin typeface="Arial"/>
                <a:cs typeface="Arial"/>
              </a:rPr>
              <a:t>KH có thể truy cập tới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catalog </a:t>
            </a:r>
            <a:r>
              <a:rPr sz="2200" spc="-5" dirty="0">
                <a:latin typeface="Arial"/>
                <a:cs typeface="Arial"/>
              </a:rPr>
              <a:t>hàng hóa </a:t>
            </a:r>
            <a:r>
              <a:rPr sz="2200" dirty="0">
                <a:latin typeface="Arial"/>
                <a:cs typeface="Arial"/>
              </a:rPr>
              <a:t>trong </a:t>
            </a:r>
            <a:r>
              <a:rPr sz="2200" spc="-5" dirty="0">
                <a:latin typeface="Arial"/>
                <a:cs typeface="Arial"/>
              </a:rPr>
              <a:t>CSDL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" dirty="0">
                <a:latin typeface="Arial"/>
                <a:cs typeface="Arial"/>
              </a:rPr>
              <a:t>nhà CC, truy </a:t>
            </a:r>
            <a:r>
              <a:rPr sz="2200" dirty="0">
                <a:latin typeface="Arial"/>
                <a:cs typeface="Arial"/>
              </a:rPr>
              <a:t>vấn tin và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nhậ </a:t>
            </a:r>
            <a:r>
              <a:rPr sz="2200" dirty="0">
                <a:latin typeface="Arial"/>
                <a:cs typeface="Arial"/>
              </a:rPr>
              <a:t>kết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</a:t>
            </a:r>
            <a:r>
              <a:rPr sz="2200" dirty="0">
                <a:latin typeface="Arial"/>
                <a:cs typeface="Arial"/>
              </a:rPr>
              <a:t> truy vấn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 </a:t>
            </a:r>
            <a:r>
              <a:rPr sz="2200" spc="-5" dirty="0">
                <a:latin typeface="Arial"/>
                <a:cs typeface="Arial"/>
              </a:rPr>
              <a:t>hệ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thống.</a:t>
            </a:r>
            <a:endParaRPr sz="2200">
              <a:latin typeface="Arial"/>
              <a:cs typeface="Arial"/>
            </a:endParaRPr>
          </a:p>
          <a:p>
            <a:pPr marL="355600" marR="222250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  <a:tab pos="207772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Tích </a:t>
            </a:r>
            <a:r>
              <a:rPr sz="2200" i="1" spc="-5" dirty="0">
                <a:latin typeface="Arial"/>
                <a:cs typeface="Arial"/>
              </a:rPr>
              <a:t>hợp UD </a:t>
            </a:r>
            <a:r>
              <a:rPr sz="2200" i="1" dirty="0">
                <a:latin typeface="Arial"/>
                <a:cs typeface="Arial"/>
              </a:rPr>
              <a:t>với các ứng </a:t>
            </a:r>
            <a:r>
              <a:rPr sz="2200" i="1" spc="-5" dirty="0">
                <a:latin typeface="Arial"/>
                <a:cs typeface="Arial"/>
              </a:rPr>
              <a:t>dụng </a:t>
            </a:r>
            <a:r>
              <a:rPr sz="2200" i="1" dirty="0">
                <a:latin typeface="Arial"/>
                <a:cs typeface="Arial"/>
              </a:rPr>
              <a:t>khác</a:t>
            </a:r>
            <a:r>
              <a:rPr sz="2200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Nhiều UD CNTT </a:t>
            </a:r>
            <a:r>
              <a:rPr sz="2200" dirty="0">
                <a:latin typeface="Arial"/>
                <a:cs typeface="Arial"/>
              </a:rPr>
              <a:t>cần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kết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nối	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i="1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UD khác của HT </a:t>
            </a:r>
            <a:r>
              <a:rPr sz="2200" spc="-70" dirty="0">
                <a:latin typeface="Arial"/>
                <a:cs typeface="Arial"/>
              </a:rPr>
              <a:t>ERP, </a:t>
            </a:r>
            <a:r>
              <a:rPr sz="2200" dirty="0">
                <a:latin typeface="Arial"/>
                <a:cs typeface="Arial"/>
              </a:rPr>
              <a:t>CRM, SCM,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EDI, các </a:t>
            </a:r>
            <a:r>
              <a:rPr sz="2200" spc="-5" dirty="0">
                <a:latin typeface="Arial"/>
                <a:cs typeface="Arial"/>
              </a:rPr>
              <a:t>Data </a:t>
            </a:r>
            <a:r>
              <a:rPr sz="2200" dirty="0">
                <a:latin typeface="Arial"/>
                <a:cs typeface="Arial"/>
              </a:rPr>
              <a:t>Mining và các UD bên trong cũng </a:t>
            </a:r>
            <a:r>
              <a:rPr sz="2200" spc="-5" dirty="0">
                <a:latin typeface="Arial"/>
                <a:cs typeface="Arial"/>
              </a:rPr>
              <a:t>như bên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ngoài </a:t>
            </a:r>
            <a:r>
              <a:rPr sz="2200" dirty="0">
                <a:latin typeface="Arial"/>
                <a:cs typeface="Arial"/>
              </a:rPr>
              <a:t>khác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tôt chức. </a:t>
            </a:r>
            <a:r>
              <a:rPr sz="2200" spc="-15" dirty="0">
                <a:latin typeface="Arial"/>
                <a:cs typeface="Arial"/>
              </a:rPr>
              <a:t>Việc</a:t>
            </a:r>
            <a:r>
              <a:rPr sz="2200" spc="-5" dirty="0">
                <a:latin typeface="Arial"/>
                <a:cs typeface="Arial"/>
              </a:rPr>
              <a:t> tích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 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thục </a:t>
            </a:r>
            <a:r>
              <a:rPr sz="2200" spc="-5" dirty="0">
                <a:latin typeface="Arial"/>
                <a:cs typeface="Arial"/>
              </a:rPr>
              <a:t>hiện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bởi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mềm EAI (Enterprise Applications Intgration)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 cung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cấp </a:t>
            </a:r>
            <a:r>
              <a:rPr sz="2200" spc="-5" dirty="0">
                <a:latin typeface="Arial"/>
                <a:cs typeface="Arial"/>
              </a:rPr>
              <a:t>bởi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công ty</a:t>
            </a:r>
            <a:r>
              <a:rPr sz="2200" spc="-5" dirty="0">
                <a:latin typeface="Arial"/>
                <a:cs typeface="Arial"/>
              </a:rPr>
              <a:t> như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TIBCO,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WebMethods.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i="1" dirty="0">
                <a:latin typeface="Arial"/>
                <a:cs typeface="Arial"/>
              </a:rPr>
              <a:t>Tích </a:t>
            </a:r>
            <a:r>
              <a:rPr sz="2200" i="1" spc="-5" dirty="0">
                <a:latin typeface="Arial"/>
                <a:cs typeface="Arial"/>
              </a:rPr>
              <a:t>hợp UD </a:t>
            </a:r>
            <a:r>
              <a:rPr sz="2200" i="1" dirty="0">
                <a:latin typeface="Arial"/>
                <a:cs typeface="Arial"/>
              </a:rPr>
              <a:t>với các </a:t>
            </a:r>
            <a:r>
              <a:rPr sz="2200" i="1" spc="-5" dirty="0">
                <a:latin typeface="Arial"/>
                <a:cs typeface="Arial"/>
              </a:rPr>
              <a:t>đối </a:t>
            </a:r>
            <a:r>
              <a:rPr sz="2200" i="1" dirty="0">
                <a:latin typeface="Arial"/>
                <a:cs typeface="Arial"/>
              </a:rPr>
              <a:t>tác KD</a:t>
            </a:r>
            <a:r>
              <a:rPr sz="2200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Đây là </a:t>
            </a:r>
            <a:r>
              <a:rPr sz="2200" dirty="0">
                <a:latin typeface="Arial"/>
                <a:cs typeface="Arial"/>
              </a:rPr>
              <a:t>việc </a:t>
            </a:r>
            <a:r>
              <a:rPr sz="2200" spc="-5" dirty="0">
                <a:latin typeface="Arial"/>
                <a:cs typeface="Arial"/>
              </a:rPr>
              <a:t>đặc biệt </a:t>
            </a:r>
            <a:r>
              <a:rPr sz="2200" dirty="0">
                <a:latin typeface="Arial"/>
                <a:cs typeface="Arial"/>
              </a:rPr>
              <a:t>cần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TMĐT.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Việc</a:t>
            </a:r>
            <a:r>
              <a:rPr sz="2200" dirty="0">
                <a:latin typeface="Arial"/>
                <a:cs typeface="Arial"/>
              </a:rPr>
              <a:t> kết</a:t>
            </a:r>
            <a:r>
              <a:rPr sz="2200" spc="-5" dirty="0">
                <a:latin typeface="Arial"/>
                <a:cs typeface="Arial"/>
              </a:rPr>
              <a:t> nối</a:t>
            </a:r>
            <a:r>
              <a:rPr sz="2200" dirty="0">
                <a:latin typeface="Arial"/>
                <a:cs typeface="Arial"/>
              </a:rPr>
              <a:t> có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hiện </a:t>
            </a:r>
            <a:r>
              <a:rPr sz="2200" dirty="0">
                <a:latin typeface="Arial"/>
                <a:cs typeface="Arial"/>
              </a:rPr>
              <a:t>thông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 </a:t>
            </a:r>
            <a:r>
              <a:rPr sz="2200" dirty="0">
                <a:latin typeface="Arial"/>
                <a:cs typeface="Arial"/>
              </a:rPr>
              <a:t>EDI, </a:t>
            </a:r>
            <a:r>
              <a:rPr sz="2200" spc="-5" dirty="0">
                <a:latin typeface="Arial"/>
                <a:cs typeface="Arial"/>
              </a:rPr>
              <a:t>EDI/Internet</a:t>
            </a:r>
            <a:r>
              <a:rPr sz="2200" dirty="0">
                <a:latin typeface="Arial"/>
                <a:cs typeface="Arial"/>
              </a:rPr>
              <a:t> XLM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hay</a:t>
            </a:r>
            <a:r>
              <a:rPr sz="2200" dirty="0">
                <a:latin typeface="Arial"/>
                <a:cs typeface="Arial"/>
              </a:rPr>
              <a:t> mạng Intranet.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Chú</a:t>
            </a:r>
            <a:r>
              <a:rPr sz="2200" dirty="0">
                <a:latin typeface="Arial"/>
                <a:cs typeface="Arial"/>
              </a:rPr>
              <a:t> ý khi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nối </a:t>
            </a:r>
            <a:r>
              <a:rPr sz="2200" dirty="0">
                <a:latin typeface="Arial"/>
                <a:cs typeface="Arial"/>
              </a:rPr>
              <a:t>với các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tác của tổ chức </a:t>
            </a:r>
            <a:r>
              <a:rPr sz="2200" spc="-5" dirty="0">
                <a:latin typeface="Arial"/>
                <a:cs typeface="Arial"/>
              </a:rPr>
              <a:t>ngoài </a:t>
            </a:r>
            <a:r>
              <a:rPr sz="2200" dirty="0">
                <a:latin typeface="Arial"/>
                <a:cs typeface="Arial"/>
              </a:rPr>
              <a:t>vấn </a:t>
            </a:r>
            <a:r>
              <a:rPr sz="2200" spc="-5" dirty="0">
                <a:latin typeface="Arial"/>
                <a:cs typeface="Arial"/>
              </a:rPr>
              <a:t>đề nối </a:t>
            </a:r>
            <a:r>
              <a:rPr sz="2200" dirty="0">
                <a:latin typeface="Arial"/>
                <a:cs typeface="Arial"/>
              </a:rPr>
              <a:t>mạng cần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</a:t>
            </a:r>
            <a:r>
              <a:rPr sz="2200" dirty="0">
                <a:latin typeface="Arial"/>
                <a:cs typeface="Arial"/>
              </a:rPr>
              <a:t>chú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ý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đến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tính</a:t>
            </a:r>
            <a:r>
              <a:rPr sz="2200" dirty="0">
                <a:latin typeface="Arial"/>
                <a:cs typeface="Arial"/>
              </a:rPr>
              <a:t> tương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thích 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vấn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đề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ninh.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80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5" dirty="0"/>
              <a:t>tái</a:t>
            </a:r>
            <a:r>
              <a:rPr spc="-5" dirty="0"/>
              <a:t> </a:t>
            </a:r>
            <a:r>
              <a:rPr spc="-10" dirty="0"/>
              <a:t>thiết</a:t>
            </a:r>
            <a:r>
              <a:rPr spc="-5" dirty="0"/>
              <a:t> </a:t>
            </a:r>
            <a:r>
              <a:rPr spc="-60" dirty="0"/>
              <a:t>kế</a:t>
            </a:r>
            <a:r>
              <a:rPr spc="-10" dirty="0"/>
              <a:t> các </a:t>
            </a:r>
            <a:r>
              <a:rPr dirty="0"/>
              <a:t>quy</a:t>
            </a:r>
            <a:r>
              <a:rPr spc="-5" dirty="0"/>
              <a:t> </a:t>
            </a:r>
            <a:r>
              <a:rPr dirty="0"/>
              <a:t>trình </a:t>
            </a:r>
            <a:r>
              <a:rPr spc="-890" dirty="0"/>
              <a:t> </a:t>
            </a:r>
            <a:r>
              <a:rPr dirty="0"/>
              <a:t>nghiệp</a:t>
            </a:r>
            <a:r>
              <a:rPr spc="-5" dirty="0"/>
              <a:t> vụ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917180" cy="43611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25" dirty="0">
                <a:latin typeface="Arial"/>
                <a:cs typeface="Arial"/>
              </a:rPr>
              <a:t>Tiến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trình</a:t>
            </a:r>
            <a:r>
              <a:rPr sz="2000" spc="-10" dirty="0">
                <a:latin typeface="Arial"/>
                <a:cs typeface="Arial"/>
              </a:rPr>
              <a:t> nghiệp</a:t>
            </a:r>
            <a:r>
              <a:rPr sz="2000" dirty="0">
                <a:latin typeface="Arial"/>
                <a:cs typeface="Arial"/>
              </a:rPr>
              <a:t> vụ</a:t>
            </a:r>
            <a:r>
              <a:rPr sz="2000" spc="-5" dirty="0">
                <a:latin typeface="Arial"/>
                <a:cs typeface="Arial"/>
              </a:rPr>
              <a:t> (business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process)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 một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bộ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hoạt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đầu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 thành đầu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ra.</a:t>
            </a:r>
            <a:endParaRPr sz="2000">
              <a:latin typeface="Arial"/>
              <a:cs typeface="Arial"/>
            </a:endParaRPr>
          </a:p>
          <a:p>
            <a:pPr marL="355600" marR="351790" indent="-342900">
              <a:lnSpc>
                <a:spcPct val="8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Các yếu</a:t>
            </a:r>
            <a:r>
              <a:rPr sz="2000" dirty="0">
                <a:latin typeface="Arial"/>
                <a:cs typeface="Arial"/>
              </a:rPr>
              <a:t> tố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chất động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 việc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quy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trinh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Sự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 tăng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phần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mềm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thương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phẩm</a:t>
            </a:r>
            <a:endParaRPr sz="1800">
              <a:latin typeface="Arial"/>
              <a:cs typeface="Arial"/>
            </a:endParaRPr>
          </a:p>
          <a:p>
            <a:pPr marL="755650" marR="130175" indent="-285750">
              <a:lnSpc>
                <a:spcPct val="80000"/>
              </a:lnSpc>
              <a:spcBef>
                <a:spcPts val="430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Sự cần </a:t>
            </a:r>
            <a:r>
              <a:rPr sz="1800" spc="-5" dirty="0">
                <a:latin typeface="Arial"/>
                <a:cs typeface="Arial"/>
              </a:rPr>
              <a:t>thiết </a:t>
            </a:r>
            <a:r>
              <a:rPr sz="1800" dirty="0">
                <a:latin typeface="Arial"/>
                <a:cs typeface="Arial"/>
              </a:rPr>
              <a:t>của việc cấu trúc </a:t>
            </a:r>
            <a:r>
              <a:rPr sz="1800" spc="-5" dirty="0">
                <a:latin typeface="Arial"/>
                <a:cs typeface="Arial"/>
              </a:rPr>
              <a:t>lại </a:t>
            </a:r>
            <a:r>
              <a:rPr sz="1800" dirty="0">
                <a:latin typeface="Arial"/>
                <a:cs typeface="Arial"/>
              </a:rPr>
              <a:t>các tiến </a:t>
            </a:r>
            <a:r>
              <a:rPr sz="1800" spc="-5" dirty="0">
                <a:latin typeface="Arial"/>
                <a:cs typeface="Arial"/>
              </a:rPr>
              <a:t>trình nghiệp </a:t>
            </a:r>
            <a:r>
              <a:rPr sz="1800" dirty="0">
                <a:latin typeface="Arial"/>
                <a:cs typeface="Arial"/>
              </a:rPr>
              <a:t>vụ </a:t>
            </a:r>
            <a:r>
              <a:rPr sz="1800" spc="-5" dirty="0">
                <a:latin typeface="Arial"/>
                <a:cs typeface="Arial"/>
              </a:rPr>
              <a:t>hoặc loại bỏ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 tiến trình </a:t>
            </a:r>
            <a:r>
              <a:rPr sz="1800" spc="-5" dirty="0">
                <a:latin typeface="Arial"/>
                <a:cs typeface="Arial"/>
              </a:rPr>
              <a:t>nghiệp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 </a:t>
            </a:r>
            <a:r>
              <a:rPr sz="1800" spc="-5" dirty="0">
                <a:latin typeface="Arial"/>
                <a:cs typeface="Arial"/>
              </a:rPr>
              <a:t>tước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tin </a:t>
            </a:r>
            <a:r>
              <a:rPr sz="1800" spc="-5" dirty="0">
                <a:latin typeface="Arial"/>
                <a:cs typeface="Arial"/>
              </a:rPr>
              <a:t>học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hóa.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Nhu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Nhu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rút</a:t>
            </a:r>
            <a:r>
              <a:rPr sz="1800" spc="-5" dirty="0">
                <a:latin typeface="Arial"/>
                <a:cs typeface="Arial"/>
              </a:rPr>
              <a:t> ngắn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thời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tiến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trình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Nhu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tùy</a:t>
            </a:r>
            <a:r>
              <a:rPr sz="1800" spc="-5" dirty="0">
                <a:latin typeface="Arial"/>
                <a:cs typeface="Arial"/>
              </a:rPr>
              <a:t> biến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quy trình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nghiệp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Nhu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5" dirty="0">
                <a:latin typeface="Arial"/>
                <a:cs typeface="Arial"/>
              </a:rPr>
              <a:t> nâng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cao </a:t>
            </a:r>
            <a:r>
              <a:rPr sz="1800" spc="-5" dirty="0">
                <a:latin typeface="Arial"/>
                <a:cs typeface="Arial"/>
              </a:rPr>
              <a:t>hiệu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chuỗi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cấp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Nhu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5" dirty="0">
                <a:latin typeface="Arial"/>
                <a:cs typeface="Arial"/>
              </a:rPr>
              <a:t> nâng </a:t>
            </a:r>
            <a:r>
              <a:rPr sz="1800" dirty="0">
                <a:latin typeface="Arial"/>
                <a:cs typeface="Arial"/>
              </a:rPr>
              <a:t>cao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chất </a:t>
            </a:r>
            <a:r>
              <a:rPr sz="1800" spc="-5" dirty="0">
                <a:latin typeface="Arial"/>
                <a:cs typeface="Arial"/>
              </a:rPr>
              <a:t>lượng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dịch </a:t>
            </a:r>
            <a:r>
              <a:rPr sz="1800" dirty="0">
                <a:latin typeface="Arial"/>
                <a:cs typeface="Arial"/>
              </a:rPr>
              <a:t>vụ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khách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và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CRM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Nhu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tham</a:t>
            </a:r>
            <a:r>
              <a:rPr sz="1800" spc="-5" dirty="0">
                <a:latin typeface="Arial"/>
                <a:cs typeface="Arial"/>
              </a:rPr>
              <a:t> gia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thương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mại</a:t>
            </a:r>
            <a:r>
              <a:rPr sz="1800" spc="-5" dirty="0">
                <a:latin typeface="Arial"/>
                <a:cs typeface="Arial"/>
              </a:rPr>
              <a:t> điện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tử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20" dirty="0">
                <a:latin typeface="Arial"/>
                <a:cs typeface="Arial"/>
              </a:rPr>
              <a:t>Tiến </a:t>
            </a:r>
            <a:r>
              <a:rPr sz="1800" spc="-5" dirty="0">
                <a:latin typeface="Arial"/>
                <a:cs typeface="Arial"/>
              </a:rPr>
              <a:t>hành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sắm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điện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tử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Thực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Marketing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tuyến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trực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tiếp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Chuyển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đối</a:t>
            </a:r>
            <a:r>
              <a:rPr sz="1800" spc="-5" dirty="0">
                <a:latin typeface="Arial"/>
                <a:cs typeface="Arial"/>
              </a:rPr>
              <a:t> sang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mô hình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doanh điện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tử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80" dirty="0"/>
              <a:t>Vấn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5" dirty="0"/>
              <a:t>tái</a:t>
            </a:r>
            <a:r>
              <a:rPr spc="-5" dirty="0"/>
              <a:t> </a:t>
            </a:r>
            <a:r>
              <a:rPr spc="-10" dirty="0"/>
              <a:t>thiết</a:t>
            </a:r>
            <a:r>
              <a:rPr spc="-5" dirty="0"/>
              <a:t> </a:t>
            </a:r>
            <a:r>
              <a:rPr spc="-60" dirty="0"/>
              <a:t>kế</a:t>
            </a:r>
            <a:r>
              <a:rPr spc="-10" dirty="0"/>
              <a:t> các </a:t>
            </a:r>
            <a:r>
              <a:rPr dirty="0"/>
              <a:t>quy</a:t>
            </a:r>
            <a:r>
              <a:rPr spc="-5" dirty="0"/>
              <a:t> </a:t>
            </a:r>
            <a:r>
              <a:rPr dirty="0"/>
              <a:t>trình </a:t>
            </a:r>
            <a:r>
              <a:rPr spc="-890" dirty="0"/>
              <a:t> </a:t>
            </a:r>
            <a:r>
              <a:rPr dirty="0"/>
              <a:t>nghiệp</a:t>
            </a:r>
            <a:r>
              <a:rPr spc="-5" dirty="0"/>
              <a:t> vụ</a:t>
            </a:r>
            <a:r>
              <a:rPr spc="-20" dirty="0"/>
              <a:t> </a:t>
            </a:r>
            <a:r>
              <a:rPr dirty="0"/>
              <a:t>(tiếp)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913370" cy="4305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Tái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thiết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tiến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nghiệp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vụ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(business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process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redesign) là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phương pháp </a:t>
            </a:r>
            <a:r>
              <a:rPr sz="2700" dirty="0">
                <a:latin typeface="Arial"/>
                <a:cs typeface="Arial"/>
              </a:rPr>
              <a:t>mà tổ chức vận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 để thay đổi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cách căn bản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tiến </a:t>
            </a:r>
            <a:r>
              <a:rPr sz="2700" dirty="0">
                <a:latin typeface="Arial"/>
                <a:cs typeface="Arial"/>
              </a:rPr>
              <a:t>trình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nghiệp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5" dirty="0">
                <a:latin typeface="Arial"/>
                <a:cs typeface="Arial"/>
              </a:rPr>
              <a:t>nhằm đạt được những hiệu quả đáng </a:t>
            </a:r>
            <a:r>
              <a:rPr sz="2700" dirty="0">
                <a:latin typeface="Arial"/>
                <a:cs typeface="Arial"/>
              </a:rPr>
              <a:t> kể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về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hoạt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động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nghiệp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vụ</a:t>
            </a:r>
            <a:r>
              <a:rPr sz="2700" spc="-5" dirty="0">
                <a:latin typeface="Arial"/>
                <a:cs typeface="Arial"/>
              </a:rPr>
              <a:t> trong</a:t>
            </a:r>
            <a:r>
              <a:rPr sz="2700" dirty="0">
                <a:latin typeface="Arial"/>
                <a:cs typeface="Arial"/>
              </a:rPr>
              <a:t> tổ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chức..</a:t>
            </a:r>
            <a:endParaRPr sz="2700">
              <a:latin typeface="Arial"/>
              <a:cs typeface="Arial"/>
            </a:endParaRPr>
          </a:p>
          <a:p>
            <a:pPr marL="355600" marR="84455" indent="-342900" algn="just">
              <a:lnSpc>
                <a:spcPts val="2920"/>
              </a:lnSpc>
              <a:spcBef>
                <a:spcPts val="635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Quá trình </a:t>
            </a:r>
            <a:r>
              <a:rPr sz="2700" spc="-5" dirty="0">
                <a:latin typeface="Arial"/>
                <a:cs typeface="Arial"/>
              </a:rPr>
              <a:t>tái </a:t>
            </a:r>
            <a:r>
              <a:rPr sz="2700" dirty="0">
                <a:latin typeface="Arial"/>
                <a:cs typeface="Arial"/>
              </a:rPr>
              <a:t>thiết kế có </a:t>
            </a:r>
            <a:r>
              <a:rPr sz="2700" spc="-5" dirty="0">
                <a:latin typeface="Arial"/>
                <a:cs typeface="Arial"/>
              </a:rPr>
              <a:t>thể áp dụng </a:t>
            </a:r>
            <a:r>
              <a:rPr sz="2700" dirty="0">
                <a:latin typeface="Arial"/>
                <a:cs typeface="Arial"/>
              </a:rPr>
              <a:t>cho một tiến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 </a:t>
            </a:r>
            <a:r>
              <a:rPr sz="2700" spc="-5" dirty="0">
                <a:latin typeface="Arial"/>
                <a:cs typeface="Arial"/>
              </a:rPr>
              <a:t>đơn lẻ,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nhóm </a:t>
            </a:r>
            <a:r>
              <a:rPr sz="2700" dirty="0">
                <a:latin typeface="Arial"/>
                <a:cs typeface="Arial"/>
              </a:rPr>
              <a:t>các tiến </a:t>
            </a:r>
            <a:r>
              <a:rPr sz="2700" spc="-5" dirty="0">
                <a:latin typeface="Arial"/>
                <a:cs typeface="Arial"/>
              </a:rPr>
              <a:t>trình hoặc </a:t>
            </a:r>
            <a:r>
              <a:rPr sz="2700" dirty="0">
                <a:latin typeface="Arial"/>
                <a:cs typeface="Arial"/>
              </a:rPr>
              <a:t>cho cả </a:t>
            </a:r>
            <a:r>
              <a:rPr sz="2700" spc="-7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chức.</a:t>
            </a:r>
            <a:endParaRPr sz="2700">
              <a:latin typeface="Arial"/>
              <a:cs typeface="Arial"/>
            </a:endParaRPr>
          </a:p>
          <a:p>
            <a:pPr marL="355600" marR="237490" indent="-342900" algn="just">
              <a:lnSpc>
                <a:spcPts val="2920"/>
              </a:lnSpc>
              <a:spcBef>
                <a:spcPts val="635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CNTT </a:t>
            </a:r>
            <a:r>
              <a:rPr sz="2700" spc="-5" dirty="0">
                <a:latin typeface="Arial"/>
                <a:cs typeface="Arial"/>
              </a:rPr>
              <a:t>đóng </a:t>
            </a:r>
            <a:r>
              <a:rPr sz="2700" dirty="0">
                <a:latin typeface="Arial"/>
                <a:cs typeface="Arial"/>
              </a:rPr>
              <a:t>vai trò </a:t>
            </a:r>
            <a:r>
              <a:rPr sz="2700" spc="-5" dirty="0">
                <a:latin typeface="Arial"/>
                <a:cs typeface="Arial"/>
              </a:rPr>
              <a:t>quan trọng </a:t>
            </a:r>
            <a:r>
              <a:rPr sz="2700" dirty="0">
                <a:latin typeface="Arial"/>
                <a:cs typeface="Arial"/>
              </a:rPr>
              <a:t>trong việc tái thiết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 tiến trình </a:t>
            </a:r>
            <a:r>
              <a:rPr sz="2700" spc="-5" dirty="0">
                <a:latin typeface="Arial"/>
                <a:cs typeface="Arial"/>
              </a:rPr>
              <a:t>nghiệp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5" dirty="0">
                <a:latin typeface="Arial"/>
                <a:cs typeface="Arial"/>
              </a:rPr>
              <a:t>bằng những </a:t>
            </a:r>
            <a:r>
              <a:rPr sz="2700" dirty="0">
                <a:latin typeface="Arial"/>
                <a:cs typeface="Arial"/>
              </a:rPr>
              <a:t>công cụ </a:t>
            </a:r>
            <a:r>
              <a:rPr sz="2700" spc="-5" dirty="0">
                <a:latin typeface="Arial"/>
                <a:cs typeface="Arial"/>
              </a:rPr>
              <a:t>phổ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thông</a:t>
            </a:r>
            <a:r>
              <a:rPr sz="2700" spc="-5" dirty="0">
                <a:latin typeface="Arial"/>
                <a:cs typeface="Arial"/>
              </a:rPr>
              <a:t> hoặc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các công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cụ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chuyên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biệt.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3607" y="5931408"/>
            <a:ext cx="482600" cy="406400"/>
            <a:chOff x="8293607" y="5931408"/>
            <a:chExt cx="482600" cy="406400"/>
          </a:xfrm>
        </p:grpSpPr>
        <p:sp>
          <p:nvSpPr>
            <p:cNvPr id="5" name="object 5"/>
            <p:cNvSpPr/>
            <p:nvPr/>
          </p:nvSpPr>
          <p:spPr>
            <a:xfrm>
              <a:off x="8306180" y="594398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333375"/>
                  </a:lnTo>
                  <a:lnTo>
                    <a:pt x="192913" y="333375"/>
                  </a:lnTo>
                  <a:lnTo>
                    <a:pt x="151197" y="324953"/>
                  </a:lnTo>
                  <a:lnTo>
                    <a:pt x="117125" y="301986"/>
                  </a:lnTo>
                  <a:lnTo>
                    <a:pt x="94150" y="267923"/>
                  </a:lnTo>
                  <a:lnTo>
                    <a:pt x="85725" y="226212"/>
                  </a:lnTo>
                  <a:lnTo>
                    <a:pt x="85725" y="119062"/>
                  </a:lnTo>
                  <a:lnTo>
                    <a:pt x="228600" y="119062"/>
                  </a:lnTo>
                  <a:lnTo>
                    <a:pt x="299974" y="47625"/>
                  </a:lnTo>
                  <a:lnTo>
                    <a:pt x="457200" y="47625"/>
                  </a:lnTo>
                  <a:lnTo>
                    <a:pt x="457200" y="0"/>
                  </a:lnTo>
                  <a:close/>
                </a:path>
                <a:path w="457200" h="381000">
                  <a:moveTo>
                    <a:pt x="457200" y="47625"/>
                  </a:moveTo>
                  <a:lnTo>
                    <a:pt x="299974" y="47625"/>
                  </a:lnTo>
                  <a:lnTo>
                    <a:pt x="371475" y="119062"/>
                  </a:lnTo>
                  <a:lnTo>
                    <a:pt x="335788" y="119062"/>
                  </a:lnTo>
                  <a:lnTo>
                    <a:pt x="335788" y="226212"/>
                  </a:lnTo>
                  <a:lnTo>
                    <a:pt x="327362" y="267923"/>
                  </a:lnTo>
                  <a:lnTo>
                    <a:pt x="304387" y="301986"/>
                  </a:lnTo>
                  <a:lnTo>
                    <a:pt x="270315" y="324953"/>
                  </a:lnTo>
                  <a:lnTo>
                    <a:pt x="228600" y="333375"/>
                  </a:lnTo>
                  <a:lnTo>
                    <a:pt x="457200" y="333375"/>
                  </a:lnTo>
                  <a:lnTo>
                    <a:pt x="457200" y="47625"/>
                  </a:lnTo>
                  <a:close/>
                </a:path>
                <a:path w="457200" h="381000">
                  <a:moveTo>
                    <a:pt x="264287" y="119062"/>
                  </a:moveTo>
                  <a:lnTo>
                    <a:pt x="157099" y="119062"/>
                  </a:lnTo>
                  <a:lnTo>
                    <a:pt x="157099" y="226212"/>
                  </a:lnTo>
                  <a:lnTo>
                    <a:pt x="159908" y="240120"/>
                  </a:lnTo>
                  <a:lnTo>
                    <a:pt x="167576" y="251475"/>
                  </a:lnTo>
                  <a:lnTo>
                    <a:pt x="178958" y="259130"/>
                  </a:lnTo>
                  <a:lnTo>
                    <a:pt x="192913" y="261937"/>
                  </a:lnTo>
                  <a:lnTo>
                    <a:pt x="228600" y="261937"/>
                  </a:lnTo>
                  <a:lnTo>
                    <a:pt x="242480" y="259130"/>
                  </a:lnTo>
                  <a:lnTo>
                    <a:pt x="253825" y="251475"/>
                  </a:lnTo>
                  <a:lnTo>
                    <a:pt x="261479" y="240120"/>
                  </a:lnTo>
                  <a:lnTo>
                    <a:pt x="264287" y="226212"/>
                  </a:lnTo>
                  <a:lnTo>
                    <a:pt x="264287" y="1190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1905" y="599160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14249" y="0"/>
                  </a:moveTo>
                  <a:lnTo>
                    <a:pt x="142875" y="71437"/>
                  </a:lnTo>
                  <a:lnTo>
                    <a:pt x="178562" y="71437"/>
                  </a:lnTo>
                  <a:lnTo>
                    <a:pt x="178562" y="178587"/>
                  </a:lnTo>
                  <a:lnTo>
                    <a:pt x="175754" y="192495"/>
                  </a:lnTo>
                  <a:lnTo>
                    <a:pt x="168100" y="203850"/>
                  </a:lnTo>
                  <a:lnTo>
                    <a:pt x="156755" y="211505"/>
                  </a:lnTo>
                  <a:lnTo>
                    <a:pt x="142875" y="214312"/>
                  </a:lnTo>
                  <a:lnTo>
                    <a:pt x="107188" y="214312"/>
                  </a:lnTo>
                  <a:lnTo>
                    <a:pt x="93233" y="211505"/>
                  </a:lnTo>
                  <a:lnTo>
                    <a:pt x="81851" y="203850"/>
                  </a:lnTo>
                  <a:lnTo>
                    <a:pt x="74183" y="192495"/>
                  </a:lnTo>
                  <a:lnTo>
                    <a:pt x="71374" y="178587"/>
                  </a:lnTo>
                  <a:lnTo>
                    <a:pt x="71374" y="71437"/>
                  </a:lnTo>
                  <a:lnTo>
                    <a:pt x="0" y="71437"/>
                  </a:lnTo>
                  <a:lnTo>
                    <a:pt x="0" y="178587"/>
                  </a:lnTo>
                  <a:lnTo>
                    <a:pt x="8425" y="220298"/>
                  </a:lnTo>
                  <a:lnTo>
                    <a:pt x="31400" y="254361"/>
                  </a:lnTo>
                  <a:lnTo>
                    <a:pt x="65472" y="277328"/>
                  </a:lnTo>
                  <a:lnTo>
                    <a:pt x="107188" y="285750"/>
                  </a:lnTo>
                  <a:lnTo>
                    <a:pt x="142875" y="285750"/>
                  </a:lnTo>
                  <a:lnTo>
                    <a:pt x="184590" y="277328"/>
                  </a:lnTo>
                  <a:lnTo>
                    <a:pt x="218662" y="254361"/>
                  </a:lnTo>
                  <a:lnTo>
                    <a:pt x="241637" y="220298"/>
                  </a:lnTo>
                  <a:lnTo>
                    <a:pt x="250063" y="178587"/>
                  </a:lnTo>
                  <a:lnTo>
                    <a:pt x="250063" y="71437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2E4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6180" y="594398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71475" y="119062"/>
                  </a:moveTo>
                  <a:lnTo>
                    <a:pt x="335788" y="119062"/>
                  </a:lnTo>
                  <a:lnTo>
                    <a:pt x="335788" y="226212"/>
                  </a:lnTo>
                  <a:lnTo>
                    <a:pt x="327362" y="267923"/>
                  </a:lnTo>
                  <a:lnTo>
                    <a:pt x="304387" y="301986"/>
                  </a:lnTo>
                  <a:lnTo>
                    <a:pt x="270315" y="324953"/>
                  </a:lnTo>
                  <a:lnTo>
                    <a:pt x="228600" y="333375"/>
                  </a:lnTo>
                  <a:lnTo>
                    <a:pt x="192913" y="333375"/>
                  </a:lnTo>
                  <a:lnTo>
                    <a:pt x="151197" y="324953"/>
                  </a:lnTo>
                  <a:lnTo>
                    <a:pt x="117125" y="301986"/>
                  </a:lnTo>
                  <a:lnTo>
                    <a:pt x="94150" y="267923"/>
                  </a:lnTo>
                  <a:lnTo>
                    <a:pt x="85725" y="226212"/>
                  </a:lnTo>
                  <a:lnTo>
                    <a:pt x="85725" y="119062"/>
                  </a:lnTo>
                  <a:lnTo>
                    <a:pt x="157099" y="119062"/>
                  </a:lnTo>
                  <a:lnTo>
                    <a:pt x="157099" y="226212"/>
                  </a:lnTo>
                  <a:lnTo>
                    <a:pt x="159908" y="240120"/>
                  </a:lnTo>
                  <a:lnTo>
                    <a:pt x="167576" y="251475"/>
                  </a:lnTo>
                  <a:lnTo>
                    <a:pt x="178958" y="259130"/>
                  </a:lnTo>
                  <a:lnTo>
                    <a:pt x="192913" y="261937"/>
                  </a:lnTo>
                  <a:lnTo>
                    <a:pt x="228600" y="261937"/>
                  </a:lnTo>
                  <a:lnTo>
                    <a:pt x="242480" y="259130"/>
                  </a:lnTo>
                  <a:lnTo>
                    <a:pt x="253825" y="251475"/>
                  </a:lnTo>
                  <a:lnTo>
                    <a:pt x="261479" y="240120"/>
                  </a:lnTo>
                  <a:lnTo>
                    <a:pt x="264287" y="226212"/>
                  </a:lnTo>
                  <a:lnTo>
                    <a:pt x="264287" y="119062"/>
                  </a:lnTo>
                  <a:lnTo>
                    <a:pt x="228600" y="119062"/>
                  </a:lnTo>
                  <a:lnTo>
                    <a:pt x="299974" y="47625"/>
                  </a:lnTo>
                  <a:lnTo>
                    <a:pt x="371475" y="119062"/>
                  </a:lnTo>
                  <a:close/>
                </a:path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0981"/>
            <a:ext cx="79514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Quản</a:t>
            </a:r>
            <a:r>
              <a:rPr spc="-15" dirty="0"/>
              <a:t> </a:t>
            </a:r>
            <a:r>
              <a:rPr dirty="0"/>
              <a:t>trị</a:t>
            </a:r>
            <a:r>
              <a:rPr spc="-5" dirty="0"/>
              <a:t> </a:t>
            </a:r>
            <a:r>
              <a:rPr dirty="0"/>
              <a:t>quá</a:t>
            </a:r>
            <a:r>
              <a:rPr spc="-10" dirty="0"/>
              <a:t> </a:t>
            </a:r>
            <a:r>
              <a:rPr dirty="0"/>
              <a:t>trình</a:t>
            </a:r>
            <a:r>
              <a:rPr spc="-20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dirty="0"/>
              <a:t>khai</a:t>
            </a:r>
            <a:r>
              <a:rPr spc="-5" dirty="0"/>
              <a:t> </a:t>
            </a:r>
            <a:r>
              <a:rPr dirty="0"/>
              <a:t>UD</a:t>
            </a:r>
            <a:r>
              <a:rPr spc="-10" dirty="0"/>
              <a:t> </a:t>
            </a:r>
            <a:r>
              <a:rPr spc="5" dirty="0"/>
              <a:t>CNTT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3276"/>
            <a:ext cx="7879715" cy="38665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359410" indent="-342900">
              <a:lnSpc>
                <a:spcPts val="324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25" dirty="0">
                <a:latin typeface="Arial"/>
                <a:cs typeface="Arial"/>
              </a:rPr>
              <a:t>Triển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khai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HTTT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</a:t>
            </a:r>
            <a:r>
              <a:rPr sz="3000" spc="-10" dirty="0">
                <a:latin typeface="Arial"/>
                <a:cs typeface="Arial"/>
              </a:rPr>
              <a:t> hóa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kế </a:t>
            </a:r>
            <a:r>
              <a:rPr sz="3000" spc="-5" dirty="0">
                <a:latin typeface="Arial"/>
                <a:cs typeface="Arial"/>
              </a:rPr>
              <a:t>hoạch HTTT đã được lập </a:t>
            </a:r>
            <a:r>
              <a:rPr sz="3000" dirty="0">
                <a:latin typeface="Arial"/>
                <a:cs typeface="Arial"/>
              </a:rPr>
              <a:t>của tổ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chức. </a:t>
            </a:r>
            <a:r>
              <a:rPr sz="3000" spc="-5" dirty="0">
                <a:latin typeface="Arial"/>
                <a:cs typeface="Arial"/>
              </a:rPr>
              <a:t>Đây là giai đoạn </a:t>
            </a:r>
            <a:r>
              <a:rPr sz="3000" dirty="0">
                <a:latin typeface="Arial"/>
                <a:cs typeface="Arial"/>
              </a:rPr>
              <a:t>tiếp theo các </a:t>
            </a:r>
            <a:r>
              <a:rPr sz="3000" spc="-5" dirty="0">
                <a:latin typeface="Arial"/>
                <a:cs typeface="Arial"/>
              </a:rPr>
              <a:t>giai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đoạn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khảo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sát,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phân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tích,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25" dirty="0">
                <a:latin typeface="Arial"/>
                <a:cs typeface="Arial"/>
              </a:rPr>
              <a:t>Triển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khai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5" dirty="0">
                <a:latin typeface="Arial"/>
                <a:cs typeface="Arial"/>
              </a:rPr>
              <a:t> hiệu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HTTT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đảm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bảo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sự thành công của </a:t>
            </a:r>
            <a:r>
              <a:rPr sz="3000" spc="-5" dirty="0">
                <a:latin typeface="Arial"/>
                <a:cs typeface="Arial"/>
              </a:rPr>
              <a:t>HTTT </a:t>
            </a:r>
            <a:r>
              <a:rPr sz="3000" dirty="0">
                <a:latin typeface="Arial"/>
                <a:cs typeface="Arial"/>
              </a:rPr>
              <a:t>mới </a:t>
            </a:r>
            <a:r>
              <a:rPr sz="3000" spc="-5" dirty="0">
                <a:latin typeface="Arial"/>
                <a:cs typeface="Arial"/>
              </a:rPr>
              <a:t>nhằm </a:t>
            </a:r>
            <a:r>
              <a:rPr sz="3000" dirty="0">
                <a:latin typeface="Arial"/>
                <a:cs typeface="Arial"/>
              </a:rPr>
              <a:t>thực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thành công </a:t>
            </a:r>
            <a:r>
              <a:rPr sz="3000" spc="-5" dirty="0">
                <a:latin typeface="Arial"/>
                <a:cs typeface="Arial"/>
              </a:rPr>
              <a:t>những đổi </a:t>
            </a:r>
            <a:r>
              <a:rPr sz="3000" dirty="0">
                <a:latin typeface="Arial"/>
                <a:cs typeface="Arial"/>
              </a:rPr>
              <a:t>mới </a:t>
            </a:r>
            <a:r>
              <a:rPr sz="3000" spc="-5" dirty="0">
                <a:latin typeface="Arial"/>
                <a:cs typeface="Arial"/>
              </a:rPr>
              <a:t>hoạt động </a:t>
            </a:r>
            <a:r>
              <a:rPr sz="3000" dirty="0">
                <a:latin typeface="Arial"/>
                <a:cs typeface="Arial"/>
              </a:rPr>
              <a:t> kinh </a:t>
            </a:r>
            <a:r>
              <a:rPr sz="3000" spc="-5" dirty="0">
                <a:latin typeface="Arial"/>
                <a:cs typeface="Arial"/>
              </a:rPr>
              <a:t>doanh </a:t>
            </a:r>
            <a:r>
              <a:rPr sz="3000" dirty="0">
                <a:latin typeface="Arial"/>
                <a:cs typeface="Arial"/>
              </a:rPr>
              <a:t>theo kế </a:t>
            </a:r>
            <a:r>
              <a:rPr sz="3000" spc="-5" dirty="0">
                <a:latin typeface="Arial"/>
                <a:cs typeface="Arial"/>
              </a:rPr>
              <a:t>hoạch đã đề </a:t>
            </a:r>
            <a:r>
              <a:rPr sz="3000" dirty="0">
                <a:latin typeface="Arial"/>
                <a:cs typeface="Arial"/>
              </a:rPr>
              <a:t>ra của tổ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369" y="6324980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82490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20" dirty="0"/>
              <a:t> vấn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cần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u</a:t>
            </a:r>
            <a:r>
              <a:rPr spc="-10" dirty="0"/>
              <a:t> </a:t>
            </a:r>
            <a:r>
              <a:rPr dirty="0"/>
              <a:t>ý</a:t>
            </a:r>
            <a:r>
              <a:rPr spc="-10" dirty="0"/>
              <a:t> </a:t>
            </a:r>
            <a:r>
              <a:rPr dirty="0"/>
              <a:t>khi</a:t>
            </a:r>
            <a:r>
              <a:rPr spc="-5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dirty="0"/>
              <a:t>khai </a:t>
            </a:r>
            <a:r>
              <a:rPr spc="-890" dirty="0"/>
              <a:t> </a:t>
            </a:r>
            <a:r>
              <a:rPr spc="20" dirty="0"/>
              <a:t>HTTT</a:t>
            </a:r>
          </a:p>
        </p:txBody>
      </p:sp>
      <p:sp>
        <p:nvSpPr>
          <p:cNvPr id="7" name="object 7"/>
          <p:cNvSpPr/>
          <p:nvPr/>
        </p:nvSpPr>
        <p:spPr>
          <a:xfrm>
            <a:off x="685800" y="2174748"/>
            <a:ext cx="4040504" cy="3952240"/>
          </a:xfrm>
          <a:custGeom>
            <a:avLst/>
            <a:gdLst/>
            <a:ahLst/>
            <a:cxnLst/>
            <a:rect l="l" t="t" r="r" b="b"/>
            <a:pathLst>
              <a:path w="4040504" h="3952240">
                <a:moveTo>
                  <a:pt x="4040124" y="0"/>
                </a:moveTo>
                <a:lnTo>
                  <a:pt x="0" y="0"/>
                </a:lnTo>
                <a:lnTo>
                  <a:pt x="0" y="3951732"/>
                </a:lnTo>
                <a:lnTo>
                  <a:pt x="4040124" y="3951732"/>
                </a:lnTo>
                <a:lnTo>
                  <a:pt x="4040124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2164333"/>
            <a:ext cx="3854450" cy="36480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marR="302260" indent="-342900">
              <a:lnSpc>
                <a:spcPts val="238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imes New Roman"/>
                <a:cs typeface="Times New Roman"/>
              </a:rPr>
              <a:t>Sự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đồng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thuận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và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hỗ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trợ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liên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tục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lãnh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đạo</a:t>
            </a:r>
            <a:endParaRPr sz="2200">
              <a:latin typeface="Times New Roman"/>
              <a:cs typeface="Times New Roman"/>
            </a:endParaRPr>
          </a:p>
          <a:p>
            <a:pPr marL="355600" marR="332740" indent="-342900">
              <a:lnSpc>
                <a:spcPts val="238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imes New Roman"/>
                <a:cs typeface="Times New Roman"/>
              </a:rPr>
              <a:t>Sự </a:t>
            </a:r>
            <a:r>
              <a:rPr sz="2200" dirty="0">
                <a:latin typeface="Times New Roman"/>
                <a:cs typeface="Times New Roman"/>
              </a:rPr>
              <a:t>tham gia hiệu quả của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người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sử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dụng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vào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quá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trình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triển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khai.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Có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mô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tả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hệ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thống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rõ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ràng</a:t>
            </a:r>
            <a:endParaRPr sz="2200">
              <a:latin typeface="Times New Roman"/>
              <a:cs typeface="Times New Roman"/>
            </a:endParaRPr>
          </a:p>
          <a:p>
            <a:pPr marL="355600" marR="13335" indent="-342900">
              <a:lnSpc>
                <a:spcPts val="238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Tính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khả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kế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hoạch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triển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khai</a:t>
            </a:r>
            <a:r>
              <a:rPr sz="2200" spc="-5" dirty="0">
                <a:latin typeface="Times New Roman"/>
                <a:cs typeface="Times New Roman"/>
              </a:rPr>
              <a:t> HTTT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8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Tính thực tế trong kỳ vọng và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muốn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người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sử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dụng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đối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với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HT.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40153"/>
            <a:ext cx="7315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0525" algn="l"/>
              </a:tabLst>
            </a:pPr>
            <a:r>
              <a:rPr sz="2400" b="1" dirty="0">
                <a:latin typeface="Times New Roman"/>
                <a:cs typeface="Times New Roman"/>
              </a:rPr>
              <a:t>5 yếu tố </a:t>
            </a:r>
            <a:r>
              <a:rPr sz="2400" b="1" spc="-5" dirty="0">
                <a:latin typeface="Times New Roman"/>
                <a:cs typeface="Times New Roman"/>
              </a:rPr>
              <a:t>đảm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bảo</a:t>
            </a:r>
            <a:r>
              <a:rPr sz="2400" b="1" dirty="0">
                <a:latin typeface="Times New Roman"/>
                <a:cs typeface="Times New Roman"/>
              </a:rPr>
              <a:t> thành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công:	5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nguyên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nhân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thất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bại: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3752" y="2174748"/>
            <a:ext cx="4041775" cy="3952240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400"/>
              </a:lnSpc>
              <a:tabLst>
                <a:tab pos="43434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Thiếu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sự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hỗ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trợ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lãnh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đạo</a:t>
            </a:r>
            <a:endParaRPr sz="2200">
              <a:latin typeface="Times New Roman"/>
              <a:cs typeface="Times New Roman"/>
            </a:endParaRPr>
          </a:p>
          <a:p>
            <a:pPr marL="434340" marR="115570" indent="-342900">
              <a:lnSpc>
                <a:spcPts val="2110"/>
              </a:lnSpc>
              <a:spcBef>
                <a:spcPts val="509"/>
              </a:spcBef>
              <a:tabLst>
                <a:tab pos="43434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Người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sử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dụng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không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hoặc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không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phát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huy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hết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vai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trò trong quá </a:t>
            </a:r>
            <a:r>
              <a:rPr sz="2200" spc="-5" dirty="0">
                <a:latin typeface="Times New Roman"/>
                <a:cs typeface="Times New Roman"/>
              </a:rPr>
              <a:t>trình </a:t>
            </a:r>
            <a:r>
              <a:rPr sz="2200" dirty="0">
                <a:latin typeface="Times New Roman"/>
                <a:cs typeface="Times New Roman"/>
              </a:rPr>
              <a:t>phát triển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HTTT</a:t>
            </a:r>
            <a:endParaRPr sz="2200">
              <a:latin typeface="Times New Roman"/>
              <a:cs typeface="Times New Roman"/>
            </a:endParaRPr>
          </a:p>
          <a:p>
            <a:pPr marL="434340" marR="487045" indent="-342900">
              <a:lnSpc>
                <a:spcPts val="2110"/>
              </a:lnSpc>
              <a:spcBef>
                <a:spcPts val="540"/>
              </a:spcBef>
              <a:tabLst>
                <a:tab pos="43434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imes New Roman"/>
                <a:cs typeface="Times New Roman"/>
              </a:rPr>
              <a:t>Yêu </a:t>
            </a:r>
            <a:r>
              <a:rPr sz="2200" dirty="0">
                <a:latin typeface="Times New Roman"/>
                <a:cs typeface="Times New Roman"/>
              </a:rPr>
              <a:t>cầu và đặc tả của </a:t>
            </a:r>
            <a:r>
              <a:rPr sz="2200" spc="-5" dirty="0">
                <a:latin typeface="Times New Roman"/>
                <a:cs typeface="Times New Roman"/>
              </a:rPr>
              <a:t>HT </a:t>
            </a:r>
            <a:r>
              <a:rPr sz="2200" dirty="0">
                <a:latin typeface="Times New Roman"/>
                <a:cs typeface="Times New Roman"/>
              </a:rPr>
              <a:t> không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được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rõ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ràng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ngay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từ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đầu</a:t>
            </a:r>
            <a:endParaRPr sz="2200">
              <a:latin typeface="Times New Roman"/>
              <a:cs typeface="Times New Roman"/>
            </a:endParaRPr>
          </a:p>
          <a:p>
            <a:pPr marL="434340" marR="135890" indent="-342900" algn="just">
              <a:lnSpc>
                <a:spcPct val="8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Sự </a:t>
            </a:r>
            <a:r>
              <a:rPr sz="2200" dirty="0">
                <a:latin typeface="Times New Roman"/>
                <a:cs typeface="Times New Roman"/>
              </a:rPr>
              <a:t>thay đổi của yêu cầu và đặc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tả của </a:t>
            </a:r>
            <a:r>
              <a:rPr sz="2200" spc="-5" dirty="0">
                <a:latin typeface="Times New Roman"/>
                <a:cs typeface="Times New Roman"/>
              </a:rPr>
              <a:t>HT </a:t>
            </a:r>
            <a:r>
              <a:rPr sz="2200" dirty="0">
                <a:latin typeface="Times New Roman"/>
                <a:cs typeface="Times New Roman"/>
              </a:rPr>
              <a:t>trong quá trình triển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khai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HT</a:t>
            </a:r>
            <a:endParaRPr sz="2200">
              <a:latin typeface="Times New Roman"/>
              <a:cs typeface="Times New Roman"/>
            </a:endParaRPr>
          </a:p>
          <a:p>
            <a:pPr marL="434340" marR="407034" indent="-342900">
              <a:lnSpc>
                <a:spcPct val="80000"/>
              </a:lnSpc>
              <a:spcBef>
                <a:spcPts val="530"/>
              </a:spcBef>
              <a:tabLst>
                <a:tab pos="43434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Thiếu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đồng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bộ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về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công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nghệ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dùng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369" y="6324980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82490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20" dirty="0"/>
              <a:t> vấn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cần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u </a:t>
            </a:r>
            <a:r>
              <a:rPr dirty="0"/>
              <a:t>ý</a:t>
            </a:r>
            <a:r>
              <a:rPr spc="-10" dirty="0"/>
              <a:t> </a:t>
            </a:r>
            <a:r>
              <a:rPr dirty="0"/>
              <a:t>khi triển</a:t>
            </a:r>
            <a:r>
              <a:rPr spc="-10" dirty="0"/>
              <a:t> </a:t>
            </a:r>
            <a:r>
              <a:rPr dirty="0"/>
              <a:t>khai </a:t>
            </a:r>
            <a:r>
              <a:rPr spc="-89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dirty="0"/>
              <a:t>(tiếp)</a:t>
            </a:r>
          </a:p>
        </p:txBody>
      </p:sp>
      <p:sp>
        <p:nvSpPr>
          <p:cNvPr id="7" name="object 7"/>
          <p:cNvSpPr/>
          <p:nvPr/>
        </p:nvSpPr>
        <p:spPr>
          <a:xfrm>
            <a:off x="685800" y="2174748"/>
            <a:ext cx="4040504" cy="3952240"/>
          </a:xfrm>
          <a:custGeom>
            <a:avLst/>
            <a:gdLst/>
            <a:ahLst/>
            <a:cxnLst/>
            <a:rect l="l" t="t" r="r" b="b"/>
            <a:pathLst>
              <a:path w="4040504" h="3952240">
                <a:moveTo>
                  <a:pt x="4040124" y="0"/>
                </a:moveTo>
                <a:lnTo>
                  <a:pt x="0" y="0"/>
                </a:lnTo>
                <a:lnTo>
                  <a:pt x="0" y="3951732"/>
                </a:lnTo>
                <a:lnTo>
                  <a:pt x="4040124" y="3951732"/>
                </a:lnTo>
                <a:lnTo>
                  <a:pt x="4040124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240" y="2138680"/>
            <a:ext cx="3754120" cy="36226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42900" marR="5080" indent="-342900">
              <a:lnSpc>
                <a:spcPct val="80000"/>
              </a:lnSpc>
              <a:spcBef>
                <a:spcPts val="575"/>
              </a:spcBef>
              <a:tabLst>
                <a:tab pos="3422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Khó </a:t>
            </a:r>
            <a:r>
              <a:rPr sz="2000" dirty="0">
                <a:latin typeface="Times New Roman"/>
                <a:cs typeface="Times New Roman"/>
              </a:rPr>
              <a:t>khăn trong </a:t>
            </a:r>
            <a:r>
              <a:rPr sz="2000" spc="-5" dirty="0">
                <a:latin typeface="Times New Roman"/>
                <a:cs typeface="Times New Roman"/>
              </a:rPr>
              <a:t>việc </a:t>
            </a:r>
            <a:r>
              <a:rPr sz="2000" dirty="0">
                <a:latin typeface="Times New Roman"/>
                <a:cs typeface="Times New Roman"/>
              </a:rPr>
              <a:t>thiết </a:t>
            </a:r>
            <a:r>
              <a:rPr sz="2000" spc="-5" dirty="0">
                <a:latin typeface="Times New Roman"/>
                <a:cs typeface="Times New Roman"/>
              </a:rPr>
              <a:t>lập các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yêu cầu thông tin của cá nhân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người sử </a:t>
            </a:r>
            <a:r>
              <a:rPr sz="2000" dirty="0">
                <a:latin typeface="Times New Roman"/>
                <a:cs typeface="Times New Roman"/>
              </a:rPr>
              <a:t>dụng </a:t>
            </a:r>
            <a:r>
              <a:rPr sz="2000" spc="-5" dirty="0">
                <a:latin typeface="Times New Roman"/>
                <a:cs typeface="Times New Roman"/>
              </a:rPr>
              <a:t>cũng </a:t>
            </a:r>
            <a:r>
              <a:rPr sz="2000" dirty="0">
                <a:latin typeface="Times New Roman"/>
                <a:cs typeface="Times New Roman"/>
              </a:rPr>
              <a:t>như </a:t>
            </a:r>
            <a:r>
              <a:rPr sz="2000" spc="-5" dirty="0">
                <a:latin typeface="Times New Roman"/>
                <a:cs typeface="Times New Roman"/>
              </a:rPr>
              <a:t>của toàn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tổ chức.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Những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yêu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cầu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đó</a:t>
            </a:r>
            <a:endParaRPr sz="2000">
              <a:latin typeface="Times New Roman"/>
              <a:cs typeface="Times New Roman"/>
            </a:endParaRPr>
          </a:p>
          <a:p>
            <a:pPr marL="342900" marR="257175">
              <a:lnSpc>
                <a:spcPct val="80000"/>
              </a:lnSpc>
            </a:pPr>
            <a:r>
              <a:rPr sz="2000" spc="-5" dirty="0">
                <a:latin typeface="Times New Roman"/>
                <a:cs typeface="Times New Roman"/>
              </a:rPr>
              <a:t>thường là quá </a:t>
            </a:r>
            <a:r>
              <a:rPr sz="2000" dirty="0">
                <a:latin typeface="Times New Roman"/>
                <a:cs typeface="Times New Roman"/>
              </a:rPr>
              <a:t>phức </a:t>
            </a:r>
            <a:r>
              <a:rPr sz="2000" spc="-5" dirty="0">
                <a:latin typeface="Times New Roman"/>
                <a:cs typeface="Times New Roman"/>
              </a:rPr>
              <a:t>tạp để thay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đổi</a:t>
            </a:r>
            <a:endParaRPr sz="2000">
              <a:latin typeface="Times New Roman"/>
              <a:cs typeface="Times New Roman"/>
            </a:endParaRPr>
          </a:p>
          <a:p>
            <a:pPr marL="342900" marR="48260" indent="-342900">
              <a:lnSpc>
                <a:spcPts val="1920"/>
              </a:lnSpc>
              <a:spcBef>
                <a:spcPts val="465"/>
              </a:spcBef>
              <a:tabLst>
                <a:tab pos="3422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Rất </a:t>
            </a:r>
            <a:r>
              <a:rPr sz="2000" dirty="0">
                <a:latin typeface="Times New Roman"/>
                <a:cs typeface="Times New Roman"/>
              </a:rPr>
              <a:t>khó </a:t>
            </a:r>
            <a:r>
              <a:rPr sz="2000" spc="-5" dirty="0">
                <a:latin typeface="Times New Roman"/>
                <a:cs typeface="Times New Roman"/>
              </a:rPr>
              <a:t>phân tích các yếu tổ thời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gian và chi phí để phát triển một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HTTT,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đặc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biệt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là với những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dự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án lớn.</a:t>
            </a:r>
            <a:endParaRPr sz="2000">
              <a:latin typeface="Times New Roman"/>
              <a:cs typeface="Times New Roman"/>
            </a:endParaRPr>
          </a:p>
          <a:p>
            <a:pPr marL="342900" marR="62865" indent="-342900">
              <a:lnSpc>
                <a:spcPct val="80000"/>
              </a:lnSpc>
              <a:spcBef>
                <a:spcPts val="495"/>
              </a:spcBef>
              <a:tabLst>
                <a:tab pos="3422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Khó </a:t>
            </a:r>
            <a:r>
              <a:rPr sz="2000" dirty="0">
                <a:latin typeface="Times New Roman"/>
                <a:cs typeface="Times New Roman"/>
              </a:rPr>
              <a:t>khăn trong </a:t>
            </a:r>
            <a:r>
              <a:rPr sz="2000" spc="-5" dirty="0">
                <a:latin typeface="Times New Roman"/>
                <a:cs typeface="Times New Roman"/>
              </a:rPr>
              <a:t>việc quản trị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những </a:t>
            </a:r>
            <a:r>
              <a:rPr sz="2000" dirty="0">
                <a:latin typeface="Times New Roman"/>
                <a:cs typeface="Times New Roman"/>
              </a:rPr>
              <a:t>thay </a:t>
            </a:r>
            <a:r>
              <a:rPr sz="2000" spc="-5" dirty="0">
                <a:latin typeface="Times New Roman"/>
                <a:cs typeface="Times New Roman"/>
              </a:rPr>
              <a:t>đổi liên quan đến tổ </a:t>
            </a:r>
            <a:r>
              <a:rPr sz="2000" dirty="0">
                <a:latin typeface="Times New Roman"/>
                <a:cs typeface="Times New Roman"/>
              </a:rPr>
              <a:t> chức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việc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đưa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HTTT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mới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vào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sử dụng.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40153"/>
            <a:ext cx="5971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052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Những</a:t>
            </a:r>
            <a:r>
              <a:rPr sz="2400" b="1" dirty="0">
                <a:latin typeface="Times New Roman"/>
                <a:cs typeface="Times New Roman"/>
              </a:rPr>
              <a:t> rủi </a:t>
            </a:r>
            <a:r>
              <a:rPr sz="2400" b="1" spc="-25" dirty="0">
                <a:latin typeface="Times New Roman"/>
                <a:cs typeface="Times New Roman"/>
              </a:rPr>
              <a:t>ro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và </a:t>
            </a:r>
            <a:r>
              <a:rPr sz="2400" b="1" spc="-5" dirty="0">
                <a:latin typeface="Times New Roman"/>
                <a:cs typeface="Times New Roman"/>
              </a:rPr>
              <a:t>trở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ngại	Những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cơ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hội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3752" y="2174748"/>
            <a:ext cx="4041775" cy="395224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40005" rIns="0" bIns="0" rtlCol="0">
            <a:spAutoFit/>
          </a:bodyPr>
          <a:lstStyle/>
          <a:p>
            <a:pPr marL="434340" marR="432434" indent="-342900">
              <a:lnSpc>
                <a:spcPts val="2590"/>
              </a:lnSpc>
              <a:spcBef>
                <a:spcPts val="315"/>
              </a:spcBef>
              <a:tabLst>
                <a:tab pos="43434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Times New Roman"/>
                <a:cs typeface="Times New Roman"/>
              </a:rPr>
              <a:t>Tạo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điều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kiện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tổ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chức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tái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thiết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kế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lại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cấu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trúc,</a:t>
            </a:r>
            <a:endParaRPr sz="2400">
              <a:latin typeface="Times New Roman"/>
              <a:cs typeface="Times New Roman"/>
            </a:endParaRPr>
          </a:p>
          <a:p>
            <a:pPr marL="434340" marR="243204">
              <a:lnSpc>
                <a:spcPts val="259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phạm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mối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liên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về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mặt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quyền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lực,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dòng</a:t>
            </a:r>
            <a:endParaRPr sz="2400">
              <a:latin typeface="Times New Roman"/>
              <a:cs typeface="Times New Roman"/>
            </a:endParaRPr>
          </a:p>
          <a:p>
            <a:pPr marL="434340" marR="267335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việc,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sản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phẩm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dịch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vụ.</a:t>
            </a:r>
            <a:endParaRPr sz="2400">
              <a:latin typeface="Times New Roman"/>
              <a:cs typeface="Times New Roman"/>
            </a:endParaRPr>
          </a:p>
          <a:p>
            <a:pPr marL="434340" marR="206375" indent="-342900">
              <a:lnSpc>
                <a:spcPct val="90000"/>
              </a:lnSpc>
              <a:spcBef>
                <a:spcPts val="540"/>
              </a:spcBef>
              <a:tabLst>
                <a:tab pos="43434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Times New Roman"/>
                <a:cs typeface="Times New Roman"/>
              </a:rPr>
              <a:t>Tạo </a:t>
            </a:r>
            <a:r>
              <a:rPr sz="2400" spc="-5" dirty="0">
                <a:latin typeface="Times New Roman"/>
                <a:cs typeface="Times New Roman"/>
              </a:rPr>
              <a:t>cơ </a:t>
            </a:r>
            <a:r>
              <a:rPr sz="2400" dirty="0">
                <a:latin typeface="Times New Roman"/>
                <a:cs typeface="Times New Roman"/>
              </a:rPr>
              <a:t>hội để tổ chức xác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lại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thức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thực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hiện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hoạt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động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sản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xuất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doanh của mình, nhằm đạt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được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hiệu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20" dirty="0"/>
              <a:t> vấn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cần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u </a:t>
            </a:r>
            <a:r>
              <a:rPr dirty="0"/>
              <a:t>ý</a:t>
            </a:r>
            <a:r>
              <a:rPr spc="-10" dirty="0"/>
              <a:t> </a:t>
            </a:r>
            <a:r>
              <a:rPr dirty="0"/>
              <a:t>khi triển</a:t>
            </a:r>
            <a:r>
              <a:rPr spc="-10" dirty="0"/>
              <a:t> </a:t>
            </a:r>
            <a:r>
              <a:rPr dirty="0"/>
              <a:t>khai </a:t>
            </a:r>
            <a:r>
              <a:rPr spc="-89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dirty="0"/>
              <a:t>(tiếp)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0" y="1676400"/>
            <a:ext cx="8077200" cy="4572000"/>
            <a:chOff x="762000" y="1676400"/>
            <a:chExt cx="8077200" cy="4572000"/>
          </a:xfrm>
        </p:grpSpPr>
        <p:sp>
          <p:nvSpPr>
            <p:cNvPr id="4" name="object 4"/>
            <p:cNvSpPr/>
            <p:nvPr/>
          </p:nvSpPr>
          <p:spPr>
            <a:xfrm>
              <a:off x="762000" y="2362200"/>
              <a:ext cx="8077200" cy="3886200"/>
            </a:xfrm>
            <a:custGeom>
              <a:avLst/>
              <a:gdLst/>
              <a:ahLst/>
              <a:cxnLst/>
              <a:rect l="l" t="t" r="r" b="b"/>
              <a:pathLst>
                <a:path w="8077200" h="3886200">
                  <a:moveTo>
                    <a:pt x="80772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8077200" y="38862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1676400"/>
              <a:ext cx="4040504" cy="685800"/>
            </a:xfrm>
            <a:custGeom>
              <a:avLst/>
              <a:gdLst/>
              <a:ahLst/>
              <a:cxnLst/>
              <a:rect l="l" t="t" r="r" b="b"/>
              <a:pathLst>
                <a:path w="4040504" h="685800">
                  <a:moveTo>
                    <a:pt x="4040124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040124" y="685800"/>
                  </a:lnTo>
                  <a:lnTo>
                    <a:pt x="404012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0739" y="1533888"/>
            <a:ext cx="7920355" cy="430784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3200" spc="-10" dirty="0">
                <a:latin typeface="Times New Roman"/>
                <a:cs typeface="Times New Roman"/>
              </a:rPr>
              <a:t>Những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thử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thách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6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Phát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UD</a:t>
            </a:r>
            <a:r>
              <a:rPr sz="2500" dirty="0">
                <a:latin typeface="Arial"/>
                <a:cs typeface="Arial"/>
              </a:rPr>
              <a:t> trong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kỷ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nguyên</a:t>
            </a:r>
            <a:r>
              <a:rPr sz="2500" dirty="0">
                <a:latin typeface="Arial"/>
                <a:cs typeface="Arial"/>
              </a:rPr>
              <a:t> số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hóa:</a:t>
            </a:r>
            <a:r>
              <a:rPr sz="2500" spc="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số</a:t>
            </a:r>
            <a:r>
              <a:rPr sz="2500" spc="6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lượng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dirty="0">
                <a:latin typeface="Arial"/>
                <a:cs typeface="Arial"/>
              </a:rPr>
              <a:t>sử </a:t>
            </a:r>
            <a:r>
              <a:rPr sz="2500" spc="-10" dirty="0">
                <a:latin typeface="Arial"/>
                <a:cs typeface="Arial"/>
              </a:rPr>
              <a:t>dụng </a:t>
            </a:r>
            <a:r>
              <a:rPr sz="2500" spc="-5" dirty="0">
                <a:latin typeface="Arial"/>
                <a:cs typeface="Arial"/>
              </a:rPr>
              <a:t>HT ngày </a:t>
            </a:r>
            <a:r>
              <a:rPr sz="2500" dirty="0">
                <a:latin typeface="Arial"/>
                <a:cs typeface="Arial"/>
              </a:rPr>
              <a:t>càng </a:t>
            </a:r>
            <a:r>
              <a:rPr sz="2500" spc="-10" dirty="0">
                <a:latin typeface="Arial"/>
                <a:cs typeface="Arial"/>
              </a:rPr>
              <a:t>lớn; </a:t>
            </a:r>
            <a:r>
              <a:rPr sz="2500" dirty="0">
                <a:latin typeface="Arial"/>
                <a:cs typeface="Arial"/>
              </a:rPr>
              <a:t>yêu cầu </a:t>
            </a:r>
            <a:r>
              <a:rPr sz="2500" spc="-5" dirty="0">
                <a:latin typeface="Arial"/>
                <a:cs typeface="Arial"/>
              </a:rPr>
              <a:t>HT </a:t>
            </a:r>
            <a:r>
              <a:rPr sz="2500" spc="-10" dirty="0">
                <a:latin typeface="Arial"/>
                <a:cs typeface="Arial"/>
              </a:rPr>
              <a:t>phải 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cung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cấp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DL </a:t>
            </a:r>
            <a:r>
              <a:rPr sz="2500" dirty="0">
                <a:latin typeface="Arial"/>
                <a:cs typeface="Arial"/>
              </a:rPr>
              <a:t>trên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những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nền</a:t>
            </a:r>
            <a:r>
              <a:rPr sz="2500" dirty="0">
                <a:latin typeface="Arial"/>
                <a:cs typeface="Arial"/>
              </a:rPr>
              <a:t> tảng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nghệ</a:t>
            </a:r>
            <a:r>
              <a:rPr sz="2500" spc="6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dạng: </a:t>
            </a:r>
            <a:r>
              <a:rPr sz="2500" dirty="0">
                <a:latin typeface="Arial"/>
                <a:cs typeface="Arial"/>
              </a:rPr>
              <a:t>Mạng kiểu </a:t>
            </a:r>
            <a:r>
              <a:rPr sz="2500" spc="-5" dirty="0">
                <a:latin typeface="Arial"/>
                <a:cs typeface="Arial"/>
              </a:rPr>
              <a:t>Khách/Chủ, </a:t>
            </a:r>
            <a:r>
              <a:rPr sz="2500" dirty="0">
                <a:latin typeface="Arial"/>
                <a:cs typeface="Arial"/>
              </a:rPr>
              <a:t>máy tính cá </a:t>
            </a:r>
            <a:r>
              <a:rPr sz="2500" spc="-5" dirty="0">
                <a:latin typeface="Arial"/>
                <a:cs typeface="Arial"/>
              </a:rPr>
              <a:t>nhân </a:t>
            </a:r>
            <a:r>
              <a:rPr sz="2500" dirty="0">
                <a:latin typeface="Arial"/>
                <a:cs typeface="Arial"/>
              </a:rPr>
              <a:t>với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trình </a:t>
            </a:r>
            <a:r>
              <a:rPr sz="2500" spc="-5" dirty="0">
                <a:latin typeface="Arial"/>
                <a:cs typeface="Arial"/>
              </a:rPr>
              <a:t>duyệt </a:t>
            </a:r>
            <a:r>
              <a:rPr sz="2500" dirty="0">
                <a:latin typeface="Arial"/>
                <a:cs typeface="Arial"/>
              </a:rPr>
              <a:t>WEB, </a:t>
            </a:r>
            <a:r>
              <a:rPr sz="2500" spc="-5" dirty="0">
                <a:latin typeface="Arial"/>
                <a:cs typeface="Arial"/>
              </a:rPr>
              <a:t>điện thoại và </a:t>
            </a:r>
            <a:r>
              <a:rPr sz="2500" dirty="0">
                <a:latin typeface="Arial"/>
                <a:cs typeface="Arial"/>
              </a:rPr>
              <a:t>các thiết </a:t>
            </a:r>
            <a:r>
              <a:rPr sz="2500" spc="-5" dirty="0">
                <a:latin typeface="Arial"/>
                <a:cs typeface="Arial"/>
              </a:rPr>
              <a:t>bị di </a:t>
            </a:r>
            <a:r>
              <a:rPr sz="2500" spc="-10" dirty="0">
                <a:latin typeface="Arial"/>
                <a:cs typeface="Arial"/>
              </a:rPr>
              <a:t>động 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khác.</a:t>
            </a: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58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Đòi </a:t>
            </a:r>
            <a:r>
              <a:rPr sz="2500" spc="-5" dirty="0">
                <a:latin typeface="Arial"/>
                <a:cs typeface="Arial"/>
              </a:rPr>
              <a:t>hỏi đến loại </a:t>
            </a:r>
            <a:r>
              <a:rPr sz="2500" dirty="0">
                <a:latin typeface="Arial"/>
                <a:cs typeface="Arial"/>
              </a:rPr>
              <a:t>hình </a:t>
            </a:r>
            <a:r>
              <a:rPr sz="2500" spc="-5" dirty="0">
                <a:latin typeface="Arial"/>
                <a:cs typeface="Arial"/>
              </a:rPr>
              <a:t>HTTT liên </a:t>
            </a:r>
            <a:r>
              <a:rPr sz="2500" dirty="0">
                <a:latin typeface="Arial"/>
                <a:cs typeface="Arial"/>
              </a:rPr>
              <a:t>tổ </a:t>
            </a:r>
            <a:r>
              <a:rPr sz="2500" spc="-5" dirty="0">
                <a:latin typeface="Arial"/>
                <a:cs typeface="Arial"/>
              </a:rPr>
              <a:t>chức: </a:t>
            </a:r>
            <a:r>
              <a:rPr sz="2500" dirty="0">
                <a:latin typeface="Arial"/>
                <a:cs typeface="Arial"/>
              </a:rPr>
              <a:t>Phát triển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HTTT </a:t>
            </a:r>
            <a:r>
              <a:rPr sz="2500" dirty="0">
                <a:latin typeface="Arial"/>
                <a:cs typeface="Arial"/>
              </a:rPr>
              <a:t>ngày nay </a:t>
            </a:r>
            <a:r>
              <a:rPr sz="2500" spc="-5" dirty="0">
                <a:latin typeface="Arial"/>
                <a:cs typeface="Arial"/>
              </a:rPr>
              <a:t>cần </a:t>
            </a:r>
            <a:r>
              <a:rPr sz="2500" dirty="0">
                <a:latin typeface="Arial"/>
                <a:cs typeface="Arial"/>
              </a:rPr>
              <a:t>bao quát </a:t>
            </a:r>
            <a:r>
              <a:rPr sz="2500" spc="-5" dirty="0">
                <a:latin typeface="Arial"/>
                <a:cs typeface="Arial"/>
              </a:rPr>
              <a:t>nhiều hơn </a:t>
            </a:r>
            <a:r>
              <a:rPr sz="2500" dirty="0">
                <a:latin typeface="Arial"/>
                <a:cs typeface="Arial"/>
              </a:rPr>
              <a:t>đến các </a:t>
            </a:r>
            <a:r>
              <a:rPr sz="2500" spc="-5" dirty="0">
                <a:latin typeface="Arial"/>
                <a:cs typeface="Arial"/>
              </a:rPr>
              <a:t>tiến </a:t>
            </a:r>
            <a:r>
              <a:rPr sz="2500" dirty="0">
                <a:latin typeface="Arial"/>
                <a:cs typeface="Arial"/>
              </a:rPr>
              <a:t> trình </a:t>
            </a:r>
            <a:r>
              <a:rPr sz="2500" spc="-5" dirty="0">
                <a:latin typeface="Arial"/>
                <a:cs typeface="Arial"/>
              </a:rPr>
              <a:t>nghiệp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vụ</a:t>
            </a:r>
            <a:r>
              <a:rPr sz="2500" dirty="0">
                <a:latin typeface="Arial"/>
                <a:cs typeface="Arial"/>
              </a:rPr>
              <a:t> của tổ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chức; Các</a:t>
            </a:r>
            <a:r>
              <a:rPr sz="2500" spc="69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UD phải </a:t>
            </a:r>
            <a:r>
              <a:rPr sz="250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khả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</a:t>
            </a:r>
            <a:r>
              <a:rPr sz="2500" spc="2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tích</a:t>
            </a:r>
            <a:r>
              <a:rPr sz="2500" spc="2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hợp</a:t>
            </a:r>
            <a:r>
              <a:rPr sz="2500" spc="2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2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tiến</a:t>
            </a:r>
            <a:r>
              <a:rPr sz="2500" spc="2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trình</a:t>
            </a:r>
            <a:r>
              <a:rPr sz="2500" spc="2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kinh</a:t>
            </a:r>
            <a:r>
              <a:rPr sz="2500" spc="2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doanh</a:t>
            </a:r>
            <a:r>
              <a:rPr sz="2500" spc="20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trong</a:t>
            </a:r>
            <a:r>
              <a:rPr sz="2500" spc="22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nội</a:t>
            </a:r>
            <a:r>
              <a:rPr sz="2500" spc="2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bộ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 chức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giữa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doanh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nhau.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369" y="1524000"/>
            <a:ext cx="8249284" cy="4805680"/>
            <a:chOff x="666369" y="1524000"/>
            <a:chExt cx="8249284" cy="4805680"/>
          </a:xfrm>
        </p:grpSpPr>
        <p:sp>
          <p:nvSpPr>
            <p:cNvPr id="3" name="object 3"/>
            <p:cNvSpPr/>
            <p:nvPr/>
          </p:nvSpPr>
          <p:spPr>
            <a:xfrm>
              <a:off x="666369" y="6327266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8249031" y="0"/>
                  </a:lnTo>
                </a:path>
              </a:pathLst>
            </a:custGeom>
            <a:ln w="4571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2133599"/>
              <a:ext cx="8077200" cy="4191000"/>
            </a:xfrm>
            <a:custGeom>
              <a:avLst/>
              <a:gdLst/>
              <a:ahLst/>
              <a:cxnLst/>
              <a:rect l="l" t="t" r="r" b="b"/>
              <a:pathLst>
                <a:path w="8077200" h="4191000">
                  <a:moveTo>
                    <a:pt x="807720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4191000"/>
                  </a:lnTo>
                  <a:lnTo>
                    <a:pt x="8077200" y="4191000"/>
                  </a:lnTo>
                  <a:lnTo>
                    <a:pt x="8077200" y="3048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1524000"/>
              <a:ext cx="4041775" cy="640080"/>
            </a:xfrm>
            <a:custGeom>
              <a:avLst/>
              <a:gdLst/>
              <a:ahLst/>
              <a:cxnLst/>
              <a:rect l="l" t="t" r="r" b="b"/>
              <a:pathLst>
                <a:path w="4041775" h="640080">
                  <a:moveTo>
                    <a:pt x="4041648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4041648" y="640079"/>
                  </a:lnTo>
                  <a:lnTo>
                    <a:pt x="40416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20" dirty="0"/>
              <a:t> vấn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cần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</a:t>
            </a:r>
            <a:r>
              <a:rPr spc="-5" dirty="0"/>
              <a:t>u </a:t>
            </a:r>
            <a:r>
              <a:rPr dirty="0"/>
              <a:t>ý</a:t>
            </a:r>
            <a:r>
              <a:rPr spc="-10" dirty="0"/>
              <a:t> </a:t>
            </a:r>
            <a:r>
              <a:rPr dirty="0"/>
              <a:t>khi triển</a:t>
            </a:r>
            <a:r>
              <a:rPr spc="-10" dirty="0"/>
              <a:t> </a:t>
            </a:r>
            <a:r>
              <a:rPr dirty="0"/>
              <a:t>khai </a:t>
            </a:r>
            <a:r>
              <a:rPr spc="-89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dirty="0"/>
              <a:t>(tiếp)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40739" y="1367047"/>
            <a:ext cx="7922895" cy="453707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latin typeface="Times New Roman"/>
                <a:cs typeface="Times New Roman"/>
              </a:rPr>
              <a:t>Những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giải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pháp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1920"/>
              </a:lnSpc>
              <a:spcBef>
                <a:spcPts val="146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Phát triển UD nhanh (Rapid Application Development </a:t>
            </a:r>
            <a:r>
              <a:rPr sz="2000" i="1" dirty="0">
                <a:latin typeface="Arial"/>
                <a:cs typeface="Arial"/>
              </a:rPr>
              <a:t>–RAD): </a:t>
            </a:r>
            <a:r>
              <a:rPr sz="2000" spc="-5" dirty="0">
                <a:latin typeface="Arial"/>
                <a:cs typeface="Arial"/>
              </a:rPr>
              <a:t>cho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phép phát triển UD trong thời </a:t>
            </a:r>
            <a:r>
              <a:rPr sz="2000" dirty="0">
                <a:latin typeface="Arial"/>
                <a:cs typeface="Arial"/>
              </a:rPr>
              <a:t>gian </a:t>
            </a:r>
            <a:r>
              <a:rPr sz="2000" spc="-5" dirty="0">
                <a:latin typeface="Arial"/>
                <a:cs typeface="Arial"/>
              </a:rPr>
              <a:t>rất </a:t>
            </a:r>
            <a:r>
              <a:rPr sz="2000" spc="-10" dirty="0">
                <a:latin typeface="Arial"/>
                <a:cs typeface="Arial"/>
              </a:rPr>
              <a:t>ngắn; </a:t>
            </a:r>
            <a:r>
              <a:rPr sz="2000" spc="-5" dirty="0">
                <a:latin typeface="Arial"/>
                <a:cs typeface="Arial"/>
              </a:rPr>
              <a:t>sử dụng phương </a:t>
            </a:r>
            <a:r>
              <a:rPr sz="2000" spc="-10" dirty="0">
                <a:latin typeface="Arial"/>
                <a:cs typeface="Arial"/>
              </a:rPr>
              <a:t>pháp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trực quan và các công cụ khác để tạo ra các giao diện đồ họa, xây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dựng các thành phần của HT theo cách lặp, tự động hóa </a:t>
            </a:r>
            <a:r>
              <a:rPr sz="2000" spc="-10" dirty="0">
                <a:latin typeface="Arial"/>
                <a:cs typeface="Arial"/>
              </a:rPr>
              <a:t>mã </a:t>
            </a:r>
            <a:r>
              <a:rPr sz="2000" spc="-5" dirty="0">
                <a:latin typeface="Arial"/>
                <a:cs typeface="Arial"/>
              </a:rPr>
              <a:t> chương trình, cho phép phối hợp chặt chẽ giữa người dùng </a:t>
            </a:r>
            <a:r>
              <a:rPr sz="2000" dirty="0">
                <a:latin typeface="Arial"/>
                <a:cs typeface="Arial"/>
              </a:rPr>
              <a:t>cuối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cùng 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chuyên 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CNTT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49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5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Phát triển UD dựa trên các thành phần công nghệ (Composed- 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based Development)</a:t>
            </a:r>
            <a:r>
              <a:rPr sz="2000" spc="-5" dirty="0">
                <a:latin typeface="Arial"/>
                <a:cs typeface="Arial"/>
              </a:rPr>
              <a:t>: cho </a:t>
            </a:r>
            <a:r>
              <a:rPr sz="2000" spc="-10" dirty="0">
                <a:latin typeface="Arial"/>
                <a:cs typeface="Arial"/>
              </a:rPr>
              <a:t>phép </a:t>
            </a:r>
            <a:r>
              <a:rPr sz="2000" spc="-5" dirty="0">
                <a:latin typeface="Arial"/>
                <a:cs typeface="Arial"/>
              </a:rPr>
              <a:t>xây dựng 1 HT bằng cách lắp ráp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tích hợp các thành phẩm phần mềm có sẵn; phát triển UD với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dịch vụ </a:t>
            </a:r>
            <a:r>
              <a:rPr sz="2000" spc="-15" dirty="0">
                <a:latin typeface="Arial"/>
                <a:cs typeface="Arial"/>
              </a:rPr>
              <a:t>Web; </a:t>
            </a:r>
            <a:r>
              <a:rPr sz="2000" spc="-5" dirty="0">
                <a:latin typeface="Arial"/>
                <a:cs typeface="Arial"/>
              </a:rPr>
              <a:t>sử dụng các dịch vụ </a:t>
            </a:r>
            <a:r>
              <a:rPr sz="2000" spc="-15" dirty="0">
                <a:latin typeface="Arial"/>
                <a:cs typeface="Arial"/>
              </a:rPr>
              <a:t>Web </a:t>
            </a:r>
            <a:r>
              <a:rPr sz="2000" spc="-5" dirty="0">
                <a:latin typeface="Arial"/>
                <a:cs typeface="Arial"/>
              </a:rPr>
              <a:t>như một công cụ </a:t>
            </a:r>
            <a:r>
              <a:rPr sz="2000" spc="-10" dirty="0">
                <a:latin typeface="Arial"/>
                <a:cs typeface="Arial"/>
              </a:rPr>
              <a:t>để </a:t>
            </a:r>
            <a:r>
              <a:rPr sz="2000" spc="-5" dirty="0">
                <a:latin typeface="Arial"/>
                <a:cs typeface="Arial"/>
              </a:rPr>
              <a:t> phát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triển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UD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mới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hoặc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nâng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cấp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UD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thời;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dịch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Web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tạo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công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nghệ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mềm,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được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cung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cấp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 mạng Internet, thực hiện các chức </a:t>
            </a:r>
            <a:r>
              <a:rPr sz="2000" spc="-10" dirty="0">
                <a:latin typeface="Arial"/>
                <a:cs typeface="Arial"/>
              </a:rPr>
              <a:t>năng </a:t>
            </a:r>
            <a:r>
              <a:rPr sz="2000" spc="-5" dirty="0">
                <a:latin typeface="Arial"/>
                <a:cs typeface="Arial"/>
              </a:rPr>
              <a:t>mới cho một HTTT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 tại hoặc để xây dựng các HTTT mới cho </a:t>
            </a:r>
            <a:r>
              <a:rPr sz="2000" spc="-10" dirty="0">
                <a:latin typeface="Arial"/>
                <a:cs typeface="Arial"/>
              </a:rPr>
              <a:t>phép </a:t>
            </a:r>
            <a:r>
              <a:rPr sz="2000" spc="-5" dirty="0">
                <a:latin typeface="Arial"/>
                <a:cs typeface="Arial"/>
              </a:rPr>
              <a:t>liên kết các </a:t>
            </a:r>
            <a:r>
              <a:rPr sz="2000" spc="-15" dirty="0">
                <a:latin typeface="Arial"/>
                <a:cs typeface="Arial"/>
              </a:rPr>
              <a:t>tổ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nhau.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10" dirty="0"/>
              <a:t> </a:t>
            </a:r>
            <a:r>
              <a:rPr spc="-20" dirty="0"/>
              <a:t>yếu</a:t>
            </a:r>
            <a:r>
              <a:rPr spc="-10" dirty="0"/>
              <a:t> </a:t>
            </a:r>
            <a:r>
              <a:rPr spc="-20" dirty="0"/>
              <a:t>tố</a:t>
            </a:r>
            <a:r>
              <a:rPr spc="-15" dirty="0"/>
              <a:t> </a:t>
            </a:r>
            <a:r>
              <a:rPr spc="-20" dirty="0"/>
              <a:t>quyết</a:t>
            </a:r>
            <a:r>
              <a:rPr dirty="0"/>
              <a:t> </a:t>
            </a:r>
            <a:r>
              <a:rPr spc="-5" dirty="0">
                <a:latin typeface="Times New Roman"/>
                <a:cs typeface="Times New Roman"/>
              </a:rPr>
              <a:t>định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thành</a:t>
            </a:r>
            <a:r>
              <a:rPr spc="-10" dirty="0"/>
              <a:t> công </a:t>
            </a:r>
            <a:r>
              <a:rPr spc="-890" dirty="0"/>
              <a:t> </a:t>
            </a:r>
            <a:r>
              <a:rPr spc="-5" dirty="0"/>
              <a:t>của</a:t>
            </a:r>
            <a:r>
              <a:rPr dirty="0"/>
              <a:t> triển</a:t>
            </a:r>
            <a:r>
              <a:rPr spc="10" dirty="0"/>
              <a:t> </a:t>
            </a:r>
            <a:r>
              <a:rPr dirty="0"/>
              <a:t>khai HT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61845"/>
            <a:ext cx="7861934" cy="43535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i="1" spc="-5" dirty="0">
                <a:latin typeface="Arial"/>
                <a:cs typeface="Arial"/>
              </a:rPr>
              <a:t>Sự tham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gia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của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người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sử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dụng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 thiết trong quá trình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trong hoạt động của HT -&gt; có nhiều </a:t>
            </a:r>
            <a:r>
              <a:rPr sz="2000" dirty="0">
                <a:latin typeface="Arial"/>
                <a:cs typeface="Arial"/>
              </a:rPr>
              <a:t>cơ </a:t>
            </a:r>
            <a:r>
              <a:rPr sz="2000" spc="-5" dirty="0">
                <a:latin typeface="Arial"/>
                <a:cs typeface="Arial"/>
              </a:rPr>
              <a:t>hội định </a:t>
            </a:r>
            <a:r>
              <a:rPr sz="2000" spc="-10" dirty="0">
                <a:latin typeface="Arial"/>
                <a:cs typeface="Arial"/>
              </a:rPr>
              <a:t>hướng </a:t>
            </a:r>
            <a:r>
              <a:rPr sz="2000" spc="-5" dirty="0">
                <a:latin typeface="Arial"/>
                <a:cs typeface="Arial"/>
              </a:rPr>
              <a:t>HT theo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yêu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cầu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thái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tích cực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đối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HT.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Tuy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nhiên, </a:t>
            </a:r>
            <a:r>
              <a:rPr sz="2000" spc="-5" dirty="0">
                <a:latin typeface="Arial"/>
                <a:cs typeface="Arial"/>
              </a:rPr>
              <a:t> nền tảng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thức,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ưu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tiên 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mối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tâm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thiết kế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viên HT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người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 </a:t>
            </a:r>
            <a:r>
              <a:rPr sz="2000" spc="-10" dirty="0">
                <a:latin typeface="Arial"/>
                <a:cs typeface="Arial"/>
              </a:rPr>
              <a:t>dụng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nhau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=&gt;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tiếp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cận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để </a:t>
            </a:r>
            <a:r>
              <a:rPr sz="2000" spc="-5" dirty="0">
                <a:latin typeface="Arial"/>
                <a:cs typeface="Arial"/>
              </a:rPr>
              <a:t> giải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quyết vấn đề và cách dùng từ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chuyên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môn khác nhau.</a:t>
            </a:r>
            <a:r>
              <a:rPr sz="2000" spc="-10" dirty="0">
                <a:latin typeface="Arial"/>
                <a:cs typeface="Arial"/>
              </a:rPr>
              <a:t> Nếu </a:t>
            </a:r>
            <a:r>
              <a:rPr sz="2000" spc="-5" dirty="0">
                <a:latin typeface="Arial"/>
                <a:cs typeface="Arial"/>
              </a:rPr>
              <a:t> mục tiêu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hai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nhóm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người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này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quá lớn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thì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nguy </a:t>
            </a:r>
            <a:r>
              <a:rPr sz="2000" dirty="0">
                <a:latin typeface="Arial"/>
                <a:cs typeface="Arial"/>
              </a:rPr>
              <a:t>cơ</a:t>
            </a:r>
            <a:r>
              <a:rPr sz="2000" spc="-5" dirty="0">
                <a:latin typeface="Arial"/>
                <a:cs typeface="Arial"/>
              </a:rPr>
              <a:t> thất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bại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cao.</a:t>
            </a:r>
            <a:endParaRPr sz="2000">
              <a:latin typeface="Arial"/>
              <a:cs typeface="Arial"/>
            </a:endParaRPr>
          </a:p>
          <a:p>
            <a:pPr marL="355600" marR="91440" indent="-342900">
              <a:lnSpc>
                <a:spcPct val="8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i="1" spc="-5" dirty="0">
                <a:latin typeface="Arial"/>
                <a:cs typeface="Arial"/>
              </a:rPr>
              <a:t>Sự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hỗ </a:t>
            </a:r>
            <a:r>
              <a:rPr sz="2000" i="1" dirty="0">
                <a:latin typeface="Arial"/>
                <a:cs typeface="Arial"/>
              </a:rPr>
              <a:t>trợ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của bộ phận quản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lý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làm cho cả hai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nhóm người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dirty="0">
                <a:latin typeface="Arial"/>
                <a:cs typeface="Arial"/>
              </a:rPr>
              <a:t> cảm thấy sự tham </a:t>
            </a:r>
            <a:r>
              <a:rPr sz="2000" spc="-5" dirty="0">
                <a:latin typeface="Arial"/>
                <a:cs typeface="Arial"/>
              </a:rPr>
              <a:t>gia của họ </a:t>
            </a:r>
            <a:r>
              <a:rPr sz="2000" dirty="0">
                <a:latin typeface="Arial"/>
                <a:cs typeface="Arial"/>
              </a:rPr>
              <a:t>vào </a:t>
            </a:r>
            <a:r>
              <a:rPr sz="2000" spc="-5" dirty="0">
                <a:latin typeface="Arial"/>
                <a:cs typeface="Arial"/>
              </a:rPr>
              <a:t>quá </a:t>
            </a:r>
            <a:r>
              <a:rPr sz="2000" dirty="0">
                <a:latin typeface="Arial"/>
                <a:cs typeface="Arial"/>
              </a:rPr>
              <a:t>trình </a:t>
            </a:r>
            <a:r>
              <a:rPr sz="2000" spc="-5" dirty="0">
                <a:latin typeface="Arial"/>
                <a:cs typeface="Arial"/>
              </a:rPr>
              <a:t>phát </a:t>
            </a:r>
            <a:r>
              <a:rPr sz="2000" dirty="0">
                <a:latin typeface="Arial"/>
                <a:cs typeface="Arial"/>
              </a:rPr>
              <a:t>triển </a:t>
            </a:r>
            <a:r>
              <a:rPr sz="2000" spc="-5" dirty="0">
                <a:latin typeface="Arial"/>
                <a:cs typeface="Arial"/>
              </a:rPr>
              <a:t>HT được đề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 và công nhận. </a:t>
            </a:r>
            <a:r>
              <a:rPr sz="2000" spc="-10" dirty="0">
                <a:latin typeface="Arial"/>
                <a:cs typeface="Arial"/>
              </a:rPr>
              <a:t>Dự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án HTTT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sẽ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nhận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sự tài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trợ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tài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chính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nguồn</a:t>
            </a:r>
            <a:r>
              <a:rPr sz="2000" spc="-5" dirty="0">
                <a:latin typeface="Arial"/>
                <a:cs typeface="Arial"/>
              </a:rPr>
              <a:t> lực khác. Bộ phận quản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cấp có thẩm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quyền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chính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thức hóa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những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đổi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liên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thói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làm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việc, quy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thủ tục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yêu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HT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mới.</a:t>
            </a:r>
            <a:endParaRPr sz="2000">
              <a:latin typeface="Arial"/>
              <a:cs typeface="Arial"/>
            </a:endParaRPr>
          </a:p>
          <a:p>
            <a:pPr marL="355600" marR="44450" indent="-342900">
              <a:lnSpc>
                <a:spcPts val="192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i="1" spc="-5" dirty="0">
                <a:latin typeface="Arial"/>
                <a:cs typeface="Arial"/>
              </a:rPr>
              <a:t>Mức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độ phức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tạp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và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rủi ro của </a:t>
            </a:r>
            <a:r>
              <a:rPr sz="2000" i="1" spc="-10" dirty="0">
                <a:latin typeface="Arial"/>
                <a:cs typeface="Arial"/>
              </a:rPr>
              <a:t>HT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liên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mô,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phạm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phức tạp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yếu tố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liên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 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kỹ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thuật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(cấu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trúc của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án,</a:t>
            </a:r>
            <a:r>
              <a:rPr sz="2000" spc="-5" dirty="0">
                <a:latin typeface="Arial"/>
                <a:cs typeface="Arial"/>
              </a:rPr>
              <a:t> kinh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nghiệm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công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nghệ,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chất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lượng </a:t>
            </a:r>
            <a:r>
              <a:rPr sz="2000" spc="-5" dirty="0">
                <a:latin typeface="Arial"/>
                <a:cs typeface="Arial"/>
              </a:rPr>
              <a:t> quản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 dự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án).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Tổng</a:t>
            </a:r>
            <a:r>
              <a:rPr spc="-10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spc="-25" dirty="0"/>
              <a:t>về </a:t>
            </a:r>
            <a:r>
              <a:rPr dirty="0"/>
              <a:t>quy</a:t>
            </a:r>
            <a:r>
              <a:rPr spc="-10" dirty="0"/>
              <a:t> </a:t>
            </a:r>
            <a:r>
              <a:rPr dirty="0"/>
              <a:t>trình</a:t>
            </a:r>
            <a:r>
              <a:rPr spc="-30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dirty="0"/>
              <a:t>khai</a:t>
            </a:r>
            <a:r>
              <a:rPr spc="-10" dirty="0"/>
              <a:t> </a:t>
            </a:r>
            <a:r>
              <a:rPr dirty="0"/>
              <a:t>UD </a:t>
            </a:r>
            <a:r>
              <a:rPr spc="-890" dirty="0"/>
              <a:t> </a:t>
            </a:r>
            <a:r>
              <a:rPr spc="5" dirty="0"/>
              <a:t>CNTT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20355" cy="397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Các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hình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thức: thuê,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mua,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tự </a:t>
            </a:r>
            <a:r>
              <a:rPr sz="3000" spc="-5" dirty="0">
                <a:latin typeface="Arial"/>
                <a:cs typeface="Arial"/>
              </a:rPr>
              <a:t>phát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Tuy </a:t>
            </a:r>
            <a:r>
              <a:rPr sz="3000" spc="-5" dirty="0">
                <a:latin typeface="Arial"/>
                <a:cs typeface="Arial"/>
              </a:rPr>
              <a:t>có </a:t>
            </a:r>
            <a:r>
              <a:rPr sz="3000" spc="-10" dirty="0">
                <a:latin typeface="Arial"/>
                <a:cs typeface="Arial"/>
              </a:rPr>
              <a:t>đa dạng </a:t>
            </a:r>
            <a:r>
              <a:rPr sz="3000" dirty="0">
                <a:latin typeface="Arial"/>
                <a:cs typeface="Arial"/>
              </a:rPr>
              <a:t>về </a:t>
            </a:r>
            <a:r>
              <a:rPr sz="3000" spc="-10" dirty="0">
                <a:latin typeface="Arial"/>
                <a:cs typeface="Arial"/>
              </a:rPr>
              <a:t>giải </a:t>
            </a:r>
            <a:r>
              <a:rPr sz="3000" spc="-5" dirty="0">
                <a:latin typeface="Arial"/>
                <a:cs typeface="Arial"/>
              </a:rPr>
              <a:t>pháp, quá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5" dirty="0">
                <a:latin typeface="Arial"/>
                <a:cs typeface="Arial"/>
              </a:rPr>
              <a:t>triển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khai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UD</a:t>
            </a:r>
            <a:r>
              <a:rPr sz="3000" dirty="0">
                <a:latin typeface="Arial"/>
                <a:cs typeface="Arial"/>
              </a:rPr>
              <a:t> CNTT </a:t>
            </a:r>
            <a:r>
              <a:rPr sz="3000" spc="-5" dirty="0">
                <a:latin typeface="Arial"/>
                <a:cs typeface="Arial"/>
              </a:rPr>
              <a:t>trong</a:t>
            </a:r>
            <a:r>
              <a:rPr sz="3000" dirty="0">
                <a:latin typeface="Arial"/>
                <a:cs typeface="Arial"/>
              </a:rPr>
              <a:t> một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tổ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gồm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5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bước </a:t>
            </a:r>
            <a:r>
              <a:rPr sz="3000" dirty="0">
                <a:latin typeface="Arial"/>
                <a:cs typeface="Arial"/>
              </a:rPr>
              <a:t>cơ </a:t>
            </a:r>
            <a:r>
              <a:rPr sz="3000" spc="-5" dirty="0">
                <a:latin typeface="Arial"/>
                <a:cs typeface="Arial"/>
              </a:rPr>
              <a:t>bản:</a:t>
            </a:r>
            <a:endParaRPr sz="3000">
              <a:latin typeface="Arial"/>
              <a:cs typeface="Arial"/>
            </a:endParaRPr>
          </a:p>
          <a:p>
            <a:pPr marL="755650" marR="5715" indent="-285750" algn="just">
              <a:lnSpc>
                <a:spcPct val="80000"/>
              </a:lnSpc>
              <a:spcBef>
                <a:spcPts val="660"/>
              </a:spcBef>
            </a:pPr>
            <a:r>
              <a:rPr sz="2600" dirty="0">
                <a:latin typeface="Arial"/>
                <a:cs typeface="Arial"/>
              </a:rPr>
              <a:t>– Xác </a:t>
            </a:r>
            <a:r>
              <a:rPr sz="2600" spc="-5" dirty="0">
                <a:latin typeface="Arial"/>
                <a:cs typeface="Arial"/>
              </a:rPr>
              <a:t>định, lựa </a:t>
            </a:r>
            <a:r>
              <a:rPr sz="2600" dirty="0">
                <a:latin typeface="Arial"/>
                <a:cs typeface="Arial"/>
              </a:rPr>
              <a:t>chọn, lập kế hoạch các HT </a:t>
            </a:r>
            <a:r>
              <a:rPr sz="2600" spc="-15" dirty="0">
                <a:latin typeface="Arial"/>
                <a:cs typeface="Arial"/>
              </a:rPr>
              <a:t>UD 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CNTT.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Thiết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lập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kiến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trúc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CNTT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Lựa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chọn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giải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pháp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triển</a:t>
            </a:r>
            <a:r>
              <a:rPr sz="2600" dirty="0">
                <a:latin typeface="Arial"/>
                <a:cs typeface="Arial"/>
              </a:rPr>
              <a:t> khai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Thử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nghiệm,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cài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đặt,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hợp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Khai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thác,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bảo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trì,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cải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tiến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ứng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608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Quản</a:t>
            </a:r>
            <a:r>
              <a:rPr sz="4400" spc="-15" dirty="0"/>
              <a:t> </a:t>
            </a:r>
            <a:r>
              <a:rPr sz="4400" spc="-5" dirty="0"/>
              <a:t>trị triển khai</a:t>
            </a:r>
            <a:r>
              <a:rPr sz="4400" spc="-15" dirty="0"/>
              <a:t> </a:t>
            </a:r>
            <a:r>
              <a:rPr sz="4400" spc="20" dirty="0"/>
              <a:t>HTTT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24470" cy="46545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04139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Một trong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yêu cầu </a:t>
            </a:r>
            <a:r>
              <a:rPr sz="2500" spc="-5" dirty="0">
                <a:latin typeface="Arial"/>
                <a:cs typeface="Arial"/>
              </a:rPr>
              <a:t>quan </a:t>
            </a:r>
            <a:r>
              <a:rPr sz="2500" dirty="0">
                <a:latin typeface="Arial"/>
                <a:cs typeface="Arial"/>
              </a:rPr>
              <a:t>trọng nhất để đảm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triển </a:t>
            </a:r>
            <a:r>
              <a:rPr sz="2500" spc="-5" dirty="0">
                <a:latin typeface="Arial"/>
                <a:cs typeface="Arial"/>
              </a:rPr>
              <a:t>khai HTTT là </a:t>
            </a:r>
            <a:r>
              <a:rPr sz="2500" dirty="0">
                <a:latin typeface="Arial"/>
                <a:cs typeface="Arial"/>
              </a:rPr>
              <a:t>kiểm soát các yếu tố rủi ro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thông </a:t>
            </a:r>
            <a:r>
              <a:rPr sz="2500" spc="-5" dirty="0">
                <a:latin typeface="Arial"/>
                <a:cs typeface="Arial"/>
              </a:rPr>
              <a:t>qua </a:t>
            </a:r>
            <a:r>
              <a:rPr sz="2500" dirty="0">
                <a:latin typeface="Arial"/>
                <a:cs typeface="Arial"/>
              </a:rPr>
              <a:t>việc chọn </a:t>
            </a:r>
            <a:r>
              <a:rPr sz="2500" spc="-5" dirty="0">
                <a:latin typeface="Arial"/>
                <a:cs typeface="Arial"/>
              </a:rPr>
              <a:t>chiến lược quản lý dự án HTTT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phù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hợp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mức độ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rủi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ro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tiềm </a:t>
            </a:r>
            <a:r>
              <a:rPr sz="2500" spc="-5" dirty="0">
                <a:latin typeface="Arial"/>
                <a:cs typeface="Arial"/>
              </a:rPr>
              <a:t>ẩn </a:t>
            </a:r>
            <a:r>
              <a:rPr sz="2500" dirty="0">
                <a:latin typeface="Arial"/>
                <a:cs typeface="Arial"/>
              </a:rPr>
              <a:t>trong mỗi</a:t>
            </a:r>
            <a:r>
              <a:rPr sz="2500" spc="-5" dirty="0">
                <a:latin typeface="Arial"/>
                <a:cs typeface="Arial"/>
              </a:rPr>
              <a:t> dự </a:t>
            </a:r>
            <a:r>
              <a:rPr sz="2500" dirty="0">
                <a:latin typeface="Arial"/>
                <a:cs typeface="Arial"/>
              </a:rPr>
              <a:t>án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Bốn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kỹ</a:t>
            </a:r>
            <a:r>
              <a:rPr sz="2500" spc="-5" dirty="0">
                <a:latin typeface="Arial"/>
                <a:cs typeface="Arial"/>
              </a:rPr>
              <a:t> thuật quản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lý dự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án</a:t>
            </a:r>
            <a:r>
              <a:rPr sz="2500" spc="-5" dirty="0">
                <a:latin typeface="Arial"/>
                <a:cs typeface="Arial"/>
              </a:rPr>
              <a:t> cơ</a:t>
            </a:r>
            <a:r>
              <a:rPr sz="2500" dirty="0">
                <a:latin typeface="Arial"/>
                <a:cs typeface="Arial"/>
              </a:rPr>
              <a:t> bản:</a:t>
            </a:r>
            <a:endParaRPr sz="2500">
              <a:latin typeface="Arial"/>
              <a:cs typeface="Arial"/>
            </a:endParaRPr>
          </a:p>
          <a:p>
            <a:pPr marL="755650" marR="349250" indent="-285750" algn="just">
              <a:lnSpc>
                <a:spcPts val="211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công cụ tích </a:t>
            </a:r>
            <a:r>
              <a:rPr sz="2200" spc="-5" dirty="0">
                <a:latin typeface="Arial"/>
                <a:cs typeface="Arial"/>
              </a:rPr>
              <a:t>hợp </a:t>
            </a:r>
            <a:r>
              <a:rPr sz="2200" dirty="0">
                <a:latin typeface="Arial"/>
                <a:cs typeface="Arial"/>
              </a:rPr>
              <a:t>công việc của </a:t>
            </a:r>
            <a:r>
              <a:rPr sz="2200" spc="-5" dirty="0">
                <a:latin typeface="Arial"/>
                <a:cs typeface="Arial"/>
              </a:rPr>
              <a:t>đội ngũ </a:t>
            </a:r>
            <a:r>
              <a:rPr sz="2200" dirty="0">
                <a:latin typeface="Arial"/>
                <a:cs typeface="Arial"/>
              </a:rPr>
              <a:t>dự </a:t>
            </a:r>
            <a:r>
              <a:rPr sz="2200" spc="-5" dirty="0">
                <a:latin typeface="Arial"/>
                <a:cs typeface="Arial"/>
              </a:rPr>
              <a:t>án </a:t>
            </a:r>
            <a:r>
              <a:rPr sz="2200" dirty="0">
                <a:latin typeface="Arial"/>
                <a:cs typeface="Arial"/>
              </a:rPr>
              <a:t>với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 việc của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 </a:t>
            </a:r>
            <a:r>
              <a:rPr sz="2200" dirty="0">
                <a:latin typeface="Arial"/>
                <a:cs typeface="Arial"/>
              </a:rPr>
              <a:t>ở tất cả các mức của tổ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chức.</a:t>
            </a:r>
            <a:endParaRPr sz="2200">
              <a:latin typeface="Arial"/>
              <a:cs typeface="Arial"/>
            </a:endParaRPr>
          </a:p>
          <a:p>
            <a:pPr marL="755650" marR="286385" indent="-285750" algn="just">
              <a:lnSpc>
                <a:spcPts val="2110"/>
              </a:lnSpc>
              <a:spcBef>
                <a:spcPts val="535"/>
              </a:spcBef>
            </a:pPr>
            <a:r>
              <a:rPr sz="2200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công cụ tích </a:t>
            </a:r>
            <a:r>
              <a:rPr sz="2200" spc="-5" dirty="0">
                <a:latin typeface="Arial"/>
                <a:cs typeface="Arial"/>
              </a:rPr>
              <a:t>hợp </a:t>
            </a:r>
            <a:r>
              <a:rPr sz="2200" dirty="0">
                <a:latin typeface="Arial"/>
                <a:cs typeface="Arial"/>
              </a:rPr>
              <a:t>công </a:t>
            </a:r>
            <a:r>
              <a:rPr sz="2200" spc="-5" dirty="0">
                <a:latin typeface="Arial"/>
                <a:cs typeface="Arial"/>
              </a:rPr>
              <a:t>việc </a:t>
            </a:r>
            <a:r>
              <a:rPr sz="2200" dirty="0">
                <a:latin typeface="Arial"/>
                <a:cs typeface="Arial"/>
              </a:rPr>
              <a:t>của các thành viên </a:t>
            </a:r>
            <a:r>
              <a:rPr sz="2200" spc="-5" dirty="0">
                <a:latin typeface="Arial"/>
                <a:cs typeface="Arial"/>
              </a:rPr>
              <a:t>đội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ngũ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án.</a:t>
            </a:r>
            <a:endParaRPr sz="2200">
              <a:latin typeface="Arial"/>
              <a:cs typeface="Arial"/>
            </a:endParaRPr>
          </a:p>
          <a:p>
            <a:pPr marL="755650" marR="5080" indent="-285750">
              <a:lnSpc>
                <a:spcPts val="211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công cụ </a:t>
            </a:r>
            <a:r>
              <a:rPr sz="2200" spc="-5" dirty="0">
                <a:latin typeface="Arial"/>
                <a:cs typeface="Arial"/>
              </a:rPr>
              <a:t>lập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5" dirty="0">
                <a:latin typeface="Arial"/>
                <a:cs typeface="Arial"/>
              </a:rPr>
              <a:t>hoạch</a:t>
            </a:r>
            <a:r>
              <a:rPr sz="2200" dirty="0">
                <a:latin typeface="Arial"/>
                <a:cs typeface="Arial"/>
              </a:rPr>
              <a:t> sắp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xếp công việc có 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dirty="0">
                <a:latin typeface="Arial"/>
                <a:cs typeface="Arial"/>
              </a:rPr>
              <a:t> trù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thời </a:t>
            </a:r>
            <a:r>
              <a:rPr sz="2200" spc="-5" dirty="0">
                <a:latin typeface="Arial"/>
                <a:cs typeface="Arial"/>
              </a:rPr>
              <a:t>gian, </a:t>
            </a:r>
            <a:r>
              <a:rPr sz="2200" dirty="0">
                <a:latin typeface="Arial"/>
                <a:cs typeface="Arial"/>
              </a:rPr>
              <a:t>tiền </a:t>
            </a:r>
            <a:r>
              <a:rPr sz="2200" spc="-5" dirty="0">
                <a:latin typeface="Arial"/>
                <a:cs typeface="Arial"/>
              </a:rPr>
              <a:t>bạc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công </a:t>
            </a:r>
            <a:r>
              <a:rPr sz="2200" dirty="0">
                <a:latin typeface="Arial"/>
                <a:cs typeface="Arial"/>
              </a:rPr>
              <a:t>cụ để thực </a:t>
            </a:r>
            <a:r>
              <a:rPr sz="2200" spc="-5" dirty="0">
                <a:latin typeface="Arial"/>
                <a:cs typeface="Arial"/>
              </a:rPr>
              <a:t>hiện </a:t>
            </a:r>
            <a:r>
              <a:rPr sz="2200" dirty="0">
                <a:latin typeface="Arial"/>
                <a:cs typeface="Arial"/>
              </a:rPr>
              <a:t>các công việc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đó.</a:t>
            </a:r>
            <a:endParaRPr sz="2200">
              <a:latin typeface="Arial"/>
              <a:cs typeface="Arial"/>
            </a:endParaRPr>
          </a:p>
          <a:p>
            <a:pPr marL="755650" marR="30480" indent="-285750">
              <a:lnSpc>
                <a:spcPts val="211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công cụ kiểm soát tiến </a:t>
            </a:r>
            <a:r>
              <a:rPr sz="2200" spc="-5" dirty="0">
                <a:latin typeface="Arial"/>
                <a:cs typeface="Arial"/>
              </a:rPr>
              <a:t>độ </a:t>
            </a: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hiện dự án </a:t>
            </a:r>
            <a:r>
              <a:rPr sz="2200" dirty="0">
                <a:latin typeface="Arial"/>
                <a:cs typeface="Arial"/>
              </a:rPr>
              <a:t>theo mục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tiêu </a:t>
            </a:r>
            <a:r>
              <a:rPr sz="2200" spc="-5" dirty="0">
                <a:latin typeface="Arial"/>
                <a:cs typeface="Arial"/>
              </a:rPr>
              <a:t>đã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đề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407"/>
            <a:ext cx="7266305" cy="185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5" dirty="0"/>
              <a:t>Các </a:t>
            </a:r>
            <a:r>
              <a:rPr spc="-10" dirty="0"/>
              <a:t>công </a:t>
            </a:r>
            <a:r>
              <a:rPr spc="-5" dirty="0"/>
              <a:t>cụ </a:t>
            </a:r>
            <a:r>
              <a:rPr dirty="0"/>
              <a:t>tích hợp </a:t>
            </a:r>
            <a:r>
              <a:rPr spc="-10" dirty="0"/>
              <a:t>công </a:t>
            </a:r>
            <a:r>
              <a:rPr spc="-5" dirty="0"/>
              <a:t>việc của </a:t>
            </a:r>
            <a:r>
              <a:rPr spc="-890" dirty="0"/>
              <a:t> </a:t>
            </a:r>
            <a:r>
              <a:rPr spc="-5" dirty="0">
                <a:latin typeface="Times New Roman"/>
                <a:cs typeface="Times New Roman"/>
              </a:rPr>
              <a:t>đội </a:t>
            </a:r>
            <a:r>
              <a:rPr dirty="0"/>
              <a:t>ngũ dự án </a:t>
            </a:r>
            <a:r>
              <a:rPr spc="-15" dirty="0"/>
              <a:t>với </a:t>
            </a:r>
            <a:r>
              <a:rPr spc="-10" dirty="0"/>
              <a:t>công </a:t>
            </a:r>
            <a:r>
              <a:rPr spc="-5" dirty="0"/>
              <a:t>việc của </a:t>
            </a:r>
            <a:r>
              <a:rPr dirty="0"/>
              <a:t> 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ười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sử dụng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2099056"/>
            <a:ext cx="7855584" cy="417067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51180">
              <a:lnSpc>
                <a:spcPct val="80000"/>
              </a:lnSpc>
              <a:spcBef>
                <a:spcPts val="575"/>
              </a:spcBef>
            </a:pPr>
            <a:r>
              <a:rPr sz="2000" spc="-5" dirty="0">
                <a:latin typeface="Arial"/>
                <a:cs typeface="Arial"/>
              </a:rPr>
              <a:t>Đối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với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những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HTTT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ít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cấu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trúc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sự tham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 của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người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 dụng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ở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tất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giai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đoạn. </a:t>
            </a:r>
            <a:r>
              <a:rPr sz="2000" spc="-10" dirty="0">
                <a:latin typeface="Arial"/>
                <a:cs typeface="Arial"/>
              </a:rPr>
              <a:t>Cụ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thể:</a:t>
            </a:r>
            <a:endParaRPr sz="2000">
              <a:latin typeface="Arial"/>
              <a:cs typeface="Arial"/>
            </a:endParaRPr>
          </a:p>
          <a:p>
            <a:pPr marL="355600" marR="5715" indent="-342900">
              <a:lnSpc>
                <a:spcPts val="192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Người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 dụng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 thể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 lựa chọn tham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 nhóm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lãnh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đạo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ngũ dự</a:t>
            </a:r>
            <a:r>
              <a:rPr sz="2000" spc="-10" dirty="0">
                <a:latin typeface="Arial"/>
                <a:cs typeface="Arial"/>
              </a:rPr>
              <a:t> án.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Hình thành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nhóm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người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dụng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chủ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chốt để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đánh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giá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 của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Arial"/>
                <a:cs typeface="Arial"/>
              </a:rPr>
              <a:t>Người</a:t>
            </a:r>
            <a:r>
              <a:rPr sz="2000" dirty="0">
                <a:latin typeface="Arial"/>
                <a:cs typeface="Arial"/>
              </a:rPr>
              <a:t> sử</a:t>
            </a:r>
            <a:r>
              <a:rPr sz="2000" spc="-5" dirty="0">
                <a:latin typeface="Arial"/>
                <a:cs typeface="Arial"/>
              </a:rPr>
              <a:t> dụng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trở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thành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thành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viên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đội ngũ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</a:t>
            </a:r>
            <a:r>
              <a:rPr sz="2000" spc="-10" dirty="0">
                <a:latin typeface="Arial"/>
                <a:cs typeface="Arial"/>
              </a:rPr>
              <a:t> án</a:t>
            </a:r>
            <a:endParaRPr sz="2000">
              <a:latin typeface="Arial"/>
              <a:cs typeface="Arial"/>
            </a:endParaRPr>
          </a:p>
          <a:p>
            <a:pPr marL="355600" marR="177800" indent="-342900">
              <a:lnSpc>
                <a:spcPct val="80000"/>
              </a:lnSpc>
              <a:spcBef>
                <a:spcPts val="484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Arial"/>
                <a:cs typeface="Arial"/>
              </a:rPr>
              <a:t>Người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 thể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yêu cầu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xem 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xác</a:t>
            </a:r>
            <a:r>
              <a:rPr sz="2000" spc="-10" dirty="0">
                <a:latin typeface="Arial"/>
                <a:cs typeface="Arial"/>
              </a:rPr>
              <a:t> nhận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đặc tả</a:t>
            </a:r>
            <a:r>
              <a:rPr sz="2000" spc="-10" dirty="0">
                <a:latin typeface="Arial"/>
                <a:cs typeface="Arial"/>
              </a:rPr>
              <a:t> Ht</a:t>
            </a:r>
            <a:endParaRPr sz="2000">
              <a:latin typeface="Arial"/>
              <a:cs typeface="Arial"/>
            </a:endParaRPr>
          </a:p>
          <a:p>
            <a:pPr marL="355600" marR="389255" indent="-342900">
              <a:lnSpc>
                <a:spcPct val="8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•	Biên bản các cuộc họp quan trọng bàn về thiết kế HT nên </a:t>
            </a:r>
            <a:r>
              <a:rPr sz="2000" spc="-10" dirty="0">
                <a:latin typeface="Arial"/>
                <a:cs typeface="Arial"/>
              </a:rPr>
              <a:t>phân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phối cho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nhiều người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dùng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</a:t>
            </a:r>
            <a:r>
              <a:rPr sz="2000" spc="-10" dirty="0">
                <a:latin typeface="Arial"/>
                <a:cs typeface="Arial"/>
              </a:rPr>
              <a:t> biết.</a:t>
            </a:r>
            <a:endParaRPr sz="2000">
              <a:latin typeface="Arial"/>
              <a:cs typeface="Arial"/>
            </a:endParaRPr>
          </a:p>
          <a:p>
            <a:pPr marL="355600" marR="257810" indent="-342900">
              <a:lnSpc>
                <a:spcPts val="1920"/>
              </a:lnSpc>
              <a:spcBef>
                <a:spcPts val="464"/>
              </a:spcBef>
              <a:tabLst>
                <a:tab pos="354965" algn="l"/>
                <a:tab pos="297751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Arial"/>
                <a:cs typeface="Arial"/>
              </a:rPr>
              <a:t>Người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	chuẩn bị báo cáo tiến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 cho cấp </a:t>
            </a:r>
            <a:r>
              <a:rPr sz="2000" spc="-10" dirty="0">
                <a:latin typeface="Arial"/>
                <a:cs typeface="Arial"/>
              </a:rPr>
              <a:t>quản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cao</a:t>
            </a:r>
            <a:r>
              <a:rPr sz="2000" spc="-10" dirty="0">
                <a:latin typeface="Arial"/>
                <a:cs typeface="Arial"/>
              </a:rPr>
              <a:t> hơn.</a:t>
            </a:r>
            <a:endParaRPr sz="2000">
              <a:latin typeface="Arial"/>
              <a:cs typeface="Arial"/>
            </a:endParaRPr>
          </a:p>
          <a:p>
            <a:pPr marL="355600" marR="221615" indent="-342900">
              <a:lnSpc>
                <a:spcPct val="80000"/>
              </a:lnSpc>
              <a:spcBef>
                <a:spcPts val="495"/>
              </a:spcBef>
              <a:tabLst>
                <a:tab pos="354965" algn="l"/>
                <a:tab pos="297751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Arial"/>
                <a:cs typeface="Arial"/>
              </a:rPr>
              <a:t>Người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có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	được yêu cầu tham gia vào quá trình </a:t>
            </a:r>
            <a:r>
              <a:rPr sz="2000" spc="-10" dirty="0">
                <a:latin typeface="Arial"/>
                <a:cs typeface="Arial"/>
              </a:rPr>
              <a:t>đào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tạo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cài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đặt</a:t>
            </a:r>
            <a:r>
              <a:rPr sz="2000" spc="-10" dirty="0">
                <a:latin typeface="Arial"/>
                <a:cs typeface="Arial"/>
              </a:rPr>
              <a:t> HT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0"/>
            <a:ext cx="7301230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0" dirty="0"/>
              <a:t> công</a:t>
            </a:r>
            <a:r>
              <a:rPr spc="-5" dirty="0"/>
              <a:t> cụ</a:t>
            </a:r>
            <a:r>
              <a:rPr spc="-10" dirty="0"/>
              <a:t> </a:t>
            </a:r>
            <a:r>
              <a:rPr dirty="0"/>
              <a:t>tích</a:t>
            </a:r>
            <a:r>
              <a:rPr spc="-5" dirty="0"/>
              <a:t> </a:t>
            </a:r>
            <a:r>
              <a:rPr dirty="0"/>
              <a:t>hợp</a:t>
            </a:r>
            <a:r>
              <a:rPr spc="-5" dirty="0"/>
              <a:t> </a:t>
            </a:r>
            <a:r>
              <a:rPr spc="-15" dirty="0"/>
              <a:t>trong</a:t>
            </a:r>
            <a:r>
              <a:rPr spc="-10" dirty="0"/>
              <a:t> </a:t>
            </a:r>
            <a:r>
              <a:rPr spc="-5" dirty="0">
                <a:latin typeface="Times New Roman"/>
                <a:cs typeface="Times New Roman"/>
              </a:rPr>
              <a:t>đội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ngũ </a:t>
            </a:r>
            <a:r>
              <a:rPr spc="-890" dirty="0"/>
              <a:t> </a:t>
            </a:r>
            <a:r>
              <a:rPr dirty="0"/>
              <a:t>dự</a:t>
            </a:r>
            <a:r>
              <a:rPr spc="-5" dirty="0"/>
              <a:t> </a:t>
            </a:r>
            <a:r>
              <a:rPr dirty="0"/>
              <a:t>án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101598"/>
            <a:ext cx="7891145" cy="47936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15240" indent="-342900" algn="just">
              <a:lnSpc>
                <a:spcPct val="800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Thành công của các </a:t>
            </a:r>
            <a:r>
              <a:rPr sz="2200" spc="-5" dirty="0">
                <a:latin typeface="Arial"/>
                <a:cs typeface="Arial"/>
              </a:rPr>
              <a:t>dự </a:t>
            </a:r>
            <a:r>
              <a:rPr sz="2200" dirty="0">
                <a:latin typeface="Arial"/>
                <a:cs typeface="Arial"/>
              </a:rPr>
              <a:t>án HTTT </a:t>
            </a:r>
            <a:r>
              <a:rPr sz="2200" spc="-5" dirty="0">
                <a:latin typeface="Arial"/>
                <a:cs typeface="Arial"/>
              </a:rPr>
              <a:t>đòi hỏi </a:t>
            </a:r>
            <a:r>
              <a:rPr sz="2200" dirty="0">
                <a:latin typeface="Arial"/>
                <a:cs typeface="Arial"/>
              </a:rPr>
              <a:t>công </a:t>
            </a:r>
            <a:r>
              <a:rPr sz="2200" spc="-5" dirty="0">
                <a:latin typeface="Arial"/>
                <a:cs typeface="Arial"/>
              </a:rPr>
              <a:t>nghệ </a:t>
            </a:r>
            <a:r>
              <a:rPr sz="2200" dirty="0">
                <a:latin typeface="Arial"/>
                <a:cs typeface="Arial"/>
              </a:rPr>
              <a:t>cao </a:t>
            </a:r>
            <a:r>
              <a:rPr sz="2200" spc="-5" dirty="0">
                <a:latin typeface="Arial"/>
                <a:cs typeface="Arial"/>
              </a:rPr>
              <a:t>phụ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thuộc vào khả </a:t>
            </a:r>
            <a:r>
              <a:rPr sz="2200" spc="-5" dirty="0">
                <a:latin typeface="Arial"/>
                <a:cs typeface="Arial"/>
              </a:rPr>
              <a:t>năng quản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sự phức </a:t>
            </a:r>
            <a:r>
              <a:rPr sz="2200" dirty="0">
                <a:latin typeface="Arial"/>
                <a:cs typeface="Arial"/>
              </a:rPr>
              <a:t>tạp về </a:t>
            </a:r>
            <a:r>
              <a:rPr sz="2200" spc="-5" dirty="0">
                <a:latin typeface="Arial"/>
                <a:cs typeface="Arial"/>
              </a:rPr>
              <a:t>mặt kỹ </a:t>
            </a:r>
            <a:r>
              <a:rPr sz="2200" dirty="0">
                <a:latin typeface="Arial"/>
                <a:cs typeface="Arial"/>
              </a:rPr>
              <a:t>thuật </a:t>
            </a:r>
            <a:r>
              <a:rPr sz="2200" spc="-5" dirty="0">
                <a:latin typeface="Arial"/>
                <a:cs typeface="Arial"/>
              </a:rPr>
              <a:t>của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 cụ tích</a:t>
            </a:r>
            <a:r>
              <a:rPr sz="2200" spc="-5" dirty="0">
                <a:latin typeface="Arial"/>
                <a:cs typeface="Arial"/>
              </a:rPr>
              <a:t> hợp.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 người </a:t>
            </a:r>
            <a:r>
              <a:rPr sz="2200" dirty="0">
                <a:latin typeface="Arial"/>
                <a:cs typeface="Arial"/>
              </a:rPr>
              <a:t>lãnh </a:t>
            </a:r>
            <a:r>
              <a:rPr sz="2200" spc="-5" dirty="0">
                <a:latin typeface="Arial"/>
                <a:cs typeface="Arial"/>
              </a:rPr>
              <a:t>đạo dự án loại này </a:t>
            </a:r>
            <a:r>
              <a:rPr sz="2200" dirty="0">
                <a:latin typeface="Arial"/>
                <a:cs typeface="Arial"/>
              </a:rPr>
              <a:t>cần có kinh </a:t>
            </a:r>
            <a:r>
              <a:rPr sz="2200" spc="-5" dirty="0">
                <a:latin typeface="Arial"/>
                <a:cs typeface="Arial"/>
              </a:rPr>
              <a:t>nghiệm </a:t>
            </a:r>
            <a:r>
              <a:rPr sz="2200" dirty="0">
                <a:latin typeface="Arial"/>
                <a:cs typeface="Arial"/>
              </a:rPr>
              <a:t>kỹ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thuật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lẫn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kinh </a:t>
            </a:r>
            <a:r>
              <a:rPr sz="2200" spc="-5" dirty="0">
                <a:latin typeface="Arial"/>
                <a:cs typeface="Arial"/>
              </a:rPr>
              <a:t>nghiệm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hành</a:t>
            </a:r>
            <a:r>
              <a:rPr sz="2200" dirty="0">
                <a:latin typeface="Arial"/>
                <a:cs typeface="Arial"/>
              </a:rPr>
              <a:t> chính.</a:t>
            </a:r>
            <a:r>
              <a:rPr sz="2200" spc="-5" dirty="0">
                <a:latin typeface="Arial"/>
                <a:cs typeface="Arial"/>
              </a:rPr>
              <a:t> Cụ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thể:</a:t>
            </a:r>
            <a:endParaRPr sz="2200">
              <a:latin typeface="Arial"/>
              <a:cs typeface="Arial"/>
            </a:endParaRPr>
          </a:p>
          <a:p>
            <a:pPr marL="755650" marR="509905" indent="-285750">
              <a:lnSpc>
                <a:spcPts val="1920"/>
              </a:lnSpc>
              <a:spcBef>
                <a:spcPts val="47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Các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viên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 án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 có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nghiệm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kiến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thức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chuyên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môn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sâu.</a:t>
            </a:r>
            <a:endParaRPr sz="2000">
              <a:latin typeface="Arial"/>
              <a:cs typeface="Arial"/>
            </a:endParaRPr>
          </a:p>
          <a:p>
            <a:pPr marL="755650" marR="71755" indent="-285750">
              <a:lnSpc>
                <a:spcPct val="80000"/>
              </a:lnSpc>
              <a:spcBef>
                <a:spcPts val="49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Đội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ngũ dự án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phải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chịu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sự điều khiển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 một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trị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viên </a:t>
            </a:r>
            <a:r>
              <a:rPr sz="2000" dirty="0">
                <a:latin typeface="Arial"/>
                <a:cs typeface="Arial"/>
              </a:rPr>
              <a:t>có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kiến thức sâu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 kỹ thuật 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nghiệm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dự </a:t>
            </a:r>
            <a:r>
              <a:rPr sz="2000" spc="-10" dirty="0">
                <a:latin typeface="Arial"/>
                <a:cs typeface="Arial"/>
              </a:rPr>
              <a:t>án.</a:t>
            </a:r>
            <a:endParaRPr sz="2000">
              <a:latin typeface="Arial"/>
              <a:cs typeface="Arial"/>
            </a:endParaRPr>
          </a:p>
          <a:p>
            <a:pPr marL="755650" marR="64769" indent="-285750">
              <a:lnSpc>
                <a:spcPct val="8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Các cuộc họp của dự án </a:t>
            </a:r>
            <a:r>
              <a:rPr sz="2000" dirty="0">
                <a:latin typeface="Arial"/>
                <a:cs typeface="Arial"/>
              </a:rPr>
              <a:t>cần </a:t>
            </a:r>
            <a:r>
              <a:rPr sz="2000" spc="-5" dirty="0">
                <a:latin typeface="Arial"/>
                <a:cs typeface="Arial"/>
              </a:rPr>
              <a:t>được </a:t>
            </a:r>
            <a:r>
              <a:rPr sz="2000" dirty="0">
                <a:latin typeface="Arial"/>
                <a:cs typeface="Arial"/>
              </a:rPr>
              <a:t>tiến </a:t>
            </a:r>
            <a:r>
              <a:rPr sz="2000" spc="-5" dirty="0">
                <a:latin typeface="Arial"/>
                <a:cs typeface="Arial"/>
              </a:rPr>
              <a:t>hành đều đặn và biên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bản cuộc họp </a:t>
            </a:r>
            <a:r>
              <a:rPr sz="2000" dirty="0">
                <a:latin typeface="Arial"/>
                <a:cs typeface="Arial"/>
              </a:rPr>
              <a:t>với </a:t>
            </a:r>
            <a:r>
              <a:rPr sz="2000" spc="-5" dirty="0">
                <a:latin typeface="Arial"/>
                <a:cs typeface="Arial"/>
              </a:rPr>
              <a:t>những quyết định quan </a:t>
            </a:r>
            <a:r>
              <a:rPr sz="2000" dirty="0">
                <a:latin typeface="Arial"/>
                <a:cs typeface="Arial"/>
              </a:rPr>
              <a:t>trọng </a:t>
            </a:r>
            <a:r>
              <a:rPr sz="2000" spc="-5" dirty="0">
                <a:latin typeface="Arial"/>
                <a:cs typeface="Arial"/>
              </a:rPr>
              <a:t>cần được </a:t>
            </a:r>
            <a:r>
              <a:rPr sz="2000" spc="-10" dirty="0">
                <a:latin typeface="Arial"/>
                <a:cs typeface="Arial"/>
              </a:rPr>
              <a:t>phân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phối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đều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đặn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 </a:t>
            </a:r>
            <a:r>
              <a:rPr sz="2000" spc="-10" dirty="0">
                <a:latin typeface="Arial"/>
                <a:cs typeface="Arial"/>
              </a:rPr>
              <a:t>những</a:t>
            </a:r>
            <a:r>
              <a:rPr sz="2000" spc="-5" dirty="0">
                <a:latin typeface="Arial"/>
                <a:cs typeface="Arial"/>
              </a:rPr>
              <a:t> thành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viên liên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Đội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ngũ </a:t>
            </a:r>
            <a:r>
              <a:rPr sz="2000" dirty="0">
                <a:latin typeface="Arial"/>
                <a:cs typeface="Arial"/>
              </a:rPr>
              <a:t>dự</a:t>
            </a:r>
            <a:r>
              <a:rPr sz="2000" spc="-5" dirty="0">
                <a:latin typeface="Arial"/>
                <a:cs typeface="Arial"/>
              </a:rPr>
              <a:t> án cần duy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đều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đặn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chế độ báo cáo kỹ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thuật.</a:t>
            </a:r>
            <a:endParaRPr sz="2000">
              <a:latin typeface="Arial"/>
              <a:cs typeface="Arial"/>
            </a:endParaRPr>
          </a:p>
          <a:p>
            <a:pPr marL="755650" marR="133350" indent="-285750">
              <a:lnSpc>
                <a:spcPts val="1920"/>
              </a:lnSpc>
              <a:spcBef>
                <a:spcPts val="464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Các thành viên của dự án cần tham gia vào quá </a:t>
            </a:r>
            <a:r>
              <a:rPr sz="2000" dirty="0">
                <a:latin typeface="Arial"/>
                <a:cs typeface="Arial"/>
              </a:rPr>
              <a:t>trình </a:t>
            </a:r>
            <a:r>
              <a:rPr sz="2000" spc="-5" dirty="0">
                <a:latin typeface="Arial"/>
                <a:cs typeface="Arial"/>
              </a:rPr>
              <a:t>xác </a:t>
            </a:r>
            <a:r>
              <a:rPr sz="2000" spc="-10" dirty="0">
                <a:latin typeface="Arial"/>
                <a:cs typeface="Arial"/>
              </a:rPr>
              <a:t>định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mục tiêu và thời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hạn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hoàn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mục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tiêu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đó.</a:t>
            </a:r>
            <a:endParaRPr sz="2000">
              <a:latin typeface="Arial"/>
              <a:cs typeface="Arial"/>
            </a:endParaRPr>
          </a:p>
          <a:p>
            <a:pPr marL="755650" marR="161290" indent="-285750">
              <a:lnSpc>
                <a:spcPts val="192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Nếu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ngũ dự án chưa có được 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kỹ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 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kinh </a:t>
            </a:r>
            <a:r>
              <a:rPr sz="2000" spc="-10" dirty="0">
                <a:latin typeface="Arial"/>
                <a:cs typeface="Arial"/>
              </a:rPr>
              <a:t>nghiệm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 thiết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thì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 phải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tìm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kiếm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để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bổ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sung từ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bên ngoài.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8007"/>
            <a:ext cx="79946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10" dirty="0"/>
              <a:t>công</a:t>
            </a:r>
            <a:r>
              <a:rPr spc="-5" dirty="0"/>
              <a:t> cụ</a:t>
            </a:r>
            <a:r>
              <a:rPr spc="-10" dirty="0"/>
              <a:t> </a:t>
            </a:r>
            <a:r>
              <a:rPr dirty="0"/>
              <a:t>kiểm</a:t>
            </a:r>
            <a:r>
              <a:rPr spc="-5" dirty="0"/>
              <a:t> </a:t>
            </a:r>
            <a:r>
              <a:rPr spc="-10" dirty="0"/>
              <a:t>soát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15" dirty="0"/>
              <a:t> </a:t>
            </a:r>
            <a:r>
              <a:rPr dirty="0"/>
              <a:t>lập</a:t>
            </a:r>
            <a:r>
              <a:rPr spc="-5" dirty="0"/>
              <a:t> </a:t>
            </a:r>
            <a:r>
              <a:rPr spc="-60" dirty="0"/>
              <a:t>kế</a:t>
            </a:r>
            <a:r>
              <a:rPr spc="-10" dirty="0"/>
              <a:t> </a:t>
            </a:r>
            <a:r>
              <a:rPr dirty="0"/>
              <a:t>hoạch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272285"/>
            <a:ext cx="7736205" cy="46843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01600" indent="-342900">
              <a:lnSpc>
                <a:spcPts val="324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Các dự án </a:t>
            </a:r>
            <a:r>
              <a:rPr sz="3000" dirty="0">
                <a:latin typeface="Arial"/>
                <a:cs typeface="Arial"/>
              </a:rPr>
              <a:t>có cấu trúc cao và yêu cầu kỹ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thuật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thấp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thì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rủi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lớn.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chúng tương đối ổn </a:t>
            </a:r>
            <a:r>
              <a:rPr sz="3000" spc="-10" dirty="0">
                <a:latin typeface="Arial"/>
                <a:cs typeface="Arial"/>
              </a:rPr>
              <a:t>định </a:t>
            </a:r>
            <a:r>
              <a:rPr sz="3000" spc="-5" dirty="0">
                <a:latin typeface="Arial"/>
                <a:cs typeface="Arial"/>
              </a:rPr>
              <a:t>và đội ngũ dự án </a:t>
            </a:r>
            <a:r>
              <a:rPr sz="3000" dirty="0">
                <a:latin typeface="Arial"/>
                <a:cs typeface="Arial"/>
              </a:rPr>
              <a:t> sẽ không </a:t>
            </a:r>
            <a:r>
              <a:rPr sz="3000" spc="-10" dirty="0">
                <a:latin typeface="Arial"/>
                <a:cs typeface="Arial"/>
              </a:rPr>
              <a:t>phải </a:t>
            </a:r>
            <a:r>
              <a:rPr sz="3000" spc="-5" dirty="0">
                <a:latin typeface="Arial"/>
                <a:cs typeface="Arial"/>
              </a:rPr>
              <a:t>đương đầu </a:t>
            </a:r>
            <a:r>
              <a:rPr sz="3000" dirty="0">
                <a:latin typeface="Arial"/>
                <a:cs typeface="Arial"/>
              </a:rPr>
              <a:t>với thử thách về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mặt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kỹ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thuật</a:t>
            </a:r>
          </a:p>
          <a:p>
            <a:pPr marL="355600" marR="33020" indent="-342900">
              <a:lnSpc>
                <a:spcPct val="9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Các dự án lớn </a:t>
            </a:r>
            <a:r>
              <a:rPr sz="3000" dirty="0">
                <a:latin typeface="Arial"/>
                <a:cs typeface="Arial"/>
              </a:rPr>
              <a:t>thì có thể </a:t>
            </a:r>
            <a:r>
              <a:rPr sz="3000" spc="-5" dirty="0">
                <a:latin typeface="Arial"/>
                <a:cs typeface="Arial"/>
              </a:rPr>
              <a:t>dùng </a:t>
            </a:r>
            <a:r>
              <a:rPr sz="3000" dirty="0">
                <a:latin typeface="Arial"/>
                <a:cs typeface="Arial"/>
              </a:rPr>
              <a:t>các công cụ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kiểm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soát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lập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hoạch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thông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thường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lý:</a:t>
            </a:r>
          </a:p>
          <a:p>
            <a:pPr marL="755650" marR="5080" indent="-285750">
              <a:lnSpc>
                <a:spcPts val="2810"/>
              </a:lnSpc>
              <a:spcBef>
                <a:spcPts val="67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Xây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dựng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kế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hoạch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chi</a:t>
            </a:r>
            <a:r>
              <a:rPr sz="2600" spc="-5" dirty="0">
                <a:latin typeface="Arial"/>
                <a:cs typeface="Arial"/>
              </a:rPr>
              <a:t> tiết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bằng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kỹ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thuật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PERT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(Program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Evaluation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and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Review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Technique).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Biểu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 err="1">
                <a:latin typeface="Arial"/>
                <a:cs typeface="Arial"/>
              </a:rPr>
              <a:t>đồ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 smtClean="0">
                <a:latin typeface="Arial"/>
                <a:cs typeface="Arial"/>
              </a:rPr>
              <a:t>Gantt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189230"/>
            <a:ext cx="7882890" cy="615553"/>
          </a:xfrm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590674"/>
            <a:ext cx="8096250" cy="123110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4000" dirty="0" err="1" smtClean="0"/>
              <a:t>Biểu</a:t>
            </a:r>
            <a:r>
              <a:rPr lang="en-US" sz="4000" dirty="0" smtClean="0"/>
              <a:t> </a:t>
            </a:r>
            <a:r>
              <a:rPr lang="en-US" sz="4000" dirty="0" err="1" smtClean="0"/>
              <a:t>đồ</a:t>
            </a:r>
            <a:r>
              <a:rPr lang="en-US" sz="4000" dirty="0" smtClean="0"/>
              <a:t> Gantt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4000" dirty="0" err="1" smtClean="0"/>
              <a:t>Ưu</a:t>
            </a:r>
            <a:r>
              <a:rPr lang="en-US" sz="4000" dirty="0" smtClean="0"/>
              <a:t>, </a:t>
            </a:r>
            <a:r>
              <a:rPr lang="en-US" sz="4000" dirty="0" err="1" smtClean="0"/>
              <a:t>nhược</a:t>
            </a:r>
            <a:r>
              <a:rPr lang="en-US" sz="4000" dirty="0" smtClean="0"/>
              <a:t>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biểu</a:t>
            </a:r>
            <a:r>
              <a:rPr lang="en-US" sz="4000" dirty="0" smtClean="0"/>
              <a:t> </a:t>
            </a:r>
            <a:r>
              <a:rPr lang="en-US" sz="4000" dirty="0" err="1" smtClean="0"/>
              <a:t>đồ</a:t>
            </a:r>
            <a:r>
              <a:rPr lang="en-US" sz="4000" dirty="0" smtClean="0"/>
              <a:t> Gantt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Biện</a:t>
            </a:r>
            <a:r>
              <a:rPr spc="-30" dirty="0"/>
              <a:t> </a:t>
            </a:r>
            <a:r>
              <a:rPr dirty="0"/>
              <a:t>pháp</a:t>
            </a:r>
            <a:r>
              <a:rPr spc="-10" dirty="0"/>
              <a:t> </a:t>
            </a:r>
            <a:r>
              <a:rPr spc="-5" dirty="0"/>
              <a:t>v</a:t>
            </a:r>
            <a:r>
              <a:rPr spc="-5" dirty="0">
                <a:latin typeface="Times New Roman"/>
                <a:cs typeface="Times New Roman"/>
              </a:rPr>
              <a:t>ượt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qua</a:t>
            </a:r>
            <a:r>
              <a:rPr spc="-10" dirty="0"/>
              <a:t> </a:t>
            </a:r>
            <a:r>
              <a:rPr dirty="0"/>
              <a:t>sự</a:t>
            </a:r>
            <a:r>
              <a:rPr spc="-25" dirty="0"/>
              <a:t> </a:t>
            </a:r>
            <a:r>
              <a:rPr spc="-5" dirty="0"/>
              <a:t>chống</a:t>
            </a:r>
            <a:r>
              <a:rPr spc="5" dirty="0"/>
              <a:t> </a:t>
            </a:r>
            <a:r>
              <a:rPr spc="-5" dirty="0">
                <a:latin typeface="Times New Roman"/>
                <a:cs typeface="Times New Roman"/>
              </a:rPr>
              <a:t>đối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của </a:t>
            </a:r>
            <a:r>
              <a:rPr spc="-890" dirty="0"/>
              <a:t> 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ười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sử dụng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94320" cy="46342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25"/>
              </a:spcBef>
            </a:pPr>
            <a:r>
              <a:rPr sz="2700" dirty="0">
                <a:latin typeface="Arial"/>
                <a:cs typeface="Arial"/>
              </a:rPr>
              <a:t>Tùy vào kiểu và </a:t>
            </a:r>
            <a:r>
              <a:rPr sz="2700" spc="-5" dirty="0">
                <a:latin typeface="Arial"/>
                <a:cs typeface="Arial"/>
              </a:rPr>
              <a:t>lý do phản ứng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5" dirty="0">
                <a:latin typeface="Arial"/>
                <a:cs typeface="Arial"/>
              </a:rPr>
              <a:t>người dùng mà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có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chiến </a:t>
            </a:r>
            <a:r>
              <a:rPr sz="2700" spc="-5" dirty="0">
                <a:latin typeface="Arial"/>
                <a:cs typeface="Arial"/>
              </a:rPr>
              <a:t>lược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phù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hợp:</a:t>
            </a:r>
            <a:endParaRPr sz="2700">
              <a:latin typeface="Arial"/>
              <a:cs typeface="Arial"/>
            </a:endParaRPr>
          </a:p>
          <a:p>
            <a:pPr marL="355600" marR="86360" indent="-342900">
              <a:lnSpc>
                <a:spcPct val="80000"/>
              </a:lnSpc>
              <a:spcBef>
                <a:spcPts val="675"/>
              </a:spcBef>
              <a:tabLst>
                <a:tab pos="354965" algn="l"/>
                <a:tab pos="102235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Nếu phản đối </a:t>
            </a:r>
            <a:r>
              <a:rPr sz="2700" dirty="0">
                <a:latin typeface="Arial"/>
                <a:cs typeface="Arial"/>
              </a:rPr>
              <a:t>HT mới </a:t>
            </a:r>
            <a:r>
              <a:rPr sz="2700" spc="-5" dirty="0">
                <a:latin typeface="Arial"/>
                <a:cs typeface="Arial"/>
              </a:rPr>
              <a:t>do lười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ngại học </a:t>
            </a:r>
            <a:r>
              <a:rPr sz="2700" dirty="0">
                <a:latin typeface="Arial"/>
                <a:cs typeface="Arial"/>
              </a:rPr>
              <a:t>thì cần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tiến </a:t>
            </a:r>
            <a:r>
              <a:rPr sz="2700" spc="-5" dirty="0">
                <a:latin typeface="Arial"/>
                <a:cs typeface="Arial"/>
              </a:rPr>
              <a:t>hành đào </a:t>
            </a:r>
            <a:r>
              <a:rPr sz="2700" dirty="0">
                <a:latin typeface="Arial"/>
                <a:cs typeface="Arial"/>
              </a:rPr>
              <a:t>tạo </a:t>
            </a:r>
            <a:r>
              <a:rPr sz="2700" spc="-5" dirty="0">
                <a:latin typeface="Arial"/>
                <a:cs typeface="Arial"/>
              </a:rPr>
              <a:t>người dùng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cách đơn giản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mà	hiệu quả kết hợp </a:t>
            </a:r>
            <a:r>
              <a:rPr sz="2700" dirty="0">
                <a:latin typeface="Arial"/>
                <a:cs typeface="Arial"/>
              </a:rPr>
              <a:t>với việc thuyết </a:t>
            </a:r>
            <a:r>
              <a:rPr sz="2700" spc="-5" dirty="0">
                <a:latin typeface="Arial"/>
                <a:cs typeface="Arial"/>
              </a:rPr>
              <a:t>phục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khuyến khích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họ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tham </a:t>
            </a:r>
            <a:r>
              <a:rPr sz="2700" spc="-10" dirty="0">
                <a:latin typeface="Arial"/>
                <a:cs typeface="Arial"/>
              </a:rPr>
              <a:t>gia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phát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 </a:t>
            </a:r>
            <a:r>
              <a:rPr sz="2700" spc="-105" dirty="0">
                <a:latin typeface="Arial"/>
                <a:cs typeface="Arial"/>
              </a:rPr>
              <a:t>HT.</a:t>
            </a:r>
            <a:endParaRPr sz="2700">
              <a:latin typeface="Arial"/>
              <a:cs typeface="Arial"/>
            </a:endParaRPr>
          </a:p>
          <a:p>
            <a:pPr marL="355600" marR="386080" indent="-342900">
              <a:lnSpc>
                <a:spcPts val="259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Nếu phản đối </a:t>
            </a:r>
            <a:r>
              <a:rPr sz="2700" dirty="0">
                <a:latin typeface="Arial"/>
                <a:cs typeface="Arial"/>
              </a:rPr>
              <a:t>vì </a:t>
            </a:r>
            <a:r>
              <a:rPr sz="2700" spc="-5" dirty="0">
                <a:latin typeface="Arial"/>
                <a:cs typeface="Arial"/>
              </a:rPr>
              <a:t>giao diện người dùng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5" dirty="0">
                <a:latin typeface="Arial"/>
                <a:cs typeface="Arial"/>
              </a:rPr>
              <a:t>HT </a:t>
            </a:r>
            <a:r>
              <a:rPr sz="2700" dirty="0">
                <a:latin typeface="Arial"/>
                <a:cs typeface="Arial"/>
              </a:rPr>
              <a:t> không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thân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thiện,</a:t>
            </a:r>
            <a:r>
              <a:rPr sz="2700" spc="-5" dirty="0">
                <a:latin typeface="Arial"/>
                <a:cs typeface="Arial"/>
              </a:rPr>
              <a:t> gây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lúng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túng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thì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cần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đào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tạo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kỹ</a:t>
            </a:r>
            <a:r>
              <a:rPr sz="2700" spc="-5" dirty="0">
                <a:latin typeface="Arial"/>
                <a:cs typeface="Arial"/>
              </a:rPr>
              <a:t> hoặc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nếu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cần thiết</a:t>
            </a:r>
            <a:r>
              <a:rPr sz="2700" spc="-5" dirty="0">
                <a:latin typeface="Arial"/>
                <a:cs typeface="Arial"/>
              </a:rPr>
              <a:t> thì </a:t>
            </a:r>
            <a:r>
              <a:rPr sz="2700" dirty="0">
                <a:latin typeface="Arial"/>
                <a:cs typeface="Arial"/>
              </a:rPr>
              <a:t>cải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tiến </a:t>
            </a:r>
            <a:r>
              <a:rPr sz="2700" spc="-5" dirty="0">
                <a:latin typeface="Arial"/>
                <a:cs typeface="Arial"/>
              </a:rPr>
              <a:t>giao</a:t>
            </a:r>
            <a:r>
              <a:rPr sz="2700" spc="-10" dirty="0">
                <a:latin typeface="Arial"/>
                <a:cs typeface="Arial"/>
              </a:rPr>
              <a:t> diện.</a:t>
            </a:r>
            <a:endParaRPr sz="2700">
              <a:latin typeface="Arial"/>
              <a:cs typeface="Arial"/>
            </a:endParaRPr>
          </a:p>
          <a:p>
            <a:pPr marL="355600" marR="184785" indent="-342900">
              <a:lnSpc>
                <a:spcPct val="8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Nếu phản đối </a:t>
            </a:r>
            <a:r>
              <a:rPr sz="2700" dirty="0">
                <a:latin typeface="Arial"/>
                <a:cs typeface="Arial"/>
              </a:rPr>
              <a:t>vì e sợ vị trí, chức </a:t>
            </a:r>
            <a:r>
              <a:rPr sz="2700" spc="-5" dirty="0">
                <a:latin typeface="Arial"/>
                <a:cs typeface="Arial"/>
              </a:rPr>
              <a:t>quyền bị ảnh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hưởng </a:t>
            </a:r>
            <a:r>
              <a:rPr sz="2700" dirty="0">
                <a:latin typeface="Arial"/>
                <a:cs typeface="Arial"/>
              </a:rPr>
              <a:t>thì </a:t>
            </a:r>
            <a:r>
              <a:rPr sz="2700" spc="-5" dirty="0">
                <a:latin typeface="Arial"/>
                <a:cs typeface="Arial"/>
              </a:rPr>
              <a:t>nhất </a:t>
            </a:r>
            <a:r>
              <a:rPr sz="2700" dirty="0">
                <a:latin typeface="Arial"/>
                <a:cs typeface="Arial"/>
              </a:rPr>
              <a:t>thiết </a:t>
            </a:r>
            <a:r>
              <a:rPr sz="2700" spc="-5" dirty="0">
                <a:latin typeface="Arial"/>
                <a:cs typeface="Arial"/>
              </a:rPr>
              <a:t>phải giải quyết các </a:t>
            </a:r>
            <a:r>
              <a:rPr sz="2700" dirty="0">
                <a:latin typeface="Arial"/>
                <a:cs typeface="Arial"/>
              </a:rPr>
              <a:t>vấn </a:t>
            </a:r>
            <a:r>
              <a:rPr sz="2700" spc="-5" dirty="0">
                <a:latin typeface="Arial"/>
                <a:cs typeface="Arial"/>
              </a:rPr>
              <a:t>đề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liên quan đến </a:t>
            </a:r>
            <a:r>
              <a:rPr sz="2700" dirty="0">
                <a:latin typeface="Arial"/>
                <a:cs typeface="Arial"/>
              </a:rPr>
              <a:t>tổ chức </a:t>
            </a:r>
            <a:r>
              <a:rPr sz="2700" spc="-5" dirty="0">
                <a:latin typeface="Arial"/>
                <a:cs typeface="Arial"/>
              </a:rPr>
              <a:t>trước khi đưa HT </a:t>
            </a:r>
            <a:r>
              <a:rPr sz="2700" dirty="0">
                <a:latin typeface="Arial"/>
                <a:cs typeface="Arial"/>
              </a:rPr>
              <a:t>mới vào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" dirty="0">
                <a:latin typeface="Arial"/>
                <a:cs typeface="Arial"/>
              </a:rPr>
              <a:t> dụng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794" y="749046"/>
            <a:ext cx="4822825" cy="12192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245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30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18:</a:t>
            </a:r>
            <a:r>
              <a:rPr sz="3600" spc="-20" dirty="0">
                <a:solidFill>
                  <a:srgbClr val="00AF50"/>
                </a:solidFill>
              </a:rPr>
              <a:t> </a:t>
            </a:r>
            <a:r>
              <a:rPr sz="3600" spc="-15" dirty="0">
                <a:solidFill>
                  <a:srgbClr val="00AF50"/>
                </a:solidFill>
              </a:rPr>
              <a:t>T</a:t>
            </a:r>
            <a:r>
              <a:rPr sz="2850" spc="-15" dirty="0">
                <a:solidFill>
                  <a:srgbClr val="00AF50"/>
                </a:solidFill>
              </a:rPr>
              <a:t>ỔNG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-5" dirty="0">
                <a:solidFill>
                  <a:srgbClr val="00AF50"/>
                </a:solidFill>
              </a:rPr>
              <a:t>QUAN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VỀ </a:t>
            </a:r>
            <a:r>
              <a:rPr sz="2850" spc="-630" dirty="0">
                <a:solidFill>
                  <a:srgbClr val="00AF50"/>
                </a:solidFill>
              </a:rPr>
              <a:t> </a:t>
            </a:r>
            <a:r>
              <a:rPr sz="2850" spc="-45" dirty="0">
                <a:solidFill>
                  <a:srgbClr val="00AF50"/>
                </a:solidFill>
              </a:rPr>
              <a:t>PHÁT</a:t>
            </a:r>
            <a:r>
              <a:rPr sz="2850" spc="165" dirty="0">
                <a:solidFill>
                  <a:srgbClr val="00AF50"/>
                </a:solidFill>
              </a:rPr>
              <a:t> </a:t>
            </a:r>
            <a:r>
              <a:rPr sz="2850" spc="10" dirty="0">
                <a:solidFill>
                  <a:srgbClr val="00AF50"/>
                </a:solidFill>
              </a:rPr>
              <a:t>TRIỂN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30" dirty="0">
                <a:solidFill>
                  <a:srgbClr val="00AF50"/>
                </a:solidFill>
              </a:rPr>
              <a:t>HTTT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101" y="2512314"/>
          <a:ext cx="6481445" cy="3188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1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2226945" marR="527685" indent="-819150">
                        <a:lnSpc>
                          <a:spcPct val="78500"/>
                        </a:lnSpc>
                        <a:spcBef>
                          <a:spcPts val="430"/>
                        </a:spcBef>
                      </a:pPr>
                      <a:r>
                        <a:rPr sz="6600" spc="-7" baseline="-16414" dirty="0">
                          <a:latin typeface="Calibri"/>
                          <a:cs typeface="Calibri"/>
                        </a:rPr>
                        <a:t>1.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Phát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triển 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HTTT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với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quá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trình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ổi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mới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chức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600" spc="-7" baseline="-5681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6600" spc="480" baseline="-568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2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Quá trình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triển 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cấu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trúc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2305685" marR="155575" indent="-898525">
                        <a:lnSpc>
                          <a:spcPct val="78500"/>
                        </a:lnSpc>
                        <a:spcBef>
                          <a:spcPts val="960"/>
                        </a:spcBef>
                        <a:tabLst>
                          <a:tab pos="2077085" algn="l"/>
                        </a:tabLst>
                      </a:pPr>
                      <a:r>
                        <a:rPr sz="6600" spc="-7" baseline="-10101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Các ph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ng pháp hiện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ại ứng 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dụng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tích,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thiết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HTTT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6960234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90"/>
              </a:lnSpc>
              <a:spcBef>
                <a:spcPts val="100"/>
              </a:spcBef>
            </a:pPr>
            <a:r>
              <a:rPr spc="-15" dirty="0"/>
              <a:t>Phát</a:t>
            </a:r>
            <a:r>
              <a:rPr spc="-10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30" dirty="0"/>
              <a:t> </a:t>
            </a:r>
            <a:r>
              <a:rPr spc="-15" dirty="0"/>
              <a:t>với</a:t>
            </a:r>
            <a:r>
              <a:rPr spc="-25" dirty="0"/>
              <a:t> </a:t>
            </a:r>
            <a:r>
              <a:rPr dirty="0"/>
              <a:t>quá</a:t>
            </a:r>
            <a:r>
              <a:rPr spc="-20" dirty="0"/>
              <a:t> </a:t>
            </a:r>
            <a:r>
              <a:rPr dirty="0"/>
              <a:t>trình</a:t>
            </a:r>
            <a:r>
              <a:rPr spc="-15" dirty="0"/>
              <a:t> </a:t>
            </a:r>
            <a:r>
              <a:rPr spc="-5" dirty="0">
                <a:latin typeface="Times New Roman"/>
                <a:cs typeface="Times New Roman"/>
              </a:rPr>
              <a:t>đổi</a:t>
            </a:r>
          </a:p>
          <a:p>
            <a:pPr marL="12700">
              <a:lnSpc>
                <a:spcPts val="4790"/>
              </a:lnSpc>
            </a:pPr>
            <a:r>
              <a:rPr spc="-5" dirty="0"/>
              <a:t>mới</a:t>
            </a:r>
            <a:r>
              <a:rPr spc="-30" dirty="0"/>
              <a:t> </a:t>
            </a:r>
            <a:r>
              <a:rPr spc="-25" dirty="0"/>
              <a:t>tổ </a:t>
            </a:r>
            <a:r>
              <a:rPr spc="-5" dirty="0"/>
              <a:t>chức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20355" cy="4323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Phát </a:t>
            </a:r>
            <a:r>
              <a:rPr sz="3000" dirty="0">
                <a:latin typeface="Arial"/>
                <a:cs typeface="Arial"/>
              </a:rPr>
              <a:t>triển một HTTT </a:t>
            </a:r>
            <a:r>
              <a:rPr sz="3000" spc="-5" dirty="0">
                <a:latin typeface="Arial"/>
                <a:cs typeface="Arial"/>
              </a:rPr>
              <a:t>không </a:t>
            </a:r>
            <a:r>
              <a:rPr sz="3000" dirty="0">
                <a:latin typeface="Arial"/>
                <a:cs typeface="Arial"/>
              </a:rPr>
              <a:t>chỉ </a:t>
            </a:r>
            <a:r>
              <a:rPr sz="3000" spc="-10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thay </a:t>
            </a:r>
            <a:r>
              <a:rPr sz="3000" spc="-10" dirty="0">
                <a:latin typeface="Arial"/>
                <a:cs typeface="Arial"/>
              </a:rPr>
              <a:t>đổi 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cứng, </a:t>
            </a:r>
            <a:r>
              <a:rPr sz="3000" spc="-10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mà </a:t>
            </a:r>
            <a:r>
              <a:rPr sz="3000" spc="-5" dirty="0">
                <a:latin typeface="Arial"/>
                <a:cs typeface="Arial"/>
              </a:rPr>
              <a:t>còn là sự đổi mới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vị trí </a:t>
            </a:r>
            <a:r>
              <a:rPr sz="3000" spc="-5" dirty="0">
                <a:latin typeface="Arial"/>
                <a:cs typeface="Arial"/>
              </a:rPr>
              <a:t>công </a:t>
            </a:r>
            <a:r>
              <a:rPr sz="3000" dirty="0">
                <a:latin typeface="Arial"/>
                <a:cs typeface="Arial"/>
              </a:rPr>
              <a:t>việc, các kỹ </a:t>
            </a:r>
            <a:r>
              <a:rPr sz="3000" spc="-10" dirty="0">
                <a:latin typeface="Arial"/>
                <a:cs typeface="Arial"/>
              </a:rPr>
              <a:t>năng </a:t>
            </a:r>
            <a:r>
              <a:rPr sz="3000" spc="-5" dirty="0">
                <a:latin typeface="Arial"/>
                <a:cs typeface="Arial"/>
              </a:rPr>
              <a:t>và đổi mới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toàn </a:t>
            </a:r>
            <a:r>
              <a:rPr sz="3000" dirty="0">
                <a:latin typeface="Arial"/>
                <a:cs typeface="Arial"/>
              </a:rPr>
              <a:t>tổ chức. </a:t>
            </a:r>
            <a:r>
              <a:rPr sz="3000" spc="-5" dirty="0">
                <a:latin typeface="Arial"/>
                <a:cs typeface="Arial"/>
              </a:rPr>
              <a:t>Khi </a:t>
            </a:r>
            <a:r>
              <a:rPr sz="3000" dirty="0">
                <a:latin typeface="Arial"/>
                <a:cs typeface="Arial"/>
              </a:rPr>
              <a:t>triển </a:t>
            </a:r>
            <a:r>
              <a:rPr sz="3000" spc="-5" dirty="0">
                <a:latin typeface="Arial"/>
                <a:cs typeface="Arial"/>
              </a:rPr>
              <a:t>khai 1 </a:t>
            </a:r>
            <a:r>
              <a:rPr sz="3000" dirty="0">
                <a:latin typeface="Arial"/>
                <a:cs typeface="Arial"/>
              </a:rPr>
              <a:t>HTTT </a:t>
            </a:r>
            <a:r>
              <a:rPr sz="3000" spc="-5" dirty="0">
                <a:latin typeface="Arial"/>
                <a:cs typeface="Arial"/>
              </a:rPr>
              <a:t>phải </a:t>
            </a:r>
            <a:r>
              <a:rPr sz="3000" dirty="0">
                <a:latin typeface="Arial"/>
                <a:cs typeface="Arial"/>
              </a:rPr>
              <a:t>tính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đến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yếu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tố </a:t>
            </a:r>
            <a:r>
              <a:rPr sz="3000" spc="-5" dirty="0">
                <a:latin typeface="Arial"/>
                <a:cs typeface="Arial"/>
              </a:rPr>
              <a:t>con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người.</a:t>
            </a:r>
            <a:endParaRPr sz="3000">
              <a:latin typeface="Arial"/>
              <a:cs typeface="Arial"/>
            </a:endParaRPr>
          </a:p>
          <a:p>
            <a:pPr marL="355600" marR="6350" indent="-342900" algn="just">
              <a:lnSpc>
                <a:spcPts val="288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Thiết</a:t>
            </a:r>
            <a:r>
              <a:rPr sz="3000" spc="2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kế</a:t>
            </a:r>
            <a:r>
              <a:rPr sz="3000" spc="2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một</a:t>
            </a:r>
            <a:r>
              <a:rPr sz="3000" spc="2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HTTT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thực</a:t>
            </a:r>
            <a:r>
              <a:rPr sz="3000" spc="2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tế</a:t>
            </a:r>
            <a:r>
              <a:rPr sz="3000" spc="2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2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tái</a:t>
            </a:r>
            <a:r>
              <a:rPr sz="3000" spc="2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thiết</a:t>
            </a:r>
            <a:r>
              <a:rPr sz="3000" spc="2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kế</a:t>
            </a:r>
            <a:r>
              <a:rPr sz="3000" spc="2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lại 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tổ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</a:t>
            </a:r>
            <a:endParaRPr sz="3000">
              <a:latin typeface="Arial"/>
              <a:cs typeface="Arial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74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Các thành viên </a:t>
            </a:r>
            <a:r>
              <a:rPr sz="3000" dirty="0">
                <a:latin typeface="Arial"/>
                <a:cs typeface="Arial"/>
              </a:rPr>
              <a:t>chủ chốt của tổ chức </a:t>
            </a:r>
            <a:r>
              <a:rPr sz="3000" spc="-10" dirty="0">
                <a:latin typeface="Arial"/>
                <a:cs typeface="Arial"/>
              </a:rPr>
              <a:t>phải 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tham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vào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quá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phát</a:t>
            </a:r>
            <a:r>
              <a:rPr sz="3000" dirty="0">
                <a:latin typeface="Arial"/>
                <a:cs typeface="Arial"/>
              </a:rPr>
              <a:t> triển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HT</a:t>
            </a:r>
            <a:r>
              <a:rPr sz="3000" spc="8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và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phép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tham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</a:t>
            </a:r>
            <a:r>
              <a:rPr sz="3000" spc="8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góp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ý</a:t>
            </a:r>
            <a:r>
              <a:rPr sz="3000" spc="8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kiến</a:t>
            </a:r>
            <a:r>
              <a:rPr sz="3000" spc="8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vào</a:t>
            </a:r>
            <a:r>
              <a:rPr sz="3000" spc="80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quá 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5" dirty="0">
                <a:latin typeface="Arial"/>
                <a:cs typeface="Arial"/>
              </a:rPr>
              <a:t>này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6960234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90"/>
              </a:lnSpc>
              <a:spcBef>
                <a:spcPts val="100"/>
              </a:spcBef>
            </a:pPr>
            <a:r>
              <a:rPr spc="-15" dirty="0"/>
              <a:t>Phát</a:t>
            </a:r>
            <a:r>
              <a:rPr spc="-10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30" dirty="0"/>
              <a:t> </a:t>
            </a:r>
            <a:r>
              <a:rPr spc="-15" dirty="0"/>
              <a:t>với</a:t>
            </a:r>
            <a:r>
              <a:rPr spc="-25" dirty="0"/>
              <a:t> </a:t>
            </a:r>
            <a:r>
              <a:rPr dirty="0"/>
              <a:t>quá</a:t>
            </a:r>
            <a:r>
              <a:rPr spc="-10" dirty="0"/>
              <a:t> </a:t>
            </a:r>
            <a:r>
              <a:rPr dirty="0"/>
              <a:t>trình</a:t>
            </a:r>
            <a:r>
              <a:rPr spc="-25" dirty="0"/>
              <a:t> </a:t>
            </a:r>
            <a:r>
              <a:rPr spc="-5" dirty="0">
                <a:latin typeface="Times New Roman"/>
                <a:cs typeface="Times New Roman"/>
              </a:rPr>
              <a:t>đổi</a:t>
            </a:r>
          </a:p>
          <a:p>
            <a:pPr marL="12700">
              <a:lnSpc>
                <a:spcPts val="4790"/>
              </a:lnSpc>
            </a:pPr>
            <a:r>
              <a:rPr spc="-5" dirty="0"/>
              <a:t>mới</a:t>
            </a:r>
            <a:r>
              <a:rPr spc="-20" dirty="0"/>
              <a:t> </a:t>
            </a:r>
            <a:r>
              <a:rPr spc="-25" dirty="0"/>
              <a:t>tổ</a:t>
            </a:r>
            <a:r>
              <a:rPr spc="-15" dirty="0"/>
              <a:t> </a:t>
            </a:r>
            <a:r>
              <a:rPr spc="-5" dirty="0"/>
              <a:t>chức</a:t>
            </a:r>
            <a:r>
              <a:rPr spc="-15" dirty="0"/>
              <a:t> </a:t>
            </a:r>
            <a:r>
              <a:rPr dirty="0"/>
              <a:t>(tiếp)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6558" y="2493898"/>
            <a:ext cx="3785235" cy="1189990"/>
            <a:chOff x="916558" y="2493898"/>
            <a:chExt cx="3785235" cy="1189990"/>
          </a:xfrm>
        </p:grpSpPr>
        <p:sp>
          <p:nvSpPr>
            <p:cNvPr id="4" name="object 4"/>
            <p:cNvSpPr/>
            <p:nvPr/>
          </p:nvSpPr>
          <p:spPr>
            <a:xfrm>
              <a:off x="921639" y="2498978"/>
              <a:ext cx="3775075" cy="1179830"/>
            </a:xfrm>
            <a:custGeom>
              <a:avLst/>
              <a:gdLst/>
              <a:ahLst/>
              <a:cxnLst/>
              <a:rect l="l" t="t" r="r" b="b"/>
              <a:pathLst>
                <a:path w="3775075" h="1179829">
                  <a:moveTo>
                    <a:pt x="3774948" y="0"/>
                  </a:moveTo>
                  <a:lnTo>
                    <a:pt x="0" y="0"/>
                  </a:lnTo>
                  <a:lnTo>
                    <a:pt x="0" y="1068324"/>
                  </a:lnTo>
                  <a:lnTo>
                    <a:pt x="0" y="1179576"/>
                  </a:lnTo>
                  <a:lnTo>
                    <a:pt x="3774948" y="1179576"/>
                  </a:lnTo>
                  <a:lnTo>
                    <a:pt x="3774948" y="1068324"/>
                  </a:lnTo>
                  <a:lnTo>
                    <a:pt x="377494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1638" y="2498978"/>
              <a:ext cx="3775075" cy="1179830"/>
            </a:xfrm>
            <a:custGeom>
              <a:avLst/>
              <a:gdLst/>
              <a:ahLst/>
              <a:cxnLst/>
              <a:rect l="l" t="t" r="r" b="b"/>
              <a:pathLst>
                <a:path w="3775075" h="1179829">
                  <a:moveTo>
                    <a:pt x="0" y="1179576"/>
                  </a:moveTo>
                  <a:lnTo>
                    <a:pt x="3774948" y="1179576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1179576"/>
                  </a:lnTo>
                  <a:close/>
                </a:path>
              </a:pathLst>
            </a:custGeom>
            <a:ln w="990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7642" y="2689352"/>
            <a:ext cx="2699385" cy="725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latin typeface="Calibri"/>
                <a:cs typeface="Calibri"/>
              </a:rPr>
              <a:t>Tích hợp </a:t>
            </a:r>
            <a:r>
              <a:rPr sz="2400" spc="15" dirty="0">
                <a:latin typeface="Calibri"/>
                <a:cs typeface="Calibri"/>
              </a:rPr>
              <a:t>HTTT </a:t>
            </a:r>
            <a:r>
              <a:rPr sz="2400" spc="-15" dirty="0">
                <a:latin typeface="Calibri"/>
                <a:cs typeface="Calibri"/>
              </a:rPr>
              <a:t>vào </a:t>
            </a:r>
            <a:r>
              <a:rPr sz="2400" spc="-40" dirty="0">
                <a:latin typeface="Calibri"/>
                <a:cs typeface="Calibri"/>
              </a:rPr>
              <a:t>kế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tổ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1331" y="2315717"/>
            <a:ext cx="851535" cy="1264285"/>
            <a:chOff x="751331" y="2315717"/>
            <a:chExt cx="851535" cy="1264285"/>
          </a:xfrm>
        </p:grpSpPr>
        <p:sp>
          <p:nvSpPr>
            <p:cNvPr id="8" name="object 8"/>
            <p:cNvSpPr/>
            <p:nvPr/>
          </p:nvSpPr>
          <p:spPr>
            <a:xfrm>
              <a:off x="763904" y="2328290"/>
              <a:ext cx="826135" cy="1239520"/>
            </a:xfrm>
            <a:custGeom>
              <a:avLst/>
              <a:gdLst/>
              <a:ahLst/>
              <a:cxnLst/>
              <a:rect l="l" t="t" r="r" b="b"/>
              <a:pathLst>
                <a:path w="826135" h="1239520">
                  <a:moveTo>
                    <a:pt x="826007" y="0"/>
                  </a:moveTo>
                  <a:lnTo>
                    <a:pt x="0" y="0"/>
                  </a:lnTo>
                  <a:lnTo>
                    <a:pt x="0" y="1239012"/>
                  </a:lnTo>
                  <a:lnTo>
                    <a:pt x="826007" y="1239012"/>
                  </a:lnTo>
                  <a:lnTo>
                    <a:pt x="826007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3904" y="2328290"/>
              <a:ext cx="826135" cy="1239520"/>
            </a:xfrm>
            <a:custGeom>
              <a:avLst/>
              <a:gdLst/>
              <a:ahLst/>
              <a:cxnLst/>
              <a:rect l="l" t="t" r="r" b="b"/>
              <a:pathLst>
                <a:path w="826135" h="1239520">
                  <a:moveTo>
                    <a:pt x="0" y="1239012"/>
                  </a:moveTo>
                  <a:lnTo>
                    <a:pt x="826007" y="1239012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123901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058028" y="2493898"/>
            <a:ext cx="3785235" cy="1189990"/>
            <a:chOff x="5058028" y="2493898"/>
            <a:chExt cx="3785235" cy="1189990"/>
          </a:xfrm>
        </p:grpSpPr>
        <p:sp>
          <p:nvSpPr>
            <p:cNvPr id="11" name="object 11"/>
            <p:cNvSpPr/>
            <p:nvPr/>
          </p:nvSpPr>
          <p:spPr>
            <a:xfrm>
              <a:off x="5063109" y="2498978"/>
              <a:ext cx="3775075" cy="1179830"/>
            </a:xfrm>
            <a:custGeom>
              <a:avLst/>
              <a:gdLst/>
              <a:ahLst/>
              <a:cxnLst/>
              <a:rect l="l" t="t" r="r" b="b"/>
              <a:pathLst>
                <a:path w="3775075" h="1179829">
                  <a:moveTo>
                    <a:pt x="3774948" y="0"/>
                  </a:moveTo>
                  <a:lnTo>
                    <a:pt x="0" y="0"/>
                  </a:lnTo>
                  <a:lnTo>
                    <a:pt x="0" y="1068324"/>
                  </a:lnTo>
                  <a:lnTo>
                    <a:pt x="0" y="1179576"/>
                  </a:lnTo>
                  <a:lnTo>
                    <a:pt x="3774948" y="1179576"/>
                  </a:lnTo>
                  <a:lnTo>
                    <a:pt x="3774948" y="1068324"/>
                  </a:lnTo>
                  <a:lnTo>
                    <a:pt x="377494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3108" y="2498978"/>
              <a:ext cx="3775075" cy="1179830"/>
            </a:xfrm>
            <a:custGeom>
              <a:avLst/>
              <a:gdLst/>
              <a:ahLst/>
              <a:cxnLst/>
              <a:rect l="l" t="t" r="r" b="b"/>
              <a:pathLst>
                <a:path w="3775075" h="1179829">
                  <a:moveTo>
                    <a:pt x="0" y="1179576"/>
                  </a:moveTo>
                  <a:lnTo>
                    <a:pt x="3774948" y="1179576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1179576"/>
                  </a:lnTo>
                  <a:close/>
                </a:path>
              </a:pathLst>
            </a:custGeom>
            <a:ln w="990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49111" y="2689352"/>
            <a:ext cx="2588895" cy="725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-10" dirty="0">
                <a:latin typeface="Calibri"/>
                <a:cs typeface="Calibri"/>
              </a:rPr>
              <a:t>Thiết </a:t>
            </a:r>
            <a:r>
              <a:rPr sz="2400" dirty="0">
                <a:latin typeface="Calibri"/>
                <a:cs typeface="Calibri"/>
              </a:rPr>
              <a:t>lập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15" dirty="0">
                <a:latin typeface="Calibri"/>
                <a:cs typeface="Calibri"/>
              </a:rPr>
              <a:t>yêu </a:t>
            </a:r>
            <a:r>
              <a:rPr sz="2400" spc="-10" dirty="0">
                <a:latin typeface="Calibri"/>
                <a:cs typeface="Calibri"/>
              </a:rPr>
              <a:t>cầu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92802" y="2315717"/>
            <a:ext cx="851535" cy="1264285"/>
            <a:chOff x="4892802" y="2315717"/>
            <a:chExt cx="851535" cy="1264285"/>
          </a:xfrm>
        </p:grpSpPr>
        <p:sp>
          <p:nvSpPr>
            <p:cNvPr id="15" name="object 15"/>
            <p:cNvSpPr/>
            <p:nvPr/>
          </p:nvSpPr>
          <p:spPr>
            <a:xfrm>
              <a:off x="4905375" y="2328290"/>
              <a:ext cx="826135" cy="1239520"/>
            </a:xfrm>
            <a:custGeom>
              <a:avLst/>
              <a:gdLst/>
              <a:ahLst/>
              <a:cxnLst/>
              <a:rect l="l" t="t" r="r" b="b"/>
              <a:pathLst>
                <a:path w="826135" h="1239520">
                  <a:moveTo>
                    <a:pt x="826008" y="0"/>
                  </a:moveTo>
                  <a:lnTo>
                    <a:pt x="0" y="0"/>
                  </a:lnTo>
                  <a:lnTo>
                    <a:pt x="0" y="1239012"/>
                  </a:lnTo>
                  <a:lnTo>
                    <a:pt x="826008" y="1239012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5375" y="2328290"/>
              <a:ext cx="826135" cy="1239520"/>
            </a:xfrm>
            <a:custGeom>
              <a:avLst/>
              <a:gdLst/>
              <a:ahLst/>
              <a:cxnLst/>
              <a:rect l="l" t="t" r="r" b="b"/>
              <a:pathLst>
                <a:path w="826135" h="1239520">
                  <a:moveTo>
                    <a:pt x="0" y="1239012"/>
                  </a:moveTo>
                  <a:lnTo>
                    <a:pt x="826008" y="1239012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123901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986913" y="3979036"/>
            <a:ext cx="3785235" cy="1189990"/>
            <a:chOff x="2986913" y="3979036"/>
            <a:chExt cx="3785235" cy="1189990"/>
          </a:xfrm>
        </p:grpSpPr>
        <p:sp>
          <p:nvSpPr>
            <p:cNvPr id="18" name="object 18"/>
            <p:cNvSpPr/>
            <p:nvPr/>
          </p:nvSpPr>
          <p:spPr>
            <a:xfrm>
              <a:off x="2991993" y="3984116"/>
              <a:ext cx="3775075" cy="1179830"/>
            </a:xfrm>
            <a:custGeom>
              <a:avLst/>
              <a:gdLst/>
              <a:ahLst/>
              <a:cxnLst/>
              <a:rect l="l" t="t" r="r" b="b"/>
              <a:pathLst>
                <a:path w="3775075" h="1179829">
                  <a:moveTo>
                    <a:pt x="3774948" y="0"/>
                  </a:moveTo>
                  <a:lnTo>
                    <a:pt x="0" y="0"/>
                  </a:lnTo>
                  <a:lnTo>
                    <a:pt x="0" y="1068324"/>
                  </a:lnTo>
                  <a:lnTo>
                    <a:pt x="0" y="1179576"/>
                  </a:lnTo>
                  <a:lnTo>
                    <a:pt x="3774948" y="1179576"/>
                  </a:lnTo>
                  <a:lnTo>
                    <a:pt x="3774948" y="1068324"/>
                  </a:lnTo>
                  <a:lnTo>
                    <a:pt x="377494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91993" y="3984116"/>
              <a:ext cx="3775075" cy="1179830"/>
            </a:xfrm>
            <a:custGeom>
              <a:avLst/>
              <a:gdLst/>
              <a:ahLst/>
              <a:cxnLst/>
              <a:rect l="l" t="t" r="r" b="b"/>
              <a:pathLst>
                <a:path w="3775075" h="1179829">
                  <a:moveTo>
                    <a:pt x="0" y="1179575"/>
                  </a:moveTo>
                  <a:lnTo>
                    <a:pt x="3774948" y="1179575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1179575"/>
                  </a:lnTo>
                  <a:close/>
                </a:path>
              </a:pathLst>
            </a:custGeom>
            <a:ln w="990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78503" y="4174490"/>
            <a:ext cx="2894330" cy="725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latin typeface="Calibri"/>
                <a:cs typeface="Calibri"/>
              </a:rPr>
              <a:t>Phát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triển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vấn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-5" dirty="0">
                <a:latin typeface="Calibri"/>
                <a:cs typeface="Calibri"/>
              </a:rPr>
              <a:t>ề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-5" dirty="0">
                <a:latin typeface="Calibri"/>
                <a:cs typeface="Calibri"/>
              </a:rPr>
              <a:t>ổi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tổ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22448" y="3800855"/>
            <a:ext cx="851535" cy="1264285"/>
            <a:chOff x="2822448" y="3800855"/>
            <a:chExt cx="851535" cy="1264285"/>
          </a:xfrm>
        </p:grpSpPr>
        <p:sp>
          <p:nvSpPr>
            <p:cNvPr id="22" name="object 22"/>
            <p:cNvSpPr/>
            <p:nvPr/>
          </p:nvSpPr>
          <p:spPr>
            <a:xfrm>
              <a:off x="2835021" y="3813428"/>
              <a:ext cx="826135" cy="1239520"/>
            </a:xfrm>
            <a:custGeom>
              <a:avLst/>
              <a:gdLst/>
              <a:ahLst/>
              <a:cxnLst/>
              <a:rect l="l" t="t" r="r" b="b"/>
              <a:pathLst>
                <a:path w="826135" h="1239520">
                  <a:moveTo>
                    <a:pt x="826007" y="0"/>
                  </a:moveTo>
                  <a:lnTo>
                    <a:pt x="0" y="0"/>
                  </a:lnTo>
                  <a:lnTo>
                    <a:pt x="0" y="1239012"/>
                  </a:lnTo>
                  <a:lnTo>
                    <a:pt x="826007" y="1239012"/>
                  </a:lnTo>
                  <a:lnTo>
                    <a:pt x="826007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021" y="3813428"/>
              <a:ext cx="826135" cy="1239520"/>
            </a:xfrm>
            <a:custGeom>
              <a:avLst/>
              <a:gdLst/>
              <a:ahLst/>
              <a:cxnLst/>
              <a:rect l="l" t="t" r="r" b="b"/>
              <a:pathLst>
                <a:path w="826135" h="1239520">
                  <a:moveTo>
                    <a:pt x="0" y="1239012"/>
                  </a:moveTo>
                  <a:lnTo>
                    <a:pt x="826007" y="1239012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123901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Tích </a:t>
            </a:r>
            <a:r>
              <a:rPr dirty="0"/>
              <a:t>hợp </a:t>
            </a:r>
            <a:r>
              <a:rPr spc="20" dirty="0"/>
              <a:t>HTTT </a:t>
            </a:r>
            <a:r>
              <a:rPr spc="-20" dirty="0"/>
              <a:t>vào </a:t>
            </a:r>
            <a:r>
              <a:rPr spc="-55" dirty="0"/>
              <a:t>kế </a:t>
            </a:r>
            <a:r>
              <a:rPr dirty="0"/>
              <a:t>hoạch KD </a:t>
            </a:r>
            <a:r>
              <a:rPr spc="-5" dirty="0"/>
              <a:t>của </a:t>
            </a:r>
            <a:r>
              <a:rPr spc="-890" dirty="0"/>
              <a:t> </a:t>
            </a:r>
            <a:r>
              <a:rPr spc="-25" dirty="0"/>
              <a:t>tổ</a:t>
            </a:r>
            <a:r>
              <a:rPr spc="-5" dirty="0"/>
              <a:t> chức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819390" cy="46894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436245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Quyết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định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xây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HTTT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nào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phải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nằm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trong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5" dirty="0">
                <a:latin typeface="Arial"/>
                <a:cs typeface="Arial"/>
              </a:rPr>
              <a:t> hoạch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tổ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chức.</a:t>
            </a:r>
            <a:endParaRPr sz="3000">
              <a:latin typeface="Arial"/>
              <a:cs typeface="Arial"/>
            </a:endParaRPr>
          </a:p>
          <a:p>
            <a:pPr marL="355600" marR="159385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25" dirty="0">
                <a:latin typeface="Arial"/>
                <a:cs typeface="Arial"/>
              </a:rPr>
              <a:t>Trong </a:t>
            </a:r>
            <a:r>
              <a:rPr sz="3000" dirty="0">
                <a:latin typeface="Arial"/>
                <a:cs typeface="Arial"/>
              </a:rPr>
              <a:t>kế </a:t>
            </a:r>
            <a:r>
              <a:rPr sz="3000" spc="-5" dirty="0">
                <a:latin typeface="Arial"/>
                <a:cs typeface="Arial"/>
              </a:rPr>
              <a:t>hoạch HTTT </a:t>
            </a:r>
            <a:r>
              <a:rPr sz="3000" dirty="0">
                <a:latin typeface="Arial"/>
                <a:cs typeface="Arial"/>
              </a:rPr>
              <a:t>xác </a:t>
            </a: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dirty="0">
                <a:latin typeface="Arial"/>
                <a:cs typeface="Arial"/>
              </a:rPr>
              <a:t>rõ mục tiêu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 tổ chức </a:t>
            </a:r>
            <a:r>
              <a:rPr sz="3000" spc="-5" dirty="0">
                <a:latin typeface="Arial"/>
                <a:cs typeface="Arial"/>
              </a:rPr>
              <a:t>và đặc </a:t>
            </a:r>
            <a:r>
              <a:rPr sz="3000" dirty="0">
                <a:latin typeface="Arial"/>
                <a:cs typeface="Arial"/>
              </a:rPr>
              <a:t>tả cách thức mà </a:t>
            </a:r>
            <a:r>
              <a:rPr sz="3000" spc="-5" dirty="0">
                <a:latin typeface="Arial"/>
                <a:cs typeface="Arial"/>
              </a:rPr>
              <a:t>HTTT </a:t>
            </a:r>
            <a:r>
              <a:rPr sz="3000" dirty="0">
                <a:latin typeface="Arial"/>
                <a:cs typeface="Arial"/>
              </a:rPr>
              <a:t> có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thể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hỗ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trợ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để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đạt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mục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tiêu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tổ chức, các mốc thời </a:t>
            </a:r>
            <a:r>
              <a:rPr sz="3000" spc="-5" dirty="0">
                <a:latin typeface="Arial"/>
                <a:cs typeface="Arial"/>
              </a:rPr>
              <a:t>gian </a:t>
            </a:r>
            <a:r>
              <a:rPr sz="3000" dirty="0">
                <a:latin typeface="Arial"/>
                <a:cs typeface="Arial"/>
              </a:rPr>
              <a:t>cụ thể </a:t>
            </a:r>
            <a:r>
              <a:rPr sz="3000" spc="-5" dirty="0">
                <a:latin typeface="Arial"/>
                <a:cs typeface="Arial"/>
              </a:rPr>
              <a:t>để đánh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giá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độ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thực</a:t>
            </a:r>
            <a:r>
              <a:rPr sz="3000" spc="-5" dirty="0">
                <a:latin typeface="Arial"/>
                <a:cs typeface="Arial"/>
              </a:rPr>
              <a:t> hiện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hoạch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sau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này.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Đưa ra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quyết định mua </a:t>
            </a:r>
            <a:r>
              <a:rPr sz="3000" dirty="0">
                <a:latin typeface="Arial"/>
                <a:cs typeface="Arial"/>
              </a:rPr>
              <a:t>sắm </a:t>
            </a:r>
            <a:r>
              <a:rPr sz="3000" spc="-5" dirty="0">
                <a:latin typeface="Arial"/>
                <a:cs typeface="Arial"/>
              </a:rPr>
              <a:t>phần cứng,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mềm, xây </a:t>
            </a:r>
            <a:r>
              <a:rPr sz="3000" spc="-5" dirty="0">
                <a:latin typeface="Arial"/>
                <a:cs typeface="Arial"/>
              </a:rPr>
              <a:t>dựng </a:t>
            </a:r>
            <a:r>
              <a:rPr sz="3000" spc="-10" dirty="0">
                <a:latin typeface="Arial"/>
                <a:cs typeface="Arial"/>
              </a:rPr>
              <a:t>CSDL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những </a:t>
            </a:r>
            <a:r>
              <a:rPr sz="3000" dirty="0">
                <a:latin typeface="Arial"/>
                <a:cs typeface="Arial"/>
              </a:rPr>
              <a:t>thay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đổi liên quan đến </a:t>
            </a:r>
            <a:r>
              <a:rPr sz="3000" dirty="0">
                <a:latin typeface="Arial"/>
                <a:cs typeface="Arial"/>
              </a:rPr>
              <a:t>tổ chức </a:t>
            </a:r>
            <a:r>
              <a:rPr sz="3000" spc="-5" dirty="0">
                <a:latin typeface="Arial"/>
                <a:cs typeface="Arial"/>
              </a:rPr>
              <a:t>như yêu </a:t>
            </a:r>
            <a:r>
              <a:rPr sz="3000" dirty="0">
                <a:latin typeface="Arial"/>
                <a:cs typeface="Arial"/>
              </a:rPr>
              <a:t>cầu </a:t>
            </a:r>
            <a:r>
              <a:rPr sz="3000" spc="-5" dirty="0">
                <a:latin typeface="Arial"/>
                <a:cs typeface="Arial"/>
              </a:rPr>
              <a:t>đào </a:t>
            </a:r>
            <a:r>
              <a:rPr sz="3000" dirty="0">
                <a:latin typeface="Arial"/>
                <a:cs typeface="Arial"/>
              </a:rPr>
              <a:t> tạo </a:t>
            </a:r>
            <a:r>
              <a:rPr sz="3000" spc="-5" dirty="0">
                <a:latin typeface="Arial"/>
                <a:cs typeface="Arial"/>
              </a:rPr>
              <a:t>nhân </a:t>
            </a:r>
            <a:r>
              <a:rPr sz="3000" dirty="0">
                <a:latin typeface="Arial"/>
                <a:cs typeface="Arial"/>
              </a:rPr>
              <a:t>viên, tuyển </a:t>
            </a:r>
            <a:r>
              <a:rPr sz="3000" spc="-5" dirty="0">
                <a:latin typeface="Arial"/>
                <a:cs typeface="Arial"/>
              </a:rPr>
              <a:t>nhân viên, đổi </a:t>
            </a:r>
            <a:r>
              <a:rPr sz="3000" dirty="0">
                <a:latin typeface="Arial"/>
                <a:cs typeface="Arial"/>
              </a:rPr>
              <a:t>mới các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quá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5" dirty="0">
                <a:latin typeface="Arial"/>
                <a:cs typeface="Arial"/>
              </a:rPr>
              <a:t> nghiệp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vụ,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đổi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mới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trong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lý.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B</a:t>
            </a:r>
            <a:r>
              <a:rPr spc="-5" dirty="0">
                <a:latin typeface="Times New Roman"/>
                <a:cs typeface="Times New Roman"/>
              </a:rPr>
              <a:t>ước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1:</a:t>
            </a:r>
            <a:r>
              <a:rPr spc="-25" dirty="0"/>
              <a:t> </a:t>
            </a:r>
            <a:r>
              <a:rPr dirty="0"/>
              <a:t>Xác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định</a:t>
            </a:r>
            <a:r>
              <a:rPr spc="-5" dirty="0"/>
              <a:t>, </a:t>
            </a:r>
            <a:r>
              <a:rPr dirty="0"/>
              <a:t>lựa</a:t>
            </a:r>
            <a:r>
              <a:rPr spc="-5" dirty="0"/>
              <a:t> chọn</a:t>
            </a:r>
            <a:r>
              <a:rPr spc="-10" dirty="0"/>
              <a:t> </a:t>
            </a:r>
            <a:r>
              <a:rPr spc="-35" dirty="0"/>
              <a:t>và</a:t>
            </a:r>
            <a:r>
              <a:rPr spc="-15" dirty="0"/>
              <a:t> </a:t>
            </a:r>
            <a:r>
              <a:rPr dirty="0"/>
              <a:t>lập</a:t>
            </a:r>
            <a:r>
              <a:rPr spc="-5" dirty="0"/>
              <a:t> </a:t>
            </a:r>
            <a:r>
              <a:rPr spc="-60" dirty="0"/>
              <a:t>kế </a:t>
            </a:r>
            <a:r>
              <a:rPr spc="-890" dirty="0"/>
              <a:t> </a:t>
            </a:r>
            <a:r>
              <a:rPr dirty="0"/>
              <a:t>hoạch</a:t>
            </a:r>
            <a:r>
              <a:rPr spc="-20" dirty="0"/>
              <a:t> </a:t>
            </a:r>
            <a:r>
              <a:rPr spc="-10" dirty="0"/>
              <a:t>các</a:t>
            </a:r>
            <a:r>
              <a:rPr spc="-5" dirty="0"/>
              <a:t> </a:t>
            </a:r>
            <a:r>
              <a:rPr dirty="0"/>
              <a:t>HT </a:t>
            </a:r>
            <a:r>
              <a:rPr spc="-10" dirty="0"/>
              <a:t>UD </a:t>
            </a:r>
            <a:r>
              <a:rPr spc="5" dirty="0"/>
              <a:t>CNTT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68703"/>
            <a:ext cx="8274684" cy="48088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42290" marR="172720" indent="-342900" algn="just">
              <a:lnSpc>
                <a:spcPct val="80000"/>
              </a:lnSpc>
              <a:spcBef>
                <a:spcPts val="530"/>
              </a:spcBef>
            </a:pPr>
            <a:r>
              <a:rPr sz="1800" dirty="0">
                <a:latin typeface="Arial"/>
                <a:cs typeface="Arial"/>
              </a:rPr>
              <a:t>• 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Việc </a:t>
            </a:r>
            <a:r>
              <a:rPr sz="1800" spc="-5" dirty="0">
                <a:latin typeface="Arial"/>
                <a:cs typeface="Arial"/>
              </a:rPr>
              <a:t>lập </a:t>
            </a:r>
            <a:r>
              <a:rPr sz="1800" dirty="0">
                <a:latin typeface="Arial"/>
                <a:cs typeface="Arial"/>
              </a:rPr>
              <a:t>kế </a:t>
            </a:r>
            <a:r>
              <a:rPr sz="1800" spc="-5" dirty="0">
                <a:latin typeface="Arial"/>
                <a:cs typeface="Arial"/>
              </a:rPr>
              <a:t>hoạch UD </a:t>
            </a:r>
            <a:r>
              <a:rPr sz="1800" dirty="0">
                <a:latin typeface="Arial"/>
                <a:cs typeface="Arial"/>
              </a:rPr>
              <a:t>CNTT phải đảm </a:t>
            </a:r>
            <a:r>
              <a:rPr sz="1800" spc="-5" dirty="0">
                <a:latin typeface="Arial"/>
                <a:cs typeface="Arial"/>
              </a:rPr>
              <a:t>bảo đồng </a:t>
            </a:r>
            <a:r>
              <a:rPr sz="1800" dirty="0">
                <a:latin typeface="Arial"/>
                <a:cs typeface="Arial"/>
              </a:rPr>
              <a:t>bộ với </a:t>
            </a:r>
            <a:r>
              <a:rPr sz="1800" spc="-5" dirty="0">
                <a:latin typeface="Arial"/>
                <a:cs typeface="Arial"/>
              </a:rPr>
              <a:t>kế hoạch kinh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doanh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tổ </a:t>
            </a:r>
            <a:r>
              <a:rPr sz="1800" dirty="0">
                <a:latin typeface="Arial"/>
                <a:cs typeface="Arial"/>
              </a:rPr>
              <a:t>chức.</a:t>
            </a:r>
            <a:endParaRPr sz="1800">
              <a:latin typeface="Arial"/>
              <a:cs typeface="Arial"/>
            </a:endParaRPr>
          </a:p>
          <a:p>
            <a:pPr marL="542290" marR="172085" indent="-342900" algn="just">
              <a:lnSpc>
                <a:spcPct val="8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Đầu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bước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những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quyết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định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có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dạng: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Có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nên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khai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UD </a:t>
            </a:r>
            <a:r>
              <a:rPr sz="1800" dirty="0">
                <a:latin typeface="Arial"/>
                <a:cs typeface="Arial"/>
              </a:rPr>
              <a:t>CNTT cụ thể? </a:t>
            </a:r>
            <a:r>
              <a:rPr sz="1800" spc="-5" dirty="0">
                <a:latin typeface="Arial"/>
                <a:cs typeface="Arial"/>
              </a:rPr>
              <a:t>Nếu có </a:t>
            </a:r>
            <a:r>
              <a:rPr sz="1800" dirty="0">
                <a:latin typeface="Arial"/>
                <a:cs typeface="Arial"/>
              </a:rPr>
              <a:t>thì phải xây </a:t>
            </a:r>
            <a:r>
              <a:rPr sz="1800" spc="-5" dirty="0">
                <a:latin typeface="Arial"/>
                <a:cs typeface="Arial"/>
              </a:rPr>
              <a:t>dựng </a:t>
            </a:r>
            <a:r>
              <a:rPr sz="1800" dirty="0">
                <a:latin typeface="Arial"/>
                <a:cs typeface="Arial"/>
              </a:rPr>
              <a:t>kế </a:t>
            </a:r>
            <a:r>
              <a:rPr sz="1800" spc="-5" dirty="0">
                <a:latin typeface="Arial"/>
                <a:cs typeface="Arial"/>
              </a:rPr>
              <a:t>hoạch </a:t>
            </a:r>
            <a:r>
              <a:rPr sz="1800" dirty="0">
                <a:latin typeface="Arial"/>
                <a:cs typeface="Arial"/>
              </a:rPr>
              <a:t>triển </a:t>
            </a:r>
            <a:r>
              <a:rPr sz="1800" spc="-5" dirty="0">
                <a:latin typeface="Arial"/>
                <a:cs typeface="Arial"/>
              </a:rPr>
              <a:t>khai, </a:t>
            </a:r>
            <a:r>
              <a:rPr sz="1800" dirty="0">
                <a:latin typeface="Arial"/>
                <a:cs typeface="Arial"/>
              </a:rPr>
              <a:t>dự trù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ngân sách, phân công nhân </a:t>
            </a:r>
            <a:r>
              <a:rPr sz="1800" dirty="0">
                <a:latin typeface="Arial"/>
                <a:cs typeface="Arial"/>
              </a:rPr>
              <a:t>sự. </a:t>
            </a:r>
            <a:r>
              <a:rPr sz="1800" spc="-5" dirty="0">
                <a:latin typeface="Arial"/>
                <a:cs typeface="Arial"/>
              </a:rPr>
              <a:t>Bước này thường được </a:t>
            </a:r>
            <a:r>
              <a:rPr sz="1800" dirty="0">
                <a:latin typeface="Arial"/>
                <a:cs typeface="Arial"/>
              </a:rPr>
              <a:t>thực </a:t>
            </a:r>
            <a:r>
              <a:rPr sz="1800" spc="-5" dirty="0">
                <a:latin typeface="Arial"/>
                <a:cs typeface="Arial"/>
              </a:rPr>
              <a:t>hiện </a:t>
            </a:r>
            <a:r>
              <a:rPr sz="1800" spc="-10" dirty="0">
                <a:latin typeface="Arial"/>
                <a:cs typeface="Arial"/>
              </a:rPr>
              <a:t>bởi </a:t>
            </a:r>
            <a:r>
              <a:rPr sz="1800" spc="-5" dirty="0">
                <a:latin typeface="Arial"/>
                <a:cs typeface="Arial"/>
              </a:rPr>
              <a:t> chính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bộ </a:t>
            </a:r>
            <a:r>
              <a:rPr sz="1800" dirty="0">
                <a:latin typeface="Arial"/>
                <a:cs typeface="Arial"/>
              </a:rPr>
              <a:t>phận </a:t>
            </a:r>
            <a:r>
              <a:rPr sz="1800" spc="-5" dirty="0">
                <a:latin typeface="Arial"/>
                <a:cs typeface="Arial"/>
              </a:rPr>
              <a:t>liên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quan đến UD</a:t>
            </a:r>
            <a:r>
              <a:rPr sz="1800" dirty="0">
                <a:latin typeface="Arial"/>
                <a:cs typeface="Arial"/>
              </a:rPr>
              <a:t> của </a:t>
            </a:r>
            <a:r>
              <a:rPr sz="1800" spc="-5" dirty="0">
                <a:latin typeface="Arial"/>
                <a:cs typeface="Arial"/>
              </a:rPr>
              <a:t>tổ</a:t>
            </a:r>
            <a:r>
              <a:rPr sz="1800" dirty="0">
                <a:latin typeface="Arial"/>
                <a:cs typeface="Arial"/>
              </a:rPr>
              <a:t> chức, </a:t>
            </a:r>
            <a:r>
              <a:rPr sz="1800" spc="-10" dirty="0">
                <a:latin typeface="Arial"/>
                <a:cs typeface="Arial"/>
              </a:rPr>
              <a:t>có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có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hoặc </a:t>
            </a:r>
            <a:r>
              <a:rPr sz="1800" spc="-5" dirty="0">
                <a:latin typeface="Arial"/>
                <a:cs typeface="Arial"/>
              </a:rPr>
              <a:t>không có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dịch </a:t>
            </a:r>
            <a:r>
              <a:rPr sz="1800" dirty="0">
                <a:latin typeface="Arial"/>
                <a:cs typeface="Arial"/>
              </a:rPr>
              <a:t>vụ </a:t>
            </a:r>
            <a:r>
              <a:rPr sz="1800" spc="-5" dirty="0">
                <a:latin typeface="Arial"/>
                <a:cs typeface="Arial"/>
              </a:rPr>
              <a:t>tư </a:t>
            </a:r>
            <a:r>
              <a:rPr sz="1800" dirty="0">
                <a:latin typeface="Arial"/>
                <a:cs typeface="Arial"/>
              </a:rPr>
              <a:t>vấn </a:t>
            </a:r>
            <a:r>
              <a:rPr sz="1800" spc="-5" dirty="0">
                <a:latin typeface="Arial"/>
                <a:cs typeface="Arial"/>
              </a:rPr>
              <a:t>bên ngoài. Các bước khác tổ </a:t>
            </a:r>
            <a:r>
              <a:rPr sz="1800" dirty="0">
                <a:latin typeface="Arial"/>
                <a:cs typeface="Arial"/>
              </a:rPr>
              <a:t>chức </a:t>
            </a:r>
            <a:r>
              <a:rPr sz="1800" spc="-5" dirty="0">
                <a:latin typeface="Arial"/>
                <a:cs typeface="Arial"/>
              </a:rPr>
              <a:t>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tự làm </a:t>
            </a:r>
            <a:r>
              <a:rPr sz="1800" dirty="0">
                <a:latin typeface="Arial"/>
                <a:cs typeface="Arial"/>
              </a:rPr>
              <a:t>hoặc </a:t>
            </a:r>
            <a:r>
              <a:rPr sz="1800" spc="-5" dirty="0">
                <a:latin typeface="Arial"/>
                <a:cs typeface="Arial"/>
              </a:rPr>
              <a:t>thuê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triển.</a:t>
            </a:r>
            <a:endParaRPr sz="1800">
              <a:latin typeface="Arial"/>
              <a:cs typeface="Arial"/>
            </a:endParaRPr>
          </a:p>
          <a:p>
            <a:pPr marL="542290" marR="172720" indent="-342900" algn="just">
              <a:lnSpc>
                <a:spcPts val="1730"/>
              </a:lnSpc>
              <a:spcBef>
                <a:spcPts val="415"/>
              </a:spcBef>
            </a:pPr>
            <a:r>
              <a:rPr sz="1800" dirty="0">
                <a:latin typeface="Arial"/>
                <a:cs typeface="Arial"/>
              </a:rPr>
              <a:t>•    </a:t>
            </a:r>
            <a:r>
              <a:rPr sz="1800" spc="-5" dirty="0">
                <a:latin typeface="Arial"/>
                <a:cs typeface="Arial"/>
              </a:rPr>
              <a:t>Sau khi </a:t>
            </a:r>
            <a:r>
              <a:rPr sz="1800" dirty="0">
                <a:latin typeface="Arial"/>
                <a:cs typeface="Arial"/>
              </a:rPr>
              <a:t>xác </a:t>
            </a:r>
            <a:r>
              <a:rPr sz="1800" spc="-5" dirty="0">
                <a:latin typeface="Arial"/>
                <a:cs typeface="Arial"/>
              </a:rPr>
              <a:t>định đuợc </a:t>
            </a:r>
            <a:r>
              <a:rPr sz="1800" dirty="0">
                <a:latin typeface="Arial"/>
                <a:cs typeface="Arial"/>
              </a:rPr>
              <a:t>các dự </a:t>
            </a:r>
            <a:r>
              <a:rPr sz="1800" spc="-5" dirty="0">
                <a:latin typeface="Arial"/>
                <a:cs typeface="Arial"/>
              </a:rPr>
              <a:t>án </a:t>
            </a:r>
            <a:r>
              <a:rPr sz="1800" dirty="0">
                <a:latin typeface="Arial"/>
                <a:cs typeface="Arial"/>
              </a:rPr>
              <a:t>tiềm </a:t>
            </a:r>
            <a:r>
              <a:rPr sz="1800" spc="-5" dirty="0">
                <a:latin typeface="Arial"/>
                <a:cs typeface="Arial"/>
              </a:rPr>
              <a:t>năng, </a:t>
            </a:r>
            <a:r>
              <a:rPr sz="1800" dirty="0">
                <a:latin typeface="Arial"/>
                <a:cs typeface="Arial"/>
              </a:rPr>
              <a:t>phải đánh </a:t>
            </a:r>
            <a:r>
              <a:rPr sz="1800" spc="-5" dirty="0">
                <a:latin typeface="Arial"/>
                <a:cs typeface="Arial"/>
              </a:rPr>
              <a:t>giá </a:t>
            </a:r>
            <a:r>
              <a:rPr sz="1800" dirty="0">
                <a:latin typeface="Arial"/>
                <a:cs typeface="Arial"/>
              </a:rPr>
              <a:t>xếp hạng </a:t>
            </a:r>
            <a:r>
              <a:rPr sz="1800" spc="-5" dirty="0">
                <a:latin typeface="Arial"/>
                <a:cs typeface="Arial"/>
              </a:rPr>
              <a:t>ưu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tiên </a:t>
            </a:r>
            <a:r>
              <a:rPr sz="1800" dirty="0">
                <a:latin typeface="Arial"/>
                <a:cs typeface="Arial"/>
              </a:rPr>
              <a:t>thực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hiện </a:t>
            </a:r>
            <a:r>
              <a:rPr sz="1800" dirty="0">
                <a:latin typeface="Arial"/>
                <a:cs typeface="Arial"/>
              </a:rPr>
              <a:t>dự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án,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gồm</a:t>
            </a:r>
            <a:r>
              <a:rPr sz="1800" spc="-5" dirty="0">
                <a:latin typeface="Arial"/>
                <a:cs typeface="Arial"/>
              </a:rPr>
              <a:t> hai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chính:</a:t>
            </a:r>
            <a:endParaRPr sz="18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spcBef>
                <a:spcPts val="20"/>
              </a:spcBef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</a:t>
            </a:r>
            <a:r>
              <a:rPr sz="1500" spc="-5" dirty="0">
                <a:latin typeface="Arial"/>
                <a:cs typeface="Arial"/>
              </a:rPr>
              <a:t>Đánh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giá</a:t>
            </a:r>
            <a:r>
              <a:rPr sz="1500" dirty="0">
                <a:latin typeface="Arial"/>
                <a:cs typeface="Arial"/>
              </a:rPr>
              <a:t> sự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cần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thiết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của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mỗi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UD</a:t>
            </a:r>
            <a:endParaRPr sz="1500">
              <a:latin typeface="Arial"/>
              <a:cs typeface="Arial"/>
            </a:endParaRPr>
          </a:p>
          <a:p>
            <a:pPr marL="656590">
              <a:lnSpc>
                <a:spcPts val="1795"/>
              </a:lnSpc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</a:t>
            </a:r>
            <a:r>
              <a:rPr sz="1500" spc="-5" dirty="0">
                <a:latin typeface="Arial"/>
                <a:cs typeface="Arial"/>
              </a:rPr>
              <a:t>Phân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tích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phí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-</a:t>
            </a:r>
            <a:r>
              <a:rPr sz="1500" spc="-5" dirty="0">
                <a:latin typeface="Arial"/>
                <a:cs typeface="Arial"/>
              </a:rPr>
              <a:t> lợi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ích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 sánh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tính</a:t>
            </a:r>
            <a:r>
              <a:rPr sz="1500" dirty="0">
                <a:latin typeface="Arial"/>
                <a:cs typeface="Arial"/>
              </a:rPr>
              <a:t> khả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thi </a:t>
            </a:r>
            <a:r>
              <a:rPr sz="1500" dirty="0">
                <a:latin typeface="Arial"/>
                <a:cs typeface="Arial"/>
              </a:rPr>
              <a:t>về mặt </a:t>
            </a:r>
            <a:r>
              <a:rPr sz="1500" spc="-5" dirty="0">
                <a:latin typeface="Arial"/>
                <a:cs typeface="Arial"/>
              </a:rPr>
              <a:t>kinh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tế</a:t>
            </a:r>
            <a:r>
              <a:rPr sz="1500" dirty="0">
                <a:latin typeface="Arial"/>
                <a:cs typeface="Arial"/>
              </a:rPr>
              <a:t> của các </a:t>
            </a:r>
            <a:r>
              <a:rPr sz="1500" spc="-5" dirty="0">
                <a:latin typeface="Arial"/>
                <a:cs typeface="Arial"/>
              </a:rPr>
              <a:t>dự án.</a:t>
            </a:r>
            <a:endParaRPr sz="1500">
              <a:latin typeface="Arial"/>
              <a:cs typeface="Arial"/>
            </a:endParaRPr>
          </a:p>
          <a:p>
            <a:pPr marL="199390">
              <a:lnSpc>
                <a:spcPts val="2155"/>
              </a:lnSpc>
              <a:tabLst>
                <a:tab pos="54229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20" dirty="0">
                <a:latin typeface="Arial"/>
                <a:cs typeface="Arial"/>
              </a:rPr>
              <a:t>Tiến</a:t>
            </a:r>
            <a:r>
              <a:rPr sz="1800" spc="-5" dirty="0">
                <a:latin typeface="Arial"/>
                <a:cs typeface="Arial"/>
              </a:rPr>
              <a:t> hành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lập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hoạch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</a:t>
            </a:r>
            <a:r>
              <a:rPr sz="1800" spc="-5" dirty="0">
                <a:latin typeface="Arial"/>
                <a:cs typeface="Arial"/>
              </a:rPr>
              <a:t> khai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dự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án:</a:t>
            </a:r>
            <a:endParaRPr sz="18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spcBef>
                <a:spcPts val="5"/>
              </a:spcBef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Khảo sát,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phân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tích hệ </a:t>
            </a:r>
            <a:r>
              <a:rPr sz="1500" dirty="0">
                <a:latin typeface="Arial"/>
                <a:cs typeface="Arial"/>
              </a:rPr>
              <a:t>thống </a:t>
            </a:r>
            <a:r>
              <a:rPr sz="1500" spc="-5" dirty="0">
                <a:latin typeface="Arial"/>
                <a:cs typeface="Arial"/>
              </a:rPr>
              <a:t>nghiệp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vụ</a:t>
            </a:r>
            <a:r>
              <a:rPr sz="1500" spc="-5" dirty="0">
                <a:latin typeface="Arial"/>
                <a:cs typeface="Arial"/>
              </a:rPr>
              <a:t> liên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quan</a:t>
            </a:r>
            <a:endParaRPr sz="1500">
              <a:latin typeface="Arial"/>
              <a:cs typeface="Arial"/>
            </a:endParaRPr>
          </a:p>
          <a:p>
            <a:pPr marL="942340" marR="173990" indent="-285750">
              <a:lnSpc>
                <a:spcPct val="80000"/>
              </a:lnSpc>
              <a:spcBef>
                <a:spcPts val="360"/>
              </a:spcBef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</a:t>
            </a:r>
            <a:r>
              <a:rPr sz="1500" spc="-5" dirty="0">
                <a:latin typeface="Arial"/>
                <a:cs typeface="Arial"/>
              </a:rPr>
              <a:t>Lập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tài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liệu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về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các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yêu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cầu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HT,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nghiên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cứu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dòng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dữ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liệu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thông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tin,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cộng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đồng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dirty="0">
                <a:latin typeface="Arial"/>
                <a:cs typeface="Arial"/>
              </a:rPr>
              <a:t> sử</a:t>
            </a:r>
            <a:r>
              <a:rPr sz="1500" spc="-5" dirty="0">
                <a:latin typeface="Arial"/>
                <a:cs typeface="Arial"/>
              </a:rPr>
              <a:t> dụng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 </a:t>
            </a:r>
            <a:r>
              <a:rPr sz="1500" dirty="0">
                <a:latin typeface="Arial"/>
                <a:cs typeface="Arial"/>
              </a:rPr>
              <a:t>các mục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tiêu,</a:t>
            </a:r>
            <a:r>
              <a:rPr sz="1500" spc="-5" dirty="0">
                <a:latin typeface="Arial"/>
                <a:cs typeface="Arial"/>
              </a:rPr>
              <a:t> yêu</a:t>
            </a:r>
            <a:r>
              <a:rPr sz="1500" dirty="0">
                <a:latin typeface="Arial"/>
                <a:cs typeface="Arial"/>
              </a:rPr>
              <a:t> cầu </a:t>
            </a:r>
            <a:r>
              <a:rPr sz="1500" spc="-5" dirty="0">
                <a:latin typeface="Arial"/>
                <a:cs typeface="Arial"/>
              </a:rPr>
              <a:t>đặc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thù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của </a:t>
            </a:r>
            <a:r>
              <a:rPr sz="1500" spc="-5" dirty="0">
                <a:latin typeface="Arial"/>
                <a:cs typeface="Arial"/>
              </a:rPr>
              <a:t>người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sử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dụng.</a:t>
            </a:r>
            <a:endParaRPr sz="15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Xác</a:t>
            </a:r>
            <a:r>
              <a:rPr sz="1500" spc="-5" dirty="0">
                <a:latin typeface="Arial"/>
                <a:cs typeface="Arial"/>
              </a:rPr>
              <a:t> định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rủi </a:t>
            </a:r>
            <a:r>
              <a:rPr sz="1500" spc="-5" dirty="0">
                <a:latin typeface="Arial"/>
                <a:cs typeface="Arial"/>
              </a:rPr>
              <a:t>ro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có </a:t>
            </a:r>
            <a:r>
              <a:rPr sz="1500" dirty="0">
                <a:latin typeface="Arial"/>
                <a:cs typeface="Arial"/>
              </a:rPr>
              <a:t>thể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xảy</a:t>
            </a:r>
            <a:r>
              <a:rPr sz="1500" spc="-5" dirty="0">
                <a:latin typeface="Arial"/>
                <a:cs typeface="Arial"/>
              </a:rPr>
              <a:t> ra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 cách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thức quản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trị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rủi </a:t>
            </a:r>
            <a:r>
              <a:rPr sz="1500" spc="-5" dirty="0">
                <a:latin typeface="Arial"/>
                <a:cs typeface="Arial"/>
              </a:rPr>
              <a:t>ro.</a:t>
            </a:r>
            <a:endParaRPr sz="15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Kết</a:t>
            </a:r>
            <a:r>
              <a:rPr sz="1500" spc="-5" dirty="0">
                <a:latin typeface="Arial"/>
                <a:cs typeface="Arial"/>
              </a:rPr>
              <a:t> quả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là</a:t>
            </a:r>
            <a:r>
              <a:rPr sz="1500" dirty="0">
                <a:latin typeface="Arial"/>
                <a:cs typeface="Arial"/>
              </a:rPr>
              <a:t> kế</a:t>
            </a:r>
            <a:r>
              <a:rPr sz="1500" spc="-5" dirty="0">
                <a:latin typeface="Arial"/>
                <a:cs typeface="Arial"/>
              </a:rPr>
              <a:t> hoạch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dự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án</a:t>
            </a:r>
            <a:r>
              <a:rPr sz="1500" dirty="0">
                <a:latin typeface="Arial"/>
                <a:cs typeface="Arial"/>
              </a:rPr>
              <a:t> với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những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mốc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cơ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bản</a:t>
            </a:r>
            <a:r>
              <a:rPr sz="1500" dirty="0">
                <a:latin typeface="Arial"/>
                <a:cs typeface="Arial"/>
              </a:rPr>
              <a:t> của </a:t>
            </a:r>
            <a:r>
              <a:rPr sz="1500" spc="-5" dirty="0">
                <a:latin typeface="Arial"/>
                <a:cs typeface="Arial"/>
              </a:rPr>
              <a:t>quá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trình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triển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khai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HT.</a:t>
            </a:r>
            <a:endParaRPr sz="1500">
              <a:latin typeface="Arial"/>
              <a:cs typeface="Arial"/>
            </a:endParaRPr>
          </a:p>
          <a:p>
            <a:pPr marL="942340" marR="167005" indent="-285750">
              <a:lnSpc>
                <a:spcPct val="80000"/>
              </a:lnSpc>
              <a:spcBef>
                <a:spcPts val="360"/>
              </a:spcBef>
              <a:tabLst>
                <a:tab pos="942340" algn="l"/>
              </a:tabLst>
            </a:pPr>
            <a:r>
              <a:rPr sz="1500" dirty="0">
                <a:latin typeface="Arial"/>
                <a:cs typeface="Arial"/>
              </a:rPr>
              <a:t>–	Kế</a:t>
            </a:r>
            <a:r>
              <a:rPr sz="1500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hoạch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dự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án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HTTT</a:t>
            </a:r>
            <a:r>
              <a:rPr sz="1500" spc="1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không</a:t>
            </a:r>
            <a:r>
              <a:rPr sz="1500" spc="229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chỉ</a:t>
            </a:r>
            <a:r>
              <a:rPr sz="1500" spc="229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đề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cập</a:t>
            </a:r>
            <a:r>
              <a:rPr sz="1500" spc="229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đến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vấn</a:t>
            </a:r>
            <a:r>
              <a:rPr sz="1500" spc="2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đề</a:t>
            </a:r>
            <a:r>
              <a:rPr sz="1500" spc="2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thời</a:t>
            </a:r>
            <a:r>
              <a:rPr sz="1500" spc="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gian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mà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cả</a:t>
            </a:r>
            <a:r>
              <a:rPr sz="1500" spc="2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vấn</a:t>
            </a:r>
            <a:r>
              <a:rPr sz="1500" spc="2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đề</a:t>
            </a:r>
            <a:r>
              <a:rPr sz="1500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tài </a:t>
            </a:r>
            <a:r>
              <a:rPr sz="1500" spc="-4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chính,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nhân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lực,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phương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tiện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thực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hiện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cũng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như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vấn</a:t>
            </a:r>
            <a:r>
              <a:rPr sz="1500" spc="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đề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kết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nối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UD</a:t>
            </a:r>
            <a:r>
              <a:rPr sz="1500" spc="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với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CSDL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  <a:tabLst>
                <a:tab pos="942340" algn="l"/>
                <a:tab pos="8261350" algn="l"/>
              </a:tabLst>
            </a:pP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	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và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HT</a:t>
            </a:r>
            <a:r>
              <a:rPr sz="1500" u="sng" spc="-3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của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các đối</a:t>
            </a:r>
            <a:r>
              <a:rPr sz="1500" u="sng" spc="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tác,</a:t>
            </a:r>
            <a:r>
              <a:rPr sz="1500" u="sng" spc="-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vấn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đề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tuân</a:t>
            </a:r>
            <a:r>
              <a:rPr sz="1500" u="sng" spc="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thủ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các điều</a:t>
            </a:r>
            <a:r>
              <a:rPr sz="1500" u="sng" spc="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luật</a:t>
            </a:r>
            <a:r>
              <a:rPr sz="1500" u="sng" spc="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liên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quan</a:t>
            </a:r>
            <a:r>
              <a:rPr sz="1500" u="sng" spc="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của chính</a:t>
            </a:r>
            <a:r>
              <a:rPr sz="1500" u="sng" spc="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phủ.	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060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Thiết</a:t>
            </a:r>
            <a:r>
              <a:rPr sz="4400" spc="-5" dirty="0"/>
              <a:t> lập</a:t>
            </a:r>
            <a:r>
              <a:rPr sz="4400" dirty="0"/>
              <a:t> </a:t>
            </a:r>
            <a:r>
              <a:rPr sz="4400" spc="-10" dirty="0"/>
              <a:t>các</a:t>
            </a:r>
            <a:r>
              <a:rPr sz="4400" spc="-5" dirty="0"/>
              <a:t> </a:t>
            </a:r>
            <a:r>
              <a:rPr sz="4400" spc="-25" dirty="0"/>
              <a:t>yêu</a:t>
            </a:r>
            <a:r>
              <a:rPr sz="4400" spc="-5" dirty="0"/>
              <a:t> cầu</a:t>
            </a:r>
            <a:r>
              <a:rPr sz="4400" dirty="0"/>
              <a:t> </a:t>
            </a:r>
            <a:r>
              <a:rPr sz="4400" spc="-5" dirty="0"/>
              <a:t>thông tin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02208" y="1825751"/>
            <a:ext cx="7950200" cy="1537335"/>
            <a:chOff x="902208" y="1825751"/>
            <a:chExt cx="7950200" cy="1537335"/>
          </a:xfrm>
        </p:grpSpPr>
        <p:sp>
          <p:nvSpPr>
            <p:cNvPr id="4" name="object 4"/>
            <p:cNvSpPr/>
            <p:nvPr/>
          </p:nvSpPr>
          <p:spPr>
            <a:xfrm>
              <a:off x="914781" y="1838324"/>
              <a:ext cx="7924800" cy="1511935"/>
            </a:xfrm>
            <a:custGeom>
              <a:avLst/>
              <a:gdLst/>
              <a:ahLst/>
              <a:cxnLst/>
              <a:rect l="l" t="t" r="r" b="b"/>
              <a:pathLst>
                <a:path w="7924800" h="1511935">
                  <a:moveTo>
                    <a:pt x="7672832" y="0"/>
                  </a:moveTo>
                  <a:lnTo>
                    <a:pt x="251980" y="0"/>
                  </a:lnTo>
                  <a:lnTo>
                    <a:pt x="206686" y="4058"/>
                  </a:lnTo>
                  <a:lnTo>
                    <a:pt x="164055" y="15759"/>
                  </a:lnTo>
                  <a:lnTo>
                    <a:pt x="124800" y="34393"/>
                  </a:lnTo>
                  <a:lnTo>
                    <a:pt x="89632" y="59248"/>
                  </a:lnTo>
                  <a:lnTo>
                    <a:pt x="59262" y="89614"/>
                  </a:lnTo>
                  <a:lnTo>
                    <a:pt x="34402" y="124779"/>
                  </a:lnTo>
                  <a:lnTo>
                    <a:pt x="15764" y="164034"/>
                  </a:lnTo>
                  <a:lnTo>
                    <a:pt x="4059" y="206667"/>
                  </a:lnTo>
                  <a:lnTo>
                    <a:pt x="0" y="251967"/>
                  </a:lnTo>
                  <a:lnTo>
                    <a:pt x="0" y="1259839"/>
                  </a:lnTo>
                  <a:lnTo>
                    <a:pt x="4059" y="1305140"/>
                  </a:lnTo>
                  <a:lnTo>
                    <a:pt x="15764" y="1347773"/>
                  </a:lnTo>
                  <a:lnTo>
                    <a:pt x="34402" y="1387028"/>
                  </a:lnTo>
                  <a:lnTo>
                    <a:pt x="59262" y="1422193"/>
                  </a:lnTo>
                  <a:lnTo>
                    <a:pt x="89632" y="1452559"/>
                  </a:lnTo>
                  <a:lnTo>
                    <a:pt x="124800" y="1477414"/>
                  </a:lnTo>
                  <a:lnTo>
                    <a:pt x="164055" y="1496048"/>
                  </a:lnTo>
                  <a:lnTo>
                    <a:pt x="206686" y="1507749"/>
                  </a:lnTo>
                  <a:lnTo>
                    <a:pt x="251980" y="1511808"/>
                  </a:lnTo>
                  <a:lnTo>
                    <a:pt x="7672832" y="1511808"/>
                  </a:lnTo>
                  <a:lnTo>
                    <a:pt x="7718132" y="1507749"/>
                  </a:lnTo>
                  <a:lnTo>
                    <a:pt x="7760765" y="1496048"/>
                  </a:lnTo>
                  <a:lnTo>
                    <a:pt x="7800020" y="1477414"/>
                  </a:lnTo>
                  <a:lnTo>
                    <a:pt x="7835185" y="1452559"/>
                  </a:lnTo>
                  <a:lnTo>
                    <a:pt x="7865551" y="1422193"/>
                  </a:lnTo>
                  <a:lnTo>
                    <a:pt x="7890406" y="1387028"/>
                  </a:lnTo>
                  <a:lnTo>
                    <a:pt x="7909040" y="1347773"/>
                  </a:lnTo>
                  <a:lnTo>
                    <a:pt x="7920741" y="1305140"/>
                  </a:lnTo>
                  <a:lnTo>
                    <a:pt x="7924800" y="1259839"/>
                  </a:lnTo>
                  <a:lnTo>
                    <a:pt x="7924800" y="251967"/>
                  </a:lnTo>
                  <a:lnTo>
                    <a:pt x="7920741" y="206667"/>
                  </a:lnTo>
                  <a:lnTo>
                    <a:pt x="7909040" y="164034"/>
                  </a:lnTo>
                  <a:lnTo>
                    <a:pt x="7890406" y="124779"/>
                  </a:lnTo>
                  <a:lnTo>
                    <a:pt x="7865551" y="89614"/>
                  </a:lnTo>
                  <a:lnTo>
                    <a:pt x="7835185" y="59248"/>
                  </a:lnTo>
                  <a:lnTo>
                    <a:pt x="7800020" y="34393"/>
                  </a:lnTo>
                  <a:lnTo>
                    <a:pt x="7760765" y="15759"/>
                  </a:lnTo>
                  <a:lnTo>
                    <a:pt x="7718132" y="4058"/>
                  </a:lnTo>
                  <a:lnTo>
                    <a:pt x="767283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81" y="1838324"/>
              <a:ext cx="7924800" cy="1511935"/>
            </a:xfrm>
            <a:custGeom>
              <a:avLst/>
              <a:gdLst/>
              <a:ahLst/>
              <a:cxnLst/>
              <a:rect l="l" t="t" r="r" b="b"/>
              <a:pathLst>
                <a:path w="7924800" h="1511935">
                  <a:moveTo>
                    <a:pt x="0" y="251967"/>
                  </a:moveTo>
                  <a:lnTo>
                    <a:pt x="4059" y="206667"/>
                  </a:lnTo>
                  <a:lnTo>
                    <a:pt x="15764" y="164034"/>
                  </a:lnTo>
                  <a:lnTo>
                    <a:pt x="34402" y="124779"/>
                  </a:lnTo>
                  <a:lnTo>
                    <a:pt x="59262" y="89614"/>
                  </a:lnTo>
                  <a:lnTo>
                    <a:pt x="89632" y="59248"/>
                  </a:lnTo>
                  <a:lnTo>
                    <a:pt x="124800" y="34393"/>
                  </a:lnTo>
                  <a:lnTo>
                    <a:pt x="164055" y="15759"/>
                  </a:lnTo>
                  <a:lnTo>
                    <a:pt x="206686" y="4058"/>
                  </a:lnTo>
                  <a:lnTo>
                    <a:pt x="251980" y="0"/>
                  </a:lnTo>
                  <a:lnTo>
                    <a:pt x="7672832" y="0"/>
                  </a:lnTo>
                  <a:lnTo>
                    <a:pt x="7718132" y="4058"/>
                  </a:lnTo>
                  <a:lnTo>
                    <a:pt x="7760765" y="15759"/>
                  </a:lnTo>
                  <a:lnTo>
                    <a:pt x="7800020" y="34393"/>
                  </a:lnTo>
                  <a:lnTo>
                    <a:pt x="7835185" y="59248"/>
                  </a:lnTo>
                  <a:lnTo>
                    <a:pt x="7865551" y="89614"/>
                  </a:lnTo>
                  <a:lnTo>
                    <a:pt x="7890406" y="124779"/>
                  </a:lnTo>
                  <a:lnTo>
                    <a:pt x="7909040" y="164034"/>
                  </a:lnTo>
                  <a:lnTo>
                    <a:pt x="7920741" y="206667"/>
                  </a:lnTo>
                  <a:lnTo>
                    <a:pt x="7924800" y="251967"/>
                  </a:lnTo>
                  <a:lnTo>
                    <a:pt x="7924800" y="1259839"/>
                  </a:lnTo>
                  <a:lnTo>
                    <a:pt x="7920741" y="1305140"/>
                  </a:lnTo>
                  <a:lnTo>
                    <a:pt x="7909040" y="1347773"/>
                  </a:lnTo>
                  <a:lnTo>
                    <a:pt x="7890406" y="1387028"/>
                  </a:lnTo>
                  <a:lnTo>
                    <a:pt x="7865551" y="1422193"/>
                  </a:lnTo>
                  <a:lnTo>
                    <a:pt x="7835185" y="1452559"/>
                  </a:lnTo>
                  <a:lnTo>
                    <a:pt x="7800020" y="1477414"/>
                  </a:lnTo>
                  <a:lnTo>
                    <a:pt x="7760765" y="1496048"/>
                  </a:lnTo>
                  <a:lnTo>
                    <a:pt x="7718132" y="1507749"/>
                  </a:lnTo>
                  <a:lnTo>
                    <a:pt x="7672832" y="1511808"/>
                  </a:lnTo>
                  <a:lnTo>
                    <a:pt x="251980" y="1511808"/>
                  </a:lnTo>
                  <a:lnTo>
                    <a:pt x="206686" y="1507749"/>
                  </a:lnTo>
                  <a:lnTo>
                    <a:pt x="164055" y="1496048"/>
                  </a:lnTo>
                  <a:lnTo>
                    <a:pt x="124800" y="1477414"/>
                  </a:lnTo>
                  <a:lnTo>
                    <a:pt x="89632" y="1452559"/>
                  </a:lnTo>
                  <a:lnTo>
                    <a:pt x="59262" y="1422193"/>
                  </a:lnTo>
                  <a:lnTo>
                    <a:pt x="34402" y="1387028"/>
                  </a:lnTo>
                  <a:lnTo>
                    <a:pt x="15764" y="1347773"/>
                  </a:lnTo>
                  <a:lnTo>
                    <a:pt x="4059" y="1305140"/>
                  </a:lnTo>
                  <a:lnTo>
                    <a:pt x="0" y="1259839"/>
                  </a:lnTo>
                  <a:lnTo>
                    <a:pt x="0" y="25196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02208" y="3447288"/>
            <a:ext cx="7950200" cy="1536700"/>
            <a:chOff x="902208" y="3447288"/>
            <a:chExt cx="7950200" cy="1536700"/>
          </a:xfrm>
        </p:grpSpPr>
        <p:sp>
          <p:nvSpPr>
            <p:cNvPr id="7" name="object 7"/>
            <p:cNvSpPr/>
            <p:nvPr/>
          </p:nvSpPr>
          <p:spPr>
            <a:xfrm>
              <a:off x="914781" y="3459861"/>
              <a:ext cx="7924800" cy="1511300"/>
            </a:xfrm>
            <a:custGeom>
              <a:avLst/>
              <a:gdLst/>
              <a:ahLst/>
              <a:cxnLst/>
              <a:rect l="l" t="t" r="r" b="b"/>
              <a:pathLst>
                <a:path w="7924800" h="1511300">
                  <a:moveTo>
                    <a:pt x="7672959" y="0"/>
                  </a:moveTo>
                  <a:lnTo>
                    <a:pt x="251840" y="0"/>
                  </a:lnTo>
                  <a:lnTo>
                    <a:pt x="206571" y="4058"/>
                  </a:lnTo>
                  <a:lnTo>
                    <a:pt x="163964" y="15758"/>
                  </a:lnTo>
                  <a:lnTo>
                    <a:pt x="124730" y="34388"/>
                  </a:lnTo>
                  <a:lnTo>
                    <a:pt x="89582" y="59237"/>
                  </a:lnTo>
                  <a:lnTo>
                    <a:pt x="59229" y="89592"/>
                  </a:lnTo>
                  <a:lnTo>
                    <a:pt x="34383" y="124742"/>
                  </a:lnTo>
                  <a:lnTo>
                    <a:pt x="15755" y="163974"/>
                  </a:lnTo>
                  <a:lnTo>
                    <a:pt x="4057" y="206578"/>
                  </a:lnTo>
                  <a:lnTo>
                    <a:pt x="0" y="251840"/>
                  </a:lnTo>
                  <a:lnTo>
                    <a:pt x="0" y="1259205"/>
                  </a:lnTo>
                  <a:lnTo>
                    <a:pt x="4057" y="1304467"/>
                  </a:lnTo>
                  <a:lnTo>
                    <a:pt x="15755" y="1347071"/>
                  </a:lnTo>
                  <a:lnTo>
                    <a:pt x="34383" y="1386303"/>
                  </a:lnTo>
                  <a:lnTo>
                    <a:pt x="59229" y="1421453"/>
                  </a:lnTo>
                  <a:lnTo>
                    <a:pt x="89582" y="1451808"/>
                  </a:lnTo>
                  <a:lnTo>
                    <a:pt x="124730" y="1476657"/>
                  </a:lnTo>
                  <a:lnTo>
                    <a:pt x="163964" y="1495287"/>
                  </a:lnTo>
                  <a:lnTo>
                    <a:pt x="206571" y="1506987"/>
                  </a:lnTo>
                  <a:lnTo>
                    <a:pt x="251840" y="1511045"/>
                  </a:lnTo>
                  <a:lnTo>
                    <a:pt x="7672959" y="1511045"/>
                  </a:lnTo>
                  <a:lnTo>
                    <a:pt x="7718221" y="1506987"/>
                  </a:lnTo>
                  <a:lnTo>
                    <a:pt x="7760825" y="1495287"/>
                  </a:lnTo>
                  <a:lnTo>
                    <a:pt x="7800057" y="1476657"/>
                  </a:lnTo>
                  <a:lnTo>
                    <a:pt x="7835207" y="1451808"/>
                  </a:lnTo>
                  <a:lnTo>
                    <a:pt x="7865562" y="1421453"/>
                  </a:lnTo>
                  <a:lnTo>
                    <a:pt x="7890411" y="1386303"/>
                  </a:lnTo>
                  <a:lnTo>
                    <a:pt x="7909041" y="1347071"/>
                  </a:lnTo>
                  <a:lnTo>
                    <a:pt x="7920741" y="1304467"/>
                  </a:lnTo>
                  <a:lnTo>
                    <a:pt x="7924800" y="1259205"/>
                  </a:lnTo>
                  <a:lnTo>
                    <a:pt x="7924800" y="251840"/>
                  </a:lnTo>
                  <a:lnTo>
                    <a:pt x="7920741" y="206578"/>
                  </a:lnTo>
                  <a:lnTo>
                    <a:pt x="7909041" y="163974"/>
                  </a:lnTo>
                  <a:lnTo>
                    <a:pt x="7890411" y="124742"/>
                  </a:lnTo>
                  <a:lnTo>
                    <a:pt x="7865562" y="89592"/>
                  </a:lnTo>
                  <a:lnTo>
                    <a:pt x="7835207" y="59237"/>
                  </a:lnTo>
                  <a:lnTo>
                    <a:pt x="7800057" y="34388"/>
                  </a:lnTo>
                  <a:lnTo>
                    <a:pt x="7760825" y="15758"/>
                  </a:lnTo>
                  <a:lnTo>
                    <a:pt x="7718221" y="4058"/>
                  </a:lnTo>
                  <a:lnTo>
                    <a:pt x="76729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81" y="3459861"/>
              <a:ext cx="7924800" cy="1511300"/>
            </a:xfrm>
            <a:custGeom>
              <a:avLst/>
              <a:gdLst/>
              <a:ahLst/>
              <a:cxnLst/>
              <a:rect l="l" t="t" r="r" b="b"/>
              <a:pathLst>
                <a:path w="7924800" h="1511300">
                  <a:moveTo>
                    <a:pt x="0" y="251840"/>
                  </a:moveTo>
                  <a:lnTo>
                    <a:pt x="4057" y="206578"/>
                  </a:lnTo>
                  <a:lnTo>
                    <a:pt x="15755" y="163974"/>
                  </a:lnTo>
                  <a:lnTo>
                    <a:pt x="34383" y="124742"/>
                  </a:lnTo>
                  <a:lnTo>
                    <a:pt x="59229" y="89592"/>
                  </a:lnTo>
                  <a:lnTo>
                    <a:pt x="89582" y="59237"/>
                  </a:lnTo>
                  <a:lnTo>
                    <a:pt x="124730" y="34388"/>
                  </a:lnTo>
                  <a:lnTo>
                    <a:pt x="163964" y="15758"/>
                  </a:lnTo>
                  <a:lnTo>
                    <a:pt x="206571" y="4058"/>
                  </a:lnTo>
                  <a:lnTo>
                    <a:pt x="251840" y="0"/>
                  </a:lnTo>
                  <a:lnTo>
                    <a:pt x="7672959" y="0"/>
                  </a:lnTo>
                  <a:lnTo>
                    <a:pt x="7718221" y="4058"/>
                  </a:lnTo>
                  <a:lnTo>
                    <a:pt x="7760825" y="15758"/>
                  </a:lnTo>
                  <a:lnTo>
                    <a:pt x="7800057" y="34388"/>
                  </a:lnTo>
                  <a:lnTo>
                    <a:pt x="7835207" y="59237"/>
                  </a:lnTo>
                  <a:lnTo>
                    <a:pt x="7865562" y="89592"/>
                  </a:lnTo>
                  <a:lnTo>
                    <a:pt x="7890411" y="124742"/>
                  </a:lnTo>
                  <a:lnTo>
                    <a:pt x="7909041" y="163974"/>
                  </a:lnTo>
                  <a:lnTo>
                    <a:pt x="7920741" y="206578"/>
                  </a:lnTo>
                  <a:lnTo>
                    <a:pt x="7924800" y="251840"/>
                  </a:lnTo>
                  <a:lnTo>
                    <a:pt x="7924800" y="1259205"/>
                  </a:lnTo>
                  <a:lnTo>
                    <a:pt x="7920741" y="1304467"/>
                  </a:lnTo>
                  <a:lnTo>
                    <a:pt x="7909041" y="1347071"/>
                  </a:lnTo>
                  <a:lnTo>
                    <a:pt x="7890411" y="1386303"/>
                  </a:lnTo>
                  <a:lnTo>
                    <a:pt x="7865562" y="1421453"/>
                  </a:lnTo>
                  <a:lnTo>
                    <a:pt x="7835207" y="1451808"/>
                  </a:lnTo>
                  <a:lnTo>
                    <a:pt x="7800057" y="1476657"/>
                  </a:lnTo>
                  <a:lnTo>
                    <a:pt x="7760825" y="1495287"/>
                  </a:lnTo>
                  <a:lnTo>
                    <a:pt x="7718221" y="1506987"/>
                  </a:lnTo>
                  <a:lnTo>
                    <a:pt x="7672959" y="1511045"/>
                  </a:lnTo>
                  <a:lnTo>
                    <a:pt x="251840" y="1511045"/>
                  </a:lnTo>
                  <a:lnTo>
                    <a:pt x="206571" y="1506987"/>
                  </a:lnTo>
                  <a:lnTo>
                    <a:pt x="163964" y="1495287"/>
                  </a:lnTo>
                  <a:lnTo>
                    <a:pt x="124730" y="1476657"/>
                  </a:lnTo>
                  <a:lnTo>
                    <a:pt x="89582" y="1451808"/>
                  </a:lnTo>
                  <a:lnTo>
                    <a:pt x="59229" y="1421453"/>
                  </a:lnTo>
                  <a:lnTo>
                    <a:pt x="34383" y="1386303"/>
                  </a:lnTo>
                  <a:lnTo>
                    <a:pt x="15755" y="1347071"/>
                  </a:lnTo>
                  <a:lnTo>
                    <a:pt x="4057" y="1304467"/>
                  </a:lnTo>
                  <a:lnTo>
                    <a:pt x="0" y="1259205"/>
                  </a:lnTo>
                  <a:lnTo>
                    <a:pt x="0" y="25184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20394" y="1969769"/>
            <a:ext cx="7317740" cy="27552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4170"/>
              </a:lnSpc>
              <a:spcBef>
                <a:spcPts val="56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ươ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ng pháp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tổng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thể doanh nghiệp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Enterprise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Analysis)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Calibri"/>
              <a:cs typeface="Calibri"/>
            </a:endParaRPr>
          </a:p>
          <a:p>
            <a:pPr marL="12700" marR="360680">
              <a:lnSpc>
                <a:spcPts val="4170"/>
              </a:lnSpc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ươ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tích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chiến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ược </a:t>
            </a:r>
            <a:r>
              <a:rPr sz="3800" spc="-10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(strategic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Analysis)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758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</a:t>
            </a:r>
            <a:r>
              <a:rPr dirty="0">
                <a:latin typeface="Times New Roman"/>
                <a:cs typeface="Times New Roman"/>
              </a:rPr>
              <a:t>ươ</a:t>
            </a:r>
            <a:r>
              <a:rPr dirty="0"/>
              <a:t>ng</a:t>
            </a:r>
            <a:r>
              <a:rPr spc="-15" dirty="0"/>
              <a:t> </a:t>
            </a:r>
            <a:r>
              <a:rPr dirty="0"/>
              <a:t>pháp</a:t>
            </a:r>
            <a:r>
              <a:rPr spc="-25" dirty="0"/>
              <a:t> </a:t>
            </a:r>
            <a:r>
              <a:rPr spc="-15" dirty="0"/>
              <a:t>tổng </a:t>
            </a:r>
            <a:r>
              <a:rPr dirty="0"/>
              <a:t>thể</a:t>
            </a:r>
            <a:r>
              <a:rPr spc="-10" dirty="0"/>
              <a:t> </a:t>
            </a:r>
            <a:r>
              <a:rPr dirty="0"/>
              <a:t>doanh</a:t>
            </a:r>
            <a:r>
              <a:rPr spc="-40" dirty="0"/>
              <a:t> </a:t>
            </a:r>
            <a:r>
              <a:rPr dirty="0"/>
              <a:t>nghiệp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08925" cy="42506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327660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Xem xét toàn </a:t>
            </a:r>
            <a:r>
              <a:rPr sz="2200" spc="-5" dirty="0">
                <a:latin typeface="Arial"/>
                <a:cs typeface="Arial"/>
              </a:rPr>
              <a:t>bộ </a:t>
            </a:r>
            <a:r>
              <a:rPr sz="2200" dirty="0">
                <a:latin typeface="Arial"/>
                <a:cs typeface="Arial"/>
              </a:rPr>
              <a:t>tổ chức: các </a:t>
            </a:r>
            <a:r>
              <a:rPr sz="2200" spc="-5" dirty="0">
                <a:latin typeface="Arial"/>
                <a:cs typeface="Arial"/>
              </a:rPr>
              <a:t>đơn </a:t>
            </a:r>
            <a:r>
              <a:rPr sz="2200" dirty="0">
                <a:latin typeface="Arial"/>
                <a:cs typeface="Arial"/>
              </a:rPr>
              <a:t>vị </a:t>
            </a:r>
            <a:r>
              <a:rPr sz="2200" spc="-5" dirty="0">
                <a:latin typeface="Arial"/>
                <a:cs typeface="Arial"/>
              </a:rPr>
              <a:t>bộ phận, </a:t>
            </a:r>
            <a:r>
              <a:rPr sz="2200" dirty="0">
                <a:latin typeface="Arial"/>
                <a:cs typeface="Arial"/>
              </a:rPr>
              <a:t>các chức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năng,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quá </a:t>
            </a:r>
            <a:r>
              <a:rPr sz="2200" dirty="0">
                <a:latin typeface="Arial"/>
                <a:cs typeface="Arial"/>
              </a:rPr>
              <a:t>trình và các thành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dữ </a:t>
            </a:r>
            <a:r>
              <a:rPr sz="2200" spc="-5" dirty="0">
                <a:latin typeface="Arial"/>
                <a:cs typeface="Arial"/>
              </a:rPr>
              <a:t>liệu </a:t>
            </a:r>
            <a:r>
              <a:rPr sz="2200" dirty="0">
                <a:latin typeface="Arial"/>
                <a:cs typeface="Arial"/>
              </a:rPr>
              <a:t>=&gt; 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 thể và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thuộc tính </a:t>
            </a:r>
            <a:r>
              <a:rPr sz="2200" spc="-5" dirty="0">
                <a:latin typeface="Arial"/>
                <a:cs typeface="Arial"/>
              </a:rPr>
              <a:t>dữ liệu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tổ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chức.</a:t>
            </a:r>
            <a:endParaRPr sz="2200">
              <a:latin typeface="Arial"/>
              <a:cs typeface="Arial"/>
            </a:endParaRPr>
          </a:p>
          <a:p>
            <a:pPr marL="355600" marR="123825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yêu cầu TT </a:t>
            </a:r>
            <a:r>
              <a:rPr sz="2200" spc="-5" dirty="0">
                <a:latin typeface="Arial"/>
                <a:cs typeface="Arial"/>
              </a:rPr>
              <a:t>bằng </a:t>
            </a:r>
            <a:r>
              <a:rPr sz="2200" dirty="0">
                <a:latin typeface="Arial"/>
                <a:cs typeface="Arial"/>
              </a:rPr>
              <a:t>cách khảo sát, </a:t>
            </a:r>
            <a:r>
              <a:rPr sz="2200" spc="-5" dirty="0">
                <a:latin typeface="Arial"/>
                <a:cs typeface="Arial"/>
              </a:rPr>
              <a:t>nghiên </a:t>
            </a:r>
            <a:r>
              <a:rPr sz="2200" dirty="0">
                <a:latin typeface="Arial"/>
                <a:cs typeface="Arial"/>
              </a:rPr>
              <a:t>cứu toàn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bộ </a:t>
            </a:r>
            <a:r>
              <a:rPr sz="2200" dirty="0">
                <a:latin typeface="Arial"/>
                <a:cs typeface="Arial"/>
              </a:rPr>
              <a:t>tổ </a:t>
            </a:r>
            <a:r>
              <a:rPr sz="2200" spc="-5" dirty="0">
                <a:latin typeface="Arial"/>
                <a:cs typeface="Arial"/>
              </a:rPr>
              <a:t>chức.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Lựa</a:t>
            </a:r>
            <a:r>
              <a:rPr sz="2200" dirty="0">
                <a:latin typeface="Arial"/>
                <a:cs typeface="Arial"/>
              </a:rPr>
              <a:t> chọn một </a:t>
            </a:r>
            <a:r>
              <a:rPr sz="2200" spc="-5" dirty="0">
                <a:latin typeface="Arial"/>
                <a:cs typeface="Arial"/>
              </a:rPr>
              <a:t>nhóm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lớn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nhà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dirty="0">
                <a:latin typeface="Arial"/>
                <a:cs typeface="Arial"/>
              </a:rPr>
              <a:t> và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phỏng vấn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thu thập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thông tin:</a:t>
            </a:r>
            <a:r>
              <a:rPr sz="2200" spc="-5" dirty="0">
                <a:latin typeface="Arial"/>
                <a:cs typeface="Arial"/>
              </a:rPr>
              <a:t> nguồn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gốc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TT,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cách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thức TT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dụng, </a:t>
            </a:r>
            <a:r>
              <a:rPr sz="2200" dirty="0">
                <a:latin typeface="Arial"/>
                <a:cs typeface="Arial"/>
              </a:rPr>
              <a:t>môi </a:t>
            </a:r>
            <a:r>
              <a:rPr sz="2200" spc="-5" dirty="0">
                <a:latin typeface="Arial"/>
                <a:cs typeface="Arial"/>
              </a:rPr>
              <a:t>trường hoạt động, </a:t>
            </a:r>
            <a:r>
              <a:rPr sz="2200" dirty="0">
                <a:latin typeface="Arial"/>
                <a:cs typeface="Arial"/>
              </a:rPr>
              <a:t>mục tiếu của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nhà quản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cách </a:t>
            </a:r>
            <a:r>
              <a:rPr sz="2200" spc="-5" dirty="0">
                <a:latin typeface="Arial"/>
                <a:cs typeface="Arial"/>
              </a:rPr>
              <a:t>thức </a:t>
            </a:r>
            <a:r>
              <a:rPr sz="2200" dirty="0">
                <a:latin typeface="Arial"/>
                <a:cs typeface="Arial"/>
              </a:rPr>
              <a:t>ra QĐ, …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11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Hạn </a:t>
            </a:r>
            <a:r>
              <a:rPr sz="2200" dirty="0">
                <a:latin typeface="Arial"/>
                <a:cs typeface="Arial"/>
              </a:rPr>
              <a:t>chế: tạo </a:t>
            </a:r>
            <a:r>
              <a:rPr sz="2200" spc="-5" dirty="0">
                <a:latin typeface="Arial"/>
                <a:cs typeface="Arial"/>
              </a:rPr>
              <a:t>quá nhiều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DL,</a:t>
            </a:r>
            <a:r>
              <a:rPr sz="2200" dirty="0">
                <a:latin typeface="Arial"/>
                <a:cs typeface="Arial"/>
              </a:rPr>
              <a:t> khó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khăn và tốn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kém 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việc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 thập và </a:t>
            </a:r>
            <a:r>
              <a:rPr sz="2200" spc="-5" dirty="0">
                <a:latin typeface="Arial"/>
                <a:cs typeface="Arial"/>
              </a:rPr>
              <a:t>phân </a:t>
            </a:r>
            <a:r>
              <a:rPr sz="2200" dirty="0">
                <a:latin typeface="Arial"/>
                <a:cs typeface="Arial"/>
              </a:rPr>
              <a:t>tích </a:t>
            </a:r>
            <a:r>
              <a:rPr sz="2200" spc="-5" dirty="0">
                <a:latin typeface="Arial"/>
                <a:cs typeface="Arial"/>
              </a:rPr>
              <a:t>DL. Các </a:t>
            </a:r>
            <a:r>
              <a:rPr sz="2200" dirty="0">
                <a:latin typeface="Arial"/>
                <a:cs typeface="Arial"/>
              </a:rPr>
              <a:t>câu </a:t>
            </a:r>
            <a:r>
              <a:rPr sz="2200" spc="-5" dirty="0">
                <a:latin typeface="Arial"/>
                <a:cs typeface="Arial"/>
              </a:rPr>
              <a:t>hỏi phỏng </a:t>
            </a:r>
            <a:r>
              <a:rPr sz="2200" dirty="0">
                <a:latin typeface="Arial"/>
                <a:cs typeface="Arial"/>
              </a:rPr>
              <a:t>vấn chỉ tập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trung vào vấn </a:t>
            </a:r>
            <a:r>
              <a:rPr sz="2200" spc="-5" dirty="0">
                <a:latin typeface="Arial"/>
                <a:cs typeface="Arial"/>
              </a:rPr>
              <a:t>đề </a:t>
            </a:r>
            <a:r>
              <a:rPr sz="2200" dirty="0">
                <a:latin typeface="Arial"/>
                <a:cs typeface="Arial"/>
              </a:rPr>
              <a:t>TT </a:t>
            </a:r>
            <a:r>
              <a:rPr sz="2200" spc="-5" dirty="0">
                <a:latin typeface="Arial"/>
                <a:cs typeface="Arial"/>
              </a:rPr>
              <a:t>nào hiện đang được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 </a:t>
            </a:r>
            <a:r>
              <a:rPr sz="2200" dirty="0">
                <a:latin typeface="Arial"/>
                <a:cs typeface="Arial"/>
              </a:rPr>
              <a:t>mà </a:t>
            </a:r>
            <a:r>
              <a:rPr sz="2200" spc="-5" dirty="0">
                <a:latin typeface="Arial"/>
                <a:cs typeface="Arial"/>
              </a:rPr>
              <a:t>không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tập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tiếu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dùng vào </a:t>
            </a:r>
            <a:r>
              <a:rPr sz="2200" spc="-5" dirty="0">
                <a:latin typeface="Arial"/>
                <a:cs typeface="Arial"/>
              </a:rPr>
              <a:t>đâu.</a:t>
            </a:r>
            <a:r>
              <a:rPr sz="2200" dirty="0">
                <a:latin typeface="Arial"/>
                <a:cs typeface="Arial"/>
              </a:rPr>
              <a:t> =&gt;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chỉ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tự</a:t>
            </a:r>
            <a:r>
              <a:rPr sz="2200" spc="-5" dirty="0">
                <a:latin typeface="Arial"/>
                <a:cs typeface="Arial"/>
              </a:rPr>
              <a:t> 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 gì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đã</a:t>
            </a:r>
            <a:r>
              <a:rPr sz="2200" dirty="0">
                <a:latin typeface="Arial"/>
                <a:cs typeface="Arial"/>
              </a:rPr>
              <a:t> tồn tại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mà không </a:t>
            </a:r>
            <a:r>
              <a:rPr sz="2200" spc="-5" dirty="0">
                <a:latin typeface="Arial"/>
                <a:cs typeface="Arial"/>
              </a:rPr>
              <a:t>đề </a:t>
            </a:r>
            <a:r>
              <a:rPr sz="2200" dirty="0">
                <a:latin typeface="Arial"/>
                <a:cs typeface="Arial"/>
              </a:rPr>
              <a:t>cập </a:t>
            </a:r>
            <a:r>
              <a:rPr sz="2200" spc="-5" dirty="0">
                <a:latin typeface="Arial"/>
                <a:cs typeface="Arial"/>
              </a:rPr>
              <a:t>đến </a:t>
            </a:r>
            <a:r>
              <a:rPr sz="2200" dirty="0">
                <a:latin typeface="Arial"/>
                <a:cs typeface="Arial"/>
              </a:rPr>
              <a:t>cách tiếp cận </a:t>
            </a:r>
            <a:r>
              <a:rPr sz="2200" spc="-5" dirty="0">
                <a:latin typeface="Arial"/>
                <a:cs typeface="Arial"/>
              </a:rPr>
              <a:t>hoàn </a:t>
            </a:r>
            <a:r>
              <a:rPr sz="2200" dirty="0">
                <a:latin typeface="Arial"/>
                <a:cs typeface="Arial"/>
              </a:rPr>
              <a:t>toàn mới trong vấn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đề </a:t>
            </a:r>
            <a:r>
              <a:rPr sz="2200" dirty="0">
                <a:latin typeface="Arial"/>
                <a:cs typeface="Arial"/>
              </a:rPr>
              <a:t>tiến </a:t>
            </a:r>
            <a:r>
              <a:rPr sz="2200" spc="-5" dirty="0">
                <a:latin typeface="Arial"/>
                <a:cs typeface="Arial"/>
              </a:rPr>
              <a:t>hành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 động</a:t>
            </a:r>
            <a:r>
              <a:rPr sz="2200" dirty="0">
                <a:latin typeface="Arial"/>
                <a:cs typeface="Arial"/>
              </a:rPr>
              <a:t> kinh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doanh.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2447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</a:t>
            </a:r>
            <a:r>
              <a:rPr dirty="0">
                <a:latin typeface="Times New Roman"/>
                <a:cs typeface="Times New Roman"/>
              </a:rPr>
              <a:t>ươ</a:t>
            </a:r>
            <a:r>
              <a:rPr dirty="0"/>
              <a:t>ng</a:t>
            </a:r>
            <a:r>
              <a:rPr spc="-15" dirty="0"/>
              <a:t> </a:t>
            </a:r>
            <a:r>
              <a:rPr dirty="0"/>
              <a:t>pháp</a:t>
            </a:r>
            <a:r>
              <a:rPr spc="-25" dirty="0"/>
              <a:t> </a:t>
            </a:r>
            <a:r>
              <a:rPr dirty="0"/>
              <a:t>phân</a:t>
            </a:r>
            <a:r>
              <a:rPr spc="-15" dirty="0"/>
              <a:t> </a:t>
            </a:r>
            <a:r>
              <a:rPr dirty="0"/>
              <a:t>tích</a:t>
            </a:r>
            <a:r>
              <a:rPr spc="-10" dirty="0"/>
              <a:t> </a:t>
            </a:r>
            <a:r>
              <a:rPr spc="-5" dirty="0"/>
              <a:t>chiến</a:t>
            </a:r>
            <a:r>
              <a:rPr spc="-20" dirty="0"/>
              <a:t> </a:t>
            </a:r>
            <a:r>
              <a:rPr spc="-5" dirty="0"/>
              <a:t>l</a:t>
            </a:r>
            <a:r>
              <a:rPr spc="-5" dirty="0">
                <a:latin typeface="Times New Roman"/>
                <a:cs typeface="Times New Roman"/>
              </a:rPr>
              <a:t>ược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96859" cy="39827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Phân tích các yếu tố </a:t>
            </a:r>
            <a:r>
              <a:rPr sz="2200" spc="-5" dirty="0">
                <a:latin typeface="Arial"/>
                <a:cs typeface="Arial"/>
              </a:rPr>
              <a:t>đảm bảo </a:t>
            </a:r>
            <a:r>
              <a:rPr sz="2200" dirty="0">
                <a:latin typeface="Arial"/>
                <a:cs typeface="Arial"/>
              </a:rPr>
              <a:t>thành </a:t>
            </a:r>
            <a:r>
              <a:rPr sz="2200" spc="-5" dirty="0">
                <a:latin typeface="Arial"/>
                <a:cs typeface="Arial"/>
              </a:rPr>
              <a:t>công (CSFs </a:t>
            </a:r>
            <a:r>
              <a:rPr sz="2200" dirty="0">
                <a:latin typeface="Arial"/>
                <a:cs typeface="Arial"/>
              </a:rPr>
              <a:t>– Critical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Success </a:t>
            </a:r>
            <a:r>
              <a:rPr sz="2200" dirty="0">
                <a:latin typeface="Arial"/>
                <a:cs typeface="Arial"/>
              </a:rPr>
              <a:t>Factors) </a:t>
            </a:r>
            <a:r>
              <a:rPr sz="2200" spc="-5" dirty="0">
                <a:latin typeface="Arial"/>
                <a:cs typeface="Arial"/>
              </a:rPr>
              <a:t>dựa </a:t>
            </a:r>
            <a:r>
              <a:rPr sz="2200" dirty="0">
                <a:latin typeface="Arial"/>
                <a:cs typeface="Arial"/>
              </a:rPr>
              <a:t>trên quan </a:t>
            </a:r>
            <a:r>
              <a:rPr sz="2200" spc="-5" dirty="0">
                <a:latin typeface="Arial"/>
                <a:cs typeface="Arial"/>
              </a:rPr>
              <a:t>điểm: các nhu </a:t>
            </a:r>
            <a:r>
              <a:rPr sz="2200" dirty="0">
                <a:latin typeface="Arial"/>
                <a:cs typeface="Arial"/>
              </a:rPr>
              <a:t>cầu TT của 1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 </a:t>
            </a:r>
            <a:r>
              <a:rPr sz="2200" spc="-5" dirty="0">
                <a:latin typeface="Arial"/>
                <a:cs typeface="Arial"/>
              </a:rPr>
              <a:t>chức được </a:t>
            </a:r>
            <a:r>
              <a:rPr sz="220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bởi </a:t>
            </a:r>
            <a:r>
              <a:rPr sz="2200" dirty="0">
                <a:latin typeface="Arial"/>
                <a:cs typeface="Arial"/>
              </a:rPr>
              <a:t>một số ít các yếu tố </a:t>
            </a:r>
            <a:r>
              <a:rPr sz="2200" spc="-5" dirty="0">
                <a:latin typeface="Arial"/>
                <a:cs typeface="Arial"/>
              </a:rPr>
              <a:t>đảm bảo </a:t>
            </a:r>
            <a:r>
              <a:rPr sz="2200" dirty="0">
                <a:latin typeface="Arial"/>
                <a:cs typeface="Arial"/>
              </a:rPr>
              <a:t> thành</a:t>
            </a:r>
            <a:r>
              <a:rPr sz="2200" spc="-5" dirty="0">
                <a:latin typeface="Arial"/>
                <a:cs typeface="Arial"/>
              </a:rPr>
              <a:t> công.</a:t>
            </a:r>
            <a:r>
              <a:rPr sz="2200" dirty="0">
                <a:latin typeface="Arial"/>
                <a:cs typeface="Arial"/>
              </a:rPr>
              <a:t> Khi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mục </a:t>
            </a:r>
            <a:r>
              <a:rPr sz="2200" spc="-5" dirty="0">
                <a:latin typeface="Arial"/>
                <a:cs typeface="Arial"/>
              </a:rPr>
              <a:t>tiêu </a:t>
            </a:r>
            <a:r>
              <a:rPr sz="2200" dirty="0">
                <a:latin typeface="Arial"/>
                <a:cs typeface="Arial"/>
              </a:rPr>
              <a:t>mấu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chốt </a:t>
            </a:r>
            <a:r>
              <a:rPr sz="2200" spc="-5" dirty="0">
                <a:latin typeface="Arial"/>
                <a:cs typeface="Arial"/>
              </a:rPr>
              <a:t>đạt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thì thành </a:t>
            </a:r>
            <a:r>
              <a:rPr sz="2200" dirty="0">
                <a:latin typeface="Arial"/>
                <a:cs typeface="Arial"/>
              </a:rPr>
              <a:t> công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tổ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xem</a:t>
            </a:r>
            <a:r>
              <a:rPr sz="2200" spc="-5" dirty="0">
                <a:latin typeface="Arial"/>
                <a:cs typeface="Arial"/>
              </a:rPr>
              <a:t> như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đảm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bảo. CSFs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định </a:t>
            </a:r>
            <a:r>
              <a:rPr sz="2200" dirty="0">
                <a:latin typeface="Arial"/>
                <a:cs typeface="Arial"/>
              </a:rPr>
              <a:t> hình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từng </a:t>
            </a:r>
            <a:r>
              <a:rPr sz="2200" spc="-5" dirty="0">
                <a:latin typeface="Arial"/>
                <a:cs typeface="Arial"/>
              </a:rPr>
              <a:t>ngành</a:t>
            </a:r>
            <a:r>
              <a:rPr sz="2200" dirty="0">
                <a:latin typeface="Arial"/>
                <a:cs typeface="Arial"/>
              </a:rPr>
              <a:t> công </a:t>
            </a:r>
            <a:r>
              <a:rPr sz="2200" spc="-5" dirty="0">
                <a:latin typeface="Arial"/>
                <a:cs typeface="Arial"/>
              </a:rPr>
              <a:t>nghiệp, </a:t>
            </a:r>
            <a:r>
              <a:rPr sz="2200" dirty="0">
                <a:latin typeface="Arial"/>
                <a:cs typeface="Arial"/>
              </a:rPr>
              <a:t>từng </a:t>
            </a:r>
            <a:r>
              <a:rPr sz="2200" spc="-5" dirty="0">
                <a:latin typeface="Arial"/>
                <a:cs typeface="Arial"/>
              </a:rPr>
              <a:t>loại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hình DN</a:t>
            </a:r>
            <a:r>
              <a:rPr sz="2200" dirty="0">
                <a:latin typeface="Arial"/>
                <a:cs typeface="Arial"/>
              </a:rPr>
              <a:t> và môi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trường</a:t>
            </a:r>
            <a:r>
              <a:rPr sz="2200" dirty="0">
                <a:latin typeface="Arial"/>
                <a:cs typeface="Arial"/>
              </a:rPr>
              <a:t> rộng lớn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" dirty="0">
                <a:latin typeface="Arial"/>
                <a:cs typeface="Arial"/>
              </a:rPr>
              <a:t>nó.</a:t>
            </a:r>
            <a:endParaRPr sz="2200">
              <a:latin typeface="Arial"/>
              <a:cs typeface="Arial"/>
            </a:endParaRPr>
          </a:p>
          <a:p>
            <a:pPr marL="355600" marR="38100" indent="-342900">
              <a:lnSpc>
                <a:spcPct val="8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Theo PP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này,</a:t>
            </a:r>
            <a:r>
              <a:rPr sz="2200" dirty="0">
                <a:latin typeface="Arial"/>
                <a:cs typeface="Arial"/>
              </a:rPr>
              <a:t> các </a:t>
            </a:r>
            <a:r>
              <a:rPr sz="2200" spc="-5" dirty="0">
                <a:latin typeface="Arial"/>
                <a:cs typeface="Arial"/>
              </a:rPr>
              <a:t>nhà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xác</a:t>
            </a:r>
            <a:r>
              <a:rPr sz="2200" spc="-5" dirty="0">
                <a:latin typeface="Arial"/>
                <a:cs typeface="Arial"/>
              </a:rPr>
              <a:t> định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dễ dàng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 số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ít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 </a:t>
            </a:r>
            <a:r>
              <a:rPr sz="2200" spc="-5" dirty="0">
                <a:latin typeface="Arial"/>
                <a:cs typeface="Arial"/>
              </a:rPr>
              <a:t>tiêu</a:t>
            </a:r>
            <a:r>
              <a:rPr sz="2200" dirty="0">
                <a:latin typeface="Arial"/>
                <a:cs typeface="Arial"/>
              </a:rPr>
              <a:t> tập trung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HTTT.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dirty="0">
                <a:latin typeface="Arial"/>
                <a:cs typeface="Arial"/>
              </a:rPr>
              <a:t> lý cấp cao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thường được phỏng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vấn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xác</a:t>
            </a:r>
            <a:r>
              <a:rPr sz="2200" spc="-5" dirty="0">
                <a:latin typeface="Arial"/>
                <a:cs typeface="Arial"/>
              </a:rPr>
              <a:t> định</a:t>
            </a:r>
            <a:r>
              <a:rPr sz="2200" dirty="0">
                <a:latin typeface="Arial"/>
                <a:cs typeface="Arial"/>
              </a:rPr>
              <a:t> mục </a:t>
            </a:r>
            <a:r>
              <a:rPr sz="2200" spc="-5" dirty="0">
                <a:latin typeface="Arial"/>
                <a:cs typeface="Arial"/>
              </a:rPr>
              <a:t>tiêu</a:t>
            </a:r>
            <a:r>
              <a:rPr sz="2200" dirty="0">
                <a:latin typeface="Arial"/>
                <a:cs typeface="Arial"/>
              </a:rPr>
              <a:t> và CSFs.</a:t>
            </a:r>
            <a:endParaRPr sz="2200">
              <a:latin typeface="Arial"/>
              <a:cs typeface="Arial"/>
            </a:endParaRPr>
          </a:p>
          <a:p>
            <a:pPr marL="355600" marR="15875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Ưu điểm: chỉ </a:t>
            </a:r>
            <a:r>
              <a:rPr sz="2200" dirty="0">
                <a:latin typeface="Arial"/>
                <a:cs typeface="Arial"/>
              </a:rPr>
              <a:t>cần thu thập và </a:t>
            </a:r>
            <a:r>
              <a:rPr sz="2200" spc="-5" dirty="0">
                <a:latin typeface="Arial"/>
                <a:cs typeface="Arial"/>
              </a:rPr>
              <a:t>phân </a:t>
            </a:r>
            <a:r>
              <a:rPr sz="2200" dirty="0">
                <a:latin typeface="Arial"/>
                <a:cs typeface="Arial"/>
              </a:rPr>
              <a:t>tích một số </a:t>
            </a:r>
            <a:r>
              <a:rPr sz="2200" spc="-5" dirty="0">
                <a:latin typeface="Arial"/>
                <a:cs typeface="Arial"/>
              </a:rPr>
              <a:t>lượng </a:t>
            </a:r>
            <a:r>
              <a:rPr sz="2200" dirty="0">
                <a:latin typeface="Arial"/>
                <a:cs typeface="Arial"/>
              </a:rPr>
              <a:t>DL </a:t>
            </a:r>
            <a:r>
              <a:rPr sz="2200" spc="-5" dirty="0">
                <a:latin typeface="Arial"/>
                <a:cs typeface="Arial"/>
              </a:rPr>
              <a:t>nhỏ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hơn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nhiều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PP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5" dirty="0">
                <a:latin typeface="Arial"/>
                <a:cs typeface="Arial"/>
              </a:rPr>
              <a:t> tính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đến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yếu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thay </a:t>
            </a:r>
            <a:r>
              <a:rPr sz="2200" spc="-5" dirty="0">
                <a:latin typeface="Arial"/>
                <a:cs typeface="Arial"/>
              </a:rPr>
              <a:t>đổi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môi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trường </a:t>
            </a:r>
            <a:r>
              <a:rPr sz="2200" dirty="0">
                <a:latin typeface="Arial"/>
                <a:cs typeface="Arial"/>
              </a:rPr>
              <a:t>KD. PP </a:t>
            </a:r>
            <a:r>
              <a:rPr sz="2200" spc="-5" dirty="0">
                <a:latin typeface="Arial"/>
                <a:cs typeface="Arial"/>
              </a:rPr>
              <a:t>này phù hợp </a:t>
            </a:r>
            <a:r>
              <a:rPr sz="2200" dirty="0">
                <a:latin typeface="Arial"/>
                <a:cs typeface="Arial"/>
              </a:rPr>
              <a:t>với việc </a:t>
            </a:r>
            <a:r>
              <a:rPr sz="2200" spc="-5" dirty="0">
                <a:latin typeface="Arial"/>
                <a:cs typeface="Arial"/>
              </a:rPr>
              <a:t>phát </a:t>
            </a:r>
            <a:r>
              <a:rPr sz="2200" dirty="0">
                <a:latin typeface="Arial"/>
                <a:cs typeface="Arial"/>
              </a:rPr>
              <a:t>triển các </a:t>
            </a:r>
            <a:r>
              <a:rPr sz="2200" spc="-5" dirty="0">
                <a:latin typeface="Arial"/>
                <a:cs typeface="Arial"/>
              </a:rPr>
              <a:t>HTTT </a:t>
            </a:r>
            <a:r>
              <a:rPr sz="2200" dirty="0">
                <a:latin typeface="Arial"/>
                <a:cs typeface="Arial"/>
              </a:rPr>
              <a:t>trợ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giúp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quyết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</a:t>
            </a:r>
            <a:r>
              <a:rPr sz="2200" dirty="0">
                <a:latin typeface="Arial"/>
                <a:cs typeface="Arial"/>
              </a:rPr>
              <a:t> và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HTTT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lãnh</a:t>
            </a:r>
            <a:r>
              <a:rPr sz="2200" spc="-5" dirty="0">
                <a:latin typeface="Arial"/>
                <a:cs typeface="Arial"/>
              </a:rPr>
              <a:t> đạo.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371715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15" dirty="0"/>
              <a:t>Phát</a:t>
            </a:r>
            <a:r>
              <a:rPr spc="-10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25" dirty="0"/>
              <a:t> </a:t>
            </a:r>
            <a:r>
              <a:rPr spc="-15" dirty="0"/>
              <a:t>với</a:t>
            </a:r>
            <a:r>
              <a:rPr spc="-25" dirty="0"/>
              <a:t> </a:t>
            </a:r>
            <a:r>
              <a:rPr spc="-20" dirty="0"/>
              <a:t>vấn</a:t>
            </a:r>
            <a:r>
              <a:rPr spc="-15" dirty="0"/>
              <a:t> </a:t>
            </a:r>
            <a:r>
              <a:rPr dirty="0">
                <a:latin typeface="Times New Roman"/>
                <a:cs typeface="Times New Roman"/>
              </a:rPr>
              <a:t>đề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đổi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mới </a:t>
            </a:r>
            <a:r>
              <a:rPr spc="-890" dirty="0"/>
              <a:t> </a:t>
            </a:r>
            <a:r>
              <a:rPr spc="-25" dirty="0"/>
              <a:t>tổ</a:t>
            </a:r>
            <a:r>
              <a:rPr spc="-5" dirty="0"/>
              <a:t> chức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15909" cy="41960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mới </a:t>
            </a:r>
            <a:r>
              <a:rPr sz="2200" spc="-5" dirty="0">
                <a:latin typeface="Arial"/>
                <a:cs typeface="Arial"/>
              </a:rPr>
              <a:t>trở</a:t>
            </a:r>
            <a:r>
              <a:rPr sz="2200" dirty="0">
                <a:latin typeface="Arial"/>
                <a:cs typeface="Arial"/>
              </a:rPr>
              <a:t> thành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công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cụ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mạnh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 </a:t>
            </a:r>
            <a:r>
              <a:rPr sz="2200" spc="-5" dirty="0">
                <a:latin typeface="Arial"/>
                <a:cs typeface="Arial"/>
              </a:rPr>
              <a:t>chức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tái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 kế </a:t>
            </a:r>
            <a:r>
              <a:rPr sz="2200" spc="-5" dirty="0">
                <a:latin typeface="Arial"/>
                <a:cs typeface="Arial"/>
              </a:rPr>
              <a:t>lại </a:t>
            </a:r>
            <a:r>
              <a:rPr sz="2200" dirty="0">
                <a:latin typeface="Arial"/>
                <a:cs typeface="Arial"/>
              </a:rPr>
              <a:t>cấu trúc, </a:t>
            </a:r>
            <a:r>
              <a:rPr sz="2200" spc="-5" dirty="0">
                <a:latin typeface="Arial"/>
                <a:cs typeface="Arial"/>
              </a:rPr>
              <a:t>phạm </a:t>
            </a:r>
            <a:r>
              <a:rPr sz="2200" dirty="0">
                <a:latin typeface="Arial"/>
                <a:cs typeface="Arial"/>
              </a:rPr>
              <a:t>vi, các mối </a:t>
            </a:r>
            <a:r>
              <a:rPr sz="2200" spc="-5" dirty="0">
                <a:latin typeface="Arial"/>
                <a:cs typeface="Arial"/>
              </a:rPr>
              <a:t>quan hệ,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dòng </a:t>
            </a:r>
            <a:r>
              <a:rPr sz="2200" dirty="0">
                <a:latin typeface="Arial"/>
                <a:cs typeface="Arial"/>
              </a:rPr>
              <a:t> công</a:t>
            </a:r>
            <a:r>
              <a:rPr sz="2200" spc="-5" dirty="0">
                <a:latin typeface="Arial"/>
                <a:cs typeface="Arial"/>
              </a:rPr>
              <a:t> việc,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sản </a:t>
            </a:r>
            <a:r>
              <a:rPr sz="2200" spc="-5" dirty="0">
                <a:latin typeface="Arial"/>
                <a:cs typeface="Arial"/>
              </a:rPr>
              <a:t>phẩm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5" dirty="0">
                <a:latin typeface="Arial"/>
                <a:cs typeface="Arial"/>
              </a:rPr>
              <a:t> dịch</a:t>
            </a:r>
            <a:r>
              <a:rPr sz="2200" dirty="0">
                <a:latin typeface="Arial"/>
                <a:cs typeface="Arial"/>
              </a:rPr>
              <a:t> vụ.</a:t>
            </a:r>
            <a:endParaRPr sz="2200">
              <a:latin typeface="Arial"/>
              <a:cs typeface="Arial"/>
            </a:endParaRPr>
          </a:p>
          <a:p>
            <a:pPr marL="355600" marR="76200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Với mạng Internet và Intranet các </a:t>
            </a:r>
            <a:r>
              <a:rPr sz="2200" spc="-5" dirty="0">
                <a:latin typeface="Arial"/>
                <a:cs typeface="Arial"/>
              </a:rPr>
              <a:t>hoạt động </a:t>
            </a:r>
            <a:r>
              <a:rPr sz="2200" dirty="0">
                <a:latin typeface="Arial"/>
                <a:cs typeface="Arial"/>
              </a:rPr>
              <a:t>của tổ chức sẽ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-5" dirty="0">
                <a:latin typeface="Arial"/>
                <a:cs typeface="Arial"/>
              </a:rPr>
              <a:t> bị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hạn</a:t>
            </a:r>
            <a:r>
              <a:rPr sz="2200" dirty="0">
                <a:latin typeface="Arial"/>
                <a:cs typeface="Arial"/>
              </a:rPr>
              <a:t> về không </a:t>
            </a:r>
            <a:r>
              <a:rPr sz="2200" spc="-5" dirty="0">
                <a:latin typeface="Arial"/>
                <a:cs typeface="Arial"/>
              </a:rPr>
              <a:t>gian,</a:t>
            </a:r>
            <a:r>
              <a:rPr sz="2200" dirty="0">
                <a:latin typeface="Arial"/>
                <a:cs typeface="Arial"/>
              </a:rPr>
              <a:t> có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 </a:t>
            </a:r>
            <a:r>
              <a:rPr sz="2200" spc="-5" dirty="0">
                <a:latin typeface="Arial"/>
                <a:cs typeface="Arial"/>
              </a:rPr>
              <a:t>bố</a:t>
            </a:r>
            <a:r>
              <a:rPr sz="2200" dirty="0">
                <a:latin typeface="Arial"/>
                <a:cs typeface="Arial"/>
              </a:rPr>
              <a:t> trí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phạm</a:t>
            </a:r>
            <a:r>
              <a:rPr sz="2200" dirty="0">
                <a:latin typeface="Arial"/>
                <a:cs typeface="Arial"/>
              </a:rPr>
              <a:t> vi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địa lý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rộng,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hỗ</a:t>
            </a:r>
            <a:r>
              <a:rPr sz="2200" dirty="0">
                <a:latin typeface="Arial"/>
                <a:cs typeface="Arial"/>
              </a:rPr>
              <a:t> trợ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tối </a:t>
            </a:r>
            <a:r>
              <a:rPr sz="2200" spc="-5" dirty="0">
                <a:latin typeface="Arial"/>
                <a:cs typeface="Arial"/>
              </a:rPr>
              <a:t>đa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hình</a:t>
            </a:r>
            <a:r>
              <a:rPr sz="2200" dirty="0">
                <a:latin typeface="Arial"/>
                <a:cs typeface="Arial"/>
              </a:rPr>
              <a:t> thức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 </a:t>
            </a:r>
            <a:r>
              <a:rPr sz="2200" spc="-5" dirty="0">
                <a:latin typeface="Arial"/>
                <a:cs typeface="Arial"/>
              </a:rPr>
              <a:t>nhóm,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giảm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 </a:t>
            </a:r>
            <a:r>
              <a:rPr sz="2200" spc="-5" dirty="0">
                <a:latin typeface="Arial"/>
                <a:cs typeface="Arial"/>
              </a:rPr>
              <a:t>phí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giao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dịch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 chi </a:t>
            </a:r>
            <a:r>
              <a:rPr sz="2200" spc="-5" dirty="0">
                <a:latin typeface="Arial"/>
                <a:cs typeface="Arial"/>
              </a:rPr>
              <a:t>phí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phối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 hoạt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Các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mức </a:t>
            </a:r>
            <a:r>
              <a:rPr sz="2200" spc="-5" dirty="0">
                <a:latin typeface="Arial"/>
                <a:cs typeface="Arial"/>
              </a:rPr>
              <a:t>độ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UD CNTT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Mức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tự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hóa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Mức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 hợp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hóa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thủ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tục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Mức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tái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tiến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4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Mức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 đổi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mới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toàn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diện tổ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endParaRPr sz="2000">
              <a:latin typeface="Arial"/>
              <a:cs typeface="Arial"/>
            </a:endParaRPr>
          </a:p>
          <a:p>
            <a:pPr marL="355600" marR="159385" indent="-342900">
              <a:lnSpc>
                <a:spcPts val="211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Mức </a:t>
            </a:r>
            <a:r>
              <a:rPr sz="2200" spc="-5" dirty="0">
                <a:latin typeface="Arial"/>
                <a:cs typeface="Arial"/>
              </a:rPr>
              <a:t>độ UD CNTT </a:t>
            </a:r>
            <a:r>
              <a:rPr sz="2200" dirty="0">
                <a:latin typeface="Arial"/>
                <a:cs typeface="Arial"/>
              </a:rPr>
              <a:t>càng cao thì lợi ích mang </a:t>
            </a:r>
            <a:r>
              <a:rPr sz="2200" spc="-5" dirty="0">
                <a:latin typeface="Arial"/>
                <a:cs typeface="Arial"/>
              </a:rPr>
              <a:t>lại </a:t>
            </a:r>
            <a:r>
              <a:rPr sz="2200" dirty="0">
                <a:latin typeface="Arial"/>
                <a:cs typeface="Arial"/>
              </a:rPr>
              <a:t>càng </a:t>
            </a:r>
            <a:r>
              <a:rPr sz="2200" spc="-5" dirty="0">
                <a:latin typeface="Arial"/>
                <a:cs typeface="Arial"/>
              </a:rPr>
              <a:t>nhưng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rủi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càng cao.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822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Mức</a:t>
            </a:r>
            <a:r>
              <a:rPr sz="4400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độ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spc="-5" dirty="0"/>
              <a:t>tự </a:t>
            </a:r>
            <a:r>
              <a:rPr sz="4400" spc="-5" dirty="0">
                <a:latin typeface="Times New Roman"/>
                <a:cs typeface="Times New Roman"/>
              </a:rPr>
              <a:t>động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spc="-5" dirty="0"/>
              <a:t>hóa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881620" cy="363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5369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Đây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là mức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độ UD CNTT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đầu tiên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được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áp</a:t>
            </a:r>
            <a:r>
              <a:rPr sz="3200" spc="-10" dirty="0">
                <a:latin typeface="Arial"/>
                <a:cs typeface="Arial"/>
              </a:rPr>
              <a:t> dụng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Các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UD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được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xây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dựng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để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hỗ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trợ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</a:t>
            </a:r>
            <a:r>
              <a:rPr sz="3200" dirty="0">
                <a:latin typeface="Arial"/>
                <a:cs typeface="Arial"/>
              </a:rPr>
              <a:t> cán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bộ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 </a:t>
            </a:r>
            <a:r>
              <a:rPr sz="3200" dirty="0">
                <a:latin typeface="Arial"/>
                <a:cs typeface="Arial"/>
              </a:rPr>
              <a:t>vụ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thực</a:t>
            </a:r>
            <a:r>
              <a:rPr sz="3200" spc="-10" dirty="0">
                <a:latin typeface="Arial"/>
                <a:cs typeface="Arial"/>
              </a:rPr>
              <a:t> hiện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công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việc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cách </a:t>
            </a:r>
            <a:r>
              <a:rPr sz="3200" spc="-10" dirty="0">
                <a:latin typeface="Arial"/>
                <a:cs typeface="Arial"/>
              </a:rPr>
              <a:t>hiệu</a:t>
            </a:r>
            <a:r>
              <a:rPr sz="3200" spc="-5" dirty="0">
                <a:latin typeface="Arial"/>
                <a:cs typeface="Arial"/>
              </a:rPr>
              <a:t> quả </a:t>
            </a:r>
            <a:r>
              <a:rPr sz="3200" spc="-10" dirty="0">
                <a:latin typeface="Arial"/>
                <a:cs typeface="Arial"/>
              </a:rPr>
              <a:t>hơn.</a:t>
            </a:r>
            <a:endParaRPr sz="3200">
              <a:latin typeface="Arial"/>
              <a:cs typeface="Arial"/>
            </a:endParaRPr>
          </a:p>
          <a:p>
            <a:pPr marL="355600" marR="601345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Ví dụ: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đặt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vé máy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trên</a:t>
            </a:r>
            <a:r>
              <a:rPr sz="3200" spc="-10" dirty="0">
                <a:latin typeface="Arial"/>
                <a:cs typeface="Arial"/>
              </a:rPr>
              <a:t> phạm </a:t>
            </a:r>
            <a:r>
              <a:rPr sz="3200" spc="-5" dirty="0">
                <a:latin typeface="Arial"/>
                <a:cs typeface="Arial"/>
              </a:rPr>
              <a:t>vi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toàn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quốc,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trả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lương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DN,…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6440805" cy="1242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Mức</a:t>
            </a:r>
            <a:r>
              <a:rPr spc="-20" dirty="0"/>
              <a:t> </a:t>
            </a:r>
            <a:r>
              <a:rPr dirty="0">
                <a:latin typeface="Times New Roman"/>
                <a:cs typeface="Times New Roman"/>
              </a:rPr>
              <a:t>độ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hợp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dirty="0"/>
              <a:t>hóa</a:t>
            </a:r>
            <a:r>
              <a:rPr spc="-10" dirty="0"/>
              <a:t> các </a:t>
            </a:r>
            <a:r>
              <a:rPr dirty="0"/>
              <a:t>thủ</a:t>
            </a:r>
            <a:r>
              <a:rPr spc="-10" dirty="0"/>
              <a:t> </a:t>
            </a:r>
            <a:r>
              <a:rPr spc="-5" dirty="0"/>
              <a:t>tục </a:t>
            </a:r>
            <a:r>
              <a:rPr spc="-890" dirty="0"/>
              <a:t> </a:t>
            </a:r>
            <a:r>
              <a:rPr dirty="0"/>
              <a:t>nghiệp</a:t>
            </a:r>
            <a:r>
              <a:rPr spc="-5" dirty="0"/>
              <a:t> vụ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766684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Giúp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việc đổi mới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sâu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sắc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hơn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bằng cách </a:t>
            </a:r>
            <a:r>
              <a:rPr sz="3200" spc="-10" dirty="0">
                <a:latin typeface="Arial"/>
                <a:cs typeface="Arial"/>
              </a:rPr>
              <a:t>loại </a:t>
            </a:r>
            <a:r>
              <a:rPr sz="3200" spc="-5" dirty="0">
                <a:latin typeface="Arial"/>
                <a:cs typeface="Arial"/>
              </a:rPr>
              <a:t>bỏ các “nút thắt” sao cho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quá trình tự động hóa có thể </a:t>
            </a:r>
            <a:r>
              <a:rPr sz="3200" spc="-10" dirty="0">
                <a:latin typeface="Arial"/>
                <a:cs typeface="Arial"/>
              </a:rPr>
              <a:t>làm </a:t>
            </a:r>
            <a:r>
              <a:rPr sz="3200" spc="-5" dirty="0">
                <a:latin typeface="Arial"/>
                <a:cs typeface="Arial"/>
              </a:rPr>
              <a:t>cho các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thủ tục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</a:t>
            </a:r>
            <a:r>
              <a:rPr sz="3200" spc="-5" dirty="0">
                <a:latin typeface="Arial"/>
                <a:cs typeface="Arial"/>
              </a:rPr>
              <a:t> vụ trở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nên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hiệu</a:t>
            </a:r>
            <a:r>
              <a:rPr sz="3200" spc="-10" dirty="0">
                <a:latin typeface="Arial"/>
                <a:cs typeface="Arial"/>
              </a:rPr>
              <a:t> quả.</a:t>
            </a:r>
            <a:endParaRPr sz="3200">
              <a:latin typeface="Arial"/>
              <a:cs typeface="Arial"/>
            </a:endParaRPr>
          </a:p>
          <a:p>
            <a:pPr marL="355600" marR="57785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Ví dụ, trước khi tự động hóa HT ngân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hàng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cần xác định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rõ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số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hiệu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mọi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TK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các quy tắc chuẩn để tính lãi và tiền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dư, 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207"/>
            <a:ext cx="8411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Mức</a:t>
            </a:r>
            <a:r>
              <a:rPr spc="-10" dirty="0"/>
              <a:t> </a:t>
            </a:r>
            <a:r>
              <a:rPr spc="-15" dirty="0"/>
              <a:t>tái</a:t>
            </a:r>
            <a:r>
              <a:rPr spc="-5" dirty="0"/>
              <a:t> </a:t>
            </a:r>
            <a:r>
              <a:rPr spc="-10" dirty="0"/>
              <a:t>thiết</a:t>
            </a:r>
            <a:r>
              <a:rPr spc="-5" dirty="0"/>
              <a:t> </a:t>
            </a:r>
            <a:r>
              <a:rPr spc="-55" dirty="0"/>
              <a:t>kế</a:t>
            </a:r>
            <a:r>
              <a:rPr spc="-10" dirty="0"/>
              <a:t> các</a:t>
            </a:r>
            <a:r>
              <a:rPr spc="-5" dirty="0"/>
              <a:t> </a:t>
            </a:r>
            <a:r>
              <a:rPr dirty="0"/>
              <a:t>quy</a:t>
            </a:r>
            <a:r>
              <a:rPr spc="-5" dirty="0"/>
              <a:t> </a:t>
            </a:r>
            <a:r>
              <a:rPr dirty="0"/>
              <a:t>trình</a:t>
            </a:r>
            <a:r>
              <a:rPr spc="-5" dirty="0"/>
              <a:t> </a:t>
            </a:r>
            <a:r>
              <a:rPr dirty="0"/>
              <a:t>nghiệp</a:t>
            </a:r>
            <a:r>
              <a:rPr spc="-5" dirty="0"/>
              <a:t> vụ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78965"/>
            <a:ext cx="7813675" cy="44151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44805" indent="-342900">
              <a:lnSpc>
                <a:spcPts val="288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Phân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tích,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đơn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tái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10" dirty="0">
                <a:latin typeface="Arial"/>
                <a:cs typeface="Arial"/>
              </a:rPr>
              <a:t>nghiệp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vụ.</a:t>
            </a:r>
            <a:endParaRPr sz="3000">
              <a:latin typeface="Arial"/>
              <a:cs typeface="Arial"/>
            </a:endParaRPr>
          </a:p>
          <a:p>
            <a:pPr marL="355600" marR="149225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Thiết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lại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dòng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nghiệp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vụ</a:t>
            </a:r>
            <a:r>
              <a:rPr sz="3000" spc="-5" dirty="0">
                <a:latin typeface="Arial"/>
                <a:cs typeface="Arial"/>
              </a:rPr>
              <a:t> nhằm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giảm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 phí</a:t>
            </a:r>
            <a:r>
              <a:rPr sz="3000" spc="-5" dirty="0">
                <a:latin typeface="Arial"/>
                <a:cs typeface="Arial"/>
              </a:rPr>
              <a:t> KD.</a:t>
            </a:r>
            <a:endParaRPr sz="3000">
              <a:latin typeface="Arial"/>
              <a:cs typeface="Arial"/>
            </a:endParaRPr>
          </a:p>
          <a:p>
            <a:pPr marL="355600" marR="362585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UD CNTT để </a:t>
            </a:r>
            <a:r>
              <a:rPr sz="3000" dirty="0">
                <a:latin typeface="Arial"/>
                <a:cs typeface="Arial"/>
              </a:rPr>
              <a:t>tái thiết kế </a:t>
            </a:r>
            <a:r>
              <a:rPr sz="3000" spc="-5" dirty="0">
                <a:latin typeface="Arial"/>
                <a:cs typeface="Arial"/>
              </a:rPr>
              <a:t>lại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hợp lý hóa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các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5" dirty="0">
                <a:latin typeface="Arial"/>
                <a:cs typeface="Arial"/>
              </a:rPr>
              <a:t> nghiệp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vụ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để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cải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dịch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vụ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và </a:t>
            </a:r>
            <a:r>
              <a:rPr sz="3000" dirty="0">
                <a:latin typeface="Arial"/>
                <a:cs typeface="Arial"/>
              </a:rPr>
              <a:t>chất </a:t>
            </a:r>
            <a:r>
              <a:rPr sz="3000" spc="-5" dirty="0">
                <a:latin typeface="Arial"/>
                <a:cs typeface="Arial"/>
              </a:rPr>
              <a:t>lượng.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Tổ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</a:t>
            </a:r>
            <a:r>
              <a:rPr sz="3000" spc="-5" dirty="0">
                <a:latin typeface="Arial"/>
                <a:cs typeface="Arial"/>
              </a:rPr>
              <a:t> lại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dòng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công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kết</a:t>
            </a:r>
            <a:r>
              <a:rPr sz="3000" spc="-5" dirty="0">
                <a:latin typeface="Arial"/>
                <a:cs typeface="Arial"/>
              </a:rPr>
              <a:t> hợp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bước </a:t>
            </a:r>
            <a:r>
              <a:rPr sz="3000" dirty="0">
                <a:latin typeface="Arial"/>
                <a:cs typeface="Arial"/>
              </a:rPr>
              <a:t>công việc =&gt; cắt </a:t>
            </a:r>
            <a:r>
              <a:rPr sz="3000" spc="-5" dirty="0">
                <a:latin typeface="Arial"/>
                <a:cs typeface="Arial"/>
              </a:rPr>
              <a:t>bỏ những lãng phí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không </a:t>
            </a:r>
            <a:r>
              <a:rPr sz="3000" spc="-10" dirty="0">
                <a:latin typeface="Arial"/>
                <a:cs typeface="Arial"/>
              </a:rPr>
              <a:t>đáng </a:t>
            </a:r>
            <a:r>
              <a:rPr sz="3000" spc="-5" dirty="0">
                <a:latin typeface="Arial"/>
                <a:cs typeface="Arial"/>
              </a:rPr>
              <a:t>có.loại bỏ </a:t>
            </a:r>
            <a:r>
              <a:rPr sz="3000" dirty="0">
                <a:latin typeface="Arial"/>
                <a:cs typeface="Arial"/>
              </a:rPr>
              <a:t>các công việc </a:t>
            </a:r>
            <a:r>
              <a:rPr sz="3000" spc="-5" dirty="0">
                <a:latin typeface="Arial"/>
                <a:cs typeface="Arial"/>
              </a:rPr>
              <a:t>bị lặp, </a:t>
            </a:r>
            <a:r>
              <a:rPr sz="3000" dirty="0">
                <a:latin typeface="Arial"/>
                <a:cs typeface="Arial"/>
              </a:rPr>
              <a:t> cắt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bỏ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vị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trí công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hợp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lý.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096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Đổi</a:t>
            </a:r>
            <a:r>
              <a:rPr sz="4400" spc="-15" dirty="0"/>
              <a:t> </a:t>
            </a:r>
            <a:r>
              <a:rPr sz="4400" spc="-5" dirty="0"/>
              <a:t>mới</a:t>
            </a:r>
            <a:r>
              <a:rPr sz="4400" spc="-15" dirty="0"/>
              <a:t> toàn</a:t>
            </a:r>
            <a:r>
              <a:rPr sz="4400" spc="-10" dirty="0"/>
              <a:t> </a:t>
            </a:r>
            <a:r>
              <a:rPr sz="4400" spc="-5" dirty="0"/>
              <a:t>diện </a:t>
            </a:r>
            <a:r>
              <a:rPr sz="4400" spc="-25" dirty="0"/>
              <a:t>tổ</a:t>
            </a:r>
            <a:r>
              <a:rPr sz="4400" spc="-10" dirty="0"/>
              <a:t> chức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24470" cy="45770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45593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Nếu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đổi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mới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toàn</a:t>
            </a:r>
            <a:r>
              <a:rPr sz="2500" spc="-5" dirty="0">
                <a:latin typeface="Arial"/>
                <a:cs typeface="Arial"/>
              </a:rPr>
              <a:t> diện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thành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sẽ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mang</a:t>
            </a:r>
            <a:r>
              <a:rPr sz="2500" spc="-5" dirty="0">
                <a:latin typeface="Arial"/>
                <a:cs typeface="Arial"/>
              </a:rPr>
              <a:t> lại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những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lợi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ích to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lớn.</a:t>
            </a:r>
            <a:endParaRPr sz="2500">
              <a:latin typeface="Arial"/>
              <a:cs typeface="Arial"/>
            </a:endParaRPr>
          </a:p>
          <a:p>
            <a:pPr marL="355600" marR="20637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Để </a:t>
            </a:r>
            <a:r>
              <a:rPr sz="2500" dirty="0">
                <a:latin typeface="Arial"/>
                <a:cs typeface="Arial"/>
              </a:rPr>
              <a:t>thực </a:t>
            </a:r>
            <a:r>
              <a:rPr sz="2500" spc="-5" dirty="0">
                <a:latin typeface="Arial"/>
                <a:cs typeface="Arial"/>
              </a:rPr>
              <a:t>hiện đổi </a:t>
            </a:r>
            <a:r>
              <a:rPr sz="2500" dirty="0">
                <a:latin typeface="Arial"/>
                <a:cs typeface="Arial"/>
              </a:rPr>
              <a:t>mới tổ chức có </a:t>
            </a:r>
            <a:r>
              <a:rPr sz="2500" spc="-5" dirty="0">
                <a:latin typeface="Arial"/>
                <a:cs typeface="Arial"/>
              </a:rPr>
              <a:t>hiệu quả, </a:t>
            </a:r>
            <a:r>
              <a:rPr sz="2500" dirty="0">
                <a:latin typeface="Arial"/>
                <a:cs typeface="Arial"/>
              </a:rPr>
              <a:t>cần thực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hiện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quy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trình sau: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Xác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mục</a:t>
            </a:r>
            <a:r>
              <a:rPr sz="2200" spc="-5" dirty="0">
                <a:latin typeface="Arial"/>
                <a:cs typeface="Arial"/>
              </a:rPr>
              <a:t> tiêu </a:t>
            </a:r>
            <a:r>
              <a:rPr sz="2200" dirty="0">
                <a:latin typeface="Arial"/>
                <a:cs typeface="Arial"/>
              </a:rPr>
              <a:t>chiến</a:t>
            </a:r>
            <a:r>
              <a:rPr sz="2200" spc="-5" dirty="0">
                <a:latin typeface="Arial"/>
                <a:cs typeface="Arial"/>
              </a:rPr>
              <a:t> lược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Xác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đinh</a:t>
            </a:r>
            <a:r>
              <a:rPr sz="2200" dirty="0">
                <a:latin typeface="Arial"/>
                <a:cs typeface="Arial"/>
              </a:rPr>
              <a:t> các tiến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trình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 </a:t>
            </a:r>
            <a:r>
              <a:rPr sz="2200" dirty="0">
                <a:latin typeface="Arial"/>
                <a:cs typeface="Arial"/>
              </a:rPr>
              <a:t>vụ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cơ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bản</a:t>
            </a:r>
            <a:r>
              <a:rPr sz="2200" dirty="0">
                <a:latin typeface="Arial"/>
                <a:cs typeface="Arial"/>
              </a:rPr>
              <a:t> cần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tái</a:t>
            </a:r>
            <a:r>
              <a:rPr sz="2200" dirty="0">
                <a:latin typeface="Arial"/>
                <a:cs typeface="Arial"/>
              </a:rPr>
              <a:t> thiết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</a:t>
            </a:r>
            <a:endParaRPr sz="2200">
              <a:latin typeface="Arial"/>
              <a:cs typeface="Arial"/>
            </a:endParaRPr>
          </a:p>
          <a:p>
            <a:pPr marL="755650" marR="142875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Khảo sát kỹ các tiến trình </a:t>
            </a:r>
            <a:r>
              <a:rPr sz="2200" spc="-5" dirty="0">
                <a:latin typeface="Arial"/>
                <a:cs typeface="Arial"/>
              </a:rPr>
              <a:t>trước </a:t>
            </a:r>
            <a:r>
              <a:rPr sz="2200" dirty="0">
                <a:latin typeface="Arial"/>
                <a:cs typeface="Arial"/>
              </a:rPr>
              <a:t>khi tiến </a:t>
            </a:r>
            <a:r>
              <a:rPr sz="2200" spc="-5" dirty="0">
                <a:latin typeface="Arial"/>
                <a:cs typeface="Arial"/>
              </a:rPr>
              <a:t>hành </a:t>
            </a:r>
            <a:r>
              <a:rPr sz="2200" dirty="0">
                <a:latin typeface="Arial"/>
                <a:cs typeface="Arial"/>
              </a:rPr>
              <a:t>tái thiết kế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chúng.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35" dirty="0">
                <a:latin typeface="Arial"/>
                <a:cs typeface="Arial"/>
              </a:rPr>
              <a:t>Tuy</a:t>
            </a:r>
            <a:r>
              <a:rPr sz="2500" spc="-5" dirty="0">
                <a:latin typeface="Arial"/>
                <a:cs typeface="Arial"/>
              </a:rPr>
              <a:t> nhiên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tuân thủ</a:t>
            </a:r>
            <a:r>
              <a:rPr sz="2500" spc="-5" dirty="0">
                <a:latin typeface="Arial"/>
                <a:cs typeface="Arial"/>
              </a:rPr>
              <a:t> quy</a:t>
            </a:r>
            <a:r>
              <a:rPr sz="2500" dirty="0">
                <a:latin typeface="Arial"/>
                <a:cs typeface="Arial"/>
              </a:rPr>
              <a:t> trình</a:t>
            </a:r>
            <a:r>
              <a:rPr sz="2500" spc="-5" dirty="0">
                <a:latin typeface="Arial"/>
                <a:cs typeface="Arial"/>
              </a:rPr>
              <a:t> này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không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phải </a:t>
            </a:r>
            <a:r>
              <a:rPr sz="2500" spc="-5" dirty="0">
                <a:latin typeface="Arial"/>
                <a:cs typeface="Arial"/>
              </a:rPr>
              <a:t>bao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giờ </a:t>
            </a:r>
            <a:r>
              <a:rPr sz="2500" dirty="0">
                <a:latin typeface="Arial"/>
                <a:cs typeface="Arial"/>
              </a:rPr>
              <a:t>cũng đảm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thành công. </a:t>
            </a:r>
            <a:r>
              <a:rPr sz="2500" spc="-5" dirty="0">
                <a:latin typeface="Arial"/>
                <a:cs typeface="Arial"/>
              </a:rPr>
              <a:t>Để quản </a:t>
            </a:r>
            <a:r>
              <a:rPr sz="2500" dirty="0">
                <a:latin typeface="Arial"/>
                <a:cs typeface="Arial"/>
              </a:rPr>
              <a:t>lý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thay đổi trong tổ chức </a:t>
            </a:r>
            <a:r>
              <a:rPr sz="2500" spc="-5" dirty="0">
                <a:latin typeface="Arial"/>
                <a:cs typeface="Arial"/>
              </a:rPr>
              <a:t>là </a:t>
            </a:r>
            <a:r>
              <a:rPr sz="2500" dirty="0">
                <a:latin typeface="Arial"/>
                <a:cs typeface="Arial"/>
              </a:rPr>
              <a:t>một việc không hề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đơn giản. </a:t>
            </a:r>
            <a:r>
              <a:rPr sz="2500" dirty="0">
                <a:latin typeface="Arial"/>
                <a:cs typeface="Arial"/>
              </a:rPr>
              <a:t>Một tiến 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tái thiết kế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hoặc một HTTT </a:t>
            </a:r>
            <a:r>
              <a:rPr sz="2500" dirty="0">
                <a:latin typeface="Arial"/>
                <a:cs typeface="Arial"/>
              </a:rPr>
              <a:t>mới luôn anh </a:t>
            </a:r>
            <a:r>
              <a:rPr sz="2500" spc="-5" dirty="0">
                <a:latin typeface="Arial"/>
                <a:cs typeface="Arial"/>
              </a:rPr>
              <a:t>rhưởng </a:t>
            </a:r>
            <a:r>
              <a:rPr sz="2500" dirty="0">
                <a:latin typeface="Arial"/>
                <a:cs typeface="Arial"/>
              </a:rPr>
              <a:t>đến các vị trí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yêu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kỹ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năng,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dòng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việc.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856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Quá</a:t>
            </a:r>
            <a:r>
              <a:rPr spc="-15" dirty="0"/>
              <a:t> </a:t>
            </a:r>
            <a:r>
              <a:rPr dirty="0"/>
              <a:t>trình</a:t>
            </a:r>
            <a:r>
              <a:rPr spc="-5" dirty="0"/>
              <a:t> </a:t>
            </a:r>
            <a:r>
              <a:rPr spc="-10" dirty="0"/>
              <a:t>phát </a:t>
            </a:r>
            <a:r>
              <a:rPr dirty="0"/>
              <a:t>triển</a:t>
            </a:r>
            <a:r>
              <a:rPr spc="-5" dirty="0"/>
              <a:t> </a:t>
            </a:r>
            <a:r>
              <a:rPr spc="20" dirty="0"/>
              <a:t>HTTT</a:t>
            </a:r>
            <a:r>
              <a:rPr spc="-30" dirty="0"/>
              <a:t> </a:t>
            </a:r>
            <a:r>
              <a:rPr spc="-10" dirty="0"/>
              <a:t>có</a:t>
            </a:r>
            <a:r>
              <a:rPr spc="-5" dirty="0"/>
              <a:t> </a:t>
            </a:r>
            <a:r>
              <a:rPr spc="-15" dirty="0"/>
              <a:t>cấu</a:t>
            </a:r>
            <a:r>
              <a:rPr spc="-10" dirty="0"/>
              <a:t> </a:t>
            </a:r>
            <a:r>
              <a:rPr dirty="0"/>
              <a:t>trúc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808" y="2515361"/>
            <a:ext cx="8102600" cy="1931670"/>
            <a:chOff x="749808" y="2515361"/>
            <a:chExt cx="8102600" cy="1931670"/>
          </a:xfrm>
        </p:grpSpPr>
        <p:sp>
          <p:nvSpPr>
            <p:cNvPr id="4" name="object 4"/>
            <p:cNvSpPr/>
            <p:nvPr/>
          </p:nvSpPr>
          <p:spPr>
            <a:xfrm>
              <a:off x="762381" y="2527934"/>
              <a:ext cx="8077200" cy="1906905"/>
            </a:xfrm>
            <a:custGeom>
              <a:avLst/>
              <a:gdLst/>
              <a:ahLst/>
              <a:cxnLst/>
              <a:rect l="l" t="t" r="r" b="b"/>
              <a:pathLst>
                <a:path w="8077200" h="1906904">
                  <a:moveTo>
                    <a:pt x="7759446" y="0"/>
                  </a:moveTo>
                  <a:lnTo>
                    <a:pt x="317766" y="0"/>
                  </a:lnTo>
                  <a:lnTo>
                    <a:pt x="270808" y="3444"/>
                  </a:lnTo>
                  <a:lnTo>
                    <a:pt x="225990" y="13451"/>
                  </a:lnTo>
                  <a:lnTo>
                    <a:pt x="183802" y="29529"/>
                  </a:lnTo>
                  <a:lnTo>
                    <a:pt x="144737" y="51186"/>
                  </a:lnTo>
                  <a:lnTo>
                    <a:pt x="109286" y="77931"/>
                  </a:lnTo>
                  <a:lnTo>
                    <a:pt x="77941" y="109274"/>
                  </a:lnTo>
                  <a:lnTo>
                    <a:pt x="51193" y="144723"/>
                  </a:lnTo>
                  <a:lnTo>
                    <a:pt x="29533" y="183786"/>
                  </a:lnTo>
                  <a:lnTo>
                    <a:pt x="13453" y="225973"/>
                  </a:lnTo>
                  <a:lnTo>
                    <a:pt x="3445" y="270793"/>
                  </a:lnTo>
                  <a:lnTo>
                    <a:pt x="0" y="317753"/>
                  </a:lnTo>
                  <a:lnTo>
                    <a:pt x="0" y="1588770"/>
                  </a:lnTo>
                  <a:lnTo>
                    <a:pt x="3445" y="1635730"/>
                  </a:lnTo>
                  <a:lnTo>
                    <a:pt x="13453" y="1680550"/>
                  </a:lnTo>
                  <a:lnTo>
                    <a:pt x="29533" y="1722737"/>
                  </a:lnTo>
                  <a:lnTo>
                    <a:pt x="51193" y="1761800"/>
                  </a:lnTo>
                  <a:lnTo>
                    <a:pt x="77941" y="1797249"/>
                  </a:lnTo>
                  <a:lnTo>
                    <a:pt x="109286" y="1828592"/>
                  </a:lnTo>
                  <a:lnTo>
                    <a:pt x="144737" y="1855337"/>
                  </a:lnTo>
                  <a:lnTo>
                    <a:pt x="183802" y="1876994"/>
                  </a:lnTo>
                  <a:lnTo>
                    <a:pt x="225990" y="1893072"/>
                  </a:lnTo>
                  <a:lnTo>
                    <a:pt x="270808" y="1903079"/>
                  </a:lnTo>
                  <a:lnTo>
                    <a:pt x="317766" y="1906523"/>
                  </a:lnTo>
                  <a:lnTo>
                    <a:pt x="7759446" y="1906523"/>
                  </a:lnTo>
                  <a:lnTo>
                    <a:pt x="7806406" y="1903079"/>
                  </a:lnTo>
                  <a:lnTo>
                    <a:pt x="7851226" y="1893072"/>
                  </a:lnTo>
                  <a:lnTo>
                    <a:pt x="7893413" y="1876994"/>
                  </a:lnTo>
                  <a:lnTo>
                    <a:pt x="7932476" y="1855337"/>
                  </a:lnTo>
                  <a:lnTo>
                    <a:pt x="7967925" y="1828592"/>
                  </a:lnTo>
                  <a:lnTo>
                    <a:pt x="7999268" y="1797249"/>
                  </a:lnTo>
                  <a:lnTo>
                    <a:pt x="8026013" y="1761800"/>
                  </a:lnTo>
                  <a:lnTo>
                    <a:pt x="8047670" y="1722737"/>
                  </a:lnTo>
                  <a:lnTo>
                    <a:pt x="8063748" y="1680550"/>
                  </a:lnTo>
                  <a:lnTo>
                    <a:pt x="8073755" y="1635730"/>
                  </a:lnTo>
                  <a:lnTo>
                    <a:pt x="8077200" y="1588770"/>
                  </a:lnTo>
                  <a:lnTo>
                    <a:pt x="8077200" y="317753"/>
                  </a:lnTo>
                  <a:lnTo>
                    <a:pt x="8073755" y="270793"/>
                  </a:lnTo>
                  <a:lnTo>
                    <a:pt x="8063748" y="225973"/>
                  </a:lnTo>
                  <a:lnTo>
                    <a:pt x="8047670" y="183786"/>
                  </a:lnTo>
                  <a:lnTo>
                    <a:pt x="8026013" y="144723"/>
                  </a:lnTo>
                  <a:lnTo>
                    <a:pt x="7999268" y="109274"/>
                  </a:lnTo>
                  <a:lnTo>
                    <a:pt x="7967925" y="77931"/>
                  </a:lnTo>
                  <a:lnTo>
                    <a:pt x="7932476" y="51186"/>
                  </a:lnTo>
                  <a:lnTo>
                    <a:pt x="7893413" y="29529"/>
                  </a:lnTo>
                  <a:lnTo>
                    <a:pt x="7851226" y="13451"/>
                  </a:lnTo>
                  <a:lnTo>
                    <a:pt x="7806406" y="3444"/>
                  </a:lnTo>
                  <a:lnTo>
                    <a:pt x="77594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1" y="2527934"/>
              <a:ext cx="8077200" cy="1906905"/>
            </a:xfrm>
            <a:custGeom>
              <a:avLst/>
              <a:gdLst/>
              <a:ahLst/>
              <a:cxnLst/>
              <a:rect l="l" t="t" r="r" b="b"/>
              <a:pathLst>
                <a:path w="8077200" h="1906904">
                  <a:moveTo>
                    <a:pt x="0" y="317753"/>
                  </a:moveTo>
                  <a:lnTo>
                    <a:pt x="3445" y="270793"/>
                  </a:lnTo>
                  <a:lnTo>
                    <a:pt x="13453" y="225973"/>
                  </a:lnTo>
                  <a:lnTo>
                    <a:pt x="29533" y="183786"/>
                  </a:lnTo>
                  <a:lnTo>
                    <a:pt x="51193" y="144723"/>
                  </a:lnTo>
                  <a:lnTo>
                    <a:pt x="77941" y="109274"/>
                  </a:lnTo>
                  <a:lnTo>
                    <a:pt x="109286" y="77931"/>
                  </a:lnTo>
                  <a:lnTo>
                    <a:pt x="144737" y="51186"/>
                  </a:lnTo>
                  <a:lnTo>
                    <a:pt x="183802" y="29529"/>
                  </a:lnTo>
                  <a:lnTo>
                    <a:pt x="225990" y="13451"/>
                  </a:lnTo>
                  <a:lnTo>
                    <a:pt x="270808" y="3444"/>
                  </a:lnTo>
                  <a:lnTo>
                    <a:pt x="317766" y="0"/>
                  </a:lnTo>
                  <a:lnTo>
                    <a:pt x="7759446" y="0"/>
                  </a:lnTo>
                  <a:lnTo>
                    <a:pt x="7806406" y="3444"/>
                  </a:lnTo>
                  <a:lnTo>
                    <a:pt x="7851226" y="13451"/>
                  </a:lnTo>
                  <a:lnTo>
                    <a:pt x="7893413" y="29529"/>
                  </a:lnTo>
                  <a:lnTo>
                    <a:pt x="7932476" y="51186"/>
                  </a:lnTo>
                  <a:lnTo>
                    <a:pt x="7967925" y="77931"/>
                  </a:lnTo>
                  <a:lnTo>
                    <a:pt x="7999268" y="109274"/>
                  </a:lnTo>
                  <a:lnTo>
                    <a:pt x="8026013" y="144723"/>
                  </a:lnTo>
                  <a:lnTo>
                    <a:pt x="8047670" y="183786"/>
                  </a:lnTo>
                  <a:lnTo>
                    <a:pt x="8063748" y="225973"/>
                  </a:lnTo>
                  <a:lnTo>
                    <a:pt x="8073755" y="270793"/>
                  </a:lnTo>
                  <a:lnTo>
                    <a:pt x="8077200" y="317753"/>
                  </a:lnTo>
                  <a:lnTo>
                    <a:pt x="8077200" y="1588770"/>
                  </a:lnTo>
                  <a:lnTo>
                    <a:pt x="8073755" y="1635730"/>
                  </a:lnTo>
                  <a:lnTo>
                    <a:pt x="8063748" y="1680550"/>
                  </a:lnTo>
                  <a:lnTo>
                    <a:pt x="8047670" y="1722737"/>
                  </a:lnTo>
                  <a:lnTo>
                    <a:pt x="8026013" y="1761800"/>
                  </a:lnTo>
                  <a:lnTo>
                    <a:pt x="7999268" y="1797249"/>
                  </a:lnTo>
                  <a:lnTo>
                    <a:pt x="7967925" y="1828592"/>
                  </a:lnTo>
                  <a:lnTo>
                    <a:pt x="7932476" y="1855337"/>
                  </a:lnTo>
                  <a:lnTo>
                    <a:pt x="7893413" y="1876994"/>
                  </a:lnTo>
                  <a:lnTo>
                    <a:pt x="7851226" y="1893072"/>
                  </a:lnTo>
                  <a:lnTo>
                    <a:pt x="7806406" y="1903079"/>
                  </a:lnTo>
                  <a:lnTo>
                    <a:pt x="7759446" y="1906523"/>
                  </a:lnTo>
                  <a:lnTo>
                    <a:pt x="317766" y="1906523"/>
                  </a:lnTo>
                  <a:lnTo>
                    <a:pt x="270808" y="1903079"/>
                  </a:lnTo>
                  <a:lnTo>
                    <a:pt x="225990" y="1893072"/>
                  </a:lnTo>
                  <a:lnTo>
                    <a:pt x="183802" y="1876994"/>
                  </a:lnTo>
                  <a:lnTo>
                    <a:pt x="144737" y="1855337"/>
                  </a:lnTo>
                  <a:lnTo>
                    <a:pt x="109286" y="1828592"/>
                  </a:lnTo>
                  <a:lnTo>
                    <a:pt x="77941" y="1797249"/>
                  </a:lnTo>
                  <a:lnTo>
                    <a:pt x="51193" y="1761800"/>
                  </a:lnTo>
                  <a:lnTo>
                    <a:pt x="29533" y="1722737"/>
                  </a:lnTo>
                  <a:lnTo>
                    <a:pt x="13453" y="1680550"/>
                  </a:lnTo>
                  <a:lnTo>
                    <a:pt x="3445" y="1635730"/>
                  </a:lnTo>
                  <a:lnTo>
                    <a:pt x="0" y="1588770"/>
                  </a:lnTo>
                  <a:lnTo>
                    <a:pt x="0" y="31775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9808" y="4560570"/>
            <a:ext cx="8102600" cy="1334770"/>
            <a:chOff x="749808" y="4560570"/>
            <a:chExt cx="8102600" cy="1334770"/>
          </a:xfrm>
        </p:grpSpPr>
        <p:sp>
          <p:nvSpPr>
            <p:cNvPr id="7" name="object 7"/>
            <p:cNvSpPr/>
            <p:nvPr/>
          </p:nvSpPr>
          <p:spPr>
            <a:xfrm>
              <a:off x="762381" y="4573143"/>
              <a:ext cx="8077200" cy="1309370"/>
            </a:xfrm>
            <a:custGeom>
              <a:avLst/>
              <a:gdLst/>
              <a:ahLst/>
              <a:cxnLst/>
              <a:rect l="l" t="t" r="r" b="b"/>
              <a:pathLst>
                <a:path w="8077200" h="1309370">
                  <a:moveTo>
                    <a:pt x="7859014" y="0"/>
                  </a:moveTo>
                  <a:lnTo>
                    <a:pt x="218185" y="0"/>
                  </a:lnTo>
                  <a:lnTo>
                    <a:pt x="168158" y="5761"/>
                  </a:lnTo>
                  <a:lnTo>
                    <a:pt x="122234" y="22172"/>
                  </a:lnTo>
                  <a:lnTo>
                    <a:pt x="81723" y="47926"/>
                  </a:lnTo>
                  <a:lnTo>
                    <a:pt x="47934" y="81712"/>
                  </a:lnTo>
                  <a:lnTo>
                    <a:pt x="22177" y="122223"/>
                  </a:lnTo>
                  <a:lnTo>
                    <a:pt x="5762" y="168150"/>
                  </a:lnTo>
                  <a:lnTo>
                    <a:pt x="0" y="218185"/>
                  </a:lnTo>
                  <a:lnTo>
                    <a:pt x="0" y="1090917"/>
                  </a:lnTo>
                  <a:lnTo>
                    <a:pt x="5762" y="1140949"/>
                  </a:lnTo>
                  <a:lnTo>
                    <a:pt x="22177" y="1186876"/>
                  </a:lnTo>
                  <a:lnTo>
                    <a:pt x="47934" y="1227390"/>
                  </a:lnTo>
                  <a:lnTo>
                    <a:pt x="81723" y="1261180"/>
                  </a:lnTo>
                  <a:lnTo>
                    <a:pt x="122234" y="1286938"/>
                  </a:lnTo>
                  <a:lnTo>
                    <a:pt x="168158" y="1303353"/>
                  </a:lnTo>
                  <a:lnTo>
                    <a:pt x="218185" y="1309115"/>
                  </a:lnTo>
                  <a:lnTo>
                    <a:pt x="7859014" y="1309115"/>
                  </a:lnTo>
                  <a:lnTo>
                    <a:pt x="7909049" y="1303353"/>
                  </a:lnTo>
                  <a:lnTo>
                    <a:pt x="7954976" y="1286938"/>
                  </a:lnTo>
                  <a:lnTo>
                    <a:pt x="7995487" y="1261180"/>
                  </a:lnTo>
                  <a:lnTo>
                    <a:pt x="8029273" y="1227390"/>
                  </a:lnTo>
                  <a:lnTo>
                    <a:pt x="8055027" y="1186876"/>
                  </a:lnTo>
                  <a:lnTo>
                    <a:pt x="8071438" y="1140949"/>
                  </a:lnTo>
                  <a:lnTo>
                    <a:pt x="8077200" y="1090917"/>
                  </a:lnTo>
                  <a:lnTo>
                    <a:pt x="8077200" y="218185"/>
                  </a:lnTo>
                  <a:lnTo>
                    <a:pt x="8071438" y="168150"/>
                  </a:lnTo>
                  <a:lnTo>
                    <a:pt x="8055027" y="122223"/>
                  </a:lnTo>
                  <a:lnTo>
                    <a:pt x="8029273" y="81712"/>
                  </a:lnTo>
                  <a:lnTo>
                    <a:pt x="7995487" y="47926"/>
                  </a:lnTo>
                  <a:lnTo>
                    <a:pt x="7954976" y="22172"/>
                  </a:lnTo>
                  <a:lnTo>
                    <a:pt x="7909049" y="5761"/>
                  </a:lnTo>
                  <a:lnTo>
                    <a:pt x="785901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381" y="4573143"/>
              <a:ext cx="8077200" cy="1309370"/>
            </a:xfrm>
            <a:custGeom>
              <a:avLst/>
              <a:gdLst/>
              <a:ahLst/>
              <a:cxnLst/>
              <a:rect l="l" t="t" r="r" b="b"/>
              <a:pathLst>
                <a:path w="8077200" h="1309370">
                  <a:moveTo>
                    <a:pt x="0" y="218185"/>
                  </a:moveTo>
                  <a:lnTo>
                    <a:pt x="5762" y="168150"/>
                  </a:lnTo>
                  <a:lnTo>
                    <a:pt x="22177" y="122223"/>
                  </a:lnTo>
                  <a:lnTo>
                    <a:pt x="47934" y="81712"/>
                  </a:lnTo>
                  <a:lnTo>
                    <a:pt x="81723" y="47926"/>
                  </a:lnTo>
                  <a:lnTo>
                    <a:pt x="122234" y="22172"/>
                  </a:lnTo>
                  <a:lnTo>
                    <a:pt x="168158" y="5761"/>
                  </a:lnTo>
                  <a:lnTo>
                    <a:pt x="218185" y="0"/>
                  </a:lnTo>
                  <a:lnTo>
                    <a:pt x="7859014" y="0"/>
                  </a:lnTo>
                  <a:lnTo>
                    <a:pt x="7909049" y="5761"/>
                  </a:lnTo>
                  <a:lnTo>
                    <a:pt x="7954976" y="22172"/>
                  </a:lnTo>
                  <a:lnTo>
                    <a:pt x="7995487" y="47926"/>
                  </a:lnTo>
                  <a:lnTo>
                    <a:pt x="8029273" y="81712"/>
                  </a:lnTo>
                  <a:lnTo>
                    <a:pt x="8055027" y="122223"/>
                  </a:lnTo>
                  <a:lnTo>
                    <a:pt x="8071438" y="168150"/>
                  </a:lnTo>
                  <a:lnTo>
                    <a:pt x="8077200" y="218185"/>
                  </a:lnTo>
                  <a:lnTo>
                    <a:pt x="8077200" y="1090917"/>
                  </a:lnTo>
                  <a:lnTo>
                    <a:pt x="8071438" y="1140949"/>
                  </a:lnTo>
                  <a:lnTo>
                    <a:pt x="8055027" y="1186876"/>
                  </a:lnTo>
                  <a:lnTo>
                    <a:pt x="8029273" y="1227390"/>
                  </a:lnTo>
                  <a:lnTo>
                    <a:pt x="7995487" y="1261180"/>
                  </a:lnTo>
                  <a:lnTo>
                    <a:pt x="7954976" y="1286938"/>
                  </a:lnTo>
                  <a:lnTo>
                    <a:pt x="7909049" y="1303353"/>
                  </a:lnTo>
                  <a:lnTo>
                    <a:pt x="7859014" y="1309115"/>
                  </a:lnTo>
                  <a:lnTo>
                    <a:pt x="218185" y="1309115"/>
                  </a:lnTo>
                  <a:lnTo>
                    <a:pt x="168158" y="1303353"/>
                  </a:lnTo>
                  <a:lnTo>
                    <a:pt x="122234" y="1286938"/>
                  </a:lnTo>
                  <a:lnTo>
                    <a:pt x="81723" y="1261180"/>
                  </a:lnTo>
                  <a:lnTo>
                    <a:pt x="47934" y="1227390"/>
                  </a:lnTo>
                  <a:lnTo>
                    <a:pt x="22177" y="1186876"/>
                  </a:lnTo>
                  <a:lnTo>
                    <a:pt x="5762" y="1140949"/>
                  </a:lnTo>
                  <a:lnTo>
                    <a:pt x="0" y="1090917"/>
                  </a:lnTo>
                  <a:lnTo>
                    <a:pt x="0" y="21818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4758" y="3057651"/>
            <a:ext cx="7498715" cy="245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Khái</a:t>
            </a:r>
            <a:r>
              <a:rPr sz="4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niệm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5"/>
              </a:spcBef>
              <a:tabLst>
                <a:tab pos="5044440" algn="l"/>
                <a:tab pos="6280150" algn="l"/>
              </a:tabLst>
            </a:pP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kỳ 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òn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ờ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ph</a:t>
            </a:r>
            <a:r>
              <a:rPr sz="4500" spc="-50" dirty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	triển	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4500" spc="5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343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Khái</a:t>
            </a:r>
            <a:r>
              <a:rPr sz="4400" spc="-65" dirty="0"/>
              <a:t> </a:t>
            </a:r>
            <a:r>
              <a:rPr sz="4400" spc="-5" dirty="0"/>
              <a:t>niệm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0227"/>
            <a:ext cx="7904480" cy="46583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7620" indent="-342900" algn="just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Arial"/>
                <a:cs typeface="Arial"/>
              </a:rPr>
              <a:t>• Quá trình </a:t>
            </a:r>
            <a:r>
              <a:rPr sz="3200" spc="-10" dirty="0">
                <a:latin typeface="Arial"/>
                <a:cs typeface="Arial"/>
              </a:rPr>
              <a:t>phát </a:t>
            </a:r>
            <a:r>
              <a:rPr sz="3200" spc="-5" dirty="0">
                <a:latin typeface="Arial"/>
                <a:cs typeface="Arial"/>
              </a:rPr>
              <a:t>triển HTTT là quá trình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phân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tích,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thiết</a:t>
            </a:r>
            <a:r>
              <a:rPr sz="3200" spc="-5" dirty="0">
                <a:latin typeface="Arial"/>
                <a:cs typeface="Arial"/>
              </a:rPr>
              <a:t> kế,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khai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bảo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10"/>
              </a:spcBef>
            </a:pPr>
            <a:r>
              <a:rPr sz="3200" spc="-5" dirty="0">
                <a:latin typeface="Arial"/>
                <a:cs typeface="Arial"/>
              </a:rPr>
              <a:t>• Phân tích viên Ht là người thực </a:t>
            </a:r>
            <a:r>
              <a:rPr sz="3200" spc="-10" dirty="0">
                <a:latin typeface="Arial"/>
                <a:cs typeface="Arial"/>
              </a:rPr>
              <a:t>hiện </a:t>
            </a:r>
            <a:r>
              <a:rPr sz="3200" spc="-5" dirty="0">
                <a:latin typeface="Arial"/>
                <a:cs typeface="Arial"/>
              </a:rPr>
              <a:t>công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việc phân tích và </a:t>
            </a:r>
            <a:r>
              <a:rPr sz="3200" spc="-10" dirty="0">
                <a:latin typeface="Arial"/>
                <a:cs typeface="Arial"/>
              </a:rPr>
              <a:t>thiết </a:t>
            </a:r>
            <a:r>
              <a:rPr sz="3200" spc="-5" dirty="0">
                <a:latin typeface="Arial"/>
                <a:cs typeface="Arial"/>
              </a:rPr>
              <a:t>kế </a:t>
            </a:r>
            <a:r>
              <a:rPr sz="3200" spc="-125" dirty="0">
                <a:latin typeface="Arial"/>
                <a:cs typeface="Arial"/>
              </a:rPr>
              <a:t>HT. </a:t>
            </a:r>
            <a:r>
              <a:rPr sz="3200" spc="-5" dirty="0">
                <a:latin typeface="Arial"/>
                <a:cs typeface="Arial"/>
              </a:rPr>
              <a:t>Đó là </a:t>
            </a:r>
            <a:r>
              <a:rPr sz="3200" spc="-10" dirty="0">
                <a:latin typeface="Arial"/>
                <a:cs typeface="Arial"/>
              </a:rPr>
              <a:t>những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chuyên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có</a:t>
            </a:r>
            <a:r>
              <a:rPr sz="3200" spc="-5" dirty="0">
                <a:latin typeface="Arial"/>
                <a:cs typeface="Arial"/>
              </a:rPr>
              <a:t> kiến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thức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chuyên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sâu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về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kỹ </a:t>
            </a:r>
            <a:r>
              <a:rPr sz="3200" spc="-8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thuật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quản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lý.</a:t>
            </a:r>
            <a:endParaRPr sz="3200">
              <a:latin typeface="Arial"/>
              <a:cs typeface="Arial"/>
            </a:endParaRPr>
          </a:p>
          <a:p>
            <a:pPr marL="355600" marR="55880" indent="-342900">
              <a:lnSpc>
                <a:spcPts val="346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25" dirty="0">
                <a:latin typeface="Arial"/>
                <a:cs typeface="Arial"/>
              </a:rPr>
              <a:t>Trong </a:t>
            </a:r>
            <a:r>
              <a:rPr sz="3200" spc="-5" dirty="0">
                <a:latin typeface="Arial"/>
                <a:cs typeface="Arial"/>
              </a:rPr>
              <a:t>quá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phát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HTTT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mối </a:t>
            </a:r>
            <a:r>
              <a:rPr sz="3200" spc="-10" dirty="0">
                <a:latin typeface="Arial"/>
                <a:cs typeface="Arial"/>
              </a:rPr>
              <a:t>quan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hệ chặt chẽ </a:t>
            </a:r>
            <a:r>
              <a:rPr sz="3200" spc="-10" dirty="0">
                <a:latin typeface="Arial"/>
                <a:cs typeface="Arial"/>
              </a:rPr>
              <a:t>giữa </a:t>
            </a:r>
            <a:r>
              <a:rPr sz="3200" spc="-5" dirty="0">
                <a:latin typeface="Arial"/>
                <a:cs typeface="Arial"/>
              </a:rPr>
              <a:t>phân tích viên Ht và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 sử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5" dirty="0">
                <a:latin typeface="Arial"/>
                <a:cs typeface="Arial"/>
              </a:rPr>
              <a:t>là một yếu tố đảm </a:t>
            </a:r>
            <a:r>
              <a:rPr sz="3200" spc="-10" dirty="0">
                <a:latin typeface="Arial"/>
                <a:cs typeface="Arial"/>
              </a:rPr>
              <a:t>bảo </a:t>
            </a:r>
            <a:r>
              <a:rPr sz="3200" spc="-5" dirty="0">
                <a:latin typeface="Arial"/>
                <a:cs typeface="Arial"/>
              </a:rPr>
              <a:t> thành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côngcho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dự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án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HTTT.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3793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B</a:t>
            </a:r>
            <a:r>
              <a:rPr sz="4400" spc="-5" dirty="0">
                <a:latin typeface="Times New Roman"/>
                <a:cs typeface="Times New Roman"/>
              </a:rPr>
              <a:t>ước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spc="-5" dirty="0"/>
              <a:t>2: </a:t>
            </a:r>
            <a:r>
              <a:rPr sz="4400" spc="-10" dirty="0"/>
              <a:t>thiết</a:t>
            </a:r>
            <a:r>
              <a:rPr sz="4400" spc="-5" dirty="0"/>
              <a:t> lập kiến</a:t>
            </a:r>
            <a:r>
              <a:rPr sz="4400" spc="-10" dirty="0"/>
              <a:t> </a:t>
            </a:r>
            <a:r>
              <a:rPr sz="4400" spc="-5" dirty="0"/>
              <a:t>trúc </a:t>
            </a:r>
            <a:r>
              <a:rPr sz="4400" spc="10" dirty="0"/>
              <a:t>CNTT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54987"/>
            <a:ext cx="8274684" cy="48482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542290" marR="335915" indent="-342900">
              <a:lnSpc>
                <a:spcPts val="2110"/>
              </a:lnSpc>
              <a:spcBef>
                <a:spcPts val="610"/>
              </a:spcBef>
              <a:tabLst>
                <a:tab pos="542290" algn="l"/>
              </a:tabLst>
            </a:pPr>
            <a:r>
              <a:rPr sz="2200" dirty="0">
                <a:latin typeface="Arial"/>
                <a:cs typeface="Arial"/>
              </a:rPr>
              <a:t>•	Kiến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trúc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CNTT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(IT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Architecture)</a:t>
            </a:r>
            <a:r>
              <a:rPr sz="2200" spc="-5" dirty="0">
                <a:latin typeface="Arial"/>
                <a:cs typeface="Arial"/>
              </a:rPr>
              <a:t> được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hiểu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 </a:t>
            </a:r>
            <a:r>
              <a:rPr sz="2200" dirty="0">
                <a:latin typeface="Arial"/>
                <a:cs typeface="Arial"/>
              </a:rPr>
              <a:t>một kế </a:t>
            </a:r>
            <a:r>
              <a:rPr sz="2200" spc="-5" dirty="0">
                <a:latin typeface="Arial"/>
                <a:cs typeface="Arial"/>
              </a:rPr>
              <a:t>hoạch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 các </a:t>
            </a:r>
            <a:r>
              <a:rPr sz="2200" spc="-5" dirty="0">
                <a:latin typeface="Arial"/>
                <a:cs typeface="Arial"/>
              </a:rPr>
              <a:t>nguồn lực </a:t>
            </a:r>
            <a:r>
              <a:rPr sz="2200" dirty="0">
                <a:latin typeface="Arial"/>
                <a:cs typeface="Arial"/>
              </a:rPr>
              <a:t>TT trong tổ chức </a:t>
            </a:r>
            <a:r>
              <a:rPr sz="2200" spc="-5" dirty="0">
                <a:latin typeface="Arial"/>
                <a:cs typeface="Arial"/>
              </a:rPr>
              <a:t>(tổ chức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hạ </a:t>
            </a:r>
            <a:r>
              <a:rPr sz="2200" dirty="0">
                <a:latin typeface="Arial"/>
                <a:cs typeface="Arial"/>
              </a:rPr>
              <a:t>tầng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r>
              <a:rPr sz="2200" spc="-5" dirty="0">
                <a:latin typeface="Arial"/>
                <a:cs typeface="Arial"/>
              </a:rPr>
              <a:t> nghệ</a:t>
            </a:r>
            <a:r>
              <a:rPr sz="2200" dirty="0">
                <a:latin typeface="Arial"/>
                <a:cs typeface="Arial"/>
              </a:rPr>
              <a:t> và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UD</a:t>
            </a:r>
            <a:r>
              <a:rPr sz="2200" dirty="0">
                <a:latin typeface="Arial"/>
                <a:cs typeface="Arial"/>
              </a:rPr>
              <a:t> dành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cho các 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án CNTT).</a:t>
            </a:r>
            <a:endParaRPr sz="2200">
              <a:latin typeface="Arial"/>
              <a:cs typeface="Arial"/>
            </a:endParaRPr>
          </a:p>
          <a:p>
            <a:pPr marL="199390">
              <a:lnSpc>
                <a:spcPct val="100000"/>
              </a:lnSpc>
              <a:spcBef>
                <a:spcPts val="25"/>
              </a:spcBef>
              <a:tabLst>
                <a:tab pos="542290" algn="l"/>
              </a:tabLst>
            </a:pPr>
            <a:r>
              <a:rPr sz="2200" dirty="0">
                <a:latin typeface="Arial"/>
                <a:cs typeface="Arial"/>
              </a:rPr>
              <a:t>•	Kế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trúc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CNTT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gồm:</a:t>
            </a:r>
            <a:endParaRPr sz="2200">
              <a:latin typeface="Arial"/>
              <a:cs typeface="Arial"/>
            </a:endParaRPr>
          </a:p>
          <a:p>
            <a:pPr marL="942340" marR="382270" indent="-285750">
              <a:lnSpc>
                <a:spcPts val="1920"/>
              </a:lnSpc>
              <a:spcBef>
                <a:spcPts val="465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Các TT và dữ liệu cần thiết để thỏa mãn </a:t>
            </a:r>
            <a:r>
              <a:rPr sz="2000" spc="-10" dirty="0">
                <a:latin typeface="Arial"/>
                <a:cs typeface="Arial"/>
              </a:rPr>
              <a:t>mục </a:t>
            </a:r>
            <a:r>
              <a:rPr sz="2000" spc="-5" dirty="0">
                <a:latin typeface="Arial"/>
                <a:cs typeface="Arial"/>
              </a:rPr>
              <a:t>tiêu và tầm nhìn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KD.</a:t>
            </a:r>
            <a:endParaRPr sz="2000">
              <a:latin typeface="Arial"/>
              <a:cs typeface="Arial"/>
            </a:endParaRPr>
          </a:p>
          <a:p>
            <a:pPr marL="942340" marR="600710" indent="-285750">
              <a:lnSpc>
                <a:spcPct val="80000"/>
              </a:lnSpc>
              <a:spcBef>
                <a:spcPts val="495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Các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đảm bảo cung cấp 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 trị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thiết</a:t>
            </a:r>
            <a:endParaRPr sz="2000">
              <a:latin typeface="Arial"/>
              <a:cs typeface="Arial"/>
            </a:endParaRPr>
          </a:p>
          <a:p>
            <a:pPr marL="942340" marR="257810" indent="-285750">
              <a:lnSpc>
                <a:spcPct val="80000"/>
              </a:lnSpc>
              <a:spcBef>
                <a:spcPts val="484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Phần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cứng và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mềm chuyên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biệt đảm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bảo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 các modun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ứng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hoạt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được.</a:t>
            </a:r>
            <a:endParaRPr sz="2000">
              <a:latin typeface="Arial"/>
              <a:cs typeface="Arial"/>
            </a:endParaRPr>
          </a:p>
          <a:p>
            <a:pPr marL="942340" marR="415290" indent="-285750">
              <a:lnSpc>
                <a:spcPct val="80000"/>
              </a:lnSpc>
              <a:spcBef>
                <a:spcPts val="480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Các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điều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kiện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 an toàn,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khả năng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mở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rộng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vàđộ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cậy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UD.</a:t>
            </a:r>
            <a:endParaRPr sz="2000">
              <a:latin typeface="Arial"/>
              <a:cs typeface="Arial"/>
            </a:endParaRPr>
          </a:p>
          <a:p>
            <a:pPr marL="942340" marR="365125" indent="-285750">
              <a:lnSpc>
                <a:spcPts val="1920"/>
              </a:lnSpc>
              <a:spcBef>
                <a:spcPts val="464"/>
              </a:spcBef>
              <a:tabLst>
                <a:tab pos="942340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Arial"/>
                <a:cs typeface="Arial"/>
              </a:rPr>
              <a:t>Nguồn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nhân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lực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5" dirty="0">
                <a:latin typeface="Arial"/>
                <a:cs typeface="Arial"/>
              </a:rPr>
              <a:t> các thủ tục cần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 việc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triển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khai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dự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án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CNTT</a:t>
            </a:r>
            <a:endParaRPr sz="2000">
              <a:latin typeface="Arial"/>
              <a:cs typeface="Arial"/>
            </a:endParaRPr>
          </a:p>
          <a:p>
            <a:pPr marL="542290" marR="244475" indent="-342900">
              <a:lnSpc>
                <a:spcPts val="2110"/>
              </a:lnSpc>
              <a:spcBef>
                <a:spcPts val="525"/>
              </a:spcBef>
              <a:tabLst>
                <a:tab pos="54229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Đầu </a:t>
            </a:r>
            <a:r>
              <a:rPr sz="2200" dirty="0">
                <a:latin typeface="Arial"/>
                <a:cs typeface="Arial"/>
              </a:rPr>
              <a:t>ra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 </a:t>
            </a:r>
            <a:r>
              <a:rPr sz="2200" spc="-5" dirty="0">
                <a:latin typeface="Arial"/>
                <a:cs typeface="Arial"/>
              </a:rPr>
              <a:t>bước </a:t>
            </a:r>
            <a:r>
              <a:rPr sz="2200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được dùng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bộ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phận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lập</a:t>
            </a:r>
            <a:r>
              <a:rPr sz="2200" dirty="0">
                <a:latin typeface="Arial"/>
                <a:cs typeface="Arial"/>
              </a:rPr>
              <a:t> kế </a:t>
            </a:r>
            <a:r>
              <a:rPr sz="2200" spc="-5" dirty="0">
                <a:latin typeface="Arial"/>
                <a:cs typeface="Arial"/>
              </a:rPr>
              <a:t>hoạch </a:t>
            </a:r>
            <a:r>
              <a:rPr sz="2200" dirty="0">
                <a:latin typeface="Arial"/>
                <a:cs typeface="Arial"/>
              </a:rPr>
              <a:t> chiến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lược,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 </a:t>
            </a:r>
            <a:r>
              <a:rPr sz="2200" spc="-5" dirty="0">
                <a:latin typeface="Arial"/>
                <a:cs typeface="Arial"/>
              </a:rPr>
              <a:t>đó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danh</a:t>
            </a:r>
            <a:r>
              <a:rPr sz="2200" dirty="0">
                <a:latin typeface="Arial"/>
                <a:cs typeface="Arial"/>
              </a:rPr>
              <a:t> mục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UD </a:t>
            </a:r>
            <a:r>
              <a:rPr sz="2200" spc="-5" dirty="0">
                <a:latin typeface="Arial"/>
                <a:cs typeface="Arial"/>
              </a:rPr>
              <a:t>CNTT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lập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trước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542290" algn="l"/>
                <a:tab pos="8261350" algn="l"/>
              </a:tabLst>
            </a:pPr>
            <a:r>
              <a:rPr sz="2200" u="sng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đó hoặc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một UD cụ thể có thể</a:t>
            </a:r>
            <a:r>
              <a:rPr sz="2200" u="sng" spc="-2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bị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thay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đổi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hoặc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hủy bỏ.	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489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Chu</a:t>
            </a:r>
            <a:r>
              <a:rPr sz="4400" spc="-15" dirty="0"/>
              <a:t> </a:t>
            </a:r>
            <a:r>
              <a:rPr sz="4400" spc="-5" dirty="0"/>
              <a:t>kỳ</a:t>
            </a:r>
            <a:r>
              <a:rPr sz="4400" spc="20" dirty="0"/>
              <a:t> </a:t>
            </a:r>
            <a:r>
              <a:rPr sz="4400" spc="-15" dirty="0"/>
              <a:t>vòng</a:t>
            </a:r>
            <a:r>
              <a:rPr sz="4400" spc="5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đời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15" dirty="0"/>
              <a:t>phát</a:t>
            </a:r>
            <a:r>
              <a:rPr sz="4400" spc="10" dirty="0"/>
              <a:t> </a:t>
            </a:r>
            <a:r>
              <a:rPr sz="4400" spc="-5" dirty="0"/>
              <a:t>triển </a:t>
            </a:r>
            <a:r>
              <a:rPr sz="4400" spc="20" dirty="0"/>
              <a:t>HTTT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04480" cy="41656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116839" indent="-342900">
              <a:lnSpc>
                <a:spcPts val="211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Chu </a:t>
            </a:r>
            <a:r>
              <a:rPr sz="2200" dirty="0">
                <a:latin typeface="Arial"/>
                <a:cs typeface="Arial"/>
              </a:rPr>
              <a:t>kỳ vòng </a:t>
            </a:r>
            <a:r>
              <a:rPr sz="2200" spc="-5" dirty="0">
                <a:latin typeface="Arial"/>
                <a:cs typeface="Arial"/>
              </a:rPr>
              <a:t>đời phát </a:t>
            </a:r>
            <a:r>
              <a:rPr sz="2200" dirty="0">
                <a:latin typeface="Arial"/>
                <a:cs typeface="Arial"/>
              </a:rPr>
              <a:t>triển </a:t>
            </a:r>
            <a:r>
              <a:rPr sz="2200" spc="-5" dirty="0">
                <a:latin typeface="Arial"/>
                <a:cs typeface="Arial"/>
              </a:rPr>
              <a:t>HTTT (System Development </a:t>
            </a:r>
            <a:r>
              <a:rPr sz="2200" dirty="0">
                <a:latin typeface="Arial"/>
                <a:cs typeface="Arial"/>
              </a:rPr>
              <a:t>Life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Cycle –SDLC)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 để </a:t>
            </a:r>
            <a:r>
              <a:rPr sz="2200" dirty="0">
                <a:latin typeface="Arial"/>
                <a:cs typeface="Arial"/>
              </a:rPr>
              <a:t>mô tả vòng </a:t>
            </a:r>
            <a:r>
              <a:rPr sz="2200" spc="-5" dirty="0">
                <a:latin typeface="Arial"/>
                <a:cs typeface="Arial"/>
              </a:rPr>
              <a:t>đời </a:t>
            </a:r>
            <a:r>
              <a:rPr sz="2200" dirty="0">
                <a:latin typeface="Arial"/>
                <a:cs typeface="Arial"/>
              </a:rPr>
              <a:t>HTTT </a:t>
            </a:r>
            <a:r>
              <a:rPr sz="2200" spc="-5" dirty="0">
                <a:latin typeface="Arial"/>
                <a:cs typeface="Arial"/>
              </a:rPr>
              <a:t>bắt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đầu</a:t>
            </a:r>
            <a:r>
              <a:rPr sz="2200" dirty="0">
                <a:latin typeface="Arial"/>
                <a:cs typeface="Arial"/>
              </a:rPr>
              <a:t> từ khi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ý </a:t>
            </a:r>
            <a:r>
              <a:rPr sz="2200" spc="-5" dirty="0">
                <a:latin typeface="Arial"/>
                <a:cs typeface="Arial"/>
              </a:rPr>
              <a:t>tưởng</a:t>
            </a:r>
            <a:r>
              <a:rPr sz="2200" dirty="0">
                <a:latin typeface="Arial"/>
                <a:cs typeface="Arial"/>
              </a:rPr>
              <a:t> cho tới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5" dirty="0">
                <a:latin typeface="Arial"/>
                <a:cs typeface="Arial"/>
              </a:rPr>
              <a:t>bị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loại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bỏ hoàn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toàn.</a:t>
            </a:r>
            <a:endParaRPr sz="2200">
              <a:latin typeface="Arial"/>
              <a:cs typeface="Arial"/>
            </a:endParaRPr>
          </a:p>
          <a:p>
            <a:pPr marL="355600" marR="193040" indent="-342900">
              <a:lnSpc>
                <a:spcPct val="8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Theo leonnard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Jessup,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Joseph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Valacich, </a:t>
            </a:r>
            <a:r>
              <a:rPr sz="2200" dirty="0">
                <a:latin typeface="Arial"/>
                <a:cs typeface="Arial"/>
              </a:rPr>
              <a:t>1999,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SDLC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gồm </a:t>
            </a:r>
            <a:r>
              <a:rPr sz="2200" dirty="0">
                <a:latin typeface="Arial"/>
                <a:cs typeface="Arial"/>
              </a:rPr>
              <a:t>5 </a:t>
            </a:r>
            <a:r>
              <a:rPr sz="2200" spc="-5" dirty="0">
                <a:latin typeface="Arial"/>
                <a:cs typeface="Arial"/>
              </a:rPr>
              <a:t>giai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đoạn</a:t>
            </a:r>
            <a:r>
              <a:rPr sz="2200" dirty="0">
                <a:latin typeface="Arial"/>
                <a:cs typeface="Arial"/>
              </a:rPr>
              <a:t> chủ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yếu sau: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Xác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định, lựa chọn 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lập kế </a:t>
            </a:r>
            <a:r>
              <a:rPr sz="2000" spc="-10" dirty="0">
                <a:latin typeface="Arial"/>
                <a:cs typeface="Arial"/>
              </a:rPr>
              <a:t>hoạch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Phân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tích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Thiết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20" dirty="0">
                <a:latin typeface="Arial"/>
                <a:cs typeface="Arial"/>
              </a:rPr>
              <a:t>Triển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khai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4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Bảo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11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tác </a:t>
            </a:r>
            <a:r>
              <a:rPr sz="2200" spc="-5" dirty="0">
                <a:latin typeface="Arial"/>
                <a:cs typeface="Arial"/>
              </a:rPr>
              <a:t>giả </a:t>
            </a:r>
            <a:r>
              <a:rPr sz="2200" dirty="0">
                <a:latin typeface="Arial"/>
                <a:cs typeface="Arial"/>
              </a:rPr>
              <a:t>khác có thể </a:t>
            </a:r>
            <a:r>
              <a:rPr sz="2200" spc="-5" dirty="0">
                <a:latin typeface="Arial"/>
                <a:cs typeface="Arial"/>
              </a:rPr>
              <a:t>chia </a:t>
            </a:r>
            <a:r>
              <a:rPr sz="2200" dirty="0">
                <a:latin typeface="Arial"/>
                <a:cs typeface="Arial"/>
              </a:rPr>
              <a:t>thành </a:t>
            </a:r>
            <a:r>
              <a:rPr sz="2200" spc="-5" dirty="0">
                <a:latin typeface="Arial"/>
                <a:cs typeface="Arial"/>
              </a:rPr>
              <a:t>nhiều </a:t>
            </a:r>
            <a:r>
              <a:rPr sz="2200" dirty="0">
                <a:latin typeface="Arial"/>
                <a:cs typeface="Arial"/>
              </a:rPr>
              <a:t>hơn 5 giai </a:t>
            </a:r>
            <a:r>
              <a:rPr sz="2200" spc="-5" dirty="0">
                <a:latin typeface="Arial"/>
                <a:cs typeface="Arial"/>
              </a:rPr>
              <a:t>đoạn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nhưng</a:t>
            </a:r>
            <a:r>
              <a:rPr sz="2200" dirty="0">
                <a:latin typeface="Arial"/>
                <a:cs typeface="Arial"/>
              </a:rPr>
              <a:t> chúng </a:t>
            </a:r>
            <a:r>
              <a:rPr sz="2200" spc="-5" dirty="0">
                <a:latin typeface="Arial"/>
                <a:cs typeface="Arial"/>
              </a:rPr>
              <a:t>đều</a:t>
            </a:r>
            <a:r>
              <a:rPr sz="2200" dirty="0">
                <a:latin typeface="Arial"/>
                <a:cs typeface="Arial"/>
              </a:rPr>
              <a:t> trển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khai </a:t>
            </a:r>
            <a:r>
              <a:rPr sz="2200" spc="-5" dirty="0">
                <a:latin typeface="Arial"/>
                <a:cs typeface="Arial"/>
              </a:rPr>
              <a:t>những họa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cơ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nói</a:t>
            </a:r>
            <a:r>
              <a:rPr sz="2200" dirty="0">
                <a:latin typeface="Arial"/>
                <a:cs typeface="Arial"/>
              </a:rPr>
              <a:t> trên.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 </a:t>
            </a:r>
            <a:r>
              <a:rPr sz="2200" spc="-5" dirty="0">
                <a:latin typeface="Arial"/>
                <a:cs typeface="Arial"/>
              </a:rPr>
              <a:t>quả</a:t>
            </a:r>
            <a:r>
              <a:rPr sz="2200" dirty="0">
                <a:latin typeface="Arial"/>
                <a:cs typeface="Arial"/>
              </a:rPr>
              <a:t> của </a:t>
            </a:r>
            <a:r>
              <a:rPr sz="2200" spc="-5" dirty="0">
                <a:latin typeface="Arial"/>
                <a:cs typeface="Arial"/>
              </a:rPr>
              <a:t>giai đoạn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trước</a:t>
            </a:r>
            <a:r>
              <a:rPr sz="2200" dirty="0">
                <a:latin typeface="Arial"/>
                <a:cs typeface="Arial"/>
              </a:rPr>
              <a:t> sẽ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 hoạt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giai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đoạn</a:t>
            </a:r>
            <a:r>
              <a:rPr sz="2200" dirty="0">
                <a:latin typeface="Arial"/>
                <a:cs typeface="Arial"/>
              </a:rPr>
              <a:t> sau.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1167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SD</a:t>
            </a:r>
            <a:r>
              <a:rPr sz="4400" spc="-65" dirty="0"/>
              <a:t>L</a:t>
            </a:r>
            <a:r>
              <a:rPr sz="4400" spc="-5" dirty="0"/>
              <a:t>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819" y="1812289"/>
            <a:ext cx="1741170" cy="4057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dirty="0">
                <a:latin typeface="Calibri"/>
                <a:cs typeface="Calibri"/>
              </a:rPr>
              <a:t>Giai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oạn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1: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Xác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Arial"/>
                <a:cs typeface="Arial"/>
              </a:rPr>
              <a:t>đ</a:t>
            </a:r>
            <a:r>
              <a:rPr sz="1300" dirty="0">
                <a:latin typeface="Calibri"/>
                <a:cs typeface="Calibri"/>
              </a:rPr>
              <a:t>ịnh,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lựa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chọn</a:t>
            </a:r>
            <a:r>
              <a:rPr sz="1300" spc="-10" dirty="0">
                <a:latin typeface="Calibri"/>
                <a:cs typeface="Calibri"/>
              </a:rPr>
              <a:t> và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lập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kế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hoạch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3967" y="1705736"/>
            <a:ext cx="403225" cy="658495"/>
          </a:xfrm>
          <a:custGeom>
            <a:avLst/>
            <a:gdLst/>
            <a:ahLst/>
            <a:cxnLst/>
            <a:rect l="l" t="t" r="r" b="b"/>
            <a:pathLst>
              <a:path w="403225" h="658494">
                <a:moveTo>
                  <a:pt x="403097" y="658367"/>
                </a:moveTo>
                <a:lnTo>
                  <a:pt x="349539" y="653331"/>
                </a:lnTo>
                <a:lnTo>
                  <a:pt x="301399" y="639115"/>
                </a:lnTo>
                <a:lnTo>
                  <a:pt x="260604" y="617061"/>
                </a:lnTo>
                <a:lnTo>
                  <a:pt x="229079" y="588508"/>
                </a:lnTo>
                <a:lnTo>
                  <a:pt x="208752" y="554798"/>
                </a:lnTo>
                <a:lnTo>
                  <a:pt x="201549" y="517271"/>
                </a:lnTo>
                <a:lnTo>
                  <a:pt x="201549" y="470280"/>
                </a:lnTo>
                <a:lnTo>
                  <a:pt x="194345" y="432753"/>
                </a:lnTo>
                <a:lnTo>
                  <a:pt x="174018" y="399043"/>
                </a:lnTo>
                <a:lnTo>
                  <a:pt x="142494" y="370490"/>
                </a:lnTo>
                <a:lnTo>
                  <a:pt x="101698" y="348436"/>
                </a:lnTo>
                <a:lnTo>
                  <a:pt x="53558" y="334220"/>
                </a:lnTo>
                <a:lnTo>
                  <a:pt x="0" y="329184"/>
                </a:lnTo>
                <a:lnTo>
                  <a:pt x="53558" y="324147"/>
                </a:lnTo>
                <a:lnTo>
                  <a:pt x="101698" y="309931"/>
                </a:lnTo>
                <a:lnTo>
                  <a:pt x="142494" y="287877"/>
                </a:lnTo>
                <a:lnTo>
                  <a:pt x="174018" y="259324"/>
                </a:lnTo>
                <a:lnTo>
                  <a:pt x="194345" y="225614"/>
                </a:lnTo>
                <a:lnTo>
                  <a:pt x="201549" y="188087"/>
                </a:lnTo>
                <a:lnTo>
                  <a:pt x="201549" y="141097"/>
                </a:lnTo>
                <a:lnTo>
                  <a:pt x="208752" y="103569"/>
                </a:lnTo>
                <a:lnTo>
                  <a:pt x="229079" y="69859"/>
                </a:lnTo>
                <a:lnTo>
                  <a:pt x="260604" y="41306"/>
                </a:lnTo>
                <a:lnTo>
                  <a:pt x="301399" y="19252"/>
                </a:lnTo>
                <a:lnTo>
                  <a:pt x="349539" y="5036"/>
                </a:lnTo>
                <a:lnTo>
                  <a:pt x="403097" y="0"/>
                </a:lnTo>
              </a:path>
            </a:pathLst>
          </a:custGeom>
          <a:ln w="25146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8609" y="1705736"/>
            <a:ext cx="5487670" cy="658495"/>
          </a:xfrm>
          <a:prstGeom prst="rect">
            <a:avLst/>
          </a:prstGeom>
          <a:solidFill>
            <a:srgbClr val="4F81BC"/>
          </a:solidFill>
          <a:ln w="25146">
            <a:solidFill>
              <a:srgbClr val="FFFFFF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19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1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Xác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ịnh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lựa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chọn 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HT: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khả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thi của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dự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án, lợi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ích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chi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phí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của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11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13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kế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hoạch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dự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án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819" y="2604007"/>
            <a:ext cx="171513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alibri"/>
                <a:cs typeface="Calibri"/>
              </a:rPr>
              <a:t>Giai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oạn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2: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Phân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tích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3967" y="2465451"/>
            <a:ext cx="403225" cy="3371850"/>
          </a:xfrm>
          <a:custGeom>
            <a:avLst/>
            <a:gdLst/>
            <a:ahLst/>
            <a:cxnLst/>
            <a:rect l="l" t="t" r="r" b="b"/>
            <a:pathLst>
              <a:path w="403225" h="3371850">
                <a:moveTo>
                  <a:pt x="403097" y="541020"/>
                </a:moveTo>
                <a:lnTo>
                  <a:pt x="349539" y="536186"/>
                </a:lnTo>
                <a:lnTo>
                  <a:pt x="301399" y="522548"/>
                </a:lnTo>
                <a:lnTo>
                  <a:pt x="260604" y="501396"/>
                </a:lnTo>
                <a:lnTo>
                  <a:pt x="229079" y="474020"/>
                </a:lnTo>
                <a:lnTo>
                  <a:pt x="208752" y="441713"/>
                </a:lnTo>
                <a:lnTo>
                  <a:pt x="201549" y="405764"/>
                </a:lnTo>
                <a:lnTo>
                  <a:pt x="174018" y="337509"/>
                </a:lnTo>
                <a:lnTo>
                  <a:pt x="142494" y="310133"/>
                </a:lnTo>
                <a:lnTo>
                  <a:pt x="101698" y="288981"/>
                </a:lnTo>
                <a:lnTo>
                  <a:pt x="53558" y="275343"/>
                </a:lnTo>
                <a:lnTo>
                  <a:pt x="0" y="270510"/>
                </a:lnTo>
                <a:lnTo>
                  <a:pt x="53558" y="265676"/>
                </a:lnTo>
                <a:lnTo>
                  <a:pt x="101698" y="252038"/>
                </a:lnTo>
                <a:lnTo>
                  <a:pt x="142494" y="230886"/>
                </a:lnTo>
                <a:lnTo>
                  <a:pt x="174018" y="203510"/>
                </a:lnTo>
                <a:lnTo>
                  <a:pt x="194345" y="171203"/>
                </a:lnTo>
                <a:lnTo>
                  <a:pt x="201549" y="135254"/>
                </a:lnTo>
                <a:lnTo>
                  <a:pt x="229079" y="66999"/>
                </a:lnTo>
                <a:lnTo>
                  <a:pt x="260604" y="39623"/>
                </a:lnTo>
                <a:lnTo>
                  <a:pt x="301399" y="18471"/>
                </a:lnTo>
                <a:lnTo>
                  <a:pt x="349539" y="4833"/>
                </a:lnTo>
                <a:lnTo>
                  <a:pt x="403097" y="0"/>
                </a:lnTo>
              </a:path>
              <a:path w="403225" h="3371850">
                <a:moveTo>
                  <a:pt x="403097" y="1578864"/>
                </a:moveTo>
                <a:lnTo>
                  <a:pt x="349539" y="1573827"/>
                </a:lnTo>
                <a:lnTo>
                  <a:pt x="301399" y="1559611"/>
                </a:lnTo>
                <a:lnTo>
                  <a:pt x="260604" y="1537557"/>
                </a:lnTo>
                <a:lnTo>
                  <a:pt x="229079" y="1509004"/>
                </a:lnTo>
                <a:lnTo>
                  <a:pt x="208752" y="1475294"/>
                </a:lnTo>
                <a:lnTo>
                  <a:pt x="201549" y="1437767"/>
                </a:lnTo>
                <a:lnTo>
                  <a:pt x="201549" y="1226185"/>
                </a:lnTo>
                <a:lnTo>
                  <a:pt x="194345" y="1188657"/>
                </a:lnTo>
                <a:lnTo>
                  <a:pt x="174018" y="1154947"/>
                </a:lnTo>
                <a:lnTo>
                  <a:pt x="142494" y="1126394"/>
                </a:lnTo>
                <a:lnTo>
                  <a:pt x="101698" y="1104340"/>
                </a:lnTo>
                <a:lnTo>
                  <a:pt x="53558" y="1090124"/>
                </a:lnTo>
                <a:lnTo>
                  <a:pt x="0" y="1085088"/>
                </a:lnTo>
                <a:lnTo>
                  <a:pt x="53558" y="1080051"/>
                </a:lnTo>
                <a:lnTo>
                  <a:pt x="101698" y="1065835"/>
                </a:lnTo>
                <a:lnTo>
                  <a:pt x="142494" y="1043781"/>
                </a:lnTo>
                <a:lnTo>
                  <a:pt x="174018" y="1015228"/>
                </a:lnTo>
                <a:lnTo>
                  <a:pt x="194345" y="981518"/>
                </a:lnTo>
                <a:lnTo>
                  <a:pt x="201549" y="943990"/>
                </a:lnTo>
                <a:lnTo>
                  <a:pt x="201549" y="732409"/>
                </a:lnTo>
                <a:lnTo>
                  <a:pt x="208752" y="694881"/>
                </a:lnTo>
                <a:lnTo>
                  <a:pt x="229079" y="661171"/>
                </a:lnTo>
                <a:lnTo>
                  <a:pt x="260604" y="632618"/>
                </a:lnTo>
                <a:lnTo>
                  <a:pt x="301399" y="610564"/>
                </a:lnTo>
                <a:lnTo>
                  <a:pt x="349539" y="596348"/>
                </a:lnTo>
                <a:lnTo>
                  <a:pt x="403097" y="591312"/>
                </a:lnTo>
              </a:path>
              <a:path w="403225" h="3371850">
                <a:moveTo>
                  <a:pt x="403097" y="2593848"/>
                </a:moveTo>
                <a:lnTo>
                  <a:pt x="349539" y="2588811"/>
                </a:lnTo>
                <a:lnTo>
                  <a:pt x="301399" y="2574595"/>
                </a:lnTo>
                <a:lnTo>
                  <a:pt x="260604" y="2552541"/>
                </a:lnTo>
                <a:lnTo>
                  <a:pt x="229079" y="2523988"/>
                </a:lnTo>
                <a:lnTo>
                  <a:pt x="208752" y="2490278"/>
                </a:lnTo>
                <a:lnTo>
                  <a:pt x="201549" y="2452751"/>
                </a:lnTo>
                <a:lnTo>
                  <a:pt x="201549" y="2252599"/>
                </a:lnTo>
                <a:lnTo>
                  <a:pt x="194345" y="2215071"/>
                </a:lnTo>
                <a:lnTo>
                  <a:pt x="174018" y="2181361"/>
                </a:lnTo>
                <a:lnTo>
                  <a:pt x="142494" y="2152808"/>
                </a:lnTo>
                <a:lnTo>
                  <a:pt x="101698" y="2130754"/>
                </a:lnTo>
                <a:lnTo>
                  <a:pt x="53558" y="2116538"/>
                </a:lnTo>
                <a:lnTo>
                  <a:pt x="0" y="2111502"/>
                </a:lnTo>
                <a:lnTo>
                  <a:pt x="53558" y="2106465"/>
                </a:lnTo>
                <a:lnTo>
                  <a:pt x="101698" y="2092249"/>
                </a:lnTo>
                <a:lnTo>
                  <a:pt x="142494" y="2070195"/>
                </a:lnTo>
                <a:lnTo>
                  <a:pt x="174018" y="2041642"/>
                </a:lnTo>
                <a:lnTo>
                  <a:pt x="194345" y="2007932"/>
                </a:lnTo>
                <a:lnTo>
                  <a:pt x="201549" y="1970405"/>
                </a:lnTo>
                <a:lnTo>
                  <a:pt x="201549" y="1770253"/>
                </a:lnTo>
                <a:lnTo>
                  <a:pt x="208752" y="1732725"/>
                </a:lnTo>
                <a:lnTo>
                  <a:pt x="229079" y="1699015"/>
                </a:lnTo>
                <a:lnTo>
                  <a:pt x="260604" y="1670462"/>
                </a:lnTo>
                <a:lnTo>
                  <a:pt x="301399" y="1648408"/>
                </a:lnTo>
                <a:lnTo>
                  <a:pt x="349539" y="1634192"/>
                </a:lnTo>
                <a:lnTo>
                  <a:pt x="403097" y="1629156"/>
                </a:lnTo>
              </a:path>
              <a:path w="403225" h="3371850">
                <a:moveTo>
                  <a:pt x="403097" y="3371850"/>
                </a:moveTo>
                <a:lnTo>
                  <a:pt x="349539" y="3366810"/>
                </a:lnTo>
                <a:lnTo>
                  <a:pt x="301399" y="3352586"/>
                </a:lnTo>
                <a:lnTo>
                  <a:pt x="260604" y="3330525"/>
                </a:lnTo>
                <a:lnTo>
                  <a:pt x="229079" y="3301971"/>
                </a:lnTo>
                <a:lnTo>
                  <a:pt x="208752" y="3268270"/>
                </a:lnTo>
                <a:lnTo>
                  <a:pt x="201549" y="3230765"/>
                </a:lnTo>
                <a:lnTo>
                  <a:pt x="201549" y="3149079"/>
                </a:lnTo>
                <a:lnTo>
                  <a:pt x="194345" y="3111557"/>
                </a:lnTo>
                <a:lnTo>
                  <a:pt x="174018" y="3077850"/>
                </a:lnTo>
                <a:lnTo>
                  <a:pt x="142494" y="3049300"/>
                </a:lnTo>
                <a:lnTo>
                  <a:pt x="101698" y="3027246"/>
                </a:lnTo>
                <a:lnTo>
                  <a:pt x="53558" y="3013031"/>
                </a:lnTo>
                <a:lnTo>
                  <a:pt x="0" y="3007995"/>
                </a:lnTo>
                <a:lnTo>
                  <a:pt x="53558" y="3002958"/>
                </a:lnTo>
                <a:lnTo>
                  <a:pt x="101698" y="2988742"/>
                </a:lnTo>
                <a:lnTo>
                  <a:pt x="142494" y="2966688"/>
                </a:lnTo>
                <a:lnTo>
                  <a:pt x="174018" y="2938135"/>
                </a:lnTo>
                <a:lnTo>
                  <a:pt x="194345" y="2904425"/>
                </a:lnTo>
                <a:lnTo>
                  <a:pt x="201549" y="2866898"/>
                </a:lnTo>
                <a:lnTo>
                  <a:pt x="201549" y="2785237"/>
                </a:lnTo>
                <a:lnTo>
                  <a:pt x="208752" y="2747709"/>
                </a:lnTo>
                <a:lnTo>
                  <a:pt x="229079" y="2713999"/>
                </a:lnTo>
                <a:lnTo>
                  <a:pt x="260604" y="2685446"/>
                </a:lnTo>
                <a:lnTo>
                  <a:pt x="301399" y="2663392"/>
                </a:lnTo>
                <a:lnTo>
                  <a:pt x="349539" y="2649176"/>
                </a:lnTo>
                <a:lnTo>
                  <a:pt x="403097" y="2644140"/>
                </a:lnTo>
              </a:path>
            </a:pathLst>
          </a:custGeom>
          <a:ln w="25146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2802" y="3418332"/>
            <a:ext cx="1621155" cy="224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5" dirty="0">
                <a:latin typeface="Calibri"/>
                <a:cs typeface="Calibri"/>
              </a:rPr>
              <a:t>Giai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oạn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3: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Thiết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kế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63167" y="4445253"/>
            <a:ext cx="1741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alibri"/>
                <a:cs typeface="Calibri"/>
              </a:rPr>
              <a:t>Giai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oạn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4: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Triển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khai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669" y="5342128"/>
            <a:ext cx="15341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alibri"/>
                <a:cs typeface="Calibri"/>
              </a:rPr>
              <a:t>Giai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"/>
                <a:cs typeface="Arial"/>
              </a:rPr>
              <a:t>đ</a:t>
            </a:r>
            <a:r>
              <a:rPr sz="1300" spc="-5" dirty="0">
                <a:latin typeface="Calibri"/>
                <a:cs typeface="Calibri"/>
              </a:rPr>
              <a:t>oạn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5: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Bảo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trì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6035" y="2452877"/>
          <a:ext cx="5487035" cy="337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70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Xác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ịnh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yêu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cầu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của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Mô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hình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hóa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759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kế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biểu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mẫu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và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báo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cáo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kế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giao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diện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và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hội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thoại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kế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CSDL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và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tệp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DL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kế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xử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và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473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Viết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và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thử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nghiệm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ươ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trình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ts val="1495"/>
                        </a:lnSpc>
                        <a:spcBef>
                          <a:spcPts val="10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ổi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HT: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chuyển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ổi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trực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tiếp,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ổi song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song,</a:t>
                      </a:r>
                      <a:r>
                        <a:rPr sz="1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ổi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thí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163195">
                        <a:lnSpc>
                          <a:spcPts val="149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iểm,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chuyên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ổi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theo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pha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Hoàn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chỉnh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tài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liệu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163195" marR="154940" indent="-114300">
                        <a:lnSpc>
                          <a:spcPts val="1430"/>
                        </a:lnSpc>
                        <a:spcBef>
                          <a:spcPts val="74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Là quá trình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thu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nhỏ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của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quá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trình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phát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triển </a:t>
                      </a:r>
                      <a:r>
                        <a:rPr sz="1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HT,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chiếm chi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phí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lớn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nhất trong </a:t>
                      </a:r>
                      <a:r>
                        <a:rPr sz="1300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SDLC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•</a:t>
                      </a:r>
                      <a:r>
                        <a:rPr sz="1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kiểu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bảo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trì: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hiệu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chỉnh,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thích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nghi, hoàn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thiện,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phòng ngừa.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PP</a:t>
            </a:r>
            <a:r>
              <a:rPr spc="-20" dirty="0"/>
              <a:t> </a:t>
            </a:r>
            <a:r>
              <a:rPr dirty="0"/>
              <a:t>hiện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đại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UD</a:t>
            </a:r>
            <a:r>
              <a:rPr spc="-5" dirty="0"/>
              <a:t> </a:t>
            </a:r>
            <a:r>
              <a:rPr spc="-15" dirty="0"/>
              <a:t>trong</a:t>
            </a:r>
            <a:r>
              <a:rPr spc="-5" dirty="0"/>
              <a:t> </a:t>
            </a:r>
            <a:r>
              <a:rPr spc="-10" dirty="0"/>
              <a:t>phát</a:t>
            </a:r>
            <a:r>
              <a:rPr spc="-20" dirty="0"/>
              <a:t> </a:t>
            </a:r>
            <a:r>
              <a:rPr dirty="0"/>
              <a:t>triển </a:t>
            </a:r>
            <a:r>
              <a:rPr spc="-890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11770" cy="42932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0033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PP phát triển </a:t>
            </a:r>
            <a:r>
              <a:rPr sz="2500" spc="-5" dirty="0">
                <a:latin typeface="Arial"/>
                <a:cs typeface="Arial"/>
              </a:rPr>
              <a:t>HTTT </a:t>
            </a:r>
            <a:r>
              <a:rPr sz="2500" dirty="0">
                <a:latin typeface="Arial"/>
                <a:cs typeface="Arial"/>
              </a:rPr>
              <a:t>theo SDLC </a:t>
            </a:r>
            <a:r>
              <a:rPr sz="2500" spc="-5" dirty="0">
                <a:latin typeface="Arial"/>
                <a:cs typeface="Arial"/>
              </a:rPr>
              <a:t>thường được </a:t>
            </a:r>
            <a:r>
              <a:rPr sz="2500" dirty="0">
                <a:latin typeface="Arial"/>
                <a:cs typeface="Arial"/>
              </a:rPr>
              <a:t>sử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dụng để </a:t>
            </a:r>
            <a:r>
              <a:rPr sz="2500" spc="-5" dirty="0">
                <a:latin typeface="Arial"/>
                <a:cs typeface="Arial"/>
              </a:rPr>
              <a:t>phát </a:t>
            </a:r>
            <a:r>
              <a:rPr sz="2500" dirty="0">
                <a:latin typeface="Arial"/>
                <a:cs typeface="Arial"/>
              </a:rPr>
              <a:t>triển các </a:t>
            </a:r>
            <a:r>
              <a:rPr sz="2500" spc="-5" dirty="0">
                <a:latin typeface="Arial"/>
                <a:cs typeface="Arial"/>
              </a:rPr>
              <a:t>HT giao dịch hoặc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HTTTQL. Ngoài ra còn có các HTTT khác (DSS,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ESS, TMĐT…). </a:t>
            </a:r>
            <a:r>
              <a:rPr sz="2500" spc="-5" dirty="0">
                <a:latin typeface="Arial"/>
                <a:cs typeface="Arial"/>
              </a:rPr>
              <a:t>Các </a:t>
            </a:r>
            <a:r>
              <a:rPr sz="2500" dirty="0">
                <a:latin typeface="Arial"/>
                <a:cs typeface="Arial"/>
              </a:rPr>
              <a:t>công cụ và kỹ thuật xây </a:t>
            </a:r>
            <a:r>
              <a:rPr sz="2500" spc="-5" dirty="0">
                <a:latin typeface="Arial"/>
                <a:cs typeface="Arial"/>
              </a:rPr>
              <a:t>dựng </a:t>
            </a:r>
            <a:r>
              <a:rPr sz="2500" dirty="0">
                <a:latin typeface="Arial"/>
                <a:cs typeface="Arial"/>
              </a:rPr>
              <a:t> các</a:t>
            </a:r>
            <a:r>
              <a:rPr sz="2500" spc="-5" dirty="0">
                <a:latin typeface="Arial"/>
                <a:cs typeface="Arial"/>
              </a:rPr>
              <a:t> loại 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nhau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về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cơ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bản </a:t>
            </a:r>
            <a:r>
              <a:rPr sz="2500" dirty="0">
                <a:latin typeface="Arial"/>
                <a:cs typeface="Arial"/>
              </a:rPr>
              <a:t>cũng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nhau</a:t>
            </a:r>
            <a:endParaRPr sz="2500">
              <a:latin typeface="Arial"/>
              <a:cs typeface="Arial"/>
            </a:endParaRPr>
          </a:p>
          <a:p>
            <a:pPr marL="355600" marR="383540">
              <a:lnSpc>
                <a:spcPts val="2400"/>
              </a:lnSpc>
            </a:pPr>
            <a:r>
              <a:rPr sz="2500" dirty="0">
                <a:latin typeface="Arial"/>
                <a:cs typeface="Arial"/>
              </a:rPr>
              <a:t>=&gt;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cần</a:t>
            </a:r>
            <a:r>
              <a:rPr sz="2500" spc="-5" dirty="0">
                <a:latin typeface="Arial"/>
                <a:cs typeface="Arial"/>
              </a:rPr>
              <a:t> lựa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chọn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đúng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cụ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kỹ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thuật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phát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</a:t>
            </a:r>
            <a:r>
              <a:rPr sz="2500" spc="-5" dirty="0">
                <a:latin typeface="Arial"/>
                <a:cs typeface="Arial"/>
              </a:rPr>
              <a:t> HTTT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sao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 có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hiệu quả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nhất.</a:t>
            </a: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5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 trong các cách tiếp cận mới </a:t>
            </a:r>
            <a:r>
              <a:rPr sz="2500" spc="-5" dirty="0">
                <a:latin typeface="Arial"/>
                <a:cs typeface="Arial"/>
              </a:rPr>
              <a:t>là </a:t>
            </a:r>
            <a:r>
              <a:rPr sz="2500" dirty="0">
                <a:latin typeface="Arial"/>
                <a:cs typeface="Arial"/>
              </a:rPr>
              <a:t>tập trung vào giai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đoạn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xác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yêu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 </a:t>
            </a:r>
            <a:r>
              <a:rPr sz="2500" spc="-5" dirty="0">
                <a:latin typeface="Arial"/>
                <a:cs typeface="Arial"/>
              </a:rPr>
              <a:t>HT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xây</a:t>
            </a:r>
            <a:r>
              <a:rPr sz="2500" spc="-5" dirty="0">
                <a:latin typeface="Arial"/>
                <a:cs typeface="Arial"/>
              </a:rPr>
              <a:t> dựng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 chất </a:t>
            </a:r>
            <a:r>
              <a:rPr sz="2500" spc="-5" dirty="0">
                <a:latin typeface="Arial"/>
                <a:cs typeface="Arial"/>
              </a:rPr>
              <a:t>lượng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cao.</a:t>
            </a:r>
            <a:endParaRPr sz="2500">
              <a:latin typeface="Arial"/>
              <a:cs typeface="Arial"/>
            </a:endParaRPr>
          </a:p>
          <a:p>
            <a:pPr marL="355600" marR="232410" indent="-342900" algn="just">
              <a:lnSpc>
                <a:spcPts val="24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Xuất </a:t>
            </a:r>
            <a:r>
              <a:rPr sz="2500" spc="-5" dirty="0">
                <a:latin typeface="Arial"/>
                <a:cs typeface="Arial"/>
              </a:rPr>
              <a:t>hiện </a:t>
            </a:r>
            <a:r>
              <a:rPr sz="2500" dirty="0">
                <a:latin typeface="Arial"/>
                <a:cs typeface="Arial"/>
              </a:rPr>
              <a:t>các cách tiếp cận mới để </a:t>
            </a:r>
            <a:r>
              <a:rPr sz="2500" spc="-5" dirty="0">
                <a:latin typeface="Arial"/>
                <a:cs typeface="Arial"/>
              </a:rPr>
              <a:t>quản lý </a:t>
            </a:r>
            <a:r>
              <a:rPr sz="2500" dirty="0">
                <a:latin typeface="Arial"/>
                <a:cs typeface="Arial"/>
              </a:rPr>
              <a:t>toàn </a:t>
            </a:r>
            <a:r>
              <a:rPr sz="2500" spc="-5" dirty="0">
                <a:latin typeface="Arial"/>
                <a:cs typeface="Arial"/>
              </a:rPr>
              <a:t>bộ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quá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trình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phát triển </a:t>
            </a:r>
            <a:r>
              <a:rPr sz="2500" spc="-5" dirty="0">
                <a:latin typeface="Arial"/>
                <a:cs typeface="Arial"/>
              </a:rPr>
              <a:t>HTTT</a:t>
            </a:r>
            <a:endParaRPr sz="2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4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Xuất</a:t>
            </a:r>
            <a:r>
              <a:rPr sz="2500" spc="-5" dirty="0">
                <a:latin typeface="Arial"/>
                <a:cs typeface="Arial"/>
              </a:rPr>
              <a:t> hiện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công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cụ</a:t>
            </a:r>
            <a:r>
              <a:rPr sz="2500" spc="-5" dirty="0">
                <a:latin typeface="Arial"/>
                <a:cs typeface="Arial"/>
              </a:rPr>
              <a:t> phát </a:t>
            </a:r>
            <a:r>
              <a:rPr sz="2500" dirty="0">
                <a:latin typeface="Arial"/>
                <a:cs typeface="Arial"/>
              </a:rPr>
              <a:t>triển </a:t>
            </a:r>
            <a:r>
              <a:rPr sz="2500" spc="-5" dirty="0">
                <a:latin typeface="Arial"/>
                <a:cs typeface="Arial"/>
              </a:rPr>
              <a:t>HTTT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mới.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10" dirty="0"/>
              <a:t>cách </a:t>
            </a:r>
            <a:r>
              <a:rPr dirty="0"/>
              <a:t>tiếp</a:t>
            </a:r>
            <a:r>
              <a:rPr spc="-10" dirty="0"/>
              <a:t> cận</a:t>
            </a:r>
            <a:r>
              <a:rPr spc="-20" dirty="0"/>
              <a:t> </a:t>
            </a:r>
            <a:r>
              <a:rPr dirty="0"/>
              <a:t>hiện</a:t>
            </a:r>
            <a:r>
              <a:rPr spc="-15" dirty="0"/>
              <a:t> </a:t>
            </a:r>
            <a:r>
              <a:rPr spc="-5" dirty="0">
                <a:latin typeface="Times New Roman"/>
                <a:cs typeface="Times New Roman"/>
              </a:rPr>
              <a:t>đại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/>
              <a:t>trong phát </a:t>
            </a:r>
            <a:r>
              <a:rPr spc="-890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40345" cy="45053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Tập trung vào thu thập và cấu trúc </a:t>
            </a:r>
            <a:r>
              <a:rPr sz="2500" spc="-5" dirty="0">
                <a:latin typeface="Arial"/>
                <a:cs typeface="Arial"/>
              </a:rPr>
              <a:t>hóa </a:t>
            </a:r>
            <a:r>
              <a:rPr sz="2500" dirty="0">
                <a:latin typeface="Arial"/>
                <a:cs typeface="Arial"/>
              </a:rPr>
              <a:t>yêu cầu </a:t>
            </a:r>
            <a:r>
              <a:rPr sz="2500" spc="-5" dirty="0">
                <a:latin typeface="Arial"/>
                <a:cs typeface="Arial"/>
              </a:rPr>
              <a:t>HT </a:t>
            </a:r>
            <a:r>
              <a:rPr sz="2500" dirty="0">
                <a:latin typeface="Arial"/>
                <a:cs typeface="Arial"/>
              </a:rPr>
              <a:t> để </a:t>
            </a:r>
            <a:r>
              <a:rPr sz="2500" spc="-5" dirty="0">
                <a:latin typeface="Arial"/>
                <a:cs typeface="Arial"/>
              </a:rPr>
              <a:t>hiểu </a:t>
            </a:r>
            <a:r>
              <a:rPr sz="2500" dirty="0">
                <a:latin typeface="Arial"/>
                <a:cs typeface="Arial"/>
              </a:rPr>
              <a:t>rõ cach sthức mà tổ </a:t>
            </a:r>
            <a:r>
              <a:rPr sz="2500" spc="-5" dirty="0">
                <a:latin typeface="Arial"/>
                <a:cs typeface="Arial"/>
              </a:rPr>
              <a:t>chức hiện đang </a:t>
            </a:r>
            <a:r>
              <a:rPr sz="2500" dirty="0">
                <a:latin typeface="Arial"/>
                <a:cs typeface="Arial"/>
              </a:rPr>
              <a:t>sử dụng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thực </a:t>
            </a:r>
            <a:r>
              <a:rPr sz="2500" spc="-5" dirty="0">
                <a:latin typeface="Arial"/>
                <a:cs typeface="Arial"/>
              </a:rPr>
              <a:t>hiện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trong các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lĩnhvực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phát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 </a:t>
            </a:r>
            <a:r>
              <a:rPr sz="2500" spc="-5" dirty="0">
                <a:latin typeface="Arial"/>
                <a:cs typeface="Arial"/>
              </a:rPr>
              <a:t>HTTT</a:t>
            </a:r>
            <a:endParaRPr sz="2500" dirty="0">
              <a:latin typeface="Arial"/>
              <a:cs typeface="Arial"/>
            </a:endParaRPr>
          </a:p>
          <a:p>
            <a:pPr marL="355600" marR="15875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Các phân </a:t>
            </a:r>
            <a:r>
              <a:rPr sz="2500" dirty="0">
                <a:latin typeface="Arial"/>
                <a:cs typeface="Arial"/>
              </a:rPr>
              <a:t>tích viên </a:t>
            </a:r>
            <a:r>
              <a:rPr sz="2500" spc="-5" dirty="0">
                <a:latin typeface="Arial"/>
                <a:cs typeface="Arial"/>
              </a:rPr>
              <a:t>phải làm </a:t>
            </a:r>
            <a:r>
              <a:rPr sz="2500" dirty="0">
                <a:latin typeface="Arial"/>
                <a:cs typeface="Arial"/>
              </a:rPr>
              <a:t>việc chặt chẽ với </a:t>
            </a:r>
            <a:r>
              <a:rPr sz="2500" spc="-5" dirty="0">
                <a:latin typeface="Arial"/>
                <a:cs typeface="Arial"/>
              </a:rPr>
              <a:t>người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sử dụng để thực </a:t>
            </a:r>
            <a:r>
              <a:rPr sz="2500" spc="-5" dirty="0">
                <a:latin typeface="Arial"/>
                <a:cs typeface="Arial"/>
              </a:rPr>
              <a:t>hiện </a:t>
            </a:r>
            <a:r>
              <a:rPr sz="2500" dirty="0">
                <a:latin typeface="Arial"/>
                <a:cs typeface="Arial"/>
              </a:rPr>
              <a:t>các hoạt động trong </a:t>
            </a:r>
            <a:r>
              <a:rPr sz="2500" spc="-5" dirty="0">
                <a:latin typeface="Arial"/>
                <a:cs typeface="Arial"/>
              </a:rPr>
              <a:t>lĩnh </a:t>
            </a:r>
            <a:r>
              <a:rPr sz="2500" dirty="0">
                <a:latin typeface="Arial"/>
                <a:cs typeface="Arial"/>
              </a:rPr>
              <a:t>vực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phát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 </a:t>
            </a:r>
            <a:r>
              <a:rPr sz="2500" spc="-5" dirty="0">
                <a:latin typeface="Arial"/>
                <a:cs typeface="Arial"/>
              </a:rPr>
              <a:t>HTTT</a:t>
            </a:r>
            <a:endParaRPr sz="2500" dirty="0">
              <a:latin typeface="Arial"/>
              <a:cs typeface="Arial"/>
            </a:endParaRPr>
          </a:p>
          <a:p>
            <a:pPr marL="355600" marR="242570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Các </a:t>
            </a:r>
            <a:r>
              <a:rPr sz="2500" spc="-5" dirty="0">
                <a:latin typeface="Arial"/>
                <a:cs typeface="Arial"/>
              </a:rPr>
              <a:t>phương </a:t>
            </a:r>
            <a:r>
              <a:rPr sz="2500" dirty="0">
                <a:latin typeface="Arial"/>
                <a:cs typeface="Arial"/>
              </a:rPr>
              <a:t>pháp </a:t>
            </a:r>
            <a:r>
              <a:rPr sz="2500" spc="-5" dirty="0">
                <a:latin typeface="Arial"/>
                <a:cs typeface="Arial"/>
              </a:rPr>
              <a:t>hiện đại </a:t>
            </a:r>
            <a:r>
              <a:rPr sz="2500" spc="-10" dirty="0">
                <a:latin typeface="Arial"/>
                <a:cs typeface="Arial"/>
              </a:rPr>
              <a:t>phục </a:t>
            </a:r>
            <a:r>
              <a:rPr sz="2500" dirty="0">
                <a:latin typeface="Arial"/>
                <a:cs typeface="Arial"/>
              </a:rPr>
              <a:t>vụ thu thập và cấu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trúc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hóa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yêu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 </a:t>
            </a:r>
            <a:r>
              <a:rPr sz="2500" spc="-60" dirty="0">
                <a:latin typeface="Arial"/>
                <a:cs typeface="Arial"/>
              </a:rPr>
              <a:t>HTTT:</a:t>
            </a:r>
            <a:endParaRPr sz="2500" dirty="0">
              <a:latin typeface="Arial"/>
              <a:cs typeface="Arial"/>
            </a:endParaRPr>
          </a:p>
          <a:p>
            <a:pPr marL="755650" marR="828040" indent="-285750">
              <a:lnSpc>
                <a:spcPts val="211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Phương pháp phân </a:t>
            </a:r>
            <a:r>
              <a:rPr sz="2200" dirty="0">
                <a:latin typeface="Arial"/>
                <a:cs typeface="Arial"/>
              </a:rPr>
              <a:t>tích các yếu tố </a:t>
            </a:r>
            <a:r>
              <a:rPr sz="2200" spc="-5" dirty="0">
                <a:latin typeface="Arial"/>
                <a:cs typeface="Arial"/>
              </a:rPr>
              <a:t>đảm bảo </a:t>
            </a:r>
            <a:r>
              <a:rPr sz="2200" dirty="0">
                <a:latin typeface="Arial"/>
                <a:cs typeface="Arial"/>
              </a:rPr>
              <a:t>thành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công(Critical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Success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Factors-CSFs)</a:t>
            </a:r>
          </a:p>
          <a:p>
            <a:pPr marL="755650" marR="791845" indent="-285750">
              <a:lnSpc>
                <a:spcPts val="211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Phương pháp phối hợp </a:t>
            </a:r>
            <a:r>
              <a:rPr sz="220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yêu cầu </a:t>
            </a:r>
            <a:r>
              <a:rPr sz="2200" spc="-5" dirty="0">
                <a:latin typeface="Arial"/>
                <a:cs typeface="Arial"/>
              </a:rPr>
              <a:t>HT (Joint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Application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Requirement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- JAR)</a:t>
            </a:r>
          </a:p>
          <a:p>
            <a:pPr marL="755650" marR="1268095" indent="-285750">
              <a:lnSpc>
                <a:spcPct val="80000"/>
              </a:lnSpc>
              <a:spcBef>
                <a:spcPts val="54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Phương pháp phối hợp </a:t>
            </a:r>
            <a:r>
              <a:rPr sz="2200" dirty="0">
                <a:latin typeface="Arial"/>
                <a:cs typeface="Arial"/>
              </a:rPr>
              <a:t>thiết kế </a:t>
            </a:r>
            <a:r>
              <a:rPr sz="2200" spc="-5" dirty="0">
                <a:latin typeface="Arial"/>
                <a:cs typeface="Arial"/>
              </a:rPr>
              <a:t>hệ </a:t>
            </a:r>
            <a:r>
              <a:rPr sz="2200" dirty="0">
                <a:latin typeface="Arial"/>
                <a:cs typeface="Arial"/>
              </a:rPr>
              <a:t>thống (Joint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Application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Design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189230"/>
            <a:ext cx="7882890" cy="615553"/>
          </a:xfrm>
        </p:spPr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79" y="1067887"/>
            <a:ext cx="8096250" cy="517064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/>
              <a:t> </a:t>
            </a:r>
            <a:r>
              <a:rPr lang="en-US" sz="2800" dirty="0" smtClean="0"/>
              <a:t>(Critical Success Factors- CSFs)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nghĩa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endParaRPr lang="en-US" sz="2800" dirty="0" smtClean="0"/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(Join Application Requirement –JAR)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(Joint Application Design –JAD)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nghĩa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SDLC </a:t>
            </a:r>
            <a:r>
              <a:rPr lang="en-US" sz="2800" dirty="0" err="1" smtClean="0"/>
              <a:t>và</a:t>
            </a:r>
            <a:r>
              <a:rPr lang="en-US" sz="2800" dirty="0" smtClean="0"/>
              <a:t> JAD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JAR </a:t>
            </a:r>
            <a:r>
              <a:rPr lang="en-US" sz="2800" dirty="0" err="1" smtClean="0"/>
              <a:t>và</a:t>
            </a:r>
            <a:r>
              <a:rPr lang="en-US" sz="2800" dirty="0" smtClean="0"/>
              <a:t> JAD?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10560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CS</a:t>
            </a:r>
            <a:r>
              <a:rPr sz="4400" spc="-70" dirty="0"/>
              <a:t>F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44319"/>
            <a:ext cx="8274684" cy="4826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42290" marR="295275" indent="-342900">
              <a:lnSpc>
                <a:spcPts val="2400"/>
              </a:lnSpc>
              <a:spcBef>
                <a:spcPts val="680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CSF là </a:t>
            </a:r>
            <a:r>
              <a:rPr sz="2500" dirty="0">
                <a:latin typeface="Arial"/>
                <a:cs typeface="Arial"/>
              </a:rPr>
              <a:t>PP thu thập yêu cầu </a:t>
            </a:r>
            <a:r>
              <a:rPr sz="2500" spc="-5" dirty="0">
                <a:latin typeface="Arial"/>
                <a:cs typeface="Arial"/>
              </a:rPr>
              <a:t>HT được </a:t>
            </a:r>
            <a:r>
              <a:rPr sz="2500" dirty="0">
                <a:latin typeface="Arial"/>
                <a:cs typeface="Arial"/>
              </a:rPr>
              <a:t>phát triển </a:t>
            </a:r>
            <a:r>
              <a:rPr sz="2500" spc="-5" dirty="0">
                <a:latin typeface="Arial"/>
                <a:cs typeface="Arial"/>
              </a:rPr>
              <a:t>bởi </a:t>
            </a:r>
            <a:r>
              <a:rPr sz="2500" dirty="0">
                <a:latin typeface="Arial"/>
                <a:cs typeface="Arial"/>
              </a:rPr>
              <a:t> Jack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Rockart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MIT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vào </a:t>
            </a:r>
            <a:r>
              <a:rPr sz="2500" spc="-5" dirty="0">
                <a:latin typeface="Arial"/>
                <a:cs typeface="Arial"/>
              </a:rPr>
              <a:t>những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năm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70</a:t>
            </a:r>
            <a:r>
              <a:rPr sz="2500" spc="-5" dirty="0">
                <a:latin typeface="Arial"/>
                <a:cs typeface="Arial"/>
              </a:rPr>
              <a:t> như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là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 cụ để giúp các CEO xác </a:t>
            </a:r>
            <a:r>
              <a:rPr sz="2500" spc="-5" dirty="0">
                <a:latin typeface="Arial"/>
                <a:cs typeface="Arial"/>
              </a:rPr>
              <a:t>định nhu </a:t>
            </a:r>
            <a:r>
              <a:rPr sz="2500" dirty="0">
                <a:latin typeface="Arial"/>
                <a:cs typeface="Arial"/>
              </a:rPr>
              <a:t>cầu TT trong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 </a:t>
            </a:r>
            <a:r>
              <a:rPr sz="2500" spc="-5" dirty="0">
                <a:latin typeface="Arial"/>
                <a:cs typeface="Arial"/>
              </a:rPr>
              <a:t>chức.</a:t>
            </a:r>
            <a:endParaRPr sz="2500">
              <a:latin typeface="Arial"/>
              <a:cs typeface="Arial"/>
            </a:endParaRPr>
          </a:p>
          <a:p>
            <a:pPr marL="542290" marR="184150" indent="-342900">
              <a:lnSpc>
                <a:spcPct val="80000"/>
              </a:lnSpc>
              <a:spcBef>
                <a:spcPts val="620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Một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yếu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đảm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bảo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thành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được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hiểu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là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yếu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tố</a:t>
            </a:r>
            <a:r>
              <a:rPr sz="2500" spc="-5" dirty="0">
                <a:latin typeface="Arial"/>
                <a:cs typeface="Arial"/>
              </a:rPr>
              <a:t> hoàn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hảo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để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đảm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bảo </a:t>
            </a:r>
            <a:r>
              <a:rPr sz="2500" dirty="0">
                <a:latin typeface="Arial"/>
                <a:cs typeface="Arial"/>
              </a:rPr>
              <a:t>thành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công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nhà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quản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lý,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bộ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phận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phòng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ban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hay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một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chức.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Khi </a:t>
            </a:r>
            <a:r>
              <a:rPr sz="2500" spc="-5" dirty="0">
                <a:latin typeface="Arial"/>
                <a:cs typeface="Arial"/>
              </a:rPr>
              <a:t>CEO </a:t>
            </a:r>
            <a:r>
              <a:rPr sz="2500" dirty="0">
                <a:latin typeface="Arial"/>
                <a:cs typeface="Arial"/>
              </a:rPr>
              <a:t>và tất cả các thành viên của tổ chức đều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hiểu </a:t>
            </a:r>
            <a:r>
              <a:rPr sz="2500" dirty="0">
                <a:latin typeface="Arial"/>
                <a:cs typeface="Arial"/>
              </a:rPr>
              <a:t>và thống </a:t>
            </a:r>
            <a:r>
              <a:rPr sz="2500" spc="-5" dirty="0">
                <a:latin typeface="Arial"/>
                <a:cs typeface="Arial"/>
              </a:rPr>
              <a:t>nhất </a:t>
            </a:r>
            <a:r>
              <a:rPr sz="2500" dirty="0">
                <a:latin typeface="Arial"/>
                <a:cs typeface="Arial"/>
              </a:rPr>
              <a:t>1 </a:t>
            </a:r>
            <a:r>
              <a:rPr sz="2500" spc="-5" dirty="0">
                <a:latin typeface="Arial"/>
                <a:cs typeface="Arial"/>
              </a:rPr>
              <a:t>bộ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CSF </a:t>
            </a:r>
            <a:r>
              <a:rPr sz="2500" dirty="0">
                <a:latin typeface="Arial"/>
                <a:cs typeface="Arial"/>
              </a:rPr>
              <a:t>thì công việc xác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các yêu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 </a:t>
            </a:r>
            <a:r>
              <a:rPr sz="2500" spc="-5" dirty="0">
                <a:latin typeface="Arial"/>
                <a:cs typeface="Arial"/>
              </a:rPr>
              <a:t>HT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trở</a:t>
            </a:r>
            <a:r>
              <a:rPr sz="2500" spc="-5" dirty="0">
                <a:latin typeface="Arial"/>
                <a:cs typeface="Arial"/>
              </a:rPr>
              <a:t> nên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thuận</a:t>
            </a:r>
            <a:r>
              <a:rPr sz="2500" spc="-5" dirty="0">
                <a:latin typeface="Arial"/>
                <a:cs typeface="Arial"/>
              </a:rPr>
              <a:t> buồm</a:t>
            </a:r>
            <a:r>
              <a:rPr sz="2500" dirty="0">
                <a:latin typeface="Arial"/>
                <a:cs typeface="Arial"/>
              </a:rPr>
              <a:t> xuôi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gió.</a:t>
            </a:r>
            <a:endParaRPr sz="2500">
              <a:latin typeface="Arial"/>
              <a:cs typeface="Arial"/>
            </a:endParaRPr>
          </a:p>
          <a:p>
            <a:pPr marL="542290" marR="288925" indent="-342900">
              <a:lnSpc>
                <a:spcPts val="2400"/>
              </a:lnSpc>
              <a:spcBef>
                <a:spcPts val="580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Để </a:t>
            </a:r>
            <a:r>
              <a:rPr sz="2500" dirty="0">
                <a:latin typeface="Arial"/>
                <a:cs typeface="Arial"/>
              </a:rPr>
              <a:t>có thể </a:t>
            </a:r>
            <a:r>
              <a:rPr sz="2500" spc="-5" dirty="0">
                <a:latin typeface="Arial"/>
                <a:cs typeface="Arial"/>
              </a:rPr>
              <a:t>nhận biết được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CSF </a:t>
            </a:r>
            <a:r>
              <a:rPr sz="2500" dirty="0">
                <a:latin typeface="Arial"/>
                <a:cs typeface="Arial"/>
              </a:rPr>
              <a:t>của tổ chức 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phân </a:t>
            </a:r>
            <a:r>
              <a:rPr sz="2500" dirty="0">
                <a:latin typeface="Arial"/>
                <a:cs typeface="Arial"/>
              </a:rPr>
              <a:t>tích </a:t>
            </a:r>
            <a:r>
              <a:rPr sz="2500" spc="-5" dirty="0">
                <a:latin typeface="Arial"/>
                <a:cs typeface="Arial"/>
              </a:rPr>
              <a:t>viên phải phỏng </a:t>
            </a:r>
            <a:r>
              <a:rPr sz="2500" dirty="0">
                <a:latin typeface="Arial"/>
                <a:cs typeface="Arial"/>
              </a:rPr>
              <a:t>vấn </a:t>
            </a:r>
            <a:r>
              <a:rPr sz="2500" spc="-5" dirty="0">
                <a:latin typeface="Arial"/>
                <a:cs typeface="Arial"/>
              </a:rPr>
              <a:t>những người </a:t>
            </a:r>
            <a:r>
              <a:rPr sz="2500" dirty="0">
                <a:latin typeface="Arial"/>
                <a:cs typeface="Arial"/>
              </a:rPr>
              <a:t>có trọng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trách </a:t>
            </a:r>
            <a:r>
              <a:rPr sz="2500" spc="-5" dirty="0">
                <a:latin typeface="Arial"/>
                <a:cs typeface="Arial"/>
              </a:rPr>
              <a:t>trong </a:t>
            </a:r>
            <a:r>
              <a:rPr sz="2500" dirty="0">
                <a:latin typeface="Arial"/>
                <a:cs typeface="Arial"/>
              </a:rPr>
              <a:t>tổ </a:t>
            </a:r>
            <a:r>
              <a:rPr sz="2500" spc="-5" dirty="0">
                <a:latin typeface="Arial"/>
                <a:cs typeface="Arial"/>
              </a:rPr>
              <a:t>chức </a:t>
            </a:r>
            <a:r>
              <a:rPr sz="2500" dirty="0">
                <a:latin typeface="Arial"/>
                <a:cs typeface="Arial"/>
              </a:rPr>
              <a:t>và xác </a:t>
            </a:r>
            <a:r>
              <a:rPr sz="2500" spc="-5" dirty="0">
                <a:latin typeface="Arial"/>
                <a:cs typeface="Arial"/>
              </a:rPr>
              <a:t>định CSF </a:t>
            </a:r>
            <a:r>
              <a:rPr sz="2500" dirty="0">
                <a:latin typeface="Arial"/>
                <a:cs typeface="Arial"/>
              </a:rPr>
              <a:t>cá </a:t>
            </a:r>
            <a:r>
              <a:rPr sz="2500" spc="-5" dirty="0">
                <a:latin typeface="Arial"/>
                <a:cs typeface="Arial"/>
              </a:rPr>
              <a:t>nhân </a:t>
            </a:r>
            <a:r>
              <a:rPr sz="2500" dirty="0">
                <a:latin typeface="Arial"/>
                <a:cs typeface="Arial"/>
              </a:rPr>
              <a:t>của họ,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sau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đó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tích</a:t>
            </a:r>
            <a:r>
              <a:rPr sz="2500" spc="-5" dirty="0">
                <a:latin typeface="Arial"/>
                <a:cs typeface="Arial"/>
              </a:rPr>
              <a:t> hợp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lại </a:t>
            </a:r>
            <a:r>
              <a:rPr sz="2500" dirty="0">
                <a:latin typeface="Arial"/>
                <a:cs typeface="Arial"/>
              </a:rPr>
              <a:t>thành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CSFs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toàn </a:t>
            </a:r>
            <a:r>
              <a:rPr sz="2500" spc="-5" dirty="0">
                <a:latin typeface="Arial"/>
                <a:cs typeface="Arial"/>
              </a:rPr>
              <a:t>diện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420"/>
              </a:lnSpc>
              <a:tabLst>
                <a:tab pos="542290" algn="l"/>
                <a:tab pos="8261350" algn="l"/>
              </a:tabLst>
            </a:pPr>
            <a:r>
              <a:rPr sz="2500" u="sng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chức.	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40779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Tích</a:t>
            </a:r>
            <a:r>
              <a:rPr sz="4400" spc="-35" dirty="0"/>
              <a:t> </a:t>
            </a:r>
            <a:r>
              <a:rPr sz="4400" spc="-5" dirty="0"/>
              <a:t>hợp</a:t>
            </a:r>
            <a:r>
              <a:rPr sz="4400" spc="-15" dirty="0"/>
              <a:t> </a:t>
            </a:r>
            <a:r>
              <a:rPr sz="4400" spc="-10" dirty="0"/>
              <a:t>các</a:t>
            </a:r>
            <a:r>
              <a:rPr sz="4400" spc="-25" dirty="0"/>
              <a:t> </a:t>
            </a:r>
            <a:r>
              <a:rPr sz="4400" spc="-20" dirty="0"/>
              <a:t>CSFs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57223" y="1584833"/>
            <a:ext cx="6103620" cy="3094990"/>
            <a:chOff x="1657223" y="1584833"/>
            <a:chExt cx="6103620" cy="3094990"/>
          </a:xfrm>
        </p:grpSpPr>
        <p:sp>
          <p:nvSpPr>
            <p:cNvPr id="4" name="object 4"/>
            <p:cNvSpPr/>
            <p:nvPr/>
          </p:nvSpPr>
          <p:spPr>
            <a:xfrm>
              <a:off x="5722238" y="4184522"/>
              <a:ext cx="2025650" cy="482600"/>
            </a:xfrm>
            <a:custGeom>
              <a:avLst/>
              <a:gdLst/>
              <a:ahLst/>
              <a:cxnLst/>
              <a:rect l="l" t="t" r="r" b="b"/>
              <a:pathLst>
                <a:path w="2025650" h="482600">
                  <a:moveTo>
                    <a:pt x="1012697" y="0"/>
                  </a:moveTo>
                  <a:lnTo>
                    <a:pt x="1012697" y="328549"/>
                  </a:lnTo>
                  <a:lnTo>
                    <a:pt x="2025650" y="328549"/>
                  </a:lnTo>
                  <a:lnTo>
                    <a:pt x="2025650" y="482091"/>
                  </a:lnTo>
                </a:path>
                <a:path w="2025650" h="482600">
                  <a:moveTo>
                    <a:pt x="1012952" y="0"/>
                  </a:moveTo>
                  <a:lnTo>
                    <a:pt x="1012952" y="328549"/>
                  </a:lnTo>
                  <a:lnTo>
                    <a:pt x="0" y="328549"/>
                  </a:lnTo>
                  <a:lnTo>
                    <a:pt x="0" y="482091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2621" y="2649855"/>
              <a:ext cx="4052570" cy="482600"/>
            </a:xfrm>
            <a:custGeom>
              <a:avLst/>
              <a:gdLst/>
              <a:ahLst/>
              <a:cxnLst/>
              <a:rect l="l" t="t" r="r" b="b"/>
              <a:pathLst>
                <a:path w="4052570" h="482600">
                  <a:moveTo>
                    <a:pt x="2026158" y="0"/>
                  </a:moveTo>
                  <a:lnTo>
                    <a:pt x="2026158" y="328549"/>
                  </a:lnTo>
                  <a:lnTo>
                    <a:pt x="4052188" y="328549"/>
                  </a:lnTo>
                  <a:lnTo>
                    <a:pt x="4052188" y="482092"/>
                  </a:lnTo>
                </a:path>
                <a:path w="4052570" h="482600">
                  <a:moveTo>
                    <a:pt x="2026031" y="0"/>
                  </a:moveTo>
                  <a:lnTo>
                    <a:pt x="2026031" y="328549"/>
                  </a:lnTo>
                  <a:lnTo>
                    <a:pt x="0" y="328549"/>
                  </a:lnTo>
                  <a:lnTo>
                    <a:pt x="0" y="482092"/>
                  </a:lnTo>
                </a:path>
              </a:pathLst>
            </a:custGeom>
            <a:ln w="25146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9723" y="1597533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30">
                  <a:moveTo>
                    <a:pt x="1552828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2"/>
                  </a:lnTo>
                  <a:lnTo>
                    <a:pt x="0" y="947038"/>
                  </a:lnTo>
                  <a:lnTo>
                    <a:pt x="8270" y="988028"/>
                  </a:lnTo>
                  <a:lnTo>
                    <a:pt x="30829" y="1021492"/>
                  </a:lnTo>
                  <a:lnTo>
                    <a:pt x="64293" y="1044051"/>
                  </a:lnTo>
                  <a:lnTo>
                    <a:pt x="105282" y="1052321"/>
                  </a:lnTo>
                  <a:lnTo>
                    <a:pt x="1552828" y="1052321"/>
                  </a:lnTo>
                  <a:lnTo>
                    <a:pt x="1593818" y="1044051"/>
                  </a:lnTo>
                  <a:lnTo>
                    <a:pt x="1627282" y="1021492"/>
                  </a:lnTo>
                  <a:lnTo>
                    <a:pt x="1649841" y="988028"/>
                  </a:lnTo>
                  <a:lnTo>
                    <a:pt x="1658112" y="947038"/>
                  </a:lnTo>
                  <a:lnTo>
                    <a:pt x="1658112" y="105282"/>
                  </a:lnTo>
                  <a:lnTo>
                    <a:pt x="1649841" y="64293"/>
                  </a:lnTo>
                  <a:lnTo>
                    <a:pt x="1627282" y="30829"/>
                  </a:lnTo>
                  <a:lnTo>
                    <a:pt x="1593818" y="8270"/>
                  </a:lnTo>
                  <a:lnTo>
                    <a:pt x="15528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9723" y="1597533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30">
                  <a:moveTo>
                    <a:pt x="0" y="105282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828" y="0"/>
                  </a:lnTo>
                  <a:lnTo>
                    <a:pt x="1593818" y="8270"/>
                  </a:lnTo>
                  <a:lnTo>
                    <a:pt x="1627282" y="30829"/>
                  </a:lnTo>
                  <a:lnTo>
                    <a:pt x="1649841" y="64293"/>
                  </a:lnTo>
                  <a:lnTo>
                    <a:pt x="1658112" y="105282"/>
                  </a:lnTo>
                  <a:lnTo>
                    <a:pt x="1658112" y="947038"/>
                  </a:lnTo>
                  <a:lnTo>
                    <a:pt x="1649841" y="988028"/>
                  </a:lnTo>
                  <a:lnTo>
                    <a:pt x="1627282" y="1021492"/>
                  </a:lnTo>
                  <a:lnTo>
                    <a:pt x="1593818" y="1044051"/>
                  </a:lnTo>
                  <a:lnTo>
                    <a:pt x="1552828" y="1052321"/>
                  </a:lnTo>
                  <a:lnTo>
                    <a:pt x="105282" y="1052321"/>
                  </a:lnTo>
                  <a:lnTo>
                    <a:pt x="64293" y="1044051"/>
                  </a:lnTo>
                  <a:lnTo>
                    <a:pt x="30829" y="1021492"/>
                  </a:lnTo>
                  <a:lnTo>
                    <a:pt x="8270" y="988028"/>
                  </a:lnTo>
                  <a:lnTo>
                    <a:pt x="0" y="947038"/>
                  </a:lnTo>
                  <a:lnTo>
                    <a:pt x="0" y="10528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4127" y="1772793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30">
                  <a:moveTo>
                    <a:pt x="1552828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39"/>
                  </a:lnTo>
                  <a:lnTo>
                    <a:pt x="8270" y="988028"/>
                  </a:lnTo>
                  <a:lnTo>
                    <a:pt x="30829" y="1021492"/>
                  </a:lnTo>
                  <a:lnTo>
                    <a:pt x="64293" y="1044051"/>
                  </a:lnTo>
                  <a:lnTo>
                    <a:pt x="105283" y="1052322"/>
                  </a:lnTo>
                  <a:lnTo>
                    <a:pt x="1552828" y="1052322"/>
                  </a:lnTo>
                  <a:lnTo>
                    <a:pt x="1593818" y="1044051"/>
                  </a:lnTo>
                  <a:lnTo>
                    <a:pt x="1627282" y="1021492"/>
                  </a:lnTo>
                  <a:lnTo>
                    <a:pt x="1649841" y="988028"/>
                  </a:lnTo>
                  <a:lnTo>
                    <a:pt x="1658112" y="947039"/>
                  </a:lnTo>
                  <a:lnTo>
                    <a:pt x="1658112" y="105283"/>
                  </a:lnTo>
                  <a:lnTo>
                    <a:pt x="1649841" y="64293"/>
                  </a:lnTo>
                  <a:lnTo>
                    <a:pt x="1627282" y="30829"/>
                  </a:lnTo>
                  <a:lnTo>
                    <a:pt x="1593818" y="8270"/>
                  </a:lnTo>
                  <a:lnTo>
                    <a:pt x="155282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4127" y="1772793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30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552828" y="0"/>
                  </a:lnTo>
                  <a:lnTo>
                    <a:pt x="1593818" y="8270"/>
                  </a:lnTo>
                  <a:lnTo>
                    <a:pt x="1627282" y="30829"/>
                  </a:lnTo>
                  <a:lnTo>
                    <a:pt x="1649841" y="64293"/>
                  </a:lnTo>
                  <a:lnTo>
                    <a:pt x="1658112" y="105283"/>
                  </a:lnTo>
                  <a:lnTo>
                    <a:pt x="1658112" y="947039"/>
                  </a:lnTo>
                  <a:lnTo>
                    <a:pt x="1649841" y="988028"/>
                  </a:lnTo>
                  <a:lnTo>
                    <a:pt x="1627282" y="1021492"/>
                  </a:lnTo>
                  <a:lnTo>
                    <a:pt x="1593818" y="1044051"/>
                  </a:lnTo>
                  <a:lnTo>
                    <a:pt x="1552828" y="1052322"/>
                  </a:lnTo>
                  <a:lnTo>
                    <a:pt x="105283" y="1052322"/>
                  </a:lnTo>
                  <a:lnTo>
                    <a:pt x="64293" y="1044051"/>
                  </a:lnTo>
                  <a:lnTo>
                    <a:pt x="30829" y="1021492"/>
                  </a:lnTo>
                  <a:lnTo>
                    <a:pt x="8270" y="988028"/>
                  </a:lnTo>
                  <a:lnTo>
                    <a:pt x="0" y="947039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9923" y="4184522"/>
              <a:ext cx="2025650" cy="482600"/>
            </a:xfrm>
            <a:custGeom>
              <a:avLst/>
              <a:gdLst/>
              <a:ahLst/>
              <a:cxnLst/>
              <a:rect l="l" t="t" r="r" b="b"/>
              <a:pathLst>
                <a:path w="2025650" h="482600">
                  <a:moveTo>
                    <a:pt x="1012697" y="0"/>
                  </a:moveTo>
                  <a:lnTo>
                    <a:pt x="1012697" y="328549"/>
                  </a:lnTo>
                  <a:lnTo>
                    <a:pt x="2025650" y="328549"/>
                  </a:lnTo>
                  <a:lnTo>
                    <a:pt x="2025650" y="482091"/>
                  </a:lnTo>
                </a:path>
                <a:path w="2025650" h="482600">
                  <a:moveTo>
                    <a:pt x="1012951" y="0"/>
                  </a:moveTo>
                  <a:lnTo>
                    <a:pt x="1012951" y="328549"/>
                  </a:lnTo>
                  <a:lnTo>
                    <a:pt x="0" y="328549"/>
                  </a:lnTo>
                  <a:lnTo>
                    <a:pt x="0" y="482091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4876" y="1915668"/>
            <a:ext cx="1356995" cy="6965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9255" marR="5080" indent="-377190">
              <a:lnSpc>
                <a:spcPts val="2530"/>
              </a:lnSpc>
              <a:spcBef>
                <a:spcPts val="375"/>
              </a:spcBef>
            </a:pPr>
            <a:r>
              <a:rPr sz="2300" spc="-15" dirty="0">
                <a:latin typeface="Calibri"/>
                <a:cs typeface="Calibri"/>
              </a:rPr>
              <a:t>CSFs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của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tổ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chức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41626" y="3119501"/>
            <a:ext cx="1867535" cy="1253490"/>
            <a:chOff x="1841626" y="3119501"/>
            <a:chExt cx="1867535" cy="1253490"/>
          </a:xfrm>
        </p:grpSpPr>
        <p:sp>
          <p:nvSpPr>
            <p:cNvPr id="13" name="object 13"/>
            <p:cNvSpPr/>
            <p:nvPr/>
          </p:nvSpPr>
          <p:spPr>
            <a:xfrm>
              <a:off x="1854326" y="3132201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1552067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38"/>
                  </a:lnTo>
                  <a:lnTo>
                    <a:pt x="8270" y="988028"/>
                  </a:lnTo>
                  <a:lnTo>
                    <a:pt x="30829" y="1021492"/>
                  </a:lnTo>
                  <a:lnTo>
                    <a:pt x="64293" y="1044051"/>
                  </a:lnTo>
                  <a:lnTo>
                    <a:pt x="105283" y="1052322"/>
                  </a:lnTo>
                  <a:lnTo>
                    <a:pt x="1552067" y="1052322"/>
                  </a:lnTo>
                  <a:lnTo>
                    <a:pt x="1593056" y="1044051"/>
                  </a:lnTo>
                  <a:lnTo>
                    <a:pt x="1626520" y="1021492"/>
                  </a:lnTo>
                  <a:lnTo>
                    <a:pt x="1649079" y="988028"/>
                  </a:lnTo>
                  <a:lnTo>
                    <a:pt x="1657350" y="947038"/>
                  </a:lnTo>
                  <a:lnTo>
                    <a:pt x="1657350" y="105283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4326" y="3132201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552067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50" y="105283"/>
                  </a:lnTo>
                  <a:lnTo>
                    <a:pt x="1657350" y="947038"/>
                  </a:lnTo>
                  <a:lnTo>
                    <a:pt x="1649079" y="988028"/>
                  </a:lnTo>
                  <a:lnTo>
                    <a:pt x="1626520" y="1021492"/>
                  </a:lnTo>
                  <a:lnTo>
                    <a:pt x="1593056" y="1044051"/>
                  </a:lnTo>
                  <a:lnTo>
                    <a:pt x="1552067" y="1052322"/>
                  </a:lnTo>
                  <a:lnTo>
                    <a:pt x="105283" y="1052322"/>
                  </a:lnTo>
                  <a:lnTo>
                    <a:pt x="64293" y="1044051"/>
                  </a:lnTo>
                  <a:lnTo>
                    <a:pt x="30829" y="1021492"/>
                  </a:lnTo>
                  <a:lnTo>
                    <a:pt x="8270" y="988028"/>
                  </a:lnTo>
                  <a:lnTo>
                    <a:pt x="0" y="947038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7968" y="3307461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29">
                  <a:moveTo>
                    <a:pt x="1552829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38"/>
                  </a:lnTo>
                  <a:lnTo>
                    <a:pt x="8270" y="988028"/>
                  </a:lnTo>
                  <a:lnTo>
                    <a:pt x="30829" y="1021492"/>
                  </a:lnTo>
                  <a:lnTo>
                    <a:pt x="64293" y="1044051"/>
                  </a:lnTo>
                  <a:lnTo>
                    <a:pt x="105282" y="1052321"/>
                  </a:lnTo>
                  <a:lnTo>
                    <a:pt x="1552829" y="1052321"/>
                  </a:lnTo>
                  <a:lnTo>
                    <a:pt x="1593818" y="1044051"/>
                  </a:lnTo>
                  <a:lnTo>
                    <a:pt x="1627282" y="1021492"/>
                  </a:lnTo>
                  <a:lnTo>
                    <a:pt x="1649841" y="988028"/>
                  </a:lnTo>
                  <a:lnTo>
                    <a:pt x="1658111" y="947038"/>
                  </a:lnTo>
                  <a:lnTo>
                    <a:pt x="1658111" y="105283"/>
                  </a:lnTo>
                  <a:lnTo>
                    <a:pt x="1649841" y="64293"/>
                  </a:lnTo>
                  <a:lnTo>
                    <a:pt x="1627282" y="30829"/>
                  </a:lnTo>
                  <a:lnTo>
                    <a:pt x="1593818" y="8270"/>
                  </a:lnTo>
                  <a:lnTo>
                    <a:pt x="155282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7968" y="3307461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829" y="0"/>
                  </a:lnTo>
                  <a:lnTo>
                    <a:pt x="1593818" y="8270"/>
                  </a:lnTo>
                  <a:lnTo>
                    <a:pt x="1627282" y="30829"/>
                  </a:lnTo>
                  <a:lnTo>
                    <a:pt x="1649841" y="64293"/>
                  </a:lnTo>
                  <a:lnTo>
                    <a:pt x="1658111" y="105283"/>
                  </a:lnTo>
                  <a:lnTo>
                    <a:pt x="1658111" y="947038"/>
                  </a:lnTo>
                  <a:lnTo>
                    <a:pt x="1649841" y="988028"/>
                  </a:lnTo>
                  <a:lnTo>
                    <a:pt x="1627282" y="1021492"/>
                  </a:lnTo>
                  <a:lnTo>
                    <a:pt x="1593818" y="1044051"/>
                  </a:lnTo>
                  <a:lnTo>
                    <a:pt x="1552829" y="1052321"/>
                  </a:lnTo>
                  <a:lnTo>
                    <a:pt x="105282" y="1052321"/>
                  </a:lnTo>
                  <a:lnTo>
                    <a:pt x="64293" y="1044051"/>
                  </a:lnTo>
                  <a:lnTo>
                    <a:pt x="30829" y="1021492"/>
                  </a:lnTo>
                  <a:lnTo>
                    <a:pt x="8270" y="988028"/>
                  </a:lnTo>
                  <a:lnTo>
                    <a:pt x="0" y="947038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22245" y="3450335"/>
            <a:ext cx="1289050" cy="6965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23825">
              <a:lnSpc>
                <a:spcPts val="2530"/>
              </a:lnSpc>
              <a:spcBef>
                <a:spcPts val="375"/>
              </a:spcBef>
            </a:pPr>
            <a:r>
              <a:rPr sz="2300" spc="-15" dirty="0">
                <a:latin typeface="Calibri"/>
                <a:cs typeface="Calibri"/>
              </a:rPr>
              <a:t>CSFs </a:t>
            </a:r>
            <a:r>
              <a:rPr sz="2300" spc="-5" dirty="0">
                <a:latin typeface="Calibri"/>
                <a:cs typeface="Calibri"/>
              </a:rPr>
              <a:t>của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phòng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ban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28166" y="4654169"/>
            <a:ext cx="1867535" cy="1253490"/>
            <a:chOff x="828166" y="4654169"/>
            <a:chExt cx="1867535" cy="1253490"/>
          </a:xfrm>
        </p:grpSpPr>
        <p:sp>
          <p:nvSpPr>
            <p:cNvPr id="19" name="object 19"/>
            <p:cNvSpPr/>
            <p:nvPr/>
          </p:nvSpPr>
          <p:spPr>
            <a:xfrm>
              <a:off x="840866" y="4666869"/>
              <a:ext cx="1658620" cy="1053465"/>
            </a:xfrm>
            <a:custGeom>
              <a:avLst/>
              <a:gdLst/>
              <a:ahLst/>
              <a:cxnLst/>
              <a:rect l="l" t="t" r="r" b="b"/>
              <a:pathLst>
                <a:path w="1658620" h="1053464">
                  <a:moveTo>
                    <a:pt x="1552829" y="0"/>
                  </a:moveTo>
                  <a:lnTo>
                    <a:pt x="105308" y="0"/>
                  </a:lnTo>
                  <a:lnTo>
                    <a:pt x="64315" y="8270"/>
                  </a:lnTo>
                  <a:lnTo>
                    <a:pt x="30841" y="30829"/>
                  </a:lnTo>
                  <a:lnTo>
                    <a:pt x="8274" y="64293"/>
                  </a:lnTo>
                  <a:lnTo>
                    <a:pt x="0" y="105282"/>
                  </a:lnTo>
                  <a:lnTo>
                    <a:pt x="0" y="947775"/>
                  </a:lnTo>
                  <a:lnTo>
                    <a:pt x="8274" y="988768"/>
                  </a:lnTo>
                  <a:lnTo>
                    <a:pt x="30841" y="1022242"/>
                  </a:lnTo>
                  <a:lnTo>
                    <a:pt x="64315" y="1044809"/>
                  </a:lnTo>
                  <a:lnTo>
                    <a:pt x="105308" y="1053083"/>
                  </a:lnTo>
                  <a:lnTo>
                    <a:pt x="1552829" y="1053083"/>
                  </a:lnTo>
                  <a:lnTo>
                    <a:pt x="1593818" y="1044809"/>
                  </a:lnTo>
                  <a:lnTo>
                    <a:pt x="1627282" y="1022242"/>
                  </a:lnTo>
                  <a:lnTo>
                    <a:pt x="1649841" y="988768"/>
                  </a:lnTo>
                  <a:lnTo>
                    <a:pt x="1658112" y="947775"/>
                  </a:lnTo>
                  <a:lnTo>
                    <a:pt x="1658112" y="105282"/>
                  </a:lnTo>
                  <a:lnTo>
                    <a:pt x="1649841" y="64293"/>
                  </a:lnTo>
                  <a:lnTo>
                    <a:pt x="1627282" y="30829"/>
                  </a:lnTo>
                  <a:lnTo>
                    <a:pt x="1593818" y="8270"/>
                  </a:lnTo>
                  <a:lnTo>
                    <a:pt x="15528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0866" y="4666869"/>
              <a:ext cx="1658620" cy="1053465"/>
            </a:xfrm>
            <a:custGeom>
              <a:avLst/>
              <a:gdLst/>
              <a:ahLst/>
              <a:cxnLst/>
              <a:rect l="l" t="t" r="r" b="b"/>
              <a:pathLst>
                <a:path w="1658620" h="1053464">
                  <a:moveTo>
                    <a:pt x="0" y="105282"/>
                  </a:moveTo>
                  <a:lnTo>
                    <a:pt x="8274" y="64293"/>
                  </a:lnTo>
                  <a:lnTo>
                    <a:pt x="30841" y="30829"/>
                  </a:lnTo>
                  <a:lnTo>
                    <a:pt x="64315" y="8270"/>
                  </a:lnTo>
                  <a:lnTo>
                    <a:pt x="105308" y="0"/>
                  </a:lnTo>
                  <a:lnTo>
                    <a:pt x="1552829" y="0"/>
                  </a:lnTo>
                  <a:lnTo>
                    <a:pt x="1593818" y="8270"/>
                  </a:lnTo>
                  <a:lnTo>
                    <a:pt x="1627282" y="30829"/>
                  </a:lnTo>
                  <a:lnTo>
                    <a:pt x="1649841" y="64293"/>
                  </a:lnTo>
                  <a:lnTo>
                    <a:pt x="1658112" y="105282"/>
                  </a:lnTo>
                  <a:lnTo>
                    <a:pt x="1658112" y="947775"/>
                  </a:lnTo>
                  <a:lnTo>
                    <a:pt x="1649841" y="988768"/>
                  </a:lnTo>
                  <a:lnTo>
                    <a:pt x="1627282" y="1022242"/>
                  </a:lnTo>
                  <a:lnTo>
                    <a:pt x="1593818" y="1044809"/>
                  </a:lnTo>
                  <a:lnTo>
                    <a:pt x="1552829" y="1053083"/>
                  </a:lnTo>
                  <a:lnTo>
                    <a:pt x="105308" y="1053083"/>
                  </a:lnTo>
                  <a:lnTo>
                    <a:pt x="64315" y="1044809"/>
                  </a:lnTo>
                  <a:lnTo>
                    <a:pt x="30841" y="1022242"/>
                  </a:lnTo>
                  <a:lnTo>
                    <a:pt x="8274" y="988768"/>
                  </a:lnTo>
                  <a:lnTo>
                    <a:pt x="0" y="947775"/>
                  </a:lnTo>
                  <a:lnTo>
                    <a:pt x="0" y="10528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5270" y="4842129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1552067" y="0"/>
                  </a:moveTo>
                  <a:lnTo>
                    <a:pt x="105232" y="0"/>
                  </a:lnTo>
                  <a:lnTo>
                    <a:pt x="64272" y="8270"/>
                  </a:lnTo>
                  <a:lnTo>
                    <a:pt x="30822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89"/>
                  </a:lnTo>
                  <a:lnTo>
                    <a:pt x="8270" y="988049"/>
                  </a:lnTo>
                  <a:lnTo>
                    <a:pt x="30822" y="1021499"/>
                  </a:lnTo>
                  <a:lnTo>
                    <a:pt x="64272" y="1044051"/>
                  </a:lnTo>
                  <a:lnTo>
                    <a:pt x="105232" y="1052322"/>
                  </a:lnTo>
                  <a:lnTo>
                    <a:pt x="1552067" y="1052322"/>
                  </a:lnTo>
                  <a:lnTo>
                    <a:pt x="1593056" y="1044051"/>
                  </a:lnTo>
                  <a:lnTo>
                    <a:pt x="1626520" y="1021499"/>
                  </a:lnTo>
                  <a:lnTo>
                    <a:pt x="1649079" y="988049"/>
                  </a:lnTo>
                  <a:lnTo>
                    <a:pt x="1657350" y="947089"/>
                  </a:lnTo>
                  <a:lnTo>
                    <a:pt x="1657350" y="105283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5270" y="4842129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2" y="30829"/>
                  </a:lnTo>
                  <a:lnTo>
                    <a:pt x="64272" y="8270"/>
                  </a:lnTo>
                  <a:lnTo>
                    <a:pt x="105232" y="0"/>
                  </a:lnTo>
                  <a:lnTo>
                    <a:pt x="1552067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50" y="105283"/>
                  </a:lnTo>
                  <a:lnTo>
                    <a:pt x="1657350" y="947089"/>
                  </a:lnTo>
                  <a:lnTo>
                    <a:pt x="1649079" y="988049"/>
                  </a:lnTo>
                  <a:lnTo>
                    <a:pt x="1626520" y="1021499"/>
                  </a:lnTo>
                  <a:lnTo>
                    <a:pt x="1593056" y="1044051"/>
                  </a:lnTo>
                  <a:lnTo>
                    <a:pt x="1552067" y="1052322"/>
                  </a:lnTo>
                  <a:lnTo>
                    <a:pt x="105232" y="1052322"/>
                  </a:lnTo>
                  <a:lnTo>
                    <a:pt x="64272" y="1044051"/>
                  </a:lnTo>
                  <a:lnTo>
                    <a:pt x="30822" y="1021499"/>
                  </a:lnTo>
                  <a:lnTo>
                    <a:pt x="8270" y="988049"/>
                  </a:lnTo>
                  <a:lnTo>
                    <a:pt x="0" y="947089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52905" y="4985258"/>
            <a:ext cx="1402080" cy="6965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80340">
              <a:lnSpc>
                <a:spcPts val="2530"/>
              </a:lnSpc>
              <a:spcBef>
                <a:spcPts val="370"/>
              </a:spcBef>
            </a:pPr>
            <a:r>
              <a:rPr sz="2300" spc="-15" dirty="0">
                <a:latin typeface="Calibri"/>
                <a:cs typeface="Calibri"/>
              </a:rPr>
              <a:t>CSFs </a:t>
            </a:r>
            <a:r>
              <a:rPr sz="2300" spc="-5" dirty="0">
                <a:latin typeface="Calibri"/>
                <a:cs typeface="Calibri"/>
              </a:rPr>
              <a:t>của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các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cá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nhân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54325" y="4654169"/>
            <a:ext cx="1867535" cy="1253490"/>
            <a:chOff x="2854325" y="4654169"/>
            <a:chExt cx="1867535" cy="1253490"/>
          </a:xfrm>
        </p:grpSpPr>
        <p:sp>
          <p:nvSpPr>
            <p:cNvPr id="25" name="object 25"/>
            <p:cNvSpPr/>
            <p:nvPr/>
          </p:nvSpPr>
          <p:spPr>
            <a:xfrm>
              <a:off x="2867025" y="4666869"/>
              <a:ext cx="1657350" cy="1053465"/>
            </a:xfrm>
            <a:custGeom>
              <a:avLst/>
              <a:gdLst/>
              <a:ahLst/>
              <a:cxnLst/>
              <a:rect l="l" t="t" r="r" b="b"/>
              <a:pathLst>
                <a:path w="1657350" h="1053464">
                  <a:moveTo>
                    <a:pt x="1552066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2"/>
                  </a:lnTo>
                  <a:lnTo>
                    <a:pt x="0" y="947775"/>
                  </a:lnTo>
                  <a:lnTo>
                    <a:pt x="8270" y="988768"/>
                  </a:lnTo>
                  <a:lnTo>
                    <a:pt x="30829" y="1022242"/>
                  </a:lnTo>
                  <a:lnTo>
                    <a:pt x="64293" y="1044809"/>
                  </a:lnTo>
                  <a:lnTo>
                    <a:pt x="105282" y="1053083"/>
                  </a:lnTo>
                  <a:lnTo>
                    <a:pt x="1552066" y="1053083"/>
                  </a:lnTo>
                  <a:lnTo>
                    <a:pt x="1593056" y="1044809"/>
                  </a:lnTo>
                  <a:lnTo>
                    <a:pt x="1626520" y="1022242"/>
                  </a:lnTo>
                  <a:lnTo>
                    <a:pt x="1649079" y="988768"/>
                  </a:lnTo>
                  <a:lnTo>
                    <a:pt x="1657350" y="947775"/>
                  </a:lnTo>
                  <a:lnTo>
                    <a:pt x="1657350" y="105282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025" y="4666869"/>
              <a:ext cx="1657350" cy="1053465"/>
            </a:xfrm>
            <a:custGeom>
              <a:avLst/>
              <a:gdLst/>
              <a:ahLst/>
              <a:cxnLst/>
              <a:rect l="l" t="t" r="r" b="b"/>
              <a:pathLst>
                <a:path w="1657350" h="1053464">
                  <a:moveTo>
                    <a:pt x="0" y="105282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066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50" y="105282"/>
                  </a:lnTo>
                  <a:lnTo>
                    <a:pt x="1657350" y="947775"/>
                  </a:lnTo>
                  <a:lnTo>
                    <a:pt x="1649079" y="988768"/>
                  </a:lnTo>
                  <a:lnTo>
                    <a:pt x="1626520" y="1022242"/>
                  </a:lnTo>
                  <a:lnTo>
                    <a:pt x="1593056" y="1044809"/>
                  </a:lnTo>
                  <a:lnTo>
                    <a:pt x="1552066" y="1053083"/>
                  </a:lnTo>
                  <a:lnTo>
                    <a:pt x="105282" y="1053083"/>
                  </a:lnTo>
                  <a:lnTo>
                    <a:pt x="64293" y="1044809"/>
                  </a:lnTo>
                  <a:lnTo>
                    <a:pt x="30829" y="1022242"/>
                  </a:lnTo>
                  <a:lnTo>
                    <a:pt x="8270" y="988768"/>
                  </a:lnTo>
                  <a:lnTo>
                    <a:pt x="0" y="947775"/>
                  </a:lnTo>
                  <a:lnTo>
                    <a:pt x="0" y="10528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51429" y="4842129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1552067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89"/>
                  </a:lnTo>
                  <a:lnTo>
                    <a:pt x="8270" y="988049"/>
                  </a:lnTo>
                  <a:lnTo>
                    <a:pt x="30829" y="1021499"/>
                  </a:lnTo>
                  <a:lnTo>
                    <a:pt x="64293" y="1044051"/>
                  </a:lnTo>
                  <a:lnTo>
                    <a:pt x="105282" y="1052322"/>
                  </a:lnTo>
                  <a:lnTo>
                    <a:pt x="1552067" y="1052322"/>
                  </a:lnTo>
                  <a:lnTo>
                    <a:pt x="1593056" y="1044051"/>
                  </a:lnTo>
                  <a:lnTo>
                    <a:pt x="1626520" y="1021499"/>
                  </a:lnTo>
                  <a:lnTo>
                    <a:pt x="1649079" y="988049"/>
                  </a:lnTo>
                  <a:lnTo>
                    <a:pt x="1657349" y="947089"/>
                  </a:lnTo>
                  <a:lnTo>
                    <a:pt x="1657349" y="105283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1429" y="4842129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067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49" y="105283"/>
                  </a:lnTo>
                  <a:lnTo>
                    <a:pt x="1657349" y="947089"/>
                  </a:lnTo>
                  <a:lnTo>
                    <a:pt x="1649079" y="988049"/>
                  </a:lnTo>
                  <a:lnTo>
                    <a:pt x="1626520" y="1021499"/>
                  </a:lnTo>
                  <a:lnTo>
                    <a:pt x="1593056" y="1044051"/>
                  </a:lnTo>
                  <a:lnTo>
                    <a:pt x="1552067" y="1052322"/>
                  </a:lnTo>
                  <a:lnTo>
                    <a:pt x="105282" y="1052322"/>
                  </a:lnTo>
                  <a:lnTo>
                    <a:pt x="64293" y="1044051"/>
                  </a:lnTo>
                  <a:lnTo>
                    <a:pt x="30829" y="1021499"/>
                  </a:lnTo>
                  <a:lnTo>
                    <a:pt x="8270" y="988049"/>
                  </a:lnTo>
                  <a:lnTo>
                    <a:pt x="0" y="947089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179064" y="4985258"/>
            <a:ext cx="1402080" cy="6965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80340">
              <a:lnSpc>
                <a:spcPts val="2530"/>
              </a:lnSpc>
              <a:spcBef>
                <a:spcPts val="370"/>
              </a:spcBef>
            </a:pPr>
            <a:r>
              <a:rPr sz="2300" spc="-15" dirty="0">
                <a:latin typeface="Calibri"/>
                <a:cs typeface="Calibri"/>
              </a:rPr>
              <a:t>CSFs </a:t>
            </a:r>
            <a:r>
              <a:rPr sz="2300" spc="-5" dirty="0">
                <a:latin typeface="Calibri"/>
                <a:cs typeface="Calibri"/>
              </a:rPr>
              <a:t>của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các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cá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nhân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93180" y="3119501"/>
            <a:ext cx="1867535" cy="1253490"/>
            <a:chOff x="5893180" y="3119501"/>
            <a:chExt cx="1867535" cy="1253490"/>
          </a:xfrm>
        </p:grpSpPr>
        <p:sp>
          <p:nvSpPr>
            <p:cNvPr id="31" name="object 31"/>
            <p:cNvSpPr/>
            <p:nvPr/>
          </p:nvSpPr>
          <p:spPr>
            <a:xfrm>
              <a:off x="5905880" y="3132201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29">
                  <a:moveTo>
                    <a:pt x="1552828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38"/>
                  </a:lnTo>
                  <a:lnTo>
                    <a:pt x="8270" y="988028"/>
                  </a:lnTo>
                  <a:lnTo>
                    <a:pt x="30829" y="1021492"/>
                  </a:lnTo>
                  <a:lnTo>
                    <a:pt x="64293" y="1044051"/>
                  </a:lnTo>
                  <a:lnTo>
                    <a:pt x="105283" y="1052322"/>
                  </a:lnTo>
                  <a:lnTo>
                    <a:pt x="1552828" y="1052322"/>
                  </a:lnTo>
                  <a:lnTo>
                    <a:pt x="1593818" y="1044051"/>
                  </a:lnTo>
                  <a:lnTo>
                    <a:pt x="1627282" y="1021492"/>
                  </a:lnTo>
                  <a:lnTo>
                    <a:pt x="1649841" y="988028"/>
                  </a:lnTo>
                  <a:lnTo>
                    <a:pt x="1658112" y="947038"/>
                  </a:lnTo>
                  <a:lnTo>
                    <a:pt x="1658112" y="105283"/>
                  </a:lnTo>
                  <a:lnTo>
                    <a:pt x="1649841" y="64293"/>
                  </a:lnTo>
                  <a:lnTo>
                    <a:pt x="1627282" y="30829"/>
                  </a:lnTo>
                  <a:lnTo>
                    <a:pt x="1593818" y="8270"/>
                  </a:lnTo>
                  <a:lnTo>
                    <a:pt x="15528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05880" y="3132201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552828" y="0"/>
                  </a:lnTo>
                  <a:lnTo>
                    <a:pt x="1593818" y="8270"/>
                  </a:lnTo>
                  <a:lnTo>
                    <a:pt x="1627282" y="30829"/>
                  </a:lnTo>
                  <a:lnTo>
                    <a:pt x="1649841" y="64293"/>
                  </a:lnTo>
                  <a:lnTo>
                    <a:pt x="1658112" y="105283"/>
                  </a:lnTo>
                  <a:lnTo>
                    <a:pt x="1658112" y="947038"/>
                  </a:lnTo>
                  <a:lnTo>
                    <a:pt x="1649841" y="988028"/>
                  </a:lnTo>
                  <a:lnTo>
                    <a:pt x="1627282" y="1021492"/>
                  </a:lnTo>
                  <a:lnTo>
                    <a:pt x="1593818" y="1044051"/>
                  </a:lnTo>
                  <a:lnTo>
                    <a:pt x="1552828" y="1052322"/>
                  </a:lnTo>
                  <a:lnTo>
                    <a:pt x="105283" y="1052322"/>
                  </a:lnTo>
                  <a:lnTo>
                    <a:pt x="64293" y="1044051"/>
                  </a:lnTo>
                  <a:lnTo>
                    <a:pt x="30829" y="1021492"/>
                  </a:lnTo>
                  <a:lnTo>
                    <a:pt x="8270" y="988028"/>
                  </a:lnTo>
                  <a:lnTo>
                    <a:pt x="0" y="947038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0284" y="3307461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1552066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38"/>
                  </a:lnTo>
                  <a:lnTo>
                    <a:pt x="8270" y="988028"/>
                  </a:lnTo>
                  <a:lnTo>
                    <a:pt x="30829" y="1021492"/>
                  </a:lnTo>
                  <a:lnTo>
                    <a:pt x="64293" y="1044051"/>
                  </a:lnTo>
                  <a:lnTo>
                    <a:pt x="105282" y="1052321"/>
                  </a:lnTo>
                  <a:lnTo>
                    <a:pt x="1552066" y="1052321"/>
                  </a:lnTo>
                  <a:lnTo>
                    <a:pt x="1593056" y="1044051"/>
                  </a:lnTo>
                  <a:lnTo>
                    <a:pt x="1626520" y="1021492"/>
                  </a:lnTo>
                  <a:lnTo>
                    <a:pt x="1649079" y="988028"/>
                  </a:lnTo>
                  <a:lnTo>
                    <a:pt x="1657349" y="947038"/>
                  </a:lnTo>
                  <a:lnTo>
                    <a:pt x="1657349" y="105283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0284" y="3307461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066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49" y="105283"/>
                  </a:lnTo>
                  <a:lnTo>
                    <a:pt x="1657349" y="947038"/>
                  </a:lnTo>
                  <a:lnTo>
                    <a:pt x="1649079" y="988028"/>
                  </a:lnTo>
                  <a:lnTo>
                    <a:pt x="1626520" y="1021492"/>
                  </a:lnTo>
                  <a:lnTo>
                    <a:pt x="1593056" y="1044051"/>
                  </a:lnTo>
                  <a:lnTo>
                    <a:pt x="1552066" y="1052321"/>
                  </a:lnTo>
                  <a:lnTo>
                    <a:pt x="105282" y="1052321"/>
                  </a:lnTo>
                  <a:lnTo>
                    <a:pt x="64293" y="1044051"/>
                  </a:lnTo>
                  <a:lnTo>
                    <a:pt x="30829" y="1021492"/>
                  </a:lnTo>
                  <a:lnTo>
                    <a:pt x="8270" y="988028"/>
                  </a:lnTo>
                  <a:lnTo>
                    <a:pt x="0" y="947038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74561" y="3450335"/>
            <a:ext cx="1289050" cy="6965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23825">
              <a:lnSpc>
                <a:spcPts val="2530"/>
              </a:lnSpc>
              <a:spcBef>
                <a:spcPts val="375"/>
              </a:spcBef>
            </a:pPr>
            <a:r>
              <a:rPr sz="2300" spc="-15" dirty="0">
                <a:latin typeface="Calibri"/>
                <a:cs typeface="Calibri"/>
              </a:rPr>
              <a:t>CSFs </a:t>
            </a:r>
            <a:r>
              <a:rPr sz="2300" spc="-5" dirty="0">
                <a:latin typeface="Calibri"/>
                <a:cs typeface="Calibri"/>
              </a:rPr>
              <a:t>của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phòng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ban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80483" y="4654169"/>
            <a:ext cx="1867535" cy="1253490"/>
            <a:chOff x="4880483" y="4654169"/>
            <a:chExt cx="1867535" cy="1253490"/>
          </a:xfrm>
        </p:grpSpPr>
        <p:sp>
          <p:nvSpPr>
            <p:cNvPr id="37" name="object 37"/>
            <p:cNvSpPr/>
            <p:nvPr/>
          </p:nvSpPr>
          <p:spPr>
            <a:xfrm>
              <a:off x="4893183" y="4666869"/>
              <a:ext cx="1657350" cy="1053465"/>
            </a:xfrm>
            <a:custGeom>
              <a:avLst/>
              <a:gdLst/>
              <a:ahLst/>
              <a:cxnLst/>
              <a:rect l="l" t="t" r="r" b="b"/>
              <a:pathLst>
                <a:path w="1657350" h="1053464">
                  <a:moveTo>
                    <a:pt x="1552066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2"/>
                  </a:lnTo>
                  <a:lnTo>
                    <a:pt x="0" y="947775"/>
                  </a:lnTo>
                  <a:lnTo>
                    <a:pt x="8270" y="988768"/>
                  </a:lnTo>
                  <a:lnTo>
                    <a:pt x="30829" y="1022242"/>
                  </a:lnTo>
                  <a:lnTo>
                    <a:pt x="64293" y="1044809"/>
                  </a:lnTo>
                  <a:lnTo>
                    <a:pt x="105282" y="1053083"/>
                  </a:lnTo>
                  <a:lnTo>
                    <a:pt x="1552066" y="1053083"/>
                  </a:lnTo>
                  <a:lnTo>
                    <a:pt x="1593056" y="1044809"/>
                  </a:lnTo>
                  <a:lnTo>
                    <a:pt x="1626520" y="1022242"/>
                  </a:lnTo>
                  <a:lnTo>
                    <a:pt x="1649079" y="988768"/>
                  </a:lnTo>
                  <a:lnTo>
                    <a:pt x="1657349" y="947775"/>
                  </a:lnTo>
                  <a:lnTo>
                    <a:pt x="1657349" y="105282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93183" y="4666869"/>
              <a:ext cx="1657350" cy="1053465"/>
            </a:xfrm>
            <a:custGeom>
              <a:avLst/>
              <a:gdLst/>
              <a:ahLst/>
              <a:cxnLst/>
              <a:rect l="l" t="t" r="r" b="b"/>
              <a:pathLst>
                <a:path w="1657350" h="1053464">
                  <a:moveTo>
                    <a:pt x="0" y="105282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066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49" y="105282"/>
                  </a:lnTo>
                  <a:lnTo>
                    <a:pt x="1657349" y="947775"/>
                  </a:lnTo>
                  <a:lnTo>
                    <a:pt x="1649079" y="988768"/>
                  </a:lnTo>
                  <a:lnTo>
                    <a:pt x="1626520" y="1022242"/>
                  </a:lnTo>
                  <a:lnTo>
                    <a:pt x="1593056" y="1044809"/>
                  </a:lnTo>
                  <a:lnTo>
                    <a:pt x="1552066" y="1053083"/>
                  </a:lnTo>
                  <a:lnTo>
                    <a:pt x="105282" y="1053083"/>
                  </a:lnTo>
                  <a:lnTo>
                    <a:pt x="64293" y="1044809"/>
                  </a:lnTo>
                  <a:lnTo>
                    <a:pt x="30829" y="1022242"/>
                  </a:lnTo>
                  <a:lnTo>
                    <a:pt x="8270" y="988768"/>
                  </a:lnTo>
                  <a:lnTo>
                    <a:pt x="0" y="947775"/>
                  </a:lnTo>
                  <a:lnTo>
                    <a:pt x="0" y="10528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77587" y="4842129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1552066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89"/>
                  </a:lnTo>
                  <a:lnTo>
                    <a:pt x="8270" y="988049"/>
                  </a:lnTo>
                  <a:lnTo>
                    <a:pt x="30829" y="1021499"/>
                  </a:lnTo>
                  <a:lnTo>
                    <a:pt x="64293" y="1044051"/>
                  </a:lnTo>
                  <a:lnTo>
                    <a:pt x="105283" y="1052322"/>
                  </a:lnTo>
                  <a:lnTo>
                    <a:pt x="1552066" y="1052322"/>
                  </a:lnTo>
                  <a:lnTo>
                    <a:pt x="1593056" y="1044051"/>
                  </a:lnTo>
                  <a:lnTo>
                    <a:pt x="1626520" y="1021499"/>
                  </a:lnTo>
                  <a:lnTo>
                    <a:pt x="1649079" y="988049"/>
                  </a:lnTo>
                  <a:lnTo>
                    <a:pt x="1657349" y="947089"/>
                  </a:lnTo>
                  <a:lnTo>
                    <a:pt x="1657349" y="105283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77587" y="4842129"/>
              <a:ext cx="1657350" cy="1052830"/>
            </a:xfrm>
            <a:custGeom>
              <a:avLst/>
              <a:gdLst/>
              <a:ahLst/>
              <a:cxnLst/>
              <a:rect l="l" t="t" r="r" b="b"/>
              <a:pathLst>
                <a:path w="165735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552066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49" y="105283"/>
                  </a:lnTo>
                  <a:lnTo>
                    <a:pt x="1657349" y="947089"/>
                  </a:lnTo>
                  <a:lnTo>
                    <a:pt x="1649079" y="988049"/>
                  </a:lnTo>
                  <a:lnTo>
                    <a:pt x="1626520" y="1021499"/>
                  </a:lnTo>
                  <a:lnTo>
                    <a:pt x="1593056" y="1044051"/>
                  </a:lnTo>
                  <a:lnTo>
                    <a:pt x="1552066" y="1052322"/>
                  </a:lnTo>
                  <a:lnTo>
                    <a:pt x="105283" y="1052322"/>
                  </a:lnTo>
                  <a:lnTo>
                    <a:pt x="64293" y="1044051"/>
                  </a:lnTo>
                  <a:lnTo>
                    <a:pt x="30829" y="1021499"/>
                  </a:lnTo>
                  <a:lnTo>
                    <a:pt x="8270" y="988049"/>
                  </a:lnTo>
                  <a:lnTo>
                    <a:pt x="0" y="947089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05221" y="4985258"/>
            <a:ext cx="1402080" cy="6965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80340">
              <a:lnSpc>
                <a:spcPts val="2530"/>
              </a:lnSpc>
              <a:spcBef>
                <a:spcPts val="370"/>
              </a:spcBef>
            </a:pPr>
            <a:r>
              <a:rPr sz="2300" spc="-15" dirty="0">
                <a:latin typeface="Calibri"/>
                <a:cs typeface="Calibri"/>
              </a:rPr>
              <a:t>CSFs </a:t>
            </a:r>
            <a:r>
              <a:rPr sz="2300" spc="-5" dirty="0">
                <a:latin typeface="Calibri"/>
                <a:cs typeface="Calibri"/>
              </a:rPr>
              <a:t>của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các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cá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nhân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906768" y="4654296"/>
            <a:ext cx="1866900" cy="1252855"/>
            <a:chOff x="6906768" y="4654296"/>
            <a:chExt cx="1866900" cy="1252855"/>
          </a:xfrm>
        </p:grpSpPr>
        <p:sp>
          <p:nvSpPr>
            <p:cNvPr id="43" name="object 43"/>
            <p:cNvSpPr/>
            <p:nvPr/>
          </p:nvSpPr>
          <p:spPr>
            <a:xfrm>
              <a:off x="6919341" y="4666869"/>
              <a:ext cx="1657350" cy="1053465"/>
            </a:xfrm>
            <a:custGeom>
              <a:avLst/>
              <a:gdLst/>
              <a:ahLst/>
              <a:cxnLst/>
              <a:rect l="l" t="t" r="r" b="b"/>
              <a:pathLst>
                <a:path w="1657350" h="1053464">
                  <a:moveTo>
                    <a:pt x="1552066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2"/>
                  </a:lnTo>
                  <a:lnTo>
                    <a:pt x="0" y="947775"/>
                  </a:lnTo>
                  <a:lnTo>
                    <a:pt x="8270" y="988768"/>
                  </a:lnTo>
                  <a:lnTo>
                    <a:pt x="30829" y="1022242"/>
                  </a:lnTo>
                  <a:lnTo>
                    <a:pt x="64293" y="1044809"/>
                  </a:lnTo>
                  <a:lnTo>
                    <a:pt x="105282" y="1053083"/>
                  </a:lnTo>
                  <a:lnTo>
                    <a:pt x="1552066" y="1053083"/>
                  </a:lnTo>
                  <a:lnTo>
                    <a:pt x="1593056" y="1044809"/>
                  </a:lnTo>
                  <a:lnTo>
                    <a:pt x="1626520" y="1022242"/>
                  </a:lnTo>
                  <a:lnTo>
                    <a:pt x="1649079" y="988768"/>
                  </a:lnTo>
                  <a:lnTo>
                    <a:pt x="1657350" y="947775"/>
                  </a:lnTo>
                  <a:lnTo>
                    <a:pt x="1657350" y="105282"/>
                  </a:lnTo>
                  <a:lnTo>
                    <a:pt x="1649079" y="64293"/>
                  </a:lnTo>
                  <a:lnTo>
                    <a:pt x="1626520" y="30829"/>
                  </a:lnTo>
                  <a:lnTo>
                    <a:pt x="1593056" y="8270"/>
                  </a:lnTo>
                  <a:lnTo>
                    <a:pt x="15520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19341" y="4666869"/>
              <a:ext cx="1657350" cy="1053465"/>
            </a:xfrm>
            <a:custGeom>
              <a:avLst/>
              <a:gdLst/>
              <a:ahLst/>
              <a:cxnLst/>
              <a:rect l="l" t="t" r="r" b="b"/>
              <a:pathLst>
                <a:path w="1657350" h="1053464">
                  <a:moveTo>
                    <a:pt x="0" y="105282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552066" y="0"/>
                  </a:lnTo>
                  <a:lnTo>
                    <a:pt x="1593056" y="8270"/>
                  </a:lnTo>
                  <a:lnTo>
                    <a:pt x="1626520" y="30829"/>
                  </a:lnTo>
                  <a:lnTo>
                    <a:pt x="1649079" y="64293"/>
                  </a:lnTo>
                  <a:lnTo>
                    <a:pt x="1657350" y="105282"/>
                  </a:lnTo>
                  <a:lnTo>
                    <a:pt x="1657350" y="947775"/>
                  </a:lnTo>
                  <a:lnTo>
                    <a:pt x="1649079" y="988768"/>
                  </a:lnTo>
                  <a:lnTo>
                    <a:pt x="1626520" y="1022242"/>
                  </a:lnTo>
                  <a:lnTo>
                    <a:pt x="1593056" y="1044809"/>
                  </a:lnTo>
                  <a:lnTo>
                    <a:pt x="1552066" y="1053083"/>
                  </a:lnTo>
                  <a:lnTo>
                    <a:pt x="105282" y="1053083"/>
                  </a:lnTo>
                  <a:lnTo>
                    <a:pt x="64293" y="1044809"/>
                  </a:lnTo>
                  <a:lnTo>
                    <a:pt x="30829" y="1022242"/>
                  </a:lnTo>
                  <a:lnTo>
                    <a:pt x="8270" y="988768"/>
                  </a:lnTo>
                  <a:lnTo>
                    <a:pt x="0" y="947775"/>
                  </a:lnTo>
                  <a:lnTo>
                    <a:pt x="0" y="10528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02983" y="4842129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29">
                  <a:moveTo>
                    <a:pt x="1552828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089"/>
                  </a:lnTo>
                  <a:lnTo>
                    <a:pt x="8270" y="988049"/>
                  </a:lnTo>
                  <a:lnTo>
                    <a:pt x="30829" y="1021499"/>
                  </a:lnTo>
                  <a:lnTo>
                    <a:pt x="64293" y="1044051"/>
                  </a:lnTo>
                  <a:lnTo>
                    <a:pt x="105283" y="1052322"/>
                  </a:lnTo>
                  <a:lnTo>
                    <a:pt x="1552828" y="1052322"/>
                  </a:lnTo>
                  <a:lnTo>
                    <a:pt x="1593818" y="1044051"/>
                  </a:lnTo>
                  <a:lnTo>
                    <a:pt x="1627282" y="1021499"/>
                  </a:lnTo>
                  <a:lnTo>
                    <a:pt x="1649841" y="988049"/>
                  </a:lnTo>
                  <a:lnTo>
                    <a:pt x="1658112" y="947089"/>
                  </a:lnTo>
                  <a:lnTo>
                    <a:pt x="1658112" y="105283"/>
                  </a:lnTo>
                  <a:lnTo>
                    <a:pt x="1649841" y="64293"/>
                  </a:lnTo>
                  <a:lnTo>
                    <a:pt x="1627282" y="30829"/>
                  </a:lnTo>
                  <a:lnTo>
                    <a:pt x="1593818" y="8270"/>
                  </a:lnTo>
                  <a:lnTo>
                    <a:pt x="155282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02983" y="4842129"/>
              <a:ext cx="1658620" cy="1052830"/>
            </a:xfrm>
            <a:custGeom>
              <a:avLst/>
              <a:gdLst/>
              <a:ahLst/>
              <a:cxnLst/>
              <a:rect l="l" t="t" r="r" b="b"/>
              <a:pathLst>
                <a:path w="1658620" h="1052829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552828" y="0"/>
                  </a:lnTo>
                  <a:lnTo>
                    <a:pt x="1593818" y="8270"/>
                  </a:lnTo>
                  <a:lnTo>
                    <a:pt x="1627282" y="30829"/>
                  </a:lnTo>
                  <a:lnTo>
                    <a:pt x="1649841" y="64293"/>
                  </a:lnTo>
                  <a:lnTo>
                    <a:pt x="1658112" y="105283"/>
                  </a:lnTo>
                  <a:lnTo>
                    <a:pt x="1658112" y="947089"/>
                  </a:lnTo>
                  <a:lnTo>
                    <a:pt x="1649841" y="988049"/>
                  </a:lnTo>
                  <a:lnTo>
                    <a:pt x="1627282" y="1021499"/>
                  </a:lnTo>
                  <a:lnTo>
                    <a:pt x="1593818" y="1044051"/>
                  </a:lnTo>
                  <a:lnTo>
                    <a:pt x="1552828" y="1052322"/>
                  </a:lnTo>
                  <a:lnTo>
                    <a:pt x="105283" y="1052322"/>
                  </a:lnTo>
                  <a:lnTo>
                    <a:pt x="64293" y="1044051"/>
                  </a:lnTo>
                  <a:lnTo>
                    <a:pt x="30829" y="1021499"/>
                  </a:lnTo>
                  <a:lnTo>
                    <a:pt x="8270" y="988049"/>
                  </a:lnTo>
                  <a:lnTo>
                    <a:pt x="0" y="947089"/>
                  </a:lnTo>
                  <a:lnTo>
                    <a:pt x="0" y="105283"/>
                  </a:lnTo>
                  <a:close/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31380" y="4985258"/>
            <a:ext cx="1402080" cy="6965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80340">
              <a:lnSpc>
                <a:spcPts val="2530"/>
              </a:lnSpc>
              <a:spcBef>
                <a:spcPts val="370"/>
              </a:spcBef>
            </a:pPr>
            <a:r>
              <a:rPr sz="2300" spc="-15" dirty="0">
                <a:latin typeface="Calibri"/>
                <a:cs typeface="Calibri"/>
              </a:rPr>
              <a:t>CSFs </a:t>
            </a:r>
            <a:r>
              <a:rPr sz="2300" spc="-5" dirty="0">
                <a:latin typeface="Calibri"/>
                <a:cs typeface="Calibri"/>
              </a:rPr>
              <a:t>của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các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cá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nhân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324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Lợi</a:t>
            </a:r>
            <a:r>
              <a:rPr spc="-10" dirty="0"/>
              <a:t> </a:t>
            </a:r>
            <a:r>
              <a:rPr dirty="0"/>
              <a:t>thế</a:t>
            </a:r>
            <a:r>
              <a:rPr spc="-15" dirty="0"/>
              <a:t> </a:t>
            </a:r>
            <a:r>
              <a:rPr spc="-30" dirty="0"/>
              <a:t>và</a:t>
            </a:r>
            <a:r>
              <a:rPr spc="-20" dirty="0"/>
              <a:t> </a:t>
            </a:r>
            <a:r>
              <a:rPr spc="-5" dirty="0"/>
              <a:t>nh</a:t>
            </a:r>
            <a:r>
              <a:rPr spc="-5" dirty="0">
                <a:latin typeface="Times New Roman"/>
                <a:cs typeface="Times New Roman"/>
              </a:rPr>
              <a:t>ược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iểm</a:t>
            </a:r>
            <a:r>
              <a:rPr spc="-5" dirty="0"/>
              <a:t> của</a:t>
            </a:r>
            <a:r>
              <a:rPr spc="-25" dirty="0"/>
              <a:t> </a:t>
            </a:r>
            <a:r>
              <a:rPr spc="-5" dirty="0"/>
              <a:t>PP</a:t>
            </a:r>
            <a:r>
              <a:rPr spc="-10" dirty="0"/>
              <a:t> </a:t>
            </a:r>
            <a:r>
              <a:rPr spc="-20" dirty="0"/>
              <a:t>CSFs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798434" cy="461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Lợi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thế</a:t>
            </a:r>
          </a:p>
          <a:p>
            <a:pPr marL="755650" marR="5080" indent="-285750">
              <a:lnSpc>
                <a:spcPct val="8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Giúp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nhà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 lý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cấp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 </a:t>
            </a:r>
            <a:r>
              <a:rPr sz="2200" spc="-5" dirty="0">
                <a:latin typeface="Arial"/>
                <a:cs typeface="Arial"/>
              </a:rPr>
              <a:t>hiểu</a:t>
            </a:r>
            <a:r>
              <a:rPr sz="2200" dirty="0">
                <a:latin typeface="Arial"/>
                <a:cs typeface="Arial"/>
              </a:rPr>
              <a:t> vấn </a:t>
            </a:r>
            <a:r>
              <a:rPr sz="2200" spc="-5" dirty="0">
                <a:latin typeface="Arial"/>
                <a:cs typeface="Arial"/>
              </a:rPr>
              <a:t>đề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trực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quan</a:t>
            </a:r>
            <a:r>
              <a:rPr sz="2200" dirty="0">
                <a:latin typeface="Arial"/>
                <a:cs typeface="Arial"/>
              </a:rPr>
              <a:t> và </a:t>
            </a:r>
            <a:r>
              <a:rPr sz="2200" spc="-5" dirty="0">
                <a:latin typeface="Arial"/>
                <a:cs typeface="Arial"/>
              </a:rPr>
              <a:t>hỗ</a:t>
            </a:r>
            <a:r>
              <a:rPr sz="2200" dirty="0">
                <a:latin typeface="Arial"/>
                <a:cs typeface="Arial"/>
              </a:rPr>
              <a:t> trợ việc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PP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này;</a:t>
            </a:r>
          </a:p>
          <a:p>
            <a:pPr marL="755650" marR="122555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Cung</a:t>
            </a:r>
            <a:r>
              <a:rPr sz="2200" dirty="0">
                <a:latin typeface="Arial"/>
                <a:cs typeface="Arial"/>
              </a:rPr>
              <a:t> cấp cách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thức</a:t>
            </a:r>
            <a:r>
              <a:rPr sz="2200" spc="-5" dirty="0">
                <a:latin typeface="Arial"/>
                <a:cs typeface="Arial"/>
              </a:rPr>
              <a:t> để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hiểu nhu</a:t>
            </a:r>
            <a:r>
              <a:rPr sz="2200" dirty="0">
                <a:latin typeface="Arial"/>
                <a:cs typeface="Arial"/>
              </a:rPr>
              <a:t> cầu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</a:t>
            </a:r>
            <a:r>
              <a:rPr sz="2200" spc="-5" dirty="0">
                <a:latin typeface="Arial"/>
                <a:cs typeface="Arial"/>
              </a:rPr>
              <a:t> để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QĐ</a:t>
            </a:r>
            <a:r>
              <a:rPr sz="2200" dirty="0">
                <a:latin typeface="Arial"/>
                <a:cs typeface="Arial"/>
              </a:rPr>
              <a:t> có</a:t>
            </a:r>
            <a:r>
              <a:rPr sz="2200" spc="-5" dirty="0">
                <a:latin typeface="Arial"/>
                <a:cs typeface="Arial"/>
              </a:rPr>
              <a:t> hiệu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990"/>
              </a:lnSpc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Nhược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điểm:</a:t>
            </a:r>
            <a:endParaRPr sz="2500" dirty="0">
              <a:latin typeface="Arial"/>
              <a:cs typeface="Arial"/>
            </a:endParaRPr>
          </a:p>
          <a:p>
            <a:pPr marL="755650" marR="291465" indent="-285750">
              <a:lnSpc>
                <a:spcPct val="8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Đơn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tình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huống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</a:t>
            </a:r>
            <a:r>
              <a:rPr sz="2200" dirty="0">
                <a:latin typeface="Arial"/>
                <a:cs typeface="Arial"/>
              </a:rPr>
              <a:t> môi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trường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động </a:t>
            </a:r>
            <a:r>
              <a:rPr sz="2200" spc="-5" dirty="0">
                <a:latin typeface="Arial"/>
                <a:cs typeface="Arial"/>
              </a:rPr>
              <a:t>nghiệp </a:t>
            </a:r>
            <a:r>
              <a:rPr sz="2200" dirty="0">
                <a:latin typeface="Arial"/>
                <a:cs typeface="Arial"/>
              </a:rPr>
              <a:t>vụ mà trên thực tế rất </a:t>
            </a:r>
            <a:r>
              <a:rPr sz="2200" spc="-5" dirty="0">
                <a:latin typeface="Arial"/>
                <a:cs typeface="Arial"/>
              </a:rPr>
              <a:t>phức </a:t>
            </a:r>
            <a:r>
              <a:rPr sz="2200" dirty="0">
                <a:latin typeface="Arial"/>
                <a:cs typeface="Arial"/>
              </a:rPr>
              <a:t>tạp </a:t>
            </a:r>
            <a:r>
              <a:rPr sz="2200" spc="-5" dirty="0">
                <a:latin typeface="Arial"/>
                <a:cs typeface="Arial"/>
              </a:rPr>
              <a:t>do định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hướng đến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tầm vĩ mô</a:t>
            </a:r>
            <a:r>
              <a:rPr sz="2200" spc="-5" dirty="0">
                <a:latin typeface="Arial"/>
                <a:cs typeface="Arial"/>
              </a:rPr>
              <a:t> nhiều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hơn;</a:t>
            </a:r>
            <a:endParaRPr sz="2200" dirty="0">
              <a:latin typeface="Arial"/>
              <a:cs typeface="Arial"/>
            </a:endParaRPr>
          </a:p>
          <a:p>
            <a:pPr marL="755650" marR="79375" indent="-285750">
              <a:lnSpc>
                <a:spcPct val="8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Đòi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hỏi</a:t>
            </a:r>
            <a:r>
              <a:rPr sz="2200" dirty="0">
                <a:latin typeface="Arial"/>
                <a:cs typeface="Arial"/>
              </a:rPr>
              <a:t> các </a:t>
            </a:r>
            <a:r>
              <a:rPr sz="2200" spc="-5" dirty="0">
                <a:latin typeface="Arial"/>
                <a:cs typeface="Arial"/>
              </a:rPr>
              <a:t>phân </a:t>
            </a:r>
            <a:r>
              <a:rPr sz="2200" dirty="0">
                <a:latin typeface="Arial"/>
                <a:cs typeface="Arial"/>
              </a:rPr>
              <a:t>tích viên </a:t>
            </a:r>
            <a:r>
              <a:rPr sz="2200" spc="-5" dirty="0">
                <a:latin typeface="Arial"/>
                <a:cs typeface="Arial"/>
              </a:rPr>
              <a:t>hệ </a:t>
            </a:r>
            <a:r>
              <a:rPr sz="2200" dirty="0">
                <a:latin typeface="Arial"/>
                <a:cs typeface="Arial"/>
              </a:rPr>
              <a:t>thống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dirty="0">
                <a:latin typeface="Arial"/>
                <a:cs typeface="Arial"/>
              </a:rPr>
              <a:t> chuyên</a:t>
            </a:r>
            <a:r>
              <a:rPr sz="2200" spc="-5" dirty="0">
                <a:latin typeface="Arial"/>
                <a:cs typeface="Arial"/>
              </a:rPr>
              <a:t> nghiệp,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vừa có </a:t>
            </a:r>
            <a:r>
              <a:rPr sz="2200" spc="-5" dirty="0">
                <a:latin typeface="Arial"/>
                <a:cs typeface="Arial"/>
              </a:rPr>
              <a:t>kiến </a:t>
            </a:r>
            <a:r>
              <a:rPr sz="2200" dirty="0">
                <a:latin typeface="Arial"/>
                <a:cs typeface="Arial"/>
              </a:rPr>
              <a:t>thức HTTT và vừa có kỹ </a:t>
            </a:r>
            <a:r>
              <a:rPr sz="2200" spc="-5" dirty="0">
                <a:latin typeface="Arial"/>
                <a:cs typeface="Arial"/>
              </a:rPr>
              <a:t>năng giao </a:t>
            </a:r>
            <a:r>
              <a:rPr sz="2200" dirty="0">
                <a:latin typeface="Arial"/>
                <a:cs typeface="Arial"/>
              </a:rPr>
              <a:t>tiếp với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nhà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quản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cấp</a:t>
            </a:r>
            <a:r>
              <a:rPr sz="2200" spc="-5" dirty="0">
                <a:latin typeface="Arial"/>
                <a:cs typeface="Arial"/>
              </a:rPr>
              <a:t> cao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 chức.</a:t>
            </a:r>
          </a:p>
          <a:p>
            <a:pPr marL="755650" marR="69850" indent="-285750" algn="just">
              <a:lnSpc>
                <a:spcPct val="80000"/>
              </a:lnSpc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– Không </a:t>
            </a:r>
            <a:r>
              <a:rPr sz="2200" spc="-5" dirty="0">
                <a:latin typeface="Arial"/>
                <a:cs typeface="Arial"/>
              </a:rPr>
              <a:t>lấy người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 làm </a:t>
            </a:r>
            <a:r>
              <a:rPr sz="2200" dirty="0">
                <a:latin typeface="Arial"/>
                <a:cs typeface="Arial"/>
              </a:rPr>
              <a:t>trọng tâm mà chỉ </a:t>
            </a:r>
            <a:r>
              <a:rPr sz="2200" spc="-5" dirty="0">
                <a:latin typeface="Arial"/>
                <a:cs typeface="Arial"/>
              </a:rPr>
              <a:t>dựa </a:t>
            </a:r>
            <a:r>
              <a:rPr sz="2200" dirty="0">
                <a:latin typeface="Arial"/>
                <a:cs typeface="Arial"/>
              </a:rPr>
              <a:t>vào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 </a:t>
            </a:r>
            <a:r>
              <a:rPr sz="2200" spc="-5" dirty="0">
                <a:latin typeface="Arial"/>
                <a:cs typeface="Arial"/>
              </a:rPr>
              <a:t>chuyên gia phân </a:t>
            </a:r>
            <a:r>
              <a:rPr sz="2200" dirty="0">
                <a:latin typeface="Arial"/>
                <a:cs typeface="Arial"/>
              </a:rPr>
              <a:t>tích viên </a:t>
            </a:r>
            <a:r>
              <a:rPr sz="2200" spc="-5" dirty="0">
                <a:latin typeface="Arial"/>
                <a:cs typeface="Arial"/>
              </a:rPr>
              <a:t>hệ </a:t>
            </a:r>
            <a:r>
              <a:rPr sz="2200" dirty="0">
                <a:latin typeface="Arial"/>
                <a:cs typeface="Arial"/>
              </a:rPr>
              <a:t>thống </a:t>
            </a:r>
            <a:r>
              <a:rPr sz="2200" spc="-5" dirty="0">
                <a:latin typeface="Arial"/>
                <a:cs typeface="Arial"/>
              </a:rPr>
              <a:t>để </a:t>
            </a:r>
            <a:r>
              <a:rPr sz="2200" dirty="0">
                <a:latin typeface="Arial"/>
                <a:cs typeface="Arial"/>
              </a:rPr>
              <a:t>thu thập </a:t>
            </a:r>
            <a:r>
              <a:rPr sz="2200" spc="-5" dirty="0">
                <a:latin typeface="Arial"/>
                <a:cs typeface="Arial"/>
              </a:rPr>
              <a:t>yêu </a:t>
            </a:r>
            <a:r>
              <a:rPr sz="2200" dirty="0">
                <a:latin typeface="Arial"/>
                <a:cs typeface="Arial"/>
              </a:rPr>
              <a:t> cầu</a:t>
            </a:r>
            <a:r>
              <a:rPr sz="2200" spc="-5" dirty="0">
                <a:latin typeface="Arial"/>
                <a:cs typeface="Arial"/>
              </a:rPr>
              <a:t> HT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189230"/>
            <a:ext cx="7882890" cy="615553"/>
          </a:xfrm>
        </p:spPr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175" y="1905000"/>
            <a:ext cx="80962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(Join Application Requirement –JAR)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(Joint Application Design –JAD)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SDLC </a:t>
            </a:r>
            <a:r>
              <a:rPr lang="en-US" sz="2800" dirty="0" err="1"/>
              <a:t>và</a:t>
            </a:r>
            <a:r>
              <a:rPr lang="en-US" sz="2800" dirty="0"/>
              <a:t> JAD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JAR </a:t>
            </a:r>
            <a:r>
              <a:rPr lang="en-US" sz="2800" dirty="0" err="1"/>
              <a:t>và</a:t>
            </a:r>
            <a:r>
              <a:rPr lang="en-US" sz="2800" dirty="0"/>
              <a:t> JAD?</a:t>
            </a:r>
          </a:p>
        </p:txBody>
      </p:sp>
    </p:spTree>
    <p:extLst>
      <p:ext uri="{BB962C8B-B14F-4D97-AF65-F5344CB8AC3E}">
        <p14:creationId xmlns:p14="http://schemas.microsoft.com/office/powerpoint/2010/main" val="3684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502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JAR </a:t>
            </a:r>
            <a:r>
              <a:rPr sz="4400" spc="-40" dirty="0"/>
              <a:t>và</a:t>
            </a:r>
            <a:r>
              <a:rPr sz="4400" spc="-25" dirty="0"/>
              <a:t> </a:t>
            </a:r>
            <a:r>
              <a:rPr sz="4400" spc="-35" dirty="0"/>
              <a:t>JAD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876540" cy="45980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185420" indent="-342900">
              <a:lnSpc>
                <a:spcPct val="800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Là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PP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yêu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cầu và</a:t>
            </a:r>
            <a:r>
              <a:rPr sz="2200" spc="-5" dirty="0">
                <a:latin typeface="Arial"/>
                <a:cs typeface="Arial"/>
              </a:rPr>
              <a:t> thiết </a:t>
            </a:r>
            <a:r>
              <a:rPr sz="2200" dirty="0">
                <a:latin typeface="Arial"/>
                <a:cs typeface="Arial"/>
              </a:rPr>
              <a:t>kế</a:t>
            </a:r>
            <a:r>
              <a:rPr sz="2200" spc="-5" dirty="0">
                <a:latin typeface="Arial"/>
                <a:cs typeface="Arial"/>
              </a:rPr>
              <a:t> HT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 khuôn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khổ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nhóm làm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việc.</a:t>
            </a:r>
            <a:endParaRPr sz="2200">
              <a:latin typeface="Arial"/>
              <a:cs typeface="Arial"/>
            </a:endParaRPr>
          </a:p>
          <a:p>
            <a:pPr marL="355600" marR="83820" indent="-342900">
              <a:lnSpc>
                <a:spcPct val="8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Tất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cả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5" dirty="0">
                <a:latin typeface="Arial"/>
                <a:cs typeface="Arial"/>
              </a:rPr>
              <a:t> dụng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gặp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nhau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buổi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họp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phana </a:t>
            </a:r>
            <a:r>
              <a:rPr sz="2200" dirty="0">
                <a:latin typeface="Arial"/>
                <a:cs typeface="Arial"/>
              </a:rPr>
              <a:t> tích viên Ht vào cùng 1 thời </a:t>
            </a:r>
            <a:r>
              <a:rPr sz="2200" spc="-5" dirty="0">
                <a:latin typeface="Arial"/>
                <a:cs typeface="Arial"/>
              </a:rPr>
              <a:t>điểm </a:t>
            </a:r>
            <a:r>
              <a:rPr sz="2200" dirty="0">
                <a:latin typeface="Arial"/>
                <a:cs typeface="Arial"/>
              </a:rPr>
              <a:t>để cùng 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và thống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 </a:t>
            </a:r>
            <a:r>
              <a:rPr sz="2200" dirty="0">
                <a:latin typeface="Arial"/>
                <a:cs typeface="Arial"/>
              </a:rPr>
              <a:t>về yêu cầu </a:t>
            </a:r>
            <a:r>
              <a:rPr sz="2200" spc="-5" dirty="0">
                <a:latin typeface="Arial"/>
                <a:cs typeface="Arial"/>
              </a:rPr>
              <a:t>hoặc </a:t>
            </a:r>
            <a:r>
              <a:rPr sz="2200" dirty="0">
                <a:latin typeface="Arial"/>
                <a:cs typeface="Arial"/>
              </a:rPr>
              <a:t>thiết kế </a:t>
            </a:r>
            <a:r>
              <a:rPr sz="2200" spc="-5" dirty="0">
                <a:latin typeface="Arial"/>
                <a:cs typeface="Arial"/>
              </a:rPr>
              <a:t>hệ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thống.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thành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JAD:</a:t>
            </a:r>
            <a:endParaRPr sz="2200">
              <a:latin typeface="Arial"/>
              <a:cs typeface="Arial"/>
            </a:endParaRPr>
          </a:p>
          <a:p>
            <a:pPr marL="755650" marR="363855" indent="-285750">
              <a:lnSpc>
                <a:spcPts val="1920"/>
              </a:lnSpc>
              <a:spcBef>
                <a:spcPts val="47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Chuyên gia </a:t>
            </a:r>
            <a:r>
              <a:rPr sz="2000" dirty="0">
                <a:latin typeface="Arial"/>
                <a:cs typeface="Arial"/>
              </a:rPr>
              <a:t>JAD: tổ </a:t>
            </a:r>
            <a:r>
              <a:rPr sz="2000" spc="-5" dirty="0">
                <a:latin typeface="Arial"/>
                <a:cs typeface="Arial"/>
              </a:rPr>
              <a:t>chức các cuộc họp </a:t>
            </a:r>
            <a:r>
              <a:rPr sz="2000" dirty="0">
                <a:latin typeface="Arial"/>
                <a:cs typeface="Arial"/>
              </a:rPr>
              <a:t>JAD, </a:t>
            </a:r>
            <a:r>
              <a:rPr sz="2000" spc="-5" dirty="0">
                <a:latin typeface="Arial"/>
                <a:cs typeface="Arial"/>
              </a:rPr>
              <a:t>giúp nhóm làm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 có hiệu quả </a:t>
            </a:r>
            <a:r>
              <a:rPr sz="2000" dirty="0">
                <a:latin typeface="Arial"/>
                <a:cs typeface="Arial"/>
              </a:rPr>
              <a:t>trong </a:t>
            </a:r>
            <a:r>
              <a:rPr sz="2000" spc="-5" dirty="0">
                <a:latin typeface="Arial"/>
                <a:cs typeface="Arial"/>
              </a:rPr>
              <a:t>quá trình xác định yêu cầu và đặc tả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thiết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 </a:t>
            </a:r>
            <a:r>
              <a:rPr sz="2000" spc="-10" dirty="0">
                <a:latin typeface="Arial"/>
                <a:cs typeface="Arial"/>
              </a:rPr>
              <a:t>HT;</a:t>
            </a:r>
            <a:endParaRPr sz="2000">
              <a:latin typeface="Arial"/>
              <a:cs typeface="Arial"/>
            </a:endParaRPr>
          </a:p>
          <a:p>
            <a:pPr marL="755650" marR="61594" indent="-285750">
              <a:lnSpc>
                <a:spcPct val="80000"/>
              </a:lnSpc>
              <a:spcBef>
                <a:spcPts val="49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Thư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ký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cuộc họp: ghi chép các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thông tin đã được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nhóm thống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nhất liên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xác định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yêu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cầu 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đặc tả thiết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</a:t>
            </a:r>
            <a:r>
              <a:rPr sz="2000" spc="-10" dirty="0">
                <a:latin typeface="Arial"/>
                <a:cs typeface="Arial"/>
              </a:rPr>
              <a:t> HT;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Arial"/>
                <a:cs typeface="Arial"/>
              </a:rPr>
              <a:t>Những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người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sử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tương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lai: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những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thành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viên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mấu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chốt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cuộc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họp, hiểu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rõ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cần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phải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gì.</a:t>
            </a:r>
            <a:endParaRPr sz="2000">
              <a:latin typeface="Arial"/>
              <a:cs typeface="Arial"/>
            </a:endParaRPr>
          </a:p>
          <a:p>
            <a:pPr marL="355600" marR="214629" indent="-342900">
              <a:lnSpc>
                <a:spcPts val="211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•	Mục </a:t>
            </a:r>
            <a:r>
              <a:rPr sz="2200" spc="-5" dirty="0">
                <a:latin typeface="Arial"/>
                <a:cs typeface="Arial"/>
              </a:rPr>
              <a:t>tiêu lớn nhất </a:t>
            </a:r>
            <a:r>
              <a:rPr sz="2200" dirty="0">
                <a:latin typeface="Arial"/>
                <a:cs typeface="Arial"/>
              </a:rPr>
              <a:t>của JAD </a:t>
            </a:r>
            <a:r>
              <a:rPr sz="2200" spc="-5" dirty="0">
                <a:latin typeface="Arial"/>
                <a:cs typeface="Arial"/>
              </a:rPr>
              <a:t>là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sự tham gia rất sớm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" dirty="0">
                <a:latin typeface="Arial"/>
                <a:cs typeface="Arial"/>
              </a:rPr>
              <a:t> những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5" dirty="0">
                <a:latin typeface="Arial"/>
                <a:cs typeface="Arial"/>
              </a:rPr>
              <a:t> dụng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ngay</a:t>
            </a:r>
            <a:r>
              <a:rPr sz="2200" dirty="0">
                <a:latin typeface="Arial"/>
                <a:cs typeface="Arial"/>
              </a:rPr>
              <a:t> từ </a:t>
            </a:r>
            <a:r>
              <a:rPr sz="2200" spc="-5" dirty="0">
                <a:latin typeface="Arial"/>
                <a:cs typeface="Arial"/>
              </a:rPr>
              <a:t>giai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đoạn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phân</a:t>
            </a:r>
            <a:r>
              <a:rPr sz="2200" dirty="0">
                <a:latin typeface="Arial"/>
                <a:cs typeface="Arial"/>
              </a:rPr>
              <a:t> tích và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 </a:t>
            </a:r>
            <a:r>
              <a:rPr sz="2200" spc="-90" dirty="0">
                <a:latin typeface="Arial"/>
                <a:cs typeface="Arial"/>
              </a:rPr>
              <a:t>HT.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1234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B</a:t>
            </a:r>
            <a:r>
              <a:rPr sz="4400" spc="-5" dirty="0">
                <a:latin typeface="Times New Roman"/>
                <a:cs typeface="Times New Roman"/>
              </a:rPr>
              <a:t>ước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/>
              <a:t>3: Lựa</a:t>
            </a:r>
            <a:r>
              <a:rPr sz="4400" dirty="0"/>
              <a:t> </a:t>
            </a:r>
            <a:r>
              <a:rPr sz="4400" spc="-5" dirty="0"/>
              <a:t>chọn</a:t>
            </a:r>
            <a:r>
              <a:rPr sz="4400" spc="-10" dirty="0"/>
              <a:t> </a:t>
            </a:r>
            <a:r>
              <a:rPr sz="4400" spc="-5" dirty="0"/>
              <a:t>PP</a:t>
            </a:r>
            <a:r>
              <a:rPr sz="4400" spc="15" dirty="0"/>
              <a:t> </a:t>
            </a:r>
            <a:r>
              <a:rPr sz="4400" spc="-5" dirty="0"/>
              <a:t>triển khai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8609"/>
            <a:ext cx="7808595" cy="415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•    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Tổ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chức</a:t>
            </a:r>
            <a:r>
              <a:rPr sz="1500" spc="-5" dirty="0">
                <a:latin typeface="Arial"/>
                <a:cs typeface="Arial"/>
              </a:rPr>
              <a:t> tự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phát triển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HT</a:t>
            </a:r>
            <a:endParaRPr sz="15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Phát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triển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ntn?</a:t>
            </a:r>
            <a:endParaRPr sz="1300">
              <a:latin typeface="Arial"/>
              <a:cs typeface="Arial"/>
            </a:endParaRPr>
          </a:p>
          <a:p>
            <a:pPr marL="469900" algn="just">
              <a:lnSpc>
                <a:spcPts val="1555"/>
              </a:lnSpc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Lựa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chọn </a:t>
            </a:r>
            <a:r>
              <a:rPr sz="1300" dirty="0">
                <a:latin typeface="Arial"/>
                <a:cs typeface="Arial"/>
              </a:rPr>
              <a:t>PP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phát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triển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nào?</a:t>
            </a:r>
            <a:endParaRPr sz="1300">
              <a:latin typeface="Arial"/>
              <a:cs typeface="Arial"/>
            </a:endParaRPr>
          </a:p>
          <a:p>
            <a:pPr marL="12700" algn="just">
              <a:lnSpc>
                <a:spcPts val="1795"/>
              </a:lnSpc>
            </a:pPr>
            <a:r>
              <a:rPr sz="1500" dirty="0">
                <a:latin typeface="Arial"/>
                <a:cs typeface="Arial"/>
              </a:rPr>
              <a:t>•    </a:t>
            </a:r>
            <a:r>
              <a:rPr sz="1500" spc="7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Thuê</a:t>
            </a:r>
            <a:r>
              <a:rPr sz="1500" spc="-5" dirty="0">
                <a:latin typeface="Arial"/>
                <a:cs typeface="Arial"/>
              </a:rPr>
              <a:t> nhà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CC </a:t>
            </a:r>
            <a:r>
              <a:rPr sz="1500" dirty="0">
                <a:latin typeface="Arial"/>
                <a:cs typeface="Arial"/>
              </a:rPr>
              <a:t>chuyên </a:t>
            </a:r>
            <a:r>
              <a:rPr sz="1500" spc="-5" dirty="0">
                <a:latin typeface="Arial"/>
                <a:cs typeface="Arial"/>
              </a:rPr>
              <a:t>nghiệp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phát triển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UD </a:t>
            </a:r>
            <a:r>
              <a:rPr sz="1500" dirty="0">
                <a:latin typeface="Arial"/>
                <a:cs typeface="Arial"/>
              </a:rPr>
              <a:t>chuyên</a:t>
            </a:r>
            <a:r>
              <a:rPr sz="1500" spc="-5" dirty="0">
                <a:latin typeface="Arial"/>
                <a:cs typeface="Arial"/>
              </a:rPr>
              <a:t> biệt </a:t>
            </a:r>
            <a:r>
              <a:rPr sz="1500" dirty="0">
                <a:latin typeface="Arial"/>
                <a:cs typeface="Arial"/>
              </a:rPr>
              <a:t>cho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tổ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chức</a:t>
            </a:r>
            <a:endParaRPr sz="15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Thuê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nhà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CC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nào?</a:t>
            </a:r>
            <a:endParaRPr sz="1300">
              <a:latin typeface="Arial"/>
              <a:cs typeface="Arial"/>
            </a:endParaRPr>
          </a:p>
          <a:p>
            <a:pPr marL="469900" algn="just">
              <a:lnSpc>
                <a:spcPts val="1555"/>
              </a:lnSpc>
            </a:pPr>
            <a:r>
              <a:rPr sz="1300" dirty="0">
                <a:latin typeface="Arial"/>
                <a:cs typeface="Arial"/>
              </a:rPr>
              <a:t>–    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Phát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triển</a:t>
            </a:r>
            <a:r>
              <a:rPr sz="1300" dirty="0">
                <a:latin typeface="Arial"/>
                <a:cs typeface="Arial"/>
              </a:rPr>
              <a:t> UD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gì?</a:t>
            </a:r>
            <a:endParaRPr sz="1300">
              <a:latin typeface="Arial"/>
              <a:cs typeface="Arial"/>
            </a:endParaRPr>
          </a:p>
          <a:p>
            <a:pPr marL="12700" algn="just">
              <a:lnSpc>
                <a:spcPts val="1795"/>
              </a:lnSpc>
            </a:pPr>
            <a:r>
              <a:rPr sz="1500" dirty="0">
                <a:latin typeface="Arial"/>
                <a:cs typeface="Arial"/>
              </a:rPr>
              <a:t>•    </a:t>
            </a:r>
            <a:r>
              <a:rPr sz="1500" spc="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Mua UD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thương phẩm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và </a:t>
            </a:r>
            <a:r>
              <a:rPr sz="1500" spc="-5" dirty="0">
                <a:latin typeface="Arial"/>
                <a:cs typeface="Arial"/>
              </a:rPr>
              <a:t>cài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đặt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trong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tổ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chức có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thể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có/hoặc không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có sự</a:t>
            </a:r>
            <a:r>
              <a:rPr sz="1500" spc="-5" dirty="0">
                <a:latin typeface="Arial"/>
                <a:cs typeface="Arial"/>
              </a:rPr>
              <a:t> tùy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biến</a:t>
            </a:r>
            <a:endParaRPr sz="15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Mua UD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thương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phẩm của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nhà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CC </a:t>
            </a:r>
            <a:r>
              <a:rPr sz="1300" dirty="0">
                <a:latin typeface="Arial"/>
                <a:cs typeface="Arial"/>
              </a:rPr>
              <a:t>nào?</a:t>
            </a:r>
            <a:endParaRPr sz="1300">
              <a:latin typeface="Arial"/>
              <a:cs typeface="Arial"/>
            </a:endParaRPr>
          </a:p>
          <a:p>
            <a:pPr marL="469900" algn="just">
              <a:lnSpc>
                <a:spcPts val="1555"/>
              </a:lnSpc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thương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phẩm</a:t>
            </a:r>
            <a:r>
              <a:rPr sz="1300" dirty="0">
                <a:latin typeface="Arial"/>
                <a:cs typeface="Arial"/>
              </a:rPr>
              <a:t> gì?</a:t>
            </a:r>
            <a:endParaRPr sz="1300">
              <a:latin typeface="Arial"/>
              <a:cs typeface="Arial"/>
            </a:endParaRPr>
          </a:p>
          <a:p>
            <a:pPr marL="12700" algn="just">
              <a:lnSpc>
                <a:spcPts val="1795"/>
              </a:lnSpc>
            </a:pPr>
            <a:r>
              <a:rPr sz="1500" dirty="0">
                <a:latin typeface="Arial"/>
                <a:cs typeface="Arial"/>
              </a:rPr>
              <a:t>•    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Thuê</a:t>
            </a:r>
            <a:r>
              <a:rPr sz="1500" spc="-5" dirty="0">
                <a:latin typeface="Arial"/>
                <a:cs typeface="Arial"/>
              </a:rPr>
              <a:t> phần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mềm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của</a:t>
            </a:r>
            <a:r>
              <a:rPr sz="1500" spc="-5" dirty="0">
                <a:latin typeface="Arial"/>
                <a:cs typeface="Arial"/>
              </a:rPr>
              <a:t> nhà CC dịch</a:t>
            </a:r>
            <a:r>
              <a:rPr sz="1500" dirty="0">
                <a:latin typeface="Arial"/>
                <a:cs typeface="Arial"/>
              </a:rPr>
              <a:t> vụ</a:t>
            </a:r>
            <a:r>
              <a:rPr sz="1500" spc="-5" dirty="0">
                <a:latin typeface="Arial"/>
                <a:cs typeface="Arial"/>
              </a:rPr>
              <a:t> UD</a:t>
            </a:r>
            <a:r>
              <a:rPr sz="1500" dirty="0">
                <a:latin typeface="Arial"/>
                <a:cs typeface="Arial"/>
              </a:rPr>
              <a:t> –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ASP</a:t>
            </a:r>
            <a:endParaRPr sz="15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Thuê </a:t>
            </a:r>
            <a:r>
              <a:rPr sz="1300" dirty="0">
                <a:latin typeface="Arial"/>
                <a:cs typeface="Arial"/>
              </a:rPr>
              <a:t>của</a:t>
            </a:r>
            <a:r>
              <a:rPr sz="1300" spc="-5" dirty="0">
                <a:latin typeface="Arial"/>
                <a:cs typeface="Arial"/>
              </a:rPr>
              <a:t> nhà CC </a:t>
            </a:r>
            <a:r>
              <a:rPr sz="1300" dirty="0">
                <a:latin typeface="Arial"/>
                <a:cs typeface="Arial"/>
              </a:rPr>
              <a:t>nào?</a:t>
            </a:r>
            <a:endParaRPr sz="1300">
              <a:latin typeface="Arial"/>
              <a:cs typeface="Arial"/>
            </a:endParaRPr>
          </a:p>
          <a:p>
            <a:pPr marL="469900" algn="just">
              <a:lnSpc>
                <a:spcPts val="1555"/>
              </a:lnSpc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Thuê phần </a:t>
            </a:r>
            <a:r>
              <a:rPr sz="1300" dirty="0">
                <a:latin typeface="Arial"/>
                <a:cs typeface="Arial"/>
              </a:rPr>
              <a:t>mềm/dịch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vụ gì?</a:t>
            </a:r>
            <a:endParaRPr sz="1300">
              <a:latin typeface="Arial"/>
              <a:cs typeface="Arial"/>
            </a:endParaRPr>
          </a:p>
          <a:p>
            <a:pPr marL="355600" marR="5080" indent="-342900" algn="just">
              <a:lnSpc>
                <a:spcPts val="1440"/>
              </a:lnSpc>
              <a:spcBef>
                <a:spcPts val="34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spc="4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Tham </a:t>
            </a:r>
            <a:r>
              <a:rPr sz="1500" spc="-5" dirty="0">
                <a:latin typeface="Arial"/>
                <a:cs typeface="Arial"/>
              </a:rPr>
              <a:t>gia hiệp hội để được phép </a:t>
            </a:r>
            <a:r>
              <a:rPr sz="1500" dirty="0">
                <a:latin typeface="Arial"/>
                <a:cs typeface="Arial"/>
              </a:rPr>
              <a:t>sử </a:t>
            </a:r>
            <a:r>
              <a:rPr sz="1500" spc="-5" dirty="0">
                <a:latin typeface="Arial"/>
                <a:cs typeface="Arial"/>
              </a:rPr>
              <a:t>dụng UD </a:t>
            </a:r>
            <a:r>
              <a:rPr sz="1500" dirty="0">
                <a:latin typeface="Arial"/>
                <a:cs typeface="Arial"/>
              </a:rPr>
              <a:t>của một </a:t>
            </a:r>
            <a:r>
              <a:rPr sz="1500" spc="-5" dirty="0">
                <a:latin typeface="Arial"/>
                <a:cs typeface="Arial"/>
              </a:rPr>
              <a:t>đối </a:t>
            </a:r>
            <a:r>
              <a:rPr sz="1500" dirty="0">
                <a:latin typeface="Arial"/>
                <a:cs typeface="Arial"/>
              </a:rPr>
              <a:t>tác </a:t>
            </a:r>
            <a:r>
              <a:rPr sz="1500" spc="-5" dirty="0">
                <a:latin typeface="Arial"/>
                <a:cs typeface="Arial"/>
              </a:rPr>
              <a:t>hoặc </a:t>
            </a:r>
            <a:r>
              <a:rPr sz="1500" dirty="0">
                <a:latin typeface="Arial"/>
                <a:cs typeface="Arial"/>
              </a:rPr>
              <a:t>củamột cá </a:t>
            </a:r>
            <a:r>
              <a:rPr sz="1500" spc="-5" dirty="0">
                <a:latin typeface="Arial"/>
                <a:cs typeface="Arial"/>
              </a:rPr>
              <a:t>nhân nào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đó</a:t>
            </a:r>
            <a:endParaRPr sz="15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20"/>
              </a:spcBef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Hợp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tác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với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đối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tác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nào?</a:t>
            </a:r>
            <a:endParaRPr sz="1300">
              <a:latin typeface="Arial"/>
              <a:cs typeface="Arial"/>
            </a:endParaRPr>
          </a:p>
          <a:p>
            <a:pPr marL="469900" algn="just">
              <a:lnSpc>
                <a:spcPts val="1555"/>
              </a:lnSpc>
            </a:pPr>
            <a:r>
              <a:rPr sz="1300" dirty="0">
                <a:latin typeface="Arial"/>
                <a:cs typeface="Arial"/>
              </a:rPr>
              <a:t>–   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Hợp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tác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theo </a:t>
            </a:r>
            <a:r>
              <a:rPr sz="1300" spc="-5" dirty="0">
                <a:latin typeface="Arial"/>
                <a:cs typeface="Arial"/>
              </a:rPr>
              <a:t>phương thức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nào?</a:t>
            </a:r>
            <a:endParaRPr sz="1300">
              <a:latin typeface="Arial"/>
              <a:cs typeface="Arial"/>
            </a:endParaRPr>
          </a:p>
          <a:p>
            <a:pPr marL="12700" algn="just">
              <a:lnSpc>
                <a:spcPts val="1795"/>
              </a:lnSpc>
            </a:pPr>
            <a:r>
              <a:rPr sz="1500" dirty="0">
                <a:latin typeface="Arial"/>
                <a:cs typeface="Arial"/>
              </a:rPr>
              <a:t>•    </a:t>
            </a:r>
            <a:r>
              <a:rPr sz="1500" spc="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Kết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hợp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cách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tiếp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cận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trên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với</a:t>
            </a:r>
            <a:r>
              <a:rPr sz="1500" spc="-5" dirty="0">
                <a:latin typeface="Arial"/>
                <a:cs typeface="Arial"/>
              </a:rPr>
              <a:t> nhau</a:t>
            </a:r>
            <a:endParaRPr sz="1500">
              <a:latin typeface="Arial"/>
              <a:cs typeface="Arial"/>
            </a:endParaRPr>
          </a:p>
          <a:p>
            <a:pPr marL="12700" marR="64769" algn="just">
              <a:lnSpc>
                <a:spcPct val="80000"/>
              </a:lnSpc>
              <a:spcBef>
                <a:spcPts val="360"/>
              </a:spcBef>
            </a:pPr>
            <a:r>
              <a:rPr sz="1500" dirty="0">
                <a:latin typeface="Arial"/>
                <a:cs typeface="Arial"/>
              </a:rPr>
              <a:t>Khi cần chọn </a:t>
            </a:r>
            <a:r>
              <a:rPr sz="1500" spc="-5" dirty="0">
                <a:latin typeface="Arial"/>
                <a:cs typeface="Arial"/>
              </a:rPr>
              <a:t>giải pháp nào </a:t>
            </a:r>
            <a:r>
              <a:rPr sz="1500" dirty="0">
                <a:latin typeface="Arial"/>
                <a:cs typeface="Arial"/>
              </a:rPr>
              <a:t>tổ chức </a:t>
            </a:r>
            <a:r>
              <a:rPr sz="1500" spc="-5" dirty="0">
                <a:latin typeface="Arial"/>
                <a:cs typeface="Arial"/>
              </a:rPr>
              <a:t>phải căn </a:t>
            </a:r>
            <a:r>
              <a:rPr sz="1500" dirty="0">
                <a:latin typeface="Arial"/>
                <a:cs typeface="Arial"/>
              </a:rPr>
              <a:t>cứ vào một </a:t>
            </a:r>
            <a:r>
              <a:rPr sz="1500" spc="-5" dirty="0">
                <a:latin typeface="Arial"/>
                <a:cs typeface="Arial"/>
              </a:rPr>
              <a:t>bộ </a:t>
            </a:r>
            <a:r>
              <a:rPr sz="1500" dirty="0">
                <a:latin typeface="Arial"/>
                <a:cs typeface="Arial"/>
              </a:rPr>
              <a:t>tiêu chí. </a:t>
            </a:r>
            <a:r>
              <a:rPr sz="1500" spc="-5" dirty="0">
                <a:latin typeface="Arial"/>
                <a:cs typeface="Arial"/>
              </a:rPr>
              <a:t>Dù lựa chọn giải pháp 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nào </a:t>
            </a:r>
            <a:r>
              <a:rPr sz="1500" dirty="0">
                <a:latin typeface="Arial"/>
                <a:cs typeface="Arial"/>
              </a:rPr>
              <a:t>thì cũng </a:t>
            </a:r>
            <a:r>
              <a:rPr sz="1500" spc="-5" dirty="0">
                <a:latin typeface="Arial"/>
                <a:cs typeface="Arial"/>
              </a:rPr>
              <a:t>đều phải quan </a:t>
            </a:r>
            <a:r>
              <a:rPr sz="1500" dirty="0">
                <a:latin typeface="Arial"/>
                <a:cs typeface="Arial"/>
              </a:rPr>
              <a:t>tâm </a:t>
            </a:r>
            <a:r>
              <a:rPr sz="1500" spc="-5" dirty="0">
                <a:latin typeface="Arial"/>
                <a:cs typeface="Arial"/>
              </a:rPr>
              <a:t>đến </a:t>
            </a:r>
            <a:r>
              <a:rPr sz="1500" dirty="0">
                <a:latin typeface="Arial"/>
                <a:cs typeface="Arial"/>
              </a:rPr>
              <a:t>việc </a:t>
            </a:r>
            <a:r>
              <a:rPr sz="1500" spc="-5" dirty="0">
                <a:latin typeface="Arial"/>
                <a:cs typeface="Arial"/>
              </a:rPr>
              <a:t>lựa </a:t>
            </a:r>
            <a:r>
              <a:rPr sz="1500" dirty="0">
                <a:latin typeface="Arial"/>
                <a:cs typeface="Arial"/>
              </a:rPr>
              <a:t>chọn, </a:t>
            </a:r>
            <a:r>
              <a:rPr sz="1500" spc="-5" dirty="0">
                <a:latin typeface="Arial"/>
                <a:cs typeface="Arial"/>
              </a:rPr>
              <a:t>hợp </a:t>
            </a:r>
            <a:r>
              <a:rPr sz="1500" dirty="0">
                <a:latin typeface="Arial"/>
                <a:cs typeface="Arial"/>
              </a:rPr>
              <a:t>tác và </a:t>
            </a:r>
            <a:r>
              <a:rPr sz="1500" spc="-5" dirty="0">
                <a:latin typeface="Arial"/>
                <a:cs typeface="Arial"/>
              </a:rPr>
              <a:t>quản lý </a:t>
            </a:r>
            <a:r>
              <a:rPr sz="1500" dirty="0">
                <a:latin typeface="Arial"/>
                <a:cs typeface="Arial"/>
              </a:rPr>
              <a:t>tốt các </a:t>
            </a:r>
            <a:r>
              <a:rPr sz="1500" spc="-5" dirty="0">
                <a:latin typeface="Arial"/>
                <a:cs typeface="Arial"/>
              </a:rPr>
              <a:t>nhà </a:t>
            </a:r>
            <a:r>
              <a:rPr sz="1500" dirty="0">
                <a:latin typeface="Arial"/>
                <a:cs typeface="Arial"/>
              </a:rPr>
              <a:t>cung cấp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và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đối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tác.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9010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So</a:t>
            </a:r>
            <a:r>
              <a:rPr sz="4400" spc="-15" dirty="0"/>
              <a:t> </a:t>
            </a:r>
            <a:r>
              <a:rPr sz="4400" spc="-5" dirty="0"/>
              <a:t>sánh</a:t>
            </a:r>
            <a:r>
              <a:rPr sz="4400" spc="-10" dirty="0"/>
              <a:t> </a:t>
            </a:r>
            <a:r>
              <a:rPr sz="4400" spc="-5" dirty="0"/>
              <a:t>giữa</a:t>
            </a:r>
            <a:r>
              <a:rPr sz="4400" spc="-15" dirty="0"/>
              <a:t> SDLC</a:t>
            </a:r>
            <a:r>
              <a:rPr sz="4400" spc="-5" dirty="0"/>
              <a:t> </a:t>
            </a:r>
            <a:r>
              <a:rPr sz="4400" spc="-35" dirty="0"/>
              <a:t>và</a:t>
            </a:r>
            <a:r>
              <a:rPr sz="4400" spc="5" dirty="0"/>
              <a:t> </a:t>
            </a:r>
            <a:r>
              <a:rPr sz="4400" spc="-35" dirty="0"/>
              <a:t>JAD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590675"/>
          <a:ext cx="8077200" cy="4025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SDLC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viên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marR="544830" indent="-28575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Phỏng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vấn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riêng lẻ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lai.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Phỏng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vấn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ượng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3215" algn="just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Tất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cả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 dụng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gặp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nhau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buổi họp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với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phân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 viên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vào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cùng một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thời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iểm;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algn="just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cuộc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họp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tất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thành viên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37719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thập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cùng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nhau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cùng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tvích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xác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định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thống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hoặc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7719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hoặc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mâu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thuẫn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nhau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những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>
                        <a:lnSpc>
                          <a:spcPts val="2155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55"/>
                        </a:lnSpc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Phải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cố gắng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hợp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giải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thiết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Giảm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thời gian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để</a:t>
                      </a:r>
                      <a:r>
                        <a:rPr sz="1800" spc="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xác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định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đặc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thiết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kế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HT.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377190">
                        <a:lnSpc>
                          <a:spcPts val="188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quyết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mâu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thuẫn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về yêu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ười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dụng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Tốn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thời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gian lên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lịch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khớp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lịch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37719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phỏng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vấn các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nhân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799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Lợi thế </a:t>
            </a:r>
            <a:r>
              <a:rPr sz="4400" spc="-30" dirty="0"/>
              <a:t>và</a:t>
            </a:r>
            <a:r>
              <a:rPr sz="4400" spc="10" dirty="0"/>
              <a:t> </a:t>
            </a:r>
            <a:r>
              <a:rPr sz="4400" spc="-5" dirty="0"/>
              <a:t>hạn</a:t>
            </a:r>
            <a:r>
              <a:rPr sz="4400" dirty="0"/>
              <a:t> </a:t>
            </a:r>
            <a:r>
              <a:rPr sz="4400" spc="-5" dirty="0"/>
              <a:t>chế</a:t>
            </a:r>
            <a:r>
              <a:rPr sz="4400" dirty="0"/>
              <a:t> </a:t>
            </a:r>
            <a:r>
              <a:rPr sz="4400" spc="-5" dirty="0"/>
              <a:t>của</a:t>
            </a:r>
            <a:r>
              <a:rPr sz="4400" spc="-10" dirty="0"/>
              <a:t> </a:t>
            </a:r>
            <a:r>
              <a:rPr sz="4400" spc="-35" dirty="0"/>
              <a:t>JAR</a:t>
            </a:r>
            <a:r>
              <a:rPr sz="4400" spc="20" dirty="0"/>
              <a:t> </a:t>
            </a:r>
            <a:r>
              <a:rPr sz="4400" spc="-40" dirty="0"/>
              <a:t>và</a:t>
            </a:r>
            <a:r>
              <a:rPr sz="4400" spc="10" dirty="0"/>
              <a:t> </a:t>
            </a:r>
            <a:r>
              <a:rPr sz="4400" spc="-35" dirty="0"/>
              <a:t>JAD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86065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Lợi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thế:</a:t>
            </a:r>
            <a:endParaRPr sz="2700">
              <a:latin typeface="Arial"/>
              <a:cs typeface="Arial"/>
            </a:endParaRPr>
          </a:p>
          <a:p>
            <a:pPr marL="755650" marR="5080" indent="-285750">
              <a:lnSpc>
                <a:spcPts val="2300"/>
              </a:lnSpc>
              <a:spcBef>
                <a:spcPts val="56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 phép </a:t>
            </a:r>
            <a:r>
              <a:rPr sz="2400" dirty="0">
                <a:latin typeface="Arial"/>
                <a:cs typeface="Arial"/>
              </a:rPr>
              <a:t>sự tham </a:t>
            </a:r>
            <a:r>
              <a:rPr sz="2400" spc="-5" dirty="0">
                <a:latin typeface="Arial"/>
                <a:cs typeface="Arial"/>
              </a:rPr>
              <a:t>gia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nhiều người trong quá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trình phát </a:t>
            </a:r>
            <a:r>
              <a:rPr sz="2400" dirty="0">
                <a:latin typeface="Arial"/>
                <a:cs typeface="Arial"/>
              </a:rPr>
              <a:t>triển </a:t>
            </a:r>
            <a:r>
              <a:rPr sz="2400" spc="-5" dirty="0">
                <a:latin typeface="Arial"/>
                <a:cs typeface="Arial"/>
              </a:rPr>
              <a:t>Ht nhưng </a:t>
            </a:r>
            <a:r>
              <a:rPr sz="2400" dirty="0">
                <a:latin typeface="Arial"/>
                <a:cs typeface="Arial"/>
              </a:rPr>
              <a:t>không vì thế </a:t>
            </a:r>
            <a:r>
              <a:rPr sz="2400" spc="-5" dirty="0">
                <a:latin typeface="Arial"/>
                <a:cs typeface="Arial"/>
              </a:rPr>
              <a:t>là làm </a:t>
            </a:r>
            <a:r>
              <a:rPr sz="2400" dirty="0">
                <a:latin typeface="Arial"/>
                <a:cs typeface="Arial"/>
              </a:rPr>
              <a:t>chậm </a:t>
            </a:r>
            <a:r>
              <a:rPr sz="2400" spc="-5" dirty="0">
                <a:latin typeface="Arial"/>
                <a:cs typeface="Arial"/>
              </a:rPr>
              <a:t>đi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triển,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đạt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hưởng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ứng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chấp thuận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" dirty="0">
                <a:latin typeface="Arial"/>
                <a:cs typeface="Arial"/>
              </a:rPr>
              <a:t> dụng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" dirty="0">
                <a:latin typeface="Arial"/>
                <a:cs typeface="Arial"/>
              </a:rPr>
              <a:t> Ht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tương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lại,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hứa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hẹn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" dirty="0">
                <a:latin typeface="Arial"/>
                <a:cs typeface="Arial"/>
              </a:rPr>
              <a:t> HT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 chất </a:t>
            </a:r>
            <a:r>
              <a:rPr sz="2400" spc="-5" dirty="0">
                <a:latin typeface="Arial"/>
                <a:cs typeface="Arial"/>
              </a:rPr>
              <a:t>lượng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cao.</a:t>
            </a:r>
            <a:endParaRPr sz="2400">
              <a:latin typeface="Arial"/>
              <a:cs typeface="Arial"/>
            </a:endParaRPr>
          </a:p>
          <a:p>
            <a:pPr marL="755650" marR="360680" indent="-285750">
              <a:lnSpc>
                <a:spcPts val="231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Triển</a:t>
            </a:r>
            <a:r>
              <a:rPr sz="2400" dirty="0">
                <a:latin typeface="Arial"/>
                <a:cs typeface="Arial"/>
              </a:rPr>
              <a:t> khai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trở</a:t>
            </a:r>
            <a:r>
              <a:rPr sz="2400" spc="-5" dirty="0">
                <a:latin typeface="Arial"/>
                <a:cs typeface="Arial"/>
              </a:rPr>
              <a:t> nên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dễ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dàng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hơn,</a:t>
            </a:r>
            <a:r>
              <a:rPr sz="2400" dirty="0">
                <a:latin typeface="Arial"/>
                <a:cs typeface="Arial"/>
              </a:rPr>
              <a:t> chi phí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đào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và hô </a:t>
            </a:r>
            <a:r>
              <a:rPr sz="2400" dirty="0">
                <a:latin typeface="Arial"/>
                <a:cs typeface="Arial"/>
              </a:rPr>
              <a:t>trợ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giảm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đáng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kể.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Hạn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chế:</a:t>
            </a:r>
            <a:endParaRPr sz="2700">
              <a:latin typeface="Arial"/>
              <a:cs typeface="Arial"/>
            </a:endParaRPr>
          </a:p>
          <a:p>
            <a:pPr marL="755650" marR="549910" indent="-285750">
              <a:lnSpc>
                <a:spcPct val="8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dirty="0">
                <a:latin typeface="Arial"/>
                <a:cs typeface="Arial"/>
              </a:rPr>
              <a:t> tất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người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" dirty="0">
                <a:latin typeface="Arial"/>
                <a:cs typeface="Arial"/>
              </a:rPr>
              <a:t> dụng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 một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cuộc </a:t>
            </a:r>
            <a:r>
              <a:rPr sz="2400" spc="-5" dirty="0">
                <a:latin typeface="Arial"/>
                <a:cs typeface="Arial"/>
              </a:rPr>
              <a:t>họp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JAD.</a:t>
            </a:r>
            <a:endParaRPr sz="2400">
              <a:latin typeface="Arial"/>
              <a:cs typeface="Arial"/>
            </a:endParaRPr>
          </a:p>
          <a:p>
            <a:pPr marL="755650" marR="38735" indent="-285750">
              <a:lnSpc>
                <a:spcPts val="23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thành viên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thần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 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-5" dirty="0">
                <a:latin typeface="Arial"/>
                <a:cs typeface="Arial"/>
              </a:rPr>
              <a:t> nhóm,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bất hợp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hoặc phó </a:t>
            </a:r>
            <a:r>
              <a:rPr sz="2400" dirty="0">
                <a:latin typeface="Arial"/>
                <a:cs typeface="Arial"/>
              </a:rPr>
              <a:t>mặc cho các </a:t>
            </a:r>
            <a:r>
              <a:rPr sz="2400" spc="-5" dirty="0">
                <a:latin typeface="Arial"/>
                <a:cs typeface="Arial"/>
              </a:rPr>
              <a:t>thành </a:t>
            </a:r>
            <a:r>
              <a:rPr sz="2400" dirty="0">
                <a:latin typeface="Arial"/>
                <a:cs typeface="Arial"/>
              </a:rPr>
              <a:t>viên khác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bàn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luận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quyết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PP</a:t>
            </a:r>
            <a:r>
              <a:rPr spc="-20" dirty="0"/>
              <a:t> </a:t>
            </a:r>
            <a:r>
              <a:rPr dirty="0"/>
              <a:t>hiện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đại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phục</a:t>
            </a:r>
            <a:r>
              <a:rPr spc="-5" dirty="0"/>
              <a:t> vụ</a:t>
            </a:r>
            <a:r>
              <a:rPr spc="-10" dirty="0"/>
              <a:t> thiết</a:t>
            </a:r>
            <a:r>
              <a:rPr spc="-5" dirty="0"/>
              <a:t> </a:t>
            </a:r>
            <a:r>
              <a:rPr spc="-60" dirty="0"/>
              <a:t>kế</a:t>
            </a:r>
            <a:r>
              <a:rPr spc="-10" dirty="0"/>
              <a:t> </a:t>
            </a:r>
            <a:r>
              <a:rPr spc="-35" dirty="0"/>
              <a:t>và </a:t>
            </a:r>
            <a:r>
              <a:rPr spc="-890" dirty="0"/>
              <a:t> </a:t>
            </a:r>
            <a:r>
              <a:rPr spc="-50" dirty="0"/>
              <a:t>xây</a:t>
            </a:r>
            <a:r>
              <a:rPr spc="-5" dirty="0"/>
              <a:t> </a:t>
            </a:r>
            <a:r>
              <a:rPr dirty="0"/>
              <a:t>dựng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898130" cy="45929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SDLC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một các thức </a:t>
            </a:r>
            <a:r>
              <a:rPr sz="3000" spc="-5" dirty="0">
                <a:latin typeface="Arial"/>
                <a:cs typeface="Arial"/>
              </a:rPr>
              <a:t>để quản </a:t>
            </a:r>
            <a:r>
              <a:rPr sz="3000" dirty="0">
                <a:latin typeface="Arial"/>
                <a:cs typeface="Arial"/>
              </a:rPr>
              <a:t>trị </a:t>
            </a:r>
            <a:r>
              <a:rPr sz="3000" spc="-5" dirty="0">
                <a:latin typeface="Arial"/>
                <a:cs typeface="Arial"/>
              </a:rPr>
              <a:t>quá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phát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5" dirty="0">
                <a:latin typeface="Arial"/>
                <a:cs typeface="Arial"/>
              </a:rPr>
              <a:t> HTTT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và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đó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chọn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tốt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khi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yêu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cầu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HT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cấu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trúc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và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tương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đối rõ ràng </a:t>
            </a:r>
            <a:r>
              <a:rPr sz="3000" dirty="0">
                <a:latin typeface="Arial"/>
                <a:cs typeface="Arial"/>
              </a:rPr>
              <a:t>(vd, HT </a:t>
            </a:r>
            <a:r>
              <a:rPr sz="3000" spc="-5" dirty="0">
                <a:latin typeface="Arial"/>
                <a:cs typeface="Arial"/>
              </a:rPr>
              <a:t>lương, HT quản lý hàng </a:t>
            </a:r>
            <a:r>
              <a:rPr sz="3000" dirty="0">
                <a:latin typeface="Arial"/>
                <a:cs typeface="Arial"/>
              </a:rPr>
              <a:t> tồn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kho,…)</a:t>
            </a:r>
            <a:endParaRPr sz="3000">
              <a:latin typeface="Arial"/>
              <a:cs typeface="Arial"/>
            </a:endParaRPr>
          </a:p>
          <a:p>
            <a:pPr marL="355600" marR="749300" indent="-342900">
              <a:lnSpc>
                <a:spcPts val="288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Hiện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nay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5" dirty="0">
                <a:latin typeface="Arial"/>
                <a:cs typeface="Arial"/>
              </a:rPr>
              <a:t> nhiều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PP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khác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để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HTTT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 mềm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dẻo: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PP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bản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mẫu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(Prototyping)</a:t>
            </a:r>
            <a:endParaRPr sz="2600">
              <a:latin typeface="Arial"/>
              <a:cs typeface="Arial"/>
            </a:endParaRPr>
          </a:p>
          <a:p>
            <a:pPr marL="755650" marR="483234" indent="-285750">
              <a:lnSpc>
                <a:spcPct val="80000"/>
              </a:lnSpc>
              <a:spcBef>
                <a:spcPts val="625"/>
              </a:spcBef>
              <a:tabLst>
                <a:tab pos="847725" algn="l"/>
              </a:tabLst>
            </a:pPr>
            <a:r>
              <a:rPr sz="2600" spc="-5" dirty="0">
                <a:latin typeface="Arial"/>
                <a:cs typeface="Arial"/>
              </a:rPr>
              <a:t>–		PP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phát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triển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ứng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dụng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nhanh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(RAD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–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Rapid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Application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Development)</a:t>
            </a:r>
            <a:endParaRPr sz="2600">
              <a:latin typeface="Arial"/>
              <a:cs typeface="Arial"/>
            </a:endParaRPr>
          </a:p>
          <a:p>
            <a:pPr marL="755650" marR="187960" indent="-285750">
              <a:lnSpc>
                <a:spcPct val="8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PP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phân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và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thiết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kế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hướng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đối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tượng </a:t>
            </a:r>
            <a:r>
              <a:rPr sz="2600" spc="-5" dirty="0">
                <a:latin typeface="Arial"/>
                <a:cs typeface="Arial"/>
              </a:rPr>
              <a:t> (OOAD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Object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Oriented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Analysis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Design)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189230"/>
            <a:ext cx="7882890" cy="615553"/>
          </a:xfrm>
        </p:spPr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590675"/>
            <a:ext cx="8096250" cy="276998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3600" dirty="0" err="1" smtClean="0"/>
              <a:t>Phương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mẫu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gì</a:t>
            </a:r>
            <a:r>
              <a:rPr lang="en-US" sz="3600" dirty="0" smtClean="0"/>
              <a:t>? </a:t>
            </a:r>
          </a:p>
          <a:p>
            <a:pPr marL="342900" indent="-342900">
              <a:buAutoNum type="arabicPeriod"/>
            </a:pPr>
            <a:r>
              <a:rPr lang="en-US" sz="3600" dirty="0" err="1" smtClean="0"/>
              <a:t>Quy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hiên</a:t>
            </a:r>
            <a:r>
              <a:rPr lang="en-US" sz="3600" dirty="0" smtClean="0"/>
              <a:t> PP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mẫu</a:t>
            </a:r>
            <a:r>
              <a:rPr lang="en-US" sz="3600" dirty="0" smtClean="0"/>
              <a:t>? 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err="1" smtClean="0"/>
              <a:t>Ưu</a:t>
            </a:r>
            <a:r>
              <a:rPr lang="en-US" sz="3600" dirty="0" smtClean="0"/>
              <a:t>, </a:t>
            </a:r>
            <a:r>
              <a:rPr lang="en-US" sz="3600" dirty="0" err="1" smtClean="0"/>
              <a:t>nhược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Phương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“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mẫu</a:t>
            </a:r>
            <a:r>
              <a:rPr lang="en-US" sz="3600" dirty="0" smtClean="0"/>
              <a:t>”?</a:t>
            </a:r>
          </a:p>
          <a:p>
            <a:pPr marL="342900" indent="-342900">
              <a:buAutoNum type="arabicPeriod"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778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PP</a:t>
            </a:r>
            <a:r>
              <a:rPr sz="4400" spc="-40" dirty="0"/>
              <a:t> </a:t>
            </a:r>
            <a:r>
              <a:rPr sz="4400" spc="-5" dirty="0"/>
              <a:t>bản</a:t>
            </a:r>
            <a:r>
              <a:rPr sz="4400" spc="-25" dirty="0"/>
              <a:t> </a:t>
            </a:r>
            <a:r>
              <a:rPr sz="4400" spc="-10" dirty="0"/>
              <a:t>mẫu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774305" cy="4593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7620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PP </a:t>
            </a:r>
            <a:r>
              <a:rPr sz="2700" spc="-5" dirty="0">
                <a:latin typeface="Arial"/>
                <a:cs typeface="Arial"/>
              </a:rPr>
              <a:t>phát </a:t>
            </a:r>
            <a:r>
              <a:rPr sz="2700" dirty="0">
                <a:latin typeface="Arial"/>
                <a:cs typeface="Arial"/>
              </a:rPr>
              <a:t>triển </a:t>
            </a:r>
            <a:r>
              <a:rPr sz="2700" spc="-5" dirty="0">
                <a:latin typeface="Arial"/>
                <a:cs typeface="Arial"/>
              </a:rPr>
              <a:t>HTTT </a:t>
            </a:r>
            <a:r>
              <a:rPr sz="2700" dirty="0">
                <a:latin typeface="Arial"/>
                <a:cs typeface="Arial"/>
              </a:rPr>
              <a:t>có 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cách “thử </a:t>
            </a:r>
            <a:r>
              <a:rPr sz="2700" spc="-5" dirty="0">
                <a:latin typeface="Arial"/>
                <a:cs typeface="Arial"/>
              </a:rPr>
              <a:t>và </a:t>
            </a:r>
            <a:r>
              <a:rPr sz="2700" dirty="0">
                <a:latin typeface="Arial"/>
                <a:cs typeface="Arial"/>
              </a:rPr>
              <a:t> sai” </a:t>
            </a:r>
            <a:r>
              <a:rPr sz="2700" spc="-5" dirty="0">
                <a:latin typeface="Arial"/>
                <a:cs typeface="Arial"/>
              </a:rPr>
              <a:t>để </a:t>
            </a:r>
            <a:r>
              <a:rPr sz="2700" dirty="0">
                <a:latin typeface="Arial"/>
                <a:cs typeface="Arial"/>
              </a:rPr>
              <a:t>xác </a:t>
            </a:r>
            <a:r>
              <a:rPr sz="2700" spc="-5" dirty="0">
                <a:latin typeface="Arial"/>
                <a:cs typeface="Arial"/>
              </a:rPr>
              <a:t>định </a:t>
            </a:r>
            <a:r>
              <a:rPr sz="2700" dirty="0">
                <a:latin typeface="Arial"/>
                <a:cs typeface="Arial"/>
              </a:rPr>
              <a:t>HT </a:t>
            </a:r>
            <a:r>
              <a:rPr sz="2700" spc="-5" dirty="0">
                <a:latin typeface="Arial"/>
                <a:cs typeface="Arial"/>
              </a:rPr>
              <a:t>hoạt động ntn? </a:t>
            </a:r>
            <a:r>
              <a:rPr sz="2700" dirty="0">
                <a:latin typeface="Arial"/>
                <a:cs typeface="Arial"/>
              </a:rPr>
              <a:t>Thiết kế viên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HT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sẽ</a:t>
            </a:r>
            <a:r>
              <a:rPr sz="2700" spc="-5" dirty="0">
                <a:latin typeface="Arial"/>
                <a:cs typeface="Arial"/>
              </a:rPr>
              <a:t> làm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việc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người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trong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một</a:t>
            </a:r>
            <a:r>
              <a:rPr sz="2700" spc="-5" dirty="0">
                <a:latin typeface="Arial"/>
                <a:cs typeface="Arial"/>
              </a:rPr>
              <a:t> quá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 “thử và sai” cho tới khi </a:t>
            </a:r>
            <a:r>
              <a:rPr sz="2700" spc="-5" dirty="0">
                <a:latin typeface="Arial"/>
                <a:cs typeface="Arial"/>
              </a:rPr>
              <a:t>HT hoạt động được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như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người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mong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muốn.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92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Đầu </a:t>
            </a:r>
            <a:r>
              <a:rPr sz="2700" dirty="0">
                <a:latin typeface="Arial"/>
                <a:cs typeface="Arial"/>
              </a:rPr>
              <a:t>tiên, </a:t>
            </a:r>
            <a:r>
              <a:rPr sz="2700" spc="-5" dirty="0">
                <a:latin typeface="Arial"/>
                <a:cs typeface="Arial"/>
              </a:rPr>
              <a:t>thiết </a:t>
            </a:r>
            <a:r>
              <a:rPr sz="2700" dirty="0">
                <a:latin typeface="Arial"/>
                <a:cs typeface="Arial"/>
              </a:rPr>
              <a:t>kế viên </a:t>
            </a:r>
            <a:r>
              <a:rPr sz="2700" spc="-5" dirty="0">
                <a:latin typeface="Arial"/>
                <a:cs typeface="Arial"/>
              </a:rPr>
              <a:t>HT phỏng </a:t>
            </a:r>
            <a:r>
              <a:rPr sz="2700" dirty="0">
                <a:latin typeface="Arial"/>
                <a:cs typeface="Arial"/>
              </a:rPr>
              <a:t>vấn </a:t>
            </a: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 Ht. </a:t>
            </a:r>
            <a:r>
              <a:rPr sz="2700" dirty="0">
                <a:latin typeface="Arial"/>
                <a:cs typeface="Arial"/>
              </a:rPr>
              <a:t>sau </a:t>
            </a:r>
            <a:r>
              <a:rPr sz="2700" spc="-5" dirty="0">
                <a:latin typeface="Arial"/>
                <a:cs typeface="Arial"/>
              </a:rPr>
              <a:t>đó </a:t>
            </a:r>
            <a:r>
              <a:rPr sz="2700" dirty="0">
                <a:latin typeface="Arial"/>
                <a:cs typeface="Arial"/>
              </a:rPr>
              <a:t>tiến </a:t>
            </a:r>
            <a:r>
              <a:rPr sz="2700" spc="-5" dirty="0">
                <a:latin typeface="Arial"/>
                <a:cs typeface="Arial"/>
              </a:rPr>
              <a:t>hành phát </a:t>
            </a:r>
            <a:r>
              <a:rPr sz="2700" dirty="0">
                <a:latin typeface="Arial"/>
                <a:cs typeface="Arial"/>
              </a:rPr>
              <a:t>triển </a:t>
            </a:r>
            <a:r>
              <a:rPr sz="2700" spc="-5" dirty="0">
                <a:latin typeface="Arial"/>
                <a:cs typeface="Arial"/>
              </a:rPr>
              <a:t>nhanh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bản </a:t>
            </a:r>
            <a:r>
              <a:rPr sz="2700" dirty="0">
                <a:latin typeface="Arial"/>
                <a:cs typeface="Arial"/>
              </a:rPr>
              <a:t>mẫu </a:t>
            </a:r>
            <a:r>
              <a:rPr sz="2700" spc="-5" dirty="0">
                <a:latin typeface="Arial"/>
                <a:cs typeface="Arial"/>
              </a:rPr>
              <a:t>HT </a:t>
            </a:r>
            <a:r>
              <a:rPr sz="2700" dirty="0">
                <a:latin typeface="Arial"/>
                <a:cs typeface="Arial"/>
              </a:rPr>
              <a:t>mới và tham khảo ý kiến </a:t>
            </a:r>
            <a:r>
              <a:rPr sz="2700" spc="-10" dirty="0">
                <a:latin typeface="Arial"/>
                <a:cs typeface="Arial"/>
              </a:rPr>
              <a:t>người </a:t>
            </a:r>
            <a:r>
              <a:rPr sz="2700" spc="-5" dirty="0">
                <a:latin typeface="Arial"/>
                <a:cs typeface="Arial"/>
              </a:rPr>
              <a:t> dùng. Nếu </a:t>
            </a:r>
            <a:r>
              <a:rPr sz="2700" dirty="0">
                <a:latin typeface="Arial"/>
                <a:cs typeface="Arial"/>
              </a:rPr>
              <a:t>yêu cầu thay </a:t>
            </a:r>
            <a:r>
              <a:rPr sz="2700" spc="-5" dirty="0">
                <a:latin typeface="Arial"/>
                <a:cs typeface="Arial"/>
              </a:rPr>
              <a:t>đổi, </a:t>
            </a:r>
            <a:r>
              <a:rPr sz="2700" dirty="0">
                <a:latin typeface="Arial"/>
                <a:cs typeface="Arial"/>
              </a:rPr>
              <a:t>thiết kế viên sẽ </a:t>
            </a:r>
            <a:r>
              <a:rPr sz="2700" spc="-5" dirty="0">
                <a:latin typeface="Arial"/>
                <a:cs typeface="Arial"/>
              </a:rPr>
              <a:t>lại </a:t>
            </a:r>
            <a:r>
              <a:rPr sz="2700" dirty="0">
                <a:latin typeface="Arial"/>
                <a:cs typeface="Arial"/>
              </a:rPr>
              <a:t> tiến </a:t>
            </a:r>
            <a:r>
              <a:rPr sz="2700" spc="-5" dirty="0">
                <a:latin typeface="Arial"/>
                <a:cs typeface="Arial"/>
              </a:rPr>
              <a:t>hành </a:t>
            </a:r>
            <a:r>
              <a:rPr sz="2700" dirty="0">
                <a:latin typeface="Arial"/>
                <a:cs typeface="Arial"/>
              </a:rPr>
              <a:t>sửa </a:t>
            </a:r>
            <a:r>
              <a:rPr sz="2700" spc="-5" dirty="0">
                <a:latin typeface="Arial"/>
                <a:cs typeface="Arial"/>
              </a:rPr>
              <a:t>đối bản </a:t>
            </a:r>
            <a:r>
              <a:rPr sz="2700" dirty="0">
                <a:latin typeface="Arial"/>
                <a:cs typeface="Arial"/>
              </a:rPr>
              <a:t>mẫu và </a:t>
            </a:r>
            <a:r>
              <a:rPr sz="2700" spc="-5" dirty="0">
                <a:latin typeface="Arial"/>
                <a:cs typeface="Arial"/>
              </a:rPr>
              <a:t>lại </a:t>
            </a:r>
            <a:r>
              <a:rPr sz="2700" dirty="0">
                <a:latin typeface="Arial"/>
                <a:cs typeface="Arial"/>
              </a:rPr>
              <a:t>tham khảo ý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kiến </a:t>
            </a:r>
            <a:r>
              <a:rPr sz="2700" spc="-5" dirty="0">
                <a:latin typeface="Arial"/>
                <a:cs typeface="Arial"/>
              </a:rPr>
              <a:t>người dùng, </a:t>
            </a:r>
            <a:r>
              <a:rPr sz="2700" dirty="0">
                <a:latin typeface="Arial"/>
                <a:cs typeface="Arial"/>
              </a:rPr>
              <a:t>… cho tới khi </a:t>
            </a:r>
            <a:r>
              <a:rPr sz="2700" spc="-5" dirty="0">
                <a:latin typeface="Arial"/>
                <a:cs typeface="Arial"/>
              </a:rPr>
              <a:t>người dùng </a:t>
            </a:r>
            <a:r>
              <a:rPr sz="2700" dirty="0">
                <a:latin typeface="Arial"/>
                <a:cs typeface="Arial"/>
              </a:rPr>
              <a:t>chấp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nhận.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79907"/>
            <a:ext cx="49002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Quy</a:t>
            </a:r>
            <a:r>
              <a:rPr spc="-25" dirty="0"/>
              <a:t> </a:t>
            </a:r>
            <a:r>
              <a:rPr dirty="0"/>
              <a:t>trình</a:t>
            </a:r>
            <a:r>
              <a:rPr spc="-20" dirty="0"/>
              <a:t> </a:t>
            </a:r>
            <a:r>
              <a:rPr dirty="0"/>
              <a:t>làm</a:t>
            </a:r>
            <a:r>
              <a:rPr spc="-20" dirty="0"/>
              <a:t> </a:t>
            </a:r>
            <a:r>
              <a:rPr dirty="0"/>
              <a:t>bản</a:t>
            </a:r>
            <a:r>
              <a:rPr spc="-15" dirty="0"/>
              <a:t> </a:t>
            </a:r>
            <a:r>
              <a:rPr spc="-5" dirty="0"/>
              <a:t>mẫu</a:t>
            </a:r>
          </a:p>
        </p:txBody>
      </p:sp>
      <p:sp>
        <p:nvSpPr>
          <p:cNvPr id="3" name="object 3"/>
          <p:cNvSpPr/>
          <p:nvPr/>
        </p:nvSpPr>
        <p:spPr>
          <a:xfrm>
            <a:off x="2438780" y="1295780"/>
            <a:ext cx="3581400" cy="685800"/>
          </a:xfrm>
          <a:custGeom>
            <a:avLst/>
            <a:gdLst/>
            <a:ahLst/>
            <a:cxnLst/>
            <a:rect l="l" t="t" r="r" b="b"/>
            <a:pathLst>
              <a:path w="3581400" h="685800">
                <a:moveTo>
                  <a:pt x="3581400" y="0"/>
                </a:moveTo>
                <a:lnTo>
                  <a:pt x="0" y="0"/>
                </a:ln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780" y="1295780"/>
            <a:ext cx="3581400" cy="6858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37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thập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yêu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cầu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HT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780" y="2286380"/>
            <a:ext cx="3581400" cy="685800"/>
          </a:xfrm>
          <a:custGeom>
            <a:avLst/>
            <a:gdLst/>
            <a:ahLst/>
            <a:cxnLst/>
            <a:rect l="l" t="t" r="r" b="b"/>
            <a:pathLst>
              <a:path w="3581400" h="685800">
                <a:moveTo>
                  <a:pt x="3581400" y="0"/>
                </a:moveTo>
                <a:lnTo>
                  <a:pt x="0" y="0"/>
                </a:ln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8780" y="2286380"/>
            <a:ext cx="3581400" cy="6858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37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Phát triển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/ Làm mịn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bản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mẫu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3447" y="3276980"/>
            <a:ext cx="3581400" cy="685800"/>
          </a:xfrm>
          <a:custGeom>
            <a:avLst/>
            <a:gdLst/>
            <a:ahLst/>
            <a:cxnLst/>
            <a:rect l="l" t="t" r="r" b="b"/>
            <a:pathLst>
              <a:path w="3581400" h="685800">
                <a:moveTo>
                  <a:pt x="3581400" y="0"/>
                </a:moveTo>
                <a:lnTo>
                  <a:pt x="0" y="0"/>
                </a:ln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33447" y="3276980"/>
            <a:ext cx="3581400" cy="6858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88694" marR="352425" indent="-629920">
              <a:lnSpc>
                <a:spcPct val="100800"/>
              </a:lnSpc>
              <a:spcBef>
                <a:spcPts val="15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Đánh giấ bản mẫu cùng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với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ười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0079" y="4331080"/>
            <a:ext cx="3606800" cy="711200"/>
            <a:chOff x="2410079" y="4331080"/>
            <a:chExt cx="3606800" cy="711200"/>
          </a:xfrm>
        </p:grpSpPr>
        <p:sp>
          <p:nvSpPr>
            <p:cNvPr id="10" name="object 10"/>
            <p:cNvSpPr/>
            <p:nvPr/>
          </p:nvSpPr>
          <p:spPr>
            <a:xfrm>
              <a:off x="2422779" y="4343780"/>
              <a:ext cx="3581400" cy="685800"/>
            </a:xfrm>
            <a:custGeom>
              <a:avLst/>
              <a:gdLst/>
              <a:ahLst/>
              <a:cxnLst/>
              <a:rect l="l" t="t" r="r" b="b"/>
              <a:pathLst>
                <a:path w="3581400" h="685800">
                  <a:moveTo>
                    <a:pt x="3409950" y="0"/>
                  </a:moveTo>
                  <a:lnTo>
                    <a:pt x="171450" y="0"/>
                  </a:lnTo>
                  <a:lnTo>
                    <a:pt x="0" y="342900"/>
                  </a:lnTo>
                  <a:lnTo>
                    <a:pt x="171450" y="685800"/>
                  </a:lnTo>
                  <a:lnTo>
                    <a:pt x="3409950" y="685800"/>
                  </a:lnTo>
                  <a:lnTo>
                    <a:pt x="3581400" y="34290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2779" y="4343780"/>
              <a:ext cx="3581400" cy="685800"/>
            </a:xfrm>
            <a:custGeom>
              <a:avLst/>
              <a:gdLst/>
              <a:ahLst/>
              <a:cxnLst/>
              <a:rect l="l" t="t" r="r" b="b"/>
              <a:pathLst>
                <a:path w="3581400" h="685800">
                  <a:moveTo>
                    <a:pt x="0" y="342900"/>
                  </a:moveTo>
                  <a:lnTo>
                    <a:pt x="171450" y="0"/>
                  </a:lnTo>
                  <a:lnTo>
                    <a:pt x="3409950" y="0"/>
                  </a:lnTo>
                  <a:lnTo>
                    <a:pt x="3581400" y="342900"/>
                  </a:lnTo>
                  <a:lnTo>
                    <a:pt x="3409950" y="685800"/>
                  </a:lnTo>
                  <a:lnTo>
                    <a:pt x="171450" y="685800"/>
                  </a:lnTo>
                  <a:lnTo>
                    <a:pt x="0" y="3429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03117" y="4355591"/>
            <a:ext cx="2219960" cy="6324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32080" marR="5080" indent="-120014">
              <a:lnSpc>
                <a:spcPts val="2380"/>
              </a:lnSpc>
              <a:spcBef>
                <a:spcPts val="19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ười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chấp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nhận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hệ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bản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mẫu?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7736" y="5486780"/>
            <a:ext cx="3581400" cy="685800"/>
          </a:xfrm>
          <a:custGeom>
            <a:avLst/>
            <a:gdLst/>
            <a:ahLst/>
            <a:cxnLst/>
            <a:rect l="l" t="t" r="r" b="b"/>
            <a:pathLst>
              <a:path w="3581400" h="685800">
                <a:moveTo>
                  <a:pt x="3581400" y="0"/>
                </a:moveTo>
                <a:lnTo>
                  <a:pt x="0" y="0"/>
                </a:ln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736" y="5486780"/>
            <a:ext cx="3581400" cy="6858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Triển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khai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dụng HT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59935" y="1504950"/>
            <a:ext cx="2776220" cy="4155440"/>
            <a:chOff x="4059935" y="1504950"/>
            <a:chExt cx="2776220" cy="41554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5937" y="1960626"/>
              <a:ext cx="307086" cy="4991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70679" y="1981580"/>
              <a:ext cx="118110" cy="304800"/>
            </a:xfrm>
            <a:custGeom>
              <a:avLst/>
              <a:gdLst/>
              <a:ahLst/>
              <a:cxnLst/>
              <a:rect l="l" t="t" r="r" b="b"/>
              <a:pathLst>
                <a:path w="118110" h="304800">
                  <a:moveTo>
                    <a:pt x="13970" y="189357"/>
                  </a:moveTo>
                  <a:lnTo>
                    <a:pt x="8000" y="192786"/>
                  </a:lnTo>
                  <a:lnTo>
                    <a:pt x="2032" y="196342"/>
                  </a:lnTo>
                  <a:lnTo>
                    <a:pt x="0" y="204089"/>
                  </a:lnTo>
                  <a:lnTo>
                    <a:pt x="3429" y="210058"/>
                  </a:lnTo>
                  <a:lnTo>
                    <a:pt x="58800" y="304800"/>
                  </a:lnTo>
                  <a:lnTo>
                    <a:pt x="73349" y="279908"/>
                  </a:lnTo>
                  <a:lnTo>
                    <a:pt x="46228" y="279908"/>
                  </a:lnTo>
                  <a:lnTo>
                    <a:pt x="46228" y="233280"/>
                  </a:lnTo>
                  <a:lnTo>
                    <a:pt x="25273" y="197358"/>
                  </a:lnTo>
                  <a:lnTo>
                    <a:pt x="21717" y="191389"/>
                  </a:lnTo>
                  <a:lnTo>
                    <a:pt x="13970" y="189357"/>
                  </a:lnTo>
                  <a:close/>
                </a:path>
                <a:path w="118110" h="304800">
                  <a:moveTo>
                    <a:pt x="46228" y="233280"/>
                  </a:moveTo>
                  <a:lnTo>
                    <a:pt x="46228" y="279908"/>
                  </a:lnTo>
                  <a:lnTo>
                    <a:pt x="71374" y="279908"/>
                  </a:lnTo>
                  <a:lnTo>
                    <a:pt x="71374" y="273558"/>
                  </a:lnTo>
                  <a:lnTo>
                    <a:pt x="47879" y="273558"/>
                  </a:lnTo>
                  <a:lnTo>
                    <a:pt x="58800" y="254834"/>
                  </a:lnTo>
                  <a:lnTo>
                    <a:pt x="46228" y="233280"/>
                  </a:lnTo>
                  <a:close/>
                </a:path>
                <a:path w="118110" h="304800">
                  <a:moveTo>
                    <a:pt x="103632" y="189357"/>
                  </a:moveTo>
                  <a:lnTo>
                    <a:pt x="95885" y="191389"/>
                  </a:lnTo>
                  <a:lnTo>
                    <a:pt x="92329" y="197358"/>
                  </a:lnTo>
                  <a:lnTo>
                    <a:pt x="71374" y="233280"/>
                  </a:lnTo>
                  <a:lnTo>
                    <a:pt x="71374" y="279908"/>
                  </a:lnTo>
                  <a:lnTo>
                    <a:pt x="73349" y="279908"/>
                  </a:lnTo>
                  <a:lnTo>
                    <a:pt x="114173" y="210058"/>
                  </a:lnTo>
                  <a:lnTo>
                    <a:pt x="117602" y="204089"/>
                  </a:lnTo>
                  <a:lnTo>
                    <a:pt x="115570" y="196342"/>
                  </a:lnTo>
                  <a:lnTo>
                    <a:pt x="109600" y="192786"/>
                  </a:lnTo>
                  <a:lnTo>
                    <a:pt x="103632" y="189357"/>
                  </a:lnTo>
                  <a:close/>
                </a:path>
                <a:path w="118110" h="304800">
                  <a:moveTo>
                    <a:pt x="58800" y="254834"/>
                  </a:moveTo>
                  <a:lnTo>
                    <a:pt x="47879" y="273558"/>
                  </a:lnTo>
                  <a:lnTo>
                    <a:pt x="69723" y="273558"/>
                  </a:lnTo>
                  <a:lnTo>
                    <a:pt x="58800" y="254834"/>
                  </a:lnTo>
                  <a:close/>
                </a:path>
                <a:path w="118110" h="304800">
                  <a:moveTo>
                    <a:pt x="71374" y="233280"/>
                  </a:moveTo>
                  <a:lnTo>
                    <a:pt x="58800" y="254834"/>
                  </a:lnTo>
                  <a:lnTo>
                    <a:pt x="69723" y="273558"/>
                  </a:lnTo>
                  <a:lnTo>
                    <a:pt x="71374" y="273558"/>
                  </a:lnTo>
                  <a:lnTo>
                    <a:pt x="71374" y="233280"/>
                  </a:lnTo>
                  <a:close/>
                </a:path>
                <a:path w="118110" h="304800">
                  <a:moveTo>
                    <a:pt x="71374" y="0"/>
                  </a:moveTo>
                  <a:lnTo>
                    <a:pt x="46228" y="0"/>
                  </a:lnTo>
                  <a:lnTo>
                    <a:pt x="46228" y="233280"/>
                  </a:lnTo>
                  <a:lnTo>
                    <a:pt x="58800" y="254834"/>
                  </a:lnTo>
                  <a:lnTo>
                    <a:pt x="71374" y="233280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9935" y="2951225"/>
              <a:ext cx="307086" cy="499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54677" y="2972180"/>
              <a:ext cx="118110" cy="304800"/>
            </a:xfrm>
            <a:custGeom>
              <a:avLst/>
              <a:gdLst/>
              <a:ahLst/>
              <a:cxnLst/>
              <a:rect l="l" t="t" r="r" b="b"/>
              <a:pathLst>
                <a:path w="118110" h="304800">
                  <a:moveTo>
                    <a:pt x="13970" y="189357"/>
                  </a:moveTo>
                  <a:lnTo>
                    <a:pt x="8000" y="192786"/>
                  </a:lnTo>
                  <a:lnTo>
                    <a:pt x="2032" y="196342"/>
                  </a:lnTo>
                  <a:lnTo>
                    <a:pt x="0" y="204089"/>
                  </a:lnTo>
                  <a:lnTo>
                    <a:pt x="3429" y="210058"/>
                  </a:lnTo>
                  <a:lnTo>
                    <a:pt x="58800" y="304800"/>
                  </a:lnTo>
                  <a:lnTo>
                    <a:pt x="73349" y="279908"/>
                  </a:lnTo>
                  <a:lnTo>
                    <a:pt x="46227" y="279908"/>
                  </a:lnTo>
                  <a:lnTo>
                    <a:pt x="46227" y="233280"/>
                  </a:lnTo>
                  <a:lnTo>
                    <a:pt x="25273" y="197358"/>
                  </a:lnTo>
                  <a:lnTo>
                    <a:pt x="21717" y="191389"/>
                  </a:lnTo>
                  <a:lnTo>
                    <a:pt x="13970" y="189357"/>
                  </a:lnTo>
                  <a:close/>
                </a:path>
                <a:path w="118110" h="304800">
                  <a:moveTo>
                    <a:pt x="46228" y="233280"/>
                  </a:moveTo>
                  <a:lnTo>
                    <a:pt x="46227" y="279908"/>
                  </a:lnTo>
                  <a:lnTo>
                    <a:pt x="71374" y="279908"/>
                  </a:lnTo>
                  <a:lnTo>
                    <a:pt x="71374" y="273558"/>
                  </a:lnTo>
                  <a:lnTo>
                    <a:pt x="47879" y="273558"/>
                  </a:lnTo>
                  <a:lnTo>
                    <a:pt x="58800" y="254834"/>
                  </a:lnTo>
                  <a:lnTo>
                    <a:pt x="46228" y="233280"/>
                  </a:lnTo>
                  <a:close/>
                </a:path>
                <a:path w="118110" h="304800">
                  <a:moveTo>
                    <a:pt x="103632" y="189357"/>
                  </a:moveTo>
                  <a:lnTo>
                    <a:pt x="95885" y="191389"/>
                  </a:lnTo>
                  <a:lnTo>
                    <a:pt x="92329" y="197358"/>
                  </a:lnTo>
                  <a:lnTo>
                    <a:pt x="71374" y="233280"/>
                  </a:lnTo>
                  <a:lnTo>
                    <a:pt x="71374" y="279908"/>
                  </a:lnTo>
                  <a:lnTo>
                    <a:pt x="73349" y="279908"/>
                  </a:lnTo>
                  <a:lnTo>
                    <a:pt x="114173" y="210058"/>
                  </a:lnTo>
                  <a:lnTo>
                    <a:pt x="117601" y="204089"/>
                  </a:lnTo>
                  <a:lnTo>
                    <a:pt x="115570" y="196342"/>
                  </a:lnTo>
                  <a:lnTo>
                    <a:pt x="109600" y="192786"/>
                  </a:lnTo>
                  <a:lnTo>
                    <a:pt x="103632" y="189357"/>
                  </a:lnTo>
                  <a:close/>
                </a:path>
                <a:path w="118110" h="304800">
                  <a:moveTo>
                    <a:pt x="58800" y="254834"/>
                  </a:moveTo>
                  <a:lnTo>
                    <a:pt x="47879" y="273558"/>
                  </a:lnTo>
                  <a:lnTo>
                    <a:pt x="69723" y="273558"/>
                  </a:lnTo>
                  <a:lnTo>
                    <a:pt x="58800" y="254834"/>
                  </a:lnTo>
                  <a:close/>
                </a:path>
                <a:path w="118110" h="304800">
                  <a:moveTo>
                    <a:pt x="71374" y="233280"/>
                  </a:moveTo>
                  <a:lnTo>
                    <a:pt x="58800" y="254834"/>
                  </a:lnTo>
                  <a:lnTo>
                    <a:pt x="69723" y="273558"/>
                  </a:lnTo>
                  <a:lnTo>
                    <a:pt x="71374" y="273558"/>
                  </a:lnTo>
                  <a:lnTo>
                    <a:pt x="71374" y="233280"/>
                  </a:lnTo>
                  <a:close/>
                </a:path>
                <a:path w="118110" h="304800">
                  <a:moveTo>
                    <a:pt x="71374" y="0"/>
                  </a:moveTo>
                  <a:lnTo>
                    <a:pt x="46227" y="0"/>
                  </a:lnTo>
                  <a:lnTo>
                    <a:pt x="46228" y="233280"/>
                  </a:lnTo>
                  <a:lnTo>
                    <a:pt x="58800" y="254834"/>
                  </a:lnTo>
                  <a:lnTo>
                    <a:pt x="71374" y="233280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4893" y="4970526"/>
              <a:ext cx="307086" cy="68961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00270" y="4991353"/>
              <a:ext cx="118110" cy="495934"/>
            </a:xfrm>
            <a:custGeom>
              <a:avLst/>
              <a:gdLst/>
              <a:ahLst/>
              <a:cxnLst/>
              <a:rect l="l" t="t" r="r" b="b"/>
              <a:pathLst>
                <a:path w="118110" h="495935">
                  <a:moveTo>
                    <a:pt x="14096" y="379730"/>
                  </a:moveTo>
                  <a:lnTo>
                    <a:pt x="2158" y="386588"/>
                  </a:lnTo>
                  <a:lnTo>
                    <a:pt x="0" y="394335"/>
                  </a:lnTo>
                  <a:lnTo>
                    <a:pt x="58165" y="495427"/>
                  </a:lnTo>
                  <a:lnTo>
                    <a:pt x="72831" y="470662"/>
                  </a:lnTo>
                  <a:lnTo>
                    <a:pt x="70865" y="470662"/>
                  </a:lnTo>
                  <a:lnTo>
                    <a:pt x="45719" y="470408"/>
                  </a:lnTo>
                  <a:lnTo>
                    <a:pt x="46033" y="423915"/>
                  </a:lnTo>
                  <a:lnTo>
                    <a:pt x="21843" y="381762"/>
                  </a:lnTo>
                  <a:lnTo>
                    <a:pt x="14096" y="379730"/>
                  </a:lnTo>
                  <a:close/>
                </a:path>
                <a:path w="118110" h="495935">
                  <a:moveTo>
                    <a:pt x="46033" y="423915"/>
                  </a:moveTo>
                  <a:lnTo>
                    <a:pt x="45719" y="470408"/>
                  </a:lnTo>
                  <a:lnTo>
                    <a:pt x="70865" y="470662"/>
                  </a:lnTo>
                  <a:lnTo>
                    <a:pt x="70908" y="464312"/>
                  </a:lnTo>
                  <a:lnTo>
                    <a:pt x="47498" y="464185"/>
                  </a:lnTo>
                  <a:lnTo>
                    <a:pt x="58488" y="445619"/>
                  </a:lnTo>
                  <a:lnTo>
                    <a:pt x="46033" y="423915"/>
                  </a:lnTo>
                  <a:close/>
                </a:path>
                <a:path w="118110" h="495935">
                  <a:moveTo>
                    <a:pt x="103758" y="380238"/>
                  </a:moveTo>
                  <a:lnTo>
                    <a:pt x="96012" y="382270"/>
                  </a:lnTo>
                  <a:lnTo>
                    <a:pt x="92455" y="388239"/>
                  </a:lnTo>
                  <a:lnTo>
                    <a:pt x="71179" y="424180"/>
                  </a:lnTo>
                  <a:lnTo>
                    <a:pt x="70865" y="470662"/>
                  </a:lnTo>
                  <a:lnTo>
                    <a:pt x="72831" y="470662"/>
                  </a:lnTo>
                  <a:lnTo>
                    <a:pt x="114045" y="401066"/>
                  </a:lnTo>
                  <a:lnTo>
                    <a:pt x="117601" y="395097"/>
                  </a:lnTo>
                  <a:lnTo>
                    <a:pt x="115696" y="387350"/>
                  </a:lnTo>
                  <a:lnTo>
                    <a:pt x="103758" y="380238"/>
                  </a:lnTo>
                  <a:close/>
                </a:path>
                <a:path w="118110" h="495935">
                  <a:moveTo>
                    <a:pt x="58488" y="445619"/>
                  </a:moveTo>
                  <a:lnTo>
                    <a:pt x="47498" y="464185"/>
                  </a:lnTo>
                  <a:lnTo>
                    <a:pt x="69214" y="464312"/>
                  </a:lnTo>
                  <a:lnTo>
                    <a:pt x="58488" y="445619"/>
                  </a:lnTo>
                  <a:close/>
                </a:path>
                <a:path w="118110" h="495935">
                  <a:moveTo>
                    <a:pt x="71179" y="424180"/>
                  </a:moveTo>
                  <a:lnTo>
                    <a:pt x="58488" y="445619"/>
                  </a:lnTo>
                  <a:lnTo>
                    <a:pt x="69214" y="464312"/>
                  </a:lnTo>
                  <a:lnTo>
                    <a:pt x="70908" y="464312"/>
                  </a:lnTo>
                  <a:lnTo>
                    <a:pt x="71179" y="424180"/>
                  </a:lnTo>
                  <a:close/>
                </a:path>
                <a:path w="118110" h="495935">
                  <a:moveTo>
                    <a:pt x="48894" y="0"/>
                  </a:moveTo>
                  <a:lnTo>
                    <a:pt x="46033" y="423915"/>
                  </a:lnTo>
                  <a:lnTo>
                    <a:pt x="58488" y="445619"/>
                  </a:lnTo>
                  <a:lnTo>
                    <a:pt x="71179" y="424180"/>
                  </a:lnTo>
                  <a:lnTo>
                    <a:pt x="74040" y="254"/>
                  </a:lnTo>
                  <a:lnTo>
                    <a:pt x="48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5937" y="3940301"/>
              <a:ext cx="307086" cy="5768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80204" y="3961638"/>
              <a:ext cx="117475" cy="382270"/>
            </a:xfrm>
            <a:custGeom>
              <a:avLst/>
              <a:gdLst/>
              <a:ahLst/>
              <a:cxnLst/>
              <a:rect l="l" t="t" r="r" b="b"/>
              <a:pathLst>
                <a:path w="117475" h="382270">
                  <a:moveTo>
                    <a:pt x="15367" y="263017"/>
                  </a:moveTo>
                  <a:lnTo>
                    <a:pt x="2794" y="268859"/>
                  </a:lnTo>
                  <a:lnTo>
                    <a:pt x="0" y="276351"/>
                  </a:lnTo>
                  <a:lnTo>
                    <a:pt x="3048" y="282701"/>
                  </a:lnTo>
                  <a:lnTo>
                    <a:pt x="49275" y="382143"/>
                  </a:lnTo>
                  <a:lnTo>
                    <a:pt x="66177" y="358520"/>
                  </a:lnTo>
                  <a:lnTo>
                    <a:pt x="64135" y="358520"/>
                  </a:lnTo>
                  <a:lnTo>
                    <a:pt x="39116" y="356235"/>
                  </a:lnTo>
                  <a:lnTo>
                    <a:pt x="43421" y="309963"/>
                  </a:lnTo>
                  <a:lnTo>
                    <a:pt x="25781" y="272034"/>
                  </a:lnTo>
                  <a:lnTo>
                    <a:pt x="22860" y="265811"/>
                  </a:lnTo>
                  <a:lnTo>
                    <a:pt x="15367" y="263017"/>
                  </a:lnTo>
                  <a:close/>
                </a:path>
                <a:path w="117475" h="382270">
                  <a:moveTo>
                    <a:pt x="43421" y="309963"/>
                  </a:moveTo>
                  <a:lnTo>
                    <a:pt x="39116" y="356235"/>
                  </a:lnTo>
                  <a:lnTo>
                    <a:pt x="64135" y="358520"/>
                  </a:lnTo>
                  <a:lnTo>
                    <a:pt x="64737" y="352044"/>
                  </a:lnTo>
                  <a:lnTo>
                    <a:pt x="62992" y="352044"/>
                  </a:lnTo>
                  <a:lnTo>
                    <a:pt x="41402" y="350012"/>
                  </a:lnTo>
                  <a:lnTo>
                    <a:pt x="53910" y="332518"/>
                  </a:lnTo>
                  <a:lnTo>
                    <a:pt x="43421" y="309963"/>
                  </a:lnTo>
                  <a:close/>
                </a:path>
                <a:path w="117475" h="382270">
                  <a:moveTo>
                    <a:pt x="104521" y="271399"/>
                  </a:moveTo>
                  <a:lnTo>
                    <a:pt x="96774" y="272669"/>
                  </a:lnTo>
                  <a:lnTo>
                    <a:pt x="92710" y="278256"/>
                  </a:lnTo>
                  <a:lnTo>
                    <a:pt x="68445" y="312190"/>
                  </a:lnTo>
                  <a:lnTo>
                    <a:pt x="64135" y="358520"/>
                  </a:lnTo>
                  <a:lnTo>
                    <a:pt x="66177" y="358520"/>
                  </a:lnTo>
                  <a:lnTo>
                    <a:pt x="113157" y="292862"/>
                  </a:lnTo>
                  <a:lnTo>
                    <a:pt x="117221" y="287274"/>
                  </a:lnTo>
                  <a:lnTo>
                    <a:pt x="115824" y="279400"/>
                  </a:lnTo>
                  <a:lnTo>
                    <a:pt x="110236" y="275336"/>
                  </a:lnTo>
                  <a:lnTo>
                    <a:pt x="104521" y="271399"/>
                  </a:lnTo>
                  <a:close/>
                </a:path>
                <a:path w="117475" h="382270">
                  <a:moveTo>
                    <a:pt x="53910" y="332518"/>
                  </a:moveTo>
                  <a:lnTo>
                    <a:pt x="41402" y="350012"/>
                  </a:lnTo>
                  <a:lnTo>
                    <a:pt x="62992" y="352044"/>
                  </a:lnTo>
                  <a:lnTo>
                    <a:pt x="53910" y="332518"/>
                  </a:lnTo>
                  <a:close/>
                </a:path>
                <a:path w="117475" h="382270">
                  <a:moveTo>
                    <a:pt x="68445" y="312190"/>
                  </a:moveTo>
                  <a:lnTo>
                    <a:pt x="53910" y="332518"/>
                  </a:lnTo>
                  <a:lnTo>
                    <a:pt x="62992" y="352044"/>
                  </a:lnTo>
                  <a:lnTo>
                    <a:pt x="64737" y="352044"/>
                  </a:lnTo>
                  <a:lnTo>
                    <a:pt x="68445" y="312190"/>
                  </a:lnTo>
                  <a:close/>
                </a:path>
                <a:path w="117475" h="382270">
                  <a:moveTo>
                    <a:pt x="72262" y="0"/>
                  </a:moveTo>
                  <a:lnTo>
                    <a:pt x="43421" y="309963"/>
                  </a:lnTo>
                  <a:lnTo>
                    <a:pt x="53910" y="332518"/>
                  </a:lnTo>
                  <a:lnTo>
                    <a:pt x="68445" y="312190"/>
                  </a:lnTo>
                  <a:lnTo>
                    <a:pt x="97282" y="2286"/>
                  </a:lnTo>
                  <a:lnTo>
                    <a:pt x="72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2650" y="4652772"/>
              <a:ext cx="873251" cy="10744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04178" y="4686680"/>
              <a:ext cx="777875" cy="0"/>
            </a:xfrm>
            <a:custGeom>
              <a:avLst/>
              <a:gdLst/>
              <a:ahLst/>
              <a:cxnLst/>
              <a:rect l="l" t="t" r="r" b="b"/>
              <a:pathLst>
                <a:path w="777875">
                  <a:moveTo>
                    <a:pt x="0" y="0"/>
                  </a:moveTo>
                  <a:lnTo>
                    <a:pt x="77774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8459" y="1604772"/>
              <a:ext cx="107442" cy="31432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82180" y="1638680"/>
              <a:ext cx="0" cy="3048000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3048000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6637" y="1504950"/>
              <a:ext cx="957071" cy="30708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20180" y="1579880"/>
              <a:ext cx="762000" cy="118110"/>
            </a:xfrm>
            <a:custGeom>
              <a:avLst/>
              <a:gdLst/>
              <a:ahLst/>
              <a:cxnLst/>
              <a:rect l="l" t="t" r="r" b="b"/>
              <a:pathLst>
                <a:path w="762000" h="118110">
                  <a:moveTo>
                    <a:pt x="100711" y="0"/>
                  </a:moveTo>
                  <a:lnTo>
                    <a:pt x="0" y="58800"/>
                  </a:lnTo>
                  <a:lnTo>
                    <a:pt x="100711" y="117602"/>
                  </a:lnTo>
                  <a:lnTo>
                    <a:pt x="108458" y="115570"/>
                  </a:lnTo>
                  <a:lnTo>
                    <a:pt x="112014" y="109600"/>
                  </a:lnTo>
                  <a:lnTo>
                    <a:pt x="115443" y="103632"/>
                  </a:lnTo>
                  <a:lnTo>
                    <a:pt x="113411" y="95885"/>
                  </a:lnTo>
                  <a:lnTo>
                    <a:pt x="107442" y="92329"/>
                  </a:lnTo>
                  <a:lnTo>
                    <a:pt x="71519" y="71374"/>
                  </a:lnTo>
                  <a:lnTo>
                    <a:pt x="24892" y="71374"/>
                  </a:lnTo>
                  <a:lnTo>
                    <a:pt x="24892" y="46228"/>
                  </a:lnTo>
                  <a:lnTo>
                    <a:pt x="71519" y="46228"/>
                  </a:lnTo>
                  <a:lnTo>
                    <a:pt x="107442" y="25273"/>
                  </a:lnTo>
                  <a:lnTo>
                    <a:pt x="113411" y="21717"/>
                  </a:lnTo>
                  <a:lnTo>
                    <a:pt x="115443" y="13970"/>
                  </a:lnTo>
                  <a:lnTo>
                    <a:pt x="112014" y="8000"/>
                  </a:lnTo>
                  <a:lnTo>
                    <a:pt x="108458" y="2032"/>
                  </a:lnTo>
                  <a:lnTo>
                    <a:pt x="100711" y="0"/>
                  </a:lnTo>
                  <a:close/>
                </a:path>
                <a:path w="762000" h="118110">
                  <a:moveTo>
                    <a:pt x="71519" y="46228"/>
                  </a:moveTo>
                  <a:lnTo>
                    <a:pt x="24892" y="46228"/>
                  </a:lnTo>
                  <a:lnTo>
                    <a:pt x="24892" y="71374"/>
                  </a:lnTo>
                  <a:lnTo>
                    <a:pt x="71519" y="71374"/>
                  </a:lnTo>
                  <a:lnTo>
                    <a:pt x="68688" y="69723"/>
                  </a:lnTo>
                  <a:lnTo>
                    <a:pt x="31242" y="69723"/>
                  </a:lnTo>
                  <a:lnTo>
                    <a:pt x="31242" y="47879"/>
                  </a:lnTo>
                  <a:lnTo>
                    <a:pt x="68688" y="47879"/>
                  </a:lnTo>
                  <a:lnTo>
                    <a:pt x="71519" y="46228"/>
                  </a:lnTo>
                  <a:close/>
                </a:path>
                <a:path w="762000" h="118110">
                  <a:moveTo>
                    <a:pt x="762000" y="46228"/>
                  </a:moveTo>
                  <a:lnTo>
                    <a:pt x="71519" y="46228"/>
                  </a:lnTo>
                  <a:lnTo>
                    <a:pt x="49965" y="58800"/>
                  </a:lnTo>
                  <a:lnTo>
                    <a:pt x="71519" y="71374"/>
                  </a:lnTo>
                  <a:lnTo>
                    <a:pt x="762000" y="71374"/>
                  </a:lnTo>
                  <a:lnTo>
                    <a:pt x="762000" y="46228"/>
                  </a:lnTo>
                  <a:close/>
                </a:path>
                <a:path w="762000" h="118110">
                  <a:moveTo>
                    <a:pt x="31242" y="47879"/>
                  </a:moveTo>
                  <a:lnTo>
                    <a:pt x="31242" y="69723"/>
                  </a:lnTo>
                  <a:lnTo>
                    <a:pt x="49965" y="58800"/>
                  </a:lnTo>
                  <a:lnTo>
                    <a:pt x="31242" y="47879"/>
                  </a:lnTo>
                  <a:close/>
                </a:path>
                <a:path w="762000" h="118110">
                  <a:moveTo>
                    <a:pt x="49965" y="58800"/>
                  </a:moveTo>
                  <a:lnTo>
                    <a:pt x="31242" y="69723"/>
                  </a:lnTo>
                  <a:lnTo>
                    <a:pt x="68688" y="69723"/>
                  </a:lnTo>
                  <a:lnTo>
                    <a:pt x="49965" y="58800"/>
                  </a:lnTo>
                  <a:close/>
                </a:path>
                <a:path w="762000" h="118110">
                  <a:moveTo>
                    <a:pt x="68688" y="47879"/>
                  </a:moveTo>
                  <a:lnTo>
                    <a:pt x="31242" y="47879"/>
                  </a:lnTo>
                  <a:lnTo>
                    <a:pt x="49965" y="58800"/>
                  </a:lnTo>
                  <a:lnTo>
                    <a:pt x="68688" y="47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56705" y="417779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498594" y="513613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94030"/>
            <a:ext cx="7726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Ư</a:t>
            </a:r>
            <a:r>
              <a:rPr dirty="0"/>
              <a:t>u</a:t>
            </a:r>
            <a:r>
              <a:rPr spc="-10" dirty="0"/>
              <a:t>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iểm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20" dirty="0"/>
              <a:t> </a:t>
            </a:r>
            <a:r>
              <a:rPr dirty="0"/>
              <a:t>hạn</a:t>
            </a:r>
            <a:r>
              <a:rPr spc="-5" dirty="0"/>
              <a:t> chế</a:t>
            </a:r>
            <a:r>
              <a:rPr spc="-15" dirty="0"/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-5" dirty="0"/>
              <a:t>PP</a:t>
            </a:r>
            <a:r>
              <a:rPr spc="-30" dirty="0"/>
              <a:t> </a:t>
            </a:r>
            <a:r>
              <a:rPr dirty="0"/>
              <a:t>bản</a:t>
            </a:r>
            <a:r>
              <a:rPr spc="-10" dirty="0"/>
              <a:t> </a:t>
            </a:r>
            <a:r>
              <a:rPr spc="-5" dirty="0"/>
              <a:t>mẫu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44319"/>
            <a:ext cx="8274684" cy="481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Ưu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điểm:</a:t>
            </a:r>
            <a:endParaRPr sz="2500">
              <a:latin typeface="Arial"/>
              <a:cs typeface="Arial"/>
            </a:endParaRPr>
          </a:p>
          <a:p>
            <a:pPr marL="942340" marR="610870" indent="-285750">
              <a:lnSpc>
                <a:spcPct val="80000"/>
              </a:lnSpc>
              <a:spcBef>
                <a:spcPts val="540"/>
              </a:spcBef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Cho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phép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sự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dirty="0">
                <a:latin typeface="Arial"/>
                <a:cs typeface="Arial"/>
              </a:rPr>
              <a:t> tác </a:t>
            </a:r>
            <a:r>
              <a:rPr sz="2200" spc="-5" dirty="0">
                <a:latin typeface="Arial"/>
                <a:cs typeface="Arial"/>
              </a:rPr>
              <a:t>chặt</a:t>
            </a:r>
            <a:r>
              <a:rPr sz="2200" dirty="0">
                <a:latin typeface="Arial"/>
                <a:cs typeface="Arial"/>
              </a:rPr>
              <a:t> chẽ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giữa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người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dirty="0">
                <a:latin typeface="Arial"/>
                <a:cs typeface="Arial"/>
              </a:rPr>
              <a:t> và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thiết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viên HT</a:t>
            </a:r>
            <a:endParaRPr sz="2200">
              <a:latin typeface="Arial"/>
              <a:cs typeface="Arial"/>
            </a:endParaRPr>
          </a:p>
          <a:p>
            <a:pPr marL="942340" marR="385445" indent="-285750">
              <a:lnSpc>
                <a:spcPct val="80000"/>
              </a:lnSpc>
              <a:spcBef>
                <a:spcPts val="530"/>
              </a:spcBef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Đây là </a:t>
            </a:r>
            <a:r>
              <a:rPr sz="2200" dirty="0">
                <a:latin typeface="Arial"/>
                <a:cs typeface="Arial"/>
              </a:rPr>
              <a:t>PP tốt </a:t>
            </a:r>
            <a:r>
              <a:rPr sz="2200" spc="-5" dirty="0">
                <a:latin typeface="Arial"/>
                <a:cs typeface="Arial"/>
              </a:rPr>
              <a:t>nhất để </a:t>
            </a:r>
            <a:r>
              <a:rPr sz="220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xem </a:t>
            </a:r>
            <a:r>
              <a:rPr sz="2200" spc="-5" dirty="0">
                <a:latin typeface="Arial"/>
                <a:cs typeface="Arial"/>
              </a:rPr>
              <a:t>Ht </a:t>
            </a:r>
            <a:r>
              <a:rPr sz="2200" dirty="0">
                <a:latin typeface="Arial"/>
                <a:cs typeface="Arial"/>
              </a:rPr>
              <a:t>mới cần </a:t>
            </a:r>
            <a:r>
              <a:rPr sz="2200" spc="-5" dirty="0">
                <a:latin typeface="Arial"/>
                <a:cs typeface="Arial"/>
              </a:rPr>
              <a:t>phải làm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gì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trường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dirty="0">
                <a:latin typeface="Arial"/>
                <a:cs typeface="Arial"/>
              </a:rPr>
              <a:t> khó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 đặc</a:t>
            </a:r>
            <a:r>
              <a:rPr sz="2200" dirty="0">
                <a:latin typeface="Arial"/>
                <a:cs typeface="Arial"/>
              </a:rPr>
              <a:t> tả </a:t>
            </a:r>
            <a:r>
              <a:rPr sz="2200" spc="-85" dirty="0">
                <a:latin typeface="Arial"/>
                <a:cs typeface="Arial"/>
              </a:rPr>
              <a:t>HT.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Thường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 khi phát </a:t>
            </a:r>
            <a:r>
              <a:rPr sz="2200" dirty="0">
                <a:latin typeface="Arial"/>
                <a:cs typeface="Arial"/>
              </a:rPr>
              <a:t>triển </a:t>
            </a:r>
            <a:r>
              <a:rPr sz="2200" spc="-5" dirty="0">
                <a:latin typeface="Arial"/>
                <a:cs typeface="Arial"/>
              </a:rPr>
              <a:t>HT </a:t>
            </a:r>
            <a:r>
              <a:rPr sz="2200" dirty="0">
                <a:latin typeface="Arial"/>
                <a:cs typeface="Arial"/>
              </a:rPr>
              <a:t>trợ </a:t>
            </a:r>
            <a:r>
              <a:rPr sz="2200" spc="-5" dirty="0">
                <a:latin typeface="Arial"/>
                <a:cs typeface="Arial"/>
              </a:rPr>
              <a:t>giúp </a:t>
            </a:r>
            <a:r>
              <a:rPr sz="2200" dirty="0">
                <a:latin typeface="Arial"/>
                <a:cs typeface="Arial"/>
              </a:rPr>
              <a:t>ra </a:t>
            </a:r>
            <a:r>
              <a:rPr sz="2200" spc="-5" dirty="0">
                <a:latin typeface="Arial"/>
                <a:cs typeface="Arial"/>
              </a:rPr>
              <a:t>quyết định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hoặc </a:t>
            </a:r>
            <a:r>
              <a:rPr sz="2200" dirty="0">
                <a:latin typeface="Arial"/>
                <a:cs typeface="Arial"/>
              </a:rPr>
              <a:t>HT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hỗ</a:t>
            </a:r>
            <a:r>
              <a:rPr sz="2200" dirty="0">
                <a:latin typeface="Arial"/>
                <a:cs typeface="Arial"/>
              </a:rPr>
              <a:t> trợ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lãnh</a:t>
            </a:r>
            <a:r>
              <a:rPr sz="2200" spc="-5" dirty="0">
                <a:latin typeface="Arial"/>
                <a:cs typeface="Arial"/>
              </a:rPr>
              <a:t> đạo.</a:t>
            </a:r>
            <a:endParaRPr sz="2200">
              <a:latin typeface="Arial"/>
              <a:cs typeface="Arial"/>
            </a:endParaRPr>
          </a:p>
          <a:p>
            <a:pPr marL="199390">
              <a:lnSpc>
                <a:spcPts val="2990"/>
              </a:lnSpc>
              <a:tabLst>
                <a:tab pos="542290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Hạn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chế:</a:t>
            </a:r>
            <a:endParaRPr sz="2500">
              <a:latin typeface="Arial"/>
              <a:cs typeface="Arial"/>
            </a:endParaRPr>
          </a:p>
          <a:p>
            <a:pPr marL="942340" marR="242570" indent="-285750">
              <a:lnSpc>
                <a:spcPts val="2110"/>
              </a:lnSpc>
              <a:spcBef>
                <a:spcPts val="525"/>
              </a:spcBef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Không</a:t>
            </a:r>
            <a:r>
              <a:rPr sz="2200" spc="-5" dirty="0">
                <a:latin typeface="Arial"/>
                <a:cs typeface="Arial"/>
              </a:rPr>
              <a:t> phùhợp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nhiều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loại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HTTT,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đặc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biệt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dirty="0">
                <a:latin typeface="Arial"/>
                <a:cs typeface="Arial"/>
              </a:rPr>
              <a:t> các </a:t>
            </a:r>
            <a:r>
              <a:rPr sz="2200" spc="-5" dirty="0">
                <a:latin typeface="Arial"/>
                <a:cs typeface="Arial"/>
              </a:rPr>
              <a:t>HTTT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nhiều người dùng </a:t>
            </a:r>
            <a:r>
              <a:rPr sz="2200" dirty="0">
                <a:latin typeface="Arial"/>
                <a:cs typeface="Arial"/>
              </a:rPr>
              <a:t>và các </a:t>
            </a:r>
            <a:r>
              <a:rPr sz="2200" spc="-5" dirty="0">
                <a:latin typeface="Arial"/>
                <a:cs typeface="Arial"/>
              </a:rPr>
              <a:t>loại HTTT </a:t>
            </a:r>
            <a:r>
              <a:rPr sz="2200" dirty="0">
                <a:latin typeface="Arial"/>
                <a:cs typeface="Arial"/>
              </a:rPr>
              <a:t>có tính cấu trúc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cao.</a:t>
            </a:r>
            <a:endParaRPr sz="2200">
              <a:latin typeface="Arial"/>
              <a:cs typeface="Arial"/>
            </a:endParaRPr>
          </a:p>
          <a:p>
            <a:pPr marL="942340" marR="198755" indent="-285750">
              <a:lnSpc>
                <a:spcPts val="2110"/>
              </a:lnSpc>
              <a:spcBef>
                <a:spcPts val="530"/>
              </a:spcBef>
              <a:tabLst>
                <a:tab pos="942340" algn="l"/>
              </a:tabLst>
            </a:pPr>
            <a:r>
              <a:rPr sz="2200" dirty="0">
                <a:latin typeface="Arial"/>
                <a:cs typeface="Arial"/>
              </a:rPr>
              <a:t>–	Bản thân quá trình </a:t>
            </a:r>
            <a:r>
              <a:rPr sz="2200" spc="-5" dirty="0">
                <a:latin typeface="Arial"/>
                <a:cs typeface="Arial"/>
              </a:rPr>
              <a:t>làm bản </a:t>
            </a:r>
            <a:r>
              <a:rPr sz="2200" dirty="0">
                <a:latin typeface="Arial"/>
                <a:cs typeface="Arial"/>
              </a:rPr>
              <a:t>mẫu có thể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hiện </a:t>
            </a:r>
            <a:r>
              <a:rPr sz="2200" dirty="0">
                <a:latin typeface="Arial"/>
                <a:cs typeface="Arial"/>
              </a:rPr>
              <a:t> nhanh quá, </a:t>
            </a:r>
            <a:r>
              <a:rPr sz="2200" spc="-5" dirty="0">
                <a:latin typeface="Arial"/>
                <a:cs typeface="Arial"/>
              </a:rPr>
              <a:t>dẫn đến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xem </a:t>
            </a:r>
            <a:r>
              <a:rPr sz="2200" spc="-5" dirty="0">
                <a:latin typeface="Arial"/>
                <a:cs typeface="Arial"/>
              </a:rPr>
              <a:t>nhẹ</a:t>
            </a:r>
            <a:r>
              <a:rPr sz="2200" dirty="0">
                <a:latin typeface="Arial"/>
                <a:cs typeface="Arial"/>
              </a:rPr>
              <a:t> một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số</a:t>
            </a:r>
            <a:r>
              <a:rPr sz="2200" spc="-5" dirty="0">
                <a:latin typeface="Arial"/>
                <a:cs typeface="Arial"/>
              </a:rPr>
              <a:t> hoạt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dirty="0">
                <a:latin typeface="Arial"/>
                <a:cs typeface="Arial"/>
              </a:rPr>
              <a:t> khác </a:t>
            </a:r>
            <a:r>
              <a:rPr sz="2200" spc="-5" dirty="0">
                <a:latin typeface="Arial"/>
                <a:cs typeface="Arial"/>
              </a:rPr>
              <a:t>như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Phân tích, thiết kế, thử </a:t>
            </a:r>
            <a:r>
              <a:rPr sz="2200" spc="-5" dirty="0">
                <a:latin typeface="Arial"/>
                <a:cs typeface="Arial"/>
              </a:rPr>
              <a:t>nghiệm, </a:t>
            </a:r>
            <a:r>
              <a:rPr sz="2200" dirty="0">
                <a:latin typeface="Arial"/>
                <a:cs typeface="Arial"/>
              </a:rPr>
              <a:t>viết tài </a:t>
            </a:r>
            <a:r>
              <a:rPr sz="2200" spc="-5" dirty="0">
                <a:latin typeface="Arial"/>
                <a:cs typeface="Arial"/>
              </a:rPr>
              <a:t>liệu Ht dẫn đến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những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hậu</a:t>
            </a:r>
            <a:r>
              <a:rPr sz="2200" dirty="0">
                <a:latin typeface="Arial"/>
                <a:cs typeface="Arial"/>
              </a:rPr>
              <a:t> quả </a:t>
            </a:r>
            <a:r>
              <a:rPr sz="2200" spc="-5" dirty="0">
                <a:latin typeface="Arial"/>
                <a:cs typeface="Arial"/>
              </a:rPr>
              <a:t>ngoài</a:t>
            </a:r>
            <a:r>
              <a:rPr sz="2200" dirty="0">
                <a:latin typeface="Arial"/>
                <a:cs typeface="Arial"/>
              </a:rPr>
              <a:t> ý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muốn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như</a:t>
            </a:r>
            <a:r>
              <a:rPr sz="2200" dirty="0">
                <a:latin typeface="Arial"/>
                <a:cs typeface="Arial"/>
              </a:rPr>
              <a:t> chi </a:t>
            </a:r>
            <a:r>
              <a:rPr sz="2200" spc="-5" dirty="0">
                <a:latin typeface="Arial"/>
                <a:cs typeface="Arial"/>
              </a:rPr>
              <a:t>phí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bảo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trì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942340" algn="l"/>
                <a:tab pos="8261350" algn="l"/>
              </a:tabLst>
            </a:pP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	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tăng,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tài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liệu</a:t>
            </a:r>
            <a:r>
              <a:rPr sz="2200" u="sng" spc="-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HT</a:t>
            </a:r>
            <a:r>
              <a:rPr sz="2200" u="sng" spc="-4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không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hoàn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chỉnh</a:t>
            </a:r>
            <a:r>
              <a:rPr sz="2200" u="sng" spc="-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hoặc</a:t>
            </a:r>
            <a:r>
              <a:rPr sz="22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không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phù</a:t>
            </a:r>
            <a:r>
              <a:rPr sz="2200" u="sng" spc="2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hợp.	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168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Ph</a:t>
            </a:r>
            <a:r>
              <a:rPr sz="4400" spc="-5" dirty="0">
                <a:latin typeface="Times New Roman"/>
                <a:cs typeface="Times New Roman"/>
              </a:rPr>
              <a:t>ươ</a:t>
            </a:r>
            <a:r>
              <a:rPr sz="4400" spc="-5" dirty="0"/>
              <a:t>ng</a:t>
            </a:r>
            <a:r>
              <a:rPr sz="4400" spc="5" dirty="0"/>
              <a:t> </a:t>
            </a:r>
            <a:r>
              <a:rPr sz="4400" spc="-5" dirty="0"/>
              <a:t>pháp </a:t>
            </a:r>
            <a:r>
              <a:rPr sz="4400" spc="-15" dirty="0"/>
              <a:t>phát</a:t>
            </a:r>
            <a:r>
              <a:rPr sz="4400" spc="5" dirty="0"/>
              <a:t> </a:t>
            </a:r>
            <a:r>
              <a:rPr sz="4400" spc="-5" dirty="0"/>
              <a:t>triển nhanh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77175" cy="40316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PP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phát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</a:t>
            </a:r>
            <a:r>
              <a:rPr sz="2700" spc="-5" dirty="0">
                <a:latin typeface="Arial"/>
                <a:cs typeface="Arial"/>
              </a:rPr>
              <a:t> Ht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4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giai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đoạn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hợp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PP </a:t>
            </a:r>
            <a:r>
              <a:rPr sz="2700" spc="-5" dirty="0">
                <a:latin typeface="Arial"/>
                <a:cs typeface="Arial"/>
              </a:rPr>
              <a:t>bản </a:t>
            </a:r>
            <a:r>
              <a:rPr sz="2700" dirty="0">
                <a:latin typeface="Arial"/>
                <a:cs typeface="Arial"/>
              </a:rPr>
              <a:t>mẫu với các công cụ </a:t>
            </a:r>
            <a:r>
              <a:rPr sz="2700" spc="-5" dirty="0">
                <a:latin typeface="Arial"/>
                <a:cs typeface="Arial"/>
              </a:rPr>
              <a:t>dựa </a:t>
            </a:r>
            <a:r>
              <a:rPr sz="2700" dirty="0">
                <a:latin typeface="Arial"/>
                <a:cs typeface="Arial"/>
              </a:rPr>
              <a:t>trên máy tính,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 kỹ </a:t>
            </a:r>
            <a:r>
              <a:rPr sz="2700" spc="-5" dirty="0">
                <a:latin typeface="Arial"/>
                <a:cs typeface="Arial"/>
              </a:rPr>
              <a:t>năng quản lý chuyên biệt trong sự kết hợp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chặt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chẽ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</a:t>
            </a:r>
            <a:r>
              <a:rPr sz="2700" spc="-5" dirty="0">
                <a:latin typeface="Arial"/>
                <a:cs typeface="Arial"/>
              </a:rPr>
              <a:t> người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" dirty="0">
                <a:latin typeface="Arial"/>
                <a:cs typeface="Arial"/>
              </a:rPr>
              <a:t> dụng.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giai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đoạn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phát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triển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HT</a:t>
            </a:r>
            <a:endParaRPr sz="2700">
              <a:latin typeface="Arial"/>
              <a:cs typeface="Arial"/>
            </a:endParaRPr>
          </a:p>
          <a:p>
            <a:pPr marL="755650" marR="268605" indent="-285750">
              <a:lnSpc>
                <a:spcPts val="231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Lập </a:t>
            </a:r>
            <a:r>
              <a:rPr sz="2400" dirty="0">
                <a:latin typeface="Arial"/>
                <a:cs typeface="Arial"/>
              </a:rPr>
              <a:t>kế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hoạch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dirty="0">
                <a:latin typeface="Arial"/>
                <a:cs typeface="Arial"/>
              </a:rPr>
              <a:t> yêu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HT: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tươngtự</a:t>
            </a:r>
            <a:r>
              <a:rPr sz="2400" dirty="0">
                <a:latin typeface="Arial"/>
                <a:cs typeface="Arial"/>
              </a:rPr>
              <a:t> PP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SDLC</a:t>
            </a:r>
            <a:endParaRPr sz="2400">
              <a:latin typeface="Arial"/>
              <a:cs typeface="Arial"/>
            </a:endParaRPr>
          </a:p>
          <a:p>
            <a:pPr marL="755650" marR="334010" indent="-285750">
              <a:lnSpc>
                <a:spcPct val="8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Thiết kế </a:t>
            </a:r>
            <a:r>
              <a:rPr sz="2400" spc="-5" dirty="0">
                <a:latin typeface="Arial"/>
                <a:cs typeface="Arial"/>
              </a:rPr>
              <a:t>Ht </a:t>
            </a:r>
            <a:r>
              <a:rPr sz="2400" dirty="0">
                <a:latin typeface="Arial"/>
                <a:cs typeface="Arial"/>
              </a:rPr>
              <a:t>có sự tham </a:t>
            </a:r>
            <a:r>
              <a:rPr sz="2400" spc="-5" dirty="0">
                <a:latin typeface="Arial"/>
                <a:cs typeface="Arial"/>
              </a:rPr>
              <a:t>gia </a:t>
            </a:r>
            <a:r>
              <a:rPr sz="2400" dirty="0">
                <a:latin typeface="Arial"/>
                <a:cs typeface="Arial"/>
              </a:rPr>
              <a:t>tích cực của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dụng: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các công cụ CASE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dirty="0">
                <a:latin typeface="Arial"/>
                <a:cs typeface="Arial"/>
              </a:rPr>
              <a:t>cấu trúc </a:t>
            </a:r>
            <a:r>
              <a:rPr sz="2400" spc="-10" dirty="0">
                <a:latin typeface="Arial"/>
                <a:cs typeface="Arial"/>
              </a:rPr>
              <a:t>hóa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nhanh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chóng các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yêu cầu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triển</a:t>
            </a:r>
            <a:r>
              <a:rPr sz="2400" spc="-5" dirty="0">
                <a:latin typeface="Arial"/>
                <a:cs typeface="Arial"/>
              </a:rPr>
              <a:t> bản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mẫu.</a:t>
            </a:r>
            <a:endParaRPr sz="2400">
              <a:latin typeface="Arial"/>
              <a:cs typeface="Arial"/>
            </a:endParaRPr>
          </a:p>
          <a:p>
            <a:pPr marL="755650" marR="459740">
              <a:lnSpc>
                <a:spcPct val="80000"/>
              </a:lnSpc>
            </a:pPr>
            <a:r>
              <a:rPr sz="2400" spc="-5" dirty="0">
                <a:latin typeface="Arial"/>
                <a:cs typeface="Arial"/>
              </a:rPr>
              <a:t>Các bản </a:t>
            </a:r>
            <a:r>
              <a:rPr sz="2400" dirty="0">
                <a:latin typeface="Arial"/>
                <a:cs typeface="Arial"/>
              </a:rPr>
              <a:t>mẫu </a:t>
            </a:r>
            <a:r>
              <a:rPr sz="2400" spc="-5" dirty="0">
                <a:latin typeface="Arial"/>
                <a:cs typeface="Arial"/>
              </a:rPr>
              <a:t>được người dùng </a:t>
            </a:r>
            <a:r>
              <a:rPr sz="2400" dirty="0">
                <a:latin typeface="Arial"/>
                <a:cs typeface="Arial"/>
              </a:rPr>
              <a:t>xem xét </a:t>
            </a:r>
            <a:r>
              <a:rPr sz="2400" spc="-5" dirty="0">
                <a:latin typeface="Arial"/>
                <a:cs typeface="Arial"/>
              </a:rPr>
              <a:t>và được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mịn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lại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khi đạt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yêu</a:t>
            </a:r>
            <a:r>
              <a:rPr sz="2400" dirty="0">
                <a:latin typeface="Arial"/>
                <a:cs typeface="Arial"/>
              </a:rPr>
              <a:t> cầu.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148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/>
                <a:cs typeface="Times New Roman"/>
              </a:rPr>
              <a:t>Ư</a:t>
            </a:r>
            <a:r>
              <a:rPr sz="4400" spc="-5" dirty="0"/>
              <a:t>u</a:t>
            </a:r>
            <a:r>
              <a:rPr sz="4400" spc="-10" dirty="0"/>
              <a:t> </a:t>
            </a:r>
            <a:r>
              <a:rPr sz="4400" spc="-30" dirty="0"/>
              <a:t>và</a:t>
            </a:r>
            <a:r>
              <a:rPr sz="4400" dirty="0"/>
              <a:t> </a:t>
            </a:r>
            <a:r>
              <a:rPr sz="4400" spc="-10" dirty="0"/>
              <a:t>nh</a:t>
            </a:r>
            <a:r>
              <a:rPr sz="4400" spc="-10" dirty="0">
                <a:latin typeface="Times New Roman"/>
                <a:cs typeface="Times New Roman"/>
              </a:rPr>
              <a:t>ược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iểm</a:t>
            </a:r>
            <a:r>
              <a:rPr sz="4400" spc="-20" dirty="0"/>
              <a:t> </a:t>
            </a:r>
            <a:r>
              <a:rPr sz="4400" spc="-5" dirty="0"/>
              <a:t>của PP</a:t>
            </a:r>
            <a:r>
              <a:rPr sz="4400" spc="-15" dirty="0"/>
              <a:t> </a:t>
            </a:r>
            <a:r>
              <a:rPr sz="4400" dirty="0"/>
              <a:t>RAD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903209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Ưu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điểm:</a:t>
            </a:r>
            <a:endParaRPr sz="2700">
              <a:latin typeface="Arial"/>
              <a:cs typeface="Arial"/>
            </a:endParaRPr>
          </a:p>
          <a:p>
            <a:pPr marL="755650" marR="5080" indent="-285750">
              <a:lnSpc>
                <a:spcPts val="2300"/>
              </a:lnSpc>
              <a:spcBef>
                <a:spcPts val="56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tích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cực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người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</a:t>
            </a:r>
            <a:r>
              <a:rPr sz="2400" dirty="0">
                <a:latin typeface="Arial"/>
                <a:cs typeface="Arial"/>
              </a:rPr>
              <a:t> trình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phát </a:t>
            </a:r>
            <a:r>
              <a:rPr sz="2400" dirty="0">
                <a:latin typeface="Arial"/>
                <a:cs typeface="Arial"/>
              </a:rPr>
              <a:t>triển </a:t>
            </a:r>
            <a:r>
              <a:rPr sz="2400" spc="-5" dirty="0">
                <a:latin typeface="Arial"/>
                <a:cs typeface="Arial"/>
              </a:rPr>
              <a:t>HT </a:t>
            </a:r>
            <a:r>
              <a:rPr sz="2400" dirty="0">
                <a:latin typeface="Arial"/>
                <a:cs typeface="Arial"/>
              </a:rPr>
              <a:t>=&gt; </a:t>
            </a:r>
            <a:r>
              <a:rPr sz="2400" spc="-5" dirty="0">
                <a:latin typeface="Arial"/>
                <a:cs typeface="Arial"/>
              </a:rPr>
              <a:t>HT thỏa </a:t>
            </a:r>
            <a:r>
              <a:rPr sz="2400" dirty="0">
                <a:latin typeface="Arial"/>
                <a:cs typeface="Arial"/>
              </a:rPr>
              <a:t>mãn thực sự yêu cầu của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dùng.</a:t>
            </a:r>
            <a:endParaRPr sz="2400">
              <a:latin typeface="Arial"/>
              <a:cs typeface="Arial"/>
            </a:endParaRPr>
          </a:p>
          <a:p>
            <a:pPr marL="755650" marR="415290" indent="-285750">
              <a:lnSpc>
                <a:spcPts val="23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tham</a:t>
            </a:r>
            <a:r>
              <a:rPr sz="2400" spc="-5" dirty="0">
                <a:latin typeface="Arial"/>
                <a:cs typeface="Arial"/>
              </a:rPr>
              <a:t> gia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cực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người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 cho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hoạt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</a:t>
            </a:r>
            <a:r>
              <a:rPr sz="2400" dirty="0">
                <a:latin typeface="Arial"/>
                <a:cs typeface="Arial"/>
              </a:rPr>
              <a:t> (cài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đặt,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đào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tạo) </a:t>
            </a:r>
            <a:r>
              <a:rPr sz="2400" dirty="0">
                <a:latin typeface="Arial"/>
                <a:cs typeface="Arial"/>
              </a:rPr>
              <a:t>trở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dễ </a:t>
            </a:r>
            <a:r>
              <a:rPr sz="2400" dirty="0">
                <a:latin typeface="Arial"/>
                <a:cs typeface="Arial"/>
              </a:rPr>
              <a:t> dàng </a:t>
            </a:r>
            <a:r>
              <a:rPr sz="2400" spc="-10" dirty="0">
                <a:latin typeface="Arial"/>
                <a:cs typeface="Arial"/>
              </a:rPr>
              <a:t>hơn.</a:t>
            </a:r>
            <a:endParaRPr sz="2400">
              <a:latin typeface="Arial"/>
              <a:cs typeface="Arial"/>
            </a:endParaRPr>
          </a:p>
          <a:p>
            <a:pPr marL="755650" marR="425450" indent="-285750">
              <a:lnSpc>
                <a:spcPct val="80000"/>
              </a:lnSpc>
              <a:spcBef>
                <a:spcPts val="6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Giảm </a:t>
            </a:r>
            <a:r>
              <a:rPr sz="2400" spc="-5" dirty="0">
                <a:latin typeface="Arial"/>
                <a:cs typeface="Arial"/>
              </a:rPr>
              <a:t>đáng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kể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chi phí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liên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phát </a:t>
            </a:r>
            <a:r>
              <a:rPr sz="2400" dirty="0">
                <a:latin typeface="Arial"/>
                <a:cs typeface="Arial"/>
              </a:rPr>
              <a:t>triển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HT.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3235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2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Nhược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điểm:</a:t>
            </a:r>
            <a:endParaRPr sz="2700">
              <a:latin typeface="Arial"/>
              <a:cs typeface="Arial"/>
            </a:endParaRPr>
          </a:p>
          <a:p>
            <a:pPr marL="755650" marR="137160" indent="-285750" algn="just">
              <a:lnSpc>
                <a:spcPts val="2300"/>
              </a:lnSpc>
              <a:spcBef>
                <a:spcPts val="56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Hạn </a:t>
            </a:r>
            <a:r>
              <a:rPr sz="2400" dirty="0">
                <a:latin typeface="Arial"/>
                <a:cs typeface="Arial"/>
              </a:rPr>
              <a:t>chế về chức </a:t>
            </a:r>
            <a:r>
              <a:rPr sz="2400" spc="-5" dirty="0">
                <a:latin typeface="Arial"/>
                <a:cs typeface="Arial"/>
              </a:rPr>
              <a:t>năng và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đổi </a:t>
            </a:r>
            <a:r>
              <a:rPr sz="2400" dirty="0">
                <a:latin typeface="Arial"/>
                <a:cs typeface="Arial"/>
              </a:rPr>
              <a:t>=&gt; </a:t>
            </a:r>
            <a:r>
              <a:rPr sz="2400" spc="-5" dirty="0">
                <a:latin typeface="Arial"/>
                <a:cs typeface="Arial"/>
              </a:rPr>
              <a:t>hạn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chế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HT trong tương lai khi môi trường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nghiệp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 </a:t>
            </a:r>
            <a:r>
              <a:rPr sz="2400" spc="-5" dirty="0">
                <a:latin typeface="Arial"/>
                <a:cs typeface="Arial"/>
              </a:rPr>
              <a:t>thay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đổi.</a:t>
            </a:r>
            <a:endParaRPr sz="24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Chất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lượng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thường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không</a:t>
            </a:r>
            <a:r>
              <a:rPr sz="2400" dirty="0">
                <a:latin typeface="Arial"/>
                <a:cs typeface="Arial"/>
              </a:rPr>
              <a:t> cao.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189230"/>
            <a:ext cx="72688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PP</a:t>
            </a:r>
            <a:r>
              <a:rPr spc="-30" dirty="0"/>
              <a:t> </a:t>
            </a:r>
            <a:r>
              <a:rPr dirty="0"/>
              <a:t>phân</a:t>
            </a:r>
            <a:r>
              <a:rPr spc="-5" dirty="0"/>
              <a:t> </a:t>
            </a:r>
            <a:r>
              <a:rPr dirty="0"/>
              <a:t>tích</a:t>
            </a:r>
            <a:r>
              <a:rPr spc="-5" dirty="0"/>
              <a:t> </a:t>
            </a:r>
            <a:r>
              <a:rPr spc="-30" dirty="0"/>
              <a:t>và</a:t>
            </a:r>
            <a:r>
              <a:rPr spc="-15" dirty="0"/>
              <a:t> </a:t>
            </a:r>
            <a:r>
              <a:rPr spc="-10" dirty="0"/>
              <a:t>thiết</a:t>
            </a:r>
            <a:r>
              <a:rPr spc="-25" dirty="0"/>
              <a:t> </a:t>
            </a:r>
            <a:r>
              <a:rPr spc="-55" dirty="0"/>
              <a:t>kế</a:t>
            </a:r>
            <a:r>
              <a:rPr spc="-10" dirty="0"/>
              <a:t> </a:t>
            </a:r>
            <a:r>
              <a:rPr spc="-5" dirty="0"/>
              <a:t>h</a:t>
            </a:r>
            <a:r>
              <a:rPr spc="-5" dirty="0">
                <a:latin typeface="Times New Roman"/>
                <a:cs typeface="Times New Roman"/>
              </a:rPr>
              <a:t>ướng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đối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t</a:t>
            </a:r>
            <a:r>
              <a:rPr spc="-5" dirty="0">
                <a:latin typeface="Times New Roman"/>
                <a:cs typeface="Times New Roman"/>
              </a:rPr>
              <a:t>ượng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3669" y="1538223"/>
            <a:ext cx="8274684" cy="48812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2290" marR="501015" indent="-342900">
              <a:lnSpc>
                <a:spcPts val="2590"/>
              </a:lnSpc>
              <a:spcBef>
                <a:spcPts val="725"/>
              </a:spcBef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PP </a:t>
            </a:r>
            <a:r>
              <a:rPr sz="2700" spc="-5" dirty="0">
                <a:latin typeface="Arial"/>
                <a:cs typeface="Arial"/>
              </a:rPr>
              <a:t>có nhiều điểm giống </a:t>
            </a:r>
            <a:r>
              <a:rPr sz="2700" dirty="0">
                <a:latin typeface="Arial"/>
                <a:cs typeface="Arial"/>
              </a:rPr>
              <a:t>với PP SDFC trong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cách mô </a:t>
            </a:r>
            <a:r>
              <a:rPr sz="2700" spc="-5" dirty="0">
                <a:latin typeface="Arial"/>
                <a:cs typeface="Arial"/>
              </a:rPr>
              <a:t>hình hóa dữ liệu, </a:t>
            </a:r>
            <a:r>
              <a:rPr sz="2700" dirty="0">
                <a:latin typeface="Arial"/>
                <a:cs typeface="Arial"/>
              </a:rPr>
              <a:t>tuy </a:t>
            </a:r>
            <a:r>
              <a:rPr sz="2700" spc="-5" dirty="0">
                <a:latin typeface="Arial"/>
                <a:cs typeface="Arial"/>
              </a:rPr>
              <a:t>nhiên </a:t>
            </a:r>
            <a:r>
              <a:rPr sz="2700" dirty="0">
                <a:latin typeface="Arial"/>
                <a:cs typeface="Arial"/>
              </a:rPr>
              <a:t>có sự khác </a:t>
            </a:r>
            <a:r>
              <a:rPr sz="2700" spc="-7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biệt </a:t>
            </a:r>
            <a:r>
              <a:rPr sz="2700" dirty="0">
                <a:latin typeface="Arial"/>
                <a:cs typeface="Arial"/>
              </a:rPr>
              <a:t>trong việc </a:t>
            </a:r>
            <a:r>
              <a:rPr sz="2700" spc="-5" dirty="0">
                <a:latin typeface="Arial"/>
                <a:cs typeface="Arial"/>
              </a:rPr>
              <a:t>định nghĩa </a:t>
            </a:r>
            <a:r>
              <a:rPr sz="2700" dirty="0">
                <a:latin typeface="Arial"/>
                <a:cs typeface="Arial"/>
              </a:rPr>
              <a:t>và sử </a:t>
            </a:r>
            <a:r>
              <a:rPr sz="2700" spc="-5" dirty="0">
                <a:latin typeface="Arial"/>
                <a:cs typeface="Arial"/>
              </a:rPr>
              <a:t>dụng các </a:t>
            </a:r>
            <a:r>
              <a:rPr sz="2700" dirty="0">
                <a:latin typeface="Arial"/>
                <a:cs typeface="Arial"/>
              </a:rPr>
              <a:t>thành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105" dirty="0">
                <a:latin typeface="Arial"/>
                <a:cs typeface="Arial"/>
              </a:rPr>
              <a:t>HT.</a:t>
            </a:r>
            <a:endParaRPr sz="2700">
              <a:latin typeface="Arial"/>
              <a:cs typeface="Arial"/>
            </a:endParaRPr>
          </a:p>
          <a:p>
            <a:pPr marL="542290" marR="275590" indent="-342900">
              <a:lnSpc>
                <a:spcPct val="80000"/>
              </a:lnSpc>
              <a:spcBef>
                <a:spcPts val="680"/>
              </a:spcBef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Giúp người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" dirty="0">
                <a:latin typeface="Arial"/>
                <a:cs typeface="Arial"/>
              </a:rPr>
              <a:t> dụng và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người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làm </a:t>
            </a:r>
            <a:r>
              <a:rPr sz="2700" dirty="0">
                <a:latin typeface="Arial"/>
                <a:cs typeface="Arial"/>
              </a:rPr>
              <a:t>công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tác </a:t>
            </a:r>
            <a:r>
              <a:rPr sz="2700" spc="-10" dirty="0">
                <a:latin typeface="Arial"/>
                <a:cs typeface="Arial"/>
              </a:rPr>
              <a:t>quản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lý có </a:t>
            </a:r>
            <a:r>
              <a:rPr sz="2700" spc="-5" dirty="0">
                <a:latin typeface="Arial"/>
                <a:cs typeface="Arial"/>
              </a:rPr>
              <a:t>cái </a:t>
            </a:r>
            <a:r>
              <a:rPr sz="2700" dirty="0">
                <a:latin typeface="Arial"/>
                <a:cs typeface="Arial"/>
              </a:rPr>
              <a:t>nhìn tổng </a:t>
            </a:r>
            <a:r>
              <a:rPr sz="2700" spc="-5" dirty="0">
                <a:latin typeface="Arial"/>
                <a:cs typeface="Arial"/>
              </a:rPr>
              <a:t>quan </a:t>
            </a:r>
            <a:r>
              <a:rPr sz="2700" spc="-10" dirty="0">
                <a:latin typeface="Arial"/>
                <a:cs typeface="Arial"/>
              </a:rPr>
              <a:t>hơn </a:t>
            </a:r>
            <a:r>
              <a:rPr sz="2700" dirty="0">
                <a:latin typeface="Arial"/>
                <a:cs typeface="Arial"/>
              </a:rPr>
              <a:t>về các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tử của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HT.</a:t>
            </a:r>
            <a:endParaRPr sz="2700">
              <a:latin typeface="Arial"/>
              <a:cs typeface="Arial"/>
            </a:endParaRPr>
          </a:p>
          <a:p>
            <a:pPr marL="199390">
              <a:lnSpc>
                <a:spcPts val="2915"/>
              </a:lnSpc>
              <a:tabLst>
                <a:tab pos="542290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Thành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cơ 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nhất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của PP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này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Đối</a:t>
            </a:r>
            <a:endParaRPr sz="2700">
              <a:latin typeface="Arial"/>
              <a:cs typeface="Arial"/>
            </a:endParaRPr>
          </a:p>
          <a:p>
            <a:pPr marL="542290" marR="430530">
              <a:lnSpc>
                <a:spcPct val="80000"/>
              </a:lnSpc>
              <a:spcBef>
                <a:spcPts val="320"/>
              </a:spcBef>
            </a:pPr>
            <a:r>
              <a:rPr sz="2700" i="1" spc="-5" dirty="0">
                <a:latin typeface="Arial"/>
                <a:cs typeface="Arial"/>
              </a:rPr>
              <a:t>tượng</a:t>
            </a:r>
            <a:r>
              <a:rPr sz="2700" spc="-5" dirty="0">
                <a:latin typeface="Arial"/>
                <a:cs typeface="Arial"/>
              </a:rPr>
              <a:t>.</a:t>
            </a:r>
            <a:r>
              <a:rPr sz="2700" dirty="0">
                <a:latin typeface="Arial"/>
                <a:cs typeface="Arial"/>
              </a:rPr>
              <a:t> Mỗi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đối tượng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dùng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để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mô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tả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thực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</a:t>
            </a:r>
            <a:r>
              <a:rPr sz="2700" spc="-5" dirty="0">
                <a:latin typeface="Arial"/>
                <a:cs typeface="Arial"/>
              </a:rPr>
              <a:t> hữu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hình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(ví</a:t>
            </a:r>
            <a:r>
              <a:rPr sz="2700" spc="-5" dirty="0">
                <a:latin typeface="Arial"/>
                <a:cs typeface="Arial"/>
              </a:rPr>
              <a:t> dụ,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một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TK,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một</a:t>
            </a:r>
            <a:r>
              <a:rPr sz="2700" spc="-5" dirty="0">
                <a:latin typeface="Arial"/>
                <a:cs typeface="Arial"/>
              </a:rPr>
              <a:t> giao</a:t>
            </a:r>
            <a:r>
              <a:rPr sz="2700" spc="-10" dirty="0">
                <a:latin typeface="Arial"/>
                <a:cs typeface="Arial"/>
              </a:rPr>
              <a:t> dịch,</a:t>
            </a:r>
            <a:endParaRPr sz="2700">
              <a:latin typeface="Arial"/>
              <a:cs typeface="Arial"/>
            </a:endParaRPr>
          </a:p>
          <a:p>
            <a:pPr marL="542290" marR="584200">
              <a:lnSpc>
                <a:spcPct val="80000"/>
              </a:lnSpc>
            </a:pPr>
            <a:r>
              <a:rPr sz="2700" dirty="0">
                <a:latin typeface="Arial"/>
                <a:cs typeface="Arial"/>
              </a:rPr>
              <a:t>…)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đều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thuộc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tính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nó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(vd,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số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TK,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tên TK, …). </a:t>
            </a:r>
            <a:r>
              <a:rPr sz="2700" spc="-5" dirty="0">
                <a:latin typeface="Arial"/>
                <a:cs typeface="Arial"/>
              </a:rPr>
              <a:t>Ngoài </a:t>
            </a:r>
            <a:r>
              <a:rPr sz="2700" dirty="0">
                <a:latin typeface="Arial"/>
                <a:cs typeface="Arial"/>
              </a:rPr>
              <a:t>ra, </a:t>
            </a:r>
            <a:r>
              <a:rPr sz="2700" spc="-5" dirty="0">
                <a:latin typeface="Arial"/>
                <a:cs typeface="Arial"/>
              </a:rPr>
              <a:t>đối tượng </a:t>
            </a:r>
            <a:r>
              <a:rPr sz="2700" dirty="0">
                <a:latin typeface="Arial"/>
                <a:cs typeface="Arial"/>
              </a:rPr>
              <a:t>còn có cả các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tác</a:t>
            </a:r>
            <a:r>
              <a:rPr sz="2700" spc="-5" dirty="0">
                <a:latin typeface="Arial"/>
                <a:cs typeface="Arial"/>
              </a:rPr>
              <a:t> xử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lý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tác</a:t>
            </a:r>
            <a:r>
              <a:rPr sz="2700" spc="-5" dirty="0">
                <a:latin typeface="Arial"/>
                <a:cs typeface="Arial"/>
              </a:rPr>
              <a:t> này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có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tabLst>
                <a:tab pos="542290" algn="l"/>
                <a:tab pos="8261350" algn="l"/>
              </a:tabLst>
            </a:pPr>
            <a:r>
              <a:rPr sz="2700" u="sng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thực</a:t>
            </a:r>
            <a:r>
              <a:rPr sz="2700" u="sng" spc="-1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hiện</a:t>
            </a:r>
            <a:r>
              <a:rPr sz="2700" u="sng" spc="-2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trên</a:t>
            </a:r>
            <a:r>
              <a:rPr sz="2700" u="sng" spc="-20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đối</a:t>
            </a:r>
            <a:r>
              <a:rPr sz="2700" u="sng" spc="-1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tượng</a:t>
            </a:r>
            <a:r>
              <a:rPr sz="2700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đó.	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7255"/>
            <a:ext cx="79641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</a:t>
            </a:r>
            <a:r>
              <a:rPr spc="-5" dirty="0">
                <a:latin typeface="Times New Roman"/>
                <a:cs typeface="Times New Roman"/>
              </a:rPr>
              <a:t>ước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4:</a:t>
            </a:r>
            <a:r>
              <a:rPr spc="-25" dirty="0"/>
              <a:t> </a:t>
            </a:r>
            <a:r>
              <a:rPr spc="-5" dirty="0"/>
              <a:t>Thử nghiệm,</a:t>
            </a:r>
            <a:r>
              <a:rPr spc="-10" dirty="0"/>
              <a:t> cài </a:t>
            </a:r>
            <a:r>
              <a:rPr spc="-5" dirty="0">
                <a:latin typeface="Times New Roman"/>
                <a:cs typeface="Times New Roman"/>
              </a:rPr>
              <a:t>đặt</a:t>
            </a:r>
            <a:r>
              <a:rPr spc="-5" dirty="0"/>
              <a:t>,</a:t>
            </a:r>
            <a:r>
              <a:rPr dirty="0"/>
              <a:t> tích</a:t>
            </a:r>
            <a:r>
              <a:rPr spc="-5" dirty="0"/>
              <a:t> </a:t>
            </a:r>
            <a:r>
              <a:rPr dirty="0"/>
              <a:t>hợp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54582"/>
            <a:ext cx="7891145" cy="39350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Một trong số các </a:t>
            </a:r>
            <a:r>
              <a:rPr sz="2700" spc="-5" dirty="0">
                <a:latin typeface="Arial"/>
                <a:cs typeface="Arial"/>
              </a:rPr>
              <a:t>bước được cài đặt là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nối UD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 các </a:t>
            </a:r>
            <a:r>
              <a:rPr sz="2700" spc="-5" dirty="0">
                <a:latin typeface="Arial"/>
                <a:cs typeface="Arial"/>
              </a:rPr>
              <a:t>CSDL,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UD </a:t>
            </a:r>
            <a:r>
              <a:rPr sz="2700" dirty="0">
                <a:latin typeface="Arial"/>
                <a:cs typeface="Arial"/>
              </a:rPr>
              <a:t>khác của tổ chức cũng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như</a:t>
            </a:r>
            <a:r>
              <a:rPr sz="2700" dirty="0">
                <a:latin typeface="Arial"/>
                <a:cs typeface="Arial"/>
              </a:rPr>
              <a:t> với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HTTT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đối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tác.</a:t>
            </a:r>
            <a:endParaRPr sz="2700">
              <a:latin typeface="Arial"/>
              <a:cs typeface="Arial"/>
            </a:endParaRPr>
          </a:p>
          <a:p>
            <a:pPr marL="355600" marR="56515" indent="-342900">
              <a:lnSpc>
                <a:spcPts val="29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Cần </a:t>
            </a:r>
            <a:r>
              <a:rPr sz="2700" dirty="0">
                <a:latin typeface="Arial"/>
                <a:cs typeface="Arial"/>
              </a:rPr>
              <a:t>tiến </a:t>
            </a:r>
            <a:r>
              <a:rPr sz="2700" spc="-5" dirty="0">
                <a:latin typeface="Arial"/>
                <a:cs typeface="Arial"/>
              </a:rPr>
              <a:t>hành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loạt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thử nghiệm: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nghiệm đơn </a:t>
            </a:r>
            <a:r>
              <a:rPr sz="2700" dirty="0">
                <a:latin typeface="Arial"/>
                <a:cs typeface="Arial"/>
              </a:rPr>
              <a:t>vị (unit test), thử </a:t>
            </a:r>
            <a:r>
              <a:rPr sz="2700" spc="-5" dirty="0">
                <a:latin typeface="Arial"/>
                <a:cs typeface="Arial"/>
              </a:rPr>
              <a:t>nghiệm </a:t>
            </a:r>
            <a:r>
              <a:rPr sz="2700" dirty="0">
                <a:latin typeface="Arial"/>
                <a:cs typeface="Arial"/>
              </a:rPr>
              <a:t>tích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(intergation test),</a:t>
            </a:r>
            <a:r>
              <a:rPr sz="2700" dirty="0">
                <a:latin typeface="Arial"/>
                <a:cs typeface="Arial"/>
              </a:rPr>
              <a:t> thử </a:t>
            </a:r>
            <a:r>
              <a:rPr sz="2700" spc="-5" dirty="0">
                <a:latin typeface="Arial"/>
                <a:cs typeface="Arial"/>
              </a:rPr>
              <a:t>nghiệm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(usability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test)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thử</a:t>
            </a:r>
            <a:r>
              <a:rPr sz="2700" spc="-5" dirty="0">
                <a:latin typeface="Arial"/>
                <a:cs typeface="Arial"/>
              </a:rPr>
              <a:t> nghiệm chấp </a:t>
            </a:r>
            <a:r>
              <a:rPr sz="2700" spc="-10" dirty="0">
                <a:latin typeface="Arial"/>
                <a:cs typeface="Arial"/>
              </a:rPr>
              <a:t>nhận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(acceptance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test).</a:t>
            </a:r>
            <a:endParaRPr sz="2700">
              <a:latin typeface="Arial"/>
              <a:cs typeface="Arial"/>
            </a:endParaRPr>
          </a:p>
          <a:p>
            <a:pPr marL="355600" marR="135255" indent="-342900">
              <a:lnSpc>
                <a:spcPts val="292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Chuyển giao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dụng: </a:t>
            </a:r>
            <a:r>
              <a:rPr sz="2700" dirty="0">
                <a:latin typeface="Arial"/>
                <a:cs typeface="Arial"/>
              </a:rPr>
              <a:t>chuyển </a:t>
            </a:r>
            <a:r>
              <a:rPr sz="2700" spc="-5" dirty="0">
                <a:latin typeface="Arial"/>
                <a:cs typeface="Arial"/>
              </a:rPr>
              <a:t>đổi </a:t>
            </a:r>
            <a:r>
              <a:rPr sz="2700" spc="-100" dirty="0">
                <a:latin typeface="Arial"/>
                <a:cs typeface="Arial"/>
              </a:rPr>
              <a:t>HT,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đào </a:t>
            </a:r>
            <a:r>
              <a:rPr sz="2700" dirty="0">
                <a:latin typeface="Arial"/>
                <a:cs typeface="Arial"/>
              </a:rPr>
              <a:t>tạo, </a:t>
            </a:r>
            <a:r>
              <a:rPr sz="2700" spc="-5" dirty="0">
                <a:latin typeface="Arial"/>
                <a:cs typeface="Arial"/>
              </a:rPr>
              <a:t>giải quyết </a:t>
            </a:r>
            <a:r>
              <a:rPr sz="2700" dirty="0">
                <a:latin typeface="Arial"/>
                <a:cs typeface="Arial"/>
              </a:rPr>
              <a:t>vấn </a:t>
            </a:r>
            <a:r>
              <a:rPr sz="2700" spc="-5" dirty="0">
                <a:latin typeface="Arial"/>
                <a:cs typeface="Arial"/>
              </a:rPr>
              <a:t>đề phản ứng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10" dirty="0">
                <a:latin typeface="Arial"/>
                <a:cs typeface="Arial"/>
              </a:rPr>
              <a:t>người 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dụng.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10" dirty="0"/>
              <a:t>công</a:t>
            </a:r>
            <a:r>
              <a:rPr spc="-5" dirty="0"/>
              <a:t> cụ </a:t>
            </a:r>
            <a:r>
              <a:rPr dirty="0"/>
              <a:t>tự</a:t>
            </a:r>
            <a:r>
              <a:rPr spc="-15" dirty="0"/>
              <a:t>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hóa</a:t>
            </a:r>
            <a:r>
              <a:rPr spc="-5" dirty="0"/>
              <a:t> </a:t>
            </a:r>
            <a:r>
              <a:rPr dirty="0"/>
              <a:t>hỗ</a:t>
            </a:r>
            <a:r>
              <a:rPr spc="-5" dirty="0"/>
              <a:t> </a:t>
            </a:r>
            <a:r>
              <a:rPr spc="-15" dirty="0"/>
              <a:t>trợ</a:t>
            </a:r>
            <a:r>
              <a:rPr spc="-5" dirty="0"/>
              <a:t> </a:t>
            </a:r>
            <a:r>
              <a:rPr spc="-10" dirty="0"/>
              <a:t>phát </a:t>
            </a:r>
            <a:r>
              <a:rPr spc="-890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spc="20" dirty="0"/>
              <a:t>HTTT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649845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Công cụ thiết kế </a:t>
            </a:r>
            <a:r>
              <a:rPr sz="3200" spc="-10" dirty="0">
                <a:latin typeface="Arial"/>
                <a:cs typeface="Arial"/>
              </a:rPr>
              <a:t>phần </a:t>
            </a:r>
            <a:r>
              <a:rPr sz="3200" spc="-5" dirty="0">
                <a:latin typeface="Arial"/>
                <a:cs typeface="Arial"/>
              </a:rPr>
              <a:t>mềm có sự hỗ trợ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 máy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tính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(CASE)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Hệ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thống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hỗ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trợ </a:t>
            </a:r>
            <a:r>
              <a:rPr sz="3200" spc="-10" dirty="0">
                <a:latin typeface="Arial"/>
                <a:cs typeface="Arial"/>
              </a:rPr>
              <a:t>nhóm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làm </a:t>
            </a:r>
            <a:r>
              <a:rPr sz="3200" spc="-5" dirty="0">
                <a:latin typeface="Arial"/>
                <a:cs typeface="Arial"/>
              </a:rPr>
              <a:t>việc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ngôn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ngữ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lập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 bậc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1195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CASE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0227"/>
            <a:ext cx="7823834" cy="421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94615" indent="-342900">
              <a:lnSpc>
                <a:spcPts val="346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Là bộ các công cụ phần mềm tự </a:t>
            </a:r>
            <a:r>
              <a:rPr sz="3200" spc="-10" dirty="0">
                <a:latin typeface="Arial"/>
                <a:cs typeface="Arial"/>
              </a:rPr>
              <a:t>động </a:t>
            </a:r>
            <a:r>
              <a:rPr sz="3200" spc="-5" dirty="0">
                <a:latin typeface="Arial"/>
                <a:cs typeface="Arial"/>
              </a:rPr>
              <a:t> hóa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được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phân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tich viên HT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sử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để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phát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HTTT.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0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Được </a:t>
            </a:r>
            <a:r>
              <a:rPr sz="3200" spc="-10" dirty="0">
                <a:latin typeface="Arial"/>
                <a:cs typeface="Arial"/>
              </a:rPr>
              <a:t>dùng </a:t>
            </a:r>
            <a:r>
              <a:rPr sz="3200" spc="-5" dirty="0">
                <a:latin typeface="Arial"/>
                <a:cs typeface="Arial"/>
              </a:rPr>
              <a:t>để tự đông hóa </a:t>
            </a:r>
            <a:r>
              <a:rPr sz="3200" spc="-10" dirty="0">
                <a:latin typeface="Arial"/>
                <a:cs typeface="Arial"/>
              </a:rPr>
              <a:t>hoặc </a:t>
            </a:r>
            <a:r>
              <a:rPr sz="3200" spc="-5" dirty="0">
                <a:latin typeface="Arial"/>
                <a:cs typeface="Arial"/>
              </a:rPr>
              <a:t>hỗ trợ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</a:t>
            </a:r>
            <a:r>
              <a:rPr sz="3200" spc="-10" dirty="0">
                <a:latin typeface="Arial"/>
                <a:cs typeface="Arial"/>
              </a:rPr>
              <a:t>hoạt </a:t>
            </a:r>
            <a:r>
              <a:rPr sz="3200" spc="-5" dirty="0">
                <a:latin typeface="Arial"/>
                <a:cs typeface="Arial"/>
              </a:rPr>
              <a:t>động </a:t>
            </a:r>
            <a:r>
              <a:rPr sz="3200" dirty="0">
                <a:latin typeface="Arial"/>
                <a:cs typeface="Arial"/>
              </a:rPr>
              <a:t>của cả </a:t>
            </a:r>
            <a:r>
              <a:rPr sz="3200" spc="-10" dirty="0">
                <a:latin typeface="Arial"/>
                <a:cs typeface="Arial"/>
              </a:rPr>
              <a:t>quá </a:t>
            </a:r>
            <a:r>
              <a:rPr sz="3200" spc="-5" dirty="0">
                <a:latin typeface="Arial"/>
                <a:cs typeface="Arial"/>
              </a:rPr>
              <a:t>trình </a:t>
            </a:r>
            <a:r>
              <a:rPr sz="3200" spc="-10" dirty="0">
                <a:latin typeface="Arial"/>
                <a:cs typeface="Arial"/>
              </a:rPr>
              <a:t>phát </a:t>
            </a:r>
            <a:r>
              <a:rPr sz="3200" spc="-5" dirty="0">
                <a:latin typeface="Arial"/>
                <a:cs typeface="Arial"/>
              </a:rPr>
              <a:t>triển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với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mục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tiêu nâng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cao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cải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tiến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chất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lượng</a:t>
            </a:r>
            <a:r>
              <a:rPr sz="3200" spc="-5" dirty="0">
                <a:latin typeface="Arial"/>
                <a:cs typeface="Arial"/>
              </a:rPr>
              <a:t> chung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HT.</a:t>
            </a:r>
            <a:endParaRPr sz="3200">
              <a:latin typeface="Arial"/>
              <a:cs typeface="Arial"/>
            </a:endParaRPr>
          </a:p>
          <a:p>
            <a:pPr marL="355600" marR="113664" indent="-342900">
              <a:lnSpc>
                <a:spcPts val="346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Được sử </a:t>
            </a:r>
            <a:r>
              <a:rPr sz="3200" spc="-10" dirty="0">
                <a:latin typeface="Arial"/>
                <a:cs typeface="Arial"/>
              </a:rPr>
              <a:t>dùng </a:t>
            </a:r>
            <a:r>
              <a:rPr sz="3200" spc="-5" dirty="0">
                <a:latin typeface="Arial"/>
                <a:cs typeface="Arial"/>
              </a:rPr>
              <a:t>để tăng đang kể thời </a:t>
            </a:r>
            <a:r>
              <a:rPr sz="3200" spc="-10" dirty="0">
                <a:latin typeface="Arial"/>
                <a:cs typeface="Arial"/>
              </a:rPr>
              <a:t>gian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phát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bảo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143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Công</a:t>
            </a:r>
            <a:r>
              <a:rPr sz="4400" spc="-45" dirty="0"/>
              <a:t> </a:t>
            </a:r>
            <a:r>
              <a:rPr sz="4400" spc="-5" dirty="0"/>
              <a:t>cụ</a:t>
            </a:r>
            <a:r>
              <a:rPr sz="4400" spc="-15" dirty="0"/>
              <a:t> </a:t>
            </a:r>
            <a:r>
              <a:rPr sz="4400" spc="-10" dirty="0"/>
              <a:t>CASE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87970" cy="4750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49275" indent="-342900" algn="just">
              <a:lnSpc>
                <a:spcPts val="2400"/>
              </a:lnSpc>
              <a:spcBef>
                <a:spcPts val="68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Công </a:t>
            </a:r>
            <a:r>
              <a:rPr sz="2500" dirty="0">
                <a:latin typeface="Arial"/>
                <a:cs typeface="Arial"/>
              </a:rPr>
              <a:t>cụ vẽ các tiến trònh, </a:t>
            </a:r>
            <a:r>
              <a:rPr sz="2500" spc="-5" dirty="0">
                <a:latin typeface="Arial"/>
                <a:cs typeface="Arial"/>
              </a:rPr>
              <a:t>dữ liệu </a:t>
            </a:r>
            <a:r>
              <a:rPr sz="2500" dirty="0">
                <a:latin typeface="Arial"/>
                <a:cs typeface="Arial"/>
              </a:rPr>
              <a:t>và các cấu trúc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kiểm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soát.</a:t>
            </a:r>
            <a:endParaRPr sz="2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4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cụ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sinh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giao diện vào/ra</a:t>
            </a:r>
            <a:r>
              <a:rPr sz="2500" dirty="0">
                <a:latin typeface="Arial"/>
                <a:cs typeface="Arial"/>
              </a:rPr>
              <a:t> của </a:t>
            </a:r>
            <a:r>
              <a:rPr sz="2500" spc="-5" dirty="0">
                <a:latin typeface="Arial"/>
                <a:cs typeface="Arial"/>
              </a:rPr>
              <a:t>HTTT</a:t>
            </a:r>
            <a:endParaRPr sz="2500">
              <a:latin typeface="Arial"/>
              <a:cs typeface="Arial"/>
            </a:endParaRPr>
          </a:p>
          <a:p>
            <a:pPr marL="355600" marR="121285" indent="-342900" algn="just">
              <a:lnSpc>
                <a:spcPts val="2400"/>
              </a:lnSpc>
              <a:spcBef>
                <a:spcPts val="58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Công </a:t>
            </a:r>
            <a:r>
              <a:rPr sz="2500" dirty="0">
                <a:latin typeface="Arial"/>
                <a:cs typeface="Arial"/>
              </a:rPr>
              <a:t>cụ kiểm tra tự động tính đầy đủ, tính chính xác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 các đặc tả sơ đồ, màn </a:t>
            </a:r>
            <a:r>
              <a:rPr sz="2500" spc="-5" dirty="0">
                <a:latin typeface="Arial"/>
                <a:cs typeface="Arial"/>
              </a:rPr>
              <a:t>hình nhập liệu </a:t>
            </a:r>
            <a:r>
              <a:rPr sz="2500" dirty="0">
                <a:latin typeface="Arial"/>
                <a:cs typeface="Arial"/>
              </a:rPr>
              <a:t>và các </a:t>
            </a:r>
            <a:r>
              <a:rPr sz="2500" spc="-5" dirty="0">
                <a:latin typeface="Arial"/>
                <a:cs typeface="Arial"/>
              </a:rPr>
              <a:t>báo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cáo.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Công cụ lưu trữ một </a:t>
            </a:r>
            <a:r>
              <a:rPr sz="2500" spc="-5" dirty="0">
                <a:latin typeface="Arial"/>
                <a:cs typeface="Arial"/>
              </a:rPr>
              <a:t>cách </a:t>
            </a:r>
            <a:r>
              <a:rPr sz="2500" dirty="0">
                <a:latin typeface="Arial"/>
                <a:cs typeface="Arial"/>
              </a:rPr>
              <a:t>tích </a:t>
            </a:r>
            <a:r>
              <a:rPr sz="2500" spc="-5" dirty="0">
                <a:latin typeface="Arial"/>
                <a:cs typeface="Arial"/>
              </a:rPr>
              <a:t>hợp </a:t>
            </a:r>
            <a:r>
              <a:rPr sz="2500" dirty="0">
                <a:latin typeface="Arial"/>
                <a:cs typeface="Arial"/>
              </a:rPr>
              <a:t>các đặc tả, các </a:t>
            </a:r>
            <a:r>
              <a:rPr sz="2500" spc="-5" dirty="0">
                <a:latin typeface="Arial"/>
                <a:cs typeface="Arial"/>
              </a:rPr>
              <a:t>sơ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đồ, các báo cáo và các thông tin liên quan đến quản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lý dự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án.</a:t>
            </a:r>
            <a:endParaRPr sz="2500">
              <a:latin typeface="Arial"/>
              <a:cs typeface="Arial"/>
            </a:endParaRPr>
          </a:p>
          <a:p>
            <a:pPr marL="355600" marR="29908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cụ sinh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tài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HT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tài </a:t>
            </a:r>
            <a:r>
              <a:rPr sz="2500" spc="-5" dirty="0">
                <a:latin typeface="Arial"/>
                <a:cs typeface="Arial"/>
              </a:rPr>
              <a:t>liệu người </a:t>
            </a:r>
            <a:r>
              <a:rPr sz="2500" dirty="0">
                <a:latin typeface="Arial"/>
                <a:cs typeface="Arial"/>
              </a:rPr>
              <a:t>dùng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khuon</a:t>
            </a:r>
            <a:r>
              <a:rPr sz="2500" spc="-5" dirty="0">
                <a:latin typeface="Arial"/>
                <a:cs typeface="Arial"/>
              </a:rPr>
              <a:t> dạng chuẩn.</a:t>
            </a:r>
            <a:endParaRPr sz="2500">
              <a:latin typeface="Arial"/>
              <a:cs typeface="Arial"/>
            </a:endParaRPr>
          </a:p>
          <a:p>
            <a:pPr marL="355600" marR="4127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Công </a:t>
            </a:r>
            <a:r>
              <a:rPr sz="2500" dirty="0">
                <a:latin typeface="Arial"/>
                <a:cs typeface="Arial"/>
              </a:rPr>
              <a:t>cụ tự đông sinh các </a:t>
            </a:r>
            <a:r>
              <a:rPr sz="2500" spc="-5" dirty="0">
                <a:latin typeface="Arial"/>
                <a:cs typeface="Arial"/>
              </a:rPr>
              <a:t>chương </a:t>
            </a:r>
            <a:r>
              <a:rPr sz="2500" dirty="0">
                <a:latin typeface="Arial"/>
                <a:cs typeface="Arial"/>
              </a:rPr>
              <a:t>trình và các </a:t>
            </a:r>
            <a:r>
              <a:rPr sz="2500" spc="-5" dirty="0">
                <a:latin typeface="Arial"/>
                <a:cs typeface="Arial"/>
              </a:rPr>
              <a:t>CSDL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trực tiếp từ các tài </a:t>
            </a:r>
            <a:r>
              <a:rPr sz="2500" spc="-5" dirty="0">
                <a:latin typeface="Arial"/>
                <a:cs typeface="Arial"/>
              </a:rPr>
              <a:t>liệu </a:t>
            </a:r>
            <a:r>
              <a:rPr sz="2500" dirty="0">
                <a:latin typeface="Arial"/>
                <a:cs typeface="Arial"/>
              </a:rPr>
              <a:t>thiết kế, các màn </a:t>
            </a:r>
            <a:r>
              <a:rPr sz="2500" spc="-5" dirty="0">
                <a:latin typeface="Arial"/>
                <a:cs typeface="Arial"/>
              </a:rPr>
              <a:t>hình nhập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liệu </a:t>
            </a:r>
            <a:r>
              <a:rPr sz="2500" dirty="0">
                <a:latin typeface="Arial"/>
                <a:cs typeface="Arial"/>
              </a:rPr>
              <a:t>cà các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báo </a:t>
            </a:r>
            <a:r>
              <a:rPr sz="2500" dirty="0">
                <a:latin typeface="Arial"/>
                <a:cs typeface="Arial"/>
              </a:rPr>
              <a:t>cáo.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082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Định</a:t>
            </a:r>
            <a:r>
              <a:rPr sz="4400" spc="-20" dirty="0"/>
              <a:t> </a:t>
            </a:r>
            <a:r>
              <a:rPr sz="4400" spc="-5" dirty="0"/>
              <a:t>h</a:t>
            </a:r>
            <a:r>
              <a:rPr sz="4400" spc="-5" dirty="0">
                <a:latin typeface="Times New Roman"/>
                <a:cs typeface="Times New Roman"/>
              </a:rPr>
              <a:t>ướng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5" dirty="0"/>
              <a:t>sử</a:t>
            </a:r>
            <a:r>
              <a:rPr sz="4400" spc="-15" dirty="0"/>
              <a:t> </a:t>
            </a:r>
            <a:r>
              <a:rPr sz="4400" spc="-5" dirty="0"/>
              <a:t>dụng</a:t>
            </a:r>
            <a:r>
              <a:rPr sz="4400" dirty="0"/>
              <a:t> </a:t>
            </a:r>
            <a:r>
              <a:rPr sz="4400" spc="-10" dirty="0"/>
              <a:t>CASE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18450" cy="43237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36195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Nhóm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có định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hướng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quản lý thường </a:t>
            </a:r>
            <a:r>
              <a:rPr sz="3000" dirty="0">
                <a:latin typeface="Arial"/>
                <a:cs typeface="Arial"/>
              </a:rPr>
              <a:t>thích </a:t>
            </a:r>
            <a:r>
              <a:rPr sz="3000" spc="-5" dirty="0">
                <a:latin typeface="Arial"/>
                <a:cs typeface="Arial"/>
              </a:rPr>
              <a:t>dùng CASE </a:t>
            </a:r>
            <a:r>
              <a:rPr sz="3000" dirty="0">
                <a:latin typeface="Arial"/>
                <a:cs typeface="Arial"/>
              </a:rPr>
              <a:t>vì </a:t>
            </a:r>
            <a:r>
              <a:rPr sz="3000" spc="-5" dirty="0">
                <a:latin typeface="Arial"/>
                <a:cs typeface="Arial"/>
              </a:rPr>
              <a:t>nó giúp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giảm được </a:t>
            </a:r>
            <a:r>
              <a:rPr sz="3000" dirty="0">
                <a:latin typeface="Arial"/>
                <a:cs typeface="Arial"/>
              </a:rPr>
              <a:t>rủi ra </a:t>
            </a:r>
            <a:r>
              <a:rPr sz="3000" spc="-5" dirty="0">
                <a:latin typeface="Arial"/>
                <a:cs typeface="Arial"/>
              </a:rPr>
              <a:t>và tăng độ </a:t>
            </a:r>
            <a:r>
              <a:rPr sz="3000" dirty="0">
                <a:latin typeface="Arial"/>
                <a:cs typeface="Arial"/>
              </a:rPr>
              <a:t>chắc chắn trong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lý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án phát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HTTT.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Nhóm người định hướng </a:t>
            </a:r>
            <a:r>
              <a:rPr sz="3000" dirty="0">
                <a:latin typeface="Arial"/>
                <a:cs typeface="Arial"/>
              </a:rPr>
              <a:t>kỹ thuật không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thích </a:t>
            </a:r>
            <a:r>
              <a:rPr sz="3000" spc="-5" dirty="0">
                <a:latin typeface="Arial"/>
                <a:cs typeface="Arial"/>
              </a:rPr>
              <a:t>dùng CASE vì họ cảm </a:t>
            </a:r>
            <a:r>
              <a:rPr sz="3000" dirty="0">
                <a:latin typeface="Arial"/>
                <a:cs typeface="Arial"/>
              </a:rPr>
              <a:t>thấy </a:t>
            </a:r>
            <a:r>
              <a:rPr sz="3000" spc="-5" dirty="0">
                <a:latin typeface="Arial"/>
                <a:cs typeface="Arial"/>
              </a:rPr>
              <a:t>bản </a:t>
            </a:r>
            <a:r>
              <a:rPr sz="3000" dirty="0">
                <a:latin typeface="Arial"/>
                <a:cs typeface="Arial"/>
              </a:rPr>
              <a:t>thân </a:t>
            </a:r>
            <a:r>
              <a:rPr sz="3000" spc="-5" dirty="0">
                <a:latin typeface="Arial"/>
                <a:cs typeface="Arial"/>
              </a:rPr>
              <a:t>bị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đe dọa bởi công nghệ </a:t>
            </a:r>
            <a:r>
              <a:rPr sz="3000" spc="-10" dirty="0">
                <a:latin typeface="Arial"/>
                <a:cs typeface="Arial"/>
              </a:rPr>
              <a:t>hiện </a:t>
            </a:r>
            <a:r>
              <a:rPr sz="3000" spc="-5" dirty="0">
                <a:latin typeface="Arial"/>
                <a:cs typeface="Arial"/>
              </a:rPr>
              <a:t>đại này </a:t>
            </a:r>
            <a:r>
              <a:rPr sz="3000" dirty="0">
                <a:latin typeface="Arial"/>
                <a:cs typeface="Arial"/>
              </a:rPr>
              <a:t>vì </a:t>
            </a:r>
            <a:r>
              <a:rPr sz="3000" spc="-5" dirty="0">
                <a:latin typeface="Arial"/>
                <a:cs typeface="Arial"/>
              </a:rPr>
              <a:t>nó có </a:t>
            </a:r>
            <a:r>
              <a:rPr sz="3000" dirty="0">
                <a:latin typeface="Arial"/>
                <a:cs typeface="Arial"/>
              </a:rPr>
              <a:t> thể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phủ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kỹ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năng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mà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họ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có được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sau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nhiều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năm </a:t>
            </a:r>
            <a:r>
              <a:rPr sz="3000" dirty="0">
                <a:latin typeface="Arial"/>
                <a:cs typeface="Arial"/>
              </a:rPr>
              <a:t>trời </a:t>
            </a:r>
            <a:r>
              <a:rPr sz="3000" spc="-5" dirty="0">
                <a:latin typeface="Arial"/>
                <a:cs typeface="Arial"/>
              </a:rPr>
              <a:t>làm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việc.</a:t>
            </a:r>
            <a:endParaRPr sz="3000">
              <a:latin typeface="Arial"/>
              <a:cs typeface="Arial"/>
            </a:endParaRPr>
          </a:p>
          <a:p>
            <a:pPr marL="12700" marR="276860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=&gt;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đưa </a:t>
            </a:r>
            <a:r>
              <a:rPr sz="3000" dirty="0">
                <a:latin typeface="Arial"/>
                <a:cs typeface="Arial"/>
              </a:rPr>
              <a:t>CASE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vào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cân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nhắc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kỹ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lưỡng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sự </a:t>
            </a:r>
            <a:r>
              <a:rPr sz="3000" spc="-5" dirty="0">
                <a:latin typeface="Arial"/>
                <a:cs typeface="Arial"/>
              </a:rPr>
              <a:t>phối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hợp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chặt chẽ.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260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Hệ</a:t>
            </a:r>
            <a:r>
              <a:rPr sz="4400" spc="-10" dirty="0"/>
              <a:t> </a:t>
            </a:r>
            <a:r>
              <a:rPr sz="4400" spc="-5" dirty="0"/>
              <a:t>thống hỗ</a:t>
            </a:r>
            <a:r>
              <a:rPr sz="4400" spc="5" dirty="0"/>
              <a:t> </a:t>
            </a:r>
            <a:r>
              <a:rPr sz="4400" spc="-20" dirty="0"/>
              <a:t>trợ</a:t>
            </a:r>
            <a:r>
              <a:rPr sz="4400" spc="-5" dirty="0"/>
              <a:t> nhóm làm </a:t>
            </a:r>
            <a:r>
              <a:rPr sz="4400" dirty="0"/>
              <a:t>việc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6"/>
            <a:ext cx="7873365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7359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Hỗ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trợ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nhóm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làm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trao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đổi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phối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hợp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với </a:t>
            </a:r>
            <a:r>
              <a:rPr sz="3000" spc="-10" dirty="0">
                <a:latin typeface="Arial"/>
                <a:cs typeface="Arial"/>
              </a:rPr>
              <a:t>nhau.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Một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UD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trọng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nghệ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nhóm </a:t>
            </a:r>
            <a:r>
              <a:rPr sz="3000" spc="-5" dirty="0">
                <a:latin typeface="Arial"/>
                <a:cs typeface="Arial"/>
              </a:rPr>
              <a:t> làm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hỗ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trợ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thu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thập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yêu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càu người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dụng.</a:t>
            </a:r>
            <a:endParaRPr sz="3000">
              <a:latin typeface="Arial"/>
              <a:cs typeface="Arial"/>
            </a:endParaRPr>
          </a:p>
          <a:p>
            <a:pPr marL="355600" marR="4826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Đối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với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số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HTTT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đặc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thù,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hỗ </a:t>
            </a:r>
            <a:r>
              <a:rPr sz="3000" dirty="0">
                <a:latin typeface="Arial"/>
                <a:cs typeface="Arial"/>
              </a:rPr>
              <a:t>trợ </a:t>
            </a:r>
            <a:r>
              <a:rPr sz="3000" spc="-5" dirty="0">
                <a:latin typeface="Arial"/>
                <a:cs typeface="Arial"/>
              </a:rPr>
              <a:t>nhóm làm </a:t>
            </a:r>
            <a:r>
              <a:rPr sz="3000" dirty="0">
                <a:latin typeface="Arial"/>
                <a:cs typeface="Arial"/>
              </a:rPr>
              <a:t>việc </a:t>
            </a: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yêu cầu các thành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viên trong </a:t>
            </a:r>
            <a:r>
              <a:rPr sz="3000" spc="-5" dirty="0">
                <a:latin typeface="Arial"/>
                <a:cs typeface="Arial"/>
              </a:rPr>
              <a:t>nhóm làm </a:t>
            </a:r>
            <a:r>
              <a:rPr sz="3000" dirty="0">
                <a:latin typeface="Arial"/>
                <a:cs typeface="Arial"/>
              </a:rPr>
              <a:t>việc cùng xác </a:t>
            </a:r>
            <a:r>
              <a:rPr sz="3000" spc="-5" dirty="0">
                <a:latin typeface="Arial"/>
                <a:cs typeface="Arial"/>
              </a:rPr>
              <a:t>định yêu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cầu</a:t>
            </a:r>
            <a:r>
              <a:rPr sz="3000" spc="-5" dirty="0">
                <a:latin typeface="Arial"/>
                <a:cs typeface="Arial"/>
              </a:rPr>
              <a:t> Ht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sẽ</a:t>
            </a:r>
            <a:r>
              <a:rPr sz="3000" spc="-5" dirty="0">
                <a:latin typeface="Arial"/>
                <a:cs typeface="Arial"/>
              </a:rPr>
              <a:t> hiệu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hơn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rất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nhiều.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138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Các</a:t>
            </a:r>
            <a:r>
              <a:rPr sz="4400" spc="-15" dirty="0"/>
              <a:t> </a:t>
            </a:r>
            <a:r>
              <a:rPr sz="4400" spc="-10" dirty="0"/>
              <a:t>ngôn</a:t>
            </a:r>
            <a:r>
              <a:rPr sz="4400" spc="-5" dirty="0"/>
              <a:t> ngữ</a:t>
            </a:r>
            <a:r>
              <a:rPr sz="4400" spc="15" dirty="0"/>
              <a:t> </a:t>
            </a:r>
            <a:r>
              <a:rPr sz="4400" spc="-5" dirty="0"/>
              <a:t>lập trình</a:t>
            </a:r>
            <a:r>
              <a:rPr sz="4400" spc="-25" dirty="0"/>
              <a:t> </a:t>
            </a:r>
            <a:r>
              <a:rPr sz="4400" spc="-5" dirty="0"/>
              <a:t>bậc </a:t>
            </a:r>
            <a:r>
              <a:rPr sz="4400" spc="-10" dirty="0"/>
              <a:t>cao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76540" cy="4552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95580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i="1" spc="-5" dirty="0">
                <a:latin typeface="Arial"/>
                <a:cs typeface="Arial"/>
              </a:rPr>
              <a:t>Lập </a:t>
            </a:r>
            <a:r>
              <a:rPr sz="2700" i="1" dirty="0">
                <a:latin typeface="Arial"/>
                <a:cs typeface="Arial"/>
              </a:rPr>
              <a:t>trình </a:t>
            </a:r>
            <a:r>
              <a:rPr sz="2700" i="1" spc="-5" dirty="0">
                <a:latin typeface="Arial"/>
                <a:cs typeface="Arial"/>
              </a:rPr>
              <a:t>trực quan </a:t>
            </a:r>
            <a:r>
              <a:rPr sz="2700" i="1" spc="-15" dirty="0">
                <a:latin typeface="Arial"/>
                <a:cs typeface="Arial"/>
              </a:rPr>
              <a:t>(Visual </a:t>
            </a:r>
            <a:r>
              <a:rPr sz="2700" i="1" dirty="0">
                <a:latin typeface="Arial"/>
                <a:cs typeface="Arial"/>
              </a:rPr>
              <a:t>Basic): </a:t>
            </a:r>
            <a:r>
              <a:rPr sz="2700" spc="-5" dirty="0">
                <a:latin typeface="Arial"/>
                <a:cs typeface="Arial"/>
              </a:rPr>
              <a:t>cho phép </a:t>
            </a:r>
            <a:r>
              <a:rPr sz="2700" dirty="0">
                <a:latin typeface="Arial"/>
                <a:cs typeface="Arial"/>
              </a:rPr>
              <a:t>xây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dựng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giao diện người dùng,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báo </a:t>
            </a:r>
            <a:r>
              <a:rPr sz="2700" dirty="0">
                <a:latin typeface="Arial"/>
                <a:cs typeface="Arial"/>
              </a:rPr>
              <a:t>cáo,…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một cách </a:t>
            </a:r>
            <a:r>
              <a:rPr sz="2700" spc="-5" dirty="0">
                <a:latin typeface="Arial"/>
                <a:cs typeface="Arial"/>
              </a:rPr>
              <a:t>nhanh </a:t>
            </a:r>
            <a:r>
              <a:rPr sz="2700" dirty="0">
                <a:latin typeface="Arial"/>
                <a:cs typeface="Arial"/>
              </a:rPr>
              <a:t>chóng </a:t>
            </a:r>
            <a:r>
              <a:rPr sz="2700" spc="-5" dirty="0">
                <a:latin typeface="Arial"/>
                <a:cs typeface="Arial"/>
              </a:rPr>
              <a:t>bằng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công </a:t>
            </a:r>
            <a:r>
              <a:rPr sz="2700" dirty="0">
                <a:latin typeface="Arial"/>
                <a:cs typeface="Arial"/>
              </a:rPr>
              <a:t>cụ trực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 để </a:t>
            </a:r>
            <a:r>
              <a:rPr sz="2700" dirty="0">
                <a:latin typeface="Arial"/>
                <a:cs typeface="Arial"/>
              </a:rPr>
              <a:t>vẽ và thiết kế. Sau </a:t>
            </a:r>
            <a:r>
              <a:rPr sz="2700" spc="-5" dirty="0">
                <a:latin typeface="Arial"/>
                <a:cs typeface="Arial"/>
              </a:rPr>
              <a:t>đó mã nguồn tương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ứng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tự </a:t>
            </a:r>
            <a:r>
              <a:rPr sz="2700" spc="-5" dirty="0">
                <a:latin typeface="Arial"/>
                <a:cs typeface="Arial"/>
              </a:rPr>
              <a:t>động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sinh.</a:t>
            </a:r>
            <a:endParaRPr sz="2700">
              <a:latin typeface="Arial"/>
              <a:cs typeface="Arial"/>
            </a:endParaRPr>
          </a:p>
          <a:p>
            <a:pPr marL="355600" marR="232410" indent="-342900">
              <a:lnSpc>
                <a:spcPts val="259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i="1" spc="-5" dirty="0">
                <a:latin typeface="Arial"/>
                <a:cs typeface="Arial"/>
              </a:rPr>
              <a:t>Lập trình </a:t>
            </a:r>
            <a:r>
              <a:rPr sz="2700" i="1" dirty="0">
                <a:latin typeface="Arial"/>
                <a:cs typeface="Arial"/>
              </a:rPr>
              <a:t>hướng </a:t>
            </a:r>
            <a:r>
              <a:rPr sz="2700" i="1" spc="-5" dirty="0">
                <a:latin typeface="Arial"/>
                <a:cs typeface="Arial"/>
              </a:rPr>
              <a:t>đối tượng: </a:t>
            </a:r>
            <a:r>
              <a:rPr sz="2700" dirty="0">
                <a:latin typeface="Arial"/>
                <a:cs typeface="Arial"/>
              </a:rPr>
              <a:t>tạo ra các </a:t>
            </a:r>
            <a:r>
              <a:rPr sz="2700" spc="-5" dirty="0">
                <a:latin typeface="Arial"/>
                <a:cs typeface="Arial"/>
              </a:rPr>
              <a:t>đối tượng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để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lại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trong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vô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số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5" dirty="0">
                <a:latin typeface="Arial"/>
                <a:cs typeface="Arial"/>
              </a:rPr>
              <a:t> ứng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5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i="1" spc="-5" dirty="0">
                <a:latin typeface="Arial"/>
                <a:cs typeface="Arial"/>
              </a:rPr>
              <a:t>Các ngôn ngữ lập </a:t>
            </a:r>
            <a:r>
              <a:rPr sz="2700" i="1" dirty="0">
                <a:latin typeface="Arial"/>
                <a:cs typeface="Arial"/>
              </a:rPr>
              <a:t>trình thế </a:t>
            </a:r>
            <a:r>
              <a:rPr sz="2700" i="1" spc="-5" dirty="0">
                <a:latin typeface="Arial"/>
                <a:cs typeface="Arial"/>
              </a:rPr>
              <a:t>hệ thứ 4: </a:t>
            </a:r>
            <a:r>
              <a:rPr sz="2700" spc="-5" dirty="0">
                <a:latin typeface="Arial"/>
                <a:cs typeface="Arial"/>
              </a:rPr>
              <a:t>cho </a:t>
            </a:r>
            <a:r>
              <a:rPr sz="2700" spc="-10" dirty="0">
                <a:latin typeface="Arial"/>
                <a:cs typeface="Arial"/>
              </a:rPr>
              <a:t>phép </a:t>
            </a:r>
            <a:r>
              <a:rPr sz="2700" spc="-5" dirty="0">
                <a:latin typeface="Arial"/>
                <a:cs typeface="Arial"/>
              </a:rPr>
              <a:t> 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yêu cầu </a:t>
            </a:r>
            <a:r>
              <a:rPr sz="2700" spc="-5" dirty="0">
                <a:latin typeface="Arial"/>
                <a:cs typeface="Arial"/>
              </a:rPr>
              <a:t>HTTT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5" dirty="0">
                <a:latin typeface="Arial"/>
                <a:cs typeface="Arial"/>
              </a:rPr>
              <a:t>phép </a:t>
            </a:r>
            <a:r>
              <a:rPr sz="2700" spc="-10" dirty="0">
                <a:latin typeface="Arial"/>
                <a:cs typeface="Arial"/>
              </a:rPr>
              <a:t>người </a:t>
            </a:r>
            <a:r>
              <a:rPr sz="2700" spc="-5" dirty="0">
                <a:latin typeface="Arial"/>
                <a:cs typeface="Arial"/>
              </a:rPr>
              <a:t> dùng đcj </a:t>
            </a:r>
            <a:r>
              <a:rPr sz="2700" dirty="0">
                <a:latin typeface="Arial"/>
                <a:cs typeface="Arial"/>
              </a:rPr>
              <a:t>tả thông tin mà </a:t>
            </a:r>
            <a:r>
              <a:rPr sz="2700" spc="-5" dirty="0">
                <a:latin typeface="Arial"/>
                <a:cs typeface="Arial"/>
              </a:rPr>
              <a:t>họ </a:t>
            </a:r>
            <a:r>
              <a:rPr sz="2700" dirty="0">
                <a:latin typeface="Arial"/>
                <a:cs typeface="Arial"/>
              </a:rPr>
              <a:t>cần cho </a:t>
            </a:r>
            <a:r>
              <a:rPr sz="2700" spc="-5" dirty="0">
                <a:latin typeface="Arial"/>
                <a:cs typeface="Arial"/>
              </a:rPr>
              <a:t>hệ thống biết </a:t>
            </a:r>
            <a:r>
              <a:rPr sz="2700" spc="-7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bằng </a:t>
            </a:r>
            <a:r>
              <a:rPr sz="2700" dirty="0">
                <a:latin typeface="Arial"/>
                <a:cs typeface="Arial"/>
              </a:rPr>
              <a:t>cách </a:t>
            </a:r>
            <a:r>
              <a:rPr sz="2700" spc="-5" dirty="0">
                <a:latin typeface="Arial"/>
                <a:cs typeface="Arial"/>
              </a:rPr>
              <a:t>gõ </a:t>
            </a:r>
            <a:r>
              <a:rPr sz="2700" dirty="0">
                <a:latin typeface="Arial"/>
                <a:cs typeface="Arial"/>
              </a:rPr>
              <a:t>vào </a:t>
            </a: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câu </a:t>
            </a:r>
            <a:r>
              <a:rPr sz="2700" spc="-5" dirty="0">
                <a:latin typeface="Arial"/>
                <a:cs typeface="Arial"/>
              </a:rPr>
              <a:t>lệnh tương </a:t>
            </a:r>
            <a:r>
              <a:rPr sz="2700" dirty="0">
                <a:latin typeface="Arial"/>
                <a:cs typeface="Arial"/>
              </a:rPr>
              <a:t>tự </a:t>
            </a:r>
            <a:r>
              <a:rPr sz="2700" spc="-5" dirty="0">
                <a:latin typeface="Arial"/>
                <a:cs typeface="Arial"/>
              </a:rPr>
              <a:t>như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ngôn ngữ tiếng Anh thông thường </a:t>
            </a:r>
            <a:r>
              <a:rPr sz="2700" dirty="0">
                <a:latin typeface="Arial"/>
                <a:cs typeface="Arial"/>
              </a:rPr>
              <a:t>ở </a:t>
            </a:r>
            <a:r>
              <a:rPr sz="2700" spc="-5" dirty="0">
                <a:latin typeface="Arial"/>
                <a:cs typeface="Arial"/>
              </a:rPr>
              <a:t>dạng thưc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tưpưng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đối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dễ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học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dễ nhớ.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19323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/>
              <a:t>Kết</a:t>
            </a:r>
            <a:r>
              <a:rPr sz="4400" spc="-70" dirty="0"/>
              <a:t> </a:t>
            </a:r>
            <a:r>
              <a:rPr sz="4400" spc="-5" dirty="0"/>
              <a:t>luận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916545" cy="461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39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Nội dung chính của </a:t>
            </a:r>
            <a:r>
              <a:rPr sz="3200" spc="-10" dirty="0">
                <a:latin typeface="Arial"/>
                <a:cs typeface="Arial"/>
              </a:rPr>
              <a:t>phần này </a:t>
            </a:r>
            <a:r>
              <a:rPr sz="3200" spc="-5" dirty="0">
                <a:latin typeface="Arial"/>
                <a:cs typeface="Arial"/>
              </a:rPr>
              <a:t>là giúp người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học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có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nhìn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tổng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về:</a:t>
            </a:r>
            <a:endParaRPr sz="3200">
              <a:latin typeface="Arial"/>
              <a:cs typeface="Arial"/>
            </a:endParaRPr>
          </a:p>
          <a:p>
            <a:pPr marL="355600" marR="200025" indent="-342900">
              <a:lnSpc>
                <a:spcPct val="100000"/>
              </a:lnSpc>
              <a:spcBef>
                <a:spcPts val="770"/>
              </a:spcBef>
              <a:tabLst>
                <a:tab pos="412115" algn="l"/>
              </a:tabLst>
            </a:pPr>
            <a:r>
              <a:rPr sz="3200" spc="-5" dirty="0">
                <a:latin typeface="Arial"/>
                <a:cs typeface="Arial"/>
              </a:rPr>
              <a:t>•		Quy trình triển khai các UD CNTT </a:t>
            </a:r>
            <a:r>
              <a:rPr sz="3200" spc="-10" dirty="0">
                <a:latin typeface="Arial"/>
                <a:cs typeface="Arial"/>
              </a:rPr>
              <a:t>trong 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tổ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chức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từ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việc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lập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kế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hoạch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tới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mua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sẵm, triển khai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UD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CNTT.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Cung cấp các kiến thức về </a:t>
            </a:r>
            <a:r>
              <a:rPr sz="3200" spc="-10" dirty="0">
                <a:latin typeface="Arial"/>
                <a:cs typeface="Arial"/>
              </a:rPr>
              <a:t>quy </a:t>
            </a:r>
            <a:r>
              <a:rPr sz="3200" spc="-5" dirty="0">
                <a:latin typeface="Arial"/>
                <a:cs typeface="Arial"/>
              </a:rPr>
              <a:t>trình </a:t>
            </a:r>
            <a:r>
              <a:rPr sz="3200" spc="-10" dirty="0">
                <a:latin typeface="Arial"/>
                <a:cs typeface="Arial"/>
              </a:rPr>
              <a:t>phát </a:t>
            </a:r>
            <a:r>
              <a:rPr sz="3200" spc="-5" dirty="0">
                <a:latin typeface="Arial"/>
                <a:cs typeface="Arial"/>
              </a:rPr>
              <a:t> triển HTTT có cấu </a:t>
            </a:r>
            <a:r>
              <a:rPr sz="3200" spc="-10" dirty="0">
                <a:latin typeface="Arial"/>
                <a:cs typeface="Arial"/>
              </a:rPr>
              <a:t>trúc, </a:t>
            </a:r>
            <a:r>
              <a:rPr sz="3200" spc="-5" dirty="0">
                <a:latin typeface="Arial"/>
                <a:cs typeface="Arial"/>
              </a:rPr>
              <a:t>các PP phát triển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HTTT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hiện đại cũng</a:t>
            </a:r>
            <a:r>
              <a:rPr sz="3200" spc="-10" dirty="0">
                <a:latin typeface="Arial"/>
                <a:cs typeface="Arial"/>
              </a:rPr>
              <a:t> như</a:t>
            </a:r>
            <a:r>
              <a:rPr sz="3200" spc="-5" dirty="0">
                <a:latin typeface="Arial"/>
                <a:cs typeface="Arial"/>
              </a:rPr>
              <a:t> 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công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cụ </a:t>
            </a:r>
            <a:r>
              <a:rPr sz="3200" spc="-10" dirty="0">
                <a:latin typeface="Arial"/>
                <a:cs typeface="Arial"/>
              </a:rPr>
              <a:t>hiện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đại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trợ giúp phát trển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HTTT.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7255"/>
            <a:ext cx="83515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</a:t>
            </a:r>
            <a:r>
              <a:rPr spc="-5" dirty="0">
                <a:latin typeface="Times New Roman"/>
                <a:cs typeface="Times New Roman"/>
              </a:rPr>
              <a:t>ước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/>
              <a:t>5:</a:t>
            </a:r>
            <a:r>
              <a:rPr spc="-25" dirty="0"/>
              <a:t> </a:t>
            </a:r>
            <a:r>
              <a:rPr dirty="0"/>
              <a:t>Khai</a:t>
            </a:r>
            <a:r>
              <a:rPr spc="-5" dirty="0"/>
              <a:t> </a:t>
            </a:r>
            <a:r>
              <a:rPr dirty="0"/>
              <a:t>thác,</a:t>
            </a:r>
            <a:r>
              <a:rPr spc="-5" dirty="0"/>
              <a:t> </a:t>
            </a:r>
            <a:r>
              <a:rPr dirty="0"/>
              <a:t>bảo</a:t>
            </a:r>
            <a:r>
              <a:rPr spc="-10" dirty="0"/>
              <a:t> </a:t>
            </a:r>
            <a:r>
              <a:rPr dirty="0"/>
              <a:t>trì</a:t>
            </a:r>
            <a:r>
              <a:rPr spc="-5" dirty="0"/>
              <a:t> </a:t>
            </a:r>
            <a:r>
              <a:rPr spc="-35" dirty="0"/>
              <a:t>và</a:t>
            </a:r>
            <a:r>
              <a:rPr spc="-15" dirty="0"/>
              <a:t> </a:t>
            </a:r>
            <a:r>
              <a:rPr spc="-10" dirty="0"/>
              <a:t>cải</a:t>
            </a:r>
            <a:r>
              <a:rPr spc="-30" dirty="0"/>
              <a:t> </a:t>
            </a:r>
            <a:r>
              <a:rPr dirty="0"/>
              <a:t>tiến</a:t>
            </a:r>
            <a:r>
              <a:rPr spc="-5" dirty="0"/>
              <a:t> </a:t>
            </a:r>
            <a:r>
              <a:rPr dirty="0"/>
              <a:t>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18006"/>
            <a:ext cx="783082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Vận </a:t>
            </a:r>
            <a:r>
              <a:rPr sz="3200" spc="-10" dirty="0">
                <a:latin typeface="Arial"/>
                <a:cs typeface="Arial"/>
              </a:rPr>
              <a:t>hành, bảo </a:t>
            </a:r>
            <a:r>
              <a:rPr sz="3200" spc="-5" dirty="0">
                <a:latin typeface="Arial"/>
                <a:cs typeface="Arial"/>
              </a:rPr>
              <a:t>trì và cải </a:t>
            </a:r>
            <a:r>
              <a:rPr sz="3200" spc="-10" dirty="0">
                <a:latin typeface="Arial"/>
                <a:cs typeface="Arial"/>
              </a:rPr>
              <a:t>tiến </a:t>
            </a:r>
            <a:r>
              <a:rPr sz="3200" spc="-5" dirty="0">
                <a:latin typeface="Arial"/>
                <a:cs typeface="Arial"/>
              </a:rPr>
              <a:t>HT cũng cần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chi phí về thời gian, chi phí về sức </a:t>
            </a:r>
            <a:r>
              <a:rPr sz="3200" spc="-10" dirty="0">
                <a:latin typeface="Arial"/>
                <a:cs typeface="Arial"/>
              </a:rPr>
              <a:t>lực </a:t>
            </a:r>
            <a:r>
              <a:rPr sz="3200" spc="-5" dirty="0">
                <a:latin typeface="Arial"/>
                <a:cs typeface="Arial"/>
              </a:rPr>
              <a:t> không kém gì so với các giai đoạn triển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khai và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cài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đặt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trước đó.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Arial"/>
                <a:cs typeface="Arial"/>
              </a:rPr>
              <a:t>Để </a:t>
            </a:r>
            <a:r>
              <a:rPr sz="3200" spc="-10" dirty="0">
                <a:latin typeface="Arial"/>
                <a:cs typeface="Arial"/>
              </a:rPr>
              <a:t>duy </a:t>
            </a:r>
            <a:r>
              <a:rPr sz="3200" dirty="0">
                <a:latin typeface="Arial"/>
                <a:cs typeface="Arial"/>
              </a:rPr>
              <a:t>trì </a:t>
            </a:r>
            <a:r>
              <a:rPr sz="3200" spc="-5" dirty="0">
                <a:latin typeface="Arial"/>
                <a:cs typeface="Arial"/>
              </a:rPr>
              <a:t>được giá </a:t>
            </a:r>
            <a:r>
              <a:rPr sz="3200" dirty="0">
                <a:latin typeface="Arial"/>
                <a:cs typeface="Arial"/>
              </a:rPr>
              <a:t>trị sử </a:t>
            </a:r>
            <a:r>
              <a:rPr sz="3200" spc="-5" dirty="0">
                <a:latin typeface="Arial"/>
                <a:cs typeface="Arial"/>
              </a:rPr>
              <a:t>dụng, </a:t>
            </a:r>
            <a:r>
              <a:rPr sz="3200" dirty="0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ứng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dụng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cần được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bảo </a:t>
            </a:r>
            <a:r>
              <a:rPr sz="3200" spc="-10" dirty="0">
                <a:latin typeface="Arial"/>
                <a:cs typeface="Arial"/>
              </a:rPr>
              <a:t>trì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cải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tiến </a:t>
            </a:r>
            <a:r>
              <a:rPr sz="3200" spc="-10" dirty="0">
                <a:latin typeface="Arial"/>
                <a:cs typeface="Arial"/>
              </a:rPr>
              <a:t>liên</a:t>
            </a:r>
            <a:r>
              <a:rPr sz="3200" spc="-5" dirty="0">
                <a:latin typeface="Arial"/>
                <a:cs typeface="Arial"/>
              </a:rPr>
              <a:t> tục.</a:t>
            </a:r>
            <a:endParaRPr sz="3200">
              <a:latin typeface="Arial"/>
              <a:cs typeface="Arial"/>
            </a:endParaRPr>
          </a:p>
          <a:p>
            <a:pPr marL="355600" marR="9144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20" dirty="0">
                <a:latin typeface="Arial"/>
                <a:cs typeface="Arial"/>
              </a:rPr>
              <a:t>Việc </a:t>
            </a:r>
            <a:r>
              <a:rPr sz="3200" spc="-5" dirty="0">
                <a:latin typeface="Arial"/>
                <a:cs typeface="Arial"/>
              </a:rPr>
              <a:t>vận </a:t>
            </a:r>
            <a:r>
              <a:rPr sz="3200" spc="-10" dirty="0">
                <a:latin typeface="Arial"/>
                <a:cs typeface="Arial"/>
              </a:rPr>
              <a:t>hành </a:t>
            </a:r>
            <a:r>
              <a:rPr sz="3200" spc="-5" dirty="0">
                <a:latin typeface="Arial"/>
                <a:cs typeface="Arial"/>
              </a:rPr>
              <a:t>và </a:t>
            </a:r>
            <a:r>
              <a:rPr sz="3200" spc="-10" dirty="0">
                <a:latin typeface="Arial"/>
                <a:cs typeface="Arial"/>
              </a:rPr>
              <a:t>bảo </a:t>
            </a:r>
            <a:r>
              <a:rPr sz="3200" spc="-5" dirty="0">
                <a:latin typeface="Arial"/>
                <a:cs typeface="Arial"/>
              </a:rPr>
              <a:t>trì HT có thể </a:t>
            </a:r>
            <a:r>
              <a:rPr sz="3200" spc="-10" dirty="0">
                <a:latin typeface="Arial"/>
                <a:cs typeface="Arial"/>
              </a:rPr>
              <a:t>do </a:t>
            </a:r>
            <a:r>
              <a:rPr sz="3200" spc="-5" dirty="0">
                <a:latin typeface="Arial"/>
                <a:cs typeface="Arial"/>
              </a:rPr>
              <a:t> chính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thực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hiện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hoặc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thuê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ngoài.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3301</Words>
  <Application>Microsoft Office PowerPoint</Application>
  <PresentationFormat>On-screen Show (4:3)</PresentationFormat>
  <Paragraphs>692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Times New Roman</vt:lpstr>
      <vt:lpstr>Office Theme</vt:lpstr>
      <vt:lpstr>PHẦN E: PHÁT TRIỂN CÁC  HTTT TRONG TỔ CHỨC</vt:lpstr>
      <vt:lpstr>Nội dung</vt:lpstr>
      <vt:lpstr>CHƯƠNG 17: QUY TRÌNH TRIỂN  KHAI CÁC ỨNG DỤNG CNTT TRONG  TỔ CHỨC</vt:lpstr>
      <vt:lpstr>Tổng quan về quy trình triển khai UD  CNTT</vt:lpstr>
      <vt:lpstr>Bước 1: Xác định, lựa chọn và lập kế  hoạch các HT UD CNTT</vt:lpstr>
      <vt:lpstr>Bước 2: thiết lập kiến trúc CNTT</vt:lpstr>
      <vt:lpstr>Bước 3: Lựa chọn PP triển khai</vt:lpstr>
      <vt:lpstr>Bước 4: Thử nghiệm, cài đặt, tích hợp</vt:lpstr>
      <vt:lpstr>Bước 5: Khai thác, bảo trì và cải tiến UD</vt:lpstr>
      <vt:lpstr>Các PP triển khai UD CNTT</vt:lpstr>
      <vt:lpstr>Chiến lược mua ứng dụng thương  phẩm</vt:lpstr>
      <vt:lpstr>Quy trình mua ứng dụng có sẵn</vt:lpstr>
      <vt:lpstr>Ưu điểm của chiến lược mua UD  thương phẩm</vt:lpstr>
      <vt:lpstr>Hạn chế của chiến lược mua UD  thương phẩm</vt:lpstr>
      <vt:lpstr>Chiến lược thuê UD</vt:lpstr>
      <vt:lpstr>Ưu điểm của giải pháp thuê UD</vt:lpstr>
      <vt:lpstr>Hạn chế của chiến lược thuê ngoài</vt:lpstr>
      <vt:lpstr>Hai phương thức thuê ứng dụng</vt:lpstr>
      <vt:lpstr>Dịch vụ phần mềm</vt:lpstr>
      <vt:lpstr>Chiến lược phát triển UD nội bộ</vt:lpstr>
      <vt:lpstr>Các phương án tự phát triển phần  mềm</vt:lpstr>
      <vt:lpstr>Chiến lược người sử dụng phát triển  UD</vt:lpstr>
      <vt:lpstr>Ưu, nhược điểm của chiến lược  người sử dụng phát triển UD</vt:lpstr>
      <vt:lpstr>So sánh các chiến lược phát triển,  mua sắm các UD</vt:lpstr>
      <vt:lpstr>So sánh các chiến lược phát triển,  mua sắm các UD (tiếp)</vt:lpstr>
      <vt:lpstr>Lựa chọn giải pháp triển khai và các  vấn đề liên quan</vt:lpstr>
      <vt:lpstr>Các tiêu chí lựa chọn giải pháp triển  khai</vt:lpstr>
      <vt:lpstr>Lựa chọn giải pháp</vt:lpstr>
      <vt:lpstr>Các vấn đề cần quan tâm khi mua  sắm ứng dụng</vt:lpstr>
      <vt:lpstr>Quy trình lựachọn nhà cung cấp và  các gói phần mềm thương phẩm</vt:lpstr>
      <vt:lpstr>Tích hợp ứng dụng vào thực tiễn  nghiệp vụ</vt:lpstr>
      <vt:lpstr>Vấn đề tái thiết kế các quy trình  nghiệp vụ</vt:lpstr>
      <vt:lpstr>Vấn đề tái thiết kế các quy trình  nghiệp vụ (tiếp)</vt:lpstr>
      <vt:lpstr>Quản trị quá trình triển khai UD CNTT</vt:lpstr>
      <vt:lpstr>Những vấn đề cần lưu ý khi triển khai  HTTT</vt:lpstr>
      <vt:lpstr>Những vấn đề cần lưu ý khi triển khai  HTTT (tiếp)</vt:lpstr>
      <vt:lpstr>Những vấn đề cần lưu ý khi triển khai  HTTT (tiếp)</vt:lpstr>
      <vt:lpstr>Những vấn đề cần lưu ý khi triển khai  HTTT (tiếp)</vt:lpstr>
      <vt:lpstr>Những yếu tố quyết định thành công  của triển khai HT</vt:lpstr>
      <vt:lpstr>Quản trị triển khai HTTT</vt:lpstr>
      <vt:lpstr>Các công cụ tích hợp công việc của  đội ngũ dự án với công việc của  người sử dụng</vt:lpstr>
      <vt:lpstr>Các công cụ tích hợp trong đội ngũ  dự án</vt:lpstr>
      <vt:lpstr>Các công cụ kiểm soát và lập kế hoạch</vt:lpstr>
      <vt:lpstr>Câu hỏi</vt:lpstr>
      <vt:lpstr>Biện pháp vượt qua sự chống đối của  người sử dụng</vt:lpstr>
      <vt:lpstr>CHƯƠNG 18: TỔNG QUAN VỀ  PHÁT TRIỂN HTTT</vt:lpstr>
      <vt:lpstr>Phát triển HTTT với quá trình đổi mới tổ chức</vt:lpstr>
      <vt:lpstr>Phát triển HTTT với quá trình đổi mới tổ chức (tiếp)</vt:lpstr>
      <vt:lpstr>Tích hợp HTTT vào kế hoạch KD của  tổ chức</vt:lpstr>
      <vt:lpstr>Thiết lập các yêu cầu thông tin</vt:lpstr>
      <vt:lpstr>Phương pháp tổng thể doanh nghiệp</vt:lpstr>
      <vt:lpstr>Phương pháp phân tích chiến lược</vt:lpstr>
      <vt:lpstr>Phát triển HTTT với vấn đề đổi mới  tổ chức</vt:lpstr>
      <vt:lpstr>Mức độ tự động hóa</vt:lpstr>
      <vt:lpstr>Mức độ hợp lý hóa các thủ tục  nghiệp vụ</vt:lpstr>
      <vt:lpstr>Mức tái thiết kế các quy trình nghiệp vụ</vt:lpstr>
      <vt:lpstr>Đổi mới toàn diện tổ chức</vt:lpstr>
      <vt:lpstr>Quá trình phát triển HTTT có cấu trúc</vt:lpstr>
      <vt:lpstr>Khái niệm</vt:lpstr>
      <vt:lpstr>Chu kỳ vòng đời phát triển HTTT</vt:lpstr>
      <vt:lpstr>SDLC</vt:lpstr>
      <vt:lpstr>Các PP hiện đại UD trong phát triển  HTTT</vt:lpstr>
      <vt:lpstr>Các cách tiếp cận hiện đại trong phát  triển HTTT</vt:lpstr>
      <vt:lpstr>Thảo luận</vt:lpstr>
      <vt:lpstr>CSFs</vt:lpstr>
      <vt:lpstr>Tích hợp các CSFs</vt:lpstr>
      <vt:lpstr>Lợi thế và nhược điểm của PP CSFs</vt:lpstr>
      <vt:lpstr>Thảo luận</vt:lpstr>
      <vt:lpstr>JAR và JAD</vt:lpstr>
      <vt:lpstr>So sánh giữa SDLC và JAD</vt:lpstr>
      <vt:lpstr>Lợi thế và hạn chế của JAR và JAD</vt:lpstr>
      <vt:lpstr>Các PP hiện đại phục vụ thiết kế và  xây dựng HTTT</vt:lpstr>
      <vt:lpstr>Thảo luận</vt:lpstr>
      <vt:lpstr>PP bản mẫu</vt:lpstr>
      <vt:lpstr>Quy trình làm bản mẫu</vt:lpstr>
      <vt:lpstr>Ưu điểm và hạn chế của PP bản mẫu</vt:lpstr>
      <vt:lpstr>Phương pháp phát triển nhanh</vt:lpstr>
      <vt:lpstr>Ưu và nhược điểm của PP RAD</vt:lpstr>
      <vt:lpstr>PP phân tích và thiết kế hướng đối tượng</vt:lpstr>
      <vt:lpstr>Các công cụ tự động hóa hỗ trợ phát  triển HTTT</vt:lpstr>
      <vt:lpstr>CASE</vt:lpstr>
      <vt:lpstr>Công cụ CASE</vt:lpstr>
      <vt:lpstr>Định hướng sử dụng CASE</vt:lpstr>
      <vt:lpstr>Hệ thống hỗ trợ nhóm làm việc</vt:lpstr>
      <vt:lpstr>Các ngôn ngữ lập trình bậc cao</vt:lpstr>
      <vt:lpstr>Kết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E: PHÁT TRIỂN CÁC  HTTT TRONG TỔ CHỨC</dc:title>
  <dc:creator>PHONG</dc:creator>
  <cp:lastModifiedBy>Admin</cp:lastModifiedBy>
  <cp:revision>15</cp:revision>
  <dcterms:created xsi:type="dcterms:W3CDTF">2022-04-25T11:55:50Z</dcterms:created>
  <dcterms:modified xsi:type="dcterms:W3CDTF">2022-07-01T01:20:35Z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2022-04-25T00:00:00Z</vt:filetime>
  </property>
</Properties>
</file>